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364" r:id="rId2"/>
    <p:sldId id="363" r:id="rId3"/>
    <p:sldId id="365" r:id="rId4"/>
    <p:sldId id="373" r:id="rId5"/>
    <p:sldId id="366" r:id="rId6"/>
    <p:sldId id="367" r:id="rId7"/>
    <p:sldId id="369" r:id="rId8"/>
    <p:sldId id="372" r:id="rId9"/>
    <p:sldId id="370" r:id="rId10"/>
    <p:sldId id="374" r:id="rId11"/>
    <p:sldId id="375" r:id="rId12"/>
    <p:sldId id="376" r:id="rId13"/>
    <p:sldId id="377" r:id="rId14"/>
    <p:sldId id="378" r:id="rId15"/>
    <p:sldId id="371" r:id="rId16"/>
    <p:sldId id="36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77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JUDr. Klára Drličková, Ph.D. 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JUDr. Klára Drličková, Ph.D. 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JUDr. Klára Drličková, Ph.D. 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JUDr. Klára Drličková, Ph.D.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JUDr. Klára Drličková, Ph.D.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JUDr. Klára Drličková, Ph.D. 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JUDr. Klára Drličková, Ph.D. 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JUDr. Klára Drličková, Ph.D. 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JUDr. Klára Drličková, Ph.D.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JUDr. Klára Drličková, Ph.D. 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JUDr. Klára Drličková, Ph.D. 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JUDr. Klára Drličková, Ph.D. 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2675" y="1371601"/>
            <a:ext cx="7518400" cy="3857626"/>
          </a:xfrm>
        </p:spPr>
        <p:txBody>
          <a:bodyPr/>
          <a:lstStyle/>
          <a:p>
            <a:r>
              <a:rPr lang="cs-CZ" dirty="0" smtClean="0"/>
              <a:t>DŮCHODOVÉ POJIŠTĚNÍ</a:t>
            </a:r>
            <a:br>
              <a:rPr lang="cs-CZ" dirty="0" smtClean="0"/>
            </a:br>
            <a:r>
              <a:rPr lang="cs-CZ" dirty="0" smtClean="0"/>
              <a:t>DÁVKY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		</a:t>
            </a:r>
            <a:r>
              <a:rPr lang="cs-CZ" sz="2800" dirty="0" smtClean="0">
                <a:solidFill>
                  <a:srgbClr val="969696"/>
                </a:solidFill>
              </a:rPr>
              <a:t>Jakub Halíř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82675" y="3026750"/>
            <a:ext cx="4689231" cy="257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75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Invalidní důchod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důchod podmíněný </a:t>
            </a:r>
            <a:r>
              <a:rPr lang="cs-CZ" dirty="0"/>
              <a:t>dlouhodobě nepříznivým zdravotním </a:t>
            </a:r>
            <a:r>
              <a:rPr lang="cs-CZ" dirty="0" smtClean="0"/>
              <a:t>stavem</a:t>
            </a:r>
          </a:p>
          <a:p>
            <a:r>
              <a:rPr lang="cs-CZ" dirty="0" smtClean="0"/>
              <a:t>podmínky – důchodové schéma</a:t>
            </a:r>
          </a:p>
          <a:p>
            <a:pPr marL="857250" lvl="1" indent="-457200">
              <a:buFont typeface="+mj-lt"/>
              <a:buAutoNum type="alphaLcPeriod"/>
            </a:pPr>
            <a:r>
              <a:rPr lang="cs-CZ" sz="2000" dirty="0"/>
              <a:t>nedosáhl ještě věku 65 </a:t>
            </a:r>
            <a:r>
              <a:rPr lang="cs-CZ" sz="2000" dirty="0" smtClean="0"/>
              <a:t>let</a:t>
            </a:r>
          </a:p>
          <a:p>
            <a:pPr marL="857250" lvl="1" indent="-457200">
              <a:buFont typeface="+mj-lt"/>
              <a:buAutoNum type="alphaLcPeriod"/>
            </a:pPr>
            <a:r>
              <a:rPr lang="cs-CZ" sz="2000" dirty="0" smtClean="0"/>
              <a:t>stal </a:t>
            </a:r>
            <a:r>
              <a:rPr lang="cs-CZ" sz="2000" dirty="0"/>
              <a:t>se invalidním pro invaliditu prvního, druhého nebo třetího </a:t>
            </a:r>
            <a:r>
              <a:rPr lang="cs-CZ" sz="2000" dirty="0" smtClean="0"/>
              <a:t>stupně</a:t>
            </a:r>
          </a:p>
          <a:p>
            <a:pPr marL="857250" lvl="1" indent="-457200">
              <a:buFont typeface="+mj-lt"/>
              <a:buAutoNum type="alphaLcPeriod"/>
            </a:pPr>
            <a:r>
              <a:rPr lang="cs-CZ" sz="2000" dirty="0" smtClean="0"/>
              <a:t>doba pojištění</a:t>
            </a:r>
          </a:p>
          <a:p>
            <a:r>
              <a:rPr lang="cs-CZ" sz="2000" dirty="0"/>
              <a:t>pracovní schopnost pojištěnce poklesla:</a:t>
            </a:r>
          </a:p>
          <a:p>
            <a:pPr lvl="1"/>
            <a:r>
              <a:rPr lang="cs-CZ" sz="1600" dirty="0" smtClean="0"/>
              <a:t>invalidita </a:t>
            </a:r>
            <a:r>
              <a:rPr lang="cs-CZ" sz="1600" dirty="0"/>
              <a:t>prvního </a:t>
            </a:r>
            <a:r>
              <a:rPr lang="cs-CZ" sz="1600" dirty="0" smtClean="0"/>
              <a:t>stupně 35 % - </a:t>
            </a:r>
            <a:r>
              <a:rPr lang="cs-CZ" sz="1600" dirty="0"/>
              <a:t>49 </a:t>
            </a:r>
            <a:r>
              <a:rPr lang="cs-CZ" sz="1600" dirty="0" smtClean="0"/>
              <a:t>%</a:t>
            </a:r>
          </a:p>
          <a:p>
            <a:pPr lvl="1"/>
            <a:r>
              <a:rPr lang="cs-CZ" sz="1600" dirty="0" smtClean="0"/>
              <a:t>invalidita </a:t>
            </a:r>
            <a:r>
              <a:rPr lang="cs-CZ" sz="1600" dirty="0"/>
              <a:t>druhého stupně </a:t>
            </a:r>
            <a:r>
              <a:rPr lang="cs-CZ" sz="1600" dirty="0" smtClean="0"/>
              <a:t>50 - </a:t>
            </a:r>
            <a:r>
              <a:rPr lang="cs-CZ" sz="1600" dirty="0"/>
              <a:t>69 </a:t>
            </a:r>
            <a:r>
              <a:rPr lang="cs-CZ" sz="1600" dirty="0" smtClean="0"/>
              <a:t>%</a:t>
            </a:r>
          </a:p>
          <a:p>
            <a:pPr lvl="1"/>
            <a:r>
              <a:rPr lang="cs-CZ" sz="1600" dirty="0" smtClean="0"/>
              <a:t>invalidita </a:t>
            </a:r>
            <a:r>
              <a:rPr lang="cs-CZ" sz="1600" dirty="0"/>
              <a:t>třetího </a:t>
            </a:r>
            <a:r>
              <a:rPr lang="cs-CZ" sz="1600" dirty="0" smtClean="0"/>
              <a:t>stupně 70 %</a:t>
            </a:r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78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Výše invalidního důchodu – důchodová formule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výměra – 10 % průměrné mzdy - 3 270 Kč </a:t>
            </a:r>
          </a:p>
          <a:p>
            <a:endParaRPr lang="cs-CZ" dirty="0" smtClean="0"/>
          </a:p>
          <a:p>
            <a:r>
              <a:rPr lang="cs-CZ" dirty="0" smtClean="0"/>
              <a:t>Procentní </a:t>
            </a:r>
            <a:r>
              <a:rPr lang="cs-CZ" dirty="0"/>
              <a:t>sazba </a:t>
            </a:r>
            <a:r>
              <a:rPr lang="cs-CZ" dirty="0" smtClean="0"/>
              <a:t>za </a:t>
            </a:r>
            <a:r>
              <a:rPr lang="cs-CZ" dirty="0"/>
              <a:t>každý celý rok doby pojištění činí:</a:t>
            </a:r>
          </a:p>
          <a:p>
            <a:pPr lvl="1"/>
            <a:r>
              <a:rPr lang="cs-CZ" sz="2000" dirty="0"/>
              <a:t>u invalidního důchodu pro invaliditu </a:t>
            </a:r>
            <a:r>
              <a:rPr lang="cs-CZ" sz="2000" b="1" dirty="0"/>
              <a:t>prvního stupně 0,5 % </a:t>
            </a:r>
            <a:endParaRPr lang="cs-CZ" sz="2000" dirty="0"/>
          </a:p>
          <a:p>
            <a:pPr lvl="1"/>
            <a:r>
              <a:rPr lang="cs-CZ" sz="2000" dirty="0"/>
              <a:t>u invalidního důchodu pro invaliditu </a:t>
            </a:r>
            <a:r>
              <a:rPr lang="cs-CZ" sz="2000" b="1" dirty="0"/>
              <a:t>druhého stupně 0,75 %</a:t>
            </a:r>
            <a:r>
              <a:rPr lang="cs-CZ" sz="2000" dirty="0"/>
              <a:t> </a:t>
            </a:r>
          </a:p>
          <a:p>
            <a:pPr lvl="1"/>
            <a:r>
              <a:rPr lang="cs-CZ" sz="2000" dirty="0"/>
              <a:t>u invalidního důchodu pro invaliditu </a:t>
            </a:r>
            <a:r>
              <a:rPr lang="cs-CZ" sz="2000" b="1" dirty="0"/>
              <a:t>třetího stupně</a:t>
            </a:r>
            <a:r>
              <a:rPr lang="cs-CZ" sz="2000" dirty="0"/>
              <a:t> </a:t>
            </a:r>
            <a:r>
              <a:rPr lang="cs-CZ" sz="2000" b="1" dirty="0"/>
              <a:t>1,5 % </a:t>
            </a:r>
            <a:endParaRPr lang="cs-CZ" sz="2000" dirty="0"/>
          </a:p>
          <a:p>
            <a:endParaRPr lang="cs-CZ" sz="1600" dirty="0" smtClean="0"/>
          </a:p>
          <a:p>
            <a:r>
              <a:rPr lang="cs-CZ" dirty="0" smtClean="0"/>
              <a:t>Průměrná výše k 31. 12. 2018</a:t>
            </a:r>
          </a:p>
          <a:p>
            <a:pPr lvl="1"/>
            <a:r>
              <a:rPr lang="cs-CZ" sz="2000" dirty="0" smtClean="0"/>
              <a:t>I. stupeň 6 207 Kč</a:t>
            </a:r>
          </a:p>
          <a:p>
            <a:pPr lvl="1"/>
            <a:r>
              <a:rPr lang="cs-CZ" sz="2000" dirty="0" smtClean="0"/>
              <a:t>II. stupeň 7 205 Kč</a:t>
            </a:r>
          </a:p>
          <a:p>
            <a:pPr lvl="1"/>
            <a:r>
              <a:rPr lang="cs-CZ" sz="2000" dirty="0" smtClean="0"/>
              <a:t>III. stupeň 11 059 Kč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936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Mimořádné 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„invalidní důchod z mládí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r>
              <a:rPr lang="cs-CZ" dirty="0"/>
              <a:t>invalidita vznikla následkem pracovního úrazu nebo nemoci z </a:t>
            </a:r>
            <a:r>
              <a:rPr lang="cs-CZ" dirty="0" smtClean="0"/>
              <a:t>povolání</a:t>
            </a:r>
          </a:p>
          <a:p>
            <a:endParaRPr lang="cs-CZ" dirty="0"/>
          </a:p>
          <a:p>
            <a:r>
              <a:rPr lang="cs-CZ" dirty="0" smtClean="0"/>
              <a:t>transformace invalidního důchodu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734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Pozůstalostní důchody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Náleží v případě, že zemře manžel, či manželka, nebo rodiče a získá se potřebná doba pojištění</a:t>
            </a:r>
            <a:r>
              <a:rPr lang="cs-CZ" dirty="0" smtClean="0"/>
              <a:t>.</a:t>
            </a:r>
          </a:p>
          <a:p>
            <a:endParaRPr lang="cs-CZ" sz="1000" dirty="0" smtClean="0"/>
          </a:p>
          <a:p>
            <a:r>
              <a:rPr lang="cs-CZ" dirty="0" smtClean="0"/>
              <a:t>nárok jestliže</a:t>
            </a:r>
            <a:r>
              <a:rPr lang="cs-CZ" b="1" dirty="0" smtClean="0"/>
              <a:t> </a:t>
            </a:r>
            <a:r>
              <a:rPr lang="cs-CZ" dirty="0"/>
              <a:t>zemřelý(á):</a:t>
            </a:r>
          </a:p>
          <a:p>
            <a:pPr lvl="1"/>
            <a:r>
              <a:rPr lang="cs-CZ" sz="2000" dirty="0"/>
              <a:t>pobíral/a starobní důchod nebo </a:t>
            </a:r>
          </a:p>
          <a:p>
            <a:pPr lvl="1"/>
            <a:r>
              <a:rPr lang="cs-CZ" sz="2000" dirty="0"/>
              <a:t>pobíral/a invalidní důchod nebo </a:t>
            </a:r>
          </a:p>
          <a:p>
            <a:pPr lvl="1"/>
            <a:r>
              <a:rPr lang="cs-CZ" sz="2000" dirty="0"/>
              <a:t>ke dni smrti splnil/a podmínku potřebné doby pojištění pro nárok na invalidní důchod nebo </a:t>
            </a:r>
          </a:p>
          <a:p>
            <a:pPr lvl="1"/>
            <a:r>
              <a:rPr lang="cs-CZ" sz="2000" dirty="0"/>
              <a:t>ke dni smrti splnil/a podmínky nároku na starobní důchod nebo </a:t>
            </a:r>
          </a:p>
          <a:p>
            <a:pPr lvl="1"/>
            <a:r>
              <a:rPr lang="cs-CZ" sz="2000" dirty="0"/>
              <a:t>zemřel/a následkem pracovního úrazu</a:t>
            </a:r>
            <a:r>
              <a:rPr lang="cs-CZ" sz="2000" dirty="0" smtClean="0"/>
              <a:t>.</a:t>
            </a:r>
          </a:p>
          <a:p>
            <a:pPr lvl="1"/>
            <a:endParaRPr lang="cs-CZ" sz="1400" dirty="0"/>
          </a:p>
          <a:p>
            <a:pPr>
              <a:lnSpc>
                <a:spcPct val="90000"/>
              </a:lnSpc>
            </a:pPr>
            <a:r>
              <a:rPr lang="cs-CZ" altLang="cs-CZ" sz="2000" dirty="0"/>
              <a:t>poskytuje se po dobu jednoho roku od smrti manžela (manželky)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poskytování dále po uplynutí jednoho roku tehdy, jsou-li splněny další stanovené </a:t>
            </a:r>
            <a:r>
              <a:rPr lang="cs-CZ" altLang="cs-CZ" sz="2000" dirty="0" smtClean="0"/>
              <a:t>podmínky</a:t>
            </a:r>
            <a:endParaRPr lang="cs-CZ" sz="20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6001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Výše pozůstalostních důchodů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vdovského </a:t>
            </a:r>
            <a:r>
              <a:rPr lang="cs-CZ" dirty="0"/>
              <a:t>nebo vdoveckého důchodu činí 50 </a:t>
            </a:r>
            <a:r>
              <a:rPr lang="cs-CZ" dirty="0" smtClean="0"/>
              <a:t>%, </a:t>
            </a:r>
            <a:r>
              <a:rPr lang="cs-CZ" dirty="0"/>
              <a:t>sirotčího důchodu činí 40 % </a:t>
            </a:r>
            <a:r>
              <a:rPr lang="cs-CZ" dirty="0" smtClean="0"/>
              <a:t>procentní výměry:</a:t>
            </a:r>
            <a:endParaRPr lang="cs-CZ" dirty="0"/>
          </a:p>
          <a:p>
            <a:pPr lvl="1"/>
            <a:r>
              <a:rPr lang="cs-CZ" sz="2000" dirty="0"/>
              <a:t>starobního důchodu, </a:t>
            </a:r>
          </a:p>
          <a:p>
            <a:pPr lvl="1"/>
            <a:r>
              <a:rPr lang="cs-CZ" sz="2000" dirty="0"/>
              <a:t>invalidního důchodu pro invaliditu III. stupně, na který měl nebo by měl zemřelý nárok v době smrti</a:t>
            </a:r>
            <a:r>
              <a:rPr lang="cs-CZ" sz="2000" dirty="0" smtClean="0"/>
              <a:t>.</a:t>
            </a:r>
          </a:p>
          <a:p>
            <a:pPr lvl="1"/>
            <a:endParaRPr lang="cs-CZ" sz="2000" dirty="0"/>
          </a:p>
          <a:p>
            <a:r>
              <a:rPr lang="cs-CZ" dirty="0" smtClean="0"/>
              <a:t>Průměrná výše k 31. 12. 2018</a:t>
            </a:r>
          </a:p>
          <a:p>
            <a:pPr lvl="1"/>
            <a:r>
              <a:rPr lang="cs-CZ" sz="2000" dirty="0" smtClean="0"/>
              <a:t>vdovský  </a:t>
            </a:r>
            <a:r>
              <a:rPr lang="cs-CZ" sz="2000" dirty="0"/>
              <a:t>8 </a:t>
            </a:r>
            <a:r>
              <a:rPr lang="cs-CZ" sz="2000" dirty="0" smtClean="0"/>
              <a:t>029 Kč</a:t>
            </a:r>
          </a:p>
          <a:p>
            <a:pPr lvl="1"/>
            <a:r>
              <a:rPr lang="cs-CZ" sz="2000" dirty="0" smtClean="0"/>
              <a:t>vdovecký 7 137 Kč</a:t>
            </a:r>
          </a:p>
          <a:p>
            <a:pPr lvl="1"/>
            <a:r>
              <a:rPr lang="cs-CZ" sz="2000" dirty="0" smtClean="0"/>
              <a:t>sirotčí 6 351 Kč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6884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Souběh s výdělečnou činností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Zvyšování procentní výměry při výkonu výdělečné </a:t>
            </a:r>
            <a:r>
              <a:rPr lang="cs-CZ" dirty="0" smtClean="0"/>
              <a:t>činnosti</a:t>
            </a:r>
          </a:p>
          <a:p>
            <a:pPr lvl="1" algn="just"/>
            <a:r>
              <a:rPr lang="cs-CZ" sz="2000" b="1" dirty="0"/>
              <a:t>nepobírá-li</a:t>
            </a:r>
            <a:r>
              <a:rPr lang="cs-CZ" sz="2000" dirty="0"/>
              <a:t> </a:t>
            </a:r>
            <a:r>
              <a:rPr lang="cs-CZ" sz="2000" dirty="0" smtClean="0"/>
              <a:t>SD zvyšuje </a:t>
            </a:r>
            <a:r>
              <a:rPr lang="cs-CZ" sz="2000" dirty="0"/>
              <a:t>se procentní výměra </a:t>
            </a:r>
            <a:r>
              <a:rPr lang="cs-CZ" sz="2000" dirty="0" smtClean="0"/>
              <a:t>za každých 90 kalendářních </a:t>
            </a:r>
            <a:r>
              <a:rPr lang="cs-CZ" sz="2000" dirty="0"/>
              <a:t>dnů této činnosti o 1,5 </a:t>
            </a:r>
            <a:r>
              <a:rPr lang="cs-CZ" sz="2000" dirty="0" smtClean="0"/>
              <a:t>%</a:t>
            </a:r>
          </a:p>
          <a:p>
            <a:pPr lvl="1" algn="just"/>
            <a:r>
              <a:rPr lang="cs-CZ" sz="2000" b="1" dirty="0"/>
              <a:t>pobírá–</a:t>
            </a:r>
            <a:r>
              <a:rPr lang="cs-CZ" sz="2000" b="1" dirty="0" err="1"/>
              <a:t>li</a:t>
            </a:r>
            <a:r>
              <a:rPr lang="cs-CZ" sz="2000" dirty="0"/>
              <a:t> starobní důchod </a:t>
            </a:r>
            <a:r>
              <a:rPr lang="cs-CZ" sz="2000" b="1" dirty="0"/>
              <a:t>v plné výši</a:t>
            </a:r>
            <a:r>
              <a:rPr lang="cs-CZ" sz="2000" dirty="0"/>
              <a:t>, </a:t>
            </a:r>
            <a:r>
              <a:rPr lang="cs-CZ" sz="2000" dirty="0" smtClean="0"/>
              <a:t>procentní </a:t>
            </a:r>
            <a:r>
              <a:rPr lang="cs-CZ" sz="2000" dirty="0"/>
              <a:t>výměra důchodu za každých 360 kalendářních dnů </a:t>
            </a:r>
            <a:r>
              <a:rPr lang="cs-CZ" sz="2000" dirty="0" smtClean="0"/>
              <a:t>o 0,4 %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výplata </a:t>
            </a:r>
            <a:r>
              <a:rPr lang="cs-CZ" sz="2000" dirty="0"/>
              <a:t>předčasného starobního důchodu do dosažení důchodového věku </a:t>
            </a:r>
            <a:r>
              <a:rPr lang="cs-CZ" sz="2000" dirty="0" smtClean="0"/>
              <a:t>nenáleží při </a:t>
            </a:r>
            <a:r>
              <a:rPr lang="cs-CZ" sz="2000" dirty="0"/>
              <a:t>výkonu výdělečné činnosti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1830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Souběh důchodů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Originárních důchodů</a:t>
            </a:r>
          </a:p>
          <a:p>
            <a:pPr lvl="1">
              <a:spcBef>
                <a:spcPts val="0"/>
              </a:spcBef>
            </a:pPr>
            <a:r>
              <a:rPr lang="cs-CZ" dirty="0"/>
              <a:t>náleží jen jeden</a:t>
            </a:r>
          </a:p>
          <a:p>
            <a:pPr lvl="1">
              <a:spcBef>
                <a:spcPts val="0"/>
              </a:spcBef>
            </a:pPr>
            <a:endParaRPr lang="cs-CZ" sz="1050" dirty="0"/>
          </a:p>
          <a:p>
            <a:pPr>
              <a:spcBef>
                <a:spcPts val="0"/>
              </a:spcBef>
            </a:pPr>
            <a:r>
              <a:rPr lang="cs-CZ" dirty="0"/>
              <a:t>Originární a odvozený důchod</a:t>
            </a:r>
          </a:p>
          <a:p>
            <a:pPr lvl="1">
              <a:spcBef>
                <a:spcPts val="0"/>
              </a:spcBef>
            </a:pPr>
            <a:r>
              <a:rPr lang="cs-CZ" dirty="0"/>
              <a:t>náleží oba, ten vyšší v plné výši a z druhého 50 % procentní výměry</a:t>
            </a:r>
          </a:p>
          <a:p>
            <a:pPr lvl="1">
              <a:spcBef>
                <a:spcPts val="0"/>
              </a:spcBef>
            </a:pPr>
            <a:endParaRPr lang="cs-CZ" sz="1050" dirty="0"/>
          </a:p>
          <a:p>
            <a:pPr>
              <a:spcBef>
                <a:spcPts val="0"/>
              </a:spcBef>
            </a:pPr>
            <a:r>
              <a:rPr lang="cs-CZ" dirty="0"/>
              <a:t>Odvozených důchodů</a:t>
            </a:r>
          </a:p>
          <a:p>
            <a:pPr lvl="1">
              <a:spcBef>
                <a:spcPts val="0"/>
              </a:spcBef>
            </a:pPr>
            <a:r>
              <a:rPr lang="cs-CZ" dirty="0"/>
              <a:t>sirotčí = Základní výměra jedna a obě procentní výběry</a:t>
            </a:r>
          </a:p>
          <a:p>
            <a:pPr lvl="1">
              <a:spcBef>
                <a:spcPts val="0"/>
              </a:spcBef>
            </a:pPr>
            <a:r>
              <a:rPr lang="cs-CZ" dirty="0"/>
              <a:t>vdovský a sirotčí = stejně jako originární a odvozený</a:t>
            </a:r>
          </a:p>
          <a:p>
            <a:pPr lvl="1">
              <a:spcBef>
                <a:spcPts val="0"/>
              </a:spcBef>
            </a:pPr>
            <a:endParaRPr lang="cs-CZ" sz="1050" dirty="0"/>
          </a:p>
          <a:p>
            <a:pPr>
              <a:spcBef>
                <a:spcPts val="0"/>
              </a:spcBef>
            </a:pPr>
            <a:r>
              <a:rPr lang="cs-CZ" dirty="0"/>
              <a:t>Tuzemský a cizozemský</a:t>
            </a:r>
          </a:p>
          <a:p>
            <a:pPr lvl="1">
              <a:spcBef>
                <a:spcPts val="0"/>
              </a:spcBef>
            </a:pPr>
            <a:r>
              <a:rPr lang="cs-CZ" dirty="0"/>
              <a:t>dílčí </a:t>
            </a:r>
            <a:r>
              <a:rPr lang="cs-CZ" dirty="0" smtClean="0"/>
              <a:t>výplata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513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Dávky důchodového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 pojištění se poskytují tyto důchody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857250" lvl="1" indent="-457200">
              <a:buFont typeface="+mj-lt"/>
              <a:buAutoNum type="alphaLcPeriod"/>
            </a:pPr>
            <a:r>
              <a:rPr lang="cs-CZ" dirty="0" smtClean="0"/>
              <a:t>starobní,</a:t>
            </a:r>
          </a:p>
          <a:p>
            <a:pPr marL="857250" lvl="1" indent="-457200">
              <a:buFont typeface="+mj-lt"/>
              <a:buAutoNum type="alphaLcPeriod"/>
            </a:pPr>
            <a:endParaRPr lang="cs-CZ" dirty="0"/>
          </a:p>
          <a:p>
            <a:pPr marL="857250" lvl="1" indent="-457200">
              <a:buFont typeface="+mj-lt"/>
              <a:buAutoNum type="alphaLcPeriod"/>
            </a:pPr>
            <a:r>
              <a:rPr lang="cs-CZ" dirty="0" smtClean="0"/>
              <a:t>invalidní,</a:t>
            </a:r>
          </a:p>
          <a:p>
            <a:pPr marL="857250" lvl="1" indent="-457200">
              <a:buFont typeface="+mj-lt"/>
              <a:buAutoNum type="alphaLcPeriod"/>
            </a:pPr>
            <a:endParaRPr lang="cs-CZ" dirty="0"/>
          </a:p>
          <a:p>
            <a:pPr marL="857250" lvl="1" indent="-457200">
              <a:buFont typeface="+mj-lt"/>
              <a:buAutoNum type="alphaLcPeriod"/>
            </a:pPr>
            <a:r>
              <a:rPr lang="cs-CZ" dirty="0" smtClean="0"/>
              <a:t>vdovský </a:t>
            </a:r>
            <a:r>
              <a:rPr lang="cs-CZ" dirty="0"/>
              <a:t>a vdovecký</a:t>
            </a:r>
            <a:r>
              <a:rPr lang="cs-CZ" dirty="0" smtClean="0"/>
              <a:t>,</a:t>
            </a:r>
            <a:endParaRPr lang="cs-CZ" dirty="0"/>
          </a:p>
          <a:p>
            <a:pPr marL="857250" lvl="1" indent="-457200">
              <a:buFont typeface="+mj-lt"/>
              <a:buAutoNum type="alphaLcPeriod"/>
            </a:pPr>
            <a:r>
              <a:rPr lang="cs-CZ" dirty="0" smtClean="0"/>
              <a:t>sirotčí</a:t>
            </a:r>
            <a:r>
              <a:rPr lang="cs-CZ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1423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Starobní důchod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nároku (důchodové schéma)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dirty="0"/>
              <a:t>získání potřebné doby </a:t>
            </a:r>
            <a:r>
              <a:rPr lang="cs-CZ" dirty="0" smtClean="0"/>
              <a:t>pojištění (čekací doba)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dirty="0" smtClean="0"/>
              <a:t>dosažení </a:t>
            </a:r>
            <a:r>
              <a:rPr lang="cs-CZ" dirty="0"/>
              <a:t>stanoveného </a:t>
            </a:r>
            <a:r>
              <a:rPr lang="cs-CZ" dirty="0" smtClean="0"/>
              <a:t>věku</a:t>
            </a:r>
          </a:p>
          <a:p>
            <a:pPr lvl="1"/>
            <a:r>
              <a:rPr lang="cs-CZ" dirty="0"/>
              <a:t>nejvyšší důchodový věk činí 65 </a:t>
            </a:r>
            <a:r>
              <a:rPr lang="cs-CZ" dirty="0" smtClean="0"/>
              <a:t>let</a:t>
            </a:r>
            <a:endParaRPr lang="cs-CZ" dirty="0"/>
          </a:p>
          <a:p>
            <a:pPr>
              <a:spcBef>
                <a:spcPts val="1800"/>
              </a:spcBef>
            </a:pPr>
            <a:r>
              <a:rPr lang="cs-CZ" dirty="0" smtClean="0"/>
              <a:t>SD při </a:t>
            </a:r>
            <a:r>
              <a:rPr lang="cs-CZ" dirty="0"/>
              <a:t>dosažení důchodového </a:t>
            </a:r>
            <a:r>
              <a:rPr lang="cs-CZ" dirty="0" smtClean="0"/>
              <a:t>věku - </a:t>
            </a:r>
            <a:r>
              <a:rPr lang="cs-CZ" dirty="0"/>
              <a:t>§ </a:t>
            </a:r>
            <a:r>
              <a:rPr lang="cs-CZ" dirty="0" smtClean="0"/>
              <a:t>29  </a:t>
            </a:r>
            <a:r>
              <a:rPr lang="cs-CZ" dirty="0"/>
              <a:t>odst. </a:t>
            </a:r>
            <a:r>
              <a:rPr lang="cs-CZ" dirty="0" smtClean="0"/>
              <a:t>1</a:t>
            </a:r>
            <a:endParaRPr lang="cs-CZ" dirty="0"/>
          </a:p>
          <a:p>
            <a:r>
              <a:rPr lang="cs-CZ" dirty="0"/>
              <a:t>„poměrný“ starobní </a:t>
            </a:r>
            <a:r>
              <a:rPr lang="cs-CZ" dirty="0" smtClean="0"/>
              <a:t>důchod - § </a:t>
            </a:r>
            <a:r>
              <a:rPr lang="cs-CZ" dirty="0"/>
              <a:t>29 odst. </a:t>
            </a:r>
            <a:r>
              <a:rPr lang="cs-CZ" dirty="0" smtClean="0"/>
              <a:t>2 </a:t>
            </a:r>
            <a:endParaRPr lang="cs-CZ" dirty="0"/>
          </a:p>
          <a:p>
            <a:r>
              <a:rPr lang="cs-CZ" dirty="0" smtClean="0"/>
              <a:t>SD při </a:t>
            </a:r>
            <a:r>
              <a:rPr lang="cs-CZ" dirty="0"/>
              <a:t>získání 30 let </a:t>
            </a:r>
            <a:r>
              <a:rPr lang="cs-CZ" dirty="0" smtClean="0"/>
              <a:t>pojištění - § </a:t>
            </a:r>
            <a:r>
              <a:rPr lang="cs-CZ" dirty="0"/>
              <a:t>29 odst. 3 písm. a</a:t>
            </a:r>
            <a:r>
              <a:rPr lang="cs-CZ" dirty="0" smtClean="0"/>
              <a:t>) </a:t>
            </a:r>
            <a:endParaRPr lang="cs-CZ" dirty="0"/>
          </a:p>
          <a:p>
            <a:r>
              <a:rPr lang="cs-CZ" dirty="0" smtClean="0"/>
              <a:t>SD při </a:t>
            </a:r>
            <a:r>
              <a:rPr lang="cs-CZ" dirty="0"/>
              <a:t>získání 15 let pojištění a dosažení věku podle </a:t>
            </a:r>
            <a:r>
              <a:rPr lang="cs-CZ" dirty="0" smtClean="0"/>
              <a:t>§ 29 </a:t>
            </a:r>
            <a:r>
              <a:rPr lang="cs-CZ" dirty="0"/>
              <a:t>odst. 2 </a:t>
            </a:r>
            <a:r>
              <a:rPr lang="cs-CZ" dirty="0" smtClean="0"/>
              <a:t>- </a:t>
            </a:r>
            <a:r>
              <a:rPr lang="cs-CZ" dirty="0"/>
              <a:t>§ 29 odst. 3 písm. b)</a:t>
            </a:r>
          </a:p>
          <a:p>
            <a:r>
              <a:rPr lang="cs-CZ" dirty="0" smtClean="0"/>
              <a:t>SD </a:t>
            </a:r>
            <a:r>
              <a:rPr lang="cs-CZ" dirty="0"/>
              <a:t>při splnění podmínek nároku na </a:t>
            </a:r>
            <a:r>
              <a:rPr lang="cs-CZ" dirty="0" smtClean="0"/>
              <a:t>ID - § </a:t>
            </a:r>
            <a:r>
              <a:rPr lang="cs-CZ" dirty="0"/>
              <a:t>29 odst. 4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7806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Důchodový 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 smtClean="0"/>
              <a:t>pojmy </a:t>
            </a:r>
            <a:r>
              <a:rPr lang="cs-CZ" altLang="cs-CZ" sz="2000" dirty="0"/>
              <a:t>důchodový věk a věk odchodu do důchodu</a:t>
            </a:r>
          </a:p>
          <a:p>
            <a:r>
              <a:rPr lang="cs-CZ" altLang="cs-CZ" sz="2000" dirty="0"/>
              <a:t>jádro – tzv. starobní věk</a:t>
            </a:r>
          </a:p>
          <a:p>
            <a:pPr lvl="1"/>
            <a:r>
              <a:rPr lang="cs-CZ" altLang="cs-CZ" sz="2000" dirty="0"/>
              <a:t>lidský organizmus stárne individuálně, což pro systém DP nelze využít</a:t>
            </a:r>
          </a:p>
          <a:p>
            <a:pPr lvl="1"/>
            <a:r>
              <a:rPr lang="cs-CZ" altLang="cs-CZ" sz="2000" dirty="0"/>
              <a:t>používají se </a:t>
            </a:r>
            <a:r>
              <a:rPr lang="cs-CZ" altLang="cs-CZ" sz="2000" dirty="0" err="1"/>
              <a:t>presumce</a:t>
            </a:r>
            <a:endParaRPr lang="cs-CZ" altLang="cs-CZ" sz="2000" dirty="0"/>
          </a:p>
          <a:p>
            <a:pPr lvl="2"/>
            <a:r>
              <a:rPr lang="cs-CZ" altLang="cs-CZ" sz="1800" dirty="0"/>
              <a:t>presumpce výsluhy</a:t>
            </a:r>
          </a:p>
          <a:p>
            <a:pPr lvl="2"/>
            <a:r>
              <a:rPr lang="cs-CZ" altLang="cs-CZ" sz="1800" dirty="0"/>
              <a:t>presumpce invalidity</a:t>
            </a:r>
          </a:p>
          <a:p>
            <a:pPr lvl="1"/>
            <a:r>
              <a:rPr lang="cs-CZ" altLang="cs-CZ" sz="2000" dirty="0"/>
              <a:t>v ČR se používá presumpce </a:t>
            </a:r>
            <a:r>
              <a:rPr lang="cs-CZ" altLang="cs-CZ" sz="2000" dirty="0" smtClean="0"/>
              <a:t>výsluhy</a:t>
            </a:r>
          </a:p>
          <a:p>
            <a:r>
              <a:rPr lang="cs-CZ" altLang="cs-CZ" sz="2000" dirty="0"/>
              <a:t>určení důchodového </a:t>
            </a:r>
            <a:r>
              <a:rPr lang="cs-CZ" altLang="cs-CZ" sz="2000" dirty="0" smtClean="0"/>
              <a:t>věku</a:t>
            </a:r>
          </a:p>
          <a:p>
            <a:pPr lvl="1"/>
            <a:r>
              <a:rPr lang="cs-CZ" altLang="cs-CZ" sz="1800" dirty="0" smtClean="0"/>
              <a:t>pravděpodobný </a:t>
            </a:r>
            <a:r>
              <a:rPr lang="cs-CZ" altLang="cs-CZ" sz="1800" dirty="0"/>
              <a:t>věk dožití</a:t>
            </a:r>
          </a:p>
          <a:p>
            <a:pPr lvl="1"/>
            <a:r>
              <a:rPr lang="cs-CZ" altLang="cs-CZ" sz="1800" dirty="0"/>
              <a:t>udržování určitého konstantního podílu starých osob</a:t>
            </a:r>
          </a:p>
          <a:p>
            <a:pPr lvl="1"/>
            <a:r>
              <a:rPr lang="cs-CZ" altLang="cs-CZ" sz="1800" dirty="0"/>
              <a:t>proporcionálně ve vazbě na ekonomickou </a:t>
            </a:r>
            <a:r>
              <a:rPr lang="cs-CZ" altLang="cs-CZ" sz="1800" dirty="0" smtClean="0"/>
              <a:t>aktivitu</a:t>
            </a:r>
            <a:endParaRPr lang="cs-CZ" alt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882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Důchodový věk § 32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u </a:t>
            </a:r>
            <a:r>
              <a:rPr lang="cs-CZ" b="1" dirty="0"/>
              <a:t>pojištěnců narozených před rokem 1936</a:t>
            </a:r>
          </a:p>
          <a:p>
            <a:pPr lvl="1"/>
            <a:endParaRPr lang="cs-CZ" sz="1400" dirty="0" smtClean="0"/>
          </a:p>
          <a:p>
            <a:pPr lvl="1"/>
            <a:r>
              <a:rPr lang="cs-CZ" dirty="0" smtClean="0"/>
              <a:t>Důchodový </a:t>
            </a:r>
            <a:r>
              <a:rPr lang="cs-CZ" dirty="0"/>
              <a:t>věk u mužů činí 60 let</a:t>
            </a:r>
          </a:p>
          <a:p>
            <a:pPr lvl="1"/>
            <a:r>
              <a:rPr lang="cs-CZ" dirty="0"/>
              <a:t>Důchodový věk u žen činí: </a:t>
            </a:r>
          </a:p>
          <a:p>
            <a:pPr lvl="1"/>
            <a:r>
              <a:rPr lang="cs-CZ" dirty="0"/>
              <a:t>53 let, pokud vychovaly alespoň 5 dětí </a:t>
            </a:r>
          </a:p>
          <a:p>
            <a:pPr lvl="1"/>
            <a:r>
              <a:rPr lang="cs-CZ" dirty="0"/>
              <a:t>54 let, pokud vychovaly alespoň 3 nebo 4 děti </a:t>
            </a:r>
          </a:p>
          <a:p>
            <a:pPr lvl="1"/>
            <a:r>
              <a:rPr lang="cs-CZ" dirty="0"/>
              <a:t>55 let, pokud vychovaly alespoň 2 děti </a:t>
            </a:r>
          </a:p>
          <a:p>
            <a:pPr lvl="1"/>
            <a:r>
              <a:rPr lang="cs-CZ" dirty="0"/>
              <a:t>56 let, pokud vychovaly alespoň 1 dítě </a:t>
            </a:r>
          </a:p>
          <a:p>
            <a:pPr lvl="1"/>
            <a:r>
              <a:rPr lang="cs-CZ" dirty="0"/>
              <a:t>57 let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913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pojištěnců narozených v období let 1936 až 1971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graphicFrame>
        <p:nvGraphicFramePr>
          <p:cNvPr id="6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6640"/>
              </p:ext>
            </p:extLst>
          </p:nvPr>
        </p:nvGraphicFramePr>
        <p:xfrm>
          <a:off x="3001108" y="1545023"/>
          <a:ext cx="3352797" cy="4931593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478971">
                  <a:extLst>
                    <a:ext uri="{9D8B030D-6E8A-4147-A177-3AD203B41FA5}">
                      <a16:colId xmlns:a16="http://schemas.microsoft.com/office/drawing/2014/main" val="179260278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737008834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783446314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732180760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3980426606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434693871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1602724048"/>
                    </a:ext>
                  </a:extLst>
                </a:gridCol>
              </a:tblGrid>
              <a:tr h="365126">
                <a:tc rowSpan="3">
                  <a:txBody>
                    <a:bodyPr/>
                    <a:lstStyle/>
                    <a:p>
                      <a:r>
                        <a:rPr lang="cs-CZ" sz="800" dirty="0"/>
                        <a:t>Rok</a:t>
                      </a:r>
                    </a:p>
                    <a:p>
                      <a:r>
                        <a:rPr lang="cs-CZ" sz="800" dirty="0"/>
                        <a:t>narození</a:t>
                      </a:r>
                    </a:p>
                    <a:p>
                      <a:r>
                        <a:rPr lang="cs-CZ" sz="800" dirty="0"/>
                        <a:t> </a:t>
                      </a:r>
                    </a:p>
                    <a:p>
                      <a:r>
                        <a:rPr lang="cs-CZ" sz="800" dirty="0"/>
                        <a:t> 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r>
                        <a:rPr lang="cs-CZ" sz="800" dirty="0"/>
                        <a:t> </a:t>
                      </a:r>
                    </a:p>
                    <a:p>
                      <a:r>
                        <a:rPr lang="cs-CZ" sz="800" dirty="0"/>
                        <a:t>Důchodový věk činí u </a:t>
                      </a:r>
                    </a:p>
                    <a:p>
                      <a:r>
                        <a:rPr lang="cs-CZ" sz="800" dirty="0"/>
                        <a:t> 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611407"/>
                  </a:ext>
                </a:extLst>
              </a:tr>
              <a:tr h="146049">
                <a:tc vMerge="1">
                  <a:txBody>
                    <a:bodyPr/>
                    <a:lstStyle/>
                    <a:p>
                      <a:endParaRPr lang="cs-CZ" sz="600" dirty="0"/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800"/>
                        <a:t>mužů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cs-CZ" sz="800" dirty="0"/>
                        <a:t>žen s počtem vychovaných dětí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168601"/>
                  </a:ext>
                </a:extLst>
              </a:tr>
              <a:tr h="36512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800"/>
                        <a:t>0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800" dirty="0"/>
                        <a:t>1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800" dirty="0"/>
                        <a:t>2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800" dirty="0"/>
                        <a:t> </a:t>
                      </a:r>
                    </a:p>
                    <a:p>
                      <a:r>
                        <a:rPr lang="cs-CZ" sz="800" dirty="0"/>
                        <a:t>3 - 4 </a:t>
                      </a:r>
                    </a:p>
                    <a:p>
                      <a:r>
                        <a:rPr lang="cs-CZ" sz="800" dirty="0"/>
                        <a:t> 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800" dirty="0"/>
                        <a:t>5 a více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582307"/>
                  </a:ext>
                </a:extLst>
              </a:tr>
              <a:tr h="3979861">
                <a:tc>
                  <a:txBody>
                    <a:bodyPr/>
                    <a:lstStyle/>
                    <a:p>
                      <a:r>
                        <a:rPr lang="cs-CZ" sz="700" dirty="0"/>
                        <a:t>1936</a:t>
                      </a:r>
                    </a:p>
                    <a:p>
                      <a:r>
                        <a:rPr lang="cs-CZ" sz="700" dirty="0"/>
                        <a:t>1937</a:t>
                      </a:r>
                    </a:p>
                    <a:p>
                      <a:r>
                        <a:rPr lang="cs-CZ" sz="700" dirty="0"/>
                        <a:t>1938</a:t>
                      </a:r>
                    </a:p>
                    <a:p>
                      <a:r>
                        <a:rPr lang="cs-CZ" sz="700" dirty="0"/>
                        <a:t>1939</a:t>
                      </a:r>
                    </a:p>
                    <a:p>
                      <a:r>
                        <a:rPr lang="cs-CZ" sz="700" dirty="0"/>
                        <a:t>1940</a:t>
                      </a:r>
                    </a:p>
                    <a:p>
                      <a:r>
                        <a:rPr lang="cs-CZ" sz="700" dirty="0"/>
                        <a:t>1941</a:t>
                      </a:r>
                    </a:p>
                    <a:p>
                      <a:r>
                        <a:rPr lang="cs-CZ" sz="700" dirty="0"/>
                        <a:t>1942</a:t>
                      </a:r>
                    </a:p>
                    <a:p>
                      <a:r>
                        <a:rPr lang="cs-CZ" sz="700" dirty="0"/>
                        <a:t>1943</a:t>
                      </a:r>
                    </a:p>
                    <a:p>
                      <a:r>
                        <a:rPr lang="cs-CZ" sz="700" dirty="0"/>
                        <a:t>1944</a:t>
                      </a:r>
                    </a:p>
                    <a:p>
                      <a:r>
                        <a:rPr lang="cs-CZ" sz="700" dirty="0"/>
                        <a:t>1945</a:t>
                      </a:r>
                    </a:p>
                    <a:p>
                      <a:r>
                        <a:rPr lang="cs-CZ" sz="700" dirty="0"/>
                        <a:t>1946</a:t>
                      </a:r>
                    </a:p>
                    <a:p>
                      <a:r>
                        <a:rPr lang="cs-CZ" sz="700" dirty="0"/>
                        <a:t>1947</a:t>
                      </a:r>
                    </a:p>
                    <a:p>
                      <a:r>
                        <a:rPr lang="cs-CZ" sz="700" dirty="0"/>
                        <a:t>1948</a:t>
                      </a:r>
                    </a:p>
                    <a:p>
                      <a:r>
                        <a:rPr lang="cs-CZ" sz="700" dirty="0"/>
                        <a:t>1949</a:t>
                      </a:r>
                    </a:p>
                    <a:p>
                      <a:r>
                        <a:rPr lang="cs-CZ" sz="700" dirty="0"/>
                        <a:t>1950</a:t>
                      </a:r>
                    </a:p>
                    <a:p>
                      <a:r>
                        <a:rPr lang="cs-CZ" sz="700" dirty="0"/>
                        <a:t>1951</a:t>
                      </a:r>
                    </a:p>
                    <a:p>
                      <a:r>
                        <a:rPr lang="cs-CZ" sz="700" dirty="0"/>
                        <a:t>1952</a:t>
                      </a:r>
                    </a:p>
                    <a:p>
                      <a:r>
                        <a:rPr lang="cs-CZ" sz="700" dirty="0"/>
                        <a:t>1953</a:t>
                      </a:r>
                    </a:p>
                    <a:p>
                      <a:r>
                        <a:rPr lang="cs-CZ" sz="700" dirty="0"/>
                        <a:t>1954</a:t>
                      </a:r>
                    </a:p>
                    <a:p>
                      <a:r>
                        <a:rPr lang="cs-CZ" sz="700" dirty="0"/>
                        <a:t>1955</a:t>
                      </a:r>
                    </a:p>
                    <a:p>
                      <a:r>
                        <a:rPr lang="cs-CZ" sz="700" dirty="0"/>
                        <a:t>1956</a:t>
                      </a:r>
                    </a:p>
                    <a:p>
                      <a:r>
                        <a:rPr lang="cs-CZ" sz="700" dirty="0"/>
                        <a:t>1957</a:t>
                      </a:r>
                    </a:p>
                    <a:p>
                      <a:r>
                        <a:rPr lang="cs-CZ" sz="700" dirty="0"/>
                        <a:t>1958</a:t>
                      </a:r>
                    </a:p>
                    <a:p>
                      <a:r>
                        <a:rPr lang="cs-CZ" sz="700" dirty="0"/>
                        <a:t>1959</a:t>
                      </a:r>
                    </a:p>
                    <a:p>
                      <a:r>
                        <a:rPr lang="cs-CZ" sz="700" dirty="0"/>
                        <a:t>1960</a:t>
                      </a:r>
                    </a:p>
                    <a:p>
                      <a:r>
                        <a:rPr lang="cs-CZ" sz="700" dirty="0"/>
                        <a:t>1961</a:t>
                      </a:r>
                    </a:p>
                    <a:p>
                      <a:r>
                        <a:rPr lang="cs-CZ" sz="700" dirty="0"/>
                        <a:t>1962</a:t>
                      </a:r>
                    </a:p>
                    <a:p>
                      <a:r>
                        <a:rPr lang="cs-CZ" sz="700" dirty="0"/>
                        <a:t>1963</a:t>
                      </a:r>
                    </a:p>
                    <a:p>
                      <a:r>
                        <a:rPr lang="cs-CZ" sz="700" dirty="0"/>
                        <a:t>1964</a:t>
                      </a:r>
                    </a:p>
                    <a:p>
                      <a:r>
                        <a:rPr lang="cs-CZ" sz="700" dirty="0"/>
                        <a:t>1965</a:t>
                      </a:r>
                    </a:p>
                    <a:p>
                      <a:r>
                        <a:rPr lang="cs-CZ" sz="700" dirty="0"/>
                        <a:t>1966</a:t>
                      </a:r>
                    </a:p>
                    <a:p>
                      <a:r>
                        <a:rPr lang="cs-CZ" sz="700" dirty="0"/>
                        <a:t>1967</a:t>
                      </a:r>
                    </a:p>
                    <a:p>
                      <a:r>
                        <a:rPr lang="cs-CZ" sz="700" dirty="0"/>
                        <a:t>1968</a:t>
                      </a:r>
                    </a:p>
                    <a:p>
                      <a:r>
                        <a:rPr lang="cs-CZ" sz="700" dirty="0"/>
                        <a:t>1969</a:t>
                      </a:r>
                    </a:p>
                    <a:p>
                      <a:r>
                        <a:rPr lang="cs-CZ" sz="700" dirty="0"/>
                        <a:t>1970</a:t>
                      </a:r>
                    </a:p>
                    <a:p>
                      <a:r>
                        <a:rPr lang="cs-CZ" sz="700" dirty="0"/>
                        <a:t>1971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700" dirty="0"/>
                        <a:t>60r+2m</a:t>
                      </a:r>
                    </a:p>
                    <a:p>
                      <a:r>
                        <a:rPr lang="pt-BR" sz="700" dirty="0"/>
                        <a:t>60r+4m</a:t>
                      </a:r>
                    </a:p>
                    <a:p>
                      <a:r>
                        <a:rPr lang="pt-BR" sz="700" dirty="0"/>
                        <a:t>60r+6m</a:t>
                      </a:r>
                    </a:p>
                    <a:p>
                      <a:r>
                        <a:rPr lang="pt-BR" sz="700" dirty="0"/>
                        <a:t>60r+8m</a:t>
                      </a:r>
                    </a:p>
                    <a:p>
                      <a:r>
                        <a:rPr lang="pt-BR" sz="700" dirty="0"/>
                        <a:t>60r+10m</a:t>
                      </a:r>
                    </a:p>
                    <a:p>
                      <a:r>
                        <a:rPr lang="pt-BR" sz="700" dirty="0"/>
                        <a:t>   61r</a:t>
                      </a:r>
                    </a:p>
                    <a:p>
                      <a:r>
                        <a:rPr lang="pt-BR" sz="700" dirty="0"/>
                        <a:t>61r+2m</a:t>
                      </a:r>
                    </a:p>
                    <a:p>
                      <a:r>
                        <a:rPr lang="pt-BR" sz="700" dirty="0"/>
                        <a:t>61r+4m</a:t>
                      </a:r>
                    </a:p>
                    <a:p>
                      <a:r>
                        <a:rPr lang="pt-BR" sz="700" dirty="0"/>
                        <a:t>61r+6m</a:t>
                      </a:r>
                    </a:p>
                    <a:p>
                      <a:r>
                        <a:rPr lang="pt-BR" sz="700" dirty="0"/>
                        <a:t>61r+8m</a:t>
                      </a:r>
                    </a:p>
                    <a:p>
                      <a:r>
                        <a:rPr lang="pt-BR" sz="700" dirty="0"/>
                        <a:t>61r+10m</a:t>
                      </a:r>
                    </a:p>
                    <a:p>
                      <a:r>
                        <a:rPr lang="pt-BR" sz="700" dirty="0"/>
                        <a:t>   62r</a:t>
                      </a:r>
                    </a:p>
                    <a:p>
                      <a:r>
                        <a:rPr lang="pt-BR" sz="700" dirty="0"/>
                        <a:t>62r+2m</a:t>
                      </a:r>
                    </a:p>
                    <a:p>
                      <a:r>
                        <a:rPr lang="pt-BR" sz="700" dirty="0"/>
                        <a:t>62r+4m</a:t>
                      </a:r>
                    </a:p>
                    <a:p>
                      <a:r>
                        <a:rPr lang="pt-BR" sz="700" dirty="0"/>
                        <a:t>62r+6m</a:t>
                      </a:r>
                    </a:p>
                    <a:p>
                      <a:r>
                        <a:rPr lang="pt-BR" sz="700" dirty="0"/>
                        <a:t>62r+8m</a:t>
                      </a:r>
                    </a:p>
                    <a:p>
                      <a:r>
                        <a:rPr lang="pt-BR" sz="700" dirty="0"/>
                        <a:t>62r+10m</a:t>
                      </a:r>
                    </a:p>
                    <a:p>
                      <a:r>
                        <a:rPr lang="pt-BR" sz="700" dirty="0"/>
                        <a:t>   63r</a:t>
                      </a:r>
                    </a:p>
                    <a:p>
                      <a:r>
                        <a:rPr lang="pt-BR" sz="700" dirty="0"/>
                        <a:t>63r+2m</a:t>
                      </a:r>
                    </a:p>
                    <a:p>
                      <a:r>
                        <a:rPr lang="pt-BR" sz="700" dirty="0"/>
                        <a:t>63r+4m</a:t>
                      </a:r>
                    </a:p>
                    <a:p>
                      <a:r>
                        <a:rPr lang="pt-BR" sz="700" dirty="0"/>
                        <a:t>63r+6m</a:t>
                      </a:r>
                    </a:p>
                    <a:p>
                      <a:r>
                        <a:rPr lang="pt-BR" sz="700" dirty="0"/>
                        <a:t>63r+8m</a:t>
                      </a:r>
                    </a:p>
                    <a:p>
                      <a:r>
                        <a:rPr lang="pt-BR" sz="700" dirty="0"/>
                        <a:t>63r+10m</a:t>
                      </a:r>
                    </a:p>
                    <a:p>
                      <a:r>
                        <a:rPr lang="pt-BR" sz="700" dirty="0"/>
                        <a:t>64r</a:t>
                      </a:r>
                    </a:p>
                    <a:p>
                      <a:r>
                        <a:rPr lang="pt-BR" sz="700" dirty="0"/>
                        <a:t>64r+2m</a:t>
                      </a:r>
                    </a:p>
                    <a:p>
                      <a:r>
                        <a:rPr lang="pt-BR" sz="700" dirty="0"/>
                        <a:t>64r+4m</a:t>
                      </a:r>
                    </a:p>
                    <a:p>
                      <a:r>
                        <a:rPr lang="pt-BR" sz="700" dirty="0"/>
                        <a:t>64r+6m</a:t>
                      </a:r>
                    </a:p>
                    <a:p>
                      <a:r>
                        <a:rPr lang="pt-BR" sz="700" dirty="0"/>
                        <a:t>64r+8m</a:t>
                      </a:r>
                    </a:p>
                    <a:p>
                      <a:r>
                        <a:rPr lang="pt-BR" sz="700" dirty="0"/>
                        <a:t>64r+10m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700" dirty="0"/>
                        <a:t>   57r</a:t>
                      </a:r>
                    </a:p>
                    <a:p>
                      <a:r>
                        <a:rPr lang="pt-BR" sz="700" dirty="0"/>
                        <a:t>   57r</a:t>
                      </a:r>
                    </a:p>
                    <a:p>
                      <a:r>
                        <a:rPr lang="pt-BR" sz="700" dirty="0"/>
                        <a:t>   57r</a:t>
                      </a:r>
                    </a:p>
                    <a:p>
                      <a:r>
                        <a:rPr lang="pt-BR" sz="700" dirty="0"/>
                        <a:t>57r+4m</a:t>
                      </a:r>
                    </a:p>
                    <a:p>
                      <a:r>
                        <a:rPr lang="pt-BR" sz="700" dirty="0"/>
                        <a:t>57r+8m</a:t>
                      </a:r>
                    </a:p>
                    <a:p>
                      <a:r>
                        <a:rPr lang="pt-BR" sz="700" dirty="0"/>
                        <a:t>   58r</a:t>
                      </a:r>
                    </a:p>
                    <a:p>
                      <a:r>
                        <a:rPr lang="pt-BR" sz="700" dirty="0"/>
                        <a:t>58r+4m</a:t>
                      </a:r>
                    </a:p>
                    <a:p>
                      <a:r>
                        <a:rPr lang="pt-BR" sz="700" dirty="0"/>
                        <a:t>58r+8m</a:t>
                      </a:r>
                    </a:p>
                    <a:p>
                      <a:r>
                        <a:rPr lang="pt-BR" sz="700" dirty="0"/>
                        <a:t>   59r</a:t>
                      </a:r>
                    </a:p>
                    <a:p>
                      <a:r>
                        <a:rPr lang="pt-BR" sz="700" dirty="0"/>
                        <a:t>59r+4m</a:t>
                      </a:r>
                    </a:p>
                    <a:p>
                      <a:r>
                        <a:rPr lang="pt-BR" sz="700" dirty="0"/>
                        <a:t>59r+8m</a:t>
                      </a:r>
                    </a:p>
                    <a:p>
                      <a:r>
                        <a:rPr lang="pt-BR" sz="700" dirty="0"/>
                        <a:t>   60r</a:t>
                      </a:r>
                    </a:p>
                    <a:p>
                      <a:r>
                        <a:rPr lang="pt-BR" sz="700" dirty="0"/>
                        <a:t>60r+4m</a:t>
                      </a:r>
                    </a:p>
                    <a:p>
                      <a:r>
                        <a:rPr lang="pt-BR" sz="700" dirty="0"/>
                        <a:t>60r+8m</a:t>
                      </a:r>
                    </a:p>
                    <a:p>
                      <a:r>
                        <a:rPr lang="pt-BR" sz="700" dirty="0"/>
                        <a:t>   61r</a:t>
                      </a:r>
                    </a:p>
                    <a:p>
                      <a:r>
                        <a:rPr lang="pt-BR" sz="700" dirty="0"/>
                        <a:t>61r+4m</a:t>
                      </a:r>
                    </a:p>
                    <a:p>
                      <a:r>
                        <a:rPr lang="pt-BR" sz="700" dirty="0"/>
                        <a:t>61r+8m</a:t>
                      </a:r>
                    </a:p>
                    <a:p>
                      <a:r>
                        <a:rPr lang="pt-BR" sz="700" dirty="0"/>
                        <a:t>   62r</a:t>
                      </a:r>
                    </a:p>
                    <a:p>
                      <a:r>
                        <a:rPr lang="pt-BR" sz="700" dirty="0"/>
                        <a:t>62r+4m</a:t>
                      </a:r>
                    </a:p>
                    <a:p>
                      <a:r>
                        <a:rPr lang="pt-BR" sz="700" dirty="0"/>
                        <a:t>62r+8m</a:t>
                      </a:r>
                    </a:p>
                    <a:p>
                      <a:r>
                        <a:rPr lang="pt-BR" sz="700" dirty="0"/>
                        <a:t>63r+2m</a:t>
                      </a:r>
                    </a:p>
                    <a:p>
                      <a:r>
                        <a:rPr lang="pt-BR" sz="700" dirty="0"/>
                        <a:t>63r+8m</a:t>
                      </a:r>
                    </a:p>
                    <a:p>
                      <a:r>
                        <a:rPr lang="pt-BR" sz="700" dirty="0"/>
                        <a:t>63r+10m</a:t>
                      </a:r>
                    </a:p>
                    <a:p>
                      <a:r>
                        <a:rPr lang="pt-BR" sz="700" dirty="0"/>
                        <a:t>64r</a:t>
                      </a:r>
                    </a:p>
                    <a:p>
                      <a:r>
                        <a:rPr lang="pt-BR" sz="700" dirty="0"/>
                        <a:t>64r+2m</a:t>
                      </a:r>
                    </a:p>
                    <a:p>
                      <a:r>
                        <a:rPr lang="pt-BR" sz="700" dirty="0"/>
                        <a:t>64r+4m</a:t>
                      </a:r>
                    </a:p>
                    <a:p>
                      <a:r>
                        <a:rPr lang="pt-BR" sz="700" dirty="0"/>
                        <a:t>64r+6m</a:t>
                      </a:r>
                    </a:p>
                    <a:p>
                      <a:r>
                        <a:rPr lang="pt-BR" sz="700" dirty="0"/>
                        <a:t>64r+8m</a:t>
                      </a:r>
                    </a:p>
                    <a:p>
                      <a:r>
                        <a:rPr lang="pt-BR" sz="700" dirty="0"/>
                        <a:t>64r+10m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700" dirty="0"/>
                        <a:t>   56r</a:t>
                      </a:r>
                    </a:p>
                    <a:p>
                      <a:r>
                        <a:rPr lang="pt-BR" sz="700" dirty="0"/>
                        <a:t>   56r</a:t>
                      </a:r>
                    </a:p>
                    <a:p>
                      <a:r>
                        <a:rPr lang="pt-BR" sz="700" dirty="0"/>
                        <a:t>   56r</a:t>
                      </a:r>
                    </a:p>
                    <a:p>
                      <a:r>
                        <a:rPr lang="pt-BR" sz="700" dirty="0"/>
                        <a:t>   56r</a:t>
                      </a:r>
                    </a:p>
                    <a:p>
                      <a:r>
                        <a:rPr lang="pt-BR" sz="700" dirty="0"/>
                        <a:t>56r+4m</a:t>
                      </a:r>
                    </a:p>
                    <a:p>
                      <a:r>
                        <a:rPr lang="pt-BR" sz="700" dirty="0"/>
                        <a:t>56r+8m</a:t>
                      </a:r>
                    </a:p>
                    <a:p>
                      <a:r>
                        <a:rPr lang="pt-BR" sz="700" dirty="0"/>
                        <a:t>   57r</a:t>
                      </a:r>
                    </a:p>
                    <a:p>
                      <a:r>
                        <a:rPr lang="pt-BR" sz="700" dirty="0"/>
                        <a:t>57r+4m</a:t>
                      </a:r>
                    </a:p>
                    <a:p>
                      <a:r>
                        <a:rPr lang="pt-BR" sz="700" dirty="0"/>
                        <a:t>57r+8m</a:t>
                      </a:r>
                    </a:p>
                    <a:p>
                      <a:r>
                        <a:rPr lang="pt-BR" sz="700" dirty="0"/>
                        <a:t>   58r</a:t>
                      </a:r>
                    </a:p>
                    <a:p>
                      <a:r>
                        <a:rPr lang="pt-BR" sz="700" dirty="0"/>
                        <a:t>58r+4m</a:t>
                      </a:r>
                    </a:p>
                    <a:p>
                      <a:r>
                        <a:rPr lang="pt-BR" sz="700" dirty="0"/>
                        <a:t>58r+8m</a:t>
                      </a:r>
                    </a:p>
                    <a:p>
                      <a:r>
                        <a:rPr lang="pt-BR" sz="700" dirty="0"/>
                        <a:t>   59r</a:t>
                      </a:r>
                    </a:p>
                    <a:p>
                      <a:r>
                        <a:rPr lang="pt-BR" sz="700" dirty="0"/>
                        <a:t>59r+4m</a:t>
                      </a:r>
                    </a:p>
                    <a:p>
                      <a:r>
                        <a:rPr lang="pt-BR" sz="700" dirty="0"/>
                        <a:t>59r+8m</a:t>
                      </a:r>
                    </a:p>
                    <a:p>
                      <a:r>
                        <a:rPr lang="pt-BR" sz="700" dirty="0"/>
                        <a:t>60r</a:t>
                      </a:r>
                    </a:p>
                    <a:p>
                      <a:r>
                        <a:rPr lang="pt-BR" sz="700" dirty="0"/>
                        <a:t>60r+4m</a:t>
                      </a:r>
                    </a:p>
                    <a:p>
                      <a:r>
                        <a:rPr lang="pt-BR" sz="700" dirty="0"/>
                        <a:t>60r+8m</a:t>
                      </a:r>
                    </a:p>
                    <a:p>
                      <a:r>
                        <a:rPr lang="pt-BR" sz="700" dirty="0"/>
                        <a:t>61r</a:t>
                      </a:r>
                    </a:p>
                    <a:p>
                      <a:r>
                        <a:rPr lang="pt-BR" sz="700" dirty="0"/>
                        <a:t>61r+4m</a:t>
                      </a:r>
                    </a:p>
                    <a:p>
                      <a:r>
                        <a:rPr lang="pt-BR" sz="700" dirty="0"/>
                        <a:t>61r+8m</a:t>
                      </a:r>
                    </a:p>
                    <a:p>
                      <a:r>
                        <a:rPr lang="pt-BR" sz="700" dirty="0"/>
                        <a:t>62r+2m</a:t>
                      </a:r>
                    </a:p>
                    <a:p>
                      <a:r>
                        <a:rPr lang="pt-BR" sz="700" dirty="0"/>
                        <a:t>62r+8m</a:t>
                      </a:r>
                    </a:p>
                    <a:p>
                      <a:r>
                        <a:rPr lang="pt-BR" sz="700" dirty="0"/>
                        <a:t>63r+2m</a:t>
                      </a:r>
                    </a:p>
                    <a:p>
                      <a:r>
                        <a:rPr lang="pt-BR" sz="700" dirty="0"/>
                        <a:t>63r+8m</a:t>
                      </a:r>
                    </a:p>
                    <a:p>
                      <a:r>
                        <a:rPr lang="pt-BR" sz="700" dirty="0"/>
                        <a:t>64r+2m</a:t>
                      </a:r>
                    </a:p>
                    <a:p>
                      <a:r>
                        <a:rPr lang="pt-BR" sz="700" dirty="0"/>
                        <a:t>64r+6m</a:t>
                      </a:r>
                    </a:p>
                    <a:p>
                      <a:r>
                        <a:rPr lang="pt-BR" sz="700" dirty="0"/>
                        <a:t>64r+8m</a:t>
                      </a:r>
                    </a:p>
                    <a:p>
                      <a:r>
                        <a:rPr lang="pt-BR" sz="700" dirty="0"/>
                        <a:t>64r+10m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700" dirty="0"/>
                        <a:t>   55r</a:t>
                      </a:r>
                    </a:p>
                    <a:p>
                      <a:r>
                        <a:rPr lang="pt-BR" sz="700" dirty="0"/>
                        <a:t>   55r</a:t>
                      </a:r>
                    </a:p>
                    <a:p>
                      <a:r>
                        <a:rPr lang="pt-BR" sz="700" dirty="0"/>
                        <a:t>   55r</a:t>
                      </a:r>
                    </a:p>
                    <a:p>
                      <a:r>
                        <a:rPr lang="pt-BR" sz="700" dirty="0"/>
                        <a:t>   55r</a:t>
                      </a:r>
                    </a:p>
                    <a:p>
                      <a:r>
                        <a:rPr lang="pt-BR" sz="700" dirty="0"/>
                        <a:t>   55r</a:t>
                      </a:r>
                    </a:p>
                    <a:p>
                      <a:r>
                        <a:rPr lang="pt-BR" sz="700" dirty="0"/>
                        <a:t>55r+4m</a:t>
                      </a:r>
                    </a:p>
                    <a:p>
                      <a:r>
                        <a:rPr lang="pt-BR" sz="700" dirty="0"/>
                        <a:t>55r+8m</a:t>
                      </a:r>
                    </a:p>
                    <a:p>
                      <a:r>
                        <a:rPr lang="pt-BR" sz="700" dirty="0"/>
                        <a:t>   56r</a:t>
                      </a:r>
                    </a:p>
                    <a:p>
                      <a:r>
                        <a:rPr lang="pt-BR" sz="700" dirty="0"/>
                        <a:t>56r+4m</a:t>
                      </a:r>
                    </a:p>
                    <a:p>
                      <a:r>
                        <a:rPr lang="pt-BR" sz="700" dirty="0"/>
                        <a:t>56r+8m</a:t>
                      </a:r>
                    </a:p>
                    <a:p>
                      <a:r>
                        <a:rPr lang="pt-BR" sz="700" dirty="0"/>
                        <a:t>   57r</a:t>
                      </a:r>
                    </a:p>
                    <a:p>
                      <a:r>
                        <a:rPr lang="pt-BR" sz="700" dirty="0"/>
                        <a:t>57r+4m</a:t>
                      </a:r>
                    </a:p>
                    <a:p>
                      <a:r>
                        <a:rPr lang="pt-BR" sz="700" dirty="0"/>
                        <a:t>57r+8m</a:t>
                      </a:r>
                    </a:p>
                    <a:p>
                      <a:r>
                        <a:rPr lang="pt-BR" sz="700" dirty="0"/>
                        <a:t>58r</a:t>
                      </a:r>
                    </a:p>
                    <a:p>
                      <a:r>
                        <a:rPr lang="pt-BR" sz="700" dirty="0"/>
                        <a:t>58r+4m</a:t>
                      </a:r>
                    </a:p>
                    <a:p>
                      <a:r>
                        <a:rPr lang="pt-BR" sz="700" dirty="0"/>
                        <a:t>58r+8m</a:t>
                      </a:r>
                    </a:p>
                    <a:p>
                      <a:r>
                        <a:rPr lang="pt-BR" sz="700" dirty="0"/>
                        <a:t>59r</a:t>
                      </a:r>
                    </a:p>
                    <a:p>
                      <a:r>
                        <a:rPr lang="pt-BR" sz="700" dirty="0"/>
                        <a:t>59r+4m</a:t>
                      </a:r>
                    </a:p>
                    <a:p>
                      <a:r>
                        <a:rPr lang="pt-BR" sz="700" dirty="0"/>
                        <a:t>59r+8m</a:t>
                      </a:r>
                    </a:p>
                    <a:p>
                      <a:r>
                        <a:rPr lang="pt-BR" sz="700" dirty="0"/>
                        <a:t>60r</a:t>
                      </a:r>
                    </a:p>
                    <a:p>
                      <a:r>
                        <a:rPr lang="pt-BR" sz="700" dirty="0"/>
                        <a:t>60r+4m</a:t>
                      </a:r>
                    </a:p>
                    <a:p>
                      <a:r>
                        <a:rPr lang="pt-BR" sz="700" dirty="0"/>
                        <a:t>60r+8m</a:t>
                      </a:r>
                    </a:p>
                    <a:p>
                      <a:r>
                        <a:rPr lang="pt-BR" sz="700" dirty="0"/>
                        <a:t>61r+2m</a:t>
                      </a:r>
                    </a:p>
                    <a:p>
                      <a:r>
                        <a:rPr lang="pt-BR" sz="700" dirty="0"/>
                        <a:t>61r+8m</a:t>
                      </a:r>
                    </a:p>
                    <a:p>
                      <a:r>
                        <a:rPr lang="pt-BR" sz="700" dirty="0"/>
                        <a:t>62r+2m</a:t>
                      </a:r>
                    </a:p>
                    <a:p>
                      <a:r>
                        <a:rPr lang="pt-BR" sz="700" dirty="0"/>
                        <a:t>62r+8m</a:t>
                      </a:r>
                    </a:p>
                    <a:p>
                      <a:r>
                        <a:rPr lang="pt-BR" sz="700" dirty="0"/>
                        <a:t>63r+2m</a:t>
                      </a:r>
                    </a:p>
                    <a:p>
                      <a:r>
                        <a:rPr lang="pt-BR" sz="700" dirty="0"/>
                        <a:t>63r+8m</a:t>
                      </a:r>
                    </a:p>
                    <a:p>
                      <a:r>
                        <a:rPr lang="pt-BR" sz="700" dirty="0"/>
                        <a:t>64r+2m</a:t>
                      </a:r>
                    </a:p>
                    <a:p>
                      <a:r>
                        <a:rPr lang="pt-BR" sz="700" dirty="0"/>
                        <a:t>64r+8m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700" dirty="0"/>
                        <a:t>   54r</a:t>
                      </a:r>
                    </a:p>
                    <a:p>
                      <a:r>
                        <a:rPr lang="pt-BR" sz="700" dirty="0"/>
                        <a:t>   54r</a:t>
                      </a:r>
                    </a:p>
                    <a:p>
                      <a:r>
                        <a:rPr lang="pt-BR" sz="700" dirty="0"/>
                        <a:t>   54r</a:t>
                      </a:r>
                    </a:p>
                    <a:p>
                      <a:r>
                        <a:rPr lang="pt-BR" sz="700" dirty="0"/>
                        <a:t>   54r</a:t>
                      </a:r>
                    </a:p>
                    <a:p>
                      <a:r>
                        <a:rPr lang="pt-BR" sz="700" dirty="0"/>
                        <a:t>   54r</a:t>
                      </a:r>
                    </a:p>
                    <a:p>
                      <a:r>
                        <a:rPr lang="pt-BR" sz="700" dirty="0"/>
                        <a:t>   54r</a:t>
                      </a:r>
                    </a:p>
                    <a:p>
                      <a:r>
                        <a:rPr lang="pt-BR" sz="700" dirty="0"/>
                        <a:t>54r+4m</a:t>
                      </a:r>
                    </a:p>
                    <a:p>
                      <a:r>
                        <a:rPr lang="pt-BR" sz="700" dirty="0"/>
                        <a:t>54r+8m</a:t>
                      </a:r>
                    </a:p>
                    <a:p>
                      <a:r>
                        <a:rPr lang="pt-BR" sz="700" dirty="0"/>
                        <a:t>   55r</a:t>
                      </a:r>
                    </a:p>
                    <a:p>
                      <a:r>
                        <a:rPr lang="pt-BR" sz="700" dirty="0"/>
                        <a:t>55r+4m</a:t>
                      </a:r>
                    </a:p>
                    <a:p>
                      <a:r>
                        <a:rPr lang="pt-BR" sz="700" dirty="0"/>
                        <a:t>55r+8m</a:t>
                      </a:r>
                    </a:p>
                    <a:p>
                      <a:r>
                        <a:rPr lang="pt-BR" sz="700" dirty="0"/>
                        <a:t>   56r</a:t>
                      </a:r>
                    </a:p>
                    <a:p>
                      <a:r>
                        <a:rPr lang="pt-BR" sz="700" dirty="0"/>
                        <a:t>56r+4m</a:t>
                      </a:r>
                    </a:p>
                    <a:p>
                      <a:r>
                        <a:rPr lang="pt-BR" sz="700" dirty="0"/>
                        <a:t>56r+8m</a:t>
                      </a:r>
                    </a:p>
                    <a:p>
                      <a:r>
                        <a:rPr lang="pt-BR" sz="700" dirty="0"/>
                        <a:t>   57r</a:t>
                      </a:r>
                    </a:p>
                    <a:p>
                      <a:r>
                        <a:rPr lang="pt-BR" sz="700" dirty="0"/>
                        <a:t>57r+4m</a:t>
                      </a:r>
                    </a:p>
                    <a:p>
                      <a:r>
                        <a:rPr lang="pt-BR" sz="700" dirty="0"/>
                        <a:t>57r+8m</a:t>
                      </a:r>
                    </a:p>
                    <a:p>
                      <a:r>
                        <a:rPr lang="pt-BR" sz="700" dirty="0"/>
                        <a:t>   58r</a:t>
                      </a:r>
                    </a:p>
                    <a:p>
                      <a:r>
                        <a:rPr lang="pt-BR" sz="700" dirty="0"/>
                        <a:t>58r+4m</a:t>
                      </a:r>
                    </a:p>
                    <a:p>
                      <a:r>
                        <a:rPr lang="pt-BR" sz="700" dirty="0"/>
                        <a:t>58r+8m</a:t>
                      </a:r>
                    </a:p>
                    <a:p>
                      <a:r>
                        <a:rPr lang="pt-BR" sz="700" dirty="0"/>
                        <a:t>   59r</a:t>
                      </a:r>
                    </a:p>
                    <a:p>
                      <a:r>
                        <a:rPr lang="pt-BR" sz="700" dirty="0"/>
                        <a:t>59r+4m</a:t>
                      </a:r>
                    </a:p>
                    <a:p>
                      <a:r>
                        <a:rPr lang="pt-BR" sz="700" dirty="0"/>
                        <a:t>59r+8m</a:t>
                      </a:r>
                    </a:p>
                    <a:p>
                      <a:r>
                        <a:rPr lang="pt-BR" sz="700" dirty="0"/>
                        <a:t>60r+2m</a:t>
                      </a:r>
                    </a:p>
                    <a:p>
                      <a:r>
                        <a:rPr lang="pt-BR" sz="700" dirty="0"/>
                        <a:t>60r+8m</a:t>
                      </a:r>
                    </a:p>
                    <a:p>
                      <a:r>
                        <a:rPr lang="pt-BR" sz="700" dirty="0"/>
                        <a:t>61r+2m</a:t>
                      </a:r>
                    </a:p>
                    <a:p>
                      <a:r>
                        <a:rPr lang="pt-BR" sz="700" dirty="0"/>
                        <a:t>61r+8m</a:t>
                      </a:r>
                    </a:p>
                    <a:p>
                      <a:r>
                        <a:rPr lang="pt-BR" sz="700" dirty="0"/>
                        <a:t>62r+2m</a:t>
                      </a:r>
                    </a:p>
                    <a:p>
                      <a:r>
                        <a:rPr lang="pt-BR" sz="700" dirty="0"/>
                        <a:t>62r+8m</a:t>
                      </a:r>
                    </a:p>
                    <a:p>
                      <a:r>
                        <a:rPr lang="pt-BR" sz="700" dirty="0"/>
                        <a:t>63r+2m</a:t>
                      </a:r>
                    </a:p>
                    <a:p>
                      <a:r>
                        <a:rPr lang="pt-BR" sz="700" dirty="0"/>
                        <a:t>63r+8m</a:t>
                      </a:r>
                    </a:p>
                    <a:p>
                      <a:r>
                        <a:rPr lang="pt-BR" sz="700" dirty="0"/>
                        <a:t>64r+2m</a:t>
                      </a:r>
                    </a:p>
                    <a:p>
                      <a:r>
                        <a:rPr lang="pt-BR" sz="700" dirty="0"/>
                        <a:t>64r+8m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700" dirty="0"/>
                        <a:t>   53r</a:t>
                      </a:r>
                    </a:p>
                    <a:p>
                      <a:r>
                        <a:rPr lang="pt-BR" sz="700" dirty="0"/>
                        <a:t>   53r</a:t>
                      </a:r>
                    </a:p>
                    <a:p>
                      <a:r>
                        <a:rPr lang="pt-BR" sz="700" dirty="0"/>
                        <a:t>   53r</a:t>
                      </a:r>
                    </a:p>
                    <a:p>
                      <a:r>
                        <a:rPr lang="pt-BR" sz="700" dirty="0"/>
                        <a:t>   53r</a:t>
                      </a:r>
                    </a:p>
                    <a:p>
                      <a:r>
                        <a:rPr lang="pt-BR" sz="700" dirty="0"/>
                        <a:t>   53r</a:t>
                      </a:r>
                    </a:p>
                    <a:p>
                      <a:r>
                        <a:rPr lang="pt-BR" sz="700" dirty="0"/>
                        <a:t>   53r</a:t>
                      </a:r>
                    </a:p>
                    <a:p>
                      <a:r>
                        <a:rPr lang="pt-BR" sz="700" dirty="0"/>
                        <a:t>   53r</a:t>
                      </a:r>
                    </a:p>
                    <a:p>
                      <a:r>
                        <a:rPr lang="pt-BR" sz="700" dirty="0"/>
                        <a:t>53r+4m</a:t>
                      </a:r>
                    </a:p>
                    <a:p>
                      <a:r>
                        <a:rPr lang="pt-BR" sz="700" dirty="0"/>
                        <a:t>53r+8m</a:t>
                      </a:r>
                    </a:p>
                    <a:p>
                      <a:r>
                        <a:rPr lang="pt-BR" sz="700" dirty="0"/>
                        <a:t>   54r</a:t>
                      </a:r>
                    </a:p>
                    <a:p>
                      <a:r>
                        <a:rPr lang="pt-BR" sz="700" dirty="0"/>
                        <a:t>54r+4m</a:t>
                      </a:r>
                    </a:p>
                    <a:p>
                      <a:r>
                        <a:rPr lang="pt-BR" sz="700" dirty="0"/>
                        <a:t>54r+8m</a:t>
                      </a:r>
                    </a:p>
                    <a:p>
                      <a:r>
                        <a:rPr lang="pt-BR" sz="700" dirty="0"/>
                        <a:t>   55r</a:t>
                      </a:r>
                    </a:p>
                    <a:p>
                      <a:r>
                        <a:rPr lang="pt-BR" sz="700" dirty="0"/>
                        <a:t>55r+4m</a:t>
                      </a:r>
                    </a:p>
                    <a:p>
                      <a:r>
                        <a:rPr lang="pt-BR" sz="700" dirty="0"/>
                        <a:t>55r+8m</a:t>
                      </a:r>
                    </a:p>
                    <a:p>
                      <a:r>
                        <a:rPr lang="pt-BR" sz="700" dirty="0"/>
                        <a:t>   56r</a:t>
                      </a:r>
                    </a:p>
                    <a:p>
                      <a:r>
                        <a:rPr lang="pt-BR" sz="700" dirty="0"/>
                        <a:t>56r+4m</a:t>
                      </a:r>
                    </a:p>
                    <a:p>
                      <a:r>
                        <a:rPr lang="pt-BR" sz="700" dirty="0"/>
                        <a:t>56r+8m</a:t>
                      </a:r>
                    </a:p>
                    <a:p>
                      <a:r>
                        <a:rPr lang="pt-BR" sz="700" dirty="0"/>
                        <a:t>57r</a:t>
                      </a:r>
                    </a:p>
                    <a:p>
                      <a:r>
                        <a:rPr lang="pt-BR" sz="700" dirty="0"/>
                        <a:t>57r+4m</a:t>
                      </a:r>
                    </a:p>
                    <a:p>
                      <a:r>
                        <a:rPr lang="pt-BR" sz="700" dirty="0"/>
                        <a:t>57r+8m</a:t>
                      </a:r>
                    </a:p>
                    <a:p>
                      <a:r>
                        <a:rPr lang="pt-BR" sz="700" dirty="0"/>
                        <a:t>58r</a:t>
                      </a:r>
                    </a:p>
                    <a:p>
                      <a:r>
                        <a:rPr lang="pt-BR" sz="700" dirty="0"/>
                        <a:t>58r+4m</a:t>
                      </a:r>
                    </a:p>
                    <a:p>
                      <a:r>
                        <a:rPr lang="pt-BR" sz="700" dirty="0"/>
                        <a:t>58r+8m</a:t>
                      </a:r>
                    </a:p>
                    <a:p>
                      <a:r>
                        <a:rPr lang="pt-BR" sz="700" dirty="0"/>
                        <a:t>59r+2m</a:t>
                      </a:r>
                    </a:p>
                    <a:p>
                      <a:r>
                        <a:rPr lang="pt-BR" sz="700" dirty="0"/>
                        <a:t>59r+8m</a:t>
                      </a:r>
                    </a:p>
                    <a:p>
                      <a:r>
                        <a:rPr lang="pt-BR" sz="700" dirty="0"/>
                        <a:t>60r+2m</a:t>
                      </a:r>
                    </a:p>
                    <a:p>
                      <a:r>
                        <a:rPr lang="pt-BR" sz="700" dirty="0"/>
                        <a:t>60r+8m</a:t>
                      </a:r>
                    </a:p>
                    <a:p>
                      <a:r>
                        <a:rPr lang="pt-BR" sz="700" dirty="0"/>
                        <a:t>61r+2m</a:t>
                      </a:r>
                    </a:p>
                    <a:p>
                      <a:r>
                        <a:rPr lang="pt-BR" sz="700" dirty="0"/>
                        <a:t>61r+8m</a:t>
                      </a:r>
                    </a:p>
                    <a:p>
                      <a:r>
                        <a:rPr lang="pt-BR" sz="700" dirty="0"/>
                        <a:t>62r+2m</a:t>
                      </a:r>
                    </a:p>
                    <a:p>
                      <a:r>
                        <a:rPr lang="pt-BR" sz="700" dirty="0"/>
                        <a:t>62r+8m</a:t>
                      </a:r>
                    </a:p>
                    <a:p>
                      <a:r>
                        <a:rPr lang="pt-BR" sz="700" dirty="0"/>
                        <a:t>63r+2m</a:t>
                      </a:r>
                    </a:p>
                    <a:p>
                      <a:r>
                        <a:rPr lang="pt-BR" sz="700" dirty="0"/>
                        <a:t>63r+8m</a:t>
                      </a:r>
                    </a:p>
                    <a:p>
                      <a:r>
                        <a:rPr lang="pt-BR" sz="700" dirty="0"/>
                        <a:t>64r+2m</a:t>
                      </a:r>
                    </a:p>
                    <a:p>
                      <a:r>
                        <a:rPr lang="pt-BR" sz="700" dirty="0"/>
                        <a:t>64r+8m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326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01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pojištění podle § 29 odst. 1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62149" y="2006289"/>
          <a:ext cx="7576840" cy="4137648"/>
        </p:xfrm>
        <a:graphic>
          <a:graphicData uri="http://schemas.openxmlformats.org/drawingml/2006/table">
            <a:tbl>
              <a:tblPr/>
              <a:tblGrid>
                <a:gridCol w="3788420">
                  <a:extLst>
                    <a:ext uri="{9D8B030D-6E8A-4147-A177-3AD203B41FA5}">
                      <a16:colId xmlns:a16="http://schemas.microsoft.com/office/drawing/2014/main" val="3079676848"/>
                    </a:ext>
                  </a:extLst>
                </a:gridCol>
                <a:gridCol w="3788420">
                  <a:extLst>
                    <a:ext uri="{9D8B030D-6E8A-4147-A177-3AD203B41FA5}">
                      <a16:colId xmlns:a16="http://schemas.microsoft.com/office/drawing/2014/main" val="426257563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cs-CZ" sz="1700" b="1"/>
                        <a:t>dosažení důchodového věku </a:t>
                      </a:r>
                      <a:endParaRPr lang="cs-CZ" sz="1700"/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/>
                        <a:t>potřebná doba pojištění činí:</a:t>
                      </a:r>
                      <a:endParaRPr lang="cs-CZ" sz="1700"/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3048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700"/>
                        <a:t>před rokem 2010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25 let 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35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700"/>
                        <a:t>v roce 2010 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26 let 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87334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700"/>
                        <a:t>v roce 2011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27 let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91662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700"/>
                        <a:t>v roce 2012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28 let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68502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700"/>
                        <a:t>v roce 2013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29 let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99674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700"/>
                        <a:t>v roce 2014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30 let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51049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700"/>
                        <a:t>v roce 2015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31 let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11217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700"/>
                        <a:t>v roce 2016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32 let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4059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700"/>
                        <a:t>v roce 2017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33 let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54075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700"/>
                        <a:t>v roce 2018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34 let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6864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700"/>
                        <a:t>po roce 2018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35 let</a:t>
                      </a:r>
                    </a:p>
                  </a:txBody>
                  <a:tcPr marL="85725" marR="85725" marT="42862" marB="428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94133"/>
                  </a:ext>
                </a:extLst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327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Výše starobního důchodu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ůchodová formule</a:t>
            </a:r>
          </a:p>
          <a:p>
            <a:endParaRPr lang="cs-CZ" sz="1400" dirty="0" smtClean="0"/>
          </a:p>
          <a:p>
            <a:r>
              <a:rPr lang="cs-CZ" dirty="0" smtClean="0"/>
              <a:t>základní výměra – 10 % průměrné mzdy - </a:t>
            </a:r>
            <a:r>
              <a:rPr lang="cs-CZ" dirty="0"/>
              <a:t>3 270 Kč </a:t>
            </a:r>
            <a:endParaRPr lang="cs-CZ" dirty="0" smtClean="0"/>
          </a:p>
          <a:p>
            <a:r>
              <a:rPr lang="cs-CZ" dirty="0" smtClean="0"/>
              <a:t>procentní výměra</a:t>
            </a:r>
          </a:p>
          <a:p>
            <a:pPr lvl="1"/>
            <a:r>
              <a:rPr lang="cs-CZ" sz="2000" dirty="0"/>
              <a:t>za každý celý rok doby </a:t>
            </a:r>
            <a:r>
              <a:rPr lang="cs-CZ" sz="2000" dirty="0" smtClean="0"/>
              <a:t>pojištění 1,5 </a:t>
            </a:r>
            <a:r>
              <a:rPr lang="cs-CZ" sz="2000" dirty="0"/>
              <a:t>% výpočtového základu </a:t>
            </a:r>
            <a:r>
              <a:rPr lang="cs-CZ" sz="2000" dirty="0" smtClean="0"/>
              <a:t>měsíčně</a:t>
            </a:r>
          </a:p>
          <a:p>
            <a:pPr lvl="1"/>
            <a:endParaRPr lang="cs-CZ" sz="2000" dirty="0" smtClean="0"/>
          </a:p>
          <a:p>
            <a:r>
              <a:rPr lang="cs-CZ" dirty="0"/>
              <a:t>průměrná výše starobního důchodu </a:t>
            </a:r>
            <a:r>
              <a:rPr lang="cs-CZ" sz="2000" dirty="0"/>
              <a:t>(k 31.12.2018)</a:t>
            </a:r>
            <a:endParaRPr lang="cs-CZ" dirty="0"/>
          </a:p>
          <a:p>
            <a:pPr lvl="1"/>
            <a:r>
              <a:rPr lang="cs-CZ" sz="2000" dirty="0"/>
              <a:t>12 418 Kč</a:t>
            </a:r>
          </a:p>
          <a:p>
            <a:pPr lvl="1"/>
            <a:r>
              <a:rPr lang="cs-CZ" altLang="cs-CZ" sz="2000" dirty="0"/>
              <a:t>z toho muži 13 683 Kč a ženy 11 281 Kč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82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Starobní důchod před dosažením důchodového </a:t>
            </a:r>
            <a:r>
              <a:rPr lang="cs-CZ" dirty="0" smtClean="0"/>
              <a:t>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předčasný </a:t>
            </a:r>
            <a:r>
              <a:rPr lang="cs-CZ" dirty="0" smtClean="0"/>
              <a:t>starobní důchod § 31</a:t>
            </a:r>
          </a:p>
          <a:p>
            <a:r>
              <a:rPr lang="cs-CZ" dirty="0"/>
              <a:t>získání potřebné doby </a:t>
            </a:r>
            <a:r>
              <a:rPr lang="cs-CZ" dirty="0" smtClean="0"/>
              <a:t>pojištění + potřebný nižší věk </a:t>
            </a:r>
          </a:p>
          <a:p>
            <a:endParaRPr lang="cs-CZ" dirty="0" smtClean="0"/>
          </a:p>
          <a:p>
            <a:r>
              <a:rPr lang="cs-CZ" sz="2000" dirty="0"/>
              <a:t>výše se snižuje za každých i započatých 90 kalendářních </a:t>
            </a:r>
            <a:r>
              <a:rPr lang="cs-CZ" sz="2000" dirty="0" smtClean="0"/>
              <a:t>dnů:</a:t>
            </a:r>
            <a:endParaRPr lang="cs-CZ" sz="2000" dirty="0"/>
          </a:p>
          <a:p>
            <a:pPr lvl="1"/>
            <a:r>
              <a:rPr lang="cs-CZ" sz="1800" dirty="0"/>
              <a:t>0,9 % výpočtového základu za období prvních 360 kalendářních dnů </a:t>
            </a:r>
          </a:p>
          <a:p>
            <a:pPr lvl="1"/>
            <a:r>
              <a:rPr lang="cs-CZ" sz="1800" dirty="0"/>
              <a:t>1,2 % výpočtového základu za období od 361. kalendářního dne </a:t>
            </a:r>
            <a:r>
              <a:rPr lang="cs-CZ" sz="1800" dirty="0" smtClean="0"/>
              <a:t>do 720. kalendářního </a:t>
            </a:r>
            <a:r>
              <a:rPr lang="cs-CZ" sz="1800" dirty="0"/>
              <a:t>dne </a:t>
            </a:r>
          </a:p>
          <a:p>
            <a:pPr lvl="1"/>
            <a:r>
              <a:rPr lang="cs-CZ" sz="1800" dirty="0"/>
              <a:t>1,5 % výpočtového základu za období od 721. kalendářního </a:t>
            </a:r>
            <a:r>
              <a:rPr lang="cs-CZ" sz="1800" dirty="0" smtClean="0"/>
              <a:t>dne</a:t>
            </a: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265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w_sablona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268</TotalTime>
  <Words>797</Words>
  <Application>Microsoft Office PowerPoint</Application>
  <PresentationFormat>Předvádění na obrazovce (4:3)</PresentationFormat>
  <Paragraphs>438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law_sablona_cz</vt:lpstr>
      <vt:lpstr>DŮCHODOVÉ POJIŠTĚNÍ DÁVKY          Jakub Halíř</vt:lpstr>
      <vt:lpstr>Dávky důchodového pojištění</vt:lpstr>
      <vt:lpstr>Starobní důchod</vt:lpstr>
      <vt:lpstr>Důchodový věk</vt:lpstr>
      <vt:lpstr>Důchodový věk § 32</vt:lpstr>
      <vt:lpstr>u pojištěnců narozených v období let 1936 až 1971  </vt:lpstr>
      <vt:lpstr>Doba pojištění podle § 29 odst. 1</vt:lpstr>
      <vt:lpstr>Výše starobního důchodu</vt:lpstr>
      <vt:lpstr>Starobní důchod před dosažením důchodového věku</vt:lpstr>
      <vt:lpstr>Invalidní důchod</vt:lpstr>
      <vt:lpstr>Výše invalidního důchodu – důchodová formule</vt:lpstr>
      <vt:lpstr>Mimořádné případy</vt:lpstr>
      <vt:lpstr>Pozůstalostní důchody</vt:lpstr>
      <vt:lpstr>Výše pozůstalostních důchodů</vt:lpstr>
      <vt:lpstr>Souběh s výdělečnou činností</vt:lpstr>
      <vt:lpstr>Souběh důchodů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61143</dc:creator>
  <cp:lastModifiedBy>Halíř Jakub (ČSSZ XB)</cp:lastModifiedBy>
  <cp:revision>34</cp:revision>
  <cp:lastPrinted>1601-01-01T00:00:00Z</cp:lastPrinted>
  <dcterms:created xsi:type="dcterms:W3CDTF">2016-05-01T14:50:34Z</dcterms:created>
  <dcterms:modified xsi:type="dcterms:W3CDTF">2019-04-16T05:43:41Z</dcterms:modified>
</cp:coreProperties>
</file>