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87" r:id="rId4"/>
    <p:sldId id="290" r:id="rId5"/>
    <p:sldId id="285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86" r:id="rId16"/>
    <p:sldId id="284" r:id="rId17"/>
    <p:sldId id="288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0028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09" d="100"/>
          <a:sy n="109" d="100"/>
        </p:scale>
        <p:origin x="177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 smtClean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 smtClean="0"/>
              <a:t>Důchodové pojištění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1934308"/>
            <a:ext cx="7518400" cy="3294918"/>
          </a:xfrm>
        </p:spPr>
        <p:txBody>
          <a:bodyPr/>
          <a:lstStyle/>
          <a:p>
            <a:pPr algn="ctr"/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>DŮCHODOVÉ POJIŠTĚNÍ</a:t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/>
              <a:t>	</a:t>
            </a:r>
            <a:r>
              <a:rPr lang="cs-CZ" altLang="cs-CZ" dirty="0" smtClean="0"/>
              <a:t>				</a:t>
            </a:r>
            <a:br>
              <a:rPr lang="cs-CZ" altLang="cs-CZ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 smtClean="0"/>
              <a:t>				</a:t>
            </a:r>
            <a:r>
              <a:rPr lang="cs-CZ" altLang="cs-CZ" dirty="0" smtClean="0">
                <a:solidFill>
                  <a:srgbClr val="969696"/>
                </a:solidFill>
              </a:rPr>
              <a:t>Jakub Halíř</a:t>
            </a:r>
            <a:endParaRPr lang="cs-CZ" altLang="cs-CZ" dirty="0">
              <a:solidFill>
                <a:srgbClr val="969696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68" y="3376868"/>
            <a:ext cx="3621601" cy="27162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Důchodové pojištění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Obsah právních vztahů DP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práva a povinnosti subjektů, lze specifikovat podle druhů právních vztahů a subjektů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pojistné vztahy - pojištěnec</a:t>
            </a:r>
          </a:p>
          <a:p>
            <a:pPr lvl="2">
              <a:lnSpc>
                <a:spcPct val="90000"/>
              </a:lnSpc>
            </a:pPr>
            <a:r>
              <a:rPr lang="cs-CZ" altLang="cs-CZ" sz="1800" dirty="0"/>
              <a:t>povinnost platit pojistné</a:t>
            </a:r>
          </a:p>
          <a:p>
            <a:pPr lvl="2">
              <a:lnSpc>
                <a:spcPct val="90000"/>
              </a:lnSpc>
            </a:pPr>
            <a:r>
              <a:rPr lang="cs-CZ" altLang="cs-CZ" sz="1800" dirty="0"/>
              <a:t>povinnost oznámit a osvědčit a dostavit se na výzvu za účelem osvědčení  </a:t>
            </a:r>
          </a:p>
          <a:p>
            <a:pPr lvl="2">
              <a:lnSpc>
                <a:spcPct val="90000"/>
              </a:lnSpc>
            </a:pPr>
            <a:r>
              <a:rPr lang="cs-CZ" altLang="cs-CZ" sz="1800" dirty="0"/>
              <a:t>právo pojištěnce na poskytnutí plnění až budou splněny stanovené podmínky</a:t>
            </a:r>
          </a:p>
          <a:p>
            <a:pPr lvl="2">
              <a:lnSpc>
                <a:spcPct val="90000"/>
              </a:lnSpc>
            </a:pPr>
            <a:r>
              <a:rPr lang="cs-CZ" altLang="cs-CZ" sz="1800" dirty="0"/>
              <a:t>právo na vydání osobního informativního listu DP (§ 40a)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dávkové vztahy - pojištěnec</a:t>
            </a:r>
          </a:p>
          <a:p>
            <a:pPr lvl="2">
              <a:lnSpc>
                <a:spcPct val="90000"/>
              </a:lnSpc>
            </a:pPr>
            <a:r>
              <a:rPr lang="cs-CZ" altLang="cs-CZ" sz="1800" dirty="0"/>
              <a:t>právo na plnění</a:t>
            </a:r>
          </a:p>
          <a:p>
            <a:pPr lvl="2">
              <a:lnSpc>
                <a:spcPct val="90000"/>
              </a:lnSpc>
            </a:pPr>
            <a:r>
              <a:rPr lang="cs-CZ" altLang="cs-CZ" sz="1800" dirty="0"/>
              <a:t>povinnost oznámit a osvědčit</a:t>
            </a:r>
          </a:p>
          <a:p>
            <a:pPr lvl="2">
              <a:lnSpc>
                <a:spcPct val="90000"/>
              </a:lnSpc>
            </a:pPr>
            <a:r>
              <a:rPr lang="cs-CZ" altLang="cs-CZ" sz="1800" dirty="0"/>
              <a:t>povinnost podrobit se přezkoumání zdravotního stavu</a:t>
            </a:r>
          </a:p>
        </p:txBody>
      </p:sp>
    </p:spTree>
    <p:extLst>
      <p:ext uri="{BB962C8B-B14F-4D97-AF65-F5344CB8AC3E}">
        <p14:creationId xmlns:p14="http://schemas.microsoft.com/office/powerpoint/2010/main" val="274287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Důchodové pojištění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Obsah právních vztahů DP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dirty="0"/>
              <a:t>pojistné vztahy – zaměstnavatel</a:t>
            </a:r>
          </a:p>
          <a:p>
            <a:pPr lvl="1"/>
            <a:r>
              <a:rPr lang="cs-CZ" altLang="cs-CZ" dirty="0"/>
              <a:t>povinnost platit pojistné</a:t>
            </a:r>
          </a:p>
          <a:p>
            <a:pPr lvl="1"/>
            <a:r>
              <a:rPr lang="cs-CZ" altLang="cs-CZ" dirty="0"/>
              <a:t>povinnost vypočítat, srazit a odvést pojistné </a:t>
            </a:r>
            <a:r>
              <a:rPr lang="cs-CZ" altLang="cs-CZ" dirty="0" smtClean="0"/>
              <a:t>za zaměstnance</a:t>
            </a:r>
            <a:endParaRPr lang="cs-CZ" altLang="cs-CZ" dirty="0"/>
          </a:p>
          <a:p>
            <a:pPr lvl="1"/>
            <a:r>
              <a:rPr lang="cs-CZ" altLang="cs-CZ" dirty="0"/>
              <a:t>povinnost vést evidenci pro účely DP</a:t>
            </a:r>
          </a:p>
          <a:p>
            <a:pPr lvl="1"/>
            <a:r>
              <a:rPr lang="cs-CZ" altLang="cs-CZ" dirty="0"/>
              <a:t>povinnost vést evidenční list DP</a:t>
            </a:r>
          </a:p>
          <a:p>
            <a:r>
              <a:rPr lang="cs-CZ" altLang="cs-CZ" sz="2800" dirty="0"/>
              <a:t>dávkové vztahy – zaměstnavatel</a:t>
            </a:r>
          </a:p>
          <a:p>
            <a:pPr lvl="1"/>
            <a:r>
              <a:rPr lang="cs-CZ" altLang="cs-CZ" dirty="0"/>
              <a:t>oznamovací povinnost ve stanovených případech </a:t>
            </a:r>
          </a:p>
        </p:txBody>
      </p:sp>
    </p:spTree>
    <p:extLst>
      <p:ext uri="{BB962C8B-B14F-4D97-AF65-F5344CB8AC3E}">
        <p14:creationId xmlns:p14="http://schemas.microsoft.com/office/powerpoint/2010/main" val="311926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Důchodové pojištění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Obsah právních vztahů DP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pojistné vztahy – OSSZ + ČSSZ</a:t>
            </a:r>
          </a:p>
          <a:p>
            <a:pPr lvl="1"/>
            <a:r>
              <a:rPr lang="cs-CZ" altLang="cs-CZ" dirty="0"/>
              <a:t>výběr pojistného</a:t>
            </a:r>
          </a:p>
          <a:p>
            <a:pPr lvl="1"/>
            <a:r>
              <a:rPr lang="cs-CZ" altLang="cs-CZ" dirty="0"/>
              <a:t>vedení evidence</a:t>
            </a:r>
          </a:p>
          <a:p>
            <a:r>
              <a:rPr lang="cs-CZ" altLang="cs-CZ" dirty="0"/>
              <a:t>dávkové vztahy - ČSSZ</a:t>
            </a:r>
          </a:p>
          <a:p>
            <a:pPr lvl="1"/>
            <a:r>
              <a:rPr lang="cs-CZ" altLang="cs-CZ" dirty="0"/>
              <a:t>výplata důchodů</a:t>
            </a:r>
          </a:p>
          <a:p>
            <a:r>
              <a:rPr lang="cs-CZ" altLang="cs-CZ" dirty="0"/>
              <a:t>obec</a:t>
            </a:r>
          </a:p>
          <a:p>
            <a:pPr lvl="1"/>
            <a:r>
              <a:rPr lang="cs-CZ" altLang="cs-CZ" dirty="0"/>
              <a:t>stanovení tzv. zvláštního příjemce</a:t>
            </a:r>
          </a:p>
        </p:txBody>
      </p:sp>
    </p:spTree>
    <p:extLst>
      <p:ext uri="{BB962C8B-B14F-4D97-AF65-F5344CB8AC3E}">
        <p14:creationId xmlns:p14="http://schemas.microsoft.com/office/powerpoint/2010/main" val="65903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Důchodové pojištění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Vznik a zánik právních vztahů DP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2017713"/>
            <a:ext cx="4071203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dirty="0"/>
              <a:t>vznik pojistných vztahů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ze zákona – povinná účast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ze zákona + přihláška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přihláška – dobrovolná účast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vznik dávkových vztahů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ze zákona splněním stanovených podmínek (důchodové schéma)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nárok na výplatu důchodu</a:t>
            </a:r>
          </a:p>
          <a:p>
            <a:pPr lvl="2">
              <a:lnSpc>
                <a:spcPct val="80000"/>
              </a:lnSpc>
            </a:pPr>
            <a:r>
              <a:rPr lang="cs-CZ" altLang="cs-CZ" sz="1800" dirty="0"/>
              <a:t>žádost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822398" y="1953419"/>
            <a:ext cx="407120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cs-CZ" altLang="cs-CZ" dirty="0"/>
              <a:t>zánik pojistných vztahů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ukončením činnosti, která zakládala účast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uplynutím doby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smrt pojištěnce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zánik dávkových vztahů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smrt příjemce důchodu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odpadnutí sociální události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uplynutí doby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případně některé zvláštní</a:t>
            </a:r>
          </a:p>
        </p:txBody>
      </p:sp>
    </p:spTree>
    <p:extLst>
      <p:ext uri="{BB962C8B-B14F-4D97-AF65-F5344CB8AC3E}">
        <p14:creationId xmlns:p14="http://schemas.microsoft.com/office/powerpoint/2010/main" val="149615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Důchodové pojištění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Vymezení některých pojmů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dirty="0"/>
              <a:t>důchodové schéma jako souhrn podmínek stanovených pro vznik nároku na dávku</a:t>
            </a:r>
          </a:p>
          <a:p>
            <a:r>
              <a:rPr lang="cs-CZ" altLang="cs-CZ" sz="2800" dirty="0"/>
              <a:t>důchodová formule – způsob určení výše dávky</a:t>
            </a:r>
          </a:p>
          <a:p>
            <a:pPr lvl="1"/>
            <a:r>
              <a:rPr lang="cs-CZ" altLang="cs-CZ" dirty="0"/>
              <a:t>základní výměra </a:t>
            </a:r>
            <a:r>
              <a:rPr lang="cs-CZ" dirty="0"/>
              <a:t>3 270 </a:t>
            </a:r>
            <a:r>
              <a:rPr lang="cs-CZ" dirty="0" smtClean="0"/>
              <a:t>Kč – 10 % průměrné mzdy</a:t>
            </a:r>
          </a:p>
          <a:p>
            <a:pPr lvl="1"/>
            <a:r>
              <a:rPr lang="cs-CZ" altLang="cs-CZ" dirty="0" smtClean="0"/>
              <a:t>procentní výměra - min. 770 Kč</a:t>
            </a:r>
            <a:endParaRPr lang="cs-CZ" altLang="cs-CZ" dirty="0"/>
          </a:p>
          <a:p>
            <a:r>
              <a:rPr lang="cs-CZ" altLang="cs-CZ" sz="2800" dirty="0"/>
              <a:t>doba pojištění a náhradní doba - § 11-14</a:t>
            </a:r>
          </a:p>
          <a:p>
            <a:r>
              <a:rPr lang="cs-CZ" altLang="cs-CZ" sz="2800" dirty="0"/>
              <a:t>vyměřovací základ a výpočtový základ - § </a:t>
            </a:r>
            <a:r>
              <a:rPr lang="cs-CZ" altLang="cs-CZ" sz="2800" dirty="0" smtClean="0"/>
              <a:t>15-19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62082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Důchodové pojištění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Redukce osobního vyměřovacího základu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3288323"/>
            <a:ext cx="8082321" cy="2960077"/>
          </a:xfrm>
        </p:spPr>
        <p:txBody>
          <a:bodyPr/>
          <a:lstStyle/>
          <a:p>
            <a:endParaRPr lang="cs-CZ" sz="2800" dirty="0" smtClean="0"/>
          </a:p>
          <a:p>
            <a:r>
              <a:rPr lang="cs-CZ" sz="2800" dirty="0" smtClean="0"/>
              <a:t>průměrná výše starobního důchodu </a:t>
            </a:r>
            <a:r>
              <a:rPr lang="cs-CZ" dirty="0" smtClean="0"/>
              <a:t>(k 31.12.2018)</a:t>
            </a:r>
            <a:endParaRPr lang="cs-CZ" sz="2800" dirty="0" smtClean="0"/>
          </a:p>
          <a:p>
            <a:pPr lvl="1"/>
            <a:r>
              <a:rPr lang="cs-CZ" dirty="0" smtClean="0"/>
              <a:t>12 418 Kč</a:t>
            </a:r>
          </a:p>
          <a:p>
            <a:pPr lvl="1"/>
            <a:r>
              <a:rPr lang="cs-CZ" altLang="cs-CZ" dirty="0" smtClean="0"/>
              <a:t>z toho muži 13 683 Kč a ženy 11 281 Kč</a:t>
            </a:r>
            <a:endParaRPr lang="cs-CZ" alt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866002"/>
              </p:ext>
            </p:extLst>
          </p:nvPr>
        </p:nvGraphicFramePr>
        <p:xfrm>
          <a:off x="509589" y="2017713"/>
          <a:ext cx="8081962" cy="109728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040981">
                  <a:extLst>
                    <a:ext uri="{9D8B030D-6E8A-4147-A177-3AD203B41FA5}">
                      <a16:colId xmlns:a16="http://schemas.microsoft.com/office/drawing/2014/main" val="2685153401"/>
                    </a:ext>
                  </a:extLst>
                </a:gridCol>
                <a:gridCol w="4040981">
                  <a:extLst>
                    <a:ext uri="{9D8B030D-6E8A-4147-A177-3AD203B41FA5}">
                      <a16:colId xmlns:a16="http://schemas.microsoft.com/office/drawing/2014/main" val="9830463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/>
                        <a:t>do 14 388 Kč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zápočet plně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943354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l-PL" dirty="0"/>
                        <a:t>nad 14 388 Kč do 130 796 Kč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/>
                        <a:t>zápočet 26 %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644089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dirty="0"/>
                        <a:t>nad 130 796 Kč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nepřihlíží se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9835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857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Důchodové pojištění a mezinárodní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koordinace – právo EU a bilaterální smlouvy</a:t>
            </a:r>
          </a:p>
          <a:p>
            <a:pPr lvl="1"/>
            <a:r>
              <a:rPr lang="cs-CZ" dirty="0"/>
              <a:t>nařízení č. 883/2004 + č. 987/2009</a:t>
            </a:r>
          </a:p>
          <a:p>
            <a:r>
              <a:rPr lang="cs-CZ" sz="2800" dirty="0" smtClean="0"/>
              <a:t>principy</a:t>
            </a:r>
          </a:p>
          <a:p>
            <a:pPr lvl="1"/>
            <a:r>
              <a:rPr lang="cs-CZ" dirty="0"/>
              <a:t>rovného </a:t>
            </a:r>
            <a:r>
              <a:rPr lang="cs-CZ" dirty="0" smtClean="0"/>
              <a:t>zacházení</a:t>
            </a:r>
          </a:p>
          <a:p>
            <a:pPr lvl="1"/>
            <a:r>
              <a:rPr lang="cs-CZ" dirty="0"/>
              <a:t>aplikace právního řádu jediného </a:t>
            </a:r>
            <a:r>
              <a:rPr lang="cs-CZ" dirty="0" smtClean="0"/>
              <a:t>státu</a:t>
            </a:r>
          </a:p>
          <a:p>
            <a:pPr lvl="1"/>
            <a:r>
              <a:rPr lang="cs-CZ" dirty="0"/>
              <a:t>sčítání dob </a:t>
            </a:r>
            <a:r>
              <a:rPr lang="cs-CZ" dirty="0" smtClean="0"/>
              <a:t>pojištění</a:t>
            </a:r>
          </a:p>
          <a:p>
            <a:pPr lvl="1"/>
            <a:r>
              <a:rPr lang="cs-CZ" dirty="0"/>
              <a:t>zachování nabytých </a:t>
            </a:r>
            <a:r>
              <a:rPr lang="cs-CZ" dirty="0" smtClean="0"/>
              <a:t>práv</a:t>
            </a: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Důchodové pojištění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146927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Doplňkové penzijní spoření, tzv. </a:t>
            </a:r>
            <a:r>
              <a:rPr lang="cs-CZ" dirty="0" err="1"/>
              <a:t>předdůchody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Jedná se o tzv. III. pilíř důchodového </a:t>
            </a:r>
            <a:r>
              <a:rPr lang="cs-CZ" dirty="0" smtClean="0"/>
              <a:t>systému</a:t>
            </a:r>
          </a:p>
          <a:p>
            <a:r>
              <a:rPr lang="cs-CZ" dirty="0" smtClean="0"/>
              <a:t>důchodové </a:t>
            </a:r>
            <a:r>
              <a:rPr lang="cs-CZ" dirty="0"/>
              <a:t>spoření jakožto II. pilíř bylo v ČR zavedeno pouze pro období let 2013 – </a:t>
            </a:r>
            <a:r>
              <a:rPr lang="cs-CZ" dirty="0" smtClean="0"/>
              <a:t>2015 </a:t>
            </a:r>
            <a:endParaRPr lang="cs-CZ" dirty="0"/>
          </a:p>
          <a:p>
            <a:r>
              <a:rPr lang="cs-CZ" dirty="0" smtClean="0"/>
              <a:t>má </a:t>
            </a:r>
            <a:r>
              <a:rPr lang="cs-CZ" dirty="0"/>
              <a:t>komerční charakter, je financováno </a:t>
            </a:r>
            <a:r>
              <a:rPr lang="cs-CZ" dirty="0" smtClean="0"/>
              <a:t>fondově</a:t>
            </a:r>
          </a:p>
          <a:p>
            <a:r>
              <a:rPr lang="cs-CZ" dirty="0" smtClean="0"/>
              <a:t>Provozují </a:t>
            </a:r>
            <a:r>
              <a:rPr lang="cs-CZ" dirty="0"/>
              <a:t>jej licencované penzijní </a:t>
            </a:r>
            <a:r>
              <a:rPr lang="cs-CZ" dirty="0" smtClean="0"/>
              <a:t>společnosti</a:t>
            </a:r>
          </a:p>
          <a:p>
            <a:r>
              <a:rPr lang="cs-CZ" dirty="0" smtClean="0"/>
              <a:t>Účast </a:t>
            </a:r>
            <a:r>
              <a:rPr lang="cs-CZ" dirty="0"/>
              <a:t>je dobrovolná, vzniká uzavřením smlouvy občana se zvolenou penzijní </a:t>
            </a:r>
            <a:r>
              <a:rPr lang="cs-CZ" dirty="0" smtClean="0"/>
              <a:t>společností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Důchodové pojištění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76188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Důchodové pojištění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Právní úprava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Zákon č. 155/1995 Sb. o důchodovém </a:t>
            </a:r>
            <a:r>
              <a:rPr lang="cs-CZ" b="1" dirty="0" smtClean="0"/>
              <a:t>pojištění</a:t>
            </a:r>
          </a:p>
          <a:p>
            <a:pPr lvl="1" algn="just"/>
            <a:r>
              <a:rPr lang="cs-CZ" sz="2000" dirty="0" smtClean="0"/>
              <a:t>Upravuje </a:t>
            </a:r>
            <a:r>
              <a:rPr lang="cs-CZ" sz="2000" dirty="0"/>
              <a:t>podmínky účasti na pojištění, nároku na jednotlivé druhy důchodů, podmínky pro stanovení výše důchodů a další </a:t>
            </a:r>
            <a:r>
              <a:rPr lang="cs-CZ" sz="2000" dirty="0" smtClean="0"/>
              <a:t>související otázky.</a:t>
            </a:r>
          </a:p>
          <a:p>
            <a:r>
              <a:rPr lang="cs-CZ" b="1" dirty="0" smtClean="0"/>
              <a:t>Zákon </a:t>
            </a:r>
            <a:r>
              <a:rPr lang="cs-CZ" b="1" dirty="0"/>
              <a:t>č. 589/1992 Sb. o pojistném na </a:t>
            </a:r>
            <a:r>
              <a:rPr lang="cs-CZ" b="1" dirty="0" smtClean="0"/>
              <a:t>SZ</a:t>
            </a:r>
          </a:p>
          <a:p>
            <a:pPr lvl="1" algn="just"/>
            <a:r>
              <a:rPr lang="cs-CZ" sz="2000" dirty="0" smtClean="0"/>
              <a:t>Upravuje </a:t>
            </a:r>
            <a:r>
              <a:rPr lang="cs-CZ" sz="2000" dirty="0"/>
              <a:t>pojistné na důchodové pojištění, tj. okruh poplatníků, výši pojistného, způsob </a:t>
            </a:r>
            <a:r>
              <a:rPr lang="cs-CZ" sz="2000" dirty="0" smtClean="0"/>
              <a:t>odvodu a další související otázky. </a:t>
            </a:r>
            <a:r>
              <a:rPr lang="cs-CZ" dirty="0"/>
              <a:t>	</a:t>
            </a:r>
          </a:p>
          <a:p>
            <a:r>
              <a:rPr lang="cs-CZ" b="1" dirty="0"/>
              <a:t>Zákon č. 582/1991 Sb. o organizaci a provádění </a:t>
            </a:r>
            <a:r>
              <a:rPr lang="cs-CZ" b="1" dirty="0" smtClean="0"/>
              <a:t>SZ</a:t>
            </a:r>
          </a:p>
          <a:p>
            <a:pPr lvl="1" algn="just"/>
            <a:r>
              <a:rPr lang="cs-CZ" sz="2000" dirty="0" smtClean="0"/>
              <a:t>Upravuje </a:t>
            </a:r>
            <a:r>
              <a:rPr lang="cs-CZ" sz="2000" dirty="0"/>
              <a:t>úkoly ČSSZ a OSSZ při organizaci a provádění důchodového pojištění včetně procesních </a:t>
            </a:r>
            <a:r>
              <a:rPr lang="cs-CZ" sz="2000" dirty="0" smtClean="0"/>
              <a:t>otázek, </a:t>
            </a:r>
            <a:r>
              <a:rPr lang="cs-CZ" sz="2000" dirty="0"/>
              <a:t>dále stanoví povinnosti pojištěnců, zaměstnavatelů a příjemců důchodů. </a:t>
            </a:r>
            <a:r>
              <a:rPr lang="cs-CZ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Důchodové pojištění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Důchodové pojištění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účel důchodového pojištění:</a:t>
            </a:r>
          </a:p>
          <a:p>
            <a:pPr lvl="1" algn="just"/>
            <a:r>
              <a:rPr lang="cs-CZ" altLang="cs-CZ" sz="2000" dirty="0"/>
              <a:t>určeno k zajištění osob, které z důvodů </a:t>
            </a:r>
            <a:r>
              <a:rPr lang="cs-CZ" altLang="cs-CZ" sz="2000" b="1" dirty="0"/>
              <a:t>dlouhodobých</a:t>
            </a:r>
            <a:r>
              <a:rPr lang="cs-CZ" altLang="cs-CZ" sz="2000" dirty="0"/>
              <a:t> sociálních událostí nemohou být ekonomicky aktivní</a:t>
            </a:r>
          </a:p>
          <a:p>
            <a:pPr>
              <a:spcBef>
                <a:spcPts val="1800"/>
              </a:spcBef>
            </a:pPr>
            <a:r>
              <a:rPr lang="cs-CZ" altLang="cs-CZ" dirty="0"/>
              <a:t>základní charakteristika:</a:t>
            </a:r>
          </a:p>
          <a:p>
            <a:pPr lvl="1"/>
            <a:r>
              <a:rPr lang="cs-CZ" altLang="cs-CZ" sz="2000" dirty="0"/>
              <a:t>všeobecný, povinný a jednotný systém</a:t>
            </a:r>
          </a:p>
          <a:p>
            <a:pPr lvl="1"/>
            <a:r>
              <a:rPr lang="cs-CZ" altLang="cs-CZ" sz="2000" dirty="0"/>
              <a:t>princip sociální </a:t>
            </a:r>
            <a:r>
              <a:rPr lang="cs-CZ" altLang="cs-CZ" sz="2000" dirty="0" smtClean="0"/>
              <a:t>solidarity – mezigenerační a příjmové</a:t>
            </a:r>
          </a:p>
          <a:p>
            <a:pPr lvl="1"/>
            <a:r>
              <a:rPr lang="cs-CZ" altLang="cs-CZ" sz="2000" dirty="0" smtClean="0"/>
              <a:t>stát </a:t>
            </a:r>
            <a:r>
              <a:rPr lang="cs-CZ" altLang="cs-CZ" sz="2000" dirty="0"/>
              <a:t>je nositelem důchodového pojištění</a:t>
            </a:r>
          </a:p>
          <a:p>
            <a:pPr lvl="1"/>
            <a:r>
              <a:rPr lang="cs-CZ" altLang="cs-CZ" sz="2000" dirty="0"/>
              <a:t>z hlediska postavení jedince</a:t>
            </a:r>
          </a:p>
          <a:p>
            <a:pPr lvl="2"/>
            <a:r>
              <a:rPr lang="cs-CZ" altLang="cs-CZ" sz="1800" dirty="0"/>
              <a:t>princip pojistný</a:t>
            </a:r>
          </a:p>
          <a:p>
            <a:pPr lvl="2"/>
            <a:r>
              <a:rPr lang="cs-CZ" altLang="cs-CZ" sz="1800" dirty="0"/>
              <a:t>princip </a:t>
            </a:r>
            <a:r>
              <a:rPr lang="cs-CZ" altLang="cs-CZ" sz="1800" dirty="0" smtClean="0"/>
              <a:t>zabezpečovací</a:t>
            </a:r>
          </a:p>
          <a:p>
            <a:pPr lvl="2"/>
            <a:r>
              <a:rPr lang="cs-CZ" altLang="cs-CZ" sz="1800" dirty="0" smtClean="0"/>
              <a:t>mírně zaopatřovací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353754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1899" y="169320"/>
            <a:ext cx="6237803" cy="607908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868" y="2373922"/>
            <a:ext cx="2462886" cy="184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443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Důchodové pojištění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Důchodové pojištění – součást státního rozpočtu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Inkaso pojistného na důchodové pojištění činilo za rok 2018 téměř 445,5 mld. </a:t>
            </a:r>
            <a:r>
              <a:rPr lang="cs-CZ" dirty="0" smtClean="0"/>
              <a:t>Kč</a:t>
            </a:r>
          </a:p>
          <a:p>
            <a:r>
              <a:rPr lang="cs-CZ" dirty="0" smtClean="0"/>
              <a:t>Výdaje </a:t>
            </a:r>
            <a:r>
              <a:rPr lang="cs-CZ" dirty="0"/>
              <a:t>na důchody činily necelých 423,5 mld. </a:t>
            </a:r>
            <a:r>
              <a:rPr lang="cs-CZ" dirty="0" smtClean="0"/>
              <a:t>Kč</a:t>
            </a:r>
          </a:p>
          <a:p>
            <a:endParaRPr lang="cs-CZ" altLang="cs-CZ" sz="1800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549430"/>
              </p:ext>
            </p:extLst>
          </p:nvPr>
        </p:nvGraphicFramePr>
        <p:xfrm>
          <a:off x="509589" y="3450907"/>
          <a:ext cx="8082320" cy="2222856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5055942">
                  <a:extLst>
                    <a:ext uri="{9D8B030D-6E8A-4147-A177-3AD203B41FA5}">
                      <a16:colId xmlns:a16="http://schemas.microsoft.com/office/drawing/2014/main" val="60890598"/>
                    </a:ext>
                  </a:extLst>
                </a:gridCol>
                <a:gridCol w="1011115">
                  <a:extLst>
                    <a:ext uri="{9D8B030D-6E8A-4147-A177-3AD203B41FA5}">
                      <a16:colId xmlns:a16="http://schemas.microsoft.com/office/drawing/2014/main" val="1020757843"/>
                    </a:ext>
                  </a:extLst>
                </a:gridCol>
                <a:gridCol w="1037492">
                  <a:extLst>
                    <a:ext uri="{9D8B030D-6E8A-4147-A177-3AD203B41FA5}">
                      <a16:colId xmlns:a16="http://schemas.microsoft.com/office/drawing/2014/main" val="2006209677"/>
                    </a:ext>
                  </a:extLst>
                </a:gridCol>
                <a:gridCol w="977771">
                  <a:extLst>
                    <a:ext uri="{9D8B030D-6E8A-4147-A177-3AD203B41FA5}">
                      <a16:colId xmlns:a16="http://schemas.microsoft.com/office/drawing/2014/main" val="2391271650"/>
                    </a:ext>
                  </a:extLst>
                </a:gridCol>
              </a:tblGrid>
              <a:tr h="135998">
                <a:tc>
                  <a:txBody>
                    <a:bodyPr/>
                    <a:lstStyle/>
                    <a:p>
                      <a:endParaRPr lang="cs-CZ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2016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2017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2018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7315145"/>
                  </a:ext>
                </a:extLst>
              </a:tr>
              <a:tr h="4079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Příjmy z pojistného na důchodové pojištění v mld. Kč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372,86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405,27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445,49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44545651"/>
                  </a:ext>
                </a:extLst>
              </a:tr>
              <a:tr h="4079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Výdaje na dávky důchodového pojištění v mld. Kč *)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389,17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404,37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423,48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4750424"/>
                  </a:ext>
                </a:extLst>
              </a:tr>
              <a:tr h="2719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  z toho: starobní důchody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316,71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333,76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351,07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5156425"/>
                  </a:ext>
                </a:extLst>
              </a:tr>
              <a:tr h="2719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             invalidní důchody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42,49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43,57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44,72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075698"/>
                  </a:ext>
                </a:extLst>
              </a:tr>
              <a:tr h="2719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            pozůstalostní důchody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26,41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27,03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27,69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3754884"/>
                  </a:ext>
                </a:extLst>
              </a:tr>
              <a:tr h="4079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Rozdíl mezi příjmy a výdaji na důchodové pojištění v mld. Kč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- 16,31</a:t>
                      </a:r>
                      <a:endParaRPr lang="cs-CZ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+ 0,90</a:t>
                      </a:r>
                      <a:endParaRPr lang="cs-CZ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+ 22,01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9043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583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Důchodové pojištění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Osobní a věcný rozsah důchodového pojištění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dirty="0"/>
              <a:t>osobní rozsah - vymezení okruhu </a:t>
            </a:r>
            <a:r>
              <a:rPr lang="cs-CZ" altLang="cs-CZ" sz="2800" dirty="0" smtClean="0"/>
              <a:t>osob § </a:t>
            </a:r>
            <a:r>
              <a:rPr lang="cs-CZ" altLang="cs-CZ" sz="2800" dirty="0"/>
              <a:t>5 a 6</a:t>
            </a:r>
          </a:p>
          <a:p>
            <a:pPr lvl="1"/>
            <a:r>
              <a:rPr lang="cs-CZ" altLang="cs-CZ" dirty="0"/>
              <a:t>povinná účast</a:t>
            </a:r>
          </a:p>
          <a:p>
            <a:pPr lvl="1"/>
            <a:r>
              <a:rPr lang="cs-CZ" altLang="cs-CZ" dirty="0"/>
              <a:t>dobrovolná účast</a:t>
            </a:r>
          </a:p>
          <a:p>
            <a:pPr>
              <a:spcBef>
                <a:spcPts val="1800"/>
              </a:spcBef>
            </a:pPr>
            <a:r>
              <a:rPr lang="cs-CZ" altLang="cs-CZ" sz="2800" dirty="0"/>
              <a:t>věcný rozsah – vymezení okruhu </a:t>
            </a:r>
            <a:r>
              <a:rPr lang="cs-CZ" altLang="cs-CZ" sz="2800" dirty="0" smtClean="0"/>
              <a:t>dávek § 4</a:t>
            </a:r>
          </a:p>
          <a:p>
            <a:pPr lvl="1"/>
            <a:r>
              <a:rPr lang="cs-CZ" altLang="cs-CZ" dirty="0"/>
              <a:t>originální</a:t>
            </a:r>
            <a:r>
              <a:rPr lang="cs-CZ" altLang="cs-CZ" dirty="0" smtClean="0"/>
              <a:t> </a:t>
            </a:r>
            <a:r>
              <a:rPr lang="cs-CZ" altLang="cs-CZ" dirty="0"/>
              <a:t>důchody</a:t>
            </a:r>
          </a:p>
          <a:p>
            <a:pPr lvl="2"/>
            <a:r>
              <a:rPr lang="cs-CZ" altLang="cs-CZ" sz="2000" dirty="0"/>
              <a:t>starobní, </a:t>
            </a:r>
            <a:r>
              <a:rPr lang="cs-CZ" altLang="cs-CZ" sz="2000" dirty="0" smtClean="0"/>
              <a:t>invalidní</a:t>
            </a:r>
            <a:endParaRPr lang="cs-CZ" altLang="cs-CZ" sz="2000" dirty="0"/>
          </a:p>
          <a:p>
            <a:pPr lvl="1"/>
            <a:r>
              <a:rPr lang="cs-CZ" altLang="cs-CZ" dirty="0"/>
              <a:t>derivativní důchody</a:t>
            </a:r>
          </a:p>
          <a:p>
            <a:pPr lvl="2"/>
            <a:r>
              <a:rPr lang="cs-CZ" altLang="cs-CZ" sz="2000" dirty="0"/>
              <a:t>vdovský, vdovecký, sirotčí</a:t>
            </a:r>
          </a:p>
        </p:txBody>
      </p:sp>
    </p:spTree>
    <p:extLst>
      <p:ext uri="{BB962C8B-B14F-4D97-AF65-F5344CB8AC3E}">
        <p14:creationId xmlns:p14="http://schemas.microsoft.com/office/powerpoint/2010/main" val="158100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Důchodové pojištění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Důchodové právní vztahy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dirty="0"/>
              <a:t>právní vztahy, v nichž jejich účastníci vystupují jako nositelé vzájemných práv a povinností, stanovených příslušnými právními předpisy</a:t>
            </a:r>
          </a:p>
          <a:p>
            <a:pPr lvl="1">
              <a:spcBef>
                <a:spcPts val="1800"/>
              </a:spcBef>
            </a:pPr>
            <a:r>
              <a:rPr lang="cs-CZ" altLang="cs-CZ" dirty="0"/>
              <a:t>základní důchodové právní vztahy</a:t>
            </a:r>
          </a:p>
          <a:p>
            <a:pPr lvl="2"/>
            <a:r>
              <a:rPr lang="cs-CZ" altLang="cs-CZ" sz="2000" dirty="0"/>
              <a:t>pojistné vztahy</a:t>
            </a:r>
          </a:p>
          <a:p>
            <a:pPr lvl="2"/>
            <a:r>
              <a:rPr lang="cs-CZ" altLang="cs-CZ" sz="2000" dirty="0"/>
              <a:t>dávkové vztahy</a:t>
            </a:r>
          </a:p>
          <a:p>
            <a:pPr lvl="1"/>
            <a:r>
              <a:rPr lang="cs-CZ" altLang="cs-CZ" dirty="0"/>
              <a:t>odvozené důchodové právní vztahy</a:t>
            </a:r>
          </a:p>
          <a:p>
            <a:pPr lvl="2"/>
            <a:r>
              <a:rPr lang="cs-CZ" altLang="cs-CZ" sz="2000" dirty="0"/>
              <a:t>odpovědnostní</a:t>
            </a:r>
          </a:p>
          <a:p>
            <a:pPr lvl="2"/>
            <a:r>
              <a:rPr lang="cs-CZ" altLang="cs-CZ" sz="2000" dirty="0"/>
              <a:t>procesní</a:t>
            </a:r>
          </a:p>
          <a:p>
            <a:pPr lvl="2"/>
            <a:r>
              <a:rPr lang="cs-CZ" altLang="cs-CZ" sz="2000" dirty="0"/>
              <a:t>kontrolní</a:t>
            </a:r>
          </a:p>
        </p:txBody>
      </p:sp>
    </p:spTree>
    <p:extLst>
      <p:ext uri="{BB962C8B-B14F-4D97-AF65-F5344CB8AC3E}">
        <p14:creationId xmlns:p14="http://schemas.microsoft.com/office/powerpoint/2010/main" val="35942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Důchodové pojištění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Subjekty důchodových právních vztahů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dirty="0"/>
              <a:t>pojistné vztahy:</a:t>
            </a:r>
          </a:p>
          <a:p>
            <a:pPr lvl="1"/>
            <a:r>
              <a:rPr lang="cs-CZ" altLang="cs-CZ" dirty="0"/>
              <a:t>oprávněná osoba – pojištěnec – vždy fyzická osoba</a:t>
            </a:r>
          </a:p>
          <a:p>
            <a:pPr lvl="2"/>
            <a:r>
              <a:rPr lang="cs-CZ" altLang="cs-CZ" sz="2000" dirty="0"/>
              <a:t>právní subjektivita fyzické osoby</a:t>
            </a:r>
          </a:p>
          <a:p>
            <a:pPr lvl="1">
              <a:spcBef>
                <a:spcPts val="1200"/>
              </a:spcBef>
            </a:pPr>
            <a:r>
              <a:rPr lang="cs-CZ" altLang="cs-CZ" dirty="0"/>
              <a:t>nositel důchodového pojištění</a:t>
            </a:r>
          </a:p>
          <a:p>
            <a:pPr lvl="2"/>
            <a:r>
              <a:rPr lang="cs-CZ" altLang="cs-CZ" sz="2000" dirty="0"/>
              <a:t>stát, který tuto činnost vykonává prostřednictvím příslušných správních úřadů</a:t>
            </a:r>
          </a:p>
          <a:p>
            <a:pPr marL="1371600" lvl="3" indent="0">
              <a:buNone/>
            </a:pPr>
            <a:r>
              <a:rPr lang="cs-CZ" altLang="cs-CZ" sz="1800" dirty="0"/>
              <a:t>Česká správa sociálního zabezpečení (OSSZ)</a:t>
            </a:r>
          </a:p>
          <a:p>
            <a:pPr marL="1371600" lvl="3" indent="0">
              <a:buNone/>
            </a:pPr>
            <a:r>
              <a:rPr lang="cs-CZ" altLang="cs-CZ" sz="1800" dirty="0"/>
              <a:t>Ministerstvo obrany, vnitra, spravedlnosti</a:t>
            </a:r>
          </a:p>
          <a:p>
            <a:pPr lvl="1">
              <a:spcBef>
                <a:spcPts val="1200"/>
              </a:spcBef>
            </a:pPr>
            <a:r>
              <a:rPr lang="cs-CZ" altLang="cs-CZ" dirty="0"/>
              <a:t>další subjekty</a:t>
            </a:r>
          </a:p>
          <a:p>
            <a:pPr lvl="2"/>
            <a:r>
              <a:rPr lang="cs-CZ" altLang="cs-CZ" sz="2000" dirty="0"/>
              <a:t>zaměstnavatel</a:t>
            </a:r>
          </a:p>
          <a:p>
            <a:pPr lvl="2"/>
            <a:r>
              <a:rPr lang="cs-CZ" altLang="cs-CZ" sz="2000" dirty="0"/>
              <a:t>obec</a:t>
            </a:r>
          </a:p>
        </p:txBody>
      </p:sp>
    </p:spTree>
    <p:extLst>
      <p:ext uri="{BB962C8B-B14F-4D97-AF65-F5344CB8AC3E}">
        <p14:creationId xmlns:p14="http://schemas.microsoft.com/office/powerpoint/2010/main" val="349392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Důchodové pojištění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Subjekty důchodových právních vztahů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dávkové vztahy</a:t>
            </a:r>
          </a:p>
          <a:p>
            <a:pPr lvl="1"/>
            <a:r>
              <a:rPr lang="cs-CZ" altLang="cs-CZ" dirty="0"/>
              <a:t>oprávněný subjekt – příjemce důchodu (poživatel důchodu) – vždy fyzická osoba</a:t>
            </a:r>
          </a:p>
          <a:p>
            <a:pPr lvl="1"/>
            <a:r>
              <a:rPr lang="cs-CZ" altLang="cs-CZ" dirty="0"/>
              <a:t>povinný subjekt</a:t>
            </a:r>
          </a:p>
          <a:p>
            <a:pPr lvl="2"/>
            <a:r>
              <a:rPr lang="cs-CZ" altLang="cs-CZ" dirty="0"/>
              <a:t>stát (ČSSZ atd.)</a:t>
            </a:r>
          </a:p>
          <a:p>
            <a:pPr lvl="1"/>
            <a:r>
              <a:rPr lang="cs-CZ" altLang="cs-CZ" dirty="0"/>
              <a:t>další subjekty – ne vždy a pouze jen v dílčích otázkách</a:t>
            </a:r>
          </a:p>
          <a:p>
            <a:pPr lvl="2"/>
            <a:r>
              <a:rPr lang="cs-CZ" altLang="cs-CZ" dirty="0"/>
              <a:t>zaměstnavatel</a:t>
            </a:r>
          </a:p>
        </p:txBody>
      </p:sp>
    </p:spTree>
    <p:extLst>
      <p:ext uri="{BB962C8B-B14F-4D97-AF65-F5344CB8AC3E}">
        <p14:creationId xmlns:p14="http://schemas.microsoft.com/office/powerpoint/2010/main" val="424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637</TotalTime>
  <Words>785</Words>
  <Application>Microsoft Office PowerPoint</Application>
  <PresentationFormat>Předvádění na obrazovce (4:3)</PresentationFormat>
  <Paragraphs>195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Tahoma</vt:lpstr>
      <vt:lpstr>Times New Roman</vt:lpstr>
      <vt:lpstr>Wingdings</vt:lpstr>
      <vt:lpstr>Prezentace_MU_CZ</vt:lpstr>
      <vt:lpstr> DŮCHODOVÉ POJIŠTĚNÍ              Jakub Halíř</vt:lpstr>
      <vt:lpstr>Právní úprava</vt:lpstr>
      <vt:lpstr>Důchodové pojištění</vt:lpstr>
      <vt:lpstr>Prezentace aplikace PowerPoint</vt:lpstr>
      <vt:lpstr>Důchodové pojištění – součást státního rozpočtu</vt:lpstr>
      <vt:lpstr>Osobní a věcný rozsah důchodového pojištění</vt:lpstr>
      <vt:lpstr>Důchodové právní vztahy</vt:lpstr>
      <vt:lpstr>Subjekty důchodových právních vztahů</vt:lpstr>
      <vt:lpstr>Subjekty důchodových právních vztahů</vt:lpstr>
      <vt:lpstr>Obsah právních vztahů DP</vt:lpstr>
      <vt:lpstr>Obsah právních vztahů DP</vt:lpstr>
      <vt:lpstr>Obsah právních vztahů DP</vt:lpstr>
      <vt:lpstr>Vznik a zánik právních vztahů DP</vt:lpstr>
      <vt:lpstr>Vymezení některých pojmů</vt:lpstr>
      <vt:lpstr>Redukce osobního vyměřovacího základu</vt:lpstr>
      <vt:lpstr>Důchodové pojištění a mezinárodní právo</vt:lpstr>
      <vt:lpstr>Doplňkové penzijní spoření, tzv. předdůchody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Halíř Jakub (ČSSZ XB)</dc:creator>
  <cp:lastModifiedBy>Halíř Jakub (ČSSZ XB)</cp:lastModifiedBy>
  <cp:revision>29</cp:revision>
  <cp:lastPrinted>1601-01-01T00:00:00Z</cp:lastPrinted>
  <dcterms:created xsi:type="dcterms:W3CDTF">2015-11-23T07:04:47Z</dcterms:created>
  <dcterms:modified xsi:type="dcterms:W3CDTF">2019-04-16T08:03:06Z</dcterms:modified>
</cp:coreProperties>
</file>