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77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Nemocenské pojištění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74885"/>
            <a:ext cx="7518400" cy="3954341"/>
          </a:xfrm>
        </p:spPr>
        <p:txBody>
          <a:bodyPr/>
          <a:lstStyle/>
          <a:p>
            <a:r>
              <a:rPr lang="cs-CZ" altLang="cs-CZ" dirty="0" smtClean="0"/>
              <a:t>NEMOCENSKÉ POJIŠTĚNÍ</a:t>
            </a:r>
            <a:br>
              <a:rPr lang="cs-CZ" altLang="cs-CZ" dirty="0" smtClean="0"/>
            </a:br>
            <a:r>
              <a:rPr lang="cs-CZ" altLang="cs-CZ" dirty="0"/>
              <a:t>	</a:t>
            </a:r>
            <a:r>
              <a:rPr lang="cs-CZ" altLang="cs-CZ" dirty="0" smtClean="0"/>
              <a:t>	</a:t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					</a:t>
            </a:r>
            <a:r>
              <a:rPr lang="cs-CZ" altLang="cs-CZ" dirty="0" smtClean="0">
                <a:solidFill>
                  <a:srgbClr val="969696"/>
                </a:solidFill>
              </a:rPr>
              <a:t>Jakub Halíř</a:t>
            </a:r>
            <a:endParaRPr lang="cs-CZ" altLang="cs-CZ" dirty="0">
              <a:solidFill>
                <a:srgbClr val="969696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811" r="1192" b="2154"/>
          <a:stretch/>
        </p:blipFill>
        <p:spPr>
          <a:xfrm>
            <a:off x="1082675" y="2952019"/>
            <a:ext cx="3842239" cy="227720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0527">
            <a:off x="4639652" y="4676580"/>
            <a:ext cx="1054278" cy="892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Peněžitá pomoc v mateřství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1800"/>
              </a:spcBef>
            </a:pPr>
            <a:r>
              <a:rPr lang="cs-CZ" altLang="cs-CZ" dirty="0" smtClean="0"/>
              <a:t>těhotenství a mateřství</a:t>
            </a:r>
          </a:p>
          <a:p>
            <a:pPr algn="just">
              <a:spcBef>
                <a:spcPts val="1800"/>
              </a:spcBef>
            </a:pPr>
            <a:r>
              <a:rPr lang="cs-CZ" altLang="cs-CZ" dirty="0"/>
              <a:t>p</a:t>
            </a:r>
            <a:r>
              <a:rPr lang="cs-CZ" altLang="cs-CZ" dirty="0" smtClean="0"/>
              <a:t>odpůrčí doba</a:t>
            </a:r>
          </a:p>
          <a:p>
            <a:pPr lvl="1">
              <a:spcBef>
                <a:spcPts val="600"/>
              </a:spcBef>
            </a:pPr>
            <a:r>
              <a:rPr lang="cs-CZ" altLang="cs-CZ" sz="2000" dirty="0"/>
              <a:t>od počátku </a:t>
            </a:r>
            <a:r>
              <a:rPr lang="cs-CZ" altLang="cs-CZ" sz="2000" dirty="0" smtClean="0"/>
              <a:t>6. </a:t>
            </a:r>
            <a:r>
              <a:rPr lang="cs-CZ" altLang="cs-CZ" sz="2000" dirty="0"/>
              <a:t>týdne (nejdříve </a:t>
            </a:r>
            <a:r>
              <a:rPr lang="cs-CZ" altLang="cs-CZ" sz="2000" dirty="0" smtClean="0"/>
              <a:t>8. </a:t>
            </a:r>
            <a:r>
              <a:rPr lang="cs-CZ" altLang="cs-CZ" sz="2000" dirty="0"/>
              <a:t>týdne) před datem </a:t>
            </a:r>
            <a:r>
              <a:rPr lang="cs-CZ" altLang="cs-CZ" sz="2000" dirty="0" smtClean="0"/>
              <a:t>porodu</a:t>
            </a:r>
          </a:p>
          <a:p>
            <a:pPr lvl="1">
              <a:spcBef>
                <a:spcPts val="0"/>
              </a:spcBef>
            </a:pPr>
            <a:r>
              <a:rPr lang="cs-CZ" altLang="cs-CZ" sz="2000" dirty="0" smtClean="0"/>
              <a:t>základní – </a:t>
            </a:r>
            <a:r>
              <a:rPr lang="cs-CZ" altLang="cs-CZ" sz="2000" dirty="0"/>
              <a:t>28 týdnů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zvláštní – 37 </a:t>
            </a:r>
            <a:r>
              <a:rPr lang="cs-CZ" altLang="cs-CZ" sz="2000" dirty="0"/>
              <a:t>týdnů (vícečetný porod)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minimální – 14 týdnů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zvláštní u převzetí dítěte do péče  (22 týdnů nebo 31 týdnů)</a:t>
            </a:r>
          </a:p>
          <a:p>
            <a:pPr algn="just">
              <a:spcBef>
                <a:spcPts val="1800"/>
              </a:spcBef>
            </a:pPr>
            <a:r>
              <a:rPr lang="cs-CZ" altLang="cs-CZ" dirty="0" smtClean="0"/>
              <a:t>70 % DVZ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cs-CZ" altLang="cs-CZ" dirty="0" smtClean="0"/>
              <a:t> + rodičovský příspěvek od úřadu práce – 220 000 Kč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56156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Ošetřovné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1800"/>
              </a:spcBef>
            </a:pPr>
            <a:r>
              <a:rPr lang="cs-CZ" altLang="cs-CZ" dirty="0"/>
              <a:t>ošetřování nemocného dítěte mladšího 10 let</a:t>
            </a:r>
          </a:p>
          <a:p>
            <a:pPr algn="just">
              <a:spcBef>
                <a:spcPts val="1800"/>
              </a:spcBef>
            </a:pPr>
            <a:r>
              <a:rPr lang="cs-CZ" altLang="cs-CZ" dirty="0"/>
              <a:t>péče o dítě mladší 10 </a:t>
            </a:r>
            <a:r>
              <a:rPr lang="cs-CZ" altLang="cs-CZ" dirty="0" smtClean="0"/>
              <a:t>let</a:t>
            </a:r>
          </a:p>
          <a:p>
            <a:pPr algn="just">
              <a:spcBef>
                <a:spcPts val="1800"/>
              </a:spcBef>
            </a:pPr>
            <a:r>
              <a:rPr lang="cs-CZ" altLang="cs-CZ" dirty="0"/>
              <a:t>ošetřování jiného nemocného </a:t>
            </a:r>
            <a:r>
              <a:rPr lang="cs-CZ" altLang="cs-CZ"/>
              <a:t>člena </a:t>
            </a:r>
            <a:r>
              <a:rPr lang="cs-CZ" altLang="cs-CZ" smtClean="0"/>
              <a:t>domácnosti</a:t>
            </a:r>
            <a:endParaRPr lang="cs-CZ" altLang="cs-CZ" dirty="0"/>
          </a:p>
          <a:p>
            <a:pPr algn="just">
              <a:spcBef>
                <a:spcPts val="1800"/>
              </a:spcBef>
            </a:pPr>
            <a:r>
              <a:rPr lang="cs-CZ" altLang="cs-CZ" dirty="0" smtClean="0"/>
              <a:t>podpůrčí doba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obecná – 9 kalendářních dnů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zvláštní – 16 kalendářních dnů </a:t>
            </a:r>
            <a:r>
              <a:rPr lang="cs-CZ" altLang="cs-CZ" sz="1800" dirty="0" smtClean="0"/>
              <a:t>u osamělého zaměstnance, který pečuje 		o dítě ve věku 16 let</a:t>
            </a:r>
          </a:p>
          <a:p>
            <a:pPr algn="just">
              <a:spcBef>
                <a:spcPts val="1800"/>
              </a:spcBef>
            </a:pPr>
            <a:r>
              <a:rPr lang="cs-CZ" altLang="cs-CZ" dirty="0" smtClean="0"/>
              <a:t>60 % DVZ</a:t>
            </a:r>
          </a:p>
        </p:txBody>
      </p:sp>
    </p:spTree>
    <p:extLst>
      <p:ext uri="{BB962C8B-B14F-4D97-AF65-F5344CB8AC3E}">
        <p14:creationId xmlns:p14="http://schemas.microsoft.com/office/powerpoint/2010/main" val="323342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Dlouhodobé ošetřovné a otcovská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1800"/>
              </a:spcBef>
            </a:pPr>
            <a:r>
              <a:rPr lang="cs-CZ" altLang="cs-CZ" b="1" dirty="0" smtClean="0">
                <a:solidFill>
                  <a:srgbClr val="002060"/>
                </a:solidFill>
              </a:rPr>
              <a:t>Dlouhodobé ošetřovné</a:t>
            </a:r>
          </a:p>
          <a:p>
            <a:pPr algn="just">
              <a:spcBef>
                <a:spcPts val="600"/>
              </a:spcBef>
            </a:pPr>
            <a:r>
              <a:rPr lang="cs-CZ" altLang="cs-CZ" dirty="0" smtClean="0"/>
              <a:t>hospitalizace ošetřované osoby 7 dní</a:t>
            </a:r>
          </a:p>
          <a:p>
            <a:pPr algn="just">
              <a:spcBef>
                <a:spcPts val="600"/>
              </a:spcBef>
            </a:pPr>
            <a:r>
              <a:rPr lang="cs-CZ" altLang="cs-CZ" dirty="0" smtClean="0"/>
              <a:t>vztah mezi ošetřovanou a ošetřující</a:t>
            </a:r>
          </a:p>
          <a:p>
            <a:pPr algn="just">
              <a:spcBef>
                <a:spcPts val="600"/>
              </a:spcBef>
            </a:pPr>
            <a:r>
              <a:rPr lang="cs-CZ" altLang="cs-CZ" dirty="0" smtClean="0"/>
              <a:t>podpůrčí doba 90 dní</a:t>
            </a:r>
          </a:p>
          <a:p>
            <a:pPr algn="just">
              <a:spcBef>
                <a:spcPts val="600"/>
              </a:spcBef>
            </a:pPr>
            <a:r>
              <a:rPr lang="cs-CZ" altLang="cs-CZ" dirty="0" smtClean="0"/>
              <a:t>60 % DVZ</a:t>
            </a:r>
          </a:p>
          <a:p>
            <a:pPr algn="just">
              <a:spcBef>
                <a:spcPts val="1800"/>
              </a:spcBef>
            </a:pPr>
            <a:r>
              <a:rPr lang="cs-CZ" altLang="cs-CZ" b="1" dirty="0" smtClean="0">
                <a:solidFill>
                  <a:srgbClr val="002060"/>
                </a:solidFill>
              </a:rPr>
              <a:t>Otcovská</a:t>
            </a:r>
          </a:p>
          <a:p>
            <a:pPr algn="just">
              <a:spcBef>
                <a:spcPts val="600"/>
              </a:spcBef>
            </a:pPr>
            <a:r>
              <a:rPr lang="pt-BR" dirty="0"/>
              <a:t>podpora a motivace otců k zapojení se do péče o</a:t>
            </a:r>
            <a:r>
              <a:rPr lang="cs-CZ" dirty="0"/>
              <a:t> </a:t>
            </a:r>
            <a:r>
              <a:rPr lang="pt-BR" dirty="0"/>
              <a:t>novorozené dítě a rozvoj vztahů v rámci rodiny</a:t>
            </a:r>
            <a:endParaRPr lang="cs-CZ" dirty="0"/>
          </a:p>
          <a:p>
            <a:pPr algn="just">
              <a:spcBef>
                <a:spcPts val="600"/>
              </a:spcBef>
            </a:pPr>
            <a:r>
              <a:rPr lang="cs-CZ" altLang="cs-CZ" dirty="0" smtClean="0"/>
              <a:t>podpůrčí doba 7 dní</a:t>
            </a:r>
          </a:p>
          <a:p>
            <a:pPr algn="just">
              <a:spcBef>
                <a:spcPts val="600"/>
              </a:spcBef>
            </a:pPr>
            <a:r>
              <a:rPr lang="cs-CZ" altLang="cs-CZ" dirty="0"/>
              <a:t>7</a:t>
            </a:r>
            <a:r>
              <a:rPr lang="cs-CZ" altLang="cs-CZ" dirty="0" smtClean="0"/>
              <a:t>0 % DVZ</a:t>
            </a:r>
          </a:p>
        </p:txBody>
      </p:sp>
    </p:spTree>
    <p:extLst>
      <p:ext uri="{BB962C8B-B14F-4D97-AF65-F5344CB8AC3E}">
        <p14:creationId xmlns:p14="http://schemas.microsoft.com/office/powerpoint/2010/main" val="284858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</a:t>
            </a:r>
            <a:r>
              <a:rPr lang="cs-CZ" altLang="cs-CZ" dirty="0" smtClean="0"/>
              <a:t>ávková formule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2400"/>
              </a:spcBef>
            </a:pPr>
            <a:r>
              <a:rPr lang="cs-CZ" altLang="cs-CZ" sz="2000" b="1" dirty="0" smtClean="0">
                <a:solidFill>
                  <a:srgbClr val="002060"/>
                </a:solidFill>
              </a:rPr>
              <a:t>nemocenské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 smtClean="0"/>
              <a:t>první 3 dny bez náhrady – karenční doba (</a:t>
            </a:r>
            <a:r>
              <a:rPr lang="cs-CZ" altLang="cs-CZ" sz="1800" i="1" dirty="0" smtClean="0"/>
              <a:t>od 1.7.2019 zrušeno</a:t>
            </a:r>
            <a:r>
              <a:rPr lang="cs-CZ" altLang="cs-CZ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 smtClean="0"/>
              <a:t>prvních </a:t>
            </a:r>
            <a:r>
              <a:rPr lang="cs-CZ" altLang="cs-CZ" sz="1800" dirty="0"/>
              <a:t>14 dní náhrada mzdy nebo platu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15. - 30. den maximálně 1 080 Kč (</a:t>
            </a:r>
            <a:r>
              <a:rPr lang="cs-CZ" altLang="cs-CZ" sz="1800" dirty="0" smtClean="0"/>
              <a:t>60 % </a:t>
            </a:r>
            <a:r>
              <a:rPr lang="cs-CZ" altLang="cs-CZ" sz="1800" dirty="0"/>
              <a:t>DVZ)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31. - 60. den maximálně 1 188 Kč (66 % DVZ)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od 61. dne </a:t>
            </a:r>
            <a:r>
              <a:rPr lang="cs-CZ" altLang="cs-CZ" sz="1800" dirty="0" smtClean="0"/>
              <a:t>maximálně </a:t>
            </a:r>
            <a:r>
              <a:rPr lang="cs-CZ" altLang="cs-CZ" sz="1800" dirty="0"/>
              <a:t>1 296 Kč (72 % DVZ</a:t>
            </a:r>
            <a:r>
              <a:rPr lang="cs-CZ" altLang="cs-CZ" sz="1800" dirty="0" smtClean="0"/>
              <a:t>)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altLang="cs-CZ" sz="1800" dirty="0" smtClean="0"/>
              <a:t>roční příjem 480 000 Kč  </a:t>
            </a:r>
            <a:r>
              <a:rPr lang="cs-CZ" altLang="cs-CZ" sz="18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→ </a:t>
            </a:r>
            <a:r>
              <a:rPr lang="cs-CZ" altLang="cs-CZ" sz="1800" dirty="0" smtClean="0">
                <a:ea typeface="MS Gothic" panose="020B0609070205080204" pitchFamily="49" charset="-128"/>
              </a:rPr>
              <a:t>měsíční 40 000 Kč </a:t>
            </a:r>
            <a:r>
              <a:rPr lang="cs-CZ" altLang="cs-CZ" sz="1800" dirty="0">
                <a:latin typeface="MS Gothic" panose="020B0609070205080204" pitchFamily="49" charset="-128"/>
                <a:ea typeface="MS Gothic" panose="020B0609070205080204" pitchFamily="49" charset="-128"/>
              </a:rPr>
              <a:t>→ </a:t>
            </a:r>
            <a:r>
              <a:rPr lang="cs-CZ" altLang="cs-CZ" sz="1800" dirty="0" smtClean="0">
                <a:ea typeface="MS Gothic" panose="020B0609070205080204" pitchFamily="49" charset="-128"/>
              </a:rPr>
              <a:t>denní 1 315,07 Kč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endParaRPr lang="cs-CZ" altLang="cs-CZ" sz="1800" dirty="0">
              <a:ea typeface="MS Gothic" panose="020B0609070205080204" pitchFamily="49" charset="-128"/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endParaRPr lang="cs-CZ" altLang="cs-CZ" sz="1800" dirty="0" smtClean="0">
              <a:ea typeface="MS Gothic" panose="020B0609070205080204" pitchFamily="49" charset="-128"/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altLang="cs-CZ" sz="1800" dirty="0" smtClean="0">
                <a:ea typeface="MS Gothic" panose="020B0609070205080204" pitchFamily="49" charset="-128"/>
              </a:rPr>
              <a:t>z 1 090,- Kč 90 % = 981 Kč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altLang="cs-CZ" sz="1800" dirty="0" smtClean="0">
                <a:ea typeface="MS Gothic" panose="020B0609070205080204" pitchFamily="49" charset="-128"/>
              </a:rPr>
              <a:t>z 1 090 do 1 315 Kč 60 % = 135,04 Kč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altLang="cs-CZ" sz="1800" dirty="0" smtClean="0">
                <a:ea typeface="MS Gothic" panose="020B0609070205080204" pitchFamily="49" charset="-128"/>
              </a:rPr>
              <a:t>celkem 1 117 Kč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altLang="cs-CZ" sz="1800" b="1" dirty="0" smtClean="0">
                <a:ea typeface="MS Gothic" panose="020B0609070205080204" pitchFamily="49" charset="-128"/>
              </a:rPr>
              <a:t>nemocenské 671, 738 a 805 Kč</a:t>
            </a:r>
            <a:endParaRPr lang="cs-CZ" altLang="cs-CZ" sz="18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518615"/>
              </p:ext>
            </p:extLst>
          </p:nvPr>
        </p:nvGraphicFramePr>
        <p:xfrm>
          <a:off x="5134970" y="4697004"/>
          <a:ext cx="3456940" cy="14833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00380">
                  <a:extLst>
                    <a:ext uri="{9D8B030D-6E8A-4147-A177-3AD203B41FA5}">
                      <a16:colId xmlns:a16="http://schemas.microsoft.com/office/drawing/2014/main" val="998128683"/>
                    </a:ext>
                  </a:extLst>
                </a:gridCol>
                <a:gridCol w="1592580">
                  <a:extLst>
                    <a:ext uri="{9D8B030D-6E8A-4147-A177-3AD203B41FA5}">
                      <a16:colId xmlns:a16="http://schemas.microsoft.com/office/drawing/2014/main" val="4184446912"/>
                    </a:ext>
                  </a:extLst>
                </a:gridCol>
                <a:gridCol w="1363980">
                  <a:extLst>
                    <a:ext uri="{9D8B030D-6E8A-4147-A177-3AD203B41FA5}">
                      <a16:colId xmlns:a16="http://schemas.microsoft.com/office/drawing/2014/main" val="20681424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rgbClr val="969696"/>
                          </a:solidFill>
                        </a:rPr>
                        <a:t>redukční hranice</a:t>
                      </a:r>
                      <a:endParaRPr lang="cs-CZ" sz="1800" b="0" dirty="0">
                        <a:solidFill>
                          <a:srgbClr val="96969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969696"/>
                          </a:solidFill>
                        </a:rPr>
                        <a:t>NEM, OŠE</a:t>
                      </a:r>
                      <a:endParaRPr lang="cs-CZ" b="0" dirty="0">
                        <a:solidFill>
                          <a:srgbClr val="96969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67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I.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0 - 1 090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90 %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3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II.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r>
                        <a:rPr lang="cs-CZ" baseline="0" dirty="0" smtClean="0"/>
                        <a:t> 090 - </a:t>
                      </a:r>
                      <a:r>
                        <a:rPr lang="cs-CZ" dirty="0" smtClean="0"/>
                        <a:t>1 635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60 %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783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III.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1 635 - 3 270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30 %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066755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07611" y="4019142"/>
            <a:ext cx="44862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7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Pojistné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1800"/>
              </a:spcBef>
            </a:pPr>
            <a:r>
              <a:rPr lang="cs-CZ" altLang="cs-CZ" dirty="0" smtClean="0"/>
              <a:t>poplatníci</a:t>
            </a:r>
            <a:endParaRPr lang="cs-CZ" altLang="cs-CZ" dirty="0"/>
          </a:p>
          <a:p>
            <a:pPr lvl="1">
              <a:lnSpc>
                <a:spcPct val="80000"/>
              </a:lnSpc>
            </a:pPr>
            <a:r>
              <a:rPr lang="cs-CZ" altLang="cs-CZ" sz="1800" dirty="0" smtClean="0"/>
              <a:t>zaměstnanci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 smtClean="0"/>
              <a:t>zaměstnavatelé</a:t>
            </a:r>
            <a:endParaRPr lang="cs-CZ" altLang="cs-CZ" sz="18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OSVČ</a:t>
            </a:r>
          </a:p>
          <a:p>
            <a:pPr algn="just">
              <a:spcBef>
                <a:spcPts val="1800"/>
              </a:spcBef>
            </a:pPr>
            <a:r>
              <a:rPr lang="cs-CZ" altLang="cs-CZ" dirty="0" smtClean="0"/>
              <a:t>plátci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 smtClean="0"/>
              <a:t>zaměstnavatelé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 smtClean="0"/>
              <a:t>OSVČ</a:t>
            </a:r>
          </a:p>
          <a:p>
            <a:pPr algn="just">
              <a:spcBef>
                <a:spcPts val="1800"/>
              </a:spcBef>
            </a:pPr>
            <a:r>
              <a:rPr lang="cs-CZ" altLang="cs-CZ" dirty="0" smtClean="0"/>
              <a:t>pojistné 2,3 % (</a:t>
            </a:r>
            <a:r>
              <a:rPr lang="cs-CZ" altLang="cs-CZ" i="1" dirty="0" smtClean="0"/>
              <a:t>od 1.7.2019 bude 2,1 %</a:t>
            </a:r>
            <a:r>
              <a:rPr lang="cs-CZ" altLang="cs-CZ" dirty="0" smtClean="0"/>
              <a:t>)</a:t>
            </a:r>
          </a:p>
          <a:p>
            <a:pPr algn="just">
              <a:spcBef>
                <a:spcPts val="1800"/>
              </a:spcBef>
            </a:pPr>
            <a:r>
              <a:rPr lang="cs-CZ" dirty="0" smtClean="0"/>
              <a:t>25 % </a:t>
            </a:r>
            <a:r>
              <a:rPr lang="cs-CZ" dirty="0"/>
              <a:t>z toho 2,3 % na </a:t>
            </a:r>
            <a:r>
              <a:rPr lang="cs-CZ" dirty="0" smtClean="0"/>
              <a:t>NP, </a:t>
            </a:r>
            <a:r>
              <a:rPr lang="cs-CZ" dirty="0"/>
              <a:t>21,5 % na </a:t>
            </a:r>
            <a:r>
              <a:rPr lang="cs-CZ" dirty="0" smtClean="0"/>
              <a:t>DP a </a:t>
            </a:r>
            <a:r>
              <a:rPr lang="cs-CZ" dirty="0"/>
              <a:t>1,2 % </a:t>
            </a:r>
            <a:r>
              <a:rPr lang="cs-CZ" dirty="0" smtClean="0"/>
              <a:t>na státní </a:t>
            </a:r>
            <a:r>
              <a:rPr lang="cs-CZ" dirty="0"/>
              <a:t>politiku </a:t>
            </a:r>
            <a:r>
              <a:rPr lang="cs-CZ" dirty="0" smtClean="0"/>
              <a:t>zaměstnanosti</a:t>
            </a:r>
          </a:p>
          <a:p>
            <a:pPr algn="just"/>
            <a:r>
              <a:rPr lang="cs-CZ" dirty="0" smtClean="0"/>
              <a:t>+ 6,5 % za zaměstnance </a:t>
            </a:r>
            <a:endParaRPr lang="cs-CZ" dirty="0"/>
          </a:p>
          <a:p>
            <a:pPr algn="just">
              <a:spcBef>
                <a:spcPts val="1800"/>
              </a:spcBef>
            </a:pPr>
            <a:endParaRPr lang="cs-CZ" altLang="cs-CZ" dirty="0" smtClean="0"/>
          </a:p>
        </p:txBody>
      </p:sp>
      <p:grpSp>
        <p:nvGrpSpPr>
          <p:cNvPr id="7" name="Skupina 6"/>
          <p:cNvGrpSpPr/>
          <p:nvPr/>
        </p:nvGrpSpPr>
        <p:grpSpPr>
          <a:xfrm>
            <a:off x="3426725" y="2694721"/>
            <a:ext cx="4972050" cy="773112"/>
            <a:chOff x="3294841" y="2017713"/>
            <a:chExt cx="4972050" cy="773112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833129" y="2017713"/>
              <a:ext cx="1895475" cy="361950"/>
            </a:xfrm>
            <a:prstGeom prst="rect">
              <a:avLst/>
            </a:prstGeom>
          </p:spPr>
        </p:pic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294841" y="2495550"/>
              <a:ext cx="4972050" cy="295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016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Základní charakteristika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určeno k zajištění osob ekonomicky aktivních a chrání je při ztrátě </a:t>
            </a:r>
            <a:r>
              <a:rPr lang="cs-CZ" altLang="cs-CZ" dirty="0" smtClean="0"/>
              <a:t>příjmu </a:t>
            </a:r>
            <a:r>
              <a:rPr lang="cs-CZ" altLang="cs-CZ" dirty="0"/>
              <a:t>z ekonomické aktivity v důsledku krátkodobých sociálních událostí</a:t>
            </a:r>
          </a:p>
          <a:p>
            <a:pPr algn="just">
              <a:spcBef>
                <a:spcPts val="1800"/>
              </a:spcBef>
            </a:pPr>
            <a:r>
              <a:rPr lang="cs-CZ" altLang="cs-CZ" dirty="0"/>
              <a:t>z hlediska postavení státu v NP se jedná o státní zabezpečení</a:t>
            </a:r>
          </a:p>
          <a:p>
            <a:pPr lvl="1" algn="just"/>
            <a:r>
              <a:rPr lang="cs-CZ" altLang="cs-CZ" sz="2000" dirty="0"/>
              <a:t>stát provádí svými </a:t>
            </a:r>
            <a:r>
              <a:rPr lang="cs-CZ" altLang="cs-CZ" sz="2000" dirty="0" smtClean="0"/>
              <a:t>orgány</a:t>
            </a:r>
          </a:p>
          <a:p>
            <a:pPr lvl="1" algn="just"/>
            <a:r>
              <a:rPr lang="cs-CZ" altLang="cs-CZ" sz="2000" dirty="0" smtClean="0"/>
              <a:t>financuje </a:t>
            </a:r>
            <a:r>
              <a:rPr lang="cs-CZ" altLang="cs-CZ" sz="2000" dirty="0"/>
              <a:t>přes státní </a:t>
            </a:r>
            <a:r>
              <a:rPr lang="cs-CZ" altLang="cs-CZ" sz="2000" dirty="0" smtClean="0"/>
              <a:t>rozpočet</a:t>
            </a:r>
          </a:p>
          <a:p>
            <a:pPr algn="just">
              <a:spcBef>
                <a:spcPts val="1800"/>
              </a:spcBef>
            </a:pPr>
            <a:r>
              <a:rPr lang="cs-CZ" altLang="cs-CZ" dirty="0" smtClean="0"/>
              <a:t>z hlediska postavení jednotlivce se jedná o princip pojišťovací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Prameny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zákon č</a:t>
            </a:r>
            <a:r>
              <a:rPr lang="cs-CZ" altLang="cs-CZ" dirty="0"/>
              <a:t>. 187/2006 Sb</a:t>
            </a:r>
            <a:r>
              <a:rPr lang="cs-CZ" altLang="cs-CZ" dirty="0" smtClean="0"/>
              <a:t>., o nemocenském pojištění</a:t>
            </a:r>
          </a:p>
          <a:p>
            <a:pPr lvl="1" algn="just"/>
            <a:r>
              <a:rPr lang="cs-CZ" altLang="cs-CZ" sz="2000" dirty="0"/>
              <a:t>v jednom předpise i úprava institucionální a procesní včetně posuzování zdravotního stavu</a:t>
            </a:r>
          </a:p>
          <a:p>
            <a:pPr algn="just">
              <a:spcBef>
                <a:spcPts val="2400"/>
              </a:spcBef>
            </a:pPr>
            <a:r>
              <a:rPr lang="cs-CZ" altLang="cs-CZ" dirty="0" smtClean="0"/>
              <a:t>zákon </a:t>
            </a:r>
            <a:r>
              <a:rPr lang="cs-CZ" altLang="cs-CZ" dirty="0"/>
              <a:t>č. 589/1992 Sb., o pojistném na sociální zabezpečení a příspěvku na státní politiku zaměstnanosti</a:t>
            </a:r>
          </a:p>
          <a:p>
            <a:pPr algn="just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505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Osobní rozsah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 smtClean="0">
                <a:solidFill>
                  <a:srgbClr val="002060"/>
                </a:solidFill>
              </a:rPr>
              <a:t>zaměstnanci</a:t>
            </a:r>
          </a:p>
          <a:p>
            <a:pPr lvl="1" algn="just"/>
            <a:r>
              <a:rPr lang="cs-CZ" altLang="cs-CZ" sz="2000" dirty="0"/>
              <a:t>§ 5 písm. a</a:t>
            </a:r>
            <a:r>
              <a:rPr lang="cs-CZ" altLang="cs-CZ" sz="2000" dirty="0" smtClean="0"/>
              <a:t>)</a:t>
            </a:r>
          </a:p>
          <a:p>
            <a:pPr lvl="1" algn="just"/>
            <a:r>
              <a:rPr lang="cs-CZ" altLang="cs-CZ" sz="2000" dirty="0"/>
              <a:t>p</a:t>
            </a:r>
            <a:r>
              <a:rPr lang="cs-CZ" altLang="cs-CZ" sz="2000" dirty="0" smtClean="0"/>
              <a:t>ovinná účast</a:t>
            </a:r>
          </a:p>
          <a:p>
            <a:pPr lvl="1" algn="just"/>
            <a:r>
              <a:rPr lang="cs-CZ" altLang="cs-CZ" sz="2000" dirty="0" smtClean="0"/>
              <a:t>výkon zaměstnání v ČR + rozhodný příjem</a:t>
            </a:r>
          </a:p>
          <a:p>
            <a:pPr lvl="1" algn="just"/>
            <a:r>
              <a:rPr lang="cs-CZ" altLang="cs-CZ" sz="2000" dirty="0" smtClean="0"/>
              <a:t>dohody o pracích konaných mimo pracovní poměr</a:t>
            </a:r>
            <a:endParaRPr lang="cs-CZ" altLang="cs-CZ" sz="2000" dirty="0"/>
          </a:p>
          <a:p>
            <a:pPr algn="just">
              <a:spcBef>
                <a:spcPts val="1200"/>
              </a:spcBef>
            </a:pPr>
            <a:r>
              <a:rPr lang="cs-CZ" altLang="cs-CZ" b="1" dirty="0" smtClean="0">
                <a:solidFill>
                  <a:srgbClr val="002060"/>
                </a:solidFill>
              </a:rPr>
              <a:t>OSVČ</a:t>
            </a:r>
          </a:p>
          <a:p>
            <a:pPr lvl="1" algn="just"/>
            <a:r>
              <a:rPr lang="cs-CZ" altLang="cs-CZ" sz="2000" dirty="0"/>
              <a:t>vymezení podle zákona č. 155/1995 Sb., o důchodovém </a:t>
            </a:r>
            <a:r>
              <a:rPr lang="cs-CZ" altLang="cs-CZ" sz="2000" dirty="0" smtClean="0"/>
              <a:t>pojištění</a:t>
            </a:r>
          </a:p>
          <a:p>
            <a:pPr lvl="1" algn="just"/>
            <a:r>
              <a:rPr lang="cs-CZ" altLang="cs-CZ" sz="2000" dirty="0" smtClean="0"/>
              <a:t>dobrovolná účast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 smtClean="0"/>
              <a:t>zánik pojištění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 smtClean="0"/>
              <a:t>ochranná doba a čekací doba OSVČ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8368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grpSp>
        <p:nvGrpSpPr>
          <p:cNvPr id="24" name="Skupina 23"/>
          <p:cNvGrpSpPr/>
          <p:nvPr/>
        </p:nvGrpSpPr>
        <p:grpSpPr>
          <a:xfrm>
            <a:off x="1137701" y="2831122"/>
            <a:ext cx="6830410" cy="1565542"/>
            <a:chOff x="1439119" y="2602522"/>
            <a:chExt cx="6830410" cy="1565542"/>
          </a:xfrm>
        </p:grpSpPr>
        <p:sp>
          <p:nvSpPr>
            <p:cNvPr id="8" name="TextovéPole 7"/>
            <p:cNvSpPr txBox="1"/>
            <p:nvPr/>
          </p:nvSpPr>
          <p:spPr>
            <a:xfrm>
              <a:off x="3244361" y="2602522"/>
              <a:ext cx="2136530" cy="461665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87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zaměstnanec</a:t>
              </a:r>
              <a:endParaRPr lang="cs-CZ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439119" y="3703981"/>
              <a:ext cx="2136530" cy="461665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87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lékař</a:t>
              </a:r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5979133" y="2602522"/>
              <a:ext cx="2136530" cy="461665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87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SSZ</a:t>
              </a:r>
              <a:endParaRPr lang="cs-CZ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5825266" y="3706399"/>
              <a:ext cx="2444263" cy="461665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87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zaměstnavatel</a:t>
              </a:r>
              <a:endParaRPr lang="cs-CZ" dirty="0"/>
            </a:p>
          </p:txBody>
        </p:sp>
        <p:cxnSp>
          <p:nvCxnSpPr>
            <p:cNvPr id="15" name="Přímá spojnice se šipkou 14"/>
            <p:cNvCxnSpPr>
              <a:stCxn id="8" idx="3"/>
              <a:endCxn id="11" idx="1"/>
            </p:cNvCxnSpPr>
            <p:nvPr/>
          </p:nvCxnSpPr>
          <p:spPr bwMode="auto">
            <a:xfrm>
              <a:off x="5380891" y="2833355"/>
              <a:ext cx="598242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2060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Přímá spojnice se šipkou 16"/>
            <p:cNvCxnSpPr>
              <a:stCxn id="13" idx="0"/>
              <a:endCxn id="11" idx="2"/>
            </p:cNvCxnSpPr>
            <p:nvPr/>
          </p:nvCxnSpPr>
          <p:spPr bwMode="auto">
            <a:xfrm flipV="1">
              <a:off x="7047398" y="3064187"/>
              <a:ext cx="0" cy="6422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Přímá spojnice se šipkou 19"/>
            <p:cNvCxnSpPr>
              <a:stCxn id="8" idx="2"/>
              <a:endCxn id="13" idx="1"/>
            </p:cNvCxnSpPr>
            <p:nvPr/>
          </p:nvCxnSpPr>
          <p:spPr bwMode="auto">
            <a:xfrm>
              <a:off x="4312626" y="3064187"/>
              <a:ext cx="1512640" cy="87304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Přímá spojnice se šipkou 21"/>
            <p:cNvCxnSpPr>
              <a:stCxn id="9" idx="0"/>
              <a:endCxn id="8" idx="1"/>
            </p:cNvCxnSpPr>
            <p:nvPr/>
          </p:nvCxnSpPr>
          <p:spPr bwMode="auto">
            <a:xfrm flipV="1">
              <a:off x="2507384" y="2833355"/>
              <a:ext cx="736977" cy="87062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509589" y="5375355"/>
            <a:ext cx="8082321" cy="40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cs-CZ" altLang="cs-CZ" sz="2000" kern="0" dirty="0" smtClean="0"/>
              <a:t>pojistný a dávkový vztah</a:t>
            </a:r>
            <a:endParaRPr lang="cs-CZ" alt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221246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Věcný rozsah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2400"/>
              </a:spcBef>
            </a:pPr>
            <a:r>
              <a:rPr lang="cs-CZ" altLang="cs-CZ" sz="2000" b="1" dirty="0" smtClean="0">
                <a:solidFill>
                  <a:srgbClr val="002060"/>
                </a:solidFill>
              </a:rPr>
              <a:t>nemocenské</a:t>
            </a:r>
          </a:p>
          <a:p>
            <a:pPr lvl="1" algn="just"/>
            <a:r>
              <a:rPr lang="cs-CZ" altLang="cs-CZ" sz="2000" dirty="0"/>
              <a:t>dočasná pracovní neschopnost a karanténa</a:t>
            </a:r>
          </a:p>
          <a:p>
            <a:pPr algn="just">
              <a:spcBef>
                <a:spcPts val="1800"/>
              </a:spcBef>
            </a:pPr>
            <a:r>
              <a:rPr lang="cs-CZ" altLang="cs-CZ" sz="2000" b="1" dirty="0" smtClean="0">
                <a:solidFill>
                  <a:srgbClr val="002060"/>
                </a:solidFill>
              </a:rPr>
              <a:t>peněžitá </a:t>
            </a:r>
            <a:r>
              <a:rPr lang="cs-CZ" altLang="cs-CZ" sz="2000" b="1" dirty="0">
                <a:solidFill>
                  <a:srgbClr val="002060"/>
                </a:solidFill>
              </a:rPr>
              <a:t>pomoc v </a:t>
            </a:r>
            <a:r>
              <a:rPr lang="cs-CZ" altLang="cs-CZ" sz="2000" b="1" dirty="0" smtClean="0">
                <a:solidFill>
                  <a:srgbClr val="002060"/>
                </a:solidFill>
              </a:rPr>
              <a:t>mateřství</a:t>
            </a:r>
          </a:p>
          <a:p>
            <a:pPr lvl="1" algn="just"/>
            <a:r>
              <a:rPr lang="cs-CZ" altLang="cs-CZ" sz="2000" dirty="0"/>
              <a:t>těhotenství a mateřství</a:t>
            </a:r>
          </a:p>
          <a:p>
            <a:pPr algn="just">
              <a:spcBef>
                <a:spcPts val="1800"/>
              </a:spcBef>
            </a:pPr>
            <a:r>
              <a:rPr lang="cs-CZ" altLang="cs-CZ" sz="2000" b="1" dirty="0" smtClean="0">
                <a:solidFill>
                  <a:srgbClr val="002060"/>
                </a:solidFill>
              </a:rPr>
              <a:t>dávka </a:t>
            </a:r>
            <a:r>
              <a:rPr lang="cs-CZ" altLang="cs-CZ" sz="2000" b="1" dirty="0">
                <a:solidFill>
                  <a:srgbClr val="002060"/>
                </a:solidFill>
              </a:rPr>
              <a:t>otcovské poporodní péče </a:t>
            </a:r>
            <a:r>
              <a:rPr lang="cs-CZ" altLang="cs-CZ" sz="2000" b="1" dirty="0" smtClean="0">
                <a:solidFill>
                  <a:srgbClr val="002060"/>
                </a:solidFill>
              </a:rPr>
              <a:t>("</a:t>
            </a:r>
            <a:r>
              <a:rPr lang="cs-CZ" altLang="cs-CZ" sz="2000" b="1" dirty="0">
                <a:solidFill>
                  <a:srgbClr val="002060"/>
                </a:solidFill>
              </a:rPr>
              <a:t>otcovská</a:t>
            </a:r>
            <a:r>
              <a:rPr lang="cs-CZ" altLang="cs-CZ" sz="2000" b="1" dirty="0" smtClean="0">
                <a:solidFill>
                  <a:srgbClr val="002060"/>
                </a:solidFill>
              </a:rPr>
              <a:t>")</a:t>
            </a:r>
          </a:p>
          <a:p>
            <a:pPr lvl="1" algn="just"/>
            <a:r>
              <a:rPr lang="cs-CZ" altLang="cs-CZ" sz="2000" dirty="0"/>
              <a:t>péče o dítě otcem</a:t>
            </a:r>
          </a:p>
          <a:p>
            <a:pPr algn="just">
              <a:spcBef>
                <a:spcPts val="1800"/>
              </a:spcBef>
            </a:pPr>
            <a:r>
              <a:rPr lang="cs-CZ" altLang="cs-CZ" sz="2000" b="1" dirty="0" smtClean="0">
                <a:solidFill>
                  <a:srgbClr val="002060"/>
                </a:solidFill>
              </a:rPr>
              <a:t>ošetřovné</a:t>
            </a:r>
          </a:p>
          <a:p>
            <a:pPr lvl="1" algn="just"/>
            <a:r>
              <a:rPr lang="cs-CZ" altLang="cs-CZ" sz="2000" dirty="0"/>
              <a:t>ošetřování člena domácnosti nebo péče o dítě</a:t>
            </a:r>
          </a:p>
          <a:p>
            <a:pPr algn="just">
              <a:spcBef>
                <a:spcPts val="1800"/>
              </a:spcBef>
            </a:pPr>
            <a:r>
              <a:rPr lang="cs-CZ" altLang="cs-CZ" sz="2000" b="1" dirty="0" smtClean="0">
                <a:solidFill>
                  <a:srgbClr val="002060"/>
                </a:solidFill>
              </a:rPr>
              <a:t>dlouhodobé ošetřovné</a:t>
            </a:r>
            <a:endParaRPr lang="cs-CZ" altLang="cs-CZ" sz="2000" b="1" dirty="0">
              <a:solidFill>
                <a:srgbClr val="00206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altLang="cs-CZ" sz="2000" b="1" dirty="0" smtClean="0">
                <a:solidFill>
                  <a:srgbClr val="002060"/>
                </a:solidFill>
              </a:rPr>
              <a:t>vyrovnávací </a:t>
            </a:r>
            <a:r>
              <a:rPr lang="cs-CZ" altLang="cs-CZ" sz="2000" b="1" dirty="0">
                <a:solidFill>
                  <a:srgbClr val="002060"/>
                </a:solidFill>
              </a:rPr>
              <a:t>příspěvek v těhotenství a </a:t>
            </a:r>
            <a:r>
              <a:rPr lang="cs-CZ" altLang="cs-CZ" sz="2000" b="1" dirty="0" smtClean="0">
                <a:solidFill>
                  <a:srgbClr val="002060"/>
                </a:solidFill>
              </a:rPr>
              <a:t>mateřství</a:t>
            </a:r>
            <a:endParaRPr lang="cs-CZ" altLang="cs-CZ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2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Dávkové schéma a dávková formule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2400"/>
              </a:spcBef>
            </a:pPr>
            <a:r>
              <a:rPr lang="cs-CZ" altLang="cs-CZ" sz="2000" b="1" dirty="0" smtClean="0">
                <a:solidFill>
                  <a:srgbClr val="00287D"/>
                </a:solidFill>
              </a:rPr>
              <a:t>Dávkové schéma</a:t>
            </a:r>
            <a:endParaRPr lang="cs-CZ" altLang="cs-CZ" sz="2000" b="1" dirty="0">
              <a:solidFill>
                <a:srgbClr val="00287D"/>
              </a:solidFill>
            </a:endParaRPr>
          </a:p>
          <a:p>
            <a:pPr lvl="1" algn="just"/>
            <a:r>
              <a:rPr lang="cs-CZ" altLang="cs-CZ" sz="2000" dirty="0"/>
              <a:t>soubor podmínek pro vznik nároku na </a:t>
            </a:r>
            <a:r>
              <a:rPr lang="cs-CZ" altLang="cs-CZ" sz="2000" dirty="0" smtClean="0"/>
              <a:t>dávku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b="1" dirty="0" smtClean="0">
                <a:solidFill>
                  <a:srgbClr val="002060"/>
                </a:solidFill>
              </a:rPr>
              <a:t>Dávková formule</a:t>
            </a:r>
            <a:endParaRPr lang="cs-CZ" altLang="cs-CZ" sz="2000" b="1" dirty="0">
              <a:solidFill>
                <a:srgbClr val="002060"/>
              </a:solidFill>
            </a:endParaRPr>
          </a:p>
          <a:p>
            <a:pPr lvl="1" algn="just"/>
            <a:r>
              <a:rPr lang="cs-CZ" altLang="cs-CZ" sz="2000" dirty="0"/>
              <a:t>podpůrčí doba</a:t>
            </a:r>
          </a:p>
          <a:p>
            <a:pPr lvl="1" algn="just"/>
            <a:r>
              <a:rPr lang="cs-CZ" altLang="cs-CZ" sz="2000" dirty="0"/>
              <a:t>dávka za kalendářní </a:t>
            </a:r>
            <a:r>
              <a:rPr lang="cs-CZ" altLang="cs-CZ" sz="2000" dirty="0" smtClean="0"/>
              <a:t>dny</a:t>
            </a:r>
          </a:p>
          <a:p>
            <a:pPr lvl="1" algn="just"/>
            <a:r>
              <a:rPr lang="cs-CZ" altLang="cs-CZ" sz="2000" dirty="0" smtClean="0"/>
              <a:t>rozhodné období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redukce</a:t>
            </a:r>
          </a:p>
          <a:p>
            <a:pPr algn="just">
              <a:spcBef>
                <a:spcPts val="2400"/>
              </a:spcBef>
            </a:pPr>
            <a:endParaRPr lang="cs-CZ" alt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62234"/>
              </p:ext>
            </p:extLst>
          </p:nvPr>
        </p:nvGraphicFramePr>
        <p:xfrm>
          <a:off x="2373578" y="4649153"/>
          <a:ext cx="4800710" cy="14833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00380">
                  <a:extLst>
                    <a:ext uri="{9D8B030D-6E8A-4147-A177-3AD203B41FA5}">
                      <a16:colId xmlns:a16="http://schemas.microsoft.com/office/drawing/2014/main" val="998128683"/>
                    </a:ext>
                  </a:extLst>
                </a:gridCol>
                <a:gridCol w="1592580">
                  <a:extLst>
                    <a:ext uri="{9D8B030D-6E8A-4147-A177-3AD203B41FA5}">
                      <a16:colId xmlns:a16="http://schemas.microsoft.com/office/drawing/2014/main" val="4184446912"/>
                    </a:ext>
                  </a:extLst>
                </a:gridCol>
                <a:gridCol w="1363980">
                  <a:extLst>
                    <a:ext uri="{9D8B030D-6E8A-4147-A177-3AD203B41FA5}">
                      <a16:colId xmlns:a16="http://schemas.microsoft.com/office/drawing/2014/main" val="206814242"/>
                    </a:ext>
                  </a:extLst>
                </a:gridCol>
                <a:gridCol w="1343770">
                  <a:extLst>
                    <a:ext uri="{9D8B030D-6E8A-4147-A177-3AD203B41FA5}">
                      <a16:colId xmlns:a16="http://schemas.microsoft.com/office/drawing/2014/main" val="360970992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rgbClr val="969696"/>
                          </a:solidFill>
                        </a:rPr>
                        <a:t>redukční hranice</a:t>
                      </a:r>
                      <a:endParaRPr lang="cs-CZ" sz="1800" b="0" dirty="0">
                        <a:solidFill>
                          <a:srgbClr val="96969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969696"/>
                          </a:solidFill>
                        </a:rPr>
                        <a:t>NEM, OŠE</a:t>
                      </a:r>
                      <a:endParaRPr lang="cs-CZ" b="0" dirty="0">
                        <a:solidFill>
                          <a:srgbClr val="96969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969696"/>
                          </a:solidFill>
                        </a:rPr>
                        <a:t>PPM</a:t>
                      </a:r>
                      <a:endParaRPr lang="cs-CZ" b="0" dirty="0">
                        <a:solidFill>
                          <a:srgbClr val="96969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67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I.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0 - 1 090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90 %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100 %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3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II.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1 090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dirty="0" smtClean="0"/>
                        <a:t>1 635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60 %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60 %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783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III.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1 635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dirty="0" smtClean="0"/>
                        <a:t>3 270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30 %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30 %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066755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5923" y="3513138"/>
            <a:ext cx="44862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v zákoníku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dirty="0"/>
              <a:t>p</a:t>
            </a:r>
            <a:r>
              <a:rPr lang="cs-CZ" dirty="0" smtClean="0"/>
              <a:t>řekážka na straně zaměstnance</a:t>
            </a:r>
          </a:p>
          <a:p>
            <a:pPr>
              <a:spcBef>
                <a:spcPts val="1800"/>
              </a:spcBef>
            </a:pPr>
            <a:r>
              <a:rPr lang="cs-CZ" dirty="0"/>
              <a:t>n</a:t>
            </a:r>
            <a:r>
              <a:rPr lang="cs-CZ" dirty="0" smtClean="0"/>
              <a:t>áhrada mzdy nebo platu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ochrana zaměstnance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rodičovská dovolená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rozdíl ve vzniku pracovního a pojistného poměru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7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Nemocenské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Nemocenské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1800"/>
              </a:spcBef>
            </a:pPr>
            <a:r>
              <a:rPr lang="cs-CZ" altLang="cs-CZ" dirty="0" smtClean="0"/>
              <a:t>dočasná pracovní neschopnost nebo karanténa</a:t>
            </a:r>
          </a:p>
          <a:p>
            <a:pPr algn="just">
              <a:spcBef>
                <a:spcPts val="1800"/>
              </a:spcBef>
            </a:pPr>
            <a:r>
              <a:rPr lang="cs-CZ" altLang="cs-CZ" dirty="0"/>
              <a:t>p</a:t>
            </a:r>
            <a:r>
              <a:rPr lang="cs-CZ" altLang="cs-CZ" dirty="0" smtClean="0"/>
              <a:t>odpůrčí doba 380 dní + možnost prodloužení </a:t>
            </a:r>
          </a:p>
          <a:p>
            <a:pPr algn="just">
              <a:spcBef>
                <a:spcPts val="1800"/>
              </a:spcBef>
            </a:pPr>
            <a:r>
              <a:rPr lang="cs-CZ" altLang="cs-CZ" dirty="0"/>
              <a:t>v</a:t>
            </a:r>
            <a:r>
              <a:rPr lang="cs-CZ" altLang="cs-CZ" dirty="0" smtClean="0"/>
              <a:t>yplácí se od 15. dne ve výši:</a:t>
            </a:r>
          </a:p>
          <a:p>
            <a:pPr lvl="1" algn="just"/>
            <a:r>
              <a:rPr lang="cs-CZ" altLang="cs-CZ" sz="2000" dirty="0"/>
              <a:t>60% DVZ do 30. dne,</a:t>
            </a:r>
          </a:p>
          <a:p>
            <a:pPr lvl="1" algn="just"/>
            <a:r>
              <a:rPr lang="cs-CZ" altLang="cs-CZ" sz="2000" dirty="0"/>
              <a:t>66% DVZ od 31. dne do 60. dne,</a:t>
            </a:r>
          </a:p>
          <a:p>
            <a:pPr lvl="1" algn="just"/>
            <a:r>
              <a:rPr lang="cs-CZ" altLang="cs-CZ" sz="2000" dirty="0"/>
              <a:t>72% DVZ od 61. dne</a:t>
            </a:r>
            <a:r>
              <a:rPr lang="cs-CZ" altLang="cs-CZ" sz="2000" dirty="0" smtClean="0"/>
              <a:t>.</a:t>
            </a:r>
          </a:p>
          <a:p>
            <a:pPr lvl="1" algn="just"/>
            <a:r>
              <a:rPr lang="cs-CZ" altLang="cs-CZ" sz="2000" dirty="0" smtClean="0"/>
              <a:t>+ možnost krácení a odnětí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0696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403</TotalTime>
  <Words>687</Words>
  <Application>Microsoft Office PowerPoint</Application>
  <PresentationFormat>Předvádění na obrazovce (4:3)</PresentationFormat>
  <Paragraphs>169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MS Gothic</vt:lpstr>
      <vt:lpstr>Arial</vt:lpstr>
      <vt:lpstr>Tahoma</vt:lpstr>
      <vt:lpstr>Wingdings</vt:lpstr>
      <vt:lpstr>Prezentace_MU_CZ</vt:lpstr>
      <vt:lpstr>NEMOCENSKÉ POJIŠTĚNÍ            Jakub Halíř</vt:lpstr>
      <vt:lpstr>Základní charakteristika</vt:lpstr>
      <vt:lpstr>Prameny</vt:lpstr>
      <vt:lpstr>Osobní rozsah</vt:lpstr>
      <vt:lpstr>Subjekty</vt:lpstr>
      <vt:lpstr>Věcný rozsah</vt:lpstr>
      <vt:lpstr>Dávkové schéma a dávková formule</vt:lpstr>
      <vt:lpstr>Projevy v zákoníku práce</vt:lpstr>
      <vt:lpstr>Nemocenské</vt:lpstr>
      <vt:lpstr>Peněžitá pomoc v mateřství</vt:lpstr>
      <vt:lpstr>Ošetřovné</vt:lpstr>
      <vt:lpstr>Dlouhodobé ošetřovné a otcovská</vt:lpstr>
      <vt:lpstr>Dávková formule</vt:lpstr>
      <vt:lpstr>Pojistné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Nemocenské pojištění</dc:title>
  <dc:creator>Halíř Jakub (ČSSZ XB)</dc:creator>
  <cp:lastModifiedBy>Posluchárna</cp:lastModifiedBy>
  <cp:revision>38</cp:revision>
  <cp:lastPrinted>1601-01-01T00:00:00Z</cp:lastPrinted>
  <dcterms:created xsi:type="dcterms:W3CDTF">2015-11-23T07:04:47Z</dcterms:created>
  <dcterms:modified xsi:type="dcterms:W3CDTF">2019-03-20T14:29:22Z</dcterms:modified>
</cp:coreProperties>
</file>