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1EF4AF6-E155-4CE3-B9B6-E0DEAA22D2E3}" type="datetimeFigureOut">
              <a:rPr lang="cs-CZ" smtClean="0"/>
              <a:t>18.2.2019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229600" cy="2017929"/>
          </a:xfrm>
        </p:spPr>
        <p:txBody>
          <a:bodyPr>
            <a:normAutofit/>
          </a:bodyPr>
          <a:lstStyle/>
          <a:p>
            <a:r>
              <a:rPr lang="cs-CZ" dirty="0" smtClean="0"/>
              <a:t>Trestní Právo </a:t>
            </a:r>
            <a:r>
              <a:rPr lang="cs-CZ" dirty="0" smtClean="0"/>
              <a:t>Procesní 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2800" dirty="0" smtClean="0"/>
              <a:t>1. Úvodní  výklady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4" y="1124744"/>
            <a:ext cx="6232176" cy="122413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Přednáška pro VIII. jarní semestr magisterského studia </a:t>
            </a:r>
            <a:endParaRPr lang="cs-CZ" sz="2400" b="1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67544" y="4725144"/>
            <a:ext cx="6480720" cy="792088"/>
          </a:xfrm>
          <a:prstGeom prst="rect">
            <a:avLst/>
          </a:prstGeom>
        </p:spPr>
        <p:txBody>
          <a:bodyPr vert="horz" lIns="0" tIns="0" rIns="0" bIns="0" anchor="b">
            <a:normAutofit fontScale="70000" lnSpcReduction="20000"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/>
              <a:t>Prof. JUDr. Jaroslav </a:t>
            </a:r>
            <a:r>
              <a:rPr lang="cs-CZ" sz="2400" b="1" dirty="0" err="1" smtClean="0"/>
              <a:t>Fenyk</a:t>
            </a:r>
            <a:r>
              <a:rPr lang="cs-CZ" sz="2400" b="1" dirty="0" smtClean="0"/>
              <a:t>, Ph.D., </a:t>
            </a:r>
            <a:r>
              <a:rPr lang="cs-CZ" sz="2400" b="1" dirty="0" err="1" smtClean="0"/>
              <a:t>DSc</a:t>
            </a:r>
            <a:r>
              <a:rPr lang="cs-CZ" sz="2400" b="1" dirty="0" smtClean="0"/>
              <a:t>.</a:t>
            </a:r>
          </a:p>
          <a:p>
            <a:endParaRPr lang="cs-CZ" sz="2400" b="1" dirty="0"/>
          </a:p>
          <a:p>
            <a:r>
              <a:rPr lang="cs-CZ" sz="2400" b="1" dirty="0" smtClean="0"/>
              <a:t>21.2.2019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277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93629"/>
          </a:xfrm>
        </p:spPr>
        <p:txBody>
          <a:bodyPr>
            <a:noAutofit/>
          </a:bodyPr>
          <a:lstStyle/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proti mučení a jinému krutému, nelidskému či ponižujícímu zacházení nebo trestání </a:t>
            </a:r>
            <a:r>
              <a:rPr lang="cs-CZ" sz="2100" dirty="0"/>
              <a:t>(1988, dodatkové protokoly 1993)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praní, vyhledávání, zadržování a konfiskaci výnosů ze zločinu  </a:t>
            </a:r>
            <a:r>
              <a:rPr lang="cs-CZ" sz="2100" dirty="0"/>
              <a:t>(1990)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Trestně právní úmluva o korupci </a:t>
            </a:r>
            <a:r>
              <a:rPr lang="cs-CZ" sz="2100" dirty="0"/>
              <a:t>(1999,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trestných činech spáchaných prostřednictvím počítačů </a:t>
            </a:r>
            <a:r>
              <a:rPr lang="cs-CZ" sz="2100" dirty="0"/>
              <a:t>(2001,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prevenci terorismu </a:t>
            </a:r>
            <a:r>
              <a:rPr lang="cs-CZ" sz="2100" dirty="0"/>
              <a:t>(2005)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nedovolenému obchodu s omamnými a psychotropními látkami </a:t>
            </a:r>
            <a:r>
              <a:rPr lang="cs-CZ" sz="2100" dirty="0"/>
              <a:t>(1988)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nadnárodnímu organizovanému zločinu (2000) 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Schengenská prováděcí úmluva </a:t>
            </a:r>
            <a:r>
              <a:rPr lang="cs-CZ" sz="2100" dirty="0"/>
              <a:t>(1985)</a:t>
            </a:r>
          </a:p>
          <a:p>
            <a:endParaRPr lang="cs-CZ" sz="21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Rámcová rozhodnutí Rady </a:t>
            </a:r>
            <a:r>
              <a:rPr lang="cs-CZ" sz="2100" b="1" dirty="0" smtClean="0"/>
              <a:t>(</a:t>
            </a:r>
            <a:r>
              <a:rPr lang="cs-CZ" sz="2100" dirty="0" smtClean="0"/>
              <a:t>po </a:t>
            </a:r>
            <a:r>
              <a:rPr lang="cs-CZ" sz="2100" dirty="0"/>
              <a:t>r. </a:t>
            </a:r>
            <a:r>
              <a:rPr lang="cs-CZ" sz="2100" dirty="0" smtClean="0"/>
              <a:t>1999)</a:t>
            </a:r>
            <a:endParaRPr lang="cs-CZ" sz="2100" dirty="0"/>
          </a:p>
          <a:p>
            <a:pPr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právní pomoci ve věcech trestních mezi členskými státy Evropské unie </a:t>
            </a:r>
            <a:r>
              <a:rPr lang="cs-CZ" sz="2100" dirty="0"/>
              <a:t>(2000</a:t>
            </a:r>
            <a:r>
              <a:rPr lang="cs-CZ" sz="21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sz="2100" dirty="0" smtClean="0">
                <a:solidFill>
                  <a:srgbClr val="FFFF00"/>
                </a:solidFill>
              </a:rPr>
              <a:t>Nařízení a směrnice EP a Rady podle čl. 85 Lisabonské smlouvy, resp. SFEU ( od 2009)</a:t>
            </a:r>
          </a:p>
          <a:p>
            <a:pPr>
              <a:lnSpc>
                <a:spcPct val="80000"/>
              </a:lnSpc>
            </a:pPr>
            <a:r>
              <a:rPr lang="cs-CZ" sz="2100" dirty="0" smtClean="0">
                <a:solidFill>
                  <a:srgbClr val="FFFF00"/>
                </a:solidFill>
              </a:rPr>
              <a:t>Př. Směrnice o právu na informace v trestním řízení ( 2012), o právu na přístup k obhájci v trestním řízení ( 2013) o posílení presumpce neviny a o právu být přítomen při trestním řízení před soudem ( 2016)… atd.</a:t>
            </a:r>
          </a:p>
          <a:p>
            <a:pPr>
              <a:lnSpc>
                <a:spcPct val="80000"/>
              </a:lnSpc>
            </a:pPr>
            <a:r>
              <a:rPr lang="cs-CZ" sz="2100" dirty="0" smtClean="0">
                <a:solidFill>
                  <a:srgbClr val="FFFF00"/>
                </a:solidFill>
              </a:rPr>
              <a:t>Listina základních práv EU</a:t>
            </a:r>
            <a:endParaRPr lang="cs-CZ" sz="2100" dirty="0">
              <a:solidFill>
                <a:srgbClr val="FFFF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8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českého TŘ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/>
              <a:t>§ 1 - 156 – Společná ustanovení</a:t>
            </a:r>
          </a:p>
          <a:p>
            <a:r>
              <a:rPr lang="cs-CZ" sz="2300" dirty="0"/>
              <a:t>§ 157 – 179h – Přípravné řízení</a:t>
            </a:r>
          </a:p>
          <a:p>
            <a:r>
              <a:rPr lang="cs-CZ" sz="2300" dirty="0"/>
              <a:t>§ 180 – 365 – Řízení před soudem</a:t>
            </a:r>
          </a:p>
          <a:p>
            <a:r>
              <a:rPr lang="cs-CZ" sz="2300" dirty="0"/>
              <a:t>§ 366 – </a:t>
            </a:r>
            <a:r>
              <a:rPr lang="cs-CZ" sz="2300" dirty="0" smtClean="0"/>
              <a:t>370 </a:t>
            </a:r>
            <a:r>
              <a:rPr lang="cs-CZ" sz="2300" dirty="0"/>
              <a:t>– Některé úkony souvisící s trestním </a:t>
            </a:r>
            <a:r>
              <a:rPr lang="cs-CZ" sz="2300" dirty="0" smtClean="0"/>
              <a:t>řízením</a:t>
            </a:r>
          </a:p>
          <a:p>
            <a:r>
              <a:rPr lang="cs-CZ" sz="2300" dirty="0" smtClean="0"/>
              <a:t>371-460zp - zrušeny</a:t>
            </a:r>
            <a:endParaRPr lang="cs-CZ" sz="2300" dirty="0"/>
          </a:p>
          <a:p>
            <a:r>
              <a:rPr lang="cs-CZ" sz="2300" dirty="0"/>
              <a:t>§ 461 – 471 – Přechodná a závěrečná ustanovení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828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265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§ 1 - § 156 – Společná ustanovení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700" dirty="0"/>
              <a:t>Hlava 1 – Obecná ustanovení</a:t>
            </a:r>
          </a:p>
          <a:p>
            <a:r>
              <a:rPr lang="cs-CZ" sz="2700" dirty="0"/>
              <a:t>Hlava 2 – Soud a osoby na řízení zúčastněné</a:t>
            </a:r>
          </a:p>
          <a:p>
            <a:r>
              <a:rPr lang="cs-CZ" sz="2700" dirty="0"/>
              <a:t>Hlava 3 – Obecná ustanovení o úkonech trestního řízení </a:t>
            </a:r>
          </a:p>
          <a:p>
            <a:r>
              <a:rPr lang="cs-CZ" sz="2700" dirty="0"/>
              <a:t>Hlava 4 – Zajištění osob, věcí a jiných majetkových hodnot</a:t>
            </a:r>
          </a:p>
          <a:p>
            <a:r>
              <a:rPr lang="cs-CZ" sz="2700" dirty="0"/>
              <a:t>Hlava 5 – Dokazování</a:t>
            </a:r>
          </a:p>
          <a:p>
            <a:r>
              <a:rPr lang="cs-CZ" sz="2700" dirty="0"/>
              <a:t>Hlava 6 – Rozhodnutí </a:t>
            </a:r>
          </a:p>
          <a:p>
            <a:r>
              <a:rPr lang="cs-CZ" sz="2700" dirty="0"/>
              <a:t>Hlava 7 – Stížnost a řízení o ní </a:t>
            </a:r>
          </a:p>
          <a:p>
            <a:r>
              <a:rPr lang="cs-CZ" sz="2700" dirty="0"/>
              <a:t>Hlava 8 – Náklady trestního 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076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§ 157 – 179h – Přípravné řízení</a:t>
            </a:r>
            <a: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  <a:t/>
            </a:r>
            <a:b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Hlava 9 – Postup před zahájením trestního stíhání</a:t>
            </a:r>
          </a:p>
          <a:p>
            <a:r>
              <a:rPr lang="cs-CZ" sz="2500" dirty="0"/>
              <a:t>Hlava 10 – Zahájení trestního stíhání, další postup v něm a zkrácené přípravné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2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r>
              <a:rPr lang="cs-CZ" sz="4000" dirty="0"/>
              <a:t>§ 180 – 365 – Řízení před </a:t>
            </a:r>
            <a:r>
              <a:rPr lang="cs-CZ" sz="4000" dirty="0" smtClean="0"/>
              <a:t>soudem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4897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700" dirty="0"/>
              <a:t>Hlava 11 – Základní ustanovení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12 – Předběžné projednání obžaloby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13 – Hlavní líčení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14 – 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15 – Neveřejné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16 – Odvolání a řízení o něm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17 – Dovolání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18 – Stížnost pro porušení zákona a řízení o 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19 – Obnova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20 – Zvláštní způsoby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21 – Vykonávací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22 – Zahlazení odsouzení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03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4000" dirty="0"/>
              <a:t>§ 366 – 460zp – Některé úkony souvisící s trestním </a:t>
            </a:r>
            <a:r>
              <a:rPr lang="cs-CZ" sz="4000" dirty="0" smtClean="0"/>
              <a:t>řízením - zrušeno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1224137"/>
          </a:xfrm>
        </p:spPr>
        <p:txBody>
          <a:bodyPr>
            <a:normAutofit lnSpcReduction="10000"/>
          </a:bodyPr>
          <a:lstStyle/>
          <a:p>
            <a:pPr>
              <a:lnSpc>
                <a:spcPct val="70000"/>
              </a:lnSpc>
            </a:pPr>
            <a:r>
              <a:rPr lang="cs-CZ" sz="2500" dirty="0"/>
              <a:t>Hlava 23 – </a:t>
            </a:r>
            <a:r>
              <a:rPr lang="cs-CZ" sz="2500" dirty="0" smtClean="0"/>
              <a:t> § 366-370 Udělení </a:t>
            </a:r>
            <a:r>
              <a:rPr lang="cs-CZ" sz="2500" dirty="0"/>
              <a:t>milosti a použití amnestie</a:t>
            </a:r>
          </a:p>
          <a:p>
            <a:pPr>
              <a:lnSpc>
                <a:spcPct val="70000"/>
              </a:lnSpc>
            </a:pPr>
            <a:r>
              <a:rPr lang="cs-CZ" sz="2500" dirty="0">
                <a:solidFill>
                  <a:srgbClr val="FFFF00"/>
                </a:solidFill>
              </a:rPr>
              <a:t>Hlava 25 – </a:t>
            </a:r>
            <a:r>
              <a:rPr lang="cs-CZ" sz="2500" dirty="0" smtClean="0">
                <a:solidFill>
                  <a:srgbClr val="FFFF00"/>
                </a:solidFill>
              </a:rPr>
              <a:t>- § 371-460zp) Právní </a:t>
            </a:r>
            <a:r>
              <a:rPr lang="cs-CZ" sz="2500" dirty="0">
                <a:solidFill>
                  <a:srgbClr val="FFFF00"/>
                </a:solidFill>
              </a:rPr>
              <a:t>styk s cizinou (mezinárodní justiční </a:t>
            </a:r>
            <a:r>
              <a:rPr lang="cs-CZ" sz="2500" dirty="0" smtClean="0">
                <a:solidFill>
                  <a:srgbClr val="FFFF00"/>
                </a:solidFill>
              </a:rPr>
              <a:t>spolupráce – zrušeno, nahrazeno zák. č. 104/2013 Sb. </a:t>
            </a:r>
            <a:endParaRPr lang="cs-CZ" sz="2500" dirty="0">
              <a:solidFill>
                <a:srgbClr val="FFFF00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724109"/>
            <a:ext cx="8229600" cy="1239416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800" b="1" kern="120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 smtClean="0"/>
              <a:t>§ 461 – 471 – Přechodná a závěrečná ustanovení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4267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204978"/>
              </p:ext>
            </p:extLst>
          </p:nvPr>
        </p:nvGraphicFramePr>
        <p:xfrm flipH="1">
          <a:off x="3419873" y="980728"/>
          <a:ext cx="3384376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Klip" r:id="rId3" imgW="1857375" imgH="3995738" progId="MS_ClipArt_Gallery.2">
                  <p:embed/>
                </p:oleObj>
              </mc:Choice>
              <mc:Fallback>
                <p:oleObj name="Klip" r:id="rId3" imgW="1857375" imgH="39957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419873" y="980728"/>
                        <a:ext cx="3384376" cy="54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16632" y="2348880"/>
            <a:ext cx="8229600" cy="1524000"/>
          </a:xfrm>
        </p:spPr>
        <p:txBody>
          <a:bodyPr/>
          <a:lstStyle/>
          <a:p>
            <a:pPr algn="ctr"/>
            <a:r>
              <a:rPr lang="cs-CZ" dirty="0" smtClean="0"/>
              <a:t>DOTAZY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377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085584" cy="1524000"/>
          </a:xfrm>
        </p:spPr>
        <p:txBody>
          <a:bodyPr/>
          <a:lstStyle/>
          <a:p>
            <a:pPr algn="ctr"/>
            <a:r>
              <a:rPr lang="cs-CZ" dirty="0" smtClean="0">
                <a:latin typeface="+mn-lt"/>
              </a:rPr>
              <a:t>Děkuji za pozornost. 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237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Historické typy trestního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79"/>
            <a:ext cx="8229600" cy="3945557"/>
          </a:xfrm>
        </p:spPr>
        <p:txBody>
          <a:bodyPr/>
          <a:lstStyle/>
          <a:p>
            <a:r>
              <a:rPr lang="cs-CZ" dirty="0" smtClean="0"/>
              <a:t>Vznik a vývoj </a:t>
            </a:r>
            <a:r>
              <a:rPr lang="cs-CZ" dirty="0"/>
              <a:t>k</a:t>
            </a:r>
            <a:r>
              <a:rPr lang="cs-CZ" dirty="0" smtClean="0"/>
              <a:t>ontinentálního inkvizičního trestního řízení</a:t>
            </a:r>
          </a:p>
          <a:p>
            <a:r>
              <a:rPr lang="cs-CZ" dirty="0" smtClean="0"/>
              <a:t>Angloamerické trestní řízení –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smtClean="0"/>
              <a:t>Vývoj trestního procesu v českých zemích</a:t>
            </a:r>
          </a:p>
          <a:p>
            <a:r>
              <a:rPr lang="cs-CZ" dirty="0" smtClean="0"/>
              <a:t>Současný český trestní proces a pokusy o jeho reformu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0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Účel trestního </a:t>
            </a:r>
            <a:r>
              <a:rPr lang="cs-CZ" dirty="0" smtClean="0"/>
              <a:t>řízení </a:t>
            </a:r>
            <a:r>
              <a:rPr lang="cs-CZ" dirty="0" smtClean="0"/>
              <a:t>( §</a:t>
            </a:r>
            <a:r>
              <a:rPr lang="cs-CZ" dirty="0" smtClean="0"/>
              <a:t>1 </a:t>
            </a:r>
            <a:r>
              <a:rPr lang="cs-CZ" dirty="0" err="1" smtClean="0"/>
              <a:t>tr.ř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„… upravit postup orgánů činných v trestním řízení tak, aby trestné činy byly náležitě zjištěny a jejich pachatelé podle zákona spravedlivě potrestáni. Řízení přitom musí působit k upevňování zákonnosti, k předcházení a zamezování trestné činnosti, k výchově občanů v duchu důsledného zachovávání zákonů a pravidel občanského soužití i čestného plnění povinností ke státu a společnosti…“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32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361482"/>
              </p:ext>
            </p:extLst>
          </p:nvPr>
        </p:nvGraphicFramePr>
        <p:xfrm>
          <a:off x="-90323" y="836712"/>
          <a:ext cx="9918907" cy="52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Document" r:id="rId3" imgW="8878553" imgH="4910899" progId="Word.Document.8">
                  <p:embed/>
                </p:oleObj>
              </mc:Choice>
              <mc:Fallback>
                <p:oleObj name="Document" r:id="rId3" imgW="8878553" imgH="491089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0323" y="836712"/>
                        <a:ext cx="9918907" cy="52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39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Výklad ustanovení § 9 TŘ</a:t>
            </a:r>
          </a:p>
          <a:p>
            <a:r>
              <a:rPr lang="cs-CZ" dirty="0" smtClean="0"/>
              <a:t>Výklad ustanovení § 9a TŘ, případy SDEU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Pupino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Meloni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Spasic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...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0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39416"/>
          </a:xfrm>
        </p:spPr>
        <p:txBody>
          <a:bodyPr/>
          <a:lstStyle/>
          <a:p>
            <a:r>
              <a:rPr lang="cs-CZ" dirty="0" smtClean="0"/>
              <a:t>Prameny TPP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7525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sz="3600" b="1" dirty="0" smtClean="0"/>
          </a:p>
          <a:p>
            <a:r>
              <a:rPr lang="cs-CZ" sz="3100" dirty="0" smtClean="0"/>
              <a:t>Ústava </a:t>
            </a:r>
          </a:p>
          <a:p>
            <a:endParaRPr lang="cs-CZ" sz="3100" dirty="0" smtClean="0"/>
          </a:p>
          <a:p>
            <a:r>
              <a:rPr lang="cs-CZ" sz="3100" b="1" dirty="0" smtClean="0">
                <a:solidFill>
                  <a:srgbClr val="FFC000"/>
                </a:solidFill>
              </a:rPr>
              <a:t>Listina</a:t>
            </a:r>
            <a:r>
              <a:rPr lang="cs-CZ" sz="3100" dirty="0" smtClean="0"/>
              <a:t> </a:t>
            </a:r>
            <a:r>
              <a:rPr lang="cs-CZ" sz="3100" b="1" dirty="0" smtClean="0">
                <a:solidFill>
                  <a:schemeClr val="tx2">
                    <a:lumMod val="50000"/>
                  </a:schemeClr>
                </a:solidFill>
              </a:rPr>
              <a:t>základních práv a svobod </a:t>
            </a:r>
            <a:endParaRPr lang="cs-CZ" sz="3100" dirty="0"/>
          </a:p>
          <a:p>
            <a:endParaRPr lang="cs-CZ" sz="3100" dirty="0" smtClean="0"/>
          </a:p>
          <a:p>
            <a:pPr algn="just"/>
            <a:r>
              <a:rPr lang="cs-CZ" dirty="0" smtClean="0"/>
              <a:t>Zákon č. 141/1961 Sb., o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trestním řízení soudním</a:t>
            </a:r>
            <a:r>
              <a:rPr lang="cs-CZ" dirty="0" smtClean="0"/>
              <a:t>, ve znění </a:t>
            </a:r>
            <a:r>
              <a:rPr lang="cs-CZ" dirty="0"/>
              <a:t>… </a:t>
            </a:r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z poslední doby</a:t>
            </a:r>
            <a:r>
              <a:rPr lang="cs-CZ" b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cs-CZ" sz="3200" b="1" dirty="0">
                <a:solidFill>
                  <a:schemeClr val="tx2">
                    <a:lumMod val="90000"/>
                  </a:schemeClr>
                </a:solidFill>
              </a:rPr>
              <a:t>novely č. </a:t>
            </a:r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150/2016 Sb</a:t>
            </a:r>
            <a:r>
              <a:rPr lang="cs-CZ" sz="3200" b="1" dirty="0">
                <a:solidFill>
                  <a:schemeClr val="tx2">
                    <a:lumMod val="90000"/>
                  </a:schemeClr>
                </a:solidFill>
              </a:rPr>
              <a:t>.</a:t>
            </a:r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, 163/2016 Sb., </a:t>
            </a:r>
            <a:r>
              <a:rPr lang="cs-CZ" sz="3200" b="1" dirty="0">
                <a:solidFill>
                  <a:schemeClr val="tx2">
                    <a:lumMod val="90000"/>
                  </a:schemeClr>
                </a:solidFill>
              </a:rPr>
              <a:t>243/2016 298/2016 </a:t>
            </a:r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Sb., </a:t>
            </a:r>
            <a:r>
              <a:rPr lang="cs-CZ" sz="3200" b="1" dirty="0">
                <a:solidFill>
                  <a:schemeClr val="tx2">
                    <a:lumMod val="90000"/>
                  </a:schemeClr>
                </a:solidFill>
              </a:rPr>
              <a:t>301/2016 </a:t>
            </a:r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Sb., </a:t>
            </a:r>
            <a:r>
              <a:rPr lang="cs-CZ" sz="3200" b="1" dirty="0">
                <a:solidFill>
                  <a:schemeClr val="tx2">
                    <a:lumMod val="90000"/>
                  </a:schemeClr>
                </a:solidFill>
              </a:rPr>
              <a:t>264/2016 </a:t>
            </a:r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Sb., 455/2016 Sb., 55/2017 Sb., 56/2017 Sb., 57/2017 Sb., 183/2017 Sb., 204/2017 Sb., 58/2017 Sb., 59/2017 Sb., 204/2017 Sb., 178/2018 Sb., 287/2018 </a:t>
            </a:r>
            <a:r>
              <a:rPr lang="cs-CZ" sz="3200" b="1" dirty="0">
                <a:solidFill>
                  <a:schemeClr val="tx2">
                    <a:lumMod val="90000"/>
                  </a:schemeClr>
                </a:solidFill>
              </a:rPr>
              <a:t>Sb. </a:t>
            </a:r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S ( od r. 1961 do </a:t>
            </a:r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r. 1989 celkem  7 novel, poté </a:t>
            </a:r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89</a:t>
            </a:r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novel a řada nálezů </a:t>
            </a:r>
            <a:r>
              <a:rPr lang="cs-CZ" sz="3200" b="1" dirty="0" smtClean="0">
                <a:solidFill>
                  <a:schemeClr val="tx2">
                    <a:lumMod val="90000"/>
                  </a:schemeClr>
                </a:solidFill>
              </a:rPr>
              <a:t>ÚS).</a:t>
            </a:r>
          </a:p>
          <a:p>
            <a:pPr algn="just"/>
            <a:endParaRPr lang="cs-CZ" dirty="0" smtClean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cs-CZ" dirty="0" smtClean="0"/>
              <a:t>Zákon č. 40/2009 Sb.,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 zákoník</a:t>
            </a:r>
            <a:r>
              <a:rPr lang="cs-CZ" dirty="0" smtClean="0"/>
              <a:t>, ve znění …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Zákon č. 283/1993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státním zastupitelství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6/2002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soudech a soudcích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273/2008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Policii ČR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85/1996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advokacii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169/1999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TOS</a:t>
            </a:r>
            <a:r>
              <a:rPr lang="cs-CZ" dirty="0" smtClean="0">
                <a:solidFill>
                  <a:srgbClr val="FFC000"/>
                </a:solidFill>
              </a:rPr>
              <a:t>,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ve znění…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94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300" dirty="0" smtClean="0"/>
              <a:t>Zákon č. 293/1993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vazby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36/1967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znalcích a tlumočnících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182/1993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Ústavním soudu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137/2001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zvláštní ochraně svědka a dalších osob </a:t>
            </a:r>
            <a:r>
              <a:rPr lang="cs-CZ" sz="2300" dirty="0" smtClean="0"/>
              <a:t>v souvislosti s trestním řízením, ve znění …</a:t>
            </a:r>
          </a:p>
          <a:p>
            <a:r>
              <a:rPr lang="cs-CZ" sz="2300" dirty="0" smtClean="0"/>
              <a:t>Zákon č. 279/2003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zajištění majetku a věcí </a:t>
            </a:r>
            <a:r>
              <a:rPr lang="cs-CZ" sz="2300" dirty="0" smtClean="0"/>
              <a:t>v trestním řízení … 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80990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Vztah trestního zákoníku, trestního řádu a </a:t>
            </a:r>
            <a:r>
              <a:rPr lang="cs-CZ" sz="3200" dirty="0" smtClean="0"/>
              <a:t>tzv. vedlejších </a:t>
            </a:r>
            <a:r>
              <a:rPr lang="cs-CZ" sz="3200" dirty="0"/>
              <a:t>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FFC000"/>
                </a:solidFill>
              </a:rPr>
              <a:t>Tzv</a:t>
            </a:r>
            <a:r>
              <a:rPr lang="cs-CZ" b="1" dirty="0">
                <a:solidFill>
                  <a:srgbClr val="FFC000"/>
                </a:solidFill>
              </a:rPr>
              <a:t>. vedlejší trestní zákony :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218/2003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, o odpovědnosti mládeže za protiprávní činy a o soudnictví ve věcech mládeže, ve znění …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418/2011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trestní odpovědnosti právnických osob a řízení proti nim</a:t>
            </a:r>
          </a:p>
          <a:p>
            <a:pPr algn="just"/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45/2013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obětech trestných činů</a:t>
            </a:r>
          </a:p>
          <a:p>
            <a:r>
              <a:rPr lang="cs-CZ" dirty="0"/>
              <a:t>Zákon č.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104/2013 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/>
              <a:t>o mezinárodní justiční spolupráci ve věcech trestních.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640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ZÁKLADNÍ MEZINÁRODNÍ DOKUMENTY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Všeobecná deklarace lidských práv </a:t>
            </a:r>
            <a:r>
              <a:rPr lang="cs-CZ" sz="2300" dirty="0"/>
              <a:t>(usnesení č. DE 01/48, 1948)</a:t>
            </a:r>
          </a:p>
          <a:p>
            <a:pPr>
              <a:lnSpc>
                <a:spcPct val="90000"/>
              </a:lnSpc>
            </a:pPr>
            <a:r>
              <a:rPr lang="cs-CZ" sz="2300" b="1" i="1" u="sng" dirty="0">
                <a:solidFill>
                  <a:srgbClr val="FFC000"/>
                </a:solidFill>
              </a:rPr>
              <a:t>Evropská úmluva o ochraně lidských práv a základních svobod </a:t>
            </a:r>
            <a:r>
              <a:rPr lang="cs-CZ" sz="2300" dirty="0"/>
              <a:t>(1950 a </a:t>
            </a:r>
            <a:r>
              <a:rPr lang="cs-CZ" sz="2300" dirty="0" smtClean="0"/>
              <a:t>15, resp. 16 </a:t>
            </a:r>
            <a:r>
              <a:rPr lang="cs-CZ" sz="2300" dirty="0"/>
              <a:t>protokolů</a:t>
            </a:r>
            <a:r>
              <a:rPr lang="cs-CZ" sz="2300" dirty="0" smtClean="0"/>
              <a:t>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vydávání </a:t>
            </a:r>
            <a:r>
              <a:rPr lang="cs-CZ" sz="2300" dirty="0"/>
              <a:t>(1957, dodatkové protokoly 1975, 1978)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vzájemné pomoci v trestních věcech </a:t>
            </a:r>
            <a:r>
              <a:rPr lang="cs-CZ" sz="2300" dirty="0"/>
              <a:t>(1959, dodatkové protokoly 1978, 2001)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dohledu nad podmíněně odsouzenými a podmíněně propuštěnými pachateli </a:t>
            </a:r>
            <a:r>
              <a:rPr lang="cs-CZ" sz="2300" dirty="0"/>
              <a:t>(1964</a:t>
            </a:r>
            <a:r>
              <a:rPr lang="cs-CZ" sz="23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mezinárodní závaznosti trestních rozsudků </a:t>
            </a:r>
            <a:r>
              <a:rPr lang="cs-CZ" sz="2300" dirty="0"/>
              <a:t>(1970)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předávání trestního řízení </a:t>
            </a:r>
            <a:r>
              <a:rPr lang="cs-CZ" sz="2300" dirty="0"/>
              <a:t>(1972</a:t>
            </a:r>
            <a:r>
              <a:rPr lang="cs-CZ" sz="23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potlačování terorismu </a:t>
            </a:r>
            <a:r>
              <a:rPr lang="cs-CZ" sz="2300" dirty="0"/>
              <a:t>(1977, doplňující protokol 2003)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předávání odsouzených osob </a:t>
            </a:r>
            <a:r>
              <a:rPr lang="cs-CZ" sz="2300" dirty="0"/>
              <a:t>(1983, dodatkový protokol 1997)</a:t>
            </a:r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sz="2300" dirty="0"/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TC010205601[[fn=Luxusní motiv]]</Template>
  <TotalTime>522</TotalTime>
  <Words>947</Words>
  <Application>Microsoft Office PowerPoint</Application>
  <PresentationFormat>Předvádění na obrazovce (4:3)</PresentationFormat>
  <Paragraphs>104</Paragraphs>
  <Slides>18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Deluxe</vt:lpstr>
      <vt:lpstr>Document</vt:lpstr>
      <vt:lpstr>Klip</vt:lpstr>
      <vt:lpstr>Trestní Právo Procesní   1. Úvodní  výklady</vt:lpstr>
      <vt:lpstr>Historické typy trestního procesu</vt:lpstr>
      <vt:lpstr>Účel trestního řízení ( §1 tr.ř.)</vt:lpstr>
      <vt:lpstr>Prezentace aplikace PowerPoint</vt:lpstr>
      <vt:lpstr>Předběžné otázky</vt:lpstr>
      <vt:lpstr>Prameny TPP</vt:lpstr>
      <vt:lpstr>Prezentace aplikace PowerPoint</vt:lpstr>
      <vt:lpstr>Vztah trestního zákoníku, trestního řádu a tzv. vedlejších TZ</vt:lpstr>
      <vt:lpstr>Prezentace aplikace PowerPoint</vt:lpstr>
      <vt:lpstr>Prezentace aplikace PowerPoint</vt:lpstr>
      <vt:lpstr>Prezentace aplikace PowerPoint</vt:lpstr>
      <vt:lpstr>Struktura českého TŘ</vt:lpstr>
      <vt:lpstr>§ 1 - § 156 – Společná ustanovení</vt:lpstr>
      <vt:lpstr>§ 157 – 179h – Přípravné řízení </vt:lpstr>
      <vt:lpstr>§ 180 – 365 – Řízení před soudem</vt:lpstr>
      <vt:lpstr>§ 366 – 460zp – Některé úkony souvisící s trestním řízením - zrušeno</vt:lpstr>
      <vt:lpstr>DOTAZY ?</vt:lpstr>
      <vt:lpstr>Děkuji za pozornost.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 výklady</dc:title>
  <dc:creator>Uzivatel</dc:creator>
  <cp:lastModifiedBy>Fenyk Jaroslav</cp:lastModifiedBy>
  <cp:revision>35</cp:revision>
  <dcterms:created xsi:type="dcterms:W3CDTF">2012-02-17T08:19:37Z</dcterms:created>
  <dcterms:modified xsi:type="dcterms:W3CDTF">2019-02-18T12:11:00Z</dcterms:modified>
</cp:coreProperties>
</file>