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81" r:id="rId5"/>
    <p:sldId id="282" r:id="rId6"/>
    <p:sldId id="283" r:id="rId7"/>
    <p:sldId id="284" r:id="rId8"/>
    <p:sldId id="287" r:id="rId9"/>
    <p:sldId id="286" r:id="rId10"/>
    <p:sldId id="259" r:id="rId11"/>
    <p:sldId id="260" r:id="rId12"/>
    <p:sldId id="275" r:id="rId13"/>
    <p:sldId id="276" r:id="rId14"/>
    <p:sldId id="277" r:id="rId15"/>
    <p:sldId id="278" r:id="rId16"/>
    <p:sldId id="279" r:id="rId17"/>
    <p:sldId id="280" r:id="rId18"/>
    <p:sldId id="271" r:id="rId19"/>
    <p:sldId id="272"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C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fld id="{61EF4AF6-E155-4CE3-B9B6-E0DEAA22D2E3}" type="datetimeFigureOut">
              <a:rPr lang="cs-CZ" smtClean="0"/>
              <a:t>27.2.2019</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27.2.2019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27.2.2019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1EF4AF6-E155-4CE3-B9B6-E0DEAA22D2E3}" type="datetimeFigureOut">
              <a:rPr lang="cs-CZ" smtClean="0"/>
              <a:t>27.2.2019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61EF4AF6-E155-4CE3-B9B6-E0DEAA22D2E3}" type="datetimeFigureOut">
              <a:rPr lang="cs-CZ" smtClean="0"/>
              <a:t>27.2.2019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27.2.2019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1EF4AF6-E155-4CE3-B9B6-E0DEAA22D2E3}" type="datetimeFigureOut">
              <a:rPr lang="cs-CZ" smtClean="0"/>
              <a:t>27.2.2019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61EF4AF6-E155-4CE3-B9B6-E0DEAA22D2E3}" type="datetimeFigureOut">
              <a:rPr lang="cs-CZ" smtClean="0"/>
              <a:t>27.2.2019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F4AF6-E155-4CE3-B9B6-E0DEAA22D2E3}" type="datetimeFigureOut">
              <a:rPr lang="cs-CZ" smtClean="0"/>
              <a:t>27.2.2019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27.2.2019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1EF4AF6-E155-4CE3-B9B6-E0DEAA22D2E3}" type="datetimeFigureOut">
              <a:rPr lang="cs-CZ" smtClean="0"/>
              <a:t>27.2.2019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13DE8F9D-165A-4260-B91A-1ACCF86DD64B}"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61EF4AF6-E155-4CE3-B9B6-E0DEAA22D2E3}" type="datetimeFigureOut">
              <a:rPr lang="cs-CZ" smtClean="0"/>
              <a:t>27.2.2019</a:t>
            </a:fld>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13DE8F9D-165A-4260-B91A-1ACCF86DD64B}"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02920" y="2924943"/>
            <a:ext cx="8229600" cy="2017929"/>
          </a:xfrm>
        </p:spPr>
        <p:txBody>
          <a:bodyPr>
            <a:normAutofit/>
          </a:bodyPr>
          <a:lstStyle/>
          <a:p>
            <a:r>
              <a:rPr lang="cs-CZ" dirty="0" smtClean="0">
                <a:solidFill>
                  <a:schemeClr val="accent4">
                    <a:lumMod val="75000"/>
                  </a:schemeClr>
                </a:solidFill>
              </a:rPr>
              <a:t>Základní zásady TPP a TŘ </a:t>
            </a:r>
            <a:endParaRPr lang="cs-CZ" dirty="0">
              <a:solidFill>
                <a:schemeClr val="accent4">
                  <a:lumMod val="75000"/>
                </a:schemeClr>
              </a:solidFill>
            </a:endParaRPr>
          </a:p>
        </p:txBody>
      </p:sp>
      <p:sp>
        <p:nvSpPr>
          <p:cNvPr id="3" name="Podnadpis 2"/>
          <p:cNvSpPr>
            <a:spLocks noGrp="1"/>
          </p:cNvSpPr>
          <p:nvPr>
            <p:ph type="subTitle" idx="1"/>
          </p:nvPr>
        </p:nvSpPr>
        <p:spPr>
          <a:xfrm>
            <a:off x="500064" y="1556792"/>
            <a:ext cx="6232176" cy="1149200"/>
          </a:xfrm>
        </p:spPr>
        <p:txBody>
          <a:bodyPr>
            <a:normAutofit/>
          </a:bodyPr>
          <a:lstStyle/>
          <a:p>
            <a:r>
              <a:rPr lang="cs-CZ" sz="2400" b="1" dirty="0" smtClean="0"/>
              <a:t>Přednáška pro VIII. jarní semestr magisterského studia </a:t>
            </a:r>
            <a:endParaRPr lang="cs-CZ" sz="2400" b="1" dirty="0"/>
          </a:p>
        </p:txBody>
      </p:sp>
      <p:sp>
        <p:nvSpPr>
          <p:cNvPr id="4" name="Podnadpis 2"/>
          <p:cNvSpPr txBox="1">
            <a:spLocks/>
          </p:cNvSpPr>
          <p:nvPr/>
        </p:nvSpPr>
        <p:spPr>
          <a:xfrm>
            <a:off x="467544" y="4221088"/>
            <a:ext cx="6480720" cy="1296144"/>
          </a:xfrm>
          <a:prstGeom prst="rect">
            <a:avLst/>
          </a:prstGeom>
        </p:spPr>
        <p:txBody>
          <a:bodyPr vert="horz" lIns="0" tIns="0" rIns="0" bIns="0" anchor="b">
            <a:normAutofit/>
          </a:bodyPr>
          <a:lstStyle>
            <a:lvl1pPr marL="0" indent="0" algn="l" rtl="0" eaLnBrk="1" latinLnBrk="0" hangingPunct="1">
              <a:spcBef>
                <a:spcPct val="20000"/>
              </a:spcBef>
              <a:buClr>
                <a:schemeClr val="accent1"/>
              </a:buClr>
              <a:buSzPct val="70000"/>
              <a:buFont typeface="Wingdings 2"/>
              <a:buNone/>
              <a:defRPr sz="1900" kern="1200">
                <a:solidFill>
                  <a:schemeClr val="tx1"/>
                </a:solidFill>
                <a:latin typeface="+mn-lt"/>
                <a:ea typeface="+mn-ea"/>
                <a:cs typeface="+mn-cs"/>
              </a:defRPr>
            </a:lvl1pPr>
            <a:lvl2pPr marL="457200" indent="0" algn="ctr" rtl="0" eaLnBrk="1" latinLnBrk="0" hangingPunct="1">
              <a:spcBef>
                <a:spcPct val="20000"/>
              </a:spcBef>
              <a:buClr>
                <a:schemeClr val="accent2"/>
              </a:buClr>
              <a:buFont typeface="Wingdings 2"/>
              <a:buNone/>
              <a:defRPr sz="2600" kern="1200">
                <a:solidFill>
                  <a:schemeClr val="tx1"/>
                </a:solidFill>
                <a:latin typeface="+mn-lt"/>
                <a:ea typeface="+mn-ea"/>
                <a:cs typeface="+mn-cs"/>
              </a:defRPr>
            </a:lvl2pPr>
            <a:lvl3pPr marL="914400" indent="0" algn="ctr" rtl="0" eaLnBrk="1" latinLnBrk="0" hangingPunct="1">
              <a:spcBef>
                <a:spcPct val="20000"/>
              </a:spcBef>
              <a:buClr>
                <a:schemeClr val="accent3"/>
              </a:buClr>
              <a:buFont typeface="Wingdings 2"/>
              <a:buNone/>
              <a:defRPr sz="2400" kern="1200">
                <a:solidFill>
                  <a:schemeClr val="tx1"/>
                </a:solidFill>
                <a:latin typeface="+mn-lt"/>
                <a:ea typeface="+mn-ea"/>
                <a:cs typeface="+mn-cs"/>
              </a:defRPr>
            </a:lvl3pPr>
            <a:lvl4pPr marL="1371600" indent="0" algn="ctr" rtl="0" eaLnBrk="1" latinLnBrk="0" hangingPunct="1">
              <a:spcBef>
                <a:spcPct val="20000"/>
              </a:spcBef>
              <a:buClr>
                <a:schemeClr val="accent4"/>
              </a:buClr>
              <a:buFont typeface="Wingdings 2"/>
              <a:buNone/>
              <a:defRPr sz="2200" kern="1200">
                <a:solidFill>
                  <a:schemeClr val="tx1"/>
                </a:solidFill>
                <a:latin typeface="+mn-lt"/>
                <a:ea typeface="+mn-ea"/>
                <a:cs typeface="+mn-cs"/>
              </a:defRPr>
            </a:lvl4pPr>
            <a:lvl5pPr marL="1828800" indent="0" algn="ctr" rtl="0" eaLnBrk="1" latinLnBrk="0" hangingPunct="1">
              <a:spcBef>
                <a:spcPct val="20000"/>
              </a:spcBef>
              <a:buClr>
                <a:schemeClr val="accent5"/>
              </a:buClr>
              <a:buFont typeface="Wingdings 2"/>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6"/>
              </a:buClr>
              <a:buFont typeface="Wingdings 2"/>
              <a:buNone/>
              <a:defRPr sz="1800" kern="1200">
                <a:solidFill>
                  <a:schemeClr val="tx1"/>
                </a:solidFill>
                <a:latin typeface="+mn-lt"/>
                <a:ea typeface="+mn-ea"/>
                <a:cs typeface="+mn-cs"/>
              </a:defRPr>
            </a:lvl6pPr>
            <a:lvl7pPr marL="2743200" indent="0" algn="ctr" rtl="0" eaLnBrk="1" latinLnBrk="0" hangingPunct="1">
              <a:spcBef>
                <a:spcPct val="20000"/>
              </a:spcBef>
              <a:buClr>
                <a:schemeClr val="tx2"/>
              </a:buClr>
              <a:buFont typeface="Wingdings 2"/>
              <a:buNone/>
              <a:defRPr sz="1600" kern="1200">
                <a:solidFill>
                  <a:schemeClr val="tx1"/>
                </a:solidFill>
                <a:latin typeface="+mn-lt"/>
                <a:ea typeface="+mn-ea"/>
                <a:cs typeface="+mn-cs"/>
              </a:defRPr>
            </a:lvl7pPr>
            <a:lvl8pPr marL="32004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8pPr>
            <a:lvl9pPr marL="36576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9pPr>
          </a:lstStyle>
          <a:p>
            <a:r>
              <a:rPr lang="cs-CZ" sz="2400" b="1" dirty="0" smtClean="0"/>
              <a:t>Prof. JUDr. Jaroslav </a:t>
            </a:r>
            <a:r>
              <a:rPr lang="cs-CZ" sz="2400" b="1" dirty="0" err="1" smtClean="0"/>
              <a:t>Fenyk</a:t>
            </a:r>
            <a:r>
              <a:rPr lang="cs-CZ" sz="2400" b="1" dirty="0" smtClean="0"/>
              <a:t>, Ph.D., </a:t>
            </a:r>
            <a:r>
              <a:rPr lang="cs-CZ" sz="2400" b="1" dirty="0" err="1" smtClean="0"/>
              <a:t>DSc</a:t>
            </a:r>
            <a:r>
              <a:rPr lang="cs-CZ" sz="2400" b="1" dirty="0" smtClean="0"/>
              <a:t>.</a:t>
            </a:r>
          </a:p>
          <a:p>
            <a:endParaRPr lang="cs-CZ" sz="2400" b="1" dirty="0"/>
          </a:p>
          <a:p>
            <a:r>
              <a:rPr lang="cs-CZ" sz="2400" b="1" dirty="0" smtClean="0"/>
              <a:t>28</a:t>
            </a:r>
            <a:r>
              <a:rPr lang="cs-CZ" sz="2400" b="1" dirty="0" smtClean="0"/>
              <a:t>. </a:t>
            </a:r>
            <a:r>
              <a:rPr lang="cs-CZ" sz="2400" b="1" dirty="0"/>
              <a:t>2</a:t>
            </a:r>
            <a:r>
              <a:rPr lang="cs-CZ" sz="2400" b="1" dirty="0" smtClean="0"/>
              <a:t>. 2019</a:t>
            </a:r>
            <a:endParaRPr lang="cs-CZ" sz="2400" b="1" dirty="0"/>
          </a:p>
        </p:txBody>
      </p:sp>
    </p:spTree>
    <p:extLst>
      <p:ext uri="{BB962C8B-B14F-4D97-AF65-F5344CB8AC3E}">
        <p14:creationId xmlns:p14="http://schemas.microsoft.com/office/powerpoint/2010/main" val="3527781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lstStyle/>
          <a:p>
            <a:r>
              <a:rPr lang="cs-CZ" dirty="0" smtClean="0"/>
              <a:t>Základní zásady </a:t>
            </a:r>
            <a:r>
              <a:rPr lang="cs-CZ" dirty="0" smtClean="0">
                <a:solidFill>
                  <a:schemeClr val="accent2"/>
                </a:solidFill>
              </a:rPr>
              <a:t>TŘ</a:t>
            </a:r>
            <a:endParaRPr lang="cs-CZ" dirty="0">
              <a:solidFill>
                <a:schemeClr val="accent2"/>
              </a:solidFill>
            </a:endParaRPr>
          </a:p>
        </p:txBody>
      </p:sp>
      <p:sp>
        <p:nvSpPr>
          <p:cNvPr id="3" name="Zástupný symbol pro obsah 2"/>
          <p:cNvSpPr>
            <a:spLocks noGrp="1"/>
          </p:cNvSpPr>
          <p:nvPr>
            <p:ph idx="1"/>
          </p:nvPr>
        </p:nvSpPr>
        <p:spPr/>
        <p:txBody>
          <a:bodyPr>
            <a:normAutofit/>
          </a:bodyPr>
          <a:lstStyle/>
          <a:p>
            <a:r>
              <a:rPr lang="cs-CZ" sz="2400" b="1" dirty="0">
                <a:solidFill>
                  <a:schemeClr val="accent3"/>
                </a:solidFill>
              </a:rPr>
              <a:t>Zásada stíhání jen ze zákonných důvodů</a:t>
            </a:r>
          </a:p>
          <a:p>
            <a:pPr lvl="1" algn="just"/>
            <a:r>
              <a:rPr lang="cs-CZ" sz="2200" dirty="0" smtClean="0"/>
              <a:t>Podle § 2 odst. 1 trestního řádu nikdo </a:t>
            </a:r>
            <a:r>
              <a:rPr lang="cs-CZ" sz="2200" dirty="0"/>
              <a:t>nesmí být </a:t>
            </a:r>
            <a:r>
              <a:rPr lang="cs-CZ" sz="2200" dirty="0" smtClean="0"/>
              <a:t>stíhán jinak </a:t>
            </a:r>
            <a:r>
              <a:rPr lang="cs-CZ" sz="2200" dirty="0"/>
              <a:t>než </a:t>
            </a:r>
            <a:r>
              <a:rPr lang="cs-CZ" sz="2200" dirty="0" smtClean="0"/>
              <a:t>ze zákonných  důvodů a </a:t>
            </a:r>
            <a:r>
              <a:rPr lang="cs-CZ" sz="2200" dirty="0"/>
              <a:t>způsobem, který stanoví zákon</a:t>
            </a:r>
            <a:r>
              <a:rPr lang="cs-CZ" sz="2200" dirty="0" smtClean="0"/>
              <a:t>.  </a:t>
            </a:r>
          </a:p>
          <a:p>
            <a:r>
              <a:rPr lang="cs-CZ" sz="2400" b="1" dirty="0">
                <a:solidFill>
                  <a:schemeClr val="accent3"/>
                </a:solidFill>
              </a:rPr>
              <a:t>Zásada legality</a:t>
            </a:r>
          </a:p>
          <a:p>
            <a:pPr lvl="1" algn="just"/>
            <a:r>
              <a:rPr lang="cs-CZ" sz="2200" dirty="0"/>
              <a:t>Podle § 2 odst. 3 trestního řádu je státní zástupce povinen stíhat všechny trestné činy, o nichž se dozví, pokud zákon nebo vyhlášená mezinárodní smlouva, kterou je Česká republika vázána, nestanoví </a:t>
            </a:r>
            <a:r>
              <a:rPr lang="cs-CZ" sz="2200" dirty="0" smtClean="0"/>
              <a:t>jinak.</a:t>
            </a:r>
            <a:endParaRPr lang="cs-CZ" sz="2200" dirty="0">
              <a:solidFill>
                <a:schemeClr val="bg1"/>
              </a:solidFill>
              <a:latin typeface="Microsoft Sans Serif" pitchFamily="34" charset="0"/>
            </a:endParaRPr>
          </a:p>
          <a:p>
            <a:pPr lvl="1" algn="just"/>
            <a:endParaRPr lang="cs-CZ" dirty="0"/>
          </a:p>
          <a:p>
            <a:pPr lvl="1"/>
            <a:endParaRPr lang="cs-CZ" dirty="0" smtClean="0"/>
          </a:p>
        </p:txBody>
      </p:sp>
    </p:spTree>
    <p:extLst>
      <p:ext uri="{BB962C8B-B14F-4D97-AF65-F5344CB8AC3E}">
        <p14:creationId xmlns:p14="http://schemas.microsoft.com/office/powerpoint/2010/main" val="3531640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752528"/>
          </a:xfrm>
        </p:spPr>
        <p:txBody>
          <a:bodyPr>
            <a:normAutofit fontScale="77500" lnSpcReduction="20000"/>
          </a:bodyPr>
          <a:lstStyle/>
          <a:p>
            <a:pPr marL="342900" indent="-342900" algn="just"/>
            <a:r>
              <a:rPr lang="cs-CZ" sz="3100" b="1" dirty="0">
                <a:solidFill>
                  <a:schemeClr val="accent3"/>
                </a:solidFill>
              </a:rPr>
              <a:t>Zásada </a:t>
            </a:r>
            <a:r>
              <a:rPr lang="cs-CZ" sz="3100" b="1" dirty="0" smtClean="0">
                <a:solidFill>
                  <a:schemeClr val="accent3"/>
                </a:solidFill>
              </a:rPr>
              <a:t>oficiality</a:t>
            </a:r>
          </a:p>
          <a:p>
            <a:pPr marL="653796" lvl="1" indent="-342900" algn="just"/>
            <a:r>
              <a:rPr lang="cs-CZ" sz="2800" dirty="0"/>
              <a:t>Podle § 2 odst. 4 trestního řádu (policejní orgán, státní zástupce a soud) postupují z úřední povinnosti, jestliže tento zákon nestanoví něco jiného; trestní věci musí projednávat </a:t>
            </a:r>
            <a:r>
              <a:rPr lang="cs-CZ" sz="2800" b="1" dirty="0">
                <a:solidFill>
                  <a:srgbClr val="FFC000"/>
                </a:solidFill>
              </a:rPr>
              <a:t>urychleně bez zbytečných průtahů</a:t>
            </a:r>
            <a:r>
              <a:rPr lang="cs-CZ" sz="2800" dirty="0">
                <a:solidFill>
                  <a:srgbClr val="FFC000"/>
                </a:solidFill>
              </a:rPr>
              <a:t> </a:t>
            </a:r>
            <a:r>
              <a:rPr lang="cs-CZ" sz="2800" b="1" dirty="0">
                <a:solidFill>
                  <a:srgbClr val="FFC000"/>
                </a:solidFill>
              </a:rPr>
              <a:t>(s největším urychlením projednávají zejména vazební věci a věci, ve kterých byl zajištěn majetek) a s plným šetřením základních práv a svobod.</a:t>
            </a:r>
            <a:r>
              <a:rPr lang="cs-CZ" b="1" dirty="0" smtClean="0">
                <a:solidFill>
                  <a:srgbClr val="FFC000"/>
                </a:solidFill>
              </a:rPr>
              <a:t> </a:t>
            </a:r>
          </a:p>
          <a:p>
            <a:pPr marL="653796" lvl="1" indent="-342900" algn="just"/>
            <a:endParaRPr lang="cs-CZ" sz="2500" b="1" dirty="0">
              <a:solidFill>
                <a:srgbClr val="F11C17"/>
              </a:solidFill>
            </a:endParaRPr>
          </a:p>
          <a:p>
            <a:r>
              <a:rPr lang="cs-CZ" sz="3100" b="1" dirty="0">
                <a:solidFill>
                  <a:schemeClr val="accent3"/>
                </a:solidFill>
              </a:rPr>
              <a:t>Zásada zjišťování skutkového stavu bez důvodných pochybností (zásada materiální pravdy</a:t>
            </a:r>
            <a:r>
              <a:rPr lang="cs-CZ" sz="3100" b="1" dirty="0" smtClean="0">
                <a:solidFill>
                  <a:schemeClr val="accent3"/>
                </a:solidFill>
              </a:rPr>
              <a:t>)</a:t>
            </a:r>
          </a:p>
          <a:p>
            <a:pPr lvl="1" algn="just"/>
            <a:r>
              <a:rPr lang="cs-CZ" dirty="0"/>
              <a:t>Podle § 2 odst. 5 trestního řádu orgány činné v trestním řízení postupují ve věcech tak, aby byl zjištěn skutkový stav věci, o němž nejsou důvodné pochybnosti, a to v rozsahu, který je nezbytný pro jejich rozhodnutí. Doznání obviněného nezbavuje orgány činné v trestním řízení povinnosti přezkoumat všechny podstatné okolnosti případu. </a:t>
            </a:r>
          </a:p>
          <a:p>
            <a:pPr lvl="1"/>
            <a:endParaRPr lang="cs-CZ" sz="2500" b="1" dirty="0">
              <a:solidFill>
                <a:schemeClr val="accent3"/>
              </a:solidFill>
            </a:endParaRPr>
          </a:p>
        </p:txBody>
      </p:sp>
    </p:spTree>
    <p:extLst>
      <p:ext uri="{BB962C8B-B14F-4D97-AF65-F5344CB8AC3E}">
        <p14:creationId xmlns:p14="http://schemas.microsoft.com/office/powerpoint/2010/main" val="20062076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385717"/>
          </a:xfrm>
        </p:spPr>
        <p:txBody>
          <a:bodyPr>
            <a:normAutofit fontScale="92500" lnSpcReduction="10000"/>
          </a:bodyPr>
          <a:lstStyle/>
          <a:p>
            <a:pPr marL="342900" indent="-342900" algn="just"/>
            <a:r>
              <a:rPr lang="cs-CZ" sz="2200" b="1" dirty="0">
                <a:solidFill>
                  <a:schemeClr val="accent3"/>
                </a:solidFill>
              </a:rPr>
              <a:t>Zásada vyhledávací</a:t>
            </a:r>
          </a:p>
          <a:p>
            <a:pPr lvl="1" algn="just">
              <a:lnSpc>
                <a:spcPct val="90000"/>
              </a:lnSpc>
            </a:pPr>
            <a:r>
              <a:rPr lang="cs-CZ" sz="2200" dirty="0"/>
              <a:t>Konkretizuje zásadu oficiality, pokud jde o důkazní řízení. Podle § 2 odst. 5 jsou orgány činné v trestním řízení povinny zjišťovat závažné skutečnosti, ať svědčí v neprospěch či ve prospěch obviněného, z úřední povinnosti. Novela trestního řádu č. 265/2001 Sb. odlišila v tomto ohledu povinnosti orgánů činných v trestním řízení na přípravné řízení a řízení před soudem. Právo užívat mateřský jazyk</a:t>
            </a:r>
            <a:r>
              <a:rPr lang="cs-CZ" sz="2200" dirty="0" smtClean="0"/>
              <a:t>.</a:t>
            </a:r>
            <a:endParaRPr lang="cs-CZ" sz="2400" b="1" dirty="0">
              <a:solidFill>
                <a:schemeClr val="accent3"/>
              </a:solidFill>
            </a:endParaRPr>
          </a:p>
          <a:p>
            <a:pPr marL="342900" indent="-342900" algn="just"/>
            <a:r>
              <a:rPr lang="cs-CZ" sz="2400" b="1" dirty="0" smtClean="0">
                <a:solidFill>
                  <a:schemeClr val="accent3"/>
                </a:solidFill>
              </a:rPr>
              <a:t>Zásada volného hodnocení důkazů </a:t>
            </a:r>
          </a:p>
          <a:p>
            <a:pPr marL="653796" lvl="1" indent="-342900" algn="just"/>
            <a:r>
              <a:rPr lang="cs-CZ" sz="2200" dirty="0"/>
              <a:t>Podle § 2 odst. 6 trestního řádu orgány činné v trestním řízení hodnotí důkazy podle svého vnitřního přesvědčení založeného na pečlivém uvážení všech okolností případu jednotlivě i v jejich souhrnu. Žádný druh důkazu není </a:t>
            </a:r>
            <a:r>
              <a:rPr lang="cs-CZ" sz="2200" dirty="0" smtClean="0"/>
              <a:t>předem upřednostňován</a:t>
            </a:r>
            <a:r>
              <a:rPr lang="cs-CZ" sz="2200" dirty="0"/>
              <a:t>. </a:t>
            </a:r>
            <a:endParaRPr lang="cs-CZ" sz="2200" dirty="0" smtClean="0"/>
          </a:p>
          <a:p>
            <a:pPr marL="342900" indent="-342900" algn="just"/>
            <a:r>
              <a:rPr lang="cs-CZ" sz="2400" b="1" dirty="0">
                <a:solidFill>
                  <a:schemeClr val="accent3"/>
                </a:solidFill>
              </a:rPr>
              <a:t>Zásada obžalovací</a:t>
            </a:r>
          </a:p>
          <a:p>
            <a:pPr marL="653796" lvl="1" indent="-342900" algn="just"/>
            <a:r>
              <a:rPr lang="cs-CZ" sz="2200" dirty="0"/>
              <a:t>Podle § 2 odst. 8 trestního řádu trestní stíhání před soudy je možné jen na základě </a:t>
            </a:r>
            <a:r>
              <a:rPr lang="cs-CZ" sz="2200" b="1" dirty="0" smtClean="0">
                <a:solidFill>
                  <a:srgbClr val="FFC000"/>
                </a:solidFill>
              </a:rPr>
              <a:t>obžaloby, návrhu na potrestání nebo návrhu na schválení dohody o prohlášení viny a </a:t>
            </a:r>
            <a:r>
              <a:rPr lang="cs-CZ" sz="2200" b="1" dirty="0">
                <a:solidFill>
                  <a:srgbClr val="FFC000"/>
                </a:solidFill>
              </a:rPr>
              <a:t>přijetí trestu (dále jen „dohoda o vině a trestu“), které podává státní zástupce. </a:t>
            </a:r>
            <a:endParaRPr lang="cs-CZ" sz="2500" b="1" dirty="0">
              <a:solidFill>
                <a:srgbClr val="FFC000"/>
              </a:solidFill>
            </a:endParaRPr>
          </a:p>
        </p:txBody>
      </p:sp>
    </p:spTree>
    <p:extLst>
      <p:ext uri="{BB962C8B-B14F-4D97-AF65-F5344CB8AC3E}">
        <p14:creationId xmlns:p14="http://schemas.microsoft.com/office/powerpoint/2010/main" val="8603401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760640"/>
          </a:xfrm>
        </p:spPr>
        <p:txBody>
          <a:bodyPr>
            <a:normAutofit/>
          </a:bodyPr>
          <a:lstStyle/>
          <a:p>
            <a:pPr marL="342900" indent="-342900" algn="just"/>
            <a:r>
              <a:rPr lang="cs-CZ" sz="2900" b="1" dirty="0" smtClean="0">
                <a:solidFill>
                  <a:schemeClr val="accent3"/>
                </a:solidFill>
              </a:rPr>
              <a:t>Zásady veřejnosti, ústnosti a bezprostřednosti</a:t>
            </a:r>
          </a:p>
          <a:p>
            <a:pPr lvl="1" algn="just">
              <a:lnSpc>
                <a:spcPct val="90000"/>
              </a:lnSpc>
            </a:pPr>
            <a:r>
              <a:rPr lang="cs-CZ" sz="2000" dirty="0">
                <a:latin typeface="Microsoft Sans Serif" pitchFamily="34" charset="0"/>
              </a:rPr>
              <a:t>Podle § 2 odst. 10 trestního řádu se trestní věci před soudem projednávají veřejně tak, aby se občané mohli projednávání zúčastnit a jednání sledovat. Při hlavním líčení a veřejném zasedání může být veřejnost vyloučena jen v případech výslovně stanovených v trestním řádu. Veřejnost může být vyloučena z řízení před soudem, jestliže by veřejné projednávání případu mohlo ohrozit tajemství, které je chráněno zákonem, morálku nebo nerušený průběh řízení nebo bezpečnost či jiný důležitý zájem svědků. Veřejnost může být vyloučeno také jen pro část řízení. </a:t>
            </a:r>
          </a:p>
          <a:p>
            <a:pPr lvl="1" algn="just">
              <a:lnSpc>
                <a:spcPct val="90000"/>
              </a:lnSpc>
            </a:pPr>
            <a:r>
              <a:rPr lang="cs-CZ" sz="2000" dirty="0">
                <a:latin typeface="Microsoft Sans Serif" pitchFamily="34" charset="0"/>
              </a:rPr>
              <a:t>Podle § 2 odst. 11 trestního řádu je jednání před soudem ústní; důkaz výpověďmi svědků, znalců a obviněného se provádí zpravidla tak, že se tyto osoby vyslýchají. </a:t>
            </a:r>
          </a:p>
          <a:p>
            <a:pPr lvl="1" algn="just">
              <a:lnSpc>
                <a:spcPct val="90000"/>
              </a:lnSpc>
            </a:pPr>
            <a:r>
              <a:rPr lang="cs-CZ" sz="2000" dirty="0">
                <a:latin typeface="Microsoft Sans Serif" pitchFamily="34" charset="0"/>
              </a:rPr>
              <a:t>Podle § 2 odst. 12 trestního řádu při rozhodování v hlavním líčení, jakož i ve </a:t>
            </a:r>
            <a:r>
              <a:rPr lang="cs-CZ" sz="2000" dirty="0" smtClean="0">
                <a:latin typeface="Microsoft Sans Serif" pitchFamily="34" charset="0"/>
              </a:rPr>
              <a:t>veřejném, </a:t>
            </a:r>
            <a:r>
              <a:rPr lang="cs-CZ" sz="2000" b="1" dirty="0" smtClean="0">
                <a:solidFill>
                  <a:srgbClr val="FFC000"/>
                </a:solidFill>
                <a:latin typeface="Microsoft Sans Serif" pitchFamily="34" charset="0"/>
              </a:rPr>
              <a:t>vazebním</a:t>
            </a:r>
            <a:r>
              <a:rPr lang="cs-CZ" sz="2000" dirty="0" smtClean="0">
                <a:solidFill>
                  <a:srgbClr val="FFC000"/>
                </a:solidFill>
                <a:latin typeface="Microsoft Sans Serif" pitchFamily="34" charset="0"/>
              </a:rPr>
              <a:t> </a:t>
            </a:r>
            <a:r>
              <a:rPr lang="cs-CZ" sz="2000" dirty="0" smtClean="0">
                <a:latin typeface="Microsoft Sans Serif" pitchFamily="34" charset="0"/>
              </a:rPr>
              <a:t>a </a:t>
            </a:r>
            <a:r>
              <a:rPr lang="cs-CZ" sz="2000" dirty="0">
                <a:latin typeface="Microsoft Sans Serif" pitchFamily="34" charset="0"/>
              </a:rPr>
              <a:t>neveřejném zasedání smí soud přihlédnout jen k těm důkazům, které byly při tomto jednání provedeny. </a:t>
            </a:r>
          </a:p>
          <a:p>
            <a:pPr marL="653796" lvl="1" indent="-342900" algn="just"/>
            <a:endParaRPr lang="cs-CZ" sz="2500" b="1" dirty="0" smtClean="0">
              <a:solidFill>
                <a:schemeClr val="accent3"/>
              </a:solidFill>
            </a:endParaRPr>
          </a:p>
          <a:p>
            <a:pPr lvl="1"/>
            <a:endParaRPr lang="cs-CZ" sz="2500" b="1" dirty="0">
              <a:solidFill>
                <a:schemeClr val="accent3"/>
              </a:solidFill>
            </a:endParaRPr>
          </a:p>
        </p:txBody>
      </p:sp>
    </p:spTree>
    <p:extLst>
      <p:ext uri="{BB962C8B-B14F-4D97-AF65-F5344CB8AC3E}">
        <p14:creationId xmlns:p14="http://schemas.microsoft.com/office/powerpoint/2010/main" val="20081980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a:t>
            </a:r>
            <a:r>
              <a:rPr lang="cs-CZ" sz="2900" b="1" dirty="0" smtClean="0">
                <a:solidFill>
                  <a:schemeClr val="accent3"/>
                </a:solidFill>
              </a:rPr>
              <a:t>zajištění práva na obhajobu</a:t>
            </a:r>
          </a:p>
          <a:p>
            <a:pPr lvl="1" algn="just">
              <a:lnSpc>
                <a:spcPct val="90000"/>
              </a:lnSpc>
            </a:pPr>
            <a:r>
              <a:rPr lang="cs-CZ" sz="2200" dirty="0"/>
              <a:t>Každý, proti němuž se trestní řízení vede, musí být v řízení poučen o právech umožňujících mu plné uplatnění obhajoby a o tom, že si též může zvolit obhájce; všechny orgány činné v trestním řízení jsou povinny umožnit obviněnému plné uplatnění jeho </a:t>
            </a:r>
            <a:r>
              <a:rPr lang="cs-CZ" sz="2200" dirty="0" smtClean="0"/>
              <a:t>práv ( § 2 odst. 13 trestního řádu). </a:t>
            </a:r>
            <a:endParaRPr lang="cs-CZ" sz="2200" dirty="0"/>
          </a:p>
          <a:p>
            <a:pPr marL="342900" indent="-342900" algn="just"/>
            <a:r>
              <a:rPr lang="cs-CZ" sz="2900" b="1" dirty="0" smtClean="0">
                <a:solidFill>
                  <a:schemeClr val="accent3"/>
                </a:solidFill>
              </a:rPr>
              <a:t>Právo užívat mateřský jazyk</a:t>
            </a:r>
            <a:endParaRPr lang="cs-CZ" sz="2900" b="1" dirty="0">
              <a:solidFill>
                <a:schemeClr val="accent3"/>
              </a:solidFill>
            </a:endParaRPr>
          </a:p>
          <a:p>
            <a:pPr lvl="1" algn="just">
              <a:lnSpc>
                <a:spcPct val="90000"/>
              </a:lnSpc>
            </a:pPr>
            <a:r>
              <a:rPr lang="cs-CZ" sz="2200" dirty="0"/>
              <a:t>Každý je </a:t>
            </a:r>
            <a:r>
              <a:rPr lang="cs-CZ" sz="2200" dirty="0" smtClean="0"/>
              <a:t>podle § 2 odst. 14 trestního řádu oprávněn </a:t>
            </a:r>
            <a:r>
              <a:rPr lang="cs-CZ" sz="2200" dirty="0"/>
              <a:t>používat před orgány činnými v trestním řízení svého mateřského jazyka. Tyto orgány vedou řízení a vyhotovují svá rozhodnutí v českém jazyce. Jestliže je zapotřebí  provést překlad obsahu písemného dokumentu nebo jestliže obviněný prohlásí, že neovládá jazyk, ve kterém se řízení vede, bude přizván tlumočník.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701950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algn="just">
              <a:lnSpc>
                <a:spcPct val="90000"/>
              </a:lnSpc>
            </a:pPr>
            <a:r>
              <a:rPr lang="cs-CZ" sz="2900" b="1" dirty="0" smtClean="0">
                <a:solidFill>
                  <a:schemeClr val="accent3"/>
                </a:solidFill>
              </a:rPr>
              <a:t>Zásada </a:t>
            </a:r>
            <a:r>
              <a:rPr lang="cs-CZ" sz="2900" b="1" dirty="0">
                <a:solidFill>
                  <a:schemeClr val="accent3"/>
                </a:solidFill>
              </a:rPr>
              <a:t>presumpce neviny</a:t>
            </a:r>
          </a:p>
          <a:p>
            <a:pPr lvl="1" algn="just">
              <a:lnSpc>
                <a:spcPct val="90000"/>
              </a:lnSpc>
            </a:pPr>
            <a:r>
              <a:rPr lang="cs-CZ" sz="2200" dirty="0"/>
              <a:t>Je vyjádřena v ustanovení § 2 odst. 2 tak, že dokud pravomocným odsuzujícím rozsudkem soudu není vyslovena vina, nelze na toho, proti němuž se vede trestní řízení, hledět, jako by byl vinen. </a:t>
            </a:r>
            <a:endParaRPr lang="cs-CZ" sz="2200" dirty="0" smtClean="0"/>
          </a:p>
          <a:p>
            <a:pPr lvl="1" algn="just">
              <a:lnSpc>
                <a:spcPct val="90000"/>
              </a:lnSpc>
            </a:pPr>
            <a:endParaRPr lang="cs-CZ" sz="2200" dirty="0"/>
          </a:p>
          <a:p>
            <a:r>
              <a:rPr lang="cs-CZ" b="1" dirty="0">
                <a:solidFill>
                  <a:schemeClr val="accent3"/>
                </a:solidFill>
              </a:rPr>
              <a:t>Zásada šetření osoby a práv </a:t>
            </a:r>
            <a:r>
              <a:rPr lang="cs-CZ" b="1" dirty="0" smtClean="0">
                <a:solidFill>
                  <a:schemeClr val="accent3"/>
                </a:solidFill>
              </a:rPr>
              <a:t>poškozeného</a:t>
            </a:r>
            <a:endParaRPr lang="cs-CZ" dirty="0"/>
          </a:p>
          <a:p>
            <a:r>
              <a:rPr lang="cs-CZ" sz="2000" dirty="0" smtClean="0"/>
              <a:t>      Podle § 2 odst. 15 všechny </a:t>
            </a:r>
            <a:r>
              <a:rPr lang="cs-CZ" sz="2000" dirty="0"/>
              <a:t>orgány činné v trestním řízení v každém </a:t>
            </a:r>
            <a:r>
              <a:rPr lang="cs-CZ" sz="2000" dirty="0" smtClean="0"/>
              <a:t>     stádiu </a:t>
            </a:r>
            <a:r>
              <a:rPr lang="cs-CZ" sz="2000" dirty="0"/>
              <a:t>:</a:t>
            </a:r>
          </a:p>
          <a:p>
            <a:pPr marL="0" indent="0">
              <a:buNone/>
            </a:pPr>
            <a:r>
              <a:rPr lang="cs-CZ" sz="2000" dirty="0"/>
              <a:t> </a:t>
            </a:r>
            <a:r>
              <a:rPr lang="cs-CZ" sz="2000" dirty="0" smtClean="0"/>
              <a:t>           - </a:t>
            </a:r>
            <a:r>
              <a:rPr lang="cs-CZ" sz="2000" dirty="0"/>
              <a:t>umožňují poškozenému uplatnit jeho práva</a:t>
            </a:r>
          </a:p>
          <a:p>
            <a:pPr marL="0" indent="0">
              <a:buNone/>
            </a:pPr>
            <a:r>
              <a:rPr lang="cs-CZ" sz="2000" dirty="0"/>
              <a:t> </a:t>
            </a:r>
            <a:r>
              <a:rPr lang="cs-CZ" sz="2000" dirty="0" smtClean="0"/>
              <a:t>           - </a:t>
            </a:r>
            <a:r>
              <a:rPr lang="cs-CZ" sz="2000" dirty="0"/>
              <a:t>vhodně a srozumitelně ho poučí</a:t>
            </a:r>
          </a:p>
          <a:p>
            <a:pPr marL="0" indent="0">
              <a:buNone/>
            </a:pPr>
            <a:r>
              <a:rPr lang="cs-CZ" sz="2000" dirty="0"/>
              <a:t> </a:t>
            </a:r>
            <a:r>
              <a:rPr lang="cs-CZ" sz="2000" dirty="0" smtClean="0"/>
              <a:t>           - </a:t>
            </a:r>
            <a:r>
              <a:rPr lang="cs-CZ" sz="2000" dirty="0"/>
              <a:t>a postupují vůči němu ohleduplně při šetření jeho osobnosti</a:t>
            </a:r>
          </a:p>
          <a:p>
            <a:pPr marL="0" indent="0">
              <a:buNone/>
            </a:pPr>
            <a:endParaRPr lang="cs-CZ" sz="2000" dirty="0"/>
          </a:p>
          <a:p>
            <a:pPr marL="0" indent="0">
              <a:buNone/>
            </a:pPr>
            <a:endParaRPr lang="cs-CZ" sz="2000" dirty="0"/>
          </a:p>
          <a:p>
            <a:pPr lvl="1" algn="just">
              <a:lnSpc>
                <a:spcPct val="90000"/>
              </a:lnSpc>
            </a:pPr>
            <a:endParaRPr lang="cs-CZ" sz="2200" dirty="0"/>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172455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169693"/>
          </a:xfrm>
        </p:spPr>
        <p:txBody>
          <a:bodyPr>
            <a:normAutofit/>
          </a:bodyPr>
          <a:lstStyle/>
          <a:p>
            <a:pPr marL="342900" indent="-342900" algn="just"/>
            <a:r>
              <a:rPr lang="cs-CZ" sz="2400" b="1" dirty="0">
                <a:solidFill>
                  <a:schemeClr val="accent3"/>
                </a:solidFill>
              </a:rPr>
              <a:t>Zásada </a:t>
            </a:r>
            <a:r>
              <a:rPr lang="cs-CZ" sz="2400" b="1" dirty="0" smtClean="0">
                <a:solidFill>
                  <a:schemeClr val="accent3"/>
                </a:solidFill>
              </a:rPr>
              <a:t>rychlosti </a:t>
            </a:r>
            <a:r>
              <a:rPr lang="cs-CZ" sz="2400" b="1" dirty="0">
                <a:solidFill>
                  <a:schemeClr val="accent3"/>
                </a:solidFill>
              </a:rPr>
              <a:t>a šetření občanských práv zaručených ústavou, přiměřenosti a zdrženlivosti</a:t>
            </a:r>
          </a:p>
          <a:p>
            <a:pPr lvl="1" algn="just">
              <a:lnSpc>
                <a:spcPct val="90000"/>
              </a:lnSpc>
            </a:pPr>
            <a:r>
              <a:rPr lang="cs-CZ" sz="2200" dirty="0"/>
              <a:t>Podle § 2 odst. 4 se trestní věci musí projednávat </a:t>
            </a:r>
            <a:r>
              <a:rPr lang="cs-CZ" sz="2200" b="1" dirty="0">
                <a:solidFill>
                  <a:srgbClr val="FFC000"/>
                </a:solidFill>
              </a:rPr>
              <a:t>urychleně bez zbytečných </a:t>
            </a:r>
            <a:r>
              <a:rPr lang="cs-CZ" sz="2200" b="1" dirty="0" smtClean="0">
                <a:solidFill>
                  <a:srgbClr val="FFC000"/>
                </a:solidFill>
              </a:rPr>
              <a:t>průtahů</a:t>
            </a:r>
            <a:r>
              <a:rPr lang="cs-CZ" sz="2200" dirty="0" smtClean="0">
                <a:solidFill>
                  <a:srgbClr val="FFC000"/>
                </a:solidFill>
              </a:rPr>
              <a:t> </a:t>
            </a:r>
            <a:r>
              <a:rPr lang="cs-CZ" sz="2200" dirty="0" smtClean="0"/>
              <a:t>a </a:t>
            </a:r>
            <a:r>
              <a:rPr lang="cs-CZ" sz="2200" dirty="0"/>
              <a:t>s plným šetřením práv a svobod zaručených Listinou základních práv a svobod a mezinárodními smlouvami o lidských právech a základních svobodách, jimiž je Česká republika vázána; při provádění úkonu trestního řízení lze do těchto práv osob, jichž se takové úkony dotýkají, zasahovat jen v odůvodněných případech na základě zákona a v nezbytné míře pro zajištění účelu trestního řízení. </a:t>
            </a:r>
            <a:endParaRPr lang="cs-CZ" sz="2200" dirty="0" smtClean="0"/>
          </a:p>
          <a:p>
            <a:pPr marL="342900" indent="-342900">
              <a:lnSpc>
                <a:spcPct val="90000"/>
              </a:lnSpc>
            </a:pPr>
            <a:r>
              <a:rPr lang="cs-CZ" sz="2400" b="1" dirty="0">
                <a:solidFill>
                  <a:schemeClr val="accent3"/>
                </a:solidFill>
              </a:rPr>
              <a:t>Zásada nepřípustnosti zásahu petic do činnosti orgánů trestního řízení</a:t>
            </a:r>
          </a:p>
          <a:p>
            <a:pPr lvl="1" algn="just">
              <a:lnSpc>
                <a:spcPct val="90000"/>
              </a:lnSpc>
            </a:pPr>
            <a:r>
              <a:rPr lang="cs-CZ" sz="2200" dirty="0"/>
              <a:t>Je vyjádřena v § 2 odst. 4 věta poslední tak, že k obsahu petic zasahujících do plnění povinností orgány činné v trestním řízení nepřihlížejí.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029114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385717"/>
          </a:xfrm>
        </p:spPr>
        <p:txBody>
          <a:bodyPr>
            <a:normAutofit/>
          </a:bodyPr>
          <a:lstStyle/>
          <a:p>
            <a:endParaRPr lang="cs-CZ" sz="2000" dirty="0"/>
          </a:p>
        </p:txBody>
      </p:sp>
    </p:spTree>
    <p:extLst>
      <p:ext uri="{BB962C8B-B14F-4D97-AF65-F5344CB8AC3E}">
        <p14:creationId xmlns:p14="http://schemas.microsoft.com/office/powerpoint/2010/main" val="3860255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val="591204978"/>
              </p:ext>
            </p:extLst>
          </p:nvPr>
        </p:nvGraphicFramePr>
        <p:xfrm flipH="1">
          <a:off x="3419873" y="980728"/>
          <a:ext cx="3384376" cy="5400600"/>
        </p:xfrm>
        <a:graphic>
          <a:graphicData uri="http://schemas.openxmlformats.org/presentationml/2006/ole">
            <mc:AlternateContent xmlns:mc="http://schemas.openxmlformats.org/markup-compatibility/2006">
              <mc:Choice xmlns:v="urn:schemas-microsoft-com:vml" Requires="v">
                <p:oleObj spid="_x0000_s2092" name="Klip" r:id="rId3" imgW="1857375" imgH="3995738" progId="MS_ClipArt_Gallery.2">
                  <p:embed/>
                </p:oleObj>
              </mc:Choice>
              <mc:Fallback>
                <p:oleObj name="Klip" r:id="rId3" imgW="1857375" imgH="3995738" progId="MS_ClipArt_Gallery.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419873" y="980728"/>
                        <a:ext cx="3384376" cy="5400600"/>
                      </a:xfrm>
                      <a:prstGeom prst="rect">
                        <a:avLst/>
                      </a:prstGeom>
                      <a:noFill/>
                      <a:ln>
                        <a:noFill/>
                      </a:ln>
                      <a:effectLst/>
                    </p:spPr>
                  </p:pic>
                </p:oleObj>
              </mc:Fallback>
            </mc:AlternateContent>
          </a:graphicData>
        </a:graphic>
      </p:graphicFrame>
      <p:sp>
        <p:nvSpPr>
          <p:cNvPr id="2" name="Nadpis 1"/>
          <p:cNvSpPr>
            <a:spLocks noGrp="1"/>
          </p:cNvSpPr>
          <p:nvPr>
            <p:ph type="title"/>
          </p:nvPr>
        </p:nvSpPr>
        <p:spPr>
          <a:xfrm>
            <a:off x="-1116632" y="2348880"/>
            <a:ext cx="8229600" cy="1524000"/>
          </a:xfrm>
        </p:spPr>
        <p:txBody>
          <a:bodyPr/>
          <a:lstStyle/>
          <a:p>
            <a:pPr algn="ctr"/>
            <a:r>
              <a:rPr lang="cs-CZ" dirty="0" smtClean="0"/>
              <a:t>DOTAZY ?</a:t>
            </a:r>
            <a:endParaRPr lang="cs-CZ" dirty="0"/>
          </a:p>
        </p:txBody>
      </p:sp>
    </p:spTree>
    <p:extLst>
      <p:ext uri="{BB962C8B-B14F-4D97-AF65-F5344CB8AC3E}">
        <p14:creationId xmlns:p14="http://schemas.microsoft.com/office/powerpoint/2010/main" val="1876377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80928"/>
            <a:ext cx="8085584" cy="1524000"/>
          </a:xfrm>
        </p:spPr>
        <p:txBody>
          <a:bodyPr/>
          <a:lstStyle/>
          <a:p>
            <a:pPr algn="ctr"/>
            <a:r>
              <a:rPr lang="cs-CZ" dirty="0" smtClean="0">
                <a:latin typeface="+mn-lt"/>
              </a:rPr>
              <a:t>Děkuji za pozornost. </a:t>
            </a:r>
            <a:endParaRPr lang="cs-CZ" dirty="0">
              <a:latin typeface="+mn-lt"/>
            </a:endParaRPr>
          </a:p>
        </p:txBody>
      </p:sp>
    </p:spTree>
    <p:extLst>
      <p:ext uri="{BB962C8B-B14F-4D97-AF65-F5344CB8AC3E}">
        <p14:creationId xmlns:p14="http://schemas.microsoft.com/office/powerpoint/2010/main" val="1822370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167408"/>
          </a:xfrm>
        </p:spPr>
        <p:txBody>
          <a:bodyPr/>
          <a:lstStyle/>
          <a:p>
            <a:r>
              <a:rPr lang="cs-CZ" dirty="0" smtClean="0"/>
              <a:t>Funkce základní zásad</a:t>
            </a:r>
            <a:endParaRPr lang="cs-CZ" dirty="0"/>
          </a:p>
        </p:txBody>
      </p:sp>
      <p:sp>
        <p:nvSpPr>
          <p:cNvPr id="3" name="Zástupný symbol pro obsah 2"/>
          <p:cNvSpPr>
            <a:spLocks noGrp="1"/>
          </p:cNvSpPr>
          <p:nvPr>
            <p:ph idx="1"/>
          </p:nvPr>
        </p:nvSpPr>
        <p:spPr>
          <a:xfrm>
            <a:off x="457200" y="1916832"/>
            <a:ext cx="8229600" cy="4680519"/>
          </a:xfrm>
        </p:spPr>
        <p:txBody>
          <a:bodyPr>
            <a:normAutofit fontScale="77500" lnSpcReduction="20000"/>
          </a:bodyPr>
          <a:lstStyle/>
          <a:p>
            <a:pPr algn="just"/>
            <a:r>
              <a:rPr lang="cs-CZ" b="1" dirty="0" smtClean="0">
                <a:solidFill>
                  <a:schemeClr val="accent3"/>
                </a:solidFill>
              </a:rPr>
              <a:t>Interpretační </a:t>
            </a:r>
            <a:r>
              <a:rPr lang="cs-CZ" dirty="0" smtClean="0"/>
              <a:t>-</a:t>
            </a:r>
            <a:r>
              <a:rPr lang="cs-CZ" dirty="0" smtClean="0">
                <a:solidFill>
                  <a:schemeClr val="accent3"/>
                </a:solidFill>
              </a:rPr>
              <a:t> </a:t>
            </a:r>
            <a:r>
              <a:rPr lang="cs-CZ" dirty="0"/>
              <a:t>prostřednictvím základních zásad trestního řízení provádí orgány činné v trestním řízení interpretaci příslušného ustanovení </a:t>
            </a:r>
            <a:r>
              <a:rPr lang="cs-CZ" dirty="0" smtClean="0"/>
              <a:t>trestního řádu </a:t>
            </a:r>
            <a:r>
              <a:rPr lang="cs-CZ" dirty="0"/>
              <a:t>a tím je zajištěn předpoklad pro jednotnou interpretaci</a:t>
            </a:r>
            <a:r>
              <a:rPr lang="cs-CZ" dirty="0" smtClean="0"/>
              <a:t>;</a:t>
            </a:r>
          </a:p>
          <a:p>
            <a:pPr algn="just"/>
            <a:r>
              <a:rPr lang="cs-CZ" b="1" dirty="0">
                <a:solidFill>
                  <a:schemeClr val="accent3"/>
                </a:solidFill>
              </a:rPr>
              <a:t>Aplikační</a:t>
            </a:r>
            <a:r>
              <a:rPr lang="cs-CZ" dirty="0" smtClean="0"/>
              <a:t> - </a:t>
            </a:r>
            <a:r>
              <a:rPr lang="cs-CZ" dirty="0"/>
              <a:t>funguje obdobně jako interpretační, přičemž se projevuje v rozhodovacím procesu orgánů činných v trestním řízení</a:t>
            </a:r>
            <a:r>
              <a:rPr lang="cs-CZ" dirty="0" smtClean="0"/>
              <a:t>;</a:t>
            </a:r>
          </a:p>
          <a:p>
            <a:pPr algn="just"/>
            <a:r>
              <a:rPr lang="cs-CZ" b="1" dirty="0">
                <a:solidFill>
                  <a:schemeClr val="accent3"/>
                </a:solidFill>
              </a:rPr>
              <a:t>Zákonodárná</a:t>
            </a:r>
            <a:r>
              <a:rPr lang="cs-CZ" dirty="0" smtClean="0"/>
              <a:t> - </a:t>
            </a:r>
            <a:r>
              <a:rPr lang="cs-CZ" dirty="0"/>
              <a:t>zákonodárce při tvorbě práva musí důsledně vycházet ze základních zásad, na nichž je příslušná norma vybudována</a:t>
            </a:r>
            <a:r>
              <a:rPr lang="cs-CZ" dirty="0" smtClean="0"/>
              <a:t>; - </a:t>
            </a:r>
            <a:r>
              <a:rPr lang="cs-CZ" dirty="0" smtClean="0">
                <a:solidFill>
                  <a:schemeClr val="accent4">
                    <a:lumMod val="75000"/>
                  </a:schemeClr>
                </a:solidFill>
              </a:rPr>
              <a:t>realita???</a:t>
            </a:r>
          </a:p>
          <a:p>
            <a:pPr algn="just"/>
            <a:r>
              <a:rPr lang="cs-CZ" b="1" dirty="0">
                <a:solidFill>
                  <a:schemeClr val="accent3"/>
                </a:solidFill>
              </a:rPr>
              <a:t>Poznávací</a:t>
            </a:r>
            <a:r>
              <a:rPr lang="cs-CZ" dirty="0" smtClean="0"/>
              <a:t> - </a:t>
            </a:r>
            <a:r>
              <a:rPr lang="cs-CZ" dirty="0"/>
              <a:t>z charakteru základních zásad a jejich uplatnění v trestním procesu lze usuzovat na charakter trestního procesu (inkviziční, </a:t>
            </a:r>
            <a:r>
              <a:rPr lang="cs-CZ" dirty="0" err="1"/>
              <a:t>adversární</a:t>
            </a:r>
            <a:r>
              <a:rPr lang="cs-CZ" dirty="0"/>
              <a:t>, smíšený</a:t>
            </a:r>
            <a:r>
              <a:rPr lang="cs-CZ" dirty="0" smtClean="0"/>
              <a:t>);-</a:t>
            </a:r>
          </a:p>
          <a:p>
            <a:pPr algn="just"/>
            <a:r>
              <a:rPr lang="cs-CZ" b="1" dirty="0">
                <a:solidFill>
                  <a:schemeClr val="accent3"/>
                </a:solidFill>
              </a:rPr>
              <a:t>Kontrolní</a:t>
            </a:r>
            <a:r>
              <a:rPr lang="cs-CZ" dirty="0" smtClean="0"/>
              <a:t> - </a:t>
            </a:r>
            <a:r>
              <a:rPr lang="cs-CZ" dirty="0"/>
              <a:t>zaměřena na dodržování zákonnosti.</a:t>
            </a:r>
          </a:p>
          <a:p>
            <a:endParaRPr lang="cs-CZ" sz="3100" dirty="0"/>
          </a:p>
          <a:p>
            <a:endParaRPr lang="cs-CZ" sz="3100" dirty="0"/>
          </a:p>
          <a:p>
            <a:endParaRPr lang="cs-CZ" dirty="0"/>
          </a:p>
          <a:p>
            <a:endParaRPr lang="cs-CZ" dirty="0"/>
          </a:p>
          <a:p>
            <a:endParaRPr lang="cs-CZ" dirty="0"/>
          </a:p>
        </p:txBody>
      </p:sp>
    </p:spTree>
    <p:extLst>
      <p:ext uri="{BB962C8B-B14F-4D97-AF65-F5344CB8AC3E}">
        <p14:creationId xmlns:p14="http://schemas.microsoft.com/office/powerpoint/2010/main" val="4066060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8229600" cy="864096"/>
          </a:xfrm>
        </p:spPr>
        <p:txBody>
          <a:bodyPr>
            <a:noAutofit/>
          </a:bodyPr>
          <a:lstStyle/>
          <a:p>
            <a:pPr algn="ctr"/>
            <a:r>
              <a:rPr lang="cs-CZ" sz="3600" dirty="0" smtClean="0">
                <a:solidFill>
                  <a:schemeClr val="accent2"/>
                </a:solidFill>
              </a:rPr>
              <a:t/>
            </a:r>
            <a:br>
              <a:rPr lang="cs-CZ" sz="3600" dirty="0" smtClean="0">
                <a:solidFill>
                  <a:schemeClr val="accent2"/>
                </a:solidFill>
              </a:rPr>
            </a:br>
            <a:r>
              <a:rPr lang="cs-CZ" sz="3200" dirty="0" smtClean="0">
                <a:solidFill>
                  <a:schemeClr val="accent2"/>
                </a:solidFill>
              </a:rPr>
              <a:t>Právo </a:t>
            </a:r>
            <a:r>
              <a:rPr lang="cs-CZ" sz="3200" dirty="0">
                <a:solidFill>
                  <a:schemeClr val="accent2"/>
                </a:solidFill>
              </a:rPr>
              <a:t>na spravedlivý trestní </a:t>
            </a:r>
            <a:r>
              <a:rPr lang="cs-CZ" sz="3200" dirty="0" smtClean="0">
                <a:solidFill>
                  <a:schemeClr val="accent2"/>
                </a:solidFill>
              </a:rPr>
              <a:t>proces a</a:t>
            </a:r>
            <a:r>
              <a:rPr lang="cs-CZ" sz="3200" dirty="0">
                <a:solidFill>
                  <a:schemeClr val="accent2"/>
                </a:solidFill>
              </a:rPr>
              <a:t/>
            </a:r>
            <a:br>
              <a:rPr lang="cs-CZ" sz="3200" dirty="0">
                <a:solidFill>
                  <a:schemeClr val="accent2"/>
                </a:solidFill>
              </a:rPr>
            </a:br>
            <a:r>
              <a:rPr lang="cs-CZ" sz="3200" dirty="0" smtClean="0"/>
              <a:t>trojnásobná úroveň ochrany lidských práv </a:t>
            </a:r>
            <a:r>
              <a:rPr lang="cs-CZ" sz="3600" dirty="0" smtClean="0"/>
              <a:t>-</a:t>
            </a:r>
            <a:endParaRPr lang="cs-CZ" sz="3600" dirty="0">
              <a:solidFill>
                <a:schemeClr val="accent2"/>
              </a:solidFill>
            </a:endParaRPr>
          </a:p>
        </p:txBody>
      </p:sp>
      <p:sp>
        <p:nvSpPr>
          <p:cNvPr id="3" name="Zástupný symbol pro obsah 2"/>
          <p:cNvSpPr>
            <a:spLocks noGrp="1"/>
          </p:cNvSpPr>
          <p:nvPr>
            <p:ph idx="1"/>
          </p:nvPr>
        </p:nvSpPr>
        <p:spPr>
          <a:xfrm>
            <a:off x="457200" y="2060848"/>
            <a:ext cx="8229600" cy="4536503"/>
          </a:xfrm>
        </p:spPr>
        <p:txBody>
          <a:bodyPr>
            <a:normAutofit fontScale="32500" lnSpcReduction="20000"/>
          </a:bodyPr>
          <a:lstStyle/>
          <a:p>
            <a:pPr algn="just"/>
            <a:r>
              <a:rPr lang="cs-CZ" sz="9600" dirty="0">
                <a:solidFill>
                  <a:srgbClr val="FFFF00"/>
                </a:solidFill>
              </a:rPr>
              <a:t>ústavní právo </a:t>
            </a:r>
            <a:r>
              <a:rPr lang="cs-CZ" sz="9600" dirty="0" smtClean="0"/>
              <a:t>(Ústava</a:t>
            </a:r>
            <a:r>
              <a:rPr lang="cs-CZ" sz="9600" dirty="0"/>
              <a:t>, Listina) – </a:t>
            </a:r>
            <a:r>
              <a:rPr lang="cs-CZ" sz="9600" b="1" dirty="0">
                <a:solidFill>
                  <a:srgbClr val="FFC000"/>
                </a:solidFill>
              </a:rPr>
              <a:t>interní ochrana</a:t>
            </a:r>
          </a:p>
          <a:p>
            <a:pPr algn="just"/>
            <a:r>
              <a:rPr lang="cs-CZ" sz="9600" dirty="0">
                <a:solidFill>
                  <a:srgbClr val="FFFF00"/>
                </a:solidFill>
              </a:rPr>
              <a:t>m</a:t>
            </a:r>
            <a:r>
              <a:rPr lang="cs-CZ" sz="9600" dirty="0" smtClean="0">
                <a:solidFill>
                  <a:srgbClr val="FFFF00"/>
                </a:solidFill>
              </a:rPr>
              <a:t>ezinárodní – </a:t>
            </a:r>
            <a:r>
              <a:rPr lang="cs-CZ" sz="9600" dirty="0" smtClean="0"/>
              <a:t>Úmluva o </a:t>
            </a:r>
            <a:r>
              <a:rPr lang="cs-CZ" sz="9600" dirty="0"/>
              <a:t>ochraně lidských práv a základních svobod  (č. 209/1992 Sb.) + Protokoly (</a:t>
            </a:r>
            <a:r>
              <a:rPr lang="cs-CZ" sz="9600" dirty="0" smtClean="0"/>
              <a:t>16, resp. 14) </a:t>
            </a:r>
            <a:r>
              <a:rPr lang="cs-CZ" sz="9600" dirty="0"/>
              <a:t>a další akty MPV chránící lidská práva) – </a:t>
            </a:r>
            <a:r>
              <a:rPr lang="cs-CZ" sz="9600" b="1" dirty="0" smtClean="0">
                <a:solidFill>
                  <a:srgbClr val="FFC000"/>
                </a:solidFill>
              </a:rPr>
              <a:t>subsidiární externí mezinárodní ochrana</a:t>
            </a:r>
            <a:endParaRPr lang="cs-CZ" sz="9600" b="1" dirty="0">
              <a:solidFill>
                <a:srgbClr val="FFC000"/>
              </a:solidFill>
            </a:endParaRPr>
          </a:p>
          <a:p>
            <a:r>
              <a:rPr lang="cs-CZ" sz="9600" b="1" dirty="0" err="1" smtClean="0">
                <a:solidFill>
                  <a:srgbClr val="FFC000"/>
                </a:solidFill>
              </a:rPr>
              <a:t>Supranacionální</a:t>
            </a:r>
            <a:r>
              <a:rPr lang="cs-CZ" sz="9600" b="1" dirty="0" smtClean="0">
                <a:solidFill>
                  <a:srgbClr val="FFC000"/>
                </a:solidFill>
              </a:rPr>
              <a:t> - </a:t>
            </a:r>
            <a:r>
              <a:rPr lang="cs-CZ" sz="9600" dirty="0" smtClean="0"/>
              <a:t>Listina </a:t>
            </a:r>
            <a:r>
              <a:rPr lang="cs-CZ" sz="9600" dirty="0"/>
              <a:t>základních práv Evropské unie (č. 2010/C 83/02 </a:t>
            </a:r>
            <a:r>
              <a:rPr lang="cs-CZ" sz="9600" dirty="0" err="1"/>
              <a:t>Úř.v</a:t>
            </a:r>
            <a:r>
              <a:rPr lang="cs-CZ" sz="9600" dirty="0"/>
              <a:t>. EU) </a:t>
            </a:r>
            <a:r>
              <a:rPr lang="cs-CZ" sz="9600" dirty="0" smtClean="0"/>
              <a:t>–</a:t>
            </a:r>
            <a:r>
              <a:rPr lang="cs-CZ" sz="9600" b="1" dirty="0" smtClean="0">
                <a:solidFill>
                  <a:srgbClr val="FFC000"/>
                </a:solidFill>
              </a:rPr>
              <a:t>unijní ochrana</a:t>
            </a:r>
          </a:p>
          <a:p>
            <a:pPr marL="0" indent="0" algn="just">
              <a:buNone/>
            </a:pPr>
            <a:endParaRPr lang="cs-CZ" sz="9600" b="1" dirty="0" smtClean="0"/>
          </a:p>
          <a:p>
            <a:pPr marL="356616" lvl="1" indent="0" algn="just">
              <a:lnSpc>
                <a:spcPct val="80000"/>
              </a:lnSpc>
              <a:buNone/>
            </a:pPr>
            <a:endParaRPr lang="cs-CZ" sz="9600" dirty="0" smtClean="0"/>
          </a:p>
          <a:p>
            <a:pPr lvl="1" algn="just">
              <a:lnSpc>
                <a:spcPct val="80000"/>
              </a:lnSpc>
            </a:pPr>
            <a:endParaRPr lang="cs-CZ" sz="9600" dirty="0"/>
          </a:p>
          <a:p>
            <a:pPr lvl="1" algn="just">
              <a:lnSpc>
                <a:spcPct val="80000"/>
              </a:lnSpc>
            </a:pPr>
            <a:endParaRPr lang="cs-CZ" sz="9600" dirty="0"/>
          </a:p>
          <a:p>
            <a:pPr>
              <a:lnSpc>
                <a:spcPct val="80000"/>
              </a:lnSpc>
            </a:pPr>
            <a:endParaRPr lang="cs-CZ" dirty="0"/>
          </a:p>
          <a:p>
            <a:endParaRPr lang="cs-CZ" dirty="0"/>
          </a:p>
          <a:p>
            <a:endParaRPr lang="cs-CZ" dirty="0"/>
          </a:p>
        </p:txBody>
      </p:sp>
    </p:spTree>
    <p:extLst>
      <p:ext uri="{BB962C8B-B14F-4D97-AF65-F5344CB8AC3E}">
        <p14:creationId xmlns:p14="http://schemas.microsoft.com/office/powerpoint/2010/main" val="239992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239416"/>
          </a:xfrm>
        </p:spPr>
        <p:txBody>
          <a:bodyPr>
            <a:normAutofit/>
          </a:bodyPr>
          <a:lstStyle/>
          <a:p>
            <a:r>
              <a:rPr lang="cs-CZ" sz="3600" dirty="0" smtClean="0"/>
              <a:t>Listina základních práv a svobod ( ČR) – přímá aplikace</a:t>
            </a:r>
            <a:endParaRPr lang="cs-CZ" sz="3600" dirty="0"/>
          </a:p>
        </p:txBody>
      </p:sp>
      <p:sp>
        <p:nvSpPr>
          <p:cNvPr id="3" name="Zástupný symbol pro obsah 2"/>
          <p:cNvSpPr>
            <a:spLocks noGrp="1"/>
          </p:cNvSpPr>
          <p:nvPr>
            <p:ph idx="1"/>
          </p:nvPr>
        </p:nvSpPr>
        <p:spPr>
          <a:xfrm>
            <a:off x="457200" y="1844824"/>
            <a:ext cx="8229600" cy="4449613"/>
          </a:xfrm>
        </p:spPr>
        <p:txBody>
          <a:bodyPr>
            <a:normAutofit fontScale="25000" lnSpcReduction="20000"/>
          </a:bodyPr>
          <a:lstStyle/>
          <a:p>
            <a:pPr marL="0" indent="0">
              <a:buNone/>
            </a:pPr>
            <a:r>
              <a:rPr lang="cs-CZ" dirty="0"/>
              <a:t> </a:t>
            </a:r>
            <a:endParaRPr lang="cs-CZ" sz="4400" dirty="0"/>
          </a:p>
          <a:p>
            <a:pPr marL="0" indent="0">
              <a:buNone/>
            </a:pPr>
            <a:r>
              <a:rPr lang="cs-CZ" sz="4800" dirty="0" smtClean="0"/>
              <a:t>Hlava druhá </a:t>
            </a:r>
            <a:r>
              <a:rPr lang="cs-CZ" sz="4800" dirty="0" smtClean="0">
                <a:solidFill>
                  <a:srgbClr val="FFC000"/>
                </a:solidFill>
              </a:rPr>
              <a:t>– základní práva</a:t>
            </a:r>
          </a:p>
          <a:p>
            <a:pPr marL="0" indent="0">
              <a:buNone/>
            </a:pPr>
            <a:r>
              <a:rPr lang="cs-CZ" sz="4800" dirty="0"/>
              <a:t> </a:t>
            </a:r>
            <a:r>
              <a:rPr lang="cs-CZ" sz="4800" dirty="0" smtClean="0"/>
              <a:t>           čl. 7 ochrana osoby a soukromí </a:t>
            </a:r>
          </a:p>
          <a:p>
            <a:pPr marL="0" indent="0">
              <a:buNone/>
            </a:pPr>
            <a:r>
              <a:rPr lang="cs-CZ" sz="4800" dirty="0"/>
              <a:t> </a:t>
            </a:r>
            <a:r>
              <a:rPr lang="cs-CZ" sz="4800" dirty="0" smtClean="0"/>
              <a:t>          čl. 8 osobní svoboda, omezení, vazba, ústav</a:t>
            </a:r>
          </a:p>
          <a:p>
            <a:pPr marL="0" indent="0">
              <a:buNone/>
            </a:pPr>
            <a:r>
              <a:rPr lang="cs-CZ" sz="4800" dirty="0"/>
              <a:t> </a:t>
            </a:r>
            <a:r>
              <a:rPr lang="cs-CZ" sz="4800" dirty="0" smtClean="0"/>
              <a:t>           čl. 10 ochrana  soukromého a rodinného života</a:t>
            </a:r>
          </a:p>
          <a:p>
            <a:pPr marL="0" indent="0">
              <a:buNone/>
            </a:pPr>
            <a:r>
              <a:rPr lang="cs-CZ" sz="4800" dirty="0"/>
              <a:t> </a:t>
            </a:r>
            <a:r>
              <a:rPr lang="cs-CZ" sz="4800" dirty="0" smtClean="0"/>
              <a:t>           čl. 11 ochrana vlastnictví</a:t>
            </a:r>
          </a:p>
          <a:p>
            <a:pPr marL="0" indent="0">
              <a:buNone/>
            </a:pPr>
            <a:r>
              <a:rPr lang="cs-CZ" sz="4800" dirty="0"/>
              <a:t> </a:t>
            </a:r>
            <a:r>
              <a:rPr lang="cs-CZ" sz="4800" dirty="0" smtClean="0"/>
              <a:t>            čl. 12 ochrana obydlí</a:t>
            </a:r>
          </a:p>
          <a:p>
            <a:pPr marL="0" indent="0">
              <a:buNone/>
            </a:pPr>
            <a:r>
              <a:rPr lang="cs-CZ" sz="4800" dirty="0"/>
              <a:t> </a:t>
            </a:r>
            <a:r>
              <a:rPr lang="cs-CZ" sz="4800" dirty="0" smtClean="0"/>
              <a:t>            čl. 13 ochrana tajemství dopravovaných zpráv</a:t>
            </a:r>
          </a:p>
          <a:p>
            <a:pPr marL="0" indent="0">
              <a:buNone/>
            </a:pPr>
            <a:r>
              <a:rPr lang="cs-CZ" sz="4800" dirty="0"/>
              <a:t> </a:t>
            </a:r>
            <a:r>
              <a:rPr lang="cs-CZ" sz="4800" dirty="0" smtClean="0"/>
              <a:t>          </a:t>
            </a:r>
          </a:p>
          <a:p>
            <a:pPr marL="0" indent="0">
              <a:buNone/>
            </a:pPr>
            <a:r>
              <a:rPr lang="cs-CZ" sz="4800" dirty="0" smtClean="0"/>
              <a:t>Hlava pátá </a:t>
            </a:r>
            <a:r>
              <a:rPr lang="cs-CZ" sz="4800" dirty="0" smtClean="0">
                <a:solidFill>
                  <a:srgbClr val="FFC000"/>
                </a:solidFill>
              </a:rPr>
              <a:t>– právo na spravedlivý proces</a:t>
            </a:r>
            <a:endParaRPr lang="cs-CZ" sz="4800" dirty="0">
              <a:solidFill>
                <a:srgbClr val="FFC000"/>
              </a:solidFill>
            </a:endParaRPr>
          </a:p>
          <a:p>
            <a:pPr>
              <a:buFontTx/>
              <a:buChar char="-"/>
            </a:pPr>
            <a:r>
              <a:rPr lang="cs-CZ" sz="4800" dirty="0"/>
              <a:t>čl. 36 odst. 1 a 2 právo na přístup k nezávislému a nestrannému soudu</a:t>
            </a:r>
          </a:p>
          <a:p>
            <a:pPr>
              <a:buFontTx/>
              <a:buChar char="-"/>
            </a:pPr>
            <a:r>
              <a:rPr lang="cs-CZ" sz="4800" dirty="0"/>
              <a:t>čl. 36 odst. 3 právo na náhradu škody způsobené při výkonu veřejné moci</a:t>
            </a:r>
          </a:p>
          <a:p>
            <a:pPr>
              <a:buFontTx/>
              <a:buChar char="-"/>
            </a:pPr>
            <a:r>
              <a:rPr lang="cs-CZ" sz="4800" dirty="0"/>
              <a:t>čl. 37 odst. 1 právo odepřít výpověď vedoucí k TS</a:t>
            </a:r>
          </a:p>
          <a:p>
            <a:pPr>
              <a:buFontTx/>
              <a:buChar char="-"/>
            </a:pPr>
            <a:r>
              <a:rPr lang="cs-CZ" sz="4800" dirty="0"/>
              <a:t>čl. 37 odst. 2 právo na právní pomoc od počátku řízení</a:t>
            </a:r>
          </a:p>
          <a:p>
            <a:pPr>
              <a:buFontTx/>
              <a:buChar char="-"/>
            </a:pPr>
            <a:r>
              <a:rPr lang="cs-CZ" sz="4800" dirty="0"/>
              <a:t>čl. 37 odst. 3 rovnost práv v řízení</a:t>
            </a:r>
          </a:p>
          <a:p>
            <a:pPr>
              <a:buFontTx/>
              <a:buChar char="-"/>
            </a:pPr>
            <a:r>
              <a:rPr lang="cs-CZ" sz="4800" dirty="0"/>
              <a:t>čl. 37 odst. 4 právo na tlumočníka</a:t>
            </a:r>
          </a:p>
          <a:p>
            <a:pPr>
              <a:buFontTx/>
              <a:buChar char="-"/>
            </a:pPr>
            <a:r>
              <a:rPr lang="cs-CZ" sz="4800" dirty="0"/>
              <a:t>čl. 38 odst. 1 právo na zákonného soudce</a:t>
            </a:r>
          </a:p>
          <a:p>
            <a:pPr>
              <a:buFontTx/>
              <a:buChar char="-"/>
            </a:pPr>
            <a:r>
              <a:rPr lang="cs-CZ" sz="4800" dirty="0"/>
              <a:t>čl. 38 odst.2 právo na ústní a veřejné projednání věci bez zbytečných průtahů za přítomnosti obviněného, právo vyjádřit se k věci </a:t>
            </a:r>
          </a:p>
          <a:p>
            <a:pPr>
              <a:buFontTx/>
              <a:buChar char="-"/>
            </a:pPr>
            <a:r>
              <a:rPr lang="cs-CZ" sz="4800" dirty="0"/>
              <a:t>čl. 39 </a:t>
            </a:r>
            <a:r>
              <a:rPr lang="cs-CZ" sz="4800" dirty="0" err="1"/>
              <a:t>nulla</a:t>
            </a:r>
            <a:r>
              <a:rPr lang="cs-CZ" sz="4800" dirty="0"/>
              <a:t> </a:t>
            </a:r>
            <a:r>
              <a:rPr lang="cs-CZ" sz="4800" dirty="0" err="1"/>
              <a:t>poena</a:t>
            </a:r>
            <a:r>
              <a:rPr lang="cs-CZ" sz="4800" dirty="0"/>
              <a:t> a </a:t>
            </a:r>
            <a:r>
              <a:rPr lang="cs-CZ" sz="4800" dirty="0" err="1"/>
              <a:t>nullum</a:t>
            </a:r>
            <a:r>
              <a:rPr lang="cs-CZ" sz="4800" dirty="0"/>
              <a:t> </a:t>
            </a:r>
            <a:r>
              <a:rPr lang="cs-CZ" sz="4800" dirty="0" err="1"/>
              <a:t>crimen</a:t>
            </a:r>
            <a:r>
              <a:rPr lang="cs-CZ" sz="4800" dirty="0"/>
              <a:t> sine lege</a:t>
            </a:r>
          </a:p>
          <a:p>
            <a:pPr>
              <a:buFontTx/>
              <a:buChar char="-"/>
            </a:pPr>
            <a:r>
              <a:rPr lang="cs-CZ" sz="4800" dirty="0"/>
              <a:t>čl. 40 odst. 1 jen soud rozhoduje o vině a trestu</a:t>
            </a:r>
          </a:p>
          <a:p>
            <a:pPr>
              <a:buFontTx/>
              <a:buChar char="-"/>
            </a:pPr>
            <a:r>
              <a:rPr lang="cs-CZ" sz="4800" dirty="0"/>
              <a:t>čl. 40 odst. 2 presumpce neviny</a:t>
            </a:r>
          </a:p>
          <a:p>
            <a:pPr>
              <a:buFontTx/>
              <a:buChar char="-"/>
            </a:pPr>
            <a:r>
              <a:rPr lang="cs-CZ" sz="4800" dirty="0"/>
              <a:t>čl. 40 odst. 3 právo na obhajobu ( i bezplatnou)</a:t>
            </a:r>
          </a:p>
          <a:p>
            <a:pPr>
              <a:buFontTx/>
              <a:buChar char="-"/>
            </a:pPr>
            <a:r>
              <a:rPr lang="cs-CZ" sz="4800" dirty="0"/>
              <a:t>čl. 40 odst. 4 právo obviněného odepřít výpověď </a:t>
            </a:r>
          </a:p>
          <a:p>
            <a:pPr>
              <a:buFontTx/>
              <a:buChar char="-"/>
            </a:pPr>
            <a:r>
              <a:rPr lang="cs-CZ" sz="4800" dirty="0"/>
              <a:t>čl. 40 odst. 5 res </a:t>
            </a:r>
            <a:r>
              <a:rPr lang="cs-CZ" sz="4800" dirty="0" err="1"/>
              <a:t>iudicata</a:t>
            </a:r>
            <a:r>
              <a:rPr lang="cs-CZ" sz="4800" dirty="0"/>
              <a:t>, ne bis in idem</a:t>
            </a:r>
          </a:p>
          <a:p>
            <a:pPr>
              <a:buFontTx/>
              <a:buChar char="-"/>
            </a:pPr>
            <a:r>
              <a:rPr lang="cs-CZ" sz="4800" dirty="0"/>
              <a:t>čl. 40 odst. 6 zákaz retroaktivity</a:t>
            </a:r>
          </a:p>
        </p:txBody>
      </p:sp>
    </p:spTree>
    <p:extLst>
      <p:ext uri="{BB962C8B-B14F-4D97-AF65-F5344CB8AC3E}">
        <p14:creationId xmlns:p14="http://schemas.microsoft.com/office/powerpoint/2010/main" val="218324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Úmluva </a:t>
            </a:r>
            <a:r>
              <a:rPr lang="cs-CZ" sz="3600" dirty="0"/>
              <a:t>– všeobecné záruky čl. 6 </a:t>
            </a:r>
            <a:r>
              <a:rPr lang="cs-CZ" sz="3600" dirty="0" smtClean="0"/>
              <a:t>odst.1 – přímá aplikace, subsidiarita – ESLP</a:t>
            </a:r>
            <a:endParaRPr lang="cs-CZ" sz="3600" dirty="0"/>
          </a:p>
        </p:txBody>
      </p:sp>
      <p:sp>
        <p:nvSpPr>
          <p:cNvPr id="3" name="Zástupný symbol pro obsah 2"/>
          <p:cNvSpPr>
            <a:spLocks noGrp="1"/>
          </p:cNvSpPr>
          <p:nvPr>
            <p:ph idx="1"/>
          </p:nvPr>
        </p:nvSpPr>
        <p:spPr>
          <a:xfrm>
            <a:off x="457200" y="2564903"/>
            <a:ext cx="8229600" cy="3729533"/>
          </a:xfrm>
        </p:spPr>
        <p:txBody>
          <a:bodyPr/>
          <a:lstStyle/>
          <a:p>
            <a:r>
              <a:rPr lang="cs-CZ" sz="2400" dirty="0"/>
              <a:t>Právo na přístup k soudu</a:t>
            </a:r>
          </a:p>
          <a:p>
            <a:r>
              <a:rPr lang="cs-CZ" sz="2400" dirty="0"/>
              <a:t>Právo na nezávislý nestranný soud zřízený zákonem</a:t>
            </a:r>
          </a:p>
          <a:p>
            <a:r>
              <a:rPr lang="cs-CZ" sz="2400" dirty="0" smtClean="0"/>
              <a:t>Právo na spravedlivé </a:t>
            </a:r>
            <a:r>
              <a:rPr lang="cs-CZ" sz="2400" dirty="0"/>
              <a:t>projednání věci ( rovnost zbraní a kontradiktornost)</a:t>
            </a:r>
          </a:p>
          <a:p>
            <a:r>
              <a:rPr lang="cs-CZ" sz="2400" dirty="0"/>
              <a:t>Veřejnost řízení a rozhodnutí</a:t>
            </a:r>
          </a:p>
          <a:p>
            <a:r>
              <a:rPr lang="cs-CZ" sz="2400" dirty="0"/>
              <a:t>Projednání věci v přiměřené době</a:t>
            </a:r>
          </a:p>
          <a:p>
            <a:endParaRPr lang="cs-CZ" dirty="0"/>
          </a:p>
        </p:txBody>
      </p:sp>
    </p:spTree>
    <p:extLst>
      <p:ext uri="{BB962C8B-B14F-4D97-AF65-F5344CB8AC3E}">
        <p14:creationId xmlns:p14="http://schemas.microsoft.com/office/powerpoint/2010/main" val="2712280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Úmluva </a:t>
            </a:r>
            <a:r>
              <a:rPr lang="cs-CZ" sz="3200" dirty="0"/>
              <a:t>– práva obviněného čl. 6 </a:t>
            </a:r>
            <a:r>
              <a:rPr lang="cs-CZ" sz="3200" dirty="0" smtClean="0"/>
              <a:t>odst.2,3 – přímá aplikace, subsidiarita ESLP</a:t>
            </a:r>
            <a:endParaRPr lang="cs-CZ" sz="3200" dirty="0"/>
          </a:p>
        </p:txBody>
      </p:sp>
      <p:sp>
        <p:nvSpPr>
          <p:cNvPr id="3" name="Zástupný symbol pro obsah 2"/>
          <p:cNvSpPr>
            <a:spLocks noGrp="1"/>
          </p:cNvSpPr>
          <p:nvPr>
            <p:ph idx="1"/>
          </p:nvPr>
        </p:nvSpPr>
        <p:spPr>
          <a:xfrm>
            <a:off x="457200" y="2564903"/>
            <a:ext cx="8229600" cy="3729533"/>
          </a:xfrm>
        </p:spPr>
        <p:txBody>
          <a:bodyPr/>
          <a:lstStyle/>
          <a:p>
            <a:r>
              <a:rPr lang="cs-CZ" dirty="0"/>
              <a:t>Presumpce neviny</a:t>
            </a:r>
          </a:p>
          <a:p>
            <a:r>
              <a:rPr lang="cs-CZ" dirty="0"/>
              <a:t>Právo být seznámen s podstatou obvinění</a:t>
            </a:r>
          </a:p>
          <a:p>
            <a:r>
              <a:rPr lang="cs-CZ" dirty="0"/>
              <a:t>Právo na obhajobu ( i bezplatnou)</a:t>
            </a:r>
          </a:p>
          <a:p>
            <a:r>
              <a:rPr lang="cs-CZ" dirty="0"/>
              <a:t>Právo na provedení dokazování</a:t>
            </a:r>
          </a:p>
          <a:p>
            <a:r>
              <a:rPr lang="cs-CZ" dirty="0"/>
              <a:t>Právo na tlumočníka ( bezplatné)</a:t>
            </a:r>
          </a:p>
          <a:p>
            <a:endParaRPr lang="cs-CZ" dirty="0"/>
          </a:p>
        </p:txBody>
      </p:sp>
    </p:spTree>
    <p:extLst>
      <p:ext uri="{BB962C8B-B14F-4D97-AF65-F5344CB8AC3E}">
        <p14:creationId xmlns:p14="http://schemas.microsoft.com/office/powerpoint/2010/main" val="3010076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Další záruky práva na spravedlivý proces v Úmluvě a Protokolech</a:t>
            </a:r>
            <a:endParaRPr lang="cs-CZ" sz="3600" dirty="0"/>
          </a:p>
        </p:txBody>
      </p:sp>
      <p:sp>
        <p:nvSpPr>
          <p:cNvPr id="3" name="Zástupný symbol pro obsah 2"/>
          <p:cNvSpPr>
            <a:spLocks noGrp="1"/>
          </p:cNvSpPr>
          <p:nvPr>
            <p:ph idx="1"/>
          </p:nvPr>
        </p:nvSpPr>
        <p:spPr/>
        <p:txBody>
          <a:bodyPr/>
          <a:lstStyle/>
          <a:p>
            <a:r>
              <a:rPr lang="cs-CZ" dirty="0"/>
              <a:t>Zákaz retroaktivity ( čl. 7)</a:t>
            </a:r>
          </a:p>
          <a:p>
            <a:r>
              <a:rPr lang="cs-CZ" dirty="0" err="1"/>
              <a:t>Nulla</a:t>
            </a:r>
            <a:r>
              <a:rPr lang="cs-CZ" dirty="0"/>
              <a:t> </a:t>
            </a:r>
            <a:r>
              <a:rPr lang="cs-CZ" dirty="0" err="1"/>
              <a:t>poena</a:t>
            </a:r>
            <a:r>
              <a:rPr lang="cs-CZ" dirty="0"/>
              <a:t> sine lege ( čl. 7)</a:t>
            </a:r>
          </a:p>
          <a:p>
            <a:r>
              <a:rPr lang="cs-CZ" dirty="0"/>
              <a:t>Právo na opravný prostředek ( čl. 13, Protokol 7 čl. 2)</a:t>
            </a:r>
          </a:p>
          <a:p>
            <a:r>
              <a:rPr lang="cs-CZ" dirty="0"/>
              <a:t>Právo na odškodnění za justiční omyl( čl. 5 odst. 5, Protokol 7 čl. 3)</a:t>
            </a:r>
          </a:p>
          <a:p>
            <a:r>
              <a:rPr lang="cs-CZ" dirty="0"/>
              <a:t>Princip ne bis in idem ( Protokol 7 čl. 4)</a:t>
            </a:r>
          </a:p>
          <a:p>
            <a:endParaRPr lang="cs-CZ" dirty="0"/>
          </a:p>
        </p:txBody>
      </p:sp>
    </p:spTree>
    <p:extLst>
      <p:ext uri="{BB962C8B-B14F-4D97-AF65-F5344CB8AC3E}">
        <p14:creationId xmlns:p14="http://schemas.microsoft.com/office/powerpoint/2010/main" val="619960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951384"/>
          </a:xfrm>
        </p:spPr>
        <p:txBody>
          <a:bodyPr/>
          <a:lstStyle/>
          <a:p>
            <a:r>
              <a:rPr lang="cs-CZ" dirty="0" smtClean="0"/>
              <a:t>Listina základních práv EU</a:t>
            </a:r>
            <a:endParaRPr lang="cs-CZ" dirty="0"/>
          </a:p>
        </p:txBody>
      </p:sp>
      <p:sp>
        <p:nvSpPr>
          <p:cNvPr id="3" name="Zástupný symbol pro obsah 2"/>
          <p:cNvSpPr>
            <a:spLocks noGrp="1"/>
          </p:cNvSpPr>
          <p:nvPr>
            <p:ph idx="1"/>
          </p:nvPr>
        </p:nvSpPr>
        <p:spPr>
          <a:xfrm>
            <a:off x="457200" y="1988840"/>
            <a:ext cx="8229600" cy="4305597"/>
          </a:xfrm>
        </p:spPr>
        <p:txBody>
          <a:bodyPr>
            <a:normAutofit fontScale="47500" lnSpcReduction="20000"/>
          </a:bodyPr>
          <a:lstStyle/>
          <a:p>
            <a:pPr algn="just"/>
            <a:r>
              <a:rPr lang="cs-CZ" sz="4200" dirty="0"/>
              <a:t>integrována do</a:t>
            </a:r>
            <a:r>
              <a:rPr lang="cs-CZ" sz="4200" b="1" dirty="0"/>
              <a:t> primárního </a:t>
            </a:r>
            <a:r>
              <a:rPr lang="cs-CZ" sz="4200" dirty="0"/>
              <a:t>unijního práva čl. 6 odst. 1 Smlouvy o EU₁  </a:t>
            </a:r>
          </a:p>
          <a:p>
            <a:pPr algn="just"/>
            <a:r>
              <a:rPr lang="cs-CZ" sz="4200" dirty="0" err="1"/>
              <a:t>supranacionální</a:t>
            </a:r>
            <a:r>
              <a:rPr lang="cs-CZ" sz="4200" dirty="0"/>
              <a:t> právní akt s možností </a:t>
            </a:r>
            <a:r>
              <a:rPr lang="cs-CZ" sz="4200" b="1" dirty="0"/>
              <a:t>přímého účinku (</a:t>
            </a:r>
            <a:r>
              <a:rPr lang="cs-CZ" sz="4200" dirty="0"/>
              <a:t>má sice především doktrinální účinek, ale je i </a:t>
            </a:r>
            <a:r>
              <a:rPr lang="cs-CZ" sz="4200" b="1" dirty="0"/>
              <a:t>přímo aplikovatelná)</a:t>
            </a:r>
            <a:endParaRPr lang="cs-CZ" sz="4200" dirty="0"/>
          </a:p>
          <a:p>
            <a:r>
              <a:rPr lang="cs-CZ" sz="4200" dirty="0"/>
              <a:t>Je závazná pro </a:t>
            </a:r>
            <a:r>
              <a:rPr lang="cs-CZ" sz="4200" b="1" dirty="0">
                <a:solidFill>
                  <a:srgbClr val="FFC000"/>
                </a:solidFill>
              </a:rPr>
              <a:t>instituce, orgány, úřady a agentury Evropské unie.  </a:t>
            </a:r>
            <a:endParaRPr lang="cs-CZ" sz="4200" dirty="0">
              <a:solidFill>
                <a:srgbClr val="FFC000"/>
              </a:solidFill>
            </a:endParaRPr>
          </a:p>
          <a:p>
            <a:pPr algn="just"/>
            <a:r>
              <a:rPr lang="cs-CZ" sz="4200" b="1" dirty="0">
                <a:solidFill>
                  <a:srgbClr val="FFC000"/>
                </a:solidFill>
              </a:rPr>
              <a:t>pro členské státy </a:t>
            </a:r>
            <a:r>
              <a:rPr lang="cs-CZ" sz="4200" b="1" dirty="0" smtClean="0">
                <a:solidFill>
                  <a:srgbClr val="FFC000"/>
                </a:solidFill>
              </a:rPr>
              <a:t>– orgány činné v trestním řízení </a:t>
            </a:r>
            <a:r>
              <a:rPr lang="cs-CZ" sz="4200" dirty="0" smtClean="0"/>
              <a:t>je </a:t>
            </a:r>
            <a:r>
              <a:rPr lang="cs-CZ" sz="4200" dirty="0"/>
              <a:t>zavazující jen v případě, že tyto </a:t>
            </a:r>
            <a:r>
              <a:rPr lang="cs-CZ" sz="4200" dirty="0" smtClean="0"/>
              <a:t>aplikují v konkrétní věci </a:t>
            </a:r>
            <a:r>
              <a:rPr lang="cs-CZ" sz="4200" dirty="0"/>
              <a:t>právo Evropské unie</a:t>
            </a:r>
            <a:r>
              <a:rPr lang="cs-CZ" sz="4200" dirty="0" smtClean="0"/>
              <a:t>.</a:t>
            </a:r>
            <a:endParaRPr lang="cs-CZ" sz="4200" dirty="0"/>
          </a:p>
          <a:p>
            <a:pPr algn="just"/>
            <a:r>
              <a:rPr lang="cs-CZ" sz="4200" dirty="0"/>
              <a:t>Listina z hlediska jejího dodržování</a:t>
            </a:r>
            <a:r>
              <a:rPr lang="cs-CZ" sz="4200" b="1" dirty="0"/>
              <a:t> </a:t>
            </a:r>
            <a:r>
              <a:rPr lang="cs-CZ" sz="4200" b="1" dirty="0">
                <a:solidFill>
                  <a:srgbClr val="FFC000"/>
                </a:solidFill>
              </a:rPr>
              <a:t>není </a:t>
            </a:r>
            <a:r>
              <a:rPr lang="cs-CZ" sz="4200" dirty="0">
                <a:solidFill>
                  <a:srgbClr val="FFC000"/>
                </a:solidFill>
              </a:rPr>
              <a:t>podrobena externí kontrole Soudu pro lidská práva, podléhá však kontrole Soudního dvora EU</a:t>
            </a:r>
            <a:r>
              <a:rPr lang="cs-CZ" sz="4200" dirty="0"/>
              <a:t>, jenž naopak k obsahu Úmluvy i Listiny přihlížet </a:t>
            </a:r>
            <a:r>
              <a:rPr lang="cs-CZ" sz="4200" dirty="0" smtClean="0"/>
              <a:t>musí</a:t>
            </a:r>
          </a:p>
          <a:p>
            <a:pPr algn="just"/>
            <a:endParaRPr lang="cs-CZ" sz="4200" dirty="0" smtClean="0"/>
          </a:p>
          <a:p>
            <a:pPr algn="just"/>
            <a:r>
              <a:rPr lang="cs-CZ" sz="4200" dirty="0" smtClean="0">
                <a:solidFill>
                  <a:srgbClr val="FFC000"/>
                </a:solidFill>
              </a:rPr>
              <a:t>§ 9a </a:t>
            </a:r>
            <a:r>
              <a:rPr lang="cs-CZ" sz="4200" dirty="0" err="1" smtClean="0">
                <a:solidFill>
                  <a:srgbClr val="FFC000"/>
                </a:solidFill>
              </a:rPr>
              <a:t>tr.ř</a:t>
            </a:r>
            <a:r>
              <a:rPr lang="cs-CZ" sz="4200" dirty="0" smtClean="0">
                <a:solidFill>
                  <a:srgbClr val="FFC000"/>
                </a:solidFill>
              </a:rPr>
              <a:t>.</a:t>
            </a:r>
            <a:endParaRPr lang="cs-CZ" sz="4200" dirty="0">
              <a:solidFill>
                <a:srgbClr val="FFC000"/>
              </a:solidFill>
            </a:endParaRPr>
          </a:p>
          <a:p>
            <a:pPr marL="0" indent="0">
              <a:buNone/>
            </a:pPr>
            <a:endParaRPr lang="cs-CZ" sz="2600" dirty="0"/>
          </a:p>
          <a:p>
            <a:endParaRPr lang="cs-CZ" sz="2600" dirty="0"/>
          </a:p>
          <a:p>
            <a:endParaRPr lang="cs-CZ" sz="2600" dirty="0"/>
          </a:p>
          <a:p>
            <a:pPr marL="0" indent="0" algn="just">
              <a:buNone/>
            </a:pPr>
            <a:r>
              <a:rPr lang="cs-CZ" sz="2600" dirty="0"/>
              <a:t>₁ Čl. 6 odst.1 : „Unie uznává práva, svobody a zásady obsažené v Listině základních práv Evropské unie ze dne 7. prosince 2000, ve znění upraveném dne 12. prosince 2007 ve Štrasburku, jež má stejnou právní sílu jako Smlouvy.“</a:t>
            </a:r>
          </a:p>
          <a:p>
            <a:endParaRPr lang="cs-CZ" dirty="0"/>
          </a:p>
        </p:txBody>
      </p:sp>
    </p:spTree>
    <p:extLst>
      <p:ext uri="{BB962C8B-B14F-4D97-AF65-F5344CB8AC3E}">
        <p14:creationId xmlns:p14="http://schemas.microsoft.com/office/powerpoint/2010/main" val="2506294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Listina základních práv EU  </a:t>
            </a:r>
            <a:endParaRPr lang="cs-CZ" dirty="0"/>
          </a:p>
        </p:txBody>
      </p:sp>
      <p:sp>
        <p:nvSpPr>
          <p:cNvPr id="3" name="Zástupný symbol pro obsah 2"/>
          <p:cNvSpPr>
            <a:spLocks noGrp="1"/>
          </p:cNvSpPr>
          <p:nvPr>
            <p:ph idx="1"/>
          </p:nvPr>
        </p:nvSpPr>
        <p:spPr/>
        <p:txBody>
          <a:bodyPr>
            <a:normAutofit fontScale="92500" lnSpcReduction="10000"/>
          </a:bodyPr>
          <a:lstStyle/>
          <a:p>
            <a:pPr lvl="0"/>
            <a:endParaRPr lang="cs-CZ" sz="3200" dirty="0"/>
          </a:p>
          <a:p>
            <a:pPr lvl="0"/>
            <a:r>
              <a:rPr lang="cs-CZ" sz="3200" dirty="0"/>
              <a:t>Rovnost před zákonem (čl. 20)</a:t>
            </a:r>
          </a:p>
          <a:p>
            <a:pPr lvl="0"/>
            <a:r>
              <a:rPr lang="cs-CZ" sz="3200" dirty="0"/>
              <a:t>Právo na účinné odvolací řízení a spravedlivý soudní proces (čl. 47)</a:t>
            </a:r>
          </a:p>
          <a:p>
            <a:pPr lvl="0"/>
            <a:r>
              <a:rPr lang="cs-CZ" sz="3200" dirty="0"/>
              <a:t>Presumpce neviny a právo na obhajobu (čl. 48)</a:t>
            </a:r>
          </a:p>
          <a:p>
            <a:pPr lvl="0"/>
            <a:r>
              <a:rPr lang="cs-CZ" sz="3200" dirty="0"/>
              <a:t>Zásada zákonnosti a přiměřenosti trestů (čl. 49)</a:t>
            </a:r>
          </a:p>
          <a:p>
            <a:pPr lvl="0"/>
            <a:r>
              <a:rPr lang="cs-CZ" sz="3200" dirty="0"/>
              <a:t>Právo nebýt souzen či trestně stíhán dvakrát za stejný trestný čin </a:t>
            </a:r>
            <a:r>
              <a:rPr lang="cs-CZ" sz="3200" dirty="0" smtClean="0">
                <a:solidFill>
                  <a:srgbClr val="FFC000"/>
                </a:solidFill>
              </a:rPr>
              <a:t>– ne bis in idem </a:t>
            </a:r>
            <a:r>
              <a:rPr lang="cs-CZ" sz="3200" dirty="0" smtClean="0"/>
              <a:t>(čl</a:t>
            </a:r>
            <a:r>
              <a:rPr lang="cs-CZ" sz="3200" dirty="0"/>
              <a:t>. 50).</a:t>
            </a:r>
          </a:p>
          <a:p>
            <a:endParaRPr lang="cs-CZ" dirty="0"/>
          </a:p>
        </p:txBody>
      </p:sp>
    </p:spTree>
    <p:extLst>
      <p:ext uri="{BB962C8B-B14F-4D97-AF65-F5344CB8AC3E}">
        <p14:creationId xmlns:p14="http://schemas.microsoft.com/office/powerpoint/2010/main" val="2899977097"/>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TC010205601[[fn=Luxusní motiv]]</Template>
  <TotalTime>588</TotalTime>
  <Words>1174</Words>
  <Application>Microsoft Office PowerPoint</Application>
  <PresentationFormat>Předvádění na obrazovce (4:3)</PresentationFormat>
  <Paragraphs>126</Paragraphs>
  <Slides>19</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19</vt:i4>
      </vt:variant>
    </vt:vector>
  </HeadingPairs>
  <TitlesOfParts>
    <vt:vector size="21" baseType="lpstr">
      <vt:lpstr>Deluxe</vt:lpstr>
      <vt:lpstr>Klip</vt:lpstr>
      <vt:lpstr>Základní zásady TPP a TŘ </vt:lpstr>
      <vt:lpstr>Funkce základní zásad</vt:lpstr>
      <vt:lpstr> Právo na spravedlivý trestní proces a trojnásobná úroveň ochrany lidských práv -</vt:lpstr>
      <vt:lpstr>Listina základních práv a svobod ( ČR) – přímá aplikace</vt:lpstr>
      <vt:lpstr>Úmluva – všeobecné záruky čl. 6 odst.1 – přímá aplikace, subsidiarita – ESLP</vt:lpstr>
      <vt:lpstr>Úmluva – práva obviněného čl. 6 odst.2,3 – přímá aplikace, subsidiarita ESLP</vt:lpstr>
      <vt:lpstr>Další záruky práva na spravedlivý proces v Úmluvě a Protokolech</vt:lpstr>
      <vt:lpstr>Listina základních práv EU</vt:lpstr>
      <vt:lpstr>Listina základních práv EU  </vt:lpstr>
      <vt:lpstr>Základní zásady TŘ</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DOTAZY ?</vt:lpstr>
      <vt:lpstr>Děkuji za pozornost.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Úvodní  výklady</dc:title>
  <dc:creator>Uzivatel</dc:creator>
  <cp:lastModifiedBy>Fenyk Jaroslav</cp:lastModifiedBy>
  <cp:revision>40</cp:revision>
  <dcterms:created xsi:type="dcterms:W3CDTF">2012-02-17T08:19:37Z</dcterms:created>
  <dcterms:modified xsi:type="dcterms:W3CDTF">2019-02-27T12:45:21Z</dcterms:modified>
</cp:coreProperties>
</file>