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289" r:id="rId14"/>
    <p:sldId id="30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řízení I.</a:t>
            </a:r>
            <a:endParaRPr lang="cs-CZ" sz="50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 smtClean="0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7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2019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</a:t>
            </a:r>
            <a:r>
              <a:rPr lang="cs-CZ" sz="2800" dirty="0" smtClean="0"/>
              <a:t>Soud </a:t>
            </a:r>
            <a:r>
              <a:rPr lang="cs-CZ" sz="2800" dirty="0"/>
              <a:t>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 smtClean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 smtClean="0"/>
              <a:t>– orgán činný v trestním řízení (§ 1,  § 12 odst. 1, 3, 4 </a:t>
            </a:r>
            <a:r>
              <a:rPr lang="cs-CZ" sz="2000" dirty="0" err="1" smtClean="0"/>
              <a:t>tr</a:t>
            </a:r>
            <a:r>
              <a:rPr lang="cs-CZ" sz="2000" dirty="0" smtClean="0"/>
              <a:t>. ř., zákon č. 6/2002 Sb., ve znění pozdějších předpisů)</a:t>
            </a:r>
            <a:endParaRPr lang="cs-CZ" sz="2000" dirty="0"/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</a:t>
            </a:r>
            <a:r>
              <a:rPr lang="cs-CZ" sz="2000" dirty="0" smtClean="0"/>
              <a:t>soudy</a:t>
            </a:r>
          </a:p>
          <a:p>
            <a:pPr marL="1219200" lvl="2" indent="-304800" algn="just"/>
            <a:r>
              <a:rPr lang="cs-CZ" sz="2000" dirty="0" smtClean="0"/>
              <a:t>Pobočky</a:t>
            </a:r>
          </a:p>
          <a:p>
            <a:pPr marL="800100" lvl="1" indent="-342900" algn="just"/>
            <a:r>
              <a:rPr lang="cs-CZ" sz="2000" dirty="0" smtClean="0"/>
              <a:t>Soudy rozhodují </a:t>
            </a:r>
            <a:r>
              <a:rPr lang="cs-CZ" sz="2000" dirty="0"/>
              <a:t>o </a:t>
            </a:r>
            <a:r>
              <a:rPr lang="cs-CZ" sz="2000" dirty="0" smtClean="0"/>
              <a:t>průlomu do základních práv a svobod, rozhodují o vině </a:t>
            </a:r>
            <a:r>
              <a:rPr lang="cs-CZ" sz="2000" dirty="0"/>
              <a:t>a trestu za trestné </a:t>
            </a:r>
            <a:r>
              <a:rPr lang="cs-CZ" sz="2000" dirty="0" smtClean="0"/>
              <a:t>činy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soudů v trestním řízení ( § 13-§26 </a:t>
            </a:r>
            <a:r>
              <a:rPr lang="cs-CZ" sz="2000" dirty="0" err="1" smtClean="0"/>
              <a:t>tr.ř</a:t>
            </a:r>
            <a:r>
              <a:rPr lang="cs-CZ" sz="2000" dirty="0" smtClean="0"/>
              <a:t>.)</a:t>
            </a:r>
          </a:p>
          <a:p>
            <a:pPr marL="381000" indent="-381000" algn="just"/>
            <a:r>
              <a:rPr lang="cs-CZ" sz="2000" dirty="0" smtClean="0"/>
              <a:t>Přípravné řízení, hlavní líčení, odvolací řízení… právo na zákonného soudce…nález  </a:t>
            </a:r>
            <a:r>
              <a:rPr lang="cs-CZ" sz="2000" dirty="0" err="1" smtClean="0"/>
              <a:t>Pl</a:t>
            </a:r>
            <a:r>
              <a:rPr lang="cs-CZ" sz="2000" dirty="0" smtClean="0"/>
              <a:t>. ÚS  4/2015</a:t>
            </a:r>
          </a:p>
          <a:p>
            <a:pPr marL="381000" indent="-381000" algn="just"/>
            <a:r>
              <a:rPr lang="cs-CZ" sz="2000" dirty="0" smtClean="0">
                <a:solidFill>
                  <a:srgbClr val="FF9966"/>
                </a:solidFill>
              </a:rPr>
              <a:t> O</a:t>
            </a:r>
            <a:r>
              <a:rPr lang="cs-CZ" sz="2000" b="1" dirty="0" smtClean="0">
                <a:solidFill>
                  <a:srgbClr val="FF9966"/>
                </a:solidFill>
              </a:rPr>
              <a:t>bsazení</a:t>
            </a:r>
            <a:r>
              <a:rPr lang="cs-CZ" sz="2000" dirty="0" smtClean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</a:t>
            </a:r>
            <a:r>
              <a:rPr lang="cs-CZ" sz="2000" dirty="0" smtClean="0"/>
              <a:t>úředník</a:t>
            </a:r>
          </a:p>
          <a:p>
            <a:pPr marL="800100" lvl="1" indent="-342900" algn="just"/>
            <a:endParaRPr lang="cs-CZ" sz="2000" dirty="0"/>
          </a:p>
          <a:p>
            <a:pPr marL="381000" indent="-381000" algn="just"/>
            <a:r>
              <a:rPr lang="cs-CZ" sz="2000" dirty="0" smtClean="0"/>
              <a:t>Vztah soudů k </a:t>
            </a:r>
            <a:r>
              <a:rPr lang="cs-CZ" sz="2000" dirty="0"/>
              <a:t>ministerstvu spravedlnosti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Systém </a:t>
            </a:r>
            <a:r>
              <a:rPr lang="cs-CZ" sz="4000" dirty="0" smtClean="0"/>
              <a:t>dvoustupňové </a:t>
            </a:r>
            <a:r>
              <a:rPr lang="cs-CZ" sz="4000" dirty="0" smtClean="0"/>
              <a:t>kontroly v TŘ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zástupce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7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</a:t>
            </a:r>
            <a:r>
              <a:rPr lang="cs-CZ" sz="2200" dirty="0" smtClean="0">
                <a:latin typeface="+mn-lt"/>
              </a:rPr>
              <a:t>jsou ti činitelé </a:t>
            </a:r>
            <a:r>
              <a:rPr lang="cs-CZ" sz="2200" dirty="0">
                <a:latin typeface="+mn-lt"/>
              </a:rPr>
              <a:t>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</a:t>
            </a:r>
            <a:r>
              <a:rPr lang="cs-CZ" sz="2000" b="1" dirty="0" smtClean="0">
                <a:solidFill>
                  <a:srgbClr val="FF0000"/>
                </a:solidFill>
              </a:rPr>
              <a:t>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</a:t>
            </a:r>
            <a:r>
              <a:rPr lang="cs-CZ" sz="2000" dirty="0" smtClean="0">
                <a:solidFill>
                  <a:srgbClr val="FFC000"/>
                </a:solidFill>
              </a:rPr>
              <a:t>obviněný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FFC000"/>
                </a:solidFill>
              </a:rPr>
              <a:t>orgán </a:t>
            </a:r>
            <a:r>
              <a:rPr lang="cs-CZ" sz="2000" dirty="0">
                <a:solidFill>
                  <a:srgbClr val="FFC000"/>
                </a:solidFill>
              </a:rPr>
              <a:t>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</a:t>
            </a:r>
            <a:r>
              <a:rPr lang="cs-CZ" sz="2000" dirty="0" smtClean="0"/>
              <a:t>obhájce, svědek</a:t>
            </a:r>
            <a:r>
              <a:rPr lang="cs-CZ" sz="2000" dirty="0"/>
              <a:t>, znalec, tlumočník, pokud uplatňují návrhy na </a:t>
            </a:r>
            <a:r>
              <a:rPr lang="cs-CZ" sz="2000" dirty="0" smtClean="0"/>
              <a:t> odměnu advokáta, svědečné</a:t>
            </a:r>
            <a:r>
              <a:rPr lang="cs-CZ" sz="2000" dirty="0"/>
              <a:t>, znalečné nebo </a:t>
            </a:r>
            <a:r>
              <a:rPr lang="cs-CZ" sz="2000" dirty="0" err="1" smtClean="0"/>
              <a:t>tlumočné</a:t>
            </a:r>
            <a:r>
              <a:rPr lang="cs-CZ" sz="2000" dirty="0" smtClean="0"/>
              <a:t>, nebo jsou předmětem pořádkové sankce.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s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trany</a:t>
            </a:r>
            <a:r>
              <a:rPr lang="cs-CZ" sz="2000" dirty="0" smtClean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</a:t>
            </a:r>
            <a:r>
              <a:rPr lang="cs-CZ" sz="2000" dirty="0" smtClean="0">
                <a:solidFill>
                  <a:srgbClr val="FFC000"/>
                </a:solidFill>
                <a:latin typeface="+mn-lt"/>
              </a:rPr>
              <a:t>rocesní </a:t>
            </a:r>
            <a:r>
              <a:rPr lang="cs-CZ" sz="2000" dirty="0">
                <a:solidFill>
                  <a:srgbClr val="FFC000"/>
                </a:solidFill>
                <a:latin typeface="+mn-lt"/>
              </a:rPr>
              <a:t>způsobilost </a:t>
            </a:r>
            <a:r>
              <a:rPr lang="cs-CZ" sz="2000" dirty="0">
                <a:latin typeface="+mn-lt"/>
              </a:rPr>
              <a:t>subjektů v trestním </a:t>
            </a:r>
            <a:r>
              <a:rPr lang="cs-CZ" sz="2000" dirty="0" smtClean="0">
                <a:latin typeface="+mn-lt"/>
              </a:rPr>
              <a:t>řízení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 smtClean="0">
                <a:latin typeface="+mn-lt"/>
              </a:rPr>
              <a:t>vliv zásady veřejnosti ( § 2 odst. 10, § 8-§ 8d </a:t>
            </a:r>
            <a:r>
              <a:rPr lang="cs-CZ" sz="2000" dirty="0" err="1" smtClean="0">
                <a:latin typeface="+mn-lt"/>
              </a:rPr>
              <a:t>tr.ř</a:t>
            </a:r>
            <a:r>
              <a:rPr lang="cs-CZ" sz="2000" dirty="0" smtClean="0">
                <a:latin typeface="+mn-lt"/>
              </a:rPr>
              <a:t>.) na účast v trestním řízení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2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ORGÁNY ČINNÉ V TRESTNÍM ŘÍZENÍ - § 12 ODST. 1 TR.Ř.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 smtClean="0"/>
              <a:t>POLICEJNÍ ORGÁN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STÁTNÍ ZÁSTUPCE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 smtClean="0"/>
              <a:t>– orgán činný v trestním řízení  - § 12 odst.1 </a:t>
            </a:r>
            <a:r>
              <a:rPr lang="cs-CZ" sz="2200" dirty="0" err="1" smtClean="0"/>
              <a:t>tr.ř</a:t>
            </a:r>
            <a:r>
              <a:rPr lang="cs-CZ" sz="2200" dirty="0" smtClean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</a:t>
            </a:r>
            <a:r>
              <a:rPr lang="cs-CZ" sz="2200" dirty="0" smtClean="0">
                <a:solidFill>
                  <a:srgbClr val="FF0000"/>
                </a:solidFill>
              </a:rPr>
              <a:t>pro útvary </a:t>
            </a:r>
            <a:r>
              <a:rPr lang="cs-CZ" sz="2200" dirty="0">
                <a:solidFill>
                  <a:srgbClr val="FF0000"/>
                </a:solidFill>
              </a:rPr>
              <a:t>Policie (§ 12 odst. 2 </a:t>
            </a:r>
            <a:r>
              <a:rPr lang="cs-CZ" sz="2200" dirty="0"/>
              <a:t>a § 161 odst. 2</a:t>
            </a:r>
            <a:r>
              <a:rPr lang="cs-CZ" sz="2200" dirty="0" smtClean="0"/>
              <a:t>),ale i další orgány, jako  Generální inspekce bezpečnostních sborů, Vězeňské služby, Celní orgány. Vojenské policie, BIS, UZSI, VOZP  atd. </a:t>
            </a:r>
            <a:endParaRPr lang="cs-CZ" sz="2200" dirty="0"/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  <a:r>
              <a:rPr lang="cs-CZ" sz="2200" dirty="0" smtClean="0"/>
              <a:t>, územní a celostátní útvary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</a:t>
            </a:r>
            <a:r>
              <a:rPr lang="cs-CZ" sz="2200" dirty="0" smtClean="0"/>
              <a:t>řízením ( zákon o PČR):</a:t>
            </a:r>
            <a:endParaRPr lang="cs-CZ" sz="2200" dirty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</a:t>
            </a:r>
            <a:r>
              <a:rPr lang="cs-CZ" sz="2200" dirty="0" smtClean="0"/>
              <a:t>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</a:t>
            </a:r>
            <a:r>
              <a:rPr lang="cs-CZ" sz="2200" dirty="0" smtClean="0"/>
              <a:t>157 odst.2, §174 </a:t>
            </a:r>
            <a:r>
              <a:rPr lang="cs-CZ" sz="2200" dirty="0" err="1"/>
              <a:t>tr.ř</a:t>
            </a:r>
            <a:r>
              <a:rPr lang="cs-CZ" sz="2200" dirty="0"/>
              <a:t>.). </a:t>
            </a:r>
            <a:r>
              <a:rPr lang="cs-CZ" sz="2200" dirty="0" smtClean="0"/>
              <a:t>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 smtClean="0"/>
              <a:t>V </a:t>
            </a:r>
            <a:r>
              <a:rPr lang="cs-CZ" sz="2200" dirty="0"/>
              <a:t>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 smtClean="0">
                <a:solidFill>
                  <a:srgbClr val="FFC000"/>
                </a:solidFill>
              </a:rPr>
              <a:t>nebo jiného rozhodnutí </a:t>
            </a:r>
            <a:r>
              <a:rPr lang="cs-CZ" sz="2200" dirty="0" smtClean="0"/>
              <a:t>státního </a:t>
            </a:r>
            <a:r>
              <a:rPr lang="cs-CZ" sz="2200" dirty="0"/>
              <a:t>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„Prověřování „( § 158 a násl. TŘ)</a:t>
            </a:r>
            <a:r>
              <a:rPr lang="cs-CZ" sz="2000" dirty="0" smtClean="0">
                <a:solidFill>
                  <a:srgbClr val="FF9966"/>
                </a:solidFill>
                <a:latin typeface="+mj-lt"/>
              </a:rPr>
              <a:t>:</a:t>
            </a:r>
            <a:endParaRPr lang="cs-CZ" sz="2000" dirty="0">
              <a:solidFill>
                <a:srgbClr val="FF9966"/>
              </a:solidFill>
              <a:latin typeface="+mj-lt"/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  <a:r>
              <a:rPr lang="cs-CZ" sz="2000" dirty="0" smtClean="0"/>
              <a:t> s cílem zjistit, zda je nutno zahájit trestní stíhání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  <a:r>
              <a:rPr lang="cs-CZ" sz="2000" dirty="0" smtClean="0"/>
              <a:t>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Vyšetřování (§ 161 TŘ)</a:t>
            </a:r>
            <a:r>
              <a:rPr lang="cs-CZ" sz="2000" dirty="0" smtClean="0"/>
              <a:t>– Především Služba </a:t>
            </a:r>
            <a:r>
              <a:rPr lang="cs-CZ" sz="2000" dirty="0"/>
              <a:t>kriminální policie a </a:t>
            </a:r>
            <a:r>
              <a:rPr lang="cs-CZ" sz="2000" dirty="0" smtClean="0"/>
              <a:t>vyšetřování, ale i jiné útvary policie  a GIBS (centralizované x regionální) </a:t>
            </a:r>
            <a:r>
              <a:rPr lang="cs-CZ" sz="2000" dirty="0" smtClean="0">
                <a:solidFill>
                  <a:srgbClr val="FF0000"/>
                </a:solidFill>
              </a:rPr>
              <a:t>pozor na časté organizační změny:</a:t>
            </a:r>
            <a:endParaRPr lang="cs-CZ" sz="2000" dirty="0">
              <a:solidFill>
                <a:srgbClr val="FF0000"/>
              </a:solidFill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</a:t>
            </a:r>
            <a:r>
              <a:rPr lang="cs-CZ" sz="2000" dirty="0" smtClean="0"/>
              <a:t>, s cílem přesvědčit se, zda je nutno podat obžalobu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 smtClean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</a:t>
            </a:r>
            <a:r>
              <a:rPr lang="cs-CZ" sz="2000" dirty="0" smtClean="0"/>
              <a:t>( § 161 odst.4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řízení ( § 179a  odst.2 TŘ)</a:t>
            </a:r>
            <a:endParaRPr lang="cs-CZ" sz="2000" b="1" dirty="0">
              <a:solidFill>
                <a:srgbClr val="FF9966"/>
              </a:solidFill>
              <a:latin typeface="+mj-lt"/>
            </a:endParaRP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</a:t>
            </a:r>
            <a:r>
              <a:rPr lang="cs-CZ" sz="2800" dirty="0" smtClean="0"/>
              <a:t>zástupce v </a:t>
            </a:r>
            <a:r>
              <a:rPr lang="cs-CZ" sz="2800" dirty="0"/>
              <a:t>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buFontTx/>
              <a:buNone/>
            </a:pPr>
            <a:r>
              <a:rPr lang="cs-CZ" sz="2000" dirty="0" smtClean="0"/>
              <a:t>       Orgán </a:t>
            </a:r>
            <a:r>
              <a:rPr lang="cs-CZ" sz="2000" dirty="0"/>
              <a:t>veřejné žaloby v trestním </a:t>
            </a:r>
            <a:r>
              <a:rPr lang="cs-CZ" sz="2000" dirty="0" smtClean="0"/>
              <a:t>řízení – </a:t>
            </a:r>
            <a:r>
              <a:rPr lang="cs-CZ" sz="2000" dirty="0" smtClean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 smtClean="0">
                <a:solidFill>
                  <a:srgbClr val="FF0000"/>
                </a:solidFill>
              </a:rPr>
              <a:t>tr</a:t>
            </a:r>
            <a:r>
              <a:rPr lang="cs-CZ" sz="2000" dirty="0" smtClean="0">
                <a:solidFill>
                  <a:srgbClr val="FF0000"/>
                </a:solidFill>
              </a:rPr>
              <a:t>. ř.)</a:t>
            </a:r>
            <a:r>
              <a:rPr lang="cs-CZ" sz="2000" dirty="0" smtClean="0"/>
              <a:t>, který</a:t>
            </a:r>
            <a:r>
              <a:rPr lang="cs-CZ" sz="2000" dirty="0" smtClean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</a:t>
            </a:r>
            <a:r>
              <a:rPr lang="cs-CZ" sz="2000" dirty="0" smtClean="0"/>
              <a:t>úkoly </a:t>
            </a:r>
            <a:r>
              <a:rPr lang="cs-CZ" sz="2000" dirty="0"/>
              <a:t>vyplývající </a:t>
            </a:r>
            <a:r>
              <a:rPr lang="cs-CZ" sz="2000" dirty="0" smtClean="0"/>
              <a:t>především z </a:t>
            </a:r>
            <a:r>
              <a:rPr lang="cs-CZ" sz="2000" dirty="0"/>
              <a:t>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  <a:endParaRPr lang="cs-CZ" sz="2000" dirty="0" smtClean="0"/>
          </a:p>
          <a:p>
            <a:pPr marL="800100" lvl="1" indent="-342900" algn="just"/>
            <a:r>
              <a:rPr lang="cs-CZ" sz="2000" dirty="0" smtClean="0"/>
              <a:t>pobočky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</a:t>
            </a:r>
            <a:r>
              <a:rPr lang="cs-CZ" sz="2000" b="1" dirty="0" smtClean="0">
                <a:solidFill>
                  <a:srgbClr val="FF9966"/>
                </a:solidFill>
              </a:rPr>
              <a:t>SZ ve </a:t>
            </a:r>
            <a:r>
              <a:rPr lang="cs-CZ" sz="2000" b="1" dirty="0">
                <a:solidFill>
                  <a:srgbClr val="FF9966"/>
                </a:solidFill>
              </a:rPr>
              <a:t>vztahu k Ministerstvu </a:t>
            </a:r>
            <a:r>
              <a:rPr lang="cs-CZ" sz="2000" b="1" dirty="0" smtClean="0">
                <a:solidFill>
                  <a:srgbClr val="FF9966"/>
                </a:solidFill>
              </a:rPr>
              <a:t>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výlučná </a:t>
            </a:r>
            <a:r>
              <a:rPr lang="cs-CZ" sz="2000" dirty="0"/>
              <a:t>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</a:t>
            </a:r>
            <a:r>
              <a:rPr lang="cs-CZ" sz="2000" dirty="0" smtClean="0"/>
              <a:t>obžalobu, návrh na potrestání, dohodu o vině a trestu, atd.</a:t>
            </a:r>
            <a:r>
              <a:rPr lang="cs-CZ" sz="2000" dirty="0"/>
              <a:t> </a:t>
            </a:r>
            <a:endParaRPr lang="cs-CZ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dozor </a:t>
            </a:r>
            <a:r>
              <a:rPr lang="cs-CZ" sz="2000" b="1" dirty="0">
                <a:solidFill>
                  <a:srgbClr val="FF0000"/>
                </a:solidFill>
              </a:rPr>
              <a:t>státního zástupce v přípravném </a:t>
            </a:r>
            <a:r>
              <a:rPr lang="cs-CZ" sz="2000" b="1" dirty="0" smtClean="0">
                <a:solidFill>
                  <a:srgbClr val="FF0000"/>
                </a:solidFill>
              </a:rPr>
              <a:t>řízení - § 174 </a:t>
            </a:r>
            <a:r>
              <a:rPr lang="cs-CZ" sz="2000" b="1" dirty="0" err="1" smtClean="0">
                <a:solidFill>
                  <a:srgbClr val="FF0000"/>
                </a:solidFill>
              </a:rPr>
              <a:t>tr.ř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  <a:endParaRPr lang="cs-CZ" sz="2000" b="1" dirty="0">
              <a:solidFill>
                <a:srgbClr val="FF00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</a:t>
            </a:r>
            <a:r>
              <a:rPr lang="cs-CZ" sz="2000" dirty="0" smtClean="0"/>
              <a:t>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</a:t>
            </a:r>
            <a:r>
              <a:rPr lang="cs-CZ" sz="2000" dirty="0" smtClean="0"/>
              <a:t>ateriální důkazní břemeno</a:t>
            </a:r>
            <a:endParaRPr lang="cs-CZ" sz="2000" dirty="0"/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1032</TotalTime>
  <Words>856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ORGÁNY ČINNÉ V TRESTNÍM ŘÍZENÍ - § 12 ODST. 1 TR.Ř.</vt:lpstr>
      <vt:lpstr>Policejní orgán v trestním řízení</vt:lpstr>
      <vt:lpstr>Prezentace aplikace PowerPoint</vt:lpstr>
      <vt:lpstr>Státní zástupce v trestním řízení</vt:lpstr>
      <vt:lpstr>Prezentace aplikace PowerPoint</vt:lpstr>
      <vt:lpstr> Soud v trestním řízení</vt:lpstr>
      <vt:lpstr>Prezentace aplikace PowerPoint</vt:lpstr>
      <vt:lpstr> Systém dvoustupňové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Fenyk Jaroslav</cp:lastModifiedBy>
  <cp:revision>95</cp:revision>
  <dcterms:created xsi:type="dcterms:W3CDTF">2005-04-06T16:52:48Z</dcterms:created>
  <dcterms:modified xsi:type="dcterms:W3CDTF">2019-03-01T07:56:12Z</dcterms:modified>
</cp:coreProperties>
</file>