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8" r:id="rId3"/>
    <p:sldId id="259" r:id="rId4"/>
    <p:sldId id="260" r:id="rId5"/>
    <p:sldId id="31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89" r:id="rId14"/>
    <p:sldId id="281" r:id="rId15"/>
    <p:sldId id="292" r:id="rId16"/>
    <p:sldId id="282" r:id="rId17"/>
    <p:sldId id="269" r:id="rId18"/>
    <p:sldId id="283" r:id="rId19"/>
    <p:sldId id="284" r:id="rId20"/>
    <p:sldId id="285" r:id="rId21"/>
    <p:sldId id="286" r:id="rId22"/>
    <p:sldId id="270" r:id="rId23"/>
    <p:sldId id="271" r:id="rId24"/>
    <p:sldId id="272" r:id="rId25"/>
    <p:sldId id="273" r:id="rId26"/>
    <p:sldId id="290" r:id="rId27"/>
    <p:sldId id="291" r:id="rId28"/>
    <p:sldId id="274" r:id="rId29"/>
    <p:sldId id="308" r:id="rId30"/>
    <p:sldId id="309" r:id="rId31"/>
    <p:sldId id="288" r:id="rId32"/>
    <p:sldId id="275" r:id="rId33"/>
    <p:sldId id="276" r:id="rId34"/>
    <p:sldId id="278" r:id="rId35"/>
    <p:sldId id="293" r:id="rId36"/>
    <p:sldId id="277" r:id="rId37"/>
    <p:sldId id="279" r:id="rId38"/>
    <p:sldId id="287" r:id="rId39"/>
    <p:sldId id="294" r:id="rId40"/>
    <p:sldId id="30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409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89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079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1194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842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27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14.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14.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14.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14.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14.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14.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14.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F48256-6EEA-44DF-8A60-324E6518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Obviněný, obhájce, poškozený a další osoby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9C0DE7C-F3AB-4258-8377-4872315A2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19741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Trestní právo III. 14. 3. 2019</a:t>
            </a:r>
          </a:p>
        </p:txBody>
      </p:sp>
    </p:spTree>
    <p:extLst>
      <p:ext uri="{BB962C8B-B14F-4D97-AF65-F5344CB8AC3E}">
        <p14:creationId xmlns:p14="http://schemas.microsoft.com/office/powerpoint/2010/main" val="421283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Spolupracující obviněný § 178a a násl.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484785"/>
            <a:ext cx="10596749" cy="4525963"/>
          </a:xfrm>
        </p:spPr>
        <p:txBody>
          <a:bodyPr/>
          <a:lstStyle/>
          <a:p>
            <a:pPr>
              <a:defRPr/>
            </a:pPr>
            <a:r>
              <a:rPr lang="cs-CZ" dirty="0"/>
              <a:t>Podmínky</a:t>
            </a:r>
          </a:p>
          <a:p>
            <a:pPr lvl="1" eaLnBrk="1" hangingPunct="1">
              <a:defRPr/>
            </a:pPr>
            <a:r>
              <a:rPr lang="cs-CZ" sz="2800" dirty="0"/>
              <a:t>řízení o </a:t>
            </a:r>
            <a:r>
              <a:rPr lang="cs-CZ" sz="2800" b="1" dirty="0"/>
              <a:t>zločinu</a:t>
            </a:r>
          </a:p>
          <a:p>
            <a:pPr lvl="1" eaLnBrk="1" hangingPunct="1">
              <a:defRPr/>
            </a:pPr>
            <a:r>
              <a:rPr lang="cs-CZ" sz="2800" dirty="0"/>
              <a:t>oznámení skutečností, </a:t>
            </a:r>
            <a:r>
              <a:rPr lang="cs-CZ" sz="2800" i="1" dirty="0"/>
              <a:t>způsobilých </a:t>
            </a:r>
            <a:r>
              <a:rPr lang="cs-CZ" sz="2800" b="1" dirty="0"/>
              <a:t>významně </a:t>
            </a:r>
            <a:r>
              <a:rPr lang="cs-CZ" sz="2800" dirty="0"/>
              <a:t>přispět k  objasnění trestné činnosti v souvislosti s </a:t>
            </a:r>
            <a:r>
              <a:rPr lang="cs-CZ" sz="2800" b="1" dirty="0"/>
              <a:t>organizovanou zločineckou skupinou</a:t>
            </a:r>
          </a:p>
          <a:p>
            <a:pPr lvl="1" eaLnBrk="1" hangingPunct="1">
              <a:defRPr/>
            </a:pPr>
            <a:r>
              <a:rPr lang="cs-CZ" sz="2800" dirty="0"/>
              <a:t>pravdivá výpověď v přípravném řízení i před soudem</a:t>
            </a:r>
          </a:p>
          <a:p>
            <a:pPr lvl="1" eaLnBrk="1" hangingPunct="1">
              <a:defRPr/>
            </a:pPr>
            <a:r>
              <a:rPr lang="cs-CZ" sz="2800" dirty="0"/>
              <a:t>plné doznání k činu</a:t>
            </a:r>
          </a:p>
          <a:p>
            <a:pPr lvl="1" eaLnBrk="1" hangingPunct="1">
              <a:defRPr/>
            </a:pPr>
            <a:r>
              <a:rPr lang="cs-CZ" sz="2800" dirty="0"/>
              <a:t>souhlas s označením</a:t>
            </a:r>
          </a:p>
          <a:p>
            <a:pPr lvl="1" eaLnBrk="1" hangingPunct="1">
              <a:defRPr/>
            </a:pPr>
            <a:r>
              <a:rPr lang="cs-CZ" sz="2800" dirty="0"/>
              <a:t>diskrece státního zástupce - </a:t>
            </a:r>
            <a:r>
              <a:rPr lang="cs-CZ" sz="2800" dirty="0" err="1"/>
              <a:t>nenárokovost</a:t>
            </a:r>
            <a:endParaRPr lang="cs-CZ" sz="2800" dirty="0"/>
          </a:p>
          <a:p>
            <a:pPr lvl="1" eaLnBrk="1" hangingPunct="1">
              <a:defRPr/>
            </a:pPr>
            <a:r>
              <a:rPr lang="cs-CZ" sz="2800" dirty="0"/>
              <a:t>poučení, předchozí výslech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B0B10-A0DD-4920-9FD9-26D3154932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54C4A1-DEE1-4BCF-9164-402B472A72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Následky – upuštění od potrestání (§ 46 odst. 2 TZ)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Vyloučeno:</a:t>
            </a:r>
          </a:p>
          <a:p>
            <a:pPr lvl="1" eaLnBrk="1" hangingPunct="1">
              <a:defRPr/>
            </a:pPr>
            <a:r>
              <a:rPr lang="cs-CZ" sz="2400" dirty="0"/>
              <a:t>spáchal závažnější čin, k jehož odhalení přispěl; </a:t>
            </a:r>
          </a:p>
          <a:p>
            <a:pPr lvl="1" eaLnBrk="1" hangingPunct="1">
              <a:defRPr/>
            </a:pPr>
            <a:r>
              <a:rPr lang="cs-CZ" sz="2400" dirty="0"/>
              <a:t>byl </a:t>
            </a:r>
            <a:r>
              <a:rPr lang="cs-CZ" sz="2400" dirty="0" err="1"/>
              <a:t>návodcem</a:t>
            </a:r>
            <a:r>
              <a:rPr lang="cs-CZ" sz="2400" dirty="0"/>
              <a:t> či organizátorem takového činu;</a:t>
            </a:r>
          </a:p>
          <a:p>
            <a:pPr lvl="1" eaLnBrk="1" hangingPunct="1">
              <a:defRPr/>
            </a:pPr>
            <a:r>
              <a:rPr lang="cs-CZ" sz="2400" dirty="0"/>
              <a:t>jeho čin měl za následek usmrcení či těžkou újmu na zdraví;</a:t>
            </a:r>
          </a:p>
          <a:p>
            <a:pPr lvl="1" eaLnBrk="1" hangingPunct="1">
              <a:defRPr/>
            </a:pPr>
            <a:r>
              <a:rPr lang="cs-CZ" sz="2400" dirty="0"/>
              <a:t>jsou zde okolnosti pro mimořádné zvýšení trestu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I zde </a:t>
            </a:r>
            <a:r>
              <a:rPr lang="cs-CZ" sz="2800" b="1" dirty="0" err="1">
                <a:ea typeface="+mn-ea"/>
                <a:cs typeface="+mn-cs"/>
              </a:rPr>
              <a:t>nenárokovost</a:t>
            </a:r>
            <a:endParaRPr lang="cs-CZ" sz="2800" b="1" dirty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cs-CZ" sz="2400" dirty="0"/>
              <a:t>i při splnění podmínek státní zástupce nemusí navrhnout</a:t>
            </a:r>
          </a:p>
          <a:p>
            <a:pPr lvl="1" eaLnBrk="1" hangingPunct="1">
              <a:defRPr/>
            </a:pPr>
            <a:r>
              <a:rPr lang="cs-CZ" sz="2400" dirty="0"/>
              <a:t>navrhne-li však, je soud návrhem vázán 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5BE1A4-DE90-4243-A9F4-E6A1612D2E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DD5785-CBBF-4758-8226-4C680F4866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Následky – snížení trestu odnětí svobody pod dolní hranici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pod dolní hranici </a:t>
            </a:r>
            <a:r>
              <a:rPr lang="cs-CZ" b="1" dirty="0"/>
              <a:t>bez omezení </a:t>
            </a:r>
            <a:r>
              <a:rPr lang="cs-CZ" dirty="0"/>
              <a:t>(§ 58 </a:t>
            </a:r>
            <a:r>
              <a:rPr lang="cs-CZ" dirty="0" err="1"/>
              <a:t>ost</a:t>
            </a:r>
            <a:r>
              <a:rPr lang="cs-CZ" dirty="0"/>
              <a:t>. 4 TZ)</a:t>
            </a:r>
          </a:p>
          <a:p>
            <a:r>
              <a:rPr lang="cs-CZ" dirty="0"/>
              <a:t>Mírnější podmínky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i tam, kde by nebyly splněny předpoklady § 178a odst. 2 TŘ</a:t>
            </a:r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Ke statusu se nepřihlíží, poruší-li spolupracující obviněný podmínky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Nejsou-li splněny podmínky § 178a TŘ, spolupráce je </a:t>
            </a:r>
            <a:r>
              <a:rPr lang="cs-CZ" sz="2800" b="1" dirty="0">
                <a:ea typeface="+mn-ea"/>
                <a:cs typeface="+mn-cs"/>
              </a:rPr>
              <a:t>polehčující okolností</a:t>
            </a:r>
          </a:p>
          <a:p>
            <a:pPr lvl="1"/>
            <a:r>
              <a:rPr lang="cs-CZ" sz="2400" dirty="0"/>
              <a:t>§ 41 písm. m) TZ, příp. alespoň § 41 písm. l) TZ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CEF3F1-6FAC-4E1E-9F80-FFA4956929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89DB950-93C7-401F-BB13-63ECEE9721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5476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FDD204-DD6B-4850-A3CC-112F95764E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2D2C12-B315-4F18-A91E-A3A94B3DD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2BE672-8896-427F-B023-E1429B19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sp</a:t>
            </a:r>
            <a:r>
              <a:rPr lang="cs-CZ" dirty="0"/>
              <a:t>. zn. II. ÚS 3525/16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AA925F-7CCE-4259-860C-5CA05D01D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7406"/>
            <a:ext cx="10753200" cy="446459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Obžalovaný je oprávněn – </a:t>
            </a:r>
            <a:r>
              <a:rPr lang="cs-CZ" b="1" dirty="0"/>
              <a:t>srovnatelně s postulátem znát aktuální právní kvalifikaci svého činu </a:t>
            </a:r>
            <a:r>
              <a:rPr lang="cs-CZ" dirty="0"/>
              <a:t>– průběžně </a:t>
            </a:r>
            <a:r>
              <a:rPr lang="cs-CZ" b="1" dirty="0"/>
              <a:t>znát zásadní právní náhled soudu na svůj status spolupracujícího obviněného</a:t>
            </a:r>
            <a:r>
              <a:rPr lang="cs-CZ" dirty="0"/>
              <a:t> v případě, že by na jeho straně nastala (i potenciální) změna v plnění zákonných podmínek tohoto statusu. </a:t>
            </a:r>
            <a:r>
              <a:rPr lang="cs-CZ" b="1" dirty="0"/>
              <a:t>V případě takové změny musí mít obžalovaný zachovánu možnost změnit svou procesní obranu</a:t>
            </a:r>
            <a:r>
              <a:rPr lang="cs-CZ" dirty="0"/>
              <a:t>. Obviněný, resp. obžalovaný má totiž slovy zákona právo být „v každém období řízení vhodným způsobem a srozumitelně poučen o právech umožňujících mu plné uplatnění obhajoby“ (§ 2 odst. 13 trestního řádu).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97131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476720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„Spolupracující podezřelý“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124745"/>
            <a:ext cx="9492000" cy="4525963"/>
          </a:xfrm>
        </p:spPr>
        <p:txBody>
          <a:bodyPr/>
          <a:lstStyle/>
          <a:p>
            <a:r>
              <a:rPr lang="cs-CZ" dirty="0"/>
              <a:t>Zvláštní případ dočasného odložení </a:t>
            </a:r>
            <a:r>
              <a:rPr lang="cs-CZ" dirty="0" err="1"/>
              <a:t>tr</a:t>
            </a:r>
            <a:r>
              <a:rPr lang="cs-CZ" dirty="0"/>
              <a:t>. stíhání</a:t>
            </a:r>
          </a:p>
          <a:p>
            <a:r>
              <a:rPr lang="cs-CZ" dirty="0"/>
              <a:t>Omezený okruh trestných činů (§ 159c TŘ) </a:t>
            </a:r>
          </a:p>
          <a:p>
            <a:pPr lvl="1"/>
            <a:r>
              <a:rPr lang="cs-CZ" sz="2400" dirty="0"/>
              <a:t>vybrané ekonomické trestné činy </a:t>
            </a:r>
            <a:r>
              <a:rPr lang="cs-CZ" sz="2400" b="1" dirty="0"/>
              <a:t>korupční </a:t>
            </a:r>
            <a:r>
              <a:rPr lang="cs-CZ" sz="2400" dirty="0"/>
              <a:t>povahy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Podmínky:</a:t>
            </a:r>
          </a:p>
          <a:p>
            <a:pPr lvl="1"/>
            <a:r>
              <a:rPr lang="cs-CZ" sz="2400" dirty="0"/>
              <a:t>podezřelý byl o úplatek </a:t>
            </a:r>
            <a:r>
              <a:rPr lang="cs-CZ" sz="2400" b="1" dirty="0"/>
              <a:t>požádán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bezodkladně a </a:t>
            </a:r>
            <a:r>
              <a:rPr lang="cs-CZ" sz="2400" b="1" dirty="0"/>
              <a:t>dobrovolně </a:t>
            </a:r>
            <a:r>
              <a:rPr lang="cs-CZ" sz="2400" dirty="0"/>
              <a:t>to nahlásil OČTŘ;</a:t>
            </a:r>
          </a:p>
          <a:p>
            <a:pPr lvl="1"/>
            <a:r>
              <a:rPr lang="cs-CZ" sz="2400" dirty="0"/>
              <a:t>zavázal se o tom podat úplnou a pravdivou výpověď  </a:t>
            </a:r>
          </a:p>
          <a:p>
            <a:pPr lvl="1"/>
            <a:r>
              <a:rPr lang="cs-CZ" sz="2400" dirty="0"/>
              <a:t>nešlo o korupční trestný čin ve vztahu k cizině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Splní-li podmínky – státní zástupce rozhodne </a:t>
            </a:r>
            <a:r>
              <a:rPr lang="cs-CZ" sz="2800" b="1" dirty="0">
                <a:ea typeface="+mn-ea"/>
                <a:cs typeface="+mn-cs"/>
              </a:rPr>
              <a:t>o nestíhání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1B473C-542D-422B-B3FD-4A1951B7F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6C65AE-3A99-4E6C-9A52-A91D1A4A6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9355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A6FC66-6F39-410A-BA62-06892C2DAA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307081-FB1E-4AD1-92DB-C562DCEE2F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1192BA-CCCE-45EF-8AB7-66914F8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Instituty </a:t>
            </a:r>
            <a:r>
              <a:rPr lang="cs-CZ" i="1" dirty="0" err="1"/>
              <a:t>favor</a:t>
            </a:r>
            <a:r>
              <a:rPr lang="cs-CZ" i="1" dirty="0"/>
              <a:t> </a:t>
            </a:r>
            <a:r>
              <a:rPr lang="cs-CZ" i="1" dirty="0" err="1"/>
              <a:t>defensionis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A56F3-C162-473A-8E78-73FDC1A6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9684"/>
            <a:ext cx="10753200" cy="4372316"/>
          </a:xfrm>
        </p:spPr>
        <p:txBody>
          <a:bodyPr/>
          <a:lstStyle/>
          <a:p>
            <a:r>
              <a:rPr lang="cs-CZ" dirty="0"/>
              <a:t>Procesní zvýhodnění obhajoby oproti veřejné žalobě</a:t>
            </a:r>
          </a:p>
          <a:p>
            <a:r>
              <a:rPr lang="cs-CZ" dirty="0"/>
              <a:t>Projev snahy o kompenzaci fakticky nerovného postavení</a:t>
            </a:r>
          </a:p>
          <a:p>
            <a:r>
              <a:rPr lang="cs-CZ" dirty="0"/>
              <a:t>Konkrétní projevy</a:t>
            </a:r>
          </a:p>
          <a:p>
            <a:pPr lvl="1"/>
            <a:r>
              <a:rPr lang="cs-CZ" sz="2400" b="1" dirty="0"/>
              <a:t>navrácení lhůty </a:t>
            </a:r>
            <a:r>
              <a:rPr lang="cs-CZ" sz="2400" dirty="0"/>
              <a:t>(§ 61 TŘ) – srov. však nález </a:t>
            </a:r>
            <a:r>
              <a:rPr lang="cs-CZ" sz="2400" dirty="0" err="1"/>
              <a:t>Pl</a:t>
            </a:r>
            <a:r>
              <a:rPr lang="cs-CZ" sz="2400" dirty="0"/>
              <a:t>. ÚS 32/2016</a:t>
            </a:r>
          </a:p>
          <a:p>
            <a:pPr lvl="1"/>
            <a:r>
              <a:rPr lang="cs-CZ" sz="2400" dirty="0"/>
              <a:t>podávání opravných prostředků jinými </a:t>
            </a:r>
            <a:r>
              <a:rPr lang="cs-CZ" sz="2400" b="1" dirty="0"/>
              <a:t>osobami v jeho prospěch</a:t>
            </a:r>
          </a:p>
          <a:p>
            <a:pPr lvl="1"/>
            <a:r>
              <a:rPr lang="cs-CZ" sz="2400" b="1" dirty="0"/>
              <a:t>osoby se samostatnými obhajovacími právy</a:t>
            </a:r>
          </a:p>
          <a:p>
            <a:pPr lvl="1"/>
            <a:r>
              <a:rPr lang="cs-CZ" sz="2400" dirty="0"/>
              <a:t>poslední místo v </a:t>
            </a:r>
            <a:r>
              <a:rPr lang="cs-CZ" sz="2400" b="1" dirty="0"/>
              <a:t>pořadí závěrečných řečí</a:t>
            </a:r>
          </a:p>
          <a:p>
            <a:pPr lvl="1"/>
            <a:r>
              <a:rPr lang="cs-CZ" sz="2400" b="1" dirty="0"/>
              <a:t>právo posledního slova </a:t>
            </a:r>
            <a:r>
              <a:rPr lang="cs-CZ" sz="2400" dirty="0"/>
              <a:t>(§ 217 TŘ) </a:t>
            </a:r>
          </a:p>
          <a:p>
            <a:pPr lvl="1"/>
            <a:r>
              <a:rPr lang="cs-CZ" sz="2400" dirty="0"/>
              <a:t>zásada </a:t>
            </a:r>
            <a:r>
              <a:rPr lang="cs-CZ" sz="2400" b="1" dirty="0"/>
              <a:t>zákazu </a:t>
            </a:r>
            <a:r>
              <a:rPr lang="cs-CZ" sz="2400" b="1" i="1" dirty="0" err="1"/>
              <a:t>reformationis</a:t>
            </a:r>
            <a:r>
              <a:rPr lang="cs-CZ" sz="2400" b="1" i="1" dirty="0"/>
              <a:t> in </a:t>
            </a:r>
            <a:r>
              <a:rPr lang="cs-CZ" sz="2400" b="1" i="1" dirty="0" err="1"/>
              <a:t>peius</a:t>
            </a:r>
            <a:endParaRPr lang="cs-CZ" sz="2400" b="1" i="1" dirty="0"/>
          </a:p>
          <a:p>
            <a:pPr lvl="1"/>
            <a:r>
              <a:rPr lang="cs-CZ" sz="2400" dirty="0"/>
              <a:t>tzv. </a:t>
            </a:r>
            <a:r>
              <a:rPr lang="cs-CZ" sz="2400" b="1" i="1" dirty="0"/>
              <a:t>beneficium </a:t>
            </a:r>
            <a:r>
              <a:rPr lang="cs-CZ" sz="2400" b="1" i="1" err="1"/>
              <a:t>cohaesionis</a:t>
            </a:r>
            <a:r>
              <a:rPr lang="cs-CZ" sz="2400" b="1" i="1"/>
              <a:t> </a:t>
            </a:r>
            <a:endParaRPr lang="cs-CZ" sz="2400" b="1" i="1" smtClean="0"/>
          </a:p>
          <a:p>
            <a:pPr lvl="1"/>
            <a:r>
              <a:rPr lang="cs-CZ" sz="2400" b="1"/>
              <a:t>v</a:t>
            </a:r>
            <a:r>
              <a:rPr lang="cs-CZ" sz="2400" b="1" smtClean="0"/>
              <a:t>yjádření obžalovaného </a:t>
            </a:r>
            <a:r>
              <a:rPr lang="cs-CZ" sz="2400" smtClean="0"/>
              <a:t>po provedení každého důkazu (§ 214 TŘ)</a:t>
            </a:r>
            <a:endParaRPr lang="cs-CZ" sz="2400" b="1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755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obviněného na obhajobu formální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Obhajoba vs. právní pomoc advokáta </a:t>
            </a:r>
          </a:p>
          <a:p>
            <a:pPr lvl="1" eaLnBrk="1" hangingPunct="1">
              <a:defRPr/>
            </a:pPr>
            <a:r>
              <a:rPr lang="cs-CZ" sz="2400" dirty="0"/>
              <a:t>§ 35 odst. 1 TŘ ca. § 158 odst. 5 TŘ </a:t>
            </a:r>
          </a:p>
          <a:p>
            <a:pPr eaLnBrk="1" hangingPunct="1">
              <a:defRPr/>
            </a:pPr>
            <a:r>
              <a:rPr lang="cs-CZ" dirty="0"/>
              <a:t>Monopol advokátů na obhajobu</a:t>
            </a:r>
          </a:p>
          <a:p>
            <a:pPr lvl="1" eaLnBrk="1" hangingPunct="1">
              <a:defRPr/>
            </a:pPr>
            <a:r>
              <a:rPr lang="cs-CZ" sz="2400" dirty="0"/>
              <a:t>možná substituce jiným advokátem</a:t>
            </a:r>
          </a:p>
          <a:p>
            <a:pPr lvl="1" eaLnBrk="1" hangingPunct="1">
              <a:defRPr/>
            </a:pPr>
            <a:r>
              <a:rPr lang="cs-CZ" sz="2400" dirty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sz="2400" dirty="0"/>
              <a:t>netřeba zvláštního oprávnění nad rámec podmínek pro zápis do seznamu advokátů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141F7D-32F7-4DFF-BB3B-D5466F7D62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52E3-8399-435B-AB8F-CF4EF25FF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je zástupce obviněného</a:t>
            </a:r>
          </a:p>
          <a:p>
            <a:pPr lvl="1" eaLnBrk="1" hangingPunct="1">
              <a:defRPr/>
            </a:pPr>
            <a:r>
              <a:rPr lang="cs-CZ" sz="2400" dirty="0"/>
              <a:t>činí úkony </a:t>
            </a:r>
            <a:r>
              <a:rPr lang="cs-CZ" sz="2400" b="1" dirty="0"/>
              <a:t>jeho jménem </a:t>
            </a:r>
            <a:r>
              <a:rPr lang="cs-CZ" sz="2400" dirty="0"/>
              <a:t>a na </a:t>
            </a:r>
            <a:r>
              <a:rPr lang="cs-CZ" sz="2400" b="1" dirty="0"/>
              <a:t>jeho účet</a:t>
            </a:r>
          </a:p>
          <a:p>
            <a:pPr lvl="1" eaLnBrk="1" hangingPunct="1">
              <a:defRPr/>
            </a:pPr>
            <a:r>
              <a:rPr lang="cs-CZ" sz="2400" b="1" dirty="0"/>
              <a:t>vázán pokyny </a:t>
            </a:r>
            <a:r>
              <a:rPr lang="cs-CZ" sz="2400" dirty="0"/>
              <a:t>obviněného, </a:t>
            </a:r>
            <a:r>
              <a:rPr lang="cs-CZ" sz="2400" b="1" dirty="0"/>
              <a:t>oprávněn </a:t>
            </a:r>
            <a:r>
              <a:rPr lang="cs-CZ" sz="2400" dirty="0"/>
              <a:t>pokyny </a:t>
            </a:r>
            <a:r>
              <a:rPr lang="cs-CZ" sz="2400" b="1" dirty="0"/>
              <a:t>žádat</a:t>
            </a:r>
          </a:p>
          <a:p>
            <a:pPr lvl="1" eaLnBrk="1" hangingPunct="1">
              <a:defRPr/>
            </a:pPr>
            <a:r>
              <a:rPr lang="cs-CZ" sz="2400" dirty="0"/>
              <a:t>výjimečně může jednat i proti jeho vůli (§ 41 odst. 4 TŘ)</a:t>
            </a:r>
          </a:p>
          <a:p>
            <a:pPr lvl="1" eaLnBrk="1" hangingPunct="1">
              <a:defRPr/>
            </a:pPr>
            <a:r>
              <a:rPr lang="cs-CZ" sz="2400" dirty="0"/>
              <a:t>základní práva a povinnosti - § 41 TŘ</a:t>
            </a:r>
          </a:p>
          <a:p>
            <a:pPr lvl="1" eaLnBrk="1" hangingPunct="1">
              <a:defRPr/>
            </a:pPr>
            <a:r>
              <a:rPr lang="cs-CZ" sz="2400" dirty="0"/>
              <a:t>vázán nejen TŘ, ale i zákonem č. 85/1996 Sb., o advokacii, ve znění pozdějších předpisů, a stavovskými předpisy ČAK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1E9A3E-C236-41BE-8026-6C8E5753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7EECC-BEE2-4A8D-8F83-7F52CA3011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</a:t>
            </a:r>
            <a:r>
              <a:rPr lang="cs-CZ" b="1" dirty="0"/>
              <a:t>nesmí</a:t>
            </a:r>
          </a:p>
          <a:p>
            <a:pPr lvl="1" eaLnBrk="1" hangingPunct="1">
              <a:defRPr/>
            </a:pPr>
            <a:r>
              <a:rPr lang="cs-CZ" sz="2400" b="1" dirty="0"/>
              <a:t>vědomě</a:t>
            </a:r>
            <a:r>
              <a:rPr lang="cs-CZ" sz="2400" dirty="0"/>
              <a:t> uvádět </a:t>
            </a:r>
            <a:r>
              <a:rPr lang="cs-CZ" sz="2400" b="1" dirty="0"/>
              <a:t>nepravdivé </a:t>
            </a:r>
            <a:r>
              <a:rPr lang="cs-CZ" sz="2400" dirty="0"/>
              <a:t>informace (čl. 4 odst. 3 EK ČAK)</a:t>
            </a:r>
          </a:p>
          <a:p>
            <a:pPr lvl="1" eaLnBrk="1" hangingPunct="1">
              <a:defRPr/>
            </a:pPr>
            <a:r>
              <a:rPr lang="cs-CZ" sz="2400" dirty="0"/>
              <a:t>vědomě předkládat </a:t>
            </a:r>
            <a:r>
              <a:rPr lang="cs-CZ" sz="2400" b="1" dirty="0"/>
              <a:t>nepravdivé důkazy </a:t>
            </a:r>
            <a:r>
              <a:rPr lang="cs-CZ" sz="2400" dirty="0"/>
              <a:t>(čl. 17 odst. 2 EK ČAK)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nesmí ale ani </a:t>
            </a:r>
            <a:r>
              <a:rPr lang="cs-CZ" sz="2400" b="1" dirty="0"/>
              <a:t>prověřovat pravdivost </a:t>
            </a:r>
            <a:r>
              <a:rPr lang="cs-CZ" sz="2400" dirty="0"/>
              <a:t>informací, které mu sdělil obviněný (čl. 6 odst. 3 EK ČAK)</a:t>
            </a:r>
          </a:p>
          <a:p>
            <a:pPr eaLnBrk="1" hangingPunct="1">
              <a:defRPr/>
            </a:pPr>
            <a:r>
              <a:rPr lang="cs-CZ" dirty="0"/>
              <a:t>Vznik zastoupení obhájcem</a:t>
            </a:r>
          </a:p>
          <a:p>
            <a:pPr lvl="1" eaLnBrk="1" hangingPunct="1">
              <a:defRPr/>
            </a:pPr>
            <a:r>
              <a:rPr lang="cs-CZ" sz="2400" b="1" dirty="0"/>
              <a:t>smluvně</a:t>
            </a:r>
            <a:r>
              <a:rPr lang="cs-CZ" sz="2400" dirty="0"/>
              <a:t> - kdykoliv</a:t>
            </a:r>
          </a:p>
          <a:p>
            <a:pPr lvl="1" eaLnBrk="1" hangingPunct="1">
              <a:defRPr/>
            </a:pPr>
            <a:r>
              <a:rPr lang="cs-CZ" sz="2400" b="1" dirty="0"/>
              <a:t>ustanovením </a:t>
            </a:r>
            <a:r>
              <a:rPr lang="cs-CZ" sz="2400" b="1" i="1" dirty="0"/>
              <a:t>ex offo</a:t>
            </a:r>
            <a:r>
              <a:rPr lang="cs-CZ" sz="2400" b="1" dirty="0"/>
              <a:t> </a:t>
            </a:r>
            <a:r>
              <a:rPr lang="cs-CZ" sz="2400" dirty="0"/>
              <a:t>– případy nutné obhajoby – jen advokáti zapsaní v seznamu, že s přidělováním souhlasí  </a:t>
            </a:r>
            <a:r>
              <a:rPr lang="cs-CZ" sz="2400" i="1" dirty="0"/>
              <a:t> </a:t>
            </a:r>
          </a:p>
          <a:p>
            <a:pPr lvl="1" eaLnBrk="1" hangingPunct="1">
              <a:defRPr/>
            </a:pPr>
            <a:r>
              <a:rPr lang="cs-CZ" sz="2400" b="1" dirty="0"/>
              <a:t>ustanovením dle § 33 odst. 4 TŘ </a:t>
            </a:r>
          </a:p>
          <a:p>
            <a:pPr lvl="1" eaLnBrk="1" hangingPunct="1">
              <a:defRPr/>
            </a:pPr>
            <a:r>
              <a:rPr lang="cs-CZ" sz="2400" dirty="0"/>
              <a:t>nutná obhajoba </a:t>
            </a:r>
            <a:r>
              <a:rPr lang="cs-CZ" sz="2400" b="1" dirty="0"/>
              <a:t>vyloučena u právnických osob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7A3805-6502-4ADF-A90C-65DD46AB46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57CA64-9C58-4741-B61B-CF5891E9F8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3188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Již v přípravném řízení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stíhán jako </a:t>
            </a:r>
            <a:r>
              <a:rPr lang="cs-CZ" sz="2400" b="1" dirty="0"/>
              <a:t>uprchlý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sjednávána </a:t>
            </a:r>
            <a:r>
              <a:rPr lang="cs-CZ" sz="2400" b="1" dirty="0"/>
              <a:t>dohoda o vině a trestu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pochybnost o </a:t>
            </a:r>
            <a:r>
              <a:rPr lang="cs-CZ" sz="2400" b="1" dirty="0"/>
              <a:t>způsobilosti se hájit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horní hranice TČ </a:t>
            </a:r>
            <a:r>
              <a:rPr lang="cs-CZ" sz="2400" b="1" dirty="0"/>
              <a:t>&gt; 5 let</a:t>
            </a:r>
            <a:r>
              <a:rPr lang="cs-CZ" sz="2400" dirty="0"/>
              <a:t> – lze se vzdát 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V hlavním líčení po </a:t>
            </a:r>
            <a:r>
              <a:rPr lang="cs-CZ" sz="2800" b="1" dirty="0">
                <a:ea typeface="+mn-ea"/>
                <a:cs typeface="+mn-cs"/>
              </a:rPr>
              <a:t>zkráceném přípravném řízení</a:t>
            </a:r>
            <a:r>
              <a:rPr lang="cs-CZ" sz="2800" dirty="0">
                <a:ea typeface="+mn-ea"/>
                <a:cs typeface="+mn-cs"/>
              </a:rPr>
              <a:t>;</a:t>
            </a:r>
          </a:p>
          <a:p>
            <a:pPr lvl="1">
              <a:defRPr/>
            </a:pPr>
            <a:r>
              <a:rPr lang="cs-CZ" sz="2400" dirty="0"/>
              <a:t>lze se vzdát 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při rozhodování o uložení či změně ochranného léčení či zabezpečovací detence (vyjma protialkoholního)</a:t>
            </a:r>
          </a:p>
          <a:p>
            <a:pPr marL="324000" lvl="1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F1C5D5-9BBD-4D8A-B5AF-42C8EE2B7C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B17C5F-1DF4-4CA4-842A-A5CCDC2CCE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385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Osoba, proti které se řízení vede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subjekt hlavního trestně-procesního vztahu </a:t>
            </a:r>
          </a:p>
          <a:p>
            <a:pPr eaLnBrk="1" hangingPunct="1"/>
            <a:r>
              <a:rPr lang="cs-CZ" dirty="0"/>
              <a:t>cílem je zjistit, je-li pachatelem</a:t>
            </a:r>
          </a:p>
          <a:p>
            <a:pPr eaLnBrk="1" hangingPunct="1"/>
            <a:r>
              <a:rPr lang="cs-CZ" dirty="0"/>
              <a:t>v průběhu řízení různá označení, práva </a:t>
            </a:r>
            <a:r>
              <a:rPr lang="cs-CZ"/>
              <a:t>i </a:t>
            </a:r>
            <a:r>
              <a:rPr lang="cs-CZ" smtClean="0"/>
              <a:t>povinnosti </a:t>
            </a:r>
          </a:p>
          <a:p>
            <a:pPr lvl="1"/>
            <a:r>
              <a:rPr lang="cs-CZ" sz="2400" smtClean="0"/>
              <a:t>strana trestního řízení, nosič důkazu, předmět výkonu rozhodnutí</a:t>
            </a:r>
            <a:endParaRPr lang="cs-CZ" sz="2400" dirty="0"/>
          </a:p>
          <a:p>
            <a:pPr eaLnBrk="1" hangingPunct="1"/>
            <a:r>
              <a:rPr lang="cs-CZ" dirty="0"/>
              <a:t>podezřelý, obviněný, obžalovaný, odsouzený</a:t>
            </a:r>
          </a:p>
          <a:p>
            <a:pPr eaLnBrk="1" hangingPunct="1"/>
            <a:r>
              <a:rPr lang="cs-CZ" dirty="0"/>
              <a:t>+ § 12 odst. 7 </a:t>
            </a:r>
            <a:r>
              <a:rPr lang="cs-CZ"/>
              <a:t>TŘ </a:t>
            </a:r>
            <a:endParaRPr lang="cs-CZ" smtClean="0"/>
          </a:p>
          <a:p>
            <a:pPr eaLnBrk="1" hangingPunct="1"/>
            <a:endParaRPr lang="cs-CZ" dirty="0"/>
          </a:p>
          <a:p>
            <a:pPr lvl="1" eaLnBrk="1" hangingPunct="1">
              <a:buFont typeface="Arial" charset="0"/>
              <a:buNone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56D4FA-5833-4C70-A98A-AC43C7E752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1E60C-92D1-402F-9EFA-61C4CC5A3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36a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r>
              <a:rPr lang="cs-CZ" dirty="0"/>
              <a:t>Ve </a:t>
            </a:r>
            <a:r>
              <a:rPr lang="cs-CZ" b="1" dirty="0"/>
              <a:t>vykonávacím </a:t>
            </a:r>
            <a:r>
              <a:rPr lang="cs-CZ" dirty="0"/>
              <a:t>řízení</a:t>
            </a:r>
            <a:r>
              <a:rPr lang="cs-CZ" b="1" dirty="0"/>
              <a:t> </a:t>
            </a:r>
            <a:r>
              <a:rPr lang="cs-CZ" dirty="0"/>
              <a:t>ve</a:t>
            </a:r>
            <a:r>
              <a:rPr lang="cs-CZ" b="1" dirty="0"/>
              <a:t> veřejném zasedání</a:t>
            </a:r>
            <a:endParaRPr lang="cs-CZ" dirty="0"/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ve vazbě</a:t>
            </a:r>
            <a:r>
              <a:rPr lang="cs-CZ" sz="2400" dirty="0"/>
              <a:t>;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</a:t>
            </a:r>
            <a:r>
              <a:rPr lang="cs-CZ" dirty="0"/>
              <a:t>;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V řízení o dovolání, stížnosti pro porušení zákona a o obnově řízení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 </a:t>
            </a:r>
            <a:r>
              <a:rPr lang="cs-CZ" sz="2400" dirty="0"/>
              <a:t>či </a:t>
            </a:r>
            <a:r>
              <a:rPr lang="cs-CZ" sz="2400" b="1" dirty="0"/>
              <a:t>na svéprávnosti</a:t>
            </a:r>
          </a:p>
          <a:p>
            <a:pPr lvl="1"/>
            <a:r>
              <a:rPr lang="cs-CZ" sz="2400" dirty="0"/>
              <a:t>je-li horní hranice TČ &gt; 5 let – </a:t>
            </a:r>
            <a:r>
              <a:rPr lang="cs-CZ" sz="2400" b="1" dirty="0"/>
              <a:t>lze se vzdát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hájit;</a:t>
            </a:r>
          </a:p>
          <a:p>
            <a:pPr lvl="1"/>
            <a:r>
              <a:rPr lang="cs-CZ" sz="2400" dirty="0"/>
              <a:t>jde-li o </a:t>
            </a:r>
            <a:r>
              <a:rPr lang="cs-CZ" sz="2400" b="1" dirty="0"/>
              <a:t>zemřelého obviněného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5C94B9-1E98-413A-BB87-980F229C79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D13A18-9C49-4E59-B654-46C93699F4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9579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ZSM a ZMJS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25461"/>
            <a:ext cx="9490800" cy="4618141"/>
          </a:xfrm>
        </p:spPr>
        <p:txBody>
          <a:bodyPr/>
          <a:lstStyle/>
          <a:p>
            <a:r>
              <a:rPr lang="cs-CZ" dirty="0"/>
              <a:t>Mladistvý (§ 42 ZSM odst. 2) </a:t>
            </a:r>
          </a:p>
          <a:p>
            <a:pPr lvl="1"/>
            <a:r>
              <a:rPr lang="cs-CZ" sz="2400" dirty="0"/>
              <a:t>od prvního úkonu dle TŘ </a:t>
            </a:r>
            <a:r>
              <a:rPr lang="cs-CZ" sz="2400" b="1" dirty="0"/>
              <a:t>vždy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ve vykonávacím řízením rozhoduje-li soud ve veřejném zasedání;</a:t>
            </a:r>
          </a:p>
          <a:p>
            <a:pPr lvl="1"/>
            <a:r>
              <a:rPr lang="cs-CZ" sz="2400" dirty="0"/>
              <a:t>v řízení o mimořádných opravných prostředcích, rozhoduje-li soud ve </a:t>
            </a:r>
            <a:r>
              <a:rPr lang="cs-CZ" sz="2400" b="1" dirty="0"/>
              <a:t>veřejném zasedání</a:t>
            </a:r>
            <a:r>
              <a:rPr lang="cs-CZ" sz="2400" dirty="0"/>
              <a:t>;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Dle ZMJS</a:t>
            </a:r>
          </a:p>
          <a:p>
            <a:pPr lvl="1"/>
            <a:r>
              <a:rPr lang="cs-CZ" sz="2400" dirty="0"/>
              <a:t>řízení </a:t>
            </a:r>
            <a:r>
              <a:rPr lang="cs-CZ" sz="2400" b="1" dirty="0"/>
              <a:t>o vydání</a:t>
            </a:r>
            <a:r>
              <a:rPr lang="cs-CZ" sz="2400" dirty="0"/>
              <a:t>, </a:t>
            </a:r>
            <a:r>
              <a:rPr lang="cs-CZ" sz="2400" b="1" dirty="0"/>
              <a:t>předání </a:t>
            </a:r>
            <a:r>
              <a:rPr lang="cs-CZ" sz="2400" dirty="0"/>
              <a:t>či </a:t>
            </a:r>
            <a:r>
              <a:rPr lang="cs-CZ" sz="2400" b="1" dirty="0"/>
              <a:t>předání mezinárodnímu soudnímu orgánu</a:t>
            </a:r>
            <a:r>
              <a:rPr lang="cs-CZ" sz="2400" dirty="0"/>
              <a:t>, jejich rozšíření či vzdání se speciality </a:t>
            </a:r>
          </a:p>
          <a:p>
            <a:pPr lvl="1"/>
            <a:r>
              <a:rPr lang="cs-CZ" sz="2400" dirty="0"/>
              <a:t>některá řízení </a:t>
            </a:r>
            <a:r>
              <a:rPr lang="cs-CZ" sz="2400" b="1" dirty="0"/>
              <a:t>o uznání a výkonu cizích rozhodnutí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TOS či ochranné opatření spojené se zbavením osobní svobody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osobní svobodě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svéprávnosti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jde-li o mladistvého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pochybnost o způsobilosti se hájit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CAD0D2-701C-42FD-8790-239E8DD9CD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9F02474-518B-4E3F-A026-F115864621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0416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Další osoby s obhajovacími právy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Opatrovník obviněného omezeného na svéprávnosti (§ 34 odst. 1 TŘ)</a:t>
            </a:r>
          </a:p>
          <a:p>
            <a:pPr lvl="1" eaLnBrk="1" hangingPunct="1">
              <a:defRPr/>
            </a:pPr>
            <a:r>
              <a:rPr lang="cs-CZ" sz="2400" dirty="0"/>
              <a:t>jedná </a:t>
            </a:r>
            <a:r>
              <a:rPr lang="cs-CZ" sz="2400" b="1" dirty="0"/>
              <a:t>jménem obviněného</a:t>
            </a:r>
            <a:r>
              <a:rPr lang="cs-CZ" sz="2400" dirty="0"/>
              <a:t>, obecné oprávnění zastupovat (volí obhájce, podává návrhy a žádosti atd.)  </a:t>
            </a:r>
          </a:p>
          <a:p>
            <a:pPr eaLnBrk="1" hangingPunct="1">
              <a:defRPr/>
            </a:pPr>
            <a:r>
              <a:rPr lang="cs-CZ" dirty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sz="2400" dirty="0"/>
              <a:t>podává opravné prostředky </a:t>
            </a:r>
            <a:r>
              <a:rPr lang="cs-CZ" sz="2400" b="1" dirty="0"/>
              <a:t>vlastním jménem </a:t>
            </a:r>
            <a:r>
              <a:rPr lang="cs-CZ" sz="2400" dirty="0"/>
              <a:t>ve prospěch obviněného</a:t>
            </a:r>
          </a:p>
          <a:p>
            <a:pPr lvl="1" eaLnBrk="1" hangingPunct="1">
              <a:defRPr/>
            </a:pPr>
            <a:r>
              <a:rPr lang="cs-CZ" sz="2400" dirty="0"/>
              <a:t>zpravidla vymezeny jako osoby blízké (§ 247 odst. 2)</a:t>
            </a:r>
          </a:p>
          <a:p>
            <a:pPr eaLnBrk="1" hangingPunct="1">
              <a:defRPr/>
            </a:pPr>
            <a:r>
              <a:rPr lang="cs-CZ" dirty="0"/>
              <a:t>U mladistvého </a:t>
            </a:r>
          </a:p>
          <a:p>
            <a:pPr lvl="1">
              <a:defRPr/>
            </a:pPr>
            <a:r>
              <a:rPr lang="cs-CZ" sz="2400" dirty="0"/>
              <a:t>zákonný zástupce nebo opatrovník</a:t>
            </a:r>
          </a:p>
          <a:p>
            <a:pPr lvl="1">
              <a:defRPr/>
            </a:pPr>
            <a:r>
              <a:rPr lang="cs-CZ" sz="2400" dirty="0"/>
              <a:t>orgán sociálně-právní ochrany dětí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B4A539-FC0D-431D-93FF-246E75592D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530E3F-4F0C-4786-8BEF-57B57AB60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„Nouzový“ opatrovník v trestním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Nemůže-li jednat „občanskoprávní“ opatrovník (§ 34 odst. 2 TŘ)</a:t>
            </a:r>
          </a:p>
          <a:p>
            <a:pPr lvl="1" eaLnBrk="1" hangingPunct="1">
              <a:defRPr/>
            </a:pPr>
            <a:r>
              <a:rPr lang="cs-CZ" sz="2400" dirty="0"/>
              <a:t>hrozí-li nebezpečí z prodlení  </a:t>
            </a:r>
          </a:p>
          <a:p>
            <a:pPr eaLnBrk="1" hangingPunct="1">
              <a:defRPr/>
            </a:pPr>
            <a:r>
              <a:rPr lang="cs-CZ" dirty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sz="2400" dirty="0"/>
              <a:t>není-li zde ten, kdo by za PO měl jednat, je-li střet zájmů, nedaří-li se doručovat</a:t>
            </a:r>
          </a:p>
          <a:p>
            <a:pPr eaLnBrk="1" hangingPunct="1">
              <a:defRPr/>
            </a:pPr>
            <a:r>
              <a:rPr lang="cs-CZ" dirty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sz="2400" dirty="0"/>
              <a:t>obdobné, jako v TŘ 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40823D-F063-4184-81AF-B15DBD139F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3EB487-D568-45EC-B1AB-42E37D82B8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Poškozený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Dle § 43 odst. 1 TŘ je jím ten, komu: </a:t>
            </a:r>
          </a:p>
          <a:p>
            <a:pPr lvl="1" eaLnBrk="1" hangingPunct="1">
              <a:defRPr/>
            </a:pPr>
            <a:r>
              <a:rPr lang="cs-CZ" sz="2400" dirty="0"/>
              <a:t>byla trestným činem způsobena </a:t>
            </a:r>
            <a:r>
              <a:rPr lang="cs-CZ" sz="2400" b="1" dirty="0"/>
              <a:t>majetková škoda</a:t>
            </a:r>
          </a:p>
          <a:p>
            <a:pPr lvl="1" eaLnBrk="1" hangingPunct="1">
              <a:defRPr/>
            </a:pPr>
            <a:r>
              <a:rPr lang="cs-CZ" sz="2400" dirty="0"/>
              <a:t>byla trestným činem způsobena </a:t>
            </a:r>
            <a:r>
              <a:rPr lang="cs-CZ" sz="2400" b="1" dirty="0"/>
              <a:t>nemajetková újma</a:t>
            </a:r>
          </a:p>
          <a:p>
            <a:pPr lvl="1" eaLnBrk="1" hangingPunct="1">
              <a:defRPr/>
            </a:pPr>
            <a:r>
              <a:rPr lang="cs-CZ" sz="2400" dirty="0"/>
              <a:t>na jehož úkor se pachatel </a:t>
            </a:r>
            <a:r>
              <a:rPr lang="cs-CZ" sz="2400" b="1" dirty="0"/>
              <a:t>bezdůvodně obohatil</a:t>
            </a:r>
            <a:r>
              <a:rPr lang="cs-CZ" dirty="0"/>
              <a:t>  </a:t>
            </a:r>
          </a:p>
          <a:p>
            <a:pPr eaLnBrk="1" hangingPunct="1">
              <a:defRPr/>
            </a:pPr>
            <a:r>
              <a:rPr lang="cs-CZ" dirty="0"/>
              <a:t>Není jím ten, kdo: </a:t>
            </a:r>
          </a:p>
          <a:p>
            <a:pPr lvl="1" eaLnBrk="1" hangingPunct="1">
              <a:defRPr/>
            </a:pPr>
            <a:r>
              <a:rPr lang="cs-CZ" sz="2400" dirty="0"/>
              <a:t>se sice cítí být trestným činem </a:t>
            </a:r>
            <a:r>
              <a:rPr lang="cs-CZ" sz="2400" b="1" dirty="0"/>
              <a:t>morálně </a:t>
            </a:r>
            <a:r>
              <a:rPr lang="cs-CZ" sz="2400" dirty="0"/>
              <a:t>či jinak poškozen, avšak vzniklá újma není zaviněna pachatelem nebo chybí kauzální nexus (§ 43/2 TŘ)</a:t>
            </a:r>
          </a:p>
          <a:p>
            <a:pPr lvl="1" eaLnBrk="1" hangingPunct="1">
              <a:defRPr/>
            </a:pPr>
            <a:r>
              <a:rPr lang="cs-CZ" sz="2400" dirty="0"/>
              <a:t>spoluobviněný v témže trestním řízení (§ 44 odst. 1)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B8FC3E-5C2C-48DC-86DF-7CB42D9794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C498F2-7164-47D5-96B9-F5436E557D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Poškozený 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1100088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Majetková práva:</a:t>
            </a:r>
          </a:p>
          <a:p>
            <a:pPr lvl="1" eaLnBrk="1" hangingPunct="1">
              <a:defRPr/>
            </a:pPr>
            <a:r>
              <a:rPr lang="cs-CZ" sz="2400" b="1" dirty="0"/>
              <a:t>uplatnit nárok </a:t>
            </a:r>
            <a:r>
              <a:rPr lang="cs-CZ" sz="2400" dirty="0"/>
              <a:t>na náhradu škody, nemajetkové újmy, vydání bezdůvodného obohacení (rozhodování tzv. v adhezním řízení); </a:t>
            </a:r>
            <a:r>
              <a:rPr lang="cs-CZ" sz="2400" dirty="0" err="1"/>
              <a:t>hmotněprávně</a:t>
            </a:r>
            <a:r>
              <a:rPr lang="cs-CZ" sz="2400" dirty="0"/>
              <a:t> bude nárok posouzen podle příslušných </a:t>
            </a:r>
            <a:r>
              <a:rPr lang="cs-CZ" sz="2400" b="1" dirty="0"/>
              <a:t>soukromoprávních předpisů </a:t>
            </a:r>
          </a:p>
          <a:p>
            <a:pPr lvl="1" eaLnBrk="1" hangingPunct="1">
              <a:defRPr/>
            </a:pPr>
            <a:r>
              <a:rPr lang="cs-CZ" sz="2400" dirty="0"/>
              <a:t>činit </a:t>
            </a:r>
            <a:r>
              <a:rPr lang="cs-CZ" sz="2400" b="1" dirty="0"/>
              <a:t>důkazní návrhy</a:t>
            </a:r>
          </a:p>
          <a:p>
            <a:pPr lvl="1" eaLnBrk="1" hangingPunct="1">
              <a:defRPr/>
            </a:pPr>
            <a:r>
              <a:rPr lang="cs-CZ" sz="2400" dirty="0"/>
              <a:t>nepřizná-li soud, odkáže do řízení ve věcech občanskoprávních (</a:t>
            </a:r>
            <a:r>
              <a:rPr lang="cs-CZ" sz="2400" b="1" dirty="0"/>
              <a:t>nezakládá </a:t>
            </a:r>
            <a:r>
              <a:rPr lang="cs-CZ" sz="2400" dirty="0"/>
              <a:t>překážku </a:t>
            </a:r>
            <a:r>
              <a:rPr lang="cs-CZ" sz="2400" i="1" dirty="0" err="1"/>
              <a:t>rei</a:t>
            </a:r>
            <a:r>
              <a:rPr lang="cs-CZ" sz="2400" i="1" dirty="0"/>
              <a:t> </a:t>
            </a:r>
            <a:r>
              <a:rPr lang="cs-CZ" sz="2400" i="1" dirty="0" err="1"/>
              <a:t>iudicatae</a:t>
            </a:r>
            <a:r>
              <a:rPr lang="cs-CZ" sz="2400" dirty="0"/>
              <a:t>)</a:t>
            </a:r>
          </a:p>
          <a:p>
            <a:pPr lvl="1" eaLnBrk="1" hangingPunct="1">
              <a:defRPr/>
            </a:pPr>
            <a:r>
              <a:rPr lang="cs-CZ" sz="2400" dirty="0"/>
              <a:t>uplatněním nároku se </a:t>
            </a:r>
            <a:r>
              <a:rPr lang="cs-CZ" sz="2400" b="1" dirty="0"/>
              <a:t>staví promlčecí doba</a:t>
            </a:r>
          </a:p>
          <a:p>
            <a:pPr lvl="1" eaLnBrk="1" hangingPunct="1">
              <a:defRPr/>
            </a:pPr>
            <a:r>
              <a:rPr lang="cs-CZ" sz="2400" b="1" dirty="0"/>
              <a:t>žádný soudní poplatek</a:t>
            </a:r>
          </a:p>
          <a:p>
            <a:pPr lvl="1" eaLnBrk="1" hangingPunct="1">
              <a:defRPr/>
            </a:pPr>
            <a:r>
              <a:rPr lang="cs-CZ" sz="2400" dirty="0"/>
              <a:t>možnost </a:t>
            </a:r>
            <a:r>
              <a:rPr lang="cs-CZ" sz="2400" b="1" dirty="0"/>
              <a:t>odvolání </a:t>
            </a:r>
            <a:r>
              <a:rPr lang="cs-CZ" sz="2400" dirty="0"/>
              <a:t>do výroku o takto uplatněném nároku; nemožnost podat dovolání</a:t>
            </a:r>
          </a:p>
          <a:p>
            <a:pPr lvl="1" eaLnBrk="1" hangingPunct="1">
              <a:buNone/>
              <a:defRPr/>
            </a:pPr>
            <a:r>
              <a:rPr lang="cs-CZ" dirty="0"/>
              <a:t> 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644E45-4E30-4454-9172-03996C19C9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68673F-E871-49C9-B0FB-387226957C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0E172F-75E3-4F2F-BD91-4E8A8D6CF9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0D4743-448B-40EF-88E4-F42B6F96F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456928-332C-4B6A-95D0-30087987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Rt</a:t>
            </a:r>
            <a:r>
              <a:rPr lang="cs-CZ" dirty="0"/>
              <a:t> 26/2014-IV.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933025-CAB4-440B-BBBD-BA0218E6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2611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Soud </a:t>
            </a:r>
            <a:r>
              <a:rPr lang="cs-CZ" sz="2400" b="1" dirty="0"/>
              <a:t>nemůže odkázat poškozeného na řízení ve věcech občanskoprávních </a:t>
            </a:r>
            <a:r>
              <a:rPr lang="cs-CZ" sz="2400" dirty="0"/>
              <a:t>nebo na řízení před jiným orgánem s poukazem na důvody uvedené v § 229 odst. 1 </a:t>
            </a:r>
            <a:r>
              <a:rPr lang="cs-CZ" sz="2400" dirty="0" err="1"/>
              <a:t>tr</a:t>
            </a:r>
            <a:r>
              <a:rPr lang="cs-CZ" sz="2400" dirty="0"/>
              <a:t>. ř. (tj. na nedostatek podkladů v dokazování a potřebu jeho dalšího provádění) </a:t>
            </a:r>
            <a:r>
              <a:rPr lang="cs-CZ" sz="2400" b="1" dirty="0"/>
              <a:t>stran uplatněného nároku na náhradu škody</a:t>
            </a:r>
            <a:r>
              <a:rPr lang="cs-CZ" sz="2400" dirty="0"/>
              <a:t>, </a:t>
            </a:r>
            <a:r>
              <a:rPr lang="cs-CZ" sz="2400" b="1" dirty="0"/>
              <a:t>jestliže výše této škody, a to i jako součást újmy </a:t>
            </a:r>
            <a:r>
              <a:rPr lang="cs-CZ" sz="2400" dirty="0"/>
              <a:t>(§ 248 odst. 1 </a:t>
            </a:r>
            <a:r>
              <a:rPr lang="cs-CZ" sz="2400" dirty="0" err="1"/>
              <a:t>tr</a:t>
            </a:r>
            <a:r>
              <a:rPr lang="cs-CZ" sz="2400" dirty="0"/>
              <a:t>. zákoníku), </a:t>
            </a:r>
            <a:r>
              <a:rPr lang="cs-CZ" sz="2400" b="1" dirty="0"/>
              <a:t>je zákonným znakem trestného činu a soud ji považuje alespoň v minimální výši z hlediska viny za dostatečně prokázanou</a:t>
            </a:r>
            <a:r>
              <a:rPr lang="cs-CZ" sz="2400" dirty="0"/>
              <a:t>, resp. je povinen ji podle § 2 odst. 5 a § 89 odst. 1 písm. e) </a:t>
            </a:r>
            <a:r>
              <a:rPr lang="cs-CZ" sz="2400" dirty="0" err="1"/>
              <a:t>tr</a:t>
            </a:r>
            <a:r>
              <a:rPr lang="cs-CZ" sz="2400" dirty="0"/>
              <a:t>. ř. prokazovat pro potřeby rozhodnutí o vině (tj. jako právně relevantní následek, resp. účinek trestného činu, jehož je škoda zákonným znakem, a to byť jako součást újmy ve větším rozsahu). V takovém případě musí být výše škody spolehlivě zjištěna a důvodem k postupu podle § 229 odst. 1 </a:t>
            </a:r>
            <a:r>
              <a:rPr lang="cs-CZ" sz="2400" dirty="0" err="1"/>
              <a:t>tr</a:t>
            </a:r>
            <a:r>
              <a:rPr lang="cs-CZ" sz="2400" dirty="0"/>
              <a:t>. ř. by pak mohly být jen jiné skutečnosti než nemožnost zjištění rozsahu způsobené škody (§ 228 odst. 1, část věty za středníkem, </a:t>
            </a:r>
            <a:r>
              <a:rPr lang="cs-CZ" sz="2400" dirty="0" err="1"/>
              <a:t>tr</a:t>
            </a:r>
            <a:r>
              <a:rPr lang="cs-CZ" sz="2400" dirty="0"/>
              <a:t>. ř.).</a:t>
            </a:r>
          </a:p>
        </p:txBody>
      </p:sp>
    </p:spTree>
    <p:extLst>
      <p:ext uri="{BB962C8B-B14F-4D97-AF65-F5344CB8AC3E}">
        <p14:creationId xmlns:p14="http://schemas.microsoft.com/office/powerpoint/2010/main" val="3018098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0E172F-75E3-4F2F-BD91-4E8A8D6CF9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0D4743-448B-40EF-88E4-F42B6F96F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456928-332C-4B6A-95D0-30087987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4 </a:t>
            </a:r>
            <a:r>
              <a:rPr lang="cs-CZ" dirty="0" err="1"/>
              <a:t>Tdo</a:t>
            </a:r>
            <a:r>
              <a:rPr lang="cs-CZ" dirty="0"/>
              <a:t> 287/2018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933025-CAB4-440B-BBBD-BA0218E6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72553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Povinnost </a:t>
            </a:r>
            <a:r>
              <a:rPr lang="cs-CZ" b="1" dirty="0"/>
              <a:t>zjistit skutkový stav věci, o němž nejsou důvodné pochybnosti</a:t>
            </a:r>
            <a:r>
              <a:rPr lang="cs-CZ" dirty="0"/>
              <a:t>, a to v rozsahu, který je nezbytný pro rozhodnutí (§ 2 odst. 5 </a:t>
            </a:r>
            <a:r>
              <a:rPr lang="cs-CZ" dirty="0" err="1"/>
              <a:t>tr</a:t>
            </a:r>
            <a:r>
              <a:rPr lang="cs-CZ" dirty="0"/>
              <a:t>. ř.), </a:t>
            </a:r>
            <a:r>
              <a:rPr lang="cs-CZ" b="1" dirty="0"/>
              <a:t>platí samozřejmě i pro adhezní řízení jako součást trestního řízení</a:t>
            </a:r>
            <a:r>
              <a:rPr lang="cs-CZ" dirty="0"/>
              <a:t>. Předmětem dokazování jsou vedle skutku zejména též okolnosti umožňující stanovení následku a výše škody způsobené trestným činem (§ 89 odst. 1 písm. e) </a:t>
            </a:r>
            <a:r>
              <a:rPr lang="cs-CZ" dirty="0" err="1"/>
              <a:t>tr</a:t>
            </a:r>
            <a:r>
              <a:rPr lang="cs-CZ" dirty="0"/>
              <a:t>. ř.). Orgány činné v trestním řízení jsou povinny zjistit přesnou výši škody způsobené trestným činem (pokud to není možné, zjistit aspoň výši škody, kterou obviněný nejméně způsobil trestným činem). Soud, který rozhoduje v adhezním řízení o nároku na náhradu škody, je povinen odůvodnit výrok o náhradě škody podle § 125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</p:txBody>
      </p:sp>
    </p:spTree>
    <p:extLst>
      <p:ext uri="{BB962C8B-B14F-4D97-AF65-F5344CB8AC3E}">
        <p14:creationId xmlns:p14="http://schemas.microsoft.com/office/powerpoint/2010/main" val="3392159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Poškozený III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Nemajetková práva dle TŘ:</a:t>
            </a:r>
          </a:p>
          <a:p>
            <a:pPr lvl="1" eaLnBrk="1" hangingPunct="1">
              <a:defRPr/>
            </a:pPr>
            <a:r>
              <a:rPr lang="cs-CZ" sz="2400" b="1" dirty="0"/>
              <a:t>být přítomen</a:t>
            </a:r>
            <a:r>
              <a:rPr lang="cs-CZ" sz="2400" dirty="0"/>
              <a:t> projednávání věci </a:t>
            </a:r>
          </a:p>
          <a:p>
            <a:pPr lvl="1" eaLnBrk="1" hangingPunct="1">
              <a:defRPr/>
            </a:pPr>
            <a:r>
              <a:rPr lang="cs-CZ" sz="2400" b="1" dirty="0"/>
              <a:t>nahlížet do spisů </a:t>
            </a:r>
            <a:r>
              <a:rPr lang="cs-CZ" sz="2400" dirty="0"/>
              <a:t>a činit si opisy a výpisy</a:t>
            </a:r>
          </a:p>
          <a:p>
            <a:pPr lvl="1" eaLnBrk="1" hangingPunct="1">
              <a:defRPr/>
            </a:pPr>
            <a:r>
              <a:rPr lang="cs-CZ" sz="2400" dirty="0"/>
              <a:t>být přítomen </a:t>
            </a:r>
            <a:r>
              <a:rPr lang="cs-CZ" sz="2400" b="1" dirty="0"/>
              <a:t>sjednávání dohody o vině a trestu</a:t>
            </a:r>
          </a:p>
          <a:p>
            <a:pPr lvl="1" eaLnBrk="1" hangingPunct="1">
              <a:defRPr/>
            </a:pPr>
            <a:r>
              <a:rPr lang="cs-CZ" sz="2400" b="1" dirty="0"/>
              <a:t>odepřít souhlas s trestním stíháním </a:t>
            </a:r>
            <a:r>
              <a:rPr lang="cs-CZ" sz="2400" dirty="0"/>
              <a:t>(§ 163 TŘ) </a:t>
            </a:r>
          </a:p>
          <a:p>
            <a:pPr lvl="1" eaLnBrk="1" hangingPunct="1">
              <a:defRPr/>
            </a:pPr>
            <a:r>
              <a:rPr lang="cs-CZ" sz="2400" dirty="0"/>
              <a:t>nechat se </a:t>
            </a:r>
            <a:r>
              <a:rPr lang="cs-CZ" sz="2400" b="1" dirty="0"/>
              <a:t>zastoupit zmocněncem </a:t>
            </a:r>
            <a:r>
              <a:rPr lang="cs-CZ" sz="2400" dirty="0"/>
              <a:t>(§ 50 TŘ)</a:t>
            </a:r>
          </a:p>
          <a:p>
            <a:pPr lvl="1" eaLnBrk="1" hangingPunct="1">
              <a:defRPr/>
            </a:pPr>
            <a:r>
              <a:rPr lang="cs-CZ" sz="2400" dirty="0"/>
              <a:t>žádat o </a:t>
            </a:r>
            <a:r>
              <a:rPr lang="cs-CZ" sz="2400" b="1" dirty="0"/>
              <a:t>bezplatné zastupování </a:t>
            </a:r>
            <a:r>
              <a:rPr lang="cs-CZ" sz="2400" dirty="0"/>
              <a:t>(§ 51a TŘ)</a:t>
            </a:r>
          </a:p>
          <a:p>
            <a:pPr lvl="1" eaLnBrk="1" hangingPunct="1">
              <a:defRPr/>
            </a:pPr>
            <a:r>
              <a:rPr lang="cs-CZ" sz="2400" b="1" dirty="0"/>
              <a:t>vyjádřit se</a:t>
            </a:r>
            <a:r>
              <a:rPr lang="cs-CZ" sz="2400" dirty="0"/>
              <a:t> k věci před skončením </a:t>
            </a:r>
          </a:p>
          <a:p>
            <a:pPr lvl="1" eaLnBrk="1" hangingPunct="1">
              <a:defRPr/>
            </a:pPr>
            <a:r>
              <a:rPr lang="cs-CZ" sz="2400" dirty="0"/>
              <a:t>uzavřít </a:t>
            </a:r>
            <a:r>
              <a:rPr lang="cs-CZ" sz="2400" b="1" dirty="0"/>
              <a:t>dohodu o narovnání </a:t>
            </a:r>
            <a:r>
              <a:rPr lang="cs-CZ" sz="2400" dirty="0"/>
              <a:t>a dát</a:t>
            </a:r>
            <a:r>
              <a:rPr lang="cs-CZ" sz="2400" b="1" dirty="0"/>
              <a:t> souhlas s narovnáním </a:t>
            </a:r>
            <a:r>
              <a:rPr lang="cs-CZ" sz="2400" dirty="0"/>
              <a:t>(§ 309 TŘ)</a:t>
            </a:r>
          </a:p>
          <a:p>
            <a:pPr lvl="1" eaLnBrk="1" hangingPunct="1">
              <a:defRPr/>
            </a:pPr>
            <a:r>
              <a:rPr lang="cs-CZ" sz="2400" b="1" dirty="0"/>
              <a:t>vzdát </a:t>
            </a:r>
            <a:r>
              <a:rPr lang="cs-CZ" sz="2400" dirty="0"/>
              <a:t>se svých práv (§ 43 odst. 5 TŘ)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FCA2B3-E9D5-4DFD-8ECD-E5B0515E95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8FF68F-6E96-41B6-B906-6C6CAE2EF6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Trestní stíhání se souhlasem poškozeného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 zásadě disposiční úkon – bez souhlasu </a:t>
            </a:r>
            <a:r>
              <a:rPr lang="cs-CZ" b="1" dirty="0"/>
              <a:t>nelze </a:t>
            </a:r>
            <a:r>
              <a:rPr lang="cs-CZ" b="1" dirty="0" err="1"/>
              <a:t>tr</a:t>
            </a:r>
            <a:r>
              <a:rPr lang="cs-CZ" b="1" dirty="0"/>
              <a:t>. stíhání vést</a:t>
            </a:r>
          </a:p>
          <a:p>
            <a:pPr lvl="1">
              <a:defRPr/>
            </a:pPr>
            <a:r>
              <a:rPr lang="cs-CZ" sz="2400" dirty="0"/>
              <a:t>souhlas lze </a:t>
            </a:r>
            <a:r>
              <a:rPr lang="cs-CZ" sz="2400" b="1" dirty="0"/>
              <a:t>i vzít zpět </a:t>
            </a:r>
            <a:r>
              <a:rPr lang="cs-CZ" sz="2400" dirty="0"/>
              <a:t>až do doby, než se odvolací soud odebere k závěrečné poradě; jednou </a:t>
            </a:r>
            <a:r>
              <a:rPr lang="cs-CZ" sz="2400" dirty="0" err="1"/>
              <a:t>zpětvzatý</a:t>
            </a:r>
            <a:r>
              <a:rPr lang="cs-CZ" sz="2400" dirty="0"/>
              <a:t> souhlas </a:t>
            </a:r>
            <a:r>
              <a:rPr lang="cs-CZ" sz="2400" b="1" dirty="0"/>
              <a:t>nelze znovu udělit</a:t>
            </a:r>
          </a:p>
          <a:p>
            <a:pPr lvl="1" algn="just">
              <a:defRPr/>
            </a:pPr>
            <a:r>
              <a:rPr lang="cs-CZ" sz="2400" dirty="0"/>
              <a:t>lhůta na rozmyšlenou max 30 dní, pak platí, že </a:t>
            </a:r>
            <a:r>
              <a:rPr lang="cs-CZ" sz="2400" b="1" dirty="0"/>
              <a:t>souhlas byl udělen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dirty="0"/>
              <a:t>Taxativní výčet </a:t>
            </a:r>
            <a:r>
              <a:rPr lang="cs-CZ" dirty="0"/>
              <a:t>TČ (§ 163 TŘ) + postavení osoby, která je oprávněna odepřít výpověď (§ 100 odst. 2 TŘ)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dirty="0"/>
              <a:t>příbuzný v pokolení přímém, sourozenec, osvojitel, osvojenec, manžel, partner nebo druh, jiná osoba v poměru rodinném nebo obdobném, jejíž újmu by právem pociťoval jako újmu vlastní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dirty="0"/>
              <a:t>+ u znásilnění dle § 185 odst. 1, 2 jen manžel, partner či druh</a:t>
            </a:r>
          </a:p>
          <a:p>
            <a:pPr lvl="1">
              <a:defRPr/>
            </a:pPr>
            <a:endParaRPr lang="cs-CZ" dirty="0"/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FCA2B3-E9D5-4DFD-8ECD-E5B0515E95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8FF68F-6E96-41B6-B906-6C6CAE2EF6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898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Podezřelý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/>
              <a:t>de </a:t>
            </a:r>
            <a:r>
              <a:rPr lang="cs-CZ" i="1" dirty="0" err="1"/>
              <a:t>lege</a:t>
            </a:r>
            <a:r>
              <a:rPr lang="cs-CZ" i="1" dirty="0"/>
              <a:t> lata</a:t>
            </a:r>
          </a:p>
          <a:p>
            <a:pPr lvl="1" eaLnBrk="1" hangingPunct="1">
              <a:defRPr/>
            </a:pPr>
            <a:r>
              <a:rPr lang="cs-CZ" dirty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/>
              <a:t>proti komu bylo zahájeno zkrácené přípravné řízení a bylo mu již sděleno obvinění (§ 179b odst. 3 TŘ) </a:t>
            </a:r>
          </a:p>
          <a:p>
            <a:pPr eaLnBrk="1" hangingPunct="1">
              <a:defRPr/>
            </a:pPr>
            <a:r>
              <a:rPr lang="cs-CZ" dirty="0"/>
              <a:t>v kolokviálním významu</a:t>
            </a:r>
          </a:p>
          <a:p>
            <a:pPr lvl="1" eaLnBrk="1" hangingPunct="1">
              <a:defRPr/>
            </a:pPr>
            <a:r>
              <a:rPr lang="cs-CZ" dirty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r>
              <a:rPr lang="cs-CZ" dirty="0"/>
              <a:t>může jich být i více (různé vyšetřovací verze)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7BDADF-7481-4748-92B2-C2F1C17A72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4ACA9F-5C62-4CDD-B466-A0CE428525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435A5D-6F6E-4D48-9705-09F2861AEE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140571-8756-4461-B3F6-663DC6B2ED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A67890-74F4-428D-8D00-723657852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Kdy je souhlas irelevantní (§ 163a TŘ)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D22E63-CED5-4C92-B83C-9E73429D3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trestným činem byla </a:t>
            </a:r>
            <a:r>
              <a:rPr lang="cs-CZ" b="1" dirty="0"/>
              <a:t>způsobena smrt</a:t>
            </a:r>
          </a:p>
          <a:p>
            <a:r>
              <a:rPr lang="cs-CZ" dirty="0"/>
              <a:t>poškozený není schopen dát souhlas pro duševní chorobu nebo poruchu, pro kterou byla </a:t>
            </a:r>
            <a:r>
              <a:rPr lang="cs-CZ" b="1" dirty="0"/>
              <a:t>jeho svéprávnost omezena</a:t>
            </a:r>
          </a:p>
          <a:p>
            <a:r>
              <a:rPr lang="cs-CZ" dirty="0"/>
              <a:t>poškozeným je </a:t>
            </a:r>
            <a:r>
              <a:rPr lang="cs-CZ" b="1" dirty="0"/>
              <a:t>osoba mladší 15 let,</a:t>
            </a:r>
          </a:p>
          <a:p>
            <a:r>
              <a:rPr lang="cs-CZ" dirty="0"/>
              <a:t>z okolností je zřejmé, že souhlas nebyl dán nebo byl vzat zpět </a:t>
            </a:r>
            <a:r>
              <a:rPr lang="cs-CZ" b="1" dirty="0"/>
              <a:t>v tísni </a:t>
            </a:r>
            <a:r>
              <a:rPr lang="cs-CZ" dirty="0"/>
              <a:t>vyvolané výhrůžkami, nátlakem, závislostí nebo podřízeností.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847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Bezplatné zastupování poškozeného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158811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Osvědčí-li, že nemá dostatek prostředků, aby si zmocněnce hradil sám</a:t>
            </a:r>
          </a:p>
          <a:p>
            <a:pPr lvl="1">
              <a:defRPr/>
            </a:pPr>
            <a:r>
              <a:rPr lang="cs-CZ" sz="2400" dirty="0"/>
              <a:t>poškozený, kterému byla způsobena </a:t>
            </a:r>
            <a:r>
              <a:rPr lang="cs-CZ" sz="2400" b="1" dirty="0"/>
              <a:t>těžká újma na zdraví</a:t>
            </a:r>
          </a:p>
          <a:p>
            <a:pPr lvl="1">
              <a:defRPr/>
            </a:pPr>
            <a:r>
              <a:rPr lang="cs-CZ" sz="2400" dirty="0"/>
              <a:t>poškozený, který je pozůstalým po oběti, které byla trestným činem způsobena </a:t>
            </a:r>
            <a:r>
              <a:rPr lang="cs-CZ" sz="2400" b="1" dirty="0"/>
              <a:t>smrt</a:t>
            </a:r>
          </a:p>
          <a:p>
            <a:pPr lvl="1">
              <a:defRPr/>
            </a:pPr>
            <a:r>
              <a:rPr lang="cs-CZ" sz="2400" dirty="0"/>
              <a:t>poškozený, který </a:t>
            </a:r>
            <a:r>
              <a:rPr lang="cs-CZ" sz="2400" b="1" dirty="0"/>
              <a:t>uplatnil nárok </a:t>
            </a:r>
            <a:r>
              <a:rPr lang="cs-CZ" sz="2400" dirty="0"/>
              <a:t>na náhradu škody, nemajetkové újmy či na vydání bezdůvodného obohacení, není-li zastupování zjevně nadbytečné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I bez osvědčení nedostatku prostředků, nejde-li o trestný čin zanedbání povinné výživy</a:t>
            </a:r>
          </a:p>
          <a:p>
            <a:pPr lvl="1">
              <a:defRPr/>
            </a:pPr>
            <a:r>
              <a:rPr lang="cs-CZ" sz="2400" dirty="0"/>
              <a:t>poškozený </a:t>
            </a:r>
            <a:r>
              <a:rPr lang="cs-CZ" sz="2400" b="1" dirty="0"/>
              <a:t>mladší osmnácti let</a:t>
            </a:r>
          </a:p>
          <a:p>
            <a:pPr lvl="1" eaLnBrk="1" hangingPunct="1">
              <a:defRPr/>
            </a:pPr>
            <a:r>
              <a:rPr lang="cs-CZ" sz="2400" b="1" dirty="0"/>
              <a:t>zvlášť zranitelná oběť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FCA2B3-E9D5-4DFD-8ECD-E5B0515E95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8FF68F-6E96-41B6-B906-6C6CAE2EF6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63239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Zajištění nároku poškozeného - § 47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Byl-li uplatněn nárok v adhezním řízení:</a:t>
            </a:r>
          </a:p>
          <a:p>
            <a:pPr lvl="1" eaLnBrk="1" hangingPunct="1">
              <a:defRPr/>
            </a:pPr>
            <a:r>
              <a:rPr lang="cs-CZ" sz="2400" dirty="0"/>
              <a:t>až do </a:t>
            </a:r>
            <a:r>
              <a:rPr lang="cs-CZ" sz="2400" b="1" dirty="0"/>
              <a:t>pravděpodobné</a:t>
            </a:r>
            <a:r>
              <a:rPr lang="cs-CZ" sz="2400" dirty="0"/>
              <a:t> výše škody nebo nemajetkové újmy nebo až do pravděpodobného rozsahu bezdůvodného obohacení zajistit </a:t>
            </a:r>
            <a:r>
              <a:rPr lang="cs-CZ" sz="2400" b="1" dirty="0"/>
              <a:t>na majetku obviněného</a:t>
            </a:r>
            <a:r>
              <a:rPr lang="cs-CZ" sz="2400" dirty="0"/>
              <a:t>; zajišťovat </a:t>
            </a:r>
            <a:r>
              <a:rPr lang="cs-CZ" sz="2400" b="1" dirty="0"/>
              <a:t>nelze</a:t>
            </a:r>
            <a:r>
              <a:rPr lang="cs-CZ" sz="2400" dirty="0"/>
              <a:t> nárok, který nelze v trestním řízení uplatnit; k zajištění nelze užít majetek, který je podle zvláštního právního předpisu vyloučen z výkonu rozhodnutí o zajištění</a:t>
            </a:r>
          </a:p>
          <a:p>
            <a:pPr lvl="1" eaLnBrk="1" hangingPunct="1">
              <a:defRPr/>
            </a:pPr>
            <a:r>
              <a:rPr lang="cs-CZ" sz="2400" dirty="0"/>
              <a:t>rozhoduje SZ v přípravném řízení, jinak soud na návrh SZ či poškozeného</a:t>
            </a:r>
          </a:p>
          <a:p>
            <a:pPr lvl="1" eaLnBrk="1" hangingPunct="1">
              <a:defRPr/>
            </a:pPr>
            <a:r>
              <a:rPr lang="cs-CZ" sz="2400" dirty="0"/>
              <a:t>SZ může v přípravném řízení zajistit i bez návrhu, vyžaduje-li to ochrana zájmů poškozeného, zejména je-li zde nebezpečí z prodlení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5800AC-42F1-4691-BDE7-630DBC25CD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3D7E50-1D12-42A4-B25C-40E78C4ADD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Oběť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Nejde o totožný pojem s pojmem poškozený</a:t>
            </a:r>
          </a:p>
          <a:p>
            <a:pPr lvl="1" eaLnBrk="1" hangingPunct="1">
              <a:defRPr/>
            </a:pPr>
            <a:r>
              <a:rPr lang="cs-CZ" sz="2400" dirty="0"/>
              <a:t>obětí jen </a:t>
            </a:r>
            <a:r>
              <a:rPr lang="cs-CZ" sz="2400" b="1" dirty="0"/>
              <a:t>fyzická osoba</a:t>
            </a:r>
            <a:r>
              <a:rPr lang="cs-CZ" sz="2400" dirty="0"/>
              <a:t>, poškozeným i právnická</a:t>
            </a:r>
          </a:p>
          <a:p>
            <a:pPr lvl="1" eaLnBrk="1" hangingPunct="1">
              <a:defRPr/>
            </a:pPr>
            <a:r>
              <a:rPr lang="cs-CZ" sz="2400" dirty="0"/>
              <a:t>obětí je i oběť </a:t>
            </a:r>
            <a:r>
              <a:rPr lang="cs-CZ" sz="2400" b="1" dirty="0"/>
              <a:t>činu jinak trestného </a:t>
            </a:r>
            <a:r>
              <a:rPr lang="cs-CZ" sz="2400" dirty="0"/>
              <a:t>(§ 2 odst. 1 ZOTČ)</a:t>
            </a:r>
          </a:p>
          <a:p>
            <a:pPr lvl="1" eaLnBrk="1" hangingPunct="1">
              <a:defRPr/>
            </a:pPr>
            <a:r>
              <a:rPr lang="cs-CZ" sz="2400" dirty="0"/>
              <a:t>obětí i </a:t>
            </a:r>
            <a:r>
              <a:rPr lang="cs-CZ" sz="2400" b="1" dirty="0"/>
              <a:t>pozůstalý</a:t>
            </a:r>
            <a:r>
              <a:rPr lang="cs-CZ" sz="2400" dirty="0"/>
              <a:t>, u poškozeného přechod jen některých práv (§ 45 odst. 3 TŘ)</a:t>
            </a:r>
          </a:p>
          <a:p>
            <a:pPr lvl="1" algn="just" eaLnBrk="1" hangingPunct="1">
              <a:defRPr/>
            </a:pPr>
            <a:r>
              <a:rPr lang="cs-CZ" sz="2400" dirty="0"/>
              <a:t>obětí ten, komu bylo nebo </a:t>
            </a:r>
            <a:r>
              <a:rPr lang="cs-CZ" sz="2400" b="1" dirty="0"/>
              <a:t>mělo být </a:t>
            </a:r>
            <a:r>
              <a:rPr lang="cs-CZ" sz="2400" dirty="0"/>
              <a:t>trestným činem </a:t>
            </a:r>
            <a:r>
              <a:rPr lang="cs-CZ" sz="2400" b="1" dirty="0"/>
              <a:t>ublíženo na zdraví</a:t>
            </a:r>
            <a:r>
              <a:rPr lang="cs-CZ" sz="2400" dirty="0"/>
              <a:t>, </a:t>
            </a:r>
            <a:r>
              <a:rPr lang="cs-CZ" sz="2400" b="1" dirty="0"/>
              <a:t>způsobena majetková </a:t>
            </a:r>
            <a:r>
              <a:rPr lang="cs-CZ" sz="2400" dirty="0"/>
              <a:t>nebo </a:t>
            </a:r>
            <a:r>
              <a:rPr lang="cs-CZ" sz="2400" b="1" dirty="0"/>
              <a:t>nemajetková újma </a:t>
            </a:r>
            <a:r>
              <a:rPr lang="cs-CZ" sz="2400" dirty="0"/>
              <a:t>nebo na jehož úkor se pachatel </a:t>
            </a:r>
            <a:r>
              <a:rPr lang="cs-CZ" sz="2400" b="1" dirty="0"/>
              <a:t>trestným činem obohatil</a:t>
            </a:r>
            <a:r>
              <a:rPr lang="cs-CZ" sz="2400" dirty="0"/>
              <a:t>; v případě smrti i příbuzný v pokolení přímém, sourozenec, osvojenec, osvojitel, manžel, registrovaný partner, druh a osoba, které oběť ke dni své smrti poskytovala nebo byla povinna poskytovat výživu za předpokladu, že </a:t>
            </a:r>
            <a:r>
              <a:rPr lang="cs-CZ" sz="2400" b="1" dirty="0"/>
              <a:t>utrpěli v důsledku smrti oběti újmu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D97A9D-3737-4612-878D-18864A86E0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07613B-D899-4EB9-BC91-37FB8D7E6D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Zvlášť zranitelná oběť 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209145" cy="4139998"/>
          </a:xfrm>
        </p:spPr>
        <p:txBody>
          <a:bodyPr/>
          <a:lstStyle/>
          <a:p>
            <a:pPr marL="252000" lvl="1">
              <a:defRPr/>
            </a:pPr>
            <a:r>
              <a:rPr lang="cs-CZ" sz="2800" b="1" dirty="0">
                <a:ea typeface="+mn-ea"/>
                <a:cs typeface="+mn-cs"/>
              </a:rPr>
              <a:t>dítě</a:t>
            </a:r>
            <a:r>
              <a:rPr lang="cs-CZ" sz="2800" dirty="0">
                <a:ea typeface="+mn-ea"/>
                <a:cs typeface="+mn-cs"/>
              </a:rPr>
              <a:t> </a:t>
            </a:r>
          </a:p>
          <a:p>
            <a:pPr marL="252000" lvl="1" algn="just">
              <a:defRPr/>
            </a:pPr>
            <a:r>
              <a:rPr lang="cs-CZ" sz="2800" dirty="0">
                <a:ea typeface="+mn-ea"/>
                <a:cs typeface="+mn-cs"/>
              </a:rPr>
              <a:t>osoba, která je </a:t>
            </a:r>
            <a:r>
              <a:rPr lang="cs-CZ" sz="2800" b="1" dirty="0">
                <a:ea typeface="+mn-ea"/>
                <a:cs typeface="+mn-cs"/>
              </a:rPr>
              <a:t>vysokého věku </a:t>
            </a:r>
            <a:r>
              <a:rPr lang="cs-CZ" sz="2800" dirty="0">
                <a:ea typeface="+mn-ea"/>
                <a:cs typeface="+mn-cs"/>
              </a:rPr>
              <a:t>nebo </a:t>
            </a:r>
            <a:r>
              <a:rPr lang="cs-CZ" sz="2800" b="1" dirty="0">
                <a:ea typeface="+mn-ea"/>
                <a:cs typeface="+mn-cs"/>
              </a:rPr>
              <a:t>je postižena </a:t>
            </a:r>
            <a:r>
              <a:rPr lang="cs-CZ" sz="2800" dirty="0">
                <a:ea typeface="+mn-ea"/>
                <a:cs typeface="+mn-cs"/>
              </a:rPr>
              <a:t>fyzickým, mentálním nebo psychickým hendikepem nebo smyslovým poškozením, </a:t>
            </a:r>
            <a:r>
              <a:rPr lang="cs-CZ" sz="2800" b="1" dirty="0">
                <a:ea typeface="+mn-ea"/>
                <a:cs typeface="+mn-cs"/>
              </a:rPr>
              <a:t>pokud tyto skutečnosti mohou </a:t>
            </a:r>
            <a:r>
              <a:rPr lang="cs-CZ" sz="2800" dirty="0">
                <a:ea typeface="+mn-ea"/>
                <a:cs typeface="+mn-cs"/>
              </a:rPr>
              <a:t>vzhledem k okolnostem případu a poměrům této osoby </a:t>
            </a:r>
            <a:r>
              <a:rPr lang="cs-CZ" sz="2800" b="1" dirty="0">
                <a:ea typeface="+mn-ea"/>
                <a:cs typeface="+mn-cs"/>
              </a:rPr>
              <a:t>bránit jejímu </a:t>
            </a:r>
            <a:r>
              <a:rPr lang="cs-CZ" sz="2800" dirty="0">
                <a:ea typeface="+mn-ea"/>
                <a:cs typeface="+mn-cs"/>
              </a:rPr>
              <a:t>plnému a účelnému </a:t>
            </a:r>
            <a:r>
              <a:rPr lang="cs-CZ" sz="2800" b="1" dirty="0">
                <a:ea typeface="+mn-ea"/>
                <a:cs typeface="+mn-cs"/>
              </a:rPr>
              <a:t>uplatnění ve společnosti </a:t>
            </a:r>
            <a:r>
              <a:rPr lang="cs-CZ" sz="2800" dirty="0">
                <a:ea typeface="+mn-ea"/>
                <a:cs typeface="+mn-cs"/>
              </a:rPr>
              <a:t>ve srovnání s jejími ostatními členy 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oběť </a:t>
            </a:r>
            <a:r>
              <a:rPr lang="cs-CZ" sz="2800" b="1" dirty="0">
                <a:ea typeface="+mn-ea"/>
                <a:cs typeface="+mn-cs"/>
              </a:rPr>
              <a:t>trestného činu obchodování s lidmi </a:t>
            </a:r>
            <a:r>
              <a:rPr lang="cs-CZ" sz="2800" dirty="0">
                <a:ea typeface="+mn-ea"/>
                <a:cs typeface="+mn-cs"/>
              </a:rPr>
              <a:t>nebo </a:t>
            </a:r>
            <a:r>
              <a:rPr lang="cs-CZ" sz="2800" b="1" dirty="0">
                <a:ea typeface="+mn-ea"/>
                <a:cs typeface="+mn-cs"/>
              </a:rPr>
              <a:t>teroristického útoku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371852-58D2-472D-B8A4-9C984B82BB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89355-82D9-4499-B205-0B64A73256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Zvlášť zranitelná oběť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209145" cy="4139998"/>
          </a:xfrm>
        </p:spPr>
        <p:txBody>
          <a:bodyPr/>
          <a:lstStyle/>
          <a:p>
            <a:pPr marL="252000" lvl="1">
              <a:defRPr/>
            </a:pPr>
            <a:r>
              <a:rPr lang="cs-CZ" sz="2800" dirty="0"/>
              <a:t>jestliže je v konkrétním případě zvýšené nebezpečí způsobení druhotné újmy, pak i oběť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</a:t>
            </a:r>
            <a:r>
              <a:rPr lang="cs-CZ" sz="2800" b="1" dirty="0"/>
              <a:t>proti lidské důstojnosti v sexuální oblasti 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činu, který zahrnoval </a:t>
            </a:r>
            <a:r>
              <a:rPr lang="cs-CZ" sz="2800" b="1" dirty="0"/>
              <a:t>násilí či pohrůžku násilím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spáchaného </a:t>
            </a:r>
            <a:r>
              <a:rPr lang="cs-CZ" sz="2800" b="1" dirty="0"/>
              <a:t>pro příslušnost k určité skupině </a:t>
            </a:r>
            <a:r>
              <a:rPr lang="cs-CZ" sz="2800" dirty="0"/>
              <a:t>lidí (např. dle rasy, náboženství, národnosti, třídy atd.)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spáchaného </a:t>
            </a:r>
            <a:r>
              <a:rPr lang="cs-CZ" sz="2800" b="1" dirty="0"/>
              <a:t>ve prospěch organizované zločinecké skupiny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371852-58D2-472D-B8A4-9C984B82BB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89355-82D9-4499-B205-0B64A73256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169651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47528" y="652500"/>
            <a:ext cx="8229600" cy="747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cs-CZ" dirty="0"/>
              <a:t>Práva oběti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1100088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Presumpce statusu oběti (§ 3 odst. 1 ZOTČ)</a:t>
            </a:r>
          </a:p>
          <a:p>
            <a:pPr lvl="1">
              <a:defRPr/>
            </a:pPr>
            <a:r>
              <a:rPr lang="cs-CZ" sz="2400" dirty="0"/>
              <a:t>domněnka vyvratitelná (není obětí či jde o </a:t>
            </a:r>
            <a:r>
              <a:rPr lang="cs-CZ" sz="2400" b="1" dirty="0"/>
              <a:t>zcela zjevné zneužití</a:t>
            </a:r>
            <a:r>
              <a:rPr lang="cs-CZ" sz="2400" dirty="0"/>
              <a:t>)</a:t>
            </a:r>
          </a:p>
          <a:p>
            <a:pPr lvl="1">
              <a:defRPr/>
            </a:pPr>
            <a:r>
              <a:rPr lang="cs-CZ" sz="2400" dirty="0"/>
              <a:t>na postavení oběti </a:t>
            </a:r>
            <a:r>
              <a:rPr lang="cs-CZ" sz="2400" b="1" dirty="0"/>
              <a:t>nemá vliv</a:t>
            </a:r>
            <a:r>
              <a:rPr lang="cs-CZ" sz="2400" dirty="0"/>
              <a:t>, pokud nebyl pachatel zjištěn </a:t>
            </a:r>
            <a:r>
              <a:rPr lang="cs-CZ" sz="2400" b="1" dirty="0"/>
              <a:t>nebo odsouzen </a:t>
            </a:r>
          </a:p>
          <a:p>
            <a:pPr eaLnBrk="1" hangingPunct="1">
              <a:defRPr/>
            </a:pPr>
            <a:r>
              <a:rPr lang="cs-CZ" dirty="0"/>
              <a:t>Zvláštní práva dle zák. č. 45/2013 Sb. (ZOTČ) 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odbornou pomoc </a:t>
            </a:r>
            <a:r>
              <a:rPr lang="cs-CZ" sz="2400" dirty="0"/>
              <a:t>(zejména psychologickou, sociální, právní)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informace o probíhajícím řízení</a:t>
            </a:r>
            <a:r>
              <a:rPr lang="cs-CZ" sz="2400" dirty="0"/>
              <a:t>,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před hrozícím nebezpečím</a:t>
            </a:r>
          </a:p>
          <a:p>
            <a:pPr lvl="1" eaLnBrk="1" hangingPunct="1">
              <a:defRPr/>
            </a:pPr>
            <a:r>
              <a:rPr lang="cs-CZ" sz="2400" dirty="0"/>
              <a:t>učinit </a:t>
            </a:r>
            <a:r>
              <a:rPr lang="cs-CZ" sz="2400" b="1" dirty="0"/>
              <a:t>prohlášení o dopadech trestného činu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soukromí 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před sekundární viktimizací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peněžitou pomoc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1363D8-8C87-4B89-B480-2674008BF0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BB3B0B-DEC0-4024-A174-E57BE2C608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55917" y="671708"/>
            <a:ext cx="8229600" cy="460805"/>
          </a:xfrm>
        </p:spPr>
        <p:txBody>
          <a:bodyPr/>
          <a:lstStyle/>
          <a:p>
            <a:pPr algn="ctr" eaLnBrk="1" hangingPunct="1"/>
            <a:r>
              <a:rPr lang="cs-CZ" dirty="0"/>
              <a:t>Zúčastněná osoba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Ten, jehož věc nebo část majetku byla zabrána nebo podle návrhu má být zabrána (§ 42 TŘ) </a:t>
            </a:r>
          </a:p>
          <a:p>
            <a:pPr lvl="1" eaLnBrk="1" hangingPunct="1">
              <a:defRPr/>
            </a:pPr>
            <a:r>
              <a:rPr lang="cs-CZ" sz="2400" dirty="0"/>
              <a:t>právo </a:t>
            </a:r>
            <a:r>
              <a:rPr lang="cs-CZ" sz="2400" b="1" dirty="0"/>
              <a:t>být poučen</a:t>
            </a:r>
          </a:p>
          <a:p>
            <a:pPr lvl="1" eaLnBrk="1" hangingPunct="1">
              <a:defRPr/>
            </a:pPr>
            <a:r>
              <a:rPr lang="cs-CZ" sz="2400" b="1" dirty="0"/>
              <a:t>vyjádřit se</a:t>
            </a: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uplatnit </a:t>
            </a:r>
            <a:r>
              <a:rPr lang="cs-CZ" sz="2400" b="1" dirty="0"/>
              <a:t>opravné prostředky</a:t>
            </a:r>
            <a:r>
              <a:rPr lang="cs-CZ" sz="2400" dirty="0"/>
              <a:t>,</a:t>
            </a:r>
          </a:p>
          <a:p>
            <a:pPr lvl="1" eaLnBrk="1" hangingPunct="1">
              <a:defRPr/>
            </a:pPr>
            <a:r>
              <a:rPr lang="cs-CZ" sz="2400" b="1" dirty="0"/>
              <a:t>být přítomen </a:t>
            </a:r>
            <a:r>
              <a:rPr lang="cs-CZ" sz="2400" dirty="0"/>
              <a:t>v hlavním líčení či veřejném zasedání</a:t>
            </a:r>
          </a:p>
          <a:p>
            <a:pPr lvl="1" eaLnBrk="1" hangingPunct="1">
              <a:defRPr/>
            </a:pPr>
            <a:r>
              <a:rPr lang="cs-CZ" sz="2400" b="1" dirty="0"/>
              <a:t>činit návrhy </a:t>
            </a:r>
            <a:r>
              <a:rPr lang="cs-CZ" sz="2400" dirty="0"/>
              <a:t>při hlavním líčení či veřejném zasedání</a:t>
            </a:r>
          </a:p>
          <a:p>
            <a:pPr lvl="1" eaLnBrk="1" hangingPunct="1">
              <a:defRPr/>
            </a:pPr>
            <a:r>
              <a:rPr lang="cs-CZ" sz="2400" b="1" dirty="0"/>
              <a:t>nahlížet do spisu </a:t>
            </a:r>
            <a:r>
              <a:rPr lang="cs-CZ" sz="2400" dirty="0"/>
              <a:t>a činit si z něj opisy a výpisy</a:t>
            </a:r>
          </a:p>
          <a:p>
            <a:pPr lvl="1" eaLnBrk="1" hangingPunct="1">
              <a:defRPr/>
            </a:pPr>
            <a:r>
              <a:rPr lang="cs-CZ" sz="2400" b="1" dirty="0"/>
              <a:t>zvolit si zmocněnce </a:t>
            </a:r>
            <a:r>
              <a:rPr lang="cs-CZ" sz="2400" dirty="0"/>
              <a:t>(§ 50 TŘ) 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3A7906-02E2-4477-A212-01E916B674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50CD13-CF6E-4856-9AC7-0E7CA0774D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55917" y="671708"/>
            <a:ext cx="8229600" cy="460805"/>
          </a:xfrm>
        </p:spPr>
        <p:txBody>
          <a:bodyPr/>
          <a:lstStyle/>
          <a:p>
            <a:pPr algn="ctr" eaLnBrk="1" hangingPunct="1"/>
            <a:r>
              <a:rPr lang="cs-CZ" dirty="0"/>
              <a:t>Zmocněnec poškozeného či zúčastněné osoby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Společná úprava (§ 50 a násl. TŘ)</a:t>
            </a:r>
          </a:p>
          <a:p>
            <a:pPr lvl="1" eaLnBrk="1" hangingPunct="1">
              <a:defRPr/>
            </a:pPr>
            <a:r>
              <a:rPr lang="cs-CZ" sz="2400" dirty="0"/>
              <a:t>nemusí jím být advokát</a:t>
            </a:r>
          </a:p>
          <a:p>
            <a:pPr lvl="1" eaLnBrk="1" hangingPunct="1">
              <a:defRPr/>
            </a:pPr>
            <a:r>
              <a:rPr lang="cs-CZ" sz="2400" b="1" dirty="0"/>
              <a:t>i právnická osoba</a:t>
            </a:r>
          </a:p>
          <a:p>
            <a:pPr>
              <a:defRPr/>
            </a:pPr>
            <a:r>
              <a:rPr lang="cs-CZ" dirty="0"/>
              <a:t>Práva</a:t>
            </a:r>
          </a:p>
          <a:p>
            <a:pPr lvl="1">
              <a:defRPr/>
            </a:pPr>
            <a:r>
              <a:rPr lang="cs-CZ" sz="2400" dirty="0"/>
              <a:t>jako zástupce činit návrhy a podávat žádosti či opravné prostředky</a:t>
            </a:r>
          </a:p>
          <a:p>
            <a:pPr lvl="1">
              <a:defRPr/>
            </a:pPr>
            <a:r>
              <a:rPr lang="cs-CZ" sz="2400" dirty="0"/>
              <a:t>účastnit se všech úkonů, jichž se mohou účastnit zastoupení</a:t>
            </a:r>
          </a:p>
          <a:p>
            <a:pPr lvl="1">
              <a:defRPr/>
            </a:pPr>
            <a:r>
              <a:rPr lang="cs-CZ" sz="2400" dirty="0"/>
              <a:t>zásadně se již od zahájení trestního stíhání </a:t>
            </a:r>
            <a:r>
              <a:rPr lang="cs-CZ" sz="2400" b="1" dirty="0"/>
              <a:t>účastnit všech vyšetřovacích úkonů</a:t>
            </a:r>
            <a:r>
              <a:rPr lang="cs-CZ" sz="2400" dirty="0"/>
              <a:t>, jimiž se mají objasnit skutečnosti důležité pro uplatnění práv osob, které zastupují, a jejichž výsledek může být použit jako důkaz před soudem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900" dirty="0"/>
              <a:t>- </a:t>
            </a:r>
            <a:r>
              <a:rPr lang="cs-CZ" sz="1900" b="1" dirty="0"/>
              <a:t>u zúčastněné osoby problém </a:t>
            </a:r>
          </a:p>
          <a:p>
            <a:pPr lvl="1">
              <a:defRPr/>
            </a:pPr>
            <a:r>
              <a:rPr lang="cs-CZ" sz="2400" dirty="0"/>
              <a:t>při výslechu </a:t>
            </a:r>
            <a:r>
              <a:rPr lang="cs-CZ" sz="2400" b="1" dirty="0"/>
              <a:t>klást otázky </a:t>
            </a:r>
            <a:r>
              <a:rPr lang="cs-CZ" sz="2400" dirty="0"/>
              <a:t>a činit námitky proti průběhu úkonu</a:t>
            </a:r>
            <a:endParaRPr lang="cs-CZ" sz="2400" b="1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3A7906-02E2-4477-A212-01E916B674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50CD13-CF6E-4856-9AC7-0E7CA0774D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839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654E2F-CD3D-4EDD-BE67-48E9C8ED13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AFDC20-723C-40AA-A490-A4EE46D3D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C19306-3CBC-44FD-80DE-3518DDC4C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Svědci, znalci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594165-EAF1-4756-B43A-622E5C0B6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499"/>
            <a:ext cx="10753200" cy="4139998"/>
          </a:xfrm>
        </p:spPr>
        <p:txBody>
          <a:bodyPr/>
          <a:lstStyle/>
          <a:p>
            <a:r>
              <a:rPr lang="cs-CZ" dirty="0"/>
              <a:t>svědek 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svědečné </a:t>
            </a:r>
            <a:r>
              <a:rPr lang="cs-CZ" sz="2400" dirty="0"/>
              <a:t>(§ 104 TŘ)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odepřít </a:t>
            </a:r>
            <a:r>
              <a:rPr lang="cs-CZ" sz="2400" dirty="0"/>
              <a:t>ve stanovených případech výpověď</a:t>
            </a:r>
            <a:r>
              <a:rPr lang="cs-CZ" sz="2400" b="1" dirty="0"/>
              <a:t> </a:t>
            </a:r>
            <a:r>
              <a:rPr lang="cs-CZ" sz="2400" dirty="0"/>
              <a:t>(§ 100 TŘ)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na informace o nebezpečném obviněném </a:t>
            </a:r>
            <a:r>
              <a:rPr lang="cs-CZ" sz="2400" dirty="0"/>
              <a:t>a odsouzeném (§ 103a TŘ); právo </a:t>
            </a:r>
            <a:r>
              <a:rPr lang="cs-CZ" sz="2400" b="1" dirty="0"/>
              <a:t>žádat o utajení totožnosti </a:t>
            </a:r>
            <a:r>
              <a:rPr lang="cs-CZ" sz="2400" dirty="0"/>
              <a:t>(§ 55 odst. 2 TŘ)</a:t>
            </a:r>
          </a:p>
          <a:p>
            <a:r>
              <a:rPr lang="cs-CZ" dirty="0"/>
              <a:t>znalec 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znalečné</a:t>
            </a:r>
            <a:r>
              <a:rPr lang="cs-CZ" sz="2400" dirty="0"/>
              <a:t> (§ 111 TŘ)</a:t>
            </a:r>
          </a:p>
          <a:p>
            <a:pPr lvl="1"/>
            <a:r>
              <a:rPr lang="cs-CZ" sz="2400" dirty="0"/>
              <a:t>další práva slouží toliko ke splnění úkolu - právo účastnit se nutných úkonů, dokonce i činit důkazní návrhy, právo nahlížet do spisu či si jej „zapůjčit“ (§ 107 odst. 1 TŘ)</a:t>
            </a:r>
          </a:p>
          <a:p>
            <a:r>
              <a:rPr lang="cs-CZ" dirty="0"/>
              <a:t>tlumočník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náhradu a odměnu tlumočníka </a:t>
            </a:r>
            <a:r>
              <a:rPr lang="cs-CZ" sz="2400" dirty="0"/>
              <a:t>(§ 30 TŘ)</a:t>
            </a:r>
          </a:p>
        </p:txBody>
      </p:sp>
    </p:spTree>
    <p:extLst>
      <p:ext uri="{BB962C8B-B14F-4D97-AF65-F5344CB8AC3E}">
        <p14:creationId xmlns:p14="http://schemas.microsoft.com/office/powerpoint/2010/main" val="15493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Obviněný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Proti komu bylo zahájeno trestní stíhání </a:t>
            </a:r>
          </a:p>
          <a:p>
            <a:pPr lvl="1" eaLnBrk="1" hangingPunct="1">
              <a:defRPr/>
            </a:pPr>
            <a:r>
              <a:rPr lang="cs-CZ" sz="2400" dirty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/>
              <a:t>Významný procesní mezník</a:t>
            </a:r>
          </a:p>
          <a:p>
            <a:pPr lvl="1" eaLnBrk="1" hangingPunct="1">
              <a:defRPr/>
            </a:pPr>
            <a:r>
              <a:rPr lang="cs-CZ" sz="2400" dirty="0"/>
              <a:t>doručením usnesení o zahájení trestního stíhání umožněna obhajoba jak formálně, tak materiálně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Spoluobvinění</a:t>
            </a:r>
          </a:p>
          <a:p>
            <a:pPr lvl="1" eaLnBrk="1" hangingPunct="1">
              <a:defRPr/>
            </a:pPr>
            <a:r>
              <a:rPr lang="cs-CZ" sz="2400" dirty="0"/>
              <a:t>netvoří procesní společenství</a:t>
            </a:r>
          </a:p>
          <a:p>
            <a:pPr lvl="1" eaLnBrk="1" hangingPunct="1">
              <a:defRPr/>
            </a:pPr>
            <a:r>
              <a:rPr lang="cs-CZ" sz="2400" dirty="0"/>
              <a:t>každý má práva a povinnosti, jako kdyby byl stíhán samostatně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7B1DA4-89DA-4C87-8E0D-671673B24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57414C-BA02-4C89-B327-4D0D077F87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6CE0E-52A0-4F3A-828C-AB64B7B8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 je vše, děkuji Vám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E95FD-6EFF-4869-BEED-B478EF05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667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JUDr. Jan Provazník, Ph.D.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odborný asistent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Katedra trestního práva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Právnická fakulta Masarykovy univerzity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Veveří 158/70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611 80 Brno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jan.provaznik@law.muni.cz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D3E684-19D1-4793-9157-54C13A2A65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Právnická fakulta Masarykovy univerzity, 14.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150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Obžalovaný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Obviněný po nařízení hlavního líčení (§ 12 odst. 8 TŘ)</a:t>
            </a:r>
          </a:p>
          <a:p>
            <a:pPr lvl="1">
              <a:defRPr/>
            </a:pPr>
            <a:r>
              <a:rPr lang="cs-CZ" sz="2400"/>
              <a:t>n</a:t>
            </a:r>
            <a:r>
              <a:rPr lang="cs-CZ" sz="2400" smtClean="0"/>
              <a:t>ikoliv po podání obžaloby</a:t>
            </a:r>
          </a:p>
          <a:p>
            <a:pPr lvl="1">
              <a:defRPr/>
            </a:pPr>
            <a:r>
              <a:rPr lang="cs-CZ" sz="2400" smtClean="0"/>
              <a:t>soud nemusí obžalobu přijmout (§ 181 odst. 1 TŘ, § 185 a násl. TŘ, § 314c TŘ)</a:t>
            </a:r>
            <a:endParaRPr lang="cs-CZ" sz="2400" dirty="0"/>
          </a:p>
          <a:p>
            <a:pPr eaLnBrk="1" hangingPunct="1">
              <a:defRPr/>
            </a:pPr>
            <a:r>
              <a:rPr lang="cs-CZ" smtClean="0"/>
              <a:t>Nad rámec práv obviněného některá specifická práva v hlavním líčení</a:t>
            </a:r>
          </a:p>
          <a:p>
            <a:pPr lvl="1">
              <a:defRPr/>
            </a:pPr>
            <a:r>
              <a:rPr lang="cs-CZ" sz="2400"/>
              <a:t>n</a:t>
            </a:r>
            <a:r>
              <a:rPr lang="cs-CZ" sz="2400" smtClean="0"/>
              <a:t>apř. právo závěrečné řeči, posledního slova, vyjádřit se ke každému provedenému důkazu atd. </a:t>
            </a:r>
            <a:endParaRPr lang="cs-CZ" sz="24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7B1DA4-89DA-4C87-8E0D-671673B24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57414C-BA02-4C89-B327-4D0D077F87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458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Odsouzený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Ten, proti němuž byl vydán pravomocný odsuzující rozsudek</a:t>
            </a:r>
          </a:p>
          <a:p>
            <a:pPr lvl="1" eaLnBrk="1" hangingPunct="1">
              <a:defRPr/>
            </a:pPr>
            <a:r>
              <a:rPr lang="cs-CZ" sz="2400" dirty="0"/>
              <a:t>§ 12 odst. 6 TŘ</a:t>
            </a:r>
          </a:p>
          <a:p>
            <a:pPr lvl="1" eaLnBrk="1" hangingPunct="1">
              <a:defRPr/>
            </a:pPr>
            <a:r>
              <a:rPr lang="cs-CZ" sz="2400" dirty="0"/>
              <a:t>povahu takového rozsudku má i trestní příkaz</a:t>
            </a:r>
          </a:p>
          <a:p>
            <a:pPr eaLnBrk="1" hangingPunct="1">
              <a:defRPr/>
            </a:pPr>
            <a:r>
              <a:rPr lang="cs-CZ" dirty="0"/>
              <a:t>Tedy osoba, uznaná vinnou ze spáchání trestného činu</a:t>
            </a:r>
          </a:p>
          <a:p>
            <a:pPr lvl="1" eaLnBrk="1" hangingPunct="1">
              <a:defRPr/>
            </a:pPr>
            <a:r>
              <a:rPr lang="cs-CZ" sz="2400" dirty="0"/>
              <a:t>na druhu trestu nezáleží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Nikoliv ten, jehož </a:t>
            </a:r>
            <a:r>
              <a:rPr lang="cs-CZ" sz="2800" dirty="0" err="1">
                <a:ea typeface="+mn-ea"/>
                <a:cs typeface="+mn-cs"/>
              </a:rPr>
              <a:t>tr</a:t>
            </a:r>
            <a:r>
              <a:rPr lang="cs-CZ" sz="2800" dirty="0">
                <a:ea typeface="+mn-ea"/>
                <a:cs typeface="+mn-cs"/>
              </a:rPr>
              <a:t>. stíhání bylo podmíněně zastaveno či jehož narovnání bylo schváleno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D74A9A-8910-4256-9E04-4BC0BFCD56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DB2960-BDD7-439F-884F-89447FA881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Práva osoby, proti níž se řízení vede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Liší se podle formálního statusu</a:t>
            </a:r>
          </a:p>
          <a:p>
            <a:pPr lvl="1" eaLnBrk="1" hangingPunct="1">
              <a:defRPr/>
            </a:pPr>
            <a:r>
              <a:rPr lang="cs-CZ" sz="2400" dirty="0"/>
              <a:t>podezřelý v obecném slova smyslu pouze obecná práva; i zde se však uplatní </a:t>
            </a:r>
            <a:r>
              <a:rPr lang="cs-CZ" sz="2400" i="1" dirty="0" err="1"/>
              <a:t>nemo</a:t>
            </a:r>
            <a:r>
              <a:rPr lang="cs-CZ" sz="2400" i="1" dirty="0"/>
              <a:t> </a:t>
            </a:r>
            <a:r>
              <a:rPr lang="cs-CZ" sz="2400" i="1" dirty="0" err="1"/>
              <a:t>tenetur</a:t>
            </a:r>
            <a:endParaRPr lang="cs-CZ" sz="2400" i="1" dirty="0"/>
          </a:p>
          <a:p>
            <a:pPr lvl="1" eaLnBrk="1" hangingPunct="1">
              <a:defRPr/>
            </a:pPr>
            <a:r>
              <a:rPr lang="cs-CZ" sz="2400" dirty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/>
              <a:t>V plném rozsahu po zahájení trestního stíhání</a:t>
            </a:r>
          </a:p>
          <a:p>
            <a:pPr lvl="1" eaLnBrk="1" hangingPunct="1">
              <a:defRPr/>
            </a:pPr>
            <a:r>
              <a:rPr lang="cs-CZ" sz="2400" dirty="0"/>
              <a:t>právo na obhajobu formální </a:t>
            </a:r>
          </a:p>
          <a:p>
            <a:pPr lvl="1" eaLnBrk="1" hangingPunct="1">
              <a:defRPr/>
            </a:pPr>
            <a:r>
              <a:rPr lang="cs-CZ" sz="2400" dirty="0"/>
              <a:t>právo na obhajobu materiální</a:t>
            </a:r>
          </a:p>
          <a:p>
            <a:pPr lvl="1" eaLnBrk="1" hangingPunct="1">
              <a:defRPr/>
            </a:pPr>
            <a:r>
              <a:rPr lang="cs-CZ" sz="2400" dirty="0"/>
              <a:t>vznikají i povinnosti – např. strpět případnou vazbu, strpět zajištění nároku poškozeného (§ 47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FEA42A-39AA-4D07-8328-D5F780A156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89207F-B736-4E7F-8312-3DCA5F8CD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vyjádřit se</a:t>
            </a:r>
            <a:r>
              <a:rPr lang="cs-CZ" sz="2800" dirty="0"/>
              <a:t> ke všem skutečnostem a důkazům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b="1" dirty="0"/>
              <a:t>nevypovídat </a:t>
            </a:r>
            <a:r>
              <a:rPr lang="cs-CZ" sz="2800" dirty="0"/>
              <a:t>a </a:t>
            </a:r>
            <a:r>
              <a:rPr lang="cs-CZ" sz="2800" b="1" dirty="0"/>
              <a:t>aktivně nepřispívat </a:t>
            </a:r>
            <a:r>
              <a:rPr lang="cs-CZ" sz="2800" dirty="0"/>
              <a:t>ke svému usvědčení</a:t>
            </a:r>
          </a:p>
          <a:p>
            <a:pPr lvl="1" eaLnBrk="1" hangingPunct="1">
              <a:defRPr/>
            </a:pPr>
            <a:r>
              <a:rPr lang="cs-CZ" sz="2800" b="1" dirty="0"/>
              <a:t>uvádět skutečnosti </a:t>
            </a:r>
          </a:p>
          <a:p>
            <a:pPr lvl="1" eaLnBrk="1" hangingPunct="1">
              <a:defRPr/>
            </a:pPr>
            <a:r>
              <a:rPr lang="cs-CZ" sz="2800" b="1" dirty="0"/>
              <a:t>navrhovat důkazy</a:t>
            </a:r>
          </a:p>
          <a:p>
            <a:pPr lvl="1" eaLnBrk="1" hangingPunct="1">
              <a:defRPr/>
            </a:pPr>
            <a:r>
              <a:rPr lang="cs-CZ" sz="2800" b="1" dirty="0"/>
              <a:t>činit návrhy</a:t>
            </a:r>
            <a:r>
              <a:rPr lang="cs-CZ" sz="2800" dirty="0"/>
              <a:t>, podávat </a:t>
            </a:r>
            <a:r>
              <a:rPr lang="cs-CZ" sz="2800" b="1" dirty="0"/>
              <a:t>žádosti</a:t>
            </a:r>
          </a:p>
          <a:p>
            <a:pPr lvl="1" eaLnBrk="1" hangingPunct="1">
              <a:defRPr/>
            </a:pPr>
            <a:r>
              <a:rPr lang="cs-CZ" sz="2800" dirty="0"/>
              <a:t>podávat </a:t>
            </a:r>
            <a:r>
              <a:rPr lang="cs-CZ" sz="2800" b="1" dirty="0"/>
              <a:t>opravné prostředky</a:t>
            </a:r>
          </a:p>
          <a:p>
            <a:pPr lvl="1" eaLnBrk="1" hangingPunct="1">
              <a:defRPr/>
            </a:pPr>
            <a:r>
              <a:rPr lang="cs-CZ" sz="2800" b="1" dirty="0"/>
              <a:t>radit se </a:t>
            </a:r>
            <a:r>
              <a:rPr lang="cs-CZ" sz="2800" dirty="0"/>
              <a:t>se svým obhájcem</a:t>
            </a:r>
          </a:p>
          <a:p>
            <a:pPr lvl="1" eaLnBrk="1" hangingPunct="1">
              <a:defRPr/>
            </a:pPr>
            <a:r>
              <a:rPr lang="cs-CZ" sz="2800" b="1" dirty="0"/>
              <a:t>nahlížet do spisu </a:t>
            </a:r>
            <a:r>
              <a:rPr lang="cs-CZ" sz="2800" dirty="0"/>
              <a:t>a činit si z něj opisy a výpisy  </a:t>
            </a:r>
          </a:p>
          <a:p>
            <a:pPr lvl="1" eaLnBrk="1" hangingPunct="1">
              <a:defRPr/>
            </a:pPr>
            <a:r>
              <a:rPr lang="cs-CZ" sz="2800" dirty="0"/>
              <a:t>právo na </a:t>
            </a:r>
            <a:r>
              <a:rPr lang="cs-CZ" sz="2800" b="1" dirty="0"/>
              <a:t>bezplatnou obhajobu </a:t>
            </a:r>
            <a:r>
              <a:rPr lang="cs-CZ" sz="2800" dirty="0"/>
              <a:t>či na obhajobu za sníženou odměnu v odůvodněných případech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0057C6-B985-4A67-82C4-FACB645795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CEAED-48BC-4181-A35F-F2A9779C1F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II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být poučen </a:t>
            </a:r>
            <a:r>
              <a:rPr lang="cs-CZ" sz="2800" dirty="0"/>
              <a:t>o svých právech a povinnostech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/>
              <a:t>mít 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/>
              <a:t>právo </a:t>
            </a:r>
            <a:r>
              <a:rPr lang="cs-CZ" sz="2800" b="1" dirty="0"/>
              <a:t>na tlumočníka </a:t>
            </a:r>
            <a:r>
              <a:rPr lang="cs-CZ" sz="2800" dirty="0"/>
              <a:t>(§ 28)</a:t>
            </a:r>
          </a:p>
          <a:p>
            <a:pPr lvl="1" eaLnBrk="1" hangingPunct="1">
              <a:defRPr/>
            </a:pPr>
            <a:r>
              <a:rPr lang="cs-CZ" sz="2800" dirty="0"/>
              <a:t>právo být </a:t>
            </a:r>
            <a:r>
              <a:rPr lang="cs-CZ" sz="2800" b="1" dirty="0"/>
              <a:t>informován</a:t>
            </a:r>
            <a:r>
              <a:rPr lang="cs-CZ" sz="2800" dirty="0"/>
              <a:t> o tom, co je mu </a:t>
            </a:r>
            <a:r>
              <a:rPr lang="cs-CZ" sz="2800" b="1" dirty="0"/>
              <a:t>kladeno za vinu </a:t>
            </a:r>
            <a:r>
              <a:rPr lang="cs-CZ" sz="2800" dirty="0"/>
              <a:t>-&gt; i ve zkráceném přípravném řízení (§ 179b odst. 3 TŘ) </a:t>
            </a:r>
          </a:p>
          <a:p>
            <a:pPr lvl="1" eaLnBrk="1" hangingPunct="1">
              <a:defRPr/>
            </a:pPr>
            <a:r>
              <a:rPr lang="cs-CZ" sz="2800" dirty="0"/>
              <a:t>právo být informován o případné </a:t>
            </a:r>
            <a:r>
              <a:rPr lang="cs-CZ" sz="2800" b="1" dirty="0"/>
              <a:t>změně právní kvalifikace </a:t>
            </a:r>
            <a:r>
              <a:rPr lang="cs-CZ" sz="2800" dirty="0"/>
              <a:t>(§ 190 odst. 1 TŘ)</a:t>
            </a:r>
          </a:p>
          <a:p>
            <a:pPr lvl="1" eaLnBrk="1" hangingPunct="1">
              <a:defRPr/>
            </a:pPr>
            <a:r>
              <a:rPr lang="cs-CZ" sz="2800" dirty="0"/>
              <a:t>být vyslýchán </a:t>
            </a:r>
            <a:r>
              <a:rPr lang="cs-CZ" sz="2800" b="1" dirty="0"/>
              <a:t>za přítomnosti </a:t>
            </a:r>
            <a:r>
              <a:rPr lang="cs-CZ" sz="2800" dirty="0"/>
              <a:t>svého </a:t>
            </a:r>
            <a:r>
              <a:rPr lang="cs-CZ" sz="2800" b="1" dirty="0"/>
              <a:t>obhájce</a:t>
            </a:r>
          </a:p>
          <a:p>
            <a:pPr lvl="1" eaLnBrk="1" hangingPunct="1">
              <a:defRPr/>
            </a:pPr>
            <a:r>
              <a:rPr lang="cs-CZ" sz="2800" dirty="0"/>
              <a:t>je-li ve vazbě či VTOS, </a:t>
            </a:r>
            <a:r>
              <a:rPr lang="cs-CZ" sz="2800" b="1" dirty="0"/>
              <a:t>mluvit s obhájcem o samotě</a:t>
            </a:r>
          </a:p>
          <a:p>
            <a:pPr lvl="1" eaLnBrk="1" hangingPunct="1">
              <a:defRPr/>
            </a:pPr>
            <a:r>
              <a:rPr lang="cs-CZ" sz="2800" dirty="0"/>
              <a:t>aby se jeho obhájce </a:t>
            </a:r>
            <a:r>
              <a:rPr lang="cs-CZ" sz="2800" b="1" dirty="0"/>
              <a:t>účastnil i jiných úkonů přípravného řízení</a:t>
            </a:r>
          </a:p>
          <a:p>
            <a:pPr lvl="1" eaLnBrk="1" hangingPunct="1">
              <a:defRPr/>
            </a:pPr>
            <a:r>
              <a:rPr lang="cs-CZ" sz="2800" dirty="0"/>
              <a:t>účast samotného obviněného nemusí policejní orgán připustit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0210D0-10B0-4CCD-84A5-BA5D1012D8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14. 3. 2019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A0A5B-ED4F-40A2-B75B-6FBA72D41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152</TotalTime>
  <Words>3629</Words>
  <Application>Microsoft Office PowerPoint</Application>
  <PresentationFormat>Širokoúhlá obrazovka</PresentationFormat>
  <Paragraphs>500</Paragraphs>
  <Slides>40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Tahoma</vt:lpstr>
      <vt:lpstr>Wingdings</vt:lpstr>
      <vt:lpstr>Prezentace_MU_CZ</vt:lpstr>
      <vt:lpstr>Obviněný, obhájce, poškozený a další osoby</vt:lpstr>
      <vt:lpstr>Osoba, proti které se řízení vede</vt:lpstr>
      <vt:lpstr>Podezřelý</vt:lpstr>
      <vt:lpstr>Obviněný</vt:lpstr>
      <vt:lpstr>Obžalovaný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Spolupracující obviněný § 178a a násl. TŘ</vt:lpstr>
      <vt:lpstr>Následky – upuštění od potrestání (§ 46 odst. 2 TZ)</vt:lpstr>
      <vt:lpstr>Následky – snížení trestu odnětí svobody pod dolní hranici</vt:lpstr>
      <vt:lpstr>Nález Ústavního soudu sp. zn. II. ÚS 3525/16</vt:lpstr>
      <vt:lpstr>„Spolupracující podezřelý“</vt:lpstr>
      <vt:lpstr>Instituty favor defensionis</vt:lpstr>
      <vt:lpstr>Právo obviněného na obhajobu formální</vt:lpstr>
      <vt:lpstr>Právo na obhajobu formální II.</vt:lpstr>
      <vt:lpstr>Právo na obhajobu formální III.</vt:lpstr>
      <vt:lpstr>Nutná obhajoba dle § 36 TZ</vt:lpstr>
      <vt:lpstr>Nutná obhajoba dle § 36a TZ</vt:lpstr>
      <vt:lpstr>Nutná obhajoba dle ZSM a ZMJS</vt:lpstr>
      <vt:lpstr>Další osoby s obhajovacími právy</vt:lpstr>
      <vt:lpstr>„Nouzový“ opatrovník v trestním řízení</vt:lpstr>
      <vt:lpstr>Poškozený</vt:lpstr>
      <vt:lpstr>Poškozený II</vt:lpstr>
      <vt:lpstr>Rt 26/2014-IV.</vt:lpstr>
      <vt:lpstr>4 Tdo 287/2018</vt:lpstr>
      <vt:lpstr>Poškozený III</vt:lpstr>
      <vt:lpstr>Trestní stíhání se souhlasem poškozeného</vt:lpstr>
      <vt:lpstr>Kdy je souhlas irelevantní (§ 163a TŘ)</vt:lpstr>
      <vt:lpstr>Bezplatné zastupování poškozeného</vt:lpstr>
      <vt:lpstr>Zajištění nároku poškozeného - § 47 TŘ</vt:lpstr>
      <vt:lpstr>Oběť </vt:lpstr>
      <vt:lpstr>Zvlášť zranitelná oběť I.</vt:lpstr>
      <vt:lpstr>Zvlášť zranitelná oběť II.</vt:lpstr>
      <vt:lpstr>Práva oběti </vt:lpstr>
      <vt:lpstr>Zúčastněná osoba </vt:lpstr>
      <vt:lpstr>Zmocněnec poškozeného či zúčastněné osoby</vt:lpstr>
      <vt:lpstr>Svědci, znalci</vt:lpstr>
      <vt:lpstr>To je vše,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Obviněný, obhájce, poškozený a další osoby</dc:title>
  <dc:creator>Uživatel</dc:creator>
  <cp:lastModifiedBy>Jan Provazník</cp:lastModifiedBy>
  <cp:revision>21</cp:revision>
  <cp:lastPrinted>1601-01-01T00:00:00Z</cp:lastPrinted>
  <dcterms:created xsi:type="dcterms:W3CDTF">2019-03-13T18:53:26Z</dcterms:created>
  <dcterms:modified xsi:type="dcterms:W3CDTF">2019-03-14T13:12:14Z</dcterms:modified>
</cp:coreProperties>
</file>