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302" r:id="rId2"/>
    <p:sldId id="303" r:id="rId3"/>
    <p:sldId id="304" r:id="rId4"/>
    <p:sldId id="305" r:id="rId5"/>
    <p:sldId id="306" r:id="rId6"/>
    <p:sldId id="307" r:id="rId7"/>
    <p:sldId id="273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308" r:id="rId28"/>
    <p:sldId id="310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309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16FC4B9-E703-4D96-9D48-9590DABA9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77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6F55170-6647-478C-8ADB-9C893BC23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924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D12C7-6965-453C-A86F-94DDFDA2B0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91E9DD-454C-4441-B6B8-C3BA25E644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4C951-3B54-4B65-A8D2-E010096F39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61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2A4FA-D326-48F1-A9A6-06CA22B0B5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22AEF-ED7C-4262-8C00-70B3E1FC26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FE598-D7B6-49C8-87F7-60BF451C4B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4FF99-CABA-46C7-AEC7-38F09E892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2EFE7-B7D6-4011-A25B-6DC17FF088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6ECFE-4D62-4EEA-AB3F-76B6568B39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9DF18-DED7-4A9C-8760-363FFEB55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CFA6BEA4-20C5-4CAD-AEAB-165DA3425A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D6AD0D9-3923-4C84-9933-1746B24F50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 err="1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MimoŘádné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opravné </a:t>
            </a:r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5.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2019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5753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soudu ve věci </a:t>
            </a:r>
            <a:r>
              <a:rPr lang="cs-CZ" sz="3600" dirty="0" smtClean="0"/>
              <a:t>samé</a:t>
            </a:r>
            <a:endParaRPr lang="cs-CZ" sz="36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FF00"/>
              </a:solidFill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uznán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vinným</a:t>
            </a:r>
            <a:r>
              <a:rPr lang="cs-CZ" sz="2000" dirty="0"/>
              <a:t> a byl mu uložen trest, popř. ochranné opatření nebo bylo upuštěno od potrestání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(obžalovaný)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zproštěn </a:t>
            </a:r>
            <a:r>
              <a:rPr lang="cs-CZ" sz="2000" dirty="0"/>
              <a:t>obžaloby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postoupení věci </a:t>
            </a:r>
            <a:r>
              <a:rPr lang="cs-CZ" sz="2000" dirty="0"/>
              <a:t>jinému orgánu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Usnesení, jímž bylo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uloženo ochranné opatření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podmíněném 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schválení narovnání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Rozhodnutí soudu druhého stupně, kterým byl zamítnut nebo odmítnut řádný opravný prostředek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</a:t>
            </a:r>
            <a:r>
              <a:rPr lang="cs-CZ" sz="3600" dirty="0" smtClean="0"/>
              <a:t>dovolání – 1. část</a:t>
            </a:r>
            <a:endParaRPr lang="cs-CZ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nepříslušný soud</a:t>
            </a:r>
            <a:r>
              <a:rPr lang="cs-CZ" sz="2000" dirty="0" smtClean="0"/>
              <a:t>, nebo soud, který nebyl náležitě obsazen, ledaže místo samosoudce rozhodoval senát nebo rozhodl soud vyššího stupně,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vyloučený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orgán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Obviněný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neměl</a:t>
            </a:r>
            <a:r>
              <a:rPr lang="cs-CZ" sz="2000" dirty="0" smtClean="0"/>
              <a:t> v řízení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obhájce</a:t>
            </a:r>
            <a:r>
              <a:rPr lang="cs-CZ" sz="2000" dirty="0" smtClean="0"/>
              <a:t>, ač ho podle zákona mít měl,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Byla porušena ustanovení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přítomnosti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v hlavním líčení nebo ve veřejném zasedání,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Proti obviněnému bylo vedeno trestní stíhání, ačkoliv podle zákona bylo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nepřípustné</a:t>
            </a:r>
            <a:r>
              <a:rPr lang="cs-CZ" sz="2000" dirty="0" smtClean="0"/>
              <a:t>,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2. </a:t>
            </a:r>
            <a:r>
              <a:rPr lang="cs-CZ" sz="3600" dirty="0"/>
              <a:t>část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Bylo rozhodnuto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postoupení věci jinému orgánu, o zastavení trestního stíhání, o podmíněném zastavení trestního stíhání, o schválení narovnání,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pro takové rozhodnutí vymezené v příslušných ustanoveních trestního řádu,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3600" dirty="0" smtClean="0">
                <a:solidFill>
                  <a:srgbClr val="FFFF00"/>
                </a:solidFill>
              </a:rPr>
              <a:t>Rozhodnutí spočívá na </a:t>
            </a:r>
            <a:r>
              <a:rPr lang="cs-CZ" sz="3600" b="1" dirty="0" smtClean="0">
                <a:solidFill>
                  <a:srgbClr val="FFFF00"/>
                </a:solidFill>
              </a:rPr>
              <a:t>nesprávném právním posouzení</a:t>
            </a:r>
            <a:r>
              <a:rPr lang="cs-CZ" sz="3600" dirty="0" smtClean="0">
                <a:solidFill>
                  <a:srgbClr val="FFFF00"/>
                </a:solidFill>
              </a:rPr>
              <a:t> skutku nebo</a:t>
            </a:r>
            <a:r>
              <a:rPr lang="cs-CZ" sz="3600" b="1" dirty="0" smtClean="0">
                <a:solidFill>
                  <a:srgbClr val="FFFF00"/>
                </a:solidFill>
              </a:rPr>
              <a:t> jiném nesprávném hmotně právním posouzení,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Obviněnému byl uložen takový druh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trestu</a:t>
            </a:r>
            <a:r>
              <a:rPr lang="cs-CZ" sz="2000" dirty="0" smtClean="0"/>
              <a:t>, který zákon nepřipouští, nebo mu byl uložen trest ve výměře mimo trestní sazbu stanovenou v trestním zákoně na trestný čin, jímž byl uznán vinným,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upuštění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od potrestání nebo o upuštění od potrestání s dohledem,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takový postup,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3. </a:t>
            </a:r>
            <a:r>
              <a:rPr lang="cs-CZ" sz="3600" dirty="0"/>
              <a:t>část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uložení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ochranného opatření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jeho uložení,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 rozhodnutí některý výrok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chybí</a:t>
            </a:r>
            <a:r>
              <a:rPr lang="cs-CZ" sz="2000" dirty="0" smtClean="0"/>
              <a:t> nebo 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neúplný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řádného opravného prostředku,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procesní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takové rozhodnutí nebo byl v řízení mu předcházejícím dán některý shora uvedený důvod dovolání.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Podání dovolání a jeho účinky</a:t>
            </a:r>
            <a:r>
              <a:rPr lang="cs-CZ" sz="20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Zásadně u soudu, který ve věci rozhodoval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 prvním stupni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Ve lhůtě do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2 měsíců od doručení rozhodnutí</a:t>
            </a:r>
            <a:r>
              <a:rPr lang="cs-CZ" sz="2000" dirty="0" smtClean="0"/>
              <a:t>, proti němuž směřuje, tj. od doručení rozhodnutí soudu druhého stupně.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Obsahové náležitosti dovolání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/>
              <a:t> devolutivní účinek (vždy rozhoduje Nejvyšší soud jako dovolací soud)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/>
              <a:t>Řízení u soudu prvního stupně: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Soud prvního stupně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řízení o dovolání: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defRPr/>
            </a:pPr>
            <a:r>
              <a:rPr lang="cs-CZ" sz="2000" dirty="0" smtClean="0"/>
              <a:t>Činí opatření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odstranění nedostatků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náležitostech obsahu dovolání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Doručuje</a:t>
            </a:r>
            <a:r>
              <a:rPr lang="cs-CZ" sz="2000" dirty="0" smtClean="0"/>
              <a:t> stejnopis dovolání a jeho odůvodnění podaného jednou oprávněnou osobou druhé oprávněné osobě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Může</a:t>
            </a:r>
            <a:r>
              <a:rPr lang="cs-CZ" sz="2000" dirty="0" smtClean="0"/>
              <a:t> navrhnout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odložení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přerušení výkonu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Předkládá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spisy dovolacímu soudu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Oprávněné osoby: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státní zástupce</a:t>
            </a:r>
          </a:p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Obviněný</a:t>
            </a:r>
            <a:r>
              <a:rPr lang="cs-CZ" sz="2000" dirty="0" smtClean="0"/>
              <a:t> prostřednictvím obhájce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Řízení u dovolacího soudu: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Dovolací soud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Typy jednání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dovolacího soudu (veřejné a neveřejné zasedání)</a:t>
            </a:r>
          </a:p>
          <a:p>
            <a:pPr algn="just" eaLnBrk="1" hangingPunct="1">
              <a:defRPr/>
            </a:pPr>
            <a:r>
              <a:rPr lang="cs-CZ" sz="2000" dirty="0" smtClean="0"/>
              <a:t>Rozsah přezkumné činnosti dovolacího soudu: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Dovolací soud přezkoumá zákonnost a odůvodněnost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výroků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rozhodnutí, proti nimž bylo podáno dovolání, a správnost postupu řízení, jež jim předcházelo,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Tuto přezkumnou činnost provádí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v rozsahu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z důvodů uvedených v dovolání,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týkají osoby, ohledně níž dovolání podáno nebylo, jestliže týmž rozhodnutím bylo rozhodnuto o více osobách</a:t>
            </a:r>
          </a:p>
          <a:p>
            <a:pPr lvl="1" eaLnBrk="1" hangingPunct="1">
              <a:buFontTx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dovolacího soudu: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dovolání učiněné bez meritorního přezkoumání napadeného rozhodnutí a řízení jež mu předcházelo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-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přikázání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soudu, aby rozhodl o chybějícím výroku nebo doplnil neúplný výrok.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Sám rozhodne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chybějícím výroku nebo o doplnění neúplného výroku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Kasační rozhodnutí –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zrušení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 nebo jeho části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dovolání, pokud po přezkoumání napadeného rozhodnutí i řízení mu předcházejícího zjistí, že dovolání není důvodné.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dirty="0"/>
              <a:t>2. Stížnost pro porušení </a:t>
            </a:r>
            <a:r>
              <a:rPr lang="cs-CZ" sz="3600" dirty="0" smtClean="0"/>
              <a:t>zákona ( § 266 a násl.)</a:t>
            </a:r>
            <a:endParaRPr lang="cs-CZ" sz="36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Jen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pravomocnému</a:t>
            </a:r>
            <a:r>
              <a:rPr lang="cs-CZ" sz="2000" dirty="0" smtClean="0"/>
              <a:t> rozhodnutí soudu nebo státního zástupce (pouze výrok).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Účelem je náprava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právních vad</a:t>
            </a:r>
            <a:r>
              <a:rPr lang="cs-CZ" sz="2000" dirty="0" smtClean="0"/>
              <a:t> pravomocných rozhodnutí (porušení zákona) nebo náprava vadného postupu řízení, které pravomocnému rozhodnutí předcházelo.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Proti výroku o trestu jen je-li trest ve zřejmém nepoměru k povaze a závažnosti TČ, poměrům pachatele nebo ve zřejmém rozporu s účelem trestu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Může podat pouze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ministr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spravedlnosti.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Podává se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Nejvyššímu soudu</a:t>
            </a:r>
            <a:r>
              <a:rPr lang="cs-CZ" sz="2000" dirty="0" smtClean="0"/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Obsahové</a:t>
            </a:r>
            <a:r>
              <a:rPr lang="cs-CZ" sz="2000" dirty="0" smtClean="0"/>
              <a:t> náležitosti SPZ : musí být odůvodněna, který výrok, v jakém rozsahu a z jakých důvodů je napaden, ve prospěch nebo v neprospěch </a:t>
            </a:r>
            <a:r>
              <a:rPr lang="cs-CZ" sz="2000" dirty="0" err="1" smtClean="0"/>
              <a:t>obv</a:t>
            </a:r>
            <a:r>
              <a:rPr lang="cs-CZ" sz="2000" dirty="0" smtClean="0"/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devolutivní účinek (rozhoduje o něm vždy Nejvyšší soud)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suspenzivní účinek (možnost odkladu nebo přerušení výkonu rozhodnutí)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434061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Řízení u Nejvyššího soudu: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Typy jednání (veřejné a neveřejné zasedání)</a:t>
            </a:r>
          </a:p>
          <a:p>
            <a:pPr eaLnBrk="1" hangingPunct="1">
              <a:defRPr/>
            </a:pPr>
            <a:r>
              <a:rPr lang="cs-CZ" sz="2000" dirty="0" smtClean="0"/>
              <a:t>Rozsah přezkumné činnosti Nejvyššího soudu 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Přezkoumání zákonnosti a odůvodněnosti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oddělitelných výroků</a:t>
            </a:r>
            <a:r>
              <a:rPr lang="cs-CZ" sz="2000" dirty="0" smtClean="0"/>
              <a:t> napadeného rozhodnutí, proti nimž byla podána SPZ, a správnost postupu řízení, které jim předcházelo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Přezkumnou činnost provádí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zpravidla jen v rozsahu a z důvodů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uvedených ve SPZ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týká osoby, ohledně níž SPZ podána nebyla, jestliže týmž rozhodnutím bylo rozhodnuto o více osobách.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Nejvyššího soudu: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stížnosti pro porušení zákona</a:t>
            </a:r>
          </a:p>
          <a:p>
            <a:pPr algn="just" eaLnBrk="1" hangingPunct="1">
              <a:defRPr/>
            </a:pPr>
            <a:r>
              <a:rPr lang="cs-CZ" sz="2000" dirty="0" smtClean="0"/>
              <a:t>Nezamítne-li Nejvyšší soud SPZ a shledá-li, že zákon porušen byl,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vysloví</a:t>
            </a:r>
            <a:r>
              <a:rPr lang="cs-CZ" sz="2000" dirty="0" smtClean="0"/>
              <a:t> rozsudkem, že napadeným rozhodnutím, popř. jeho částí, nebo v řízení, jež takovému rozhodnutí předcházelo, byl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porušen zákon</a:t>
            </a:r>
            <a:r>
              <a:rPr lang="cs-CZ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3. Obnova </a:t>
            </a:r>
            <a:r>
              <a:rPr lang="cs-CZ" sz="3600" dirty="0" smtClean="0"/>
              <a:t>řízení ( § 277 a násl.)</a:t>
            </a:r>
            <a:endParaRPr lang="cs-CZ" sz="36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Směřuje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stanoveným pravomocným rozhodnutím soudu nebo státního zástupce: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Rozsudek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Trestní příkaz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podmíněném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schválení narovnání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postoupení věci jinému orgánu. 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(možnost odložení nebo přerušení výkonu trestu pravomocně uloženého v původním řízení)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devolutivní účinek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Účelem je odstranění nedostatků především ve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skutkovém zjištění</a:t>
            </a:r>
            <a:r>
              <a:rPr lang="cs-CZ" sz="2000" dirty="0" smtClean="0"/>
              <a:t>, na němž určité rozhodnutí spočívá.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just" eaLnBrk="1" hangingPunct="1">
              <a:defRPr/>
            </a:pPr>
            <a:r>
              <a:rPr lang="cs-CZ" sz="2000" dirty="0" smtClean="0"/>
              <a:t>Rozhoduje se jen o otázce, zda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 či důkazy</a:t>
            </a:r>
            <a:r>
              <a:rPr lang="cs-CZ" sz="2000" dirty="0" smtClean="0"/>
              <a:t>, které byly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dříve neznámé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orgánů činným v trestním řízení, jež ve věci rozhodovaly, mohou odůvodnit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jiné rozhodnutí</a:t>
            </a:r>
            <a:r>
              <a:rPr lang="cs-CZ" sz="2000" dirty="0" smtClean="0"/>
              <a:t>, než jaké bylo v původním řízení učiněno. </a:t>
            </a:r>
          </a:p>
          <a:p>
            <a:pPr lvl="1"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pro obnovu řízení: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defRPr/>
            </a:pPr>
            <a:r>
              <a:rPr lang="cs-CZ" sz="2000" dirty="0" smtClean="0"/>
              <a:t>Vyšly najevo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důkazy</a:t>
            </a:r>
            <a:r>
              <a:rPr lang="cs-CZ" sz="2000" dirty="0" smtClean="0"/>
              <a:t> orgánu činného v trestním řízení, o jehož rozhodnutí jde, dříve neznámé, které by mohly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samy o sobě nebo ve spojení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se skutečnostmi a důkazy již známými odůvodnit jiné rozhodnutí, než jaké bylo učiněno v rozhodnutí, jehož se návrh týká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Některý z orgánů činných v trestním řízení v původním řízení porušil své povinnosti jednáním zakládajícím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trestný čin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tato skutečnost byla kvalifikovaně zjištěna pravomocným rozsudkem.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Na základě právního předpisu, který zcela nebo v části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Ústavní soud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nálezem zrušil, byl vydán soudem v trestním řízení rozsudek, jenž nabyl právní moci, ale nebyl dosud zcela vykonán. </a:t>
            </a:r>
          </a:p>
          <a:p>
            <a:pPr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Podání návrhu na obnovu řízení: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cs-CZ" sz="2000" dirty="0" smtClean="0"/>
              <a:t>O povolení obnovy řízení se rozhoduje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vždy jen na návrh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oprávněné osoby</a:t>
            </a:r>
          </a:p>
          <a:p>
            <a:pPr algn="just" eaLnBrk="1" hangingPunct="1">
              <a:defRPr/>
            </a:pPr>
            <a:r>
              <a:rPr lang="cs-CZ" sz="2000" dirty="0" smtClean="0"/>
              <a:t>Návrh může být podán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ve 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i v neprospěch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(odsouzeného)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</a:t>
            </a:r>
            <a:r>
              <a:rPr lang="cs-CZ" sz="2000" dirty="0" smtClean="0"/>
              <a:t> návrhu </a:t>
            </a:r>
          </a:p>
          <a:p>
            <a:pPr algn="just" eaLnBrk="1" hangingPunct="1">
              <a:defRPr/>
            </a:pPr>
            <a:r>
              <a:rPr lang="cs-CZ" sz="2000" dirty="0" smtClean="0"/>
              <a:t>Oprávněné osoby: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Státní zástupce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Obviněný 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Osoby, které by mohly podat ve prospěch obviněné odvolání, tj. příbuzní obviněného v pokolení přímém, jeho sourozenci, osvojitel, osvojenec, manžel a druh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Obhájce obviněného v řízení proti uprchlému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dirty="0"/>
              <a:t>Řízení o návrhu na povolení obnovy a rozhodnutí o </a:t>
            </a:r>
            <a:r>
              <a:rPr lang="cs-CZ" sz="3600" dirty="0" smtClean="0"/>
              <a:t>něm</a:t>
            </a:r>
            <a:endParaRPr lang="cs-CZ" sz="20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Řízení obnovovací </a:t>
            </a:r>
          </a:p>
          <a:p>
            <a:pPr eaLnBrk="1" hangingPunct="1">
              <a:defRPr/>
            </a:pPr>
            <a:r>
              <a:rPr lang="cs-CZ" sz="2000" dirty="0" smtClean="0"/>
              <a:t>Rozhodnutí soudu o návrhu na povolení obnovy řízení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95288" y="2708275"/>
            <a:ext cx="43926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defRPr/>
            </a:pPr>
            <a:endParaRPr lang="cs-CZ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Řízení po povolení </a:t>
            </a:r>
            <a:r>
              <a:rPr lang="cs-CZ" sz="3600" dirty="0" smtClean="0"/>
              <a:t>obnovy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Po pravomocném povolení obnovy se v obnoveném řízení věc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znovu projedná a rozhodne</a:t>
            </a:r>
            <a:r>
              <a:rPr lang="cs-CZ" sz="2000" dirty="0"/>
              <a:t>, a to buď v celém rozsahu, nebo v části, v které byla obnova povolena a původní rozhodnutí zrušeno.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80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Ústavní stížnost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a přípustnost</a:t>
            </a:r>
          </a:p>
          <a:p>
            <a:r>
              <a:rPr lang="cs-CZ" dirty="0" smtClean="0"/>
              <a:t>Rozhodnutí Ústavního soudu o stížnosti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20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latin typeface="Tahoma" pitchFamily="34" charset="0"/>
              </a:rPr>
              <a:t>Usnesení o dovolání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1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304925" y="246063"/>
          <a:ext cx="5605463" cy="843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Document" r:id="rId3" imgW="5751789" imgH="8658671" progId="Word.Document.8">
                  <p:embed/>
                </p:oleObj>
              </mc:Choice>
              <mc:Fallback>
                <p:oleObj name="Document" r:id="rId3" imgW="5751789" imgH="865867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246063"/>
                        <a:ext cx="5605463" cy="843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43088" y="17463"/>
          <a:ext cx="4797425" cy="730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17463"/>
                        <a:ext cx="4797425" cy="730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0388" y="-100013"/>
          <a:ext cx="4881562" cy="743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Document" r:id="rId3" imgW="5751789" imgH="8760195" progId="Word.Document.8">
                  <p:embed/>
                </p:oleObj>
              </mc:Choice>
              <mc:Fallback>
                <p:oleObj name="Document" r:id="rId3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-100013"/>
                        <a:ext cx="4881562" cy="7435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06550" y="0"/>
          <a:ext cx="5059363" cy="770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Document" r:id="rId3" imgW="5751789" imgH="8760195" progId="Word.Document.8">
                  <p:embed/>
                </p:oleObj>
              </mc:Choice>
              <mc:Fallback>
                <p:oleObj name="Document" r:id="rId3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0"/>
                        <a:ext cx="5059363" cy="770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14475" y="-112713"/>
          <a:ext cx="5065713" cy="7718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7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-112713"/>
                        <a:ext cx="5065713" cy="7718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49388" y="0"/>
          <a:ext cx="5356225" cy="818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Dokument" r:id="rId3" imgW="5746292" imgH="8777987" progId="Word.Document.8">
                  <p:embed/>
                </p:oleObj>
              </mc:Choice>
              <mc:Fallback>
                <p:oleObj name="Dokument" r:id="rId3" imgW="5746292" imgH="877798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0"/>
                        <a:ext cx="5356225" cy="818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47813" y="188913"/>
          <a:ext cx="5156200" cy="786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Document" r:id="rId3" imgW="5751789" imgH="8776035" progId="Word.Document.8">
                  <p:embed/>
                </p:oleObj>
              </mc:Choice>
              <mc:Fallback>
                <p:oleObj name="Document" r:id="rId3" imgW="5751789" imgH="877603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8913"/>
                        <a:ext cx="5156200" cy="786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Otázky?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Podstata a účel opravného řízení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skutkové (</a:t>
            </a:r>
            <a:r>
              <a:rPr lang="cs-CZ" sz="2000" dirty="0" err="1"/>
              <a:t>error</a:t>
            </a:r>
            <a:r>
              <a:rPr lang="cs-CZ" sz="2000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právní (</a:t>
            </a:r>
            <a:r>
              <a:rPr lang="cs-CZ" sz="2000" dirty="0" err="1"/>
              <a:t>error</a:t>
            </a:r>
            <a:r>
              <a:rPr lang="cs-CZ" sz="2000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procesního postupu (</a:t>
            </a:r>
            <a:r>
              <a:rPr lang="cs-CZ" sz="2000" dirty="0" err="1"/>
              <a:t>error</a:t>
            </a:r>
            <a:r>
              <a:rPr lang="cs-CZ" sz="2000" dirty="0"/>
              <a:t> in </a:t>
            </a:r>
            <a:r>
              <a:rPr lang="cs-CZ" sz="2000" dirty="0" err="1"/>
              <a:t>procedendo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040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  <p:extLst>
      <p:ext uri="{BB962C8B-B14F-4D97-AF65-F5344CB8AC3E}">
        <p14:creationId xmlns:p14="http://schemas.microsoft.com/office/powerpoint/2010/main" val="3971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06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Mimořádné opravné prostředky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která jsou v době jejich podání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pravomocná</a:t>
            </a:r>
            <a:r>
              <a:rPr lang="cs-CZ" sz="2000" dirty="0"/>
              <a:t>, a to bez ohledu na skutečnost, zda už byla vykonána či nikoli.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Druhy</a:t>
            </a:r>
            <a:r>
              <a:rPr lang="cs-CZ" sz="2000" dirty="0"/>
              <a:t> mimořádných opravných prostředků: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dirty="0" smtClean="0"/>
              <a:t> </a:t>
            </a:r>
          </a:p>
          <a:p>
            <a:pPr eaLnBrk="1" hangingPunct="1"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1. </a:t>
            </a:r>
            <a:r>
              <a:rPr lang="cs-CZ" sz="3600" dirty="0" smtClean="0"/>
              <a:t>Dovolání  ( § 265a a násl.)</a:t>
            </a:r>
            <a:endParaRPr lang="cs-CZ" sz="36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Lze podat pouze proti určitým pravomocným rozhodnutím soudů a jen z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/>
              <a:t> stanovených důvodů.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Určeno k nápravě výlučně nejzávažnějších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právních vad </a:t>
            </a:r>
            <a:r>
              <a:rPr lang="cs-CZ" sz="2000" dirty="0"/>
              <a:t>napadeného rozhodnutí nebo řízení mu předcházejícího, a to procesních i hmotně právních,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nikoli vad skutkových</a:t>
            </a:r>
            <a:r>
              <a:rPr lang="cs-CZ" sz="2000" dirty="0"/>
              <a:t>.</a:t>
            </a:r>
          </a:p>
          <a:p>
            <a:pPr algn="just"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Předmět a důvody </a:t>
            </a:r>
            <a:r>
              <a:rPr lang="cs-CZ" sz="3600" dirty="0" smtClean="0"/>
              <a:t>dovolání</a:t>
            </a:r>
            <a:endParaRPr lang="cs-CZ" sz="36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Předmětem dovolání mohou být jen rozhodnutí uvedená v § 265a odst. 1, 2.Obecně lze dovolání podat proti rozhodnutí, které splňuje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současně </a:t>
            </a:r>
            <a:r>
              <a:rPr lang="cs-CZ" sz="2000" dirty="0"/>
              <a:t>tyto podmínky:</a:t>
            </a:r>
          </a:p>
          <a:p>
            <a:pPr lvl="1" algn="just" eaLnBrk="1" hangingPunct="1">
              <a:defRPr/>
            </a:pPr>
            <a:r>
              <a:rPr lang="cs-CZ" sz="2000" dirty="0"/>
              <a:t>Jde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rozhodnutí soudu</a:t>
            </a:r>
          </a:p>
          <a:p>
            <a:pPr lvl="1" algn="just" eaLnBrk="1" hangingPunct="1">
              <a:defRPr/>
            </a:pPr>
            <a:r>
              <a:rPr lang="cs-CZ" sz="2000" dirty="0"/>
              <a:t>Bylo učiněno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ve věci samé</a:t>
            </a:r>
          </a:p>
          <a:p>
            <a:pPr lvl="1" algn="just" eaLnBrk="1" hangingPunct="1">
              <a:defRPr/>
            </a:pPr>
            <a:r>
              <a:rPr lang="cs-CZ" sz="2000" dirty="0"/>
              <a:t>Rozhodnutí je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pravomocné</a:t>
            </a:r>
          </a:p>
          <a:p>
            <a:pPr lvl="1" algn="just" eaLnBrk="1" hangingPunct="1">
              <a:defRPr/>
            </a:pPr>
            <a:r>
              <a:rPr lang="cs-CZ" sz="2000" dirty="0"/>
              <a:t>Soud ve věci rozhodl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 druhém stupni</a:t>
            </a:r>
          </a:p>
          <a:p>
            <a:pPr lvl="1" algn="just" eaLnBrk="1" hangingPunct="1">
              <a:defRPr/>
            </a:pPr>
            <a:r>
              <a:rPr lang="cs-CZ" sz="2000" dirty="0"/>
              <a:t>Zákon proti rozhodnutí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dovolání připouští</a:t>
            </a:r>
          </a:p>
          <a:p>
            <a:pPr lvl="1"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luxe">
    <a:dk1>
      <a:sysClr val="windowText" lastClr="000000"/>
    </a:dk1>
    <a:lt1>
      <a:sysClr val="window" lastClr="FFFFFF"/>
    </a:lt1>
    <a:dk2>
      <a:srgbClr val="30356E"/>
    </a:dk2>
    <a:lt2>
      <a:srgbClr val="FFF9E5"/>
    </a:lt2>
    <a:accent1>
      <a:srgbClr val="CC4757"/>
    </a:accent1>
    <a:accent2>
      <a:srgbClr val="FF6F61"/>
    </a:accent2>
    <a:accent3>
      <a:srgbClr val="FF953E"/>
    </a:accent3>
    <a:accent4>
      <a:srgbClr val="F8BD52"/>
    </a:accent4>
    <a:accent5>
      <a:srgbClr val="46A6BD"/>
    </a:accent5>
    <a:accent6>
      <a:srgbClr val="5488BC"/>
    </a:accent6>
    <a:hlink>
      <a:srgbClr val="FA7D7A"/>
    </a:hlink>
    <a:folHlink>
      <a:srgbClr val="FFCF3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1570</Words>
  <Application>Microsoft Office PowerPoint</Application>
  <PresentationFormat>Předvádění na obrazovce (4:3)</PresentationFormat>
  <Paragraphs>179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7" baseType="lpstr">
      <vt:lpstr>Arial</vt:lpstr>
      <vt:lpstr>Corbel</vt:lpstr>
      <vt:lpstr>Microsoft Sans Serif</vt:lpstr>
      <vt:lpstr>Tahoma</vt:lpstr>
      <vt:lpstr>Verdana</vt:lpstr>
      <vt:lpstr>Wingdings</vt:lpstr>
      <vt:lpstr>Wingdings 2</vt:lpstr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Přezkoumávání rozhodnutí v opravném řízení</vt:lpstr>
      <vt:lpstr>Zásady opravného řízení</vt:lpstr>
      <vt:lpstr>Opravné prostředky</vt:lpstr>
      <vt:lpstr>Mimořádné opravné prostředky</vt:lpstr>
      <vt:lpstr>1. Dovolání  ( § 265a a násl.)</vt:lpstr>
      <vt:lpstr>Předmět a důvody dovolání</vt:lpstr>
      <vt:lpstr>Rozhodnutí soudu ve věci samé</vt:lpstr>
      <vt:lpstr>Důvody podání dovolání – 1. část</vt:lpstr>
      <vt:lpstr>Důvody podání dovolání – 2. část</vt:lpstr>
      <vt:lpstr>Důvody podání dovolání – 3. část</vt:lpstr>
      <vt:lpstr>Prezentace aplikace PowerPoint</vt:lpstr>
      <vt:lpstr>Řízení u soudu prvního stupně:</vt:lpstr>
      <vt:lpstr>Oprávněné osoby:</vt:lpstr>
      <vt:lpstr>Řízení u dovolacího soudu:</vt:lpstr>
      <vt:lpstr>Rozhodnutí dovolacího soudu:</vt:lpstr>
      <vt:lpstr>2. Stížnost pro porušení zákona ( § 266 a násl.)</vt:lpstr>
      <vt:lpstr>Řízení u Nejvyššího soudu:</vt:lpstr>
      <vt:lpstr>Rozhodnutí Nejvyššího soudu:</vt:lpstr>
      <vt:lpstr>3. Obnova řízení ( § 277 a násl.)</vt:lpstr>
      <vt:lpstr>Prezentace aplikace PowerPoint</vt:lpstr>
      <vt:lpstr>Důvody pro obnovu řízení:</vt:lpstr>
      <vt:lpstr>Podání návrhu na obnovu řízení:</vt:lpstr>
      <vt:lpstr>Řízení o návrhu na povolení obnovy a rozhodnutí o něm</vt:lpstr>
      <vt:lpstr>Řízení po povolení obnovy</vt:lpstr>
      <vt:lpstr>Ústavní stížnost</vt:lpstr>
      <vt:lpstr>Usnesení o dovolání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Otázky?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trestního řízení  část třetí – Opravné řízení</dc:title>
  <dc:creator>Fenyk Jaroslav</dc:creator>
  <cp:lastModifiedBy>Posluchárna</cp:lastModifiedBy>
  <cp:revision>43</cp:revision>
  <dcterms:created xsi:type="dcterms:W3CDTF">2006-03-31T10:00:00Z</dcterms:created>
  <dcterms:modified xsi:type="dcterms:W3CDTF">2019-05-02T11:37:56Z</dcterms:modified>
</cp:coreProperties>
</file>