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45"/>
  </p:notesMasterIdLst>
  <p:sldIdLst>
    <p:sldId id="256" r:id="rId2"/>
    <p:sldId id="267" r:id="rId3"/>
    <p:sldId id="307" r:id="rId4"/>
    <p:sldId id="266" r:id="rId5"/>
    <p:sldId id="269" r:id="rId6"/>
    <p:sldId id="264" r:id="rId7"/>
    <p:sldId id="272" r:id="rId8"/>
    <p:sldId id="268" r:id="rId9"/>
    <p:sldId id="280" r:id="rId10"/>
    <p:sldId id="299" r:id="rId11"/>
    <p:sldId id="300" r:id="rId12"/>
    <p:sldId id="302" r:id="rId13"/>
    <p:sldId id="279" r:id="rId14"/>
    <p:sldId id="285" r:id="rId15"/>
    <p:sldId id="270" r:id="rId16"/>
    <p:sldId id="271" r:id="rId17"/>
    <p:sldId id="301" r:id="rId18"/>
    <p:sldId id="273" r:id="rId19"/>
    <p:sldId id="275" r:id="rId20"/>
    <p:sldId id="276" r:id="rId21"/>
    <p:sldId id="277" r:id="rId22"/>
    <p:sldId id="274" r:id="rId23"/>
    <p:sldId id="278" r:id="rId24"/>
    <p:sldId id="281" r:id="rId25"/>
    <p:sldId id="282" r:id="rId26"/>
    <p:sldId id="283" r:id="rId27"/>
    <p:sldId id="284" r:id="rId28"/>
    <p:sldId id="286" r:id="rId29"/>
    <p:sldId id="306" r:id="rId30"/>
    <p:sldId id="287" r:id="rId31"/>
    <p:sldId id="288" r:id="rId32"/>
    <p:sldId id="289" r:id="rId33"/>
    <p:sldId id="296" r:id="rId34"/>
    <p:sldId id="290" r:id="rId35"/>
    <p:sldId id="291" r:id="rId36"/>
    <p:sldId id="292" r:id="rId37"/>
    <p:sldId id="293" r:id="rId38"/>
    <p:sldId id="297" r:id="rId39"/>
    <p:sldId id="298" r:id="rId40"/>
    <p:sldId id="303" r:id="rId41"/>
    <p:sldId id="304" r:id="rId42"/>
    <p:sldId id="305" r:id="rId43"/>
    <p:sldId id="295" r:id="rId4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56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7A57B1-2996-40CF-AA5B-0950E365338D}" type="datetimeFigureOut">
              <a:rPr lang="cs-CZ" smtClean="0"/>
              <a:t>11.04.2019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8C0084-BC02-4CE7-8688-87833E287EC3}" type="slidenum">
              <a:rPr lang="cs-CZ" smtClean="0"/>
              <a:t>‹#›</a:t>
            </a:fld>
            <a:endParaRPr lang="cs-CZ"/>
          </a:p>
        </p:txBody>
      </p:sp>
    </p:spTree>
    <p:extLst>
      <p:ext uri="{BB962C8B-B14F-4D97-AF65-F5344CB8AC3E}">
        <p14:creationId xmlns:p14="http://schemas.microsoft.com/office/powerpoint/2010/main" val="990707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Diskreční oprávnění státního zástupce</a:t>
            </a:r>
            <a:endParaRPr lang="cs-CZ" dirty="0"/>
          </a:p>
        </p:txBody>
      </p:sp>
      <p:sp>
        <p:nvSpPr>
          <p:cNvPr id="4" name="Zástupný symbol pro číslo snímku 3"/>
          <p:cNvSpPr>
            <a:spLocks noGrp="1"/>
          </p:cNvSpPr>
          <p:nvPr>
            <p:ph type="sldNum" sz="quarter" idx="10"/>
          </p:nvPr>
        </p:nvSpPr>
        <p:spPr/>
        <p:txBody>
          <a:bodyPr/>
          <a:lstStyle/>
          <a:p>
            <a:fld id="{778C0084-BC02-4CE7-8688-87833E287EC3}" type="slidenum">
              <a:rPr lang="cs-CZ" smtClean="0"/>
              <a:t>26</a:t>
            </a:fld>
            <a:endParaRPr lang="cs-CZ"/>
          </a:p>
        </p:txBody>
      </p:sp>
    </p:spTree>
    <p:extLst>
      <p:ext uri="{BB962C8B-B14F-4D97-AF65-F5344CB8AC3E}">
        <p14:creationId xmlns:p14="http://schemas.microsoft.com/office/powerpoint/2010/main" val="2286264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cs-CZ" smtClean="0"/>
              <a:t>Kliknutím lze upravit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29CA8F96-6AE9-4C38-9BFD-5F71060843E4}" type="datetimeFigureOut">
              <a:rPr lang="cs-CZ" smtClean="0"/>
              <a:t>11.04.2019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29CA8F96-6AE9-4C38-9BFD-5F71060843E4}" type="datetimeFigureOut">
              <a:rPr lang="cs-CZ" smtClean="0"/>
              <a:t>11.04.2019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29CA8F96-6AE9-4C38-9BFD-5F71060843E4}" type="datetimeFigureOut">
              <a:rPr lang="cs-CZ" smtClean="0"/>
              <a:t>11.04.2019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29CA8F96-6AE9-4C38-9BFD-5F71060843E4}" type="datetimeFigureOut">
              <a:rPr lang="cs-CZ" smtClean="0"/>
              <a:t>11.04.2019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cs-CZ" smtClean="0"/>
              <a:t>Kliknutím lze upravit styl.</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29CA8F96-6AE9-4C38-9BFD-5F71060843E4}" type="datetimeFigureOut">
              <a:rPr lang="cs-CZ" smtClean="0"/>
              <a:t>11.04.2019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29CA8F96-6AE9-4C38-9BFD-5F71060843E4}" type="datetimeFigureOut">
              <a:rPr lang="cs-CZ" smtClean="0"/>
              <a:t>11.04.2019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29CA8F96-6AE9-4C38-9BFD-5F71060843E4}" type="datetimeFigureOut">
              <a:rPr lang="cs-CZ" smtClean="0"/>
              <a:t>11.04.2019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F13E752-C869-43A6-992B-57E2EC988EF2}" type="slidenum">
              <a:rPr lang="cs-CZ" smtClean="0"/>
              <a:t>‹#›</a:t>
            </a:fld>
            <a:endParaRPr lang="cs-CZ"/>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29CA8F96-6AE9-4C38-9BFD-5F71060843E4}" type="datetimeFigureOut">
              <a:rPr lang="cs-CZ" smtClean="0"/>
              <a:t>11.04.2019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A8F96-6AE9-4C38-9BFD-5F71060843E4}" type="datetimeFigureOut">
              <a:rPr lang="cs-CZ" smtClean="0"/>
              <a:t>11.04.2019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cs-CZ" smtClean="0"/>
              <a:t>Kliknutím lze upravit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29CA8F96-6AE9-4C38-9BFD-5F71060843E4}" type="datetimeFigureOut">
              <a:rPr lang="cs-CZ" smtClean="0"/>
              <a:t>11.04.2019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29CA8F96-6AE9-4C38-9BFD-5F71060843E4}" type="datetimeFigureOut">
              <a:rPr lang="cs-CZ" smtClean="0"/>
              <a:t>11.04.2019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9CA8F96-6AE9-4C38-9BFD-5F71060843E4}" type="datetimeFigureOut">
              <a:rPr lang="cs-CZ" smtClean="0"/>
              <a:t>11.04.2019</a:t>
            </a:fld>
            <a:endParaRPr lang="cs-CZ"/>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cs-CZ"/>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F13E752-C869-43A6-992B-57E2EC988EF2}"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43608" y="620688"/>
            <a:ext cx="7414592" cy="2376263"/>
          </a:xfrm>
        </p:spPr>
        <p:txBody>
          <a:bodyPr>
            <a:normAutofit fontScale="90000"/>
          </a:bodyPr>
          <a:lstStyle/>
          <a:p>
            <a:r>
              <a:rPr lang="cs-CZ" sz="4000" dirty="0" smtClean="0">
                <a:latin typeface="Calibri" panose="020F0502020204030204" pitchFamily="34" charset="0"/>
                <a:cs typeface="Arial" panose="020B0604020202020204" pitchFamily="34" charset="0"/>
              </a:rPr>
              <a:t>Trestní právo procesní</a:t>
            </a:r>
            <a:br>
              <a:rPr lang="cs-CZ" sz="4000" dirty="0" smtClean="0">
                <a:latin typeface="Calibri" panose="020F0502020204030204" pitchFamily="34" charset="0"/>
                <a:cs typeface="Arial" panose="020B0604020202020204" pitchFamily="34" charset="0"/>
              </a:rPr>
            </a:br>
            <a:r>
              <a:rPr lang="cs-CZ" sz="4000" dirty="0">
                <a:latin typeface="Calibri" panose="020F0502020204030204" pitchFamily="34" charset="0"/>
                <a:cs typeface="Arial" panose="020B0604020202020204" pitchFamily="34" charset="0"/>
              </a:rPr>
              <a:t/>
            </a:r>
            <a:br>
              <a:rPr lang="cs-CZ" sz="4000" dirty="0">
                <a:latin typeface="Calibri" panose="020F0502020204030204" pitchFamily="34" charset="0"/>
                <a:cs typeface="Arial" panose="020B0604020202020204" pitchFamily="34" charset="0"/>
              </a:rPr>
            </a:br>
            <a:r>
              <a:rPr lang="cs-CZ" sz="7200" b="1" dirty="0" smtClean="0">
                <a:latin typeface="Calibri" panose="020F0502020204030204" pitchFamily="34" charset="0"/>
                <a:cs typeface="Arial" panose="020B0604020202020204" pitchFamily="34" charset="0"/>
              </a:rPr>
              <a:t>Přípravné řízení</a:t>
            </a:r>
            <a:endParaRPr lang="cs-CZ" sz="7200" b="1" dirty="0">
              <a:latin typeface="Calibri" panose="020F0502020204030204" pitchFamily="34" charset="0"/>
              <a:cs typeface="Arial" panose="020B0604020202020204" pitchFamily="34" charset="0"/>
            </a:endParaRPr>
          </a:p>
        </p:txBody>
      </p:sp>
      <p:sp>
        <p:nvSpPr>
          <p:cNvPr id="3" name="Podnadpis 2"/>
          <p:cNvSpPr>
            <a:spLocks noGrp="1"/>
          </p:cNvSpPr>
          <p:nvPr>
            <p:ph type="subTitle" idx="1"/>
          </p:nvPr>
        </p:nvSpPr>
        <p:spPr>
          <a:xfrm>
            <a:off x="1371600" y="4509120"/>
            <a:ext cx="7592888" cy="1944216"/>
          </a:xfrm>
        </p:spPr>
        <p:txBody>
          <a:bodyPr>
            <a:normAutofit/>
          </a:bodyPr>
          <a:lstStyle/>
          <a:p>
            <a:r>
              <a:rPr lang="cs-CZ" b="1" dirty="0" smtClean="0">
                <a:latin typeface="Arial" panose="020B0604020202020204" pitchFamily="34" charset="0"/>
                <a:cs typeface="Arial" panose="020B0604020202020204" pitchFamily="34" charset="0"/>
              </a:rPr>
              <a:t>                                                    </a:t>
            </a:r>
          </a:p>
          <a:p>
            <a:r>
              <a:rPr lang="cs-CZ" sz="3200" b="1" dirty="0">
                <a:latin typeface="Arial" panose="020B0604020202020204" pitchFamily="34" charset="0"/>
                <a:cs typeface="Arial" panose="020B0604020202020204" pitchFamily="34" charset="0"/>
              </a:rPr>
              <a:t> </a:t>
            </a:r>
            <a:r>
              <a:rPr lang="cs-CZ" sz="3200" b="1" dirty="0" smtClean="0">
                <a:latin typeface="Arial" panose="020B0604020202020204" pitchFamily="34" charset="0"/>
                <a:cs typeface="Arial" panose="020B0604020202020204" pitchFamily="34" charset="0"/>
              </a:rPr>
              <a:t>                                       </a:t>
            </a:r>
            <a:r>
              <a:rPr lang="cs-CZ" sz="3600" b="1" dirty="0" smtClean="0">
                <a:cs typeface="Arial" panose="020B0604020202020204" pitchFamily="34" charset="0"/>
              </a:rPr>
              <a:t>Igor Stříž                                           </a:t>
            </a:r>
          </a:p>
          <a:p>
            <a:r>
              <a:rPr lang="cs-CZ" sz="2600" b="1" dirty="0" smtClean="0">
                <a:latin typeface="Calibri" panose="020F0502020204030204" pitchFamily="34" charset="0"/>
                <a:cs typeface="Arial" panose="020B0604020202020204" pitchFamily="34" charset="0"/>
              </a:rPr>
              <a:t>                                                 </a:t>
            </a:r>
            <a:r>
              <a:rPr lang="cs-CZ" sz="2600" dirty="0" smtClean="0">
                <a:latin typeface="Calibri" panose="020F0502020204030204" pitchFamily="34" charset="0"/>
                <a:cs typeface="Arial" panose="020B0604020202020204" pitchFamily="34" charset="0"/>
              </a:rPr>
              <a:t>           Brno</a:t>
            </a:r>
            <a:r>
              <a:rPr lang="cs-CZ" sz="2600" dirty="0">
                <a:latin typeface="Calibri" panose="020F0502020204030204" pitchFamily="34" charset="0"/>
                <a:cs typeface="Arial" panose="020B0604020202020204" pitchFamily="34" charset="0"/>
              </a:rPr>
              <a:t>, </a:t>
            </a:r>
            <a:r>
              <a:rPr lang="cs-CZ" sz="2600" dirty="0" smtClean="0">
                <a:latin typeface="Calibri" panose="020F0502020204030204" pitchFamily="34" charset="0"/>
                <a:cs typeface="Arial" panose="020B0604020202020204" pitchFamily="34" charset="0"/>
              </a:rPr>
              <a:t>11.4.2019</a:t>
            </a:r>
            <a:endParaRPr lang="cs-CZ" sz="2600" b="1"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957908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692696"/>
            <a:ext cx="8640960" cy="792088"/>
          </a:xfrm>
        </p:spPr>
        <p:txBody>
          <a:bodyPr>
            <a:normAutofit fontScale="90000"/>
          </a:bodyPr>
          <a:lstStyle/>
          <a:p>
            <a:r>
              <a:rPr lang="cs-CZ" b="1" dirty="0"/>
              <a:t>Úmluva o ochraně lidských práv a základních svobod </a:t>
            </a:r>
            <a:r>
              <a:rPr lang="cs-CZ" sz="3600" dirty="0"/>
              <a:t>(č. 209/1992 Sb.)</a:t>
            </a:r>
            <a:br>
              <a:rPr lang="cs-CZ" sz="3600" dirty="0"/>
            </a:br>
            <a:endParaRPr lang="cs-CZ" dirty="0"/>
          </a:p>
        </p:txBody>
      </p:sp>
      <p:sp>
        <p:nvSpPr>
          <p:cNvPr id="3" name="Zástupný symbol pro obsah 2"/>
          <p:cNvSpPr>
            <a:spLocks noGrp="1"/>
          </p:cNvSpPr>
          <p:nvPr>
            <p:ph idx="1"/>
          </p:nvPr>
        </p:nvSpPr>
        <p:spPr>
          <a:xfrm>
            <a:off x="251520" y="1412776"/>
            <a:ext cx="8640960" cy="5256584"/>
          </a:xfrm>
        </p:spPr>
        <p:txBody>
          <a:bodyPr>
            <a:normAutofit lnSpcReduction="10000"/>
          </a:bodyPr>
          <a:lstStyle/>
          <a:p>
            <a:pPr marL="0" indent="0">
              <a:buNone/>
            </a:pPr>
            <a:r>
              <a:rPr lang="cs-CZ" sz="2600" b="1" dirty="0"/>
              <a:t>Čl. 6  Právo na spravedlivý proces </a:t>
            </a:r>
          </a:p>
          <a:p>
            <a:pPr marL="0" indent="0" algn="just">
              <a:buNone/>
            </a:pPr>
            <a:r>
              <a:rPr lang="cs-CZ" sz="2600" dirty="0"/>
              <a:t>3. Každý, kdo je obviněn z trestného činu, má tato minimální práva: </a:t>
            </a:r>
          </a:p>
          <a:p>
            <a:pPr marL="0" indent="0" algn="just">
              <a:buNone/>
            </a:pPr>
            <a:r>
              <a:rPr lang="cs-CZ" sz="2600" dirty="0"/>
              <a:t>a) být neprodleně a v jazyce, jemuž rozumí, podrobně seznámen s povahou a důvodem obvinění proti němu; </a:t>
            </a:r>
          </a:p>
          <a:p>
            <a:pPr>
              <a:buNone/>
            </a:pPr>
            <a:r>
              <a:rPr lang="cs-CZ" sz="2600" dirty="0"/>
              <a:t>b) mít přiměřený čas a možnost k přípravě své obhajoby; </a:t>
            </a:r>
          </a:p>
          <a:p>
            <a:pPr marL="0" indent="0" algn="just">
              <a:buNone/>
            </a:pPr>
            <a:r>
              <a:rPr lang="cs-CZ" sz="2600" dirty="0"/>
              <a:t>c) obhajovat se osobně nebo za pomoci obhájce podle vlastního výběru nebo, pokud nemá prostředky na zaplacení obhájce, aby mu byl poskytnut bezplatně, jestliže to zájmy spravedlnosti vyžadují; </a:t>
            </a:r>
          </a:p>
          <a:p>
            <a:pPr marL="0" indent="0" algn="just">
              <a:buNone/>
            </a:pPr>
            <a:r>
              <a:rPr lang="cs-CZ" sz="2600" dirty="0"/>
              <a:t>d) </a:t>
            </a:r>
            <a:r>
              <a:rPr lang="cs-CZ" sz="2600" u="sng" dirty="0"/>
              <a:t>vyslýchat nebo dát vyslýchat svědky proti sobě a dosáhnout předvolání a výslech svědků ve svůj prospěch za stejných podmínek, jako svědků proti sobě; </a:t>
            </a:r>
          </a:p>
          <a:p>
            <a:endParaRPr lang="cs-CZ" dirty="0"/>
          </a:p>
        </p:txBody>
      </p:sp>
    </p:spTree>
    <p:extLst>
      <p:ext uri="{BB962C8B-B14F-4D97-AF65-F5344CB8AC3E}">
        <p14:creationId xmlns:p14="http://schemas.microsoft.com/office/powerpoint/2010/main" val="11160956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720080"/>
          </a:xfrm>
        </p:spPr>
        <p:txBody>
          <a:bodyPr>
            <a:normAutofit/>
          </a:bodyPr>
          <a:lstStyle/>
          <a:p>
            <a:r>
              <a:rPr lang="cs-CZ" sz="3400" b="1" dirty="0"/>
              <a:t>Zásady rovnosti zbraní a kontradiktornosti řízení</a:t>
            </a:r>
            <a:endParaRPr lang="cs-CZ" sz="3400" dirty="0"/>
          </a:p>
        </p:txBody>
      </p:sp>
      <p:sp>
        <p:nvSpPr>
          <p:cNvPr id="3" name="Zástupný symbol pro obsah 2"/>
          <p:cNvSpPr>
            <a:spLocks noGrp="1"/>
          </p:cNvSpPr>
          <p:nvPr>
            <p:ph idx="1"/>
          </p:nvPr>
        </p:nvSpPr>
        <p:spPr>
          <a:xfrm>
            <a:off x="457200" y="1196752"/>
            <a:ext cx="8229600" cy="5472608"/>
          </a:xfrm>
        </p:spPr>
        <p:txBody>
          <a:bodyPr>
            <a:normAutofit lnSpcReduction="10000"/>
          </a:bodyPr>
          <a:lstStyle/>
          <a:p>
            <a:pPr marL="0" indent="0" algn="just">
              <a:spcBef>
                <a:spcPts val="1800"/>
              </a:spcBef>
              <a:buNone/>
            </a:pPr>
            <a:r>
              <a:rPr lang="cs-CZ" b="1" dirty="0"/>
              <a:t>Zásada rovnosti zbraní </a:t>
            </a:r>
            <a:r>
              <a:rPr lang="cs-CZ" dirty="0"/>
              <a:t>= požadavek, aby každá ze stran řízení mohla obhajovat svou věc za podmínek, které ji, z pohledu řízení jako celku, podstatným způsobem neznevýhodňují vzhledem k protistraně (</a:t>
            </a:r>
            <a:r>
              <a:rPr lang="cs-CZ" i="1" dirty="0"/>
              <a:t>ESLP: např. </a:t>
            </a:r>
            <a:r>
              <a:rPr lang="cs-CZ" i="1" dirty="0" err="1"/>
              <a:t>Nideröst-Huber</a:t>
            </a:r>
            <a:r>
              <a:rPr lang="cs-CZ" i="1" dirty="0"/>
              <a:t> proti Švýcarsku, </a:t>
            </a:r>
            <a:r>
              <a:rPr lang="cs-CZ" i="1" dirty="0" err="1"/>
              <a:t>Foucher</a:t>
            </a:r>
            <a:r>
              <a:rPr lang="cs-CZ" i="1" dirty="0"/>
              <a:t> proti Francii a dále také </a:t>
            </a:r>
            <a:r>
              <a:rPr lang="cs-CZ" i="1" dirty="0" err="1"/>
              <a:t>Pl</a:t>
            </a:r>
            <a:r>
              <a:rPr lang="cs-CZ" i="1" dirty="0"/>
              <a:t>. ÚS 15/01, </a:t>
            </a:r>
            <a:r>
              <a:rPr lang="cs-CZ" i="1" dirty="0" err="1"/>
              <a:t>Pl</a:t>
            </a:r>
            <a:r>
              <a:rPr lang="cs-CZ" i="1" dirty="0"/>
              <a:t>. ÚS 16/09</a:t>
            </a:r>
            <a:r>
              <a:rPr lang="cs-CZ" dirty="0"/>
              <a:t>). V trestním řízení nesmí být postavení obviněného zřetelně nevýhodné v poměru k obžalobě </a:t>
            </a:r>
            <a:r>
              <a:rPr lang="cs-CZ" i="1" dirty="0"/>
              <a:t>(např. </a:t>
            </a:r>
            <a:r>
              <a:rPr lang="cs-CZ" i="1" dirty="0" err="1"/>
              <a:t>Oyston</a:t>
            </a:r>
            <a:r>
              <a:rPr lang="cs-CZ" i="1" dirty="0"/>
              <a:t> proti Spojenému království).</a:t>
            </a:r>
            <a:endParaRPr lang="cs-CZ" dirty="0"/>
          </a:p>
          <a:p>
            <a:pPr marL="0" indent="0" algn="just">
              <a:spcBef>
                <a:spcPts val="1800"/>
              </a:spcBef>
              <a:buNone/>
            </a:pPr>
            <a:r>
              <a:rPr lang="cs-CZ" b="1" dirty="0"/>
              <a:t>Zásada kontradiktornosti </a:t>
            </a:r>
            <a:r>
              <a:rPr lang="cs-CZ" dirty="0"/>
              <a:t>= oběma stranám řízení musí být dána možnost seznámit se se stanovisky a důkazy předloženými soudu s cílem ovlivnit jeho rozhodnutí a vyjádřit se k nim (</a:t>
            </a:r>
            <a:r>
              <a:rPr lang="cs-CZ" i="1" dirty="0"/>
              <a:t>ESLP: např. </a:t>
            </a:r>
            <a:r>
              <a:rPr lang="cs-CZ" i="1" dirty="0" err="1"/>
              <a:t>Brandstetter</a:t>
            </a:r>
            <a:r>
              <a:rPr lang="cs-CZ" i="1" dirty="0"/>
              <a:t> proti Rakousku</a:t>
            </a:r>
            <a:r>
              <a:rPr lang="cs-CZ" dirty="0"/>
              <a:t>).</a:t>
            </a:r>
          </a:p>
          <a:p>
            <a:pPr marL="0" indent="0" algn="just">
              <a:buNone/>
            </a:pPr>
            <a:endParaRPr lang="cs-CZ" dirty="0"/>
          </a:p>
          <a:p>
            <a:pPr marL="0" indent="0">
              <a:buNone/>
            </a:pPr>
            <a:endParaRPr lang="cs-CZ" sz="1600" i="1" dirty="0"/>
          </a:p>
          <a:p>
            <a:pPr marL="0" indent="0">
              <a:buNone/>
            </a:pPr>
            <a:r>
              <a:rPr lang="cs-CZ" sz="1600" i="1" dirty="0" err="1"/>
              <a:t>Kmec</a:t>
            </a:r>
            <a:r>
              <a:rPr lang="cs-CZ" sz="1600" i="1" dirty="0"/>
              <a:t>, J., Kosař, D., Kratochvíl, J., Bobek, M. Evropská úmluva o lidských právech. Komentář. 1. vydání. Praha : C. H. Beck, 2012, s. 737, 740</a:t>
            </a:r>
          </a:p>
          <a:p>
            <a:endParaRPr lang="cs-CZ" dirty="0"/>
          </a:p>
        </p:txBody>
      </p:sp>
    </p:spTree>
    <p:extLst>
      <p:ext uri="{BB962C8B-B14F-4D97-AF65-F5344CB8AC3E}">
        <p14:creationId xmlns:p14="http://schemas.microsoft.com/office/powerpoint/2010/main" val="1551431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0688"/>
            <a:ext cx="8229600" cy="576064"/>
          </a:xfrm>
        </p:spPr>
        <p:txBody>
          <a:bodyPr>
            <a:normAutofit fontScale="90000"/>
          </a:bodyPr>
          <a:lstStyle/>
          <a:p>
            <a:r>
              <a:rPr lang="cs-CZ" b="1" dirty="0"/>
              <a:t>III. ÚS 239/04</a:t>
            </a:r>
            <a:r>
              <a:rPr lang="cs-CZ" dirty="0"/>
              <a:t/>
            </a:r>
            <a:br>
              <a:rPr lang="cs-CZ" dirty="0"/>
            </a:br>
            <a:endParaRPr lang="cs-CZ" dirty="0"/>
          </a:p>
        </p:txBody>
      </p:sp>
      <p:sp>
        <p:nvSpPr>
          <p:cNvPr id="3" name="Zástupný symbol pro obsah 2"/>
          <p:cNvSpPr>
            <a:spLocks noGrp="1"/>
          </p:cNvSpPr>
          <p:nvPr>
            <p:ph idx="1"/>
          </p:nvPr>
        </p:nvSpPr>
        <p:spPr>
          <a:xfrm>
            <a:off x="179512" y="908720"/>
            <a:ext cx="8856984" cy="5760640"/>
          </a:xfrm>
        </p:spPr>
        <p:txBody>
          <a:bodyPr>
            <a:normAutofit/>
          </a:bodyPr>
          <a:lstStyle/>
          <a:p>
            <a:pPr marL="0" indent="0" algn="just">
              <a:buNone/>
            </a:pPr>
            <a:r>
              <a:rPr lang="cs-CZ" b="1" dirty="0"/>
              <a:t>Zásady kontradiktornosti řízení a rovnosti zbraní</a:t>
            </a:r>
            <a:r>
              <a:rPr lang="cs-CZ" dirty="0"/>
              <a:t>, vyplývající z principu spravedlivého procesu, jsou sice významnými, avšak nikoliv jedinými zásadami trestního řízení. Za určitých okolností mohou kolidovat s jinými uznávanými a legitimními zásadami, např. se zásadou vyhledávací, hospodárnosti a rychlosti řízení, a proto mohou být, za dodržení principu proporcionality, v některých stadiích řízení, zejména v přípravném řízení, dočasně omezeny.</a:t>
            </a:r>
          </a:p>
          <a:p>
            <a:pPr marL="0" indent="0" algn="just">
              <a:buNone/>
            </a:pPr>
            <a:r>
              <a:rPr lang="cs-CZ" dirty="0" smtClean="0"/>
              <a:t>Tyto zásady platí </a:t>
            </a:r>
            <a:r>
              <a:rPr lang="cs-CZ" dirty="0"/>
              <a:t>pro trestní řízení jako celek, avšak neuplatňují se ve všech stadiích trestního řízení a při všech procesních úkonech stejně intenzivně. Nejúplněji se prosazují v hlavním líčení, event. ve veřejném zasedání soudu, v nichž se rozhoduje o nejdůležitějších meritorních otázkách, tj. o vině a o trestu. Naproti tomu </a:t>
            </a:r>
            <a:r>
              <a:rPr lang="cs-CZ" u="sng" dirty="0"/>
              <a:t>při provádění úkonů v přípravném řízení nelze zásady kontradiktornosti řízení a rovnosti zbraní vždy plně uplatnit, pokud by jimi byly popřeny jiné legitimní zájmy, zejména zájem státu na efektivitě trestního stíhání.</a:t>
            </a:r>
          </a:p>
          <a:p>
            <a:endParaRPr lang="cs-CZ" dirty="0"/>
          </a:p>
        </p:txBody>
      </p:sp>
    </p:spTree>
    <p:extLst>
      <p:ext uri="{BB962C8B-B14F-4D97-AF65-F5344CB8AC3E}">
        <p14:creationId xmlns:p14="http://schemas.microsoft.com/office/powerpoint/2010/main" val="42793388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720080"/>
          </a:xfrm>
        </p:spPr>
        <p:txBody>
          <a:bodyPr>
            <a:noAutofit/>
          </a:bodyPr>
          <a:lstStyle/>
          <a:p>
            <a:pPr>
              <a:spcBef>
                <a:spcPts val="0"/>
              </a:spcBef>
            </a:pPr>
            <a:r>
              <a:rPr lang="cs-CZ" sz="3300" b="1" dirty="0" smtClean="0"/>
              <a:t>Použitelnost výslechů svědků z přípravného řízení </a:t>
            </a:r>
            <a:r>
              <a:rPr lang="cs-CZ" sz="2800" dirty="0" smtClean="0"/>
              <a:t>(§ 158 odst. 9, 164 odst. 4, 211 </a:t>
            </a:r>
            <a:r>
              <a:rPr lang="cs-CZ" sz="2800" dirty="0" err="1" smtClean="0"/>
              <a:t>tr</a:t>
            </a:r>
            <a:r>
              <a:rPr lang="cs-CZ" sz="2800" dirty="0" smtClean="0"/>
              <a:t>. ř.); </a:t>
            </a:r>
            <a:r>
              <a:rPr lang="cs-CZ" sz="3200" b="1" dirty="0" err="1"/>
              <a:t>Pl</a:t>
            </a:r>
            <a:r>
              <a:rPr lang="cs-CZ" sz="3200" b="1" dirty="0"/>
              <a:t>. ÚS 25/13: </a:t>
            </a:r>
          </a:p>
        </p:txBody>
      </p:sp>
      <p:sp>
        <p:nvSpPr>
          <p:cNvPr id="3" name="Zástupný symbol pro obsah 2"/>
          <p:cNvSpPr>
            <a:spLocks noGrp="1"/>
          </p:cNvSpPr>
          <p:nvPr>
            <p:ph idx="1"/>
          </p:nvPr>
        </p:nvSpPr>
        <p:spPr>
          <a:xfrm>
            <a:off x="179512" y="1412776"/>
            <a:ext cx="8784976" cy="5976664"/>
          </a:xfrm>
        </p:spPr>
        <p:txBody>
          <a:bodyPr>
            <a:normAutofit fontScale="55000" lnSpcReduction="20000"/>
          </a:bodyPr>
          <a:lstStyle/>
          <a:p>
            <a:pPr marL="0" indent="0" algn="just">
              <a:buNone/>
            </a:pPr>
            <a:r>
              <a:rPr lang="cs-CZ" sz="3800" dirty="0" smtClean="0"/>
              <a:t>Důkazy </a:t>
            </a:r>
            <a:r>
              <a:rPr lang="cs-CZ" sz="3800" dirty="0"/>
              <a:t>v neprospěch obžalovaného musí být provedeny při veřejném přelíčení. Výjimky </a:t>
            </a:r>
            <a:r>
              <a:rPr lang="cs-CZ" sz="3800" dirty="0" smtClean="0"/>
              <a:t>lze </a:t>
            </a:r>
            <a:r>
              <a:rPr lang="cs-CZ" sz="3800" dirty="0"/>
              <a:t>akceptovat pouze s výhradou respektování práv obhajoby; obžalovanému tak </a:t>
            </a:r>
            <a:r>
              <a:rPr lang="cs-CZ" sz="3800" dirty="0" smtClean="0"/>
              <a:t>musí </a:t>
            </a:r>
            <a:r>
              <a:rPr lang="cs-CZ" sz="3800" dirty="0"/>
              <a:t>být dána možnost odpovídajícím a dostatečným způsobem zpochybnit svědectví v jeho neprospěch a vyslechnout ty, kdo svědectví poskytli, a to buď v okamžiku jejich výpovědi, nebo v pozdější fázi řízení. ESLP stanovil tři kritéria pro posuzování námitek na poli </a:t>
            </a:r>
            <a:r>
              <a:rPr lang="cs-CZ" sz="3800" dirty="0" smtClean="0"/>
              <a:t>čl. 6 </a:t>
            </a:r>
            <a:r>
              <a:rPr lang="cs-CZ" sz="3800" dirty="0"/>
              <a:t>odst. 3 písm. d) Úmluvy týkajících se nepřítomnosti svědka při jednání soudu. </a:t>
            </a:r>
          </a:p>
          <a:p>
            <a:pPr marL="0" indent="0" algn="just">
              <a:spcBef>
                <a:spcPts val="600"/>
              </a:spcBef>
              <a:buNone/>
            </a:pPr>
            <a:r>
              <a:rPr lang="cs-CZ" sz="3800" dirty="0"/>
              <a:t>1. nejprve prověřit, zda je dán </a:t>
            </a:r>
            <a:r>
              <a:rPr lang="cs-CZ" sz="3800" u="sng" dirty="0"/>
              <a:t>závažný důvod pro to, že obhajoba nemá možnost vyslechnout nebo nechat vyslechnout svědka </a:t>
            </a:r>
            <a:r>
              <a:rPr lang="cs-CZ" sz="3800" u="sng" dirty="0" smtClean="0"/>
              <a:t>obžaloby,</a:t>
            </a:r>
            <a:endParaRPr lang="cs-CZ" sz="3800" u="sng" dirty="0"/>
          </a:p>
          <a:p>
            <a:pPr marL="0" indent="0" algn="just">
              <a:spcBef>
                <a:spcPts val="600"/>
              </a:spcBef>
              <a:buNone/>
            </a:pPr>
            <a:r>
              <a:rPr lang="cs-CZ" sz="3800" dirty="0"/>
              <a:t>2. pokud nedošlo k výslechu svědka ze závažného důvodu, </a:t>
            </a:r>
            <a:r>
              <a:rPr lang="cs-CZ" sz="3800" u="sng" dirty="0"/>
              <a:t>nelze výpověď nepřítomného svědka v zásadě považovat za výlučný nebo rozhodující důkaz </a:t>
            </a:r>
            <a:r>
              <a:rPr lang="cs-CZ" sz="3800" u="sng" dirty="0" smtClean="0"/>
              <a:t>viny,</a:t>
            </a:r>
            <a:endParaRPr lang="cs-CZ" sz="3800" u="sng" dirty="0"/>
          </a:p>
          <a:p>
            <a:pPr marL="0" indent="0" algn="just">
              <a:spcBef>
                <a:spcPts val="600"/>
              </a:spcBef>
              <a:buNone/>
            </a:pPr>
            <a:r>
              <a:rPr lang="cs-CZ" sz="3800" dirty="0"/>
              <a:t>3. je-li jako důkaz připuštěna výpověď svědka, kterého neměla obhajoba příležitost vyslechnout, a tato </a:t>
            </a:r>
            <a:r>
              <a:rPr lang="cs-CZ" sz="3800" u="sng" dirty="0"/>
              <a:t>výpověď představuje výlučný nebo rozhodující důkaz viny, neznamená to bez dalšího porušení práva na spravedlivý proces</a:t>
            </a:r>
            <a:r>
              <a:rPr lang="cs-CZ" sz="3800" dirty="0"/>
              <a:t>; </a:t>
            </a:r>
            <a:r>
              <a:rPr lang="cs-CZ" sz="3800" u="sng" dirty="0"/>
              <a:t>řízení jako celek lze považovat za spravedlivé, jestliže jsou dány skutečnosti dostatečným způsobem vyvažující nevýhody spojené s připuštěním takového důkazu </a:t>
            </a:r>
            <a:r>
              <a:rPr lang="cs-CZ" sz="3800" dirty="0"/>
              <a:t>a umožňující řádné a spravedlivé </a:t>
            </a:r>
            <a:r>
              <a:rPr lang="cs-CZ" sz="3800" dirty="0" smtClean="0"/>
              <a:t>posouzení jeho důvěryhodnosti. </a:t>
            </a:r>
            <a:endParaRPr lang="cs-CZ" sz="3800" dirty="0"/>
          </a:p>
        </p:txBody>
      </p:sp>
    </p:spTree>
    <p:extLst>
      <p:ext uri="{BB962C8B-B14F-4D97-AF65-F5344CB8AC3E}">
        <p14:creationId xmlns:p14="http://schemas.microsoft.com/office/powerpoint/2010/main" val="2319889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700" b="1" dirty="0"/>
              <a:t>Použitelnost výslechů svědků z přípravného řízení </a:t>
            </a:r>
            <a:r>
              <a:rPr lang="cs-CZ" sz="3600" dirty="0"/>
              <a:t>(§ 158 odst. 9, 164 odst. 4, 211 </a:t>
            </a:r>
            <a:r>
              <a:rPr lang="cs-CZ" sz="3600" dirty="0" err="1"/>
              <a:t>tr</a:t>
            </a:r>
            <a:r>
              <a:rPr lang="cs-CZ" sz="3600" dirty="0"/>
              <a:t>. ř.)</a:t>
            </a:r>
          </a:p>
        </p:txBody>
      </p:sp>
      <p:sp>
        <p:nvSpPr>
          <p:cNvPr id="3" name="Zástupný symbol pro obsah 2"/>
          <p:cNvSpPr>
            <a:spLocks noGrp="1"/>
          </p:cNvSpPr>
          <p:nvPr>
            <p:ph idx="1"/>
          </p:nvPr>
        </p:nvSpPr>
        <p:spPr/>
        <p:txBody>
          <a:bodyPr/>
          <a:lstStyle/>
          <a:p>
            <a:r>
              <a:rPr lang="cs-CZ" b="1" dirty="0" err="1"/>
              <a:t>Breukhoven</a:t>
            </a:r>
            <a:r>
              <a:rPr lang="cs-CZ" b="1" dirty="0"/>
              <a:t> proti České republice</a:t>
            </a:r>
            <a:r>
              <a:rPr lang="cs-CZ" dirty="0"/>
              <a:t> (stížnost č. 44438/06</a:t>
            </a:r>
            <a:r>
              <a:rPr lang="cs-CZ" dirty="0" smtClean="0"/>
              <a:t>)</a:t>
            </a:r>
          </a:p>
          <a:p>
            <a:r>
              <a:rPr lang="cs-CZ" b="1" dirty="0"/>
              <a:t>Al-</a:t>
            </a:r>
            <a:r>
              <a:rPr lang="cs-CZ" b="1" dirty="0" err="1"/>
              <a:t>Khawaja</a:t>
            </a:r>
            <a:r>
              <a:rPr lang="cs-CZ" b="1" dirty="0"/>
              <a:t> a </a:t>
            </a:r>
            <a:r>
              <a:rPr lang="cs-CZ" b="1" dirty="0" err="1"/>
              <a:t>Tahery</a:t>
            </a:r>
            <a:r>
              <a:rPr lang="cs-CZ" b="1" dirty="0"/>
              <a:t> proti Spojenému </a:t>
            </a:r>
            <a:r>
              <a:rPr lang="cs-CZ" b="1" dirty="0" smtClean="0"/>
              <a:t>království </a:t>
            </a:r>
            <a:r>
              <a:rPr lang="cs-CZ" dirty="0" smtClean="0"/>
              <a:t>(stížnost </a:t>
            </a:r>
            <a:r>
              <a:rPr lang="cs-CZ" dirty="0"/>
              <a:t>č. 26766/05 a č. </a:t>
            </a:r>
            <a:r>
              <a:rPr lang="cs-CZ" dirty="0" smtClean="0"/>
              <a:t>22228/06)</a:t>
            </a:r>
          </a:p>
          <a:p>
            <a:r>
              <a:rPr lang="cs-CZ" b="1" dirty="0" err="1"/>
              <a:t>Tseber</a:t>
            </a:r>
            <a:r>
              <a:rPr lang="cs-CZ" b="1" dirty="0"/>
              <a:t> proti České republice </a:t>
            </a:r>
            <a:r>
              <a:rPr lang="cs-CZ" dirty="0"/>
              <a:t>(stížnost č. 46203/08)</a:t>
            </a:r>
          </a:p>
          <a:p>
            <a:r>
              <a:rPr lang="cs-CZ" b="1" dirty="0" err="1" smtClean="0"/>
              <a:t>Schatschaschwili</a:t>
            </a:r>
            <a:r>
              <a:rPr lang="cs-CZ" b="1" dirty="0" smtClean="0"/>
              <a:t> </a:t>
            </a:r>
            <a:r>
              <a:rPr lang="cs-CZ" b="1" dirty="0"/>
              <a:t>proti </a:t>
            </a:r>
            <a:r>
              <a:rPr lang="cs-CZ" b="1" dirty="0" smtClean="0"/>
              <a:t>Německu </a:t>
            </a:r>
            <a:r>
              <a:rPr lang="cs-CZ" dirty="0" smtClean="0"/>
              <a:t>(stížnost </a:t>
            </a:r>
            <a:r>
              <a:rPr lang="cs-CZ" dirty="0"/>
              <a:t>č. </a:t>
            </a:r>
            <a:r>
              <a:rPr lang="cs-CZ" dirty="0" smtClean="0"/>
              <a:t>9154/10)</a:t>
            </a:r>
          </a:p>
          <a:p>
            <a:r>
              <a:rPr lang="cs-CZ" b="1" dirty="0"/>
              <a:t>IV. ÚS </a:t>
            </a:r>
            <a:r>
              <a:rPr lang="cs-CZ" b="1" dirty="0" smtClean="0"/>
              <a:t>569/11, I</a:t>
            </a:r>
            <a:r>
              <a:rPr lang="cs-CZ" b="1" dirty="0"/>
              <a:t>. ÚS </a:t>
            </a:r>
            <a:r>
              <a:rPr lang="cs-CZ" b="1" dirty="0" smtClean="0"/>
              <a:t>2852/14, I</a:t>
            </a:r>
            <a:r>
              <a:rPr lang="cs-CZ" b="1" dirty="0"/>
              <a:t>. ÚS </a:t>
            </a:r>
            <a:r>
              <a:rPr lang="cs-CZ" b="1" dirty="0" smtClean="0"/>
              <a:t>1860/16</a:t>
            </a:r>
            <a:r>
              <a:rPr lang="cs-CZ" dirty="0" smtClean="0"/>
              <a:t>, </a:t>
            </a:r>
            <a:r>
              <a:rPr lang="cs-CZ" b="1" dirty="0" smtClean="0"/>
              <a:t>IV</a:t>
            </a:r>
            <a:r>
              <a:rPr lang="cs-CZ" b="1" dirty="0"/>
              <a:t>. ÚS </a:t>
            </a:r>
            <a:r>
              <a:rPr lang="cs-CZ" b="1" dirty="0" smtClean="0"/>
              <a:t>2867/16</a:t>
            </a:r>
          </a:p>
          <a:p>
            <a:r>
              <a:rPr lang="cs-CZ" b="1" dirty="0" smtClean="0"/>
              <a:t>R 16/2016 </a:t>
            </a:r>
            <a:r>
              <a:rPr lang="cs-CZ" b="1" dirty="0"/>
              <a:t>Sb. </a:t>
            </a:r>
            <a:r>
              <a:rPr lang="cs-CZ" b="1" dirty="0" err="1"/>
              <a:t>rozh</a:t>
            </a:r>
            <a:r>
              <a:rPr lang="cs-CZ" b="1" dirty="0"/>
              <a:t>. </a:t>
            </a:r>
            <a:r>
              <a:rPr lang="cs-CZ" b="1" dirty="0" err="1"/>
              <a:t>tr</a:t>
            </a:r>
            <a:r>
              <a:rPr lang="cs-CZ" b="1" dirty="0"/>
              <a:t>.</a:t>
            </a:r>
            <a:r>
              <a:rPr lang="cs-CZ" dirty="0"/>
              <a:t> (usnesení Nejvyššího soudu ze dne 17. 3. </a:t>
            </a:r>
            <a:r>
              <a:rPr lang="cs-CZ" dirty="0" smtClean="0"/>
              <a:t>2015  </a:t>
            </a:r>
            <a:r>
              <a:rPr lang="cs-CZ" dirty="0" err="1"/>
              <a:t>sp</a:t>
            </a:r>
            <a:r>
              <a:rPr lang="cs-CZ" dirty="0"/>
              <a:t>. zn. 8 </a:t>
            </a:r>
            <a:r>
              <a:rPr lang="cs-CZ" dirty="0" err="1"/>
              <a:t>Tdo</a:t>
            </a:r>
            <a:r>
              <a:rPr lang="cs-CZ" dirty="0"/>
              <a:t> 235/2015</a:t>
            </a:r>
            <a:r>
              <a:rPr lang="cs-CZ" dirty="0" smtClean="0"/>
              <a:t>)</a:t>
            </a:r>
          </a:p>
          <a:p>
            <a:pPr marL="0" indent="0">
              <a:buNone/>
            </a:pPr>
            <a:r>
              <a:rPr lang="cs-CZ" i="1" dirty="0" smtClean="0"/>
              <a:t>naproti tomu</a:t>
            </a:r>
            <a:endParaRPr lang="cs-CZ" i="1" dirty="0"/>
          </a:p>
          <a:p>
            <a:r>
              <a:rPr lang="cs-CZ" b="1" dirty="0" err="1"/>
              <a:t>Štulíř</a:t>
            </a:r>
            <a:r>
              <a:rPr lang="cs-CZ" b="1" dirty="0"/>
              <a:t> proti České </a:t>
            </a:r>
            <a:r>
              <a:rPr lang="cs-CZ" b="1" dirty="0" smtClean="0"/>
              <a:t>republice </a:t>
            </a:r>
            <a:r>
              <a:rPr lang="cs-CZ" dirty="0" smtClean="0"/>
              <a:t>(stížnost </a:t>
            </a:r>
            <a:r>
              <a:rPr lang="cs-CZ" dirty="0"/>
              <a:t>č. </a:t>
            </a:r>
            <a:r>
              <a:rPr lang="cs-CZ" dirty="0" smtClean="0"/>
              <a:t>36705/12)</a:t>
            </a:r>
          </a:p>
          <a:p>
            <a:r>
              <a:rPr lang="cs-CZ" b="1" dirty="0" err="1"/>
              <a:t>Bátěk</a:t>
            </a:r>
            <a:r>
              <a:rPr lang="cs-CZ" b="1" dirty="0"/>
              <a:t> a ostatní proti České </a:t>
            </a:r>
            <a:r>
              <a:rPr lang="cs-CZ" b="1" dirty="0" smtClean="0"/>
              <a:t>republice </a:t>
            </a:r>
            <a:r>
              <a:rPr lang="cs-CZ" dirty="0" smtClean="0"/>
              <a:t>(stížnost </a:t>
            </a:r>
            <a:r>
              <a:rPr lang="cs-CZ" dirty="0"/>
              <a:t>č. </a:t>
            </a:r>
            <a:r>
              <a:rPr lang="cs-CZ" dirty="0" smtClean="0"/>
              <a:t>54146/09)</a:t>
            </a:r>
            <a:endParaRPr lang="cs-CZ" dirty="0"/>
          </a:p>
          <a:p>
            <a:endParaRPr lang="cs-CZ" dirty="0"/>
          </a:p>
        </p:txBody>
      </p:sp>
    </p:spTree>
    <p:extLst>
      <p:ext uri="{BB962C8B-B14F-4D97-AF65-F5344CB8AC3E}">
        <p14:creationId xmlns:p14="http://schemas.microsoft.com/office/powerpoint/2010/main" val="29185250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Operativně pátrací prostředky</a:t>
            </a:r>
            <a:endParaRPr lang="cs-CZ" b="1" dirty="0"/>
          </a:p>
        </p:txBody>
      </p:sp>
      <p:sp>
        <p:nvSpPr>
          <p:cNvPr id="3" name="Zástupný symbol pro obsah 2"/>
          <p:cNvSpPr>
            <a:spLocks noGrp="1"/>
          </p:cNvSpPr>
          <p:nvPr>
            <p:ph idx="1"/>
          </p:nvPr>
        </p:nvSpPr>
        <p:spPr/>
        <p:txBody>
          <a:bodyPr>
            <a:normAutofit lnSpcReduction="10000"/>
          </a:bodyPr>
          <a:lstStyle/>
          <a:p>
            <a:pPr marL="0" indent="0">
              <a:buNone/>
            </a:pPr>
            <a:r>
              <a:rPr lang="cs-CZ" dirty="0" smtClean="0"/>
              <a:t>V řízení o úmyslném trestném činu:</a:t>
            </a:r>
          </a:p>
          <a:p>
            <a:r>
              <a:rPr lang="cs-CZ" b="1" dirty="0" smtClean="0"/>
              <a:t>předstíraný převod</a:t>
            </a:r>
            <a:r>
              <a:rPr lang="cs-CZ" dirty="0" smtClean="0"/>
              <a:t> (§ 158c </a:t>
            </a:r>
            <a:r>
              <a:rPr lang="cs-CZ" dirty="0" err="1" smtClean="0"/>
              <a:t>tr</a:t>
            </a:r>
            <a:r>
              <a:rPr lang="cs-CZ" dirty="0" smtClean="0"/>
              <a:t>. ř.)</a:t>
            </a:r>
          </a:p>
          <a:p>
            <a:r>
              <a:rPr lang="cs-CZ" b="1" dirty="0" smtClean="0"/>
              <a:t>sledování osob a věcí</a:t>
            </a:r>
            <a:r>
              <a:rPr lang="cs-CZ" dirty="0" smtClean="0"/>
              <a:t> (§ 158d </a:t>
            </a:r>
            <a:r>
              <a:rPr lang="cs-CZ" dirty="0" err="1" smtClean="0"/>
              <a:t>tr</a:t>
            </a:r>
            <a:r>
              <a:rPr lang="cs-CZ" dirty="0" smtClean="0"/>
              <a:t>. ř.)</a:t>
            </a:r>
          </a:p>
          <a:p>
            <a:r>
              <a:rPr lang="cs-CZ" b="1" dirty="0" smtClean="0"/>
              <a:t>použití agenta </a:t>
            </a:r>
            <a:r>
              <a:rPr lang="cs-CZ" dirty="0" smtClean="0"/>
              <a:t>(§ 158e </a:t>
            </a:r>
            <a:r>
              <a:rPr lang="cs-CZ" dirty="0" err="1" smtClean="0"/>
              <a:t>tr</a:t>
            </a:r>
            <a:r>
              <a:rPr lang="cs-CZ" dirty="0" smtClean="0"/>
              <a:t>. ř.)</a:t>
            </a:r>
          </a:p>
          <a:p>
            <a:pPr marL="0" indent="0">
              <a:buNone/>
            </a:pPr>
            <a:endParaRPr lang="cs-CZ" dirty="0" smtClean="0"/>
          </a:p>
          <a:p>
            <a:pPr marL="0" indent="0">
              <a:buNone/>
            </a:pPr>
            <a:r>
              <a:rPr lang="cs-CZ" dirty="0"/>
              <a:t>+ zásada přiměřenosti a zdrženlivosti (§ 2 odst. 4 </a:t>
            </a:r>
            <a:r>
              <a:rPr lang="cs-CZ" dirty="0" err="1"/>
              <a:t>tr</a:t>
            </a:r>
            <a:r>
              <a:rPr lang="cs-CZ" dirty="0"/>
              <a:t>. ř.)</a:t>
            </a:r>
          </a:p>
          <a:p>
            <a:pPr marL="0" indent="0" algn="just">
              <a:buNone/>
            </a:pPr>
            <a:r>
              <a:rPr lang="cs-CZ" dirty="0" smtClean="0"/>
              <a:t>+ používání </a:t>
            </a:r>
            <a:r>
              <a:rPr lang="cs-CZ" dirty="0"/>
              <a:t>operativně pátracích prostředků nesmí sledovat jiný zájem než získání skutečností důležitých pro trestní řízení. Tyto prostředky je možné použít jen tehdy, nelze-li sledovaného účelu dosáhnout jinak nebo bylo-li by jinak jeho dosažení podstatně ztížené. Práva a svobody osob lze omezit jen v míře nezbytně </a:t>
            </a:r>
            <a:r>
              <a:rPr lang="cs-CZ" dirty="0" smtClean="0"/>
              <a:t>nutné (§ 158b odst. 2 </a:t>
            </a:r>
            <a:r>
              <a:rPr lang="cs-CZ" dirty="0" err="1" smtClean="0"/>
              <a:t>tr</a:t>
            </a:r>
            <a:r>
              <a:rPr lang="cs-CZ" dirty="0" smtClean="0"/>
              <a:t>. ř.). </a:t>
            </a:r>
          </a:p>
        </p:txBody>
      </p:sp>
    </p:spTree>
    <p:extLst>
      <p:ext uri="{BB962C8B-B14F-4D97-AF65-F5344CB8AC3E}">
        <p14:creationId xmlns:p14="http://schemas.microsoft.com/office/powerpoint/2010/main" val="63397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864096"/>
          </a:xfrm>
        </p:spPr>
        <p:txBody>
          <a:bodyPr/>
          <a:lstStyle/>
          <a:p>
            <a:r>
              <a:rPr lang="cs-CZ" b="1" dirty="0" smtClean="0"/>
              <a:t>Skončení prověřování</a:t>
            </a:r>
            <a:endParaRPr lang="cs-CZ" b="1" dirty="0"/>
          </a:p>
        </p:txBody>
      </p:sp>
      <p:sp>
        <p:nvSpPr>
          <p:cNvPr id="3" name="Zástupný symbol pro obsah 2"/>
          <p:cNvSpPr>
            <a:spLocks noGrp="1"/>
          </p:cNvSpPr>
          <p:nvPr>
            <p:ph idx="1"/>
          </p:nvPr>
        </p:nvSpPr>
        <p:spPr>
          <a:xfrm>
            <a:off x="323528" y="1052736"/>
            <a:ext cx="8568952" cy="5616624"/>
          </a:xfrm>
        </p:spPr>
        <p:txBody>
          <a:bodyPr>
            <a:normAutofit fontScale="25000" lnSpcReduction="20000"/>
          </a:bodyPr>
          <a:lstStyle/>
          <a:p>
            <a:pPr marL="0" indent="0">
              <a:buNone/>
            </a:pPr>
            <a:r>
              <a:rPr lang="cs-CZ" sz="11200" b="1" dirty="0" smtClean="0"/>
              <a:t>Odložení nebo jiné vyřízení věci (§ 159a </a:t>
            </a:r>
            <a:r>
              <a:rPr lang="cs-CZ" sz="11200" b="1" dirty="0" err="1" smtClean="0"/>
              <a:t>tr</a:t>
            </a:r>
            <a:r>
              <a:rPr lang="cs-CZ" sz="11200" b="1" dirty="0" smtClean="0"/>
              <a:t>. ř.)</a:t>
            </a:r>
          </a:p>
          <a:p>
            <a:pPr>
              <a:spcBef>
                <a:spcPts val="600"/>
              </a:spcBef>
            </a:pPr>
            <a:r>
              <a:rPr lang="cs-CZ" sz="8800" u="sng" dirty="0" smtClean="0"/>
              <a:t>Nejde-li </a:t>
            </a:r>
            <a:r>
              <a:rPr lang="cs-CZ" sz="8800" u="sng" dirty="0"/>
              <a:t>ve věci o podezření z trestného činu</a:t>
            </a:r>
            <a:r>
              <a:rPr lang="cs-CZ" sz="8800" dirty="0"/>
              <a:t>, státní zástupce nebo policejní orgán </a:t>
            </a:r>
            <a:r>
              <a:rPr lang="cs-CZ" sz="8800" u="sng" dirty="0"/>
              <a:t>věc </a:t>
            </a:r>
            <a:r>
              <a:rPr lang="cs-CZ" sz="8800" u="sng" dirty="0" smtClean="0"/>
              <a:t>odloží</a:t>
            </a:r>
            <a:r>
              <a:rPr lang="cs-CZ" sz="8800" dirty="0" smtClean="0"/>
              <a:t>, </a:t>
            </a:r>
            <a:r>
              <a:rPr lang="cs-CZ" sz="8800" dirty="0"/>
              <a:t>jestliže není na místě vyřídit věc jinak. Takovým vyřízením může být zejména </a:t>
            </a:r>
          </a:p>
          <a:p>
            <a:pPr marL="0" indent="0">
              <a:spcBef>
                <a:spcPts val="0"/>
              </a:spcBef>
              <a:buNone/>
            </a:pPr>
            <a:r>
              <a:rPr lang="cs-CZ" sz="8800" dirty="0" smtClean="0"/>
              <a:t>a</a:t>
            </a:r>
            <a:r>
              <a:rPr lang="cs-CZ" sz="8800" dirty="0"/>
              <a:t>) </a:t>
            </a:r>
            <a:r>
              <a:rPr lang="cs-CZ" sz="8800" u="sng" dirty="0"/>
              <a:t>odevzdání věci</a:t>
            </a:r>
            <a:r>
              <a:rPr lang="cs-CZ" sz="8800" dirty="0"/>
              <a:t> příslušnému orgánu </a:t>
            </a:r>
            <a:r>
              <a:rPr lang="cs-CZ" sz="8800" u="sng" dirty="0"/>
              <a:t>k projednání přestupku</a:t>
            </a:r>
            <a:r>
              <a:rPr lang="cs-CZ" sz="8800" dirty="0"/>
              <a:t>, nebo </a:t>
            </a:r>
          </a:p>
          <a:p>
            <a:pPr marL="0" indent="0">
              <a:spcBef>
                <a:spcPts val="0"/>
              </a:spcBef>
              <a:buNone/>
            </a:pPr>
            <a:r>
              <a:rPr lang="cs-CZ" sz="8800" dirty="0" smtClean="0"/>
              <a:t>b</a:t>
            </a:r>
            <a:r>
              <a:rPr lang="cs-CZ" sz="8800" dirty="0"/>
              <a:t>) </a:t>
            </a:r>
            <a:r>
              <a:rPr lang="cs-CZ" sz="8800" u="sng" dirty="0"/>
              <a:t>odevzdání věci </a:t>
            </a:r>
            <a:r>
              <a:rPr lang="cs-CZ" sz="8800" dirty="0"/>
              <a:t>jinému orgánu </a:t>
            </a:r>
            <a:r>
              <a:rPr lang="cs-CZ" sz="8800" u="sng" dirty="0"/>
              <a:t>ke kázeňskému nebo kárnému projednání</a:t>
            </a:r>
            <a:r>
              <a:rPr lang="cs-CZ" sz="8800" dirty="0" smtClean="0"/>
              <a:t>.</a:t>
            </a:r>
          </a:p>
          <a:p>
            <a:pPr>
              <a:spcBef>
                <a:spcPts val="1200"/>
              </a:spcBef>
            </a:pPr>
            <a:r>
              <a:rPr lang="cs-CZ" sz="8800" dirty="0" smtClean="0"/>
              <a:t> Státní </a:t>
            </a:r>
            <a:r>
              <a:rPr lang="cs-CZ" sz="8800" dirty="0"/>
              <a:t>zástupce nebo policejní orgán </a:t>
            </a:r>
            <a:r>
              <a:rPr lang="cs-CZ" sz="8800" u="sng" dirty="0" smtClean="0"/>
              <a:t>věc odloží</a:t>
            </a:r>
            <a:r>
              <a:rPr lang="cs-CZ" sz="8800" dirty="0" smtClean="0"/>
              <a:t>, </a:t>
            </a:r>
            <a:r>
              <a:rPr lang="cs-CZ" sz="8800" dirty="0"/>
              <a:t>je-li trestní stíhání </a:t>
            </a:r>
            <a:r>
              <a:rPr lang="cs-CZ" sz="8800" u="sng" dirty="0"/>
              <a:t>nepřípustné</a:t>
            </a:r>
            <a:r>
              <a:rPr lang="cs-CZ" sz="8800" dirty="0"/>
              <a:t> </a:t>
            </a:r>
            <a:r>
              <a:rPr lang="cs-CZ" sz="8800" dirty="0" smtClean="0"/>
              <a:t>podle § 11 </a:t>
            </a:r>
            <a:r>
              <a:rPr lang="cs-CZ" sz="8800" dirty="0" err="1" smtClean="0"/>
              <a:t>tr</a:t>
            </a:r>
            <a:r>
              <a:rPr lang="cs-CZ" sz="8800" dirty="0" smtClean="0"/>
              <a:t>. ř. </a:t>
            </a:r>
            <a:endParaRPr lang="cs-CZ" sz="8800" dirty="0"/>
          </a:p>
          <a:p>
            <a:pPr>
              <a:spcBef>
                <a:spcPts val="1200"/>
              </a:spcBef>
            </a:pPr>
            <a:r>
              <a:rPr lang="cs-CZ" sz="8800" dirty="0"/>
              <a:t> </a:t>
            </a:r>
            <a:r>
              <a:rPr lang="cs-CZ" sz="8800" dirty="0" smtClean="0"/>
              <a:t>Státní </a:t>
            </a:r>
            <a:r>
              <a:rPr lang="cs-CZ" sz="8800" dirty="0"/>
              <a:t>zástupce nebo policejní orgán </a:t>
            </a:r>
            <a:r>
              <a:rPr lang="cs-CZ" sz="8800" u="sng" dirty="0"/>
              <a:t>může </a:t>
            </a:r>
            <a:r>
              <a:rPr lang="cs-CZ" sz="8800" u="sng" dirty="0" smtClean="0"/>
              <a:t>odložit </a:t>
            </a:r>
            <a:r>
              <a:rPr lang="cs-CZ" sz="8800" u="sng" dirty="0"/>
              <a:t>věc</a:t>
            </a:r>
            <a:r>
              <a:rPr lang="cs-CZ" sz="8800" dirty="0"/>
              <a:t>, je-li trestní stíhání </a:t>
            </a:r>
            <a:r>
              <a:rPr lang="cs-CZ" sz="8800" u="sng" dirty="0" smtClean="0"/>
              <a:t>neúčelné </a:t>
            </a:r>
            <a:r>
              <a:rPr lang="cs-CZ" sz="8800" dirty="0" smtClean="0"/>
              <a:t>vzhledem </a:t>
            </a:r>
            <a:r>
              <a:rPr lang="cs-CZ" sz="8800" dirty="0"/>
              <a:t>k okolnostem uvedeným v </a:t>
            </a:r>
            <a:r>
              <a:rPr lang="cs-CZ" sz="8800" dirty="0" smtClean="0"/>
              <a:t>§ 172 odst. 2 písm. a) nebo b) </a:t>
            </a:r>
            <a:r>
              <a:rPr lang="cs-CZ" sz="8800" dirty="0" err="1" smtClean="0"/>
              <a:t>tr</a:t>
            </a:r>
            <a:r>
              <a:rPr lang="cs-CZ" sz="8800" dirty="0" smtClean="0"/>
              <a:t>. ř. </a:t>
            </a:r>
            <a:endParaRPr lang="cs-CZ" sz="8800" dirty="0"/>
          </a:p>
          <a:p>
            <a:pPr>
              <a:spcBef>
                <a:spcPts val="1200"/>
              </a:spcBef>
            </a:pPr>
            <a:r>
              <a:rPr lang="cs-CZ" sz="8800" dirty="0"/>
              <a:t> </a:t>
            </a:r>
            <a:r>
              <a:rPr lang="cs-CZ" sz="8800" dirty="0" smtClean="0"/>
              <a:t>Státní </a:t>
            </a:r>
            <a:r>
              <a:rPr lang="cs-CZ" sz="8800" dirty="0"/>
              <a:t>zástupce </a:t>
            </a:r>
            <a:r>
              <a:rPr lang="cs-CZ" sz="8800" u="sng" dirty="0"/>
              <a:t>může věc odložit</a:t>
            </a:r>
            <a:r>
              <a:rPr lang="cs-CZ" sz="8800" dirty="0"/>
              <a:t>, jestliže </a:t>
            </a:r>
            <a:r>
              <a:rPr lang="cs-CZ" sz="8800" dirty="0" smtClean="0"/>
              <a:t>nastaly </a:t>
            </a:r>
            <a:r>
              <a:rPr lang="cs-CZ" sz="8800" dirty="0"/>
              <a:t>okolnosti uvedené v </a:t>
            </a:r>
            <a:r>
              <a:rPr lang="cs-CZ" sz="8800" dirty="0" smtClean="0"/>
              <a:t>§ 172 odst. 2 písm. c) </a:t>
            </a:r>
            <a:r>
              <a:rPr lang="cs-CZ" sz="8800" dirty="0" err="1" smtClean="0"/>
              <a:t>tr</a:t>
            </a:r>
            <a:r>
              <a:rPr lang="cs-CZ" sz="8800" dirty="0" smtClean="0"/>
              <a:t>. ř. </a:t>
            </a:r>
            <a:endParaRPr lang="cs-CZ" sz="8800" dirty="0"/>
          </a:p>
          <a:p>
            <a:pPr>
              <a:spcBef>
                <a:spcPts val="1200"/>
              </a:spcBef>
            </a:pPr>
            <a:r>
              <a:rPr lang="cs-CZ" sz="8800" dirty="0"/>
              <a:t> </a:t>
            </a:r>
            <a:r>
              <a:rPr lang="cs-CZ" sz="8800" dirty="0" smtClean="0"/>
              <a:t>Státní </a:t>
            </a:r>
            <a:r>
              <a:rPr lang="cs-CZ" sz="8800" dirty="0"/>
              <a:t>zástupce nebo policejní orgán </a:t>
            </a:r>
            <a:r>
              <a:rPr lang="cs-CZ" sz="8800" u="sng" dirty="0"/>
              <a:t>věc odloží </a:t>
            </a:r>
            <a:r>
              <a:rPr lang="cs-CZ" sz="8800" dirty="0"/>
              <a:t>též tehdy, pokud se </a:t>
            </a:r>
            <a:r>
              <a:rPr lang="cs-CZ" sz="8800" u="sng" dirty="0"/>
              <a:t>nepodařilo zjistit skutečnosti opravňující zahájit trestní </a:t>
            </a:r>
            <a:r>
              <a:rPr lang="cs-CZ" sz="8800" u="sng" dirty="0" smtClean="0"/>
              <a:t>stíhání</a:t>
            </a:r>
            <a:r>
              <a:rPr lang="cs-CZ" sz="8800" dirty="0" smtClean="0"/>
              <a:t>. </a:t>
            </a:r>
            <a:r>
              <a:rPr lang="cs-CZ" sz="8800" dirty="0"/>
              <a:t>Pominou-li důvody odložení, trestní stíhání zahájí. </a:t>
            </a:r>
          </a:p>
          <a:p>
            <a:pPr marL="0" indent="0">
              <a:spcBef>
                <a:spcPts val="1200"/>
              </a:spcBef>
              <a:buNone/>
            </a:pPr>
            <a:r>
              <a:rPr lang="cs-CZ" sz="8800" dirty="0"/>
              <a:t> </a:t>
            </a:r>
          </a:p>
          <a:p>
            <a:endParaRPr lang="cs-CZ" sz="4200" dirty="0" smtClean="0"/>
          </a:p>
        </p:txBody>
      </p:sp>
    </p:spTree>
    <p:extLst>
      <p:ext uri="{BB962C8B-B14F-4D97-AF65-F5344CB8AC3E}">
        <p14:creationId xmlns:p14="http://schemas.microsoft.com/office/powerpoint/2010/main" val="4279051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Skončení prověřování</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sz="2800" b="1" dirty="0"/>
                  <a:t>dočasné odložení trestního stíhání </a:t>
                </a:r>
                <a:r>
                  <a:rPr lang="cs-CZ" sz="2800" dirty="0"/>
                  <a:t>(§ 159b </a:t>
                </a:r>
                <a:r>
                  <a:rPr lang="cs-CZ" sz="2800" dirty="0" err="1"/>
                  <a:t>tr</a:t>
                </a:r>
                <a:r>
                  <a:rPr lang="cs-CZ" sz="2800" dirty="0"/>
                  <a:t>. ř</a:t>
                </a:r>
                <a:r>
                  <a:rPr lang="cs-CZ" sz="2800" dirty="0" smtClean="0"/>
                  <a:t>.)</a:t>
                </a:r>
              </a:p>
              <a:p>
                <a:pPr marL="0" indent="0">
                  <a:buNone/>
                </a:pPr>
                <a:r>
                  <a:rPr lang="cs-CZ" sz="2800" dirty="0" smtClean="0"/>
                  <a:t>- k objasnění trestné činnosti</a:t>
                </a:r>
              </a:p>
              <a:p>
                <a:pPr marL="0" indent="0">
                  <a:buNone/>
                </a:pPr>
                <a:r>
                  <a:rPr lang="cs-CZ" sz="2800" dirty="0" smtClean="0"/>
                  <a:t>- pro vynětí osoby z pravomoci OČTŘ (§ 10 </a:t>
                </a:r>
                <a:r>
                  <a:rPr lang="cs-CZ" sz="2800" dirty="0" err="1" smtClean="0"/>
                  <a:t>tr</a:t>
                </a:r>
                <a:r>
                  <a:rPr lang="cs-CZ" sz="2800" dirty="0" smtClean="0"/>
                  <a:t>. </a:t>
                </a:r>
                <a:r>
                  <a:rPr lang="cs-CZ" sz="2800" dirty="0"/>
                  <a:t>ř</a:t>
                </a:r>
                <a:r>
                  <a:rPr lang="cs-CZ" sz="2800" dirty="0" smtClean="0"/>
                  <a:t>.)</a:t>
                </a:r>
              </a:p>
              <a:p>
                <a:pPr marL="0" indent="0">
                  <a:buNone/>
                </a:pPr>
                <a:r>
                  <a:rPr lang="cs-CZ" sz="2800" smtClean="0"/>
                  <a:t>- pravomocné </a:t>
                </a:r>
                <a:r>
                  <a:rPr lang="cs-CZ" sz="2800" dirty="0" smtClean="0"/>
                  <a:t>rozhodnutí o přestupku</a:t>
                </a:r>
              </a:p>
              <a:p>
                <a:pPr>
                  <a:buFontTx/>
                  <a:buChar char="-"/>
                </a:pPr>
                <a:endParaRPr lang="cs-CZ" sz="2800" dirty="0"/>
              </a:p>
              <a:p>
                <a:r>
                  <a:rPr lang="cs-CZ" sz="2800" b="1" dirty="0"/>
                  <a:t>zvláštní ustanovení o dočasném odložení trestního stíhání </a:t>
                </a:r>
                <a:r>
                  <a:rPr lang="cs-CZ" sz="2800" dirty="0"/>
                  <a:t>(§ 159c </a:t>
                </a:r>
                <a:r>
                  <a:rPr lang="cs-CZ" sz="2800" dirty="0" err="1"/>
                  <a:t>tr</a:t>
                </a:r>
                <a:r>
                  <a:rPr lang="cs-CZ" sz="2800" dirty="0"/>
                  <a:t>. ř.) </a:t>
                </a:r>
                <a14:m>
                  <m:oMath xmlns:m="http://schemas.openxmlformats.org/officeDocument/2006/math">
                    <m:r>
                      <a:rPr lang="cs-CZ" sz="2800" b="1" i="1">
                        <a:latin typeface="Cambria Math"/>
                        <a:ea typeface="Cambria Math"/>
                      </a:rPr>
                      <m:t>→</m:t>
                    </m:r>
                  </m:oMath>
                </a14:m>
                <a:r>
                  <a:rPr lang="cs-CZ" sz="2800" b="1" dirty="0">
                    <a:sym typeface="Wingdings"/>
                  </a:rPr>
                  <a:t> </a:t>
                </a:r>
                <a:r>
                  <a:rPr lang="cs-CZ" sz="2800" b="1" dirty="0"/>
                  <a:t>rozhodnutí o nestíhání podezřelého </a:t>
                </a:r>
                <a:r>
                  <a:rPr lang="cs-CZ" sz="2800" dirty="0"/>
                  <a:t>(§ 159d </a:t>
                </a:r>
                <a:r>
                  <a:rPr lang="cs-CZ" sz="2800" dirty="0" err="1"/>
                  <a:t>tr</a:t>
                </a:r>
                <a:r>
                  <a:rPr lang="cs-CZ" sz="2800" dirty="0"/>
                  <a:t>. ř.)</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481" t="-1125"/>
                </a:stretch>
              </a:blipFill>
            </p:spPr>
            <p:txBody>
              <a:bodyPr/>
              <a:lstStyle/>
              <a:p>
                <a:r>
                  <a:rPr lang="cs-CZ">
                    <a:noFill/>
                  </a:rPr>
                  <a:t> </a:t>
                </a:r>
              </a:p>
            </p:txBody>
          </p:sp>
        </mc:Fallback>
      </mc:AlternateContent>
    </p:spTree>
    <p:extLst>
      <p:ext uri="{BB962C8B-B14F-4D97-AF65-F5344CB8AC3E}">
        <p14:creationId xmlns:p14="http://schemas.microsoft.com/office/powerpoint/2010/main" val="62692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792088"/>
          </a:xfrm>
        </p:spPr>
        <p:txBody>
          <a:bodyPr>
            <a:normAutofit fontScale="90000"/>
          </a:bodyPr>
          <a:lstStyle/>
          <a:p>
            <a:r>
              <a:rPr lang="cs-CZ" sz="4200" b="1" dirty="0" smtClean="0"/>
              <a:t>Zahájení trestního stíhání </a:t>
            </a:r>
            <a:r>
              <a:rPr lang="cs-CZ" sz="3600" dirty="0" smtClean="0"/>
              <a:t>(§ 160 odst. 1 </a:t>
            </a:r>
            <a:r>
              <a:rPr lang="cs-CZ" sz="3600" dirty="0" err="1" smtClean="0"/>
              <a:t>tr</a:t>
            </a:r>
            <a:r>
              <a:rPr lang="cs-CZ" sz="3600" dirty="0" smtClean="0"/>
              <a:t>. ř.)</a:t>
            </a:r>
            <a:endParaRPr lang="cs-CZ" sz="3600" dirty="0"/>
          </a:p>
        </p:txBody>
      </p:sp>
      <p:sp>
        <p:nvSpPr>
          <p:cNvPr id="3" name="Zástupný symbol pro obsah 2"/>
          <p:cNvSpPr>
            <a:spLocks noGrp="1"/>
          </p:cNvSpPr>
          <p:nvPr>
            <p:ph idx="1"/>
          </p:nvPr>
        </p:nvSpPr>
        <p:spPr>
          <a:xfrm>
            <a:off x="457200" y="1268760"/>
            <a:ext cx="8229600" cy="5400600"/>
          </a:xfrm>
        </p:spPr>
        <p:txBody>
          <a:bodyPr>
            <a:normAutofit fontScale="92500"/>
          </a:bodyPr>
          <a:lstStyle/>
          <a:p>
            <a:pPr marL="0" indent="0">
              <a:buNone/>
            </a:pPr>
            <a:r>
              <a:rPr lang="cs-CZ" b="1" dirty="0" smtClean="0"/>
              <a:t>Usnesení o zahájení trestního stíhání</a:t>
            </a:r>
          </a:p>
          <a:p>
            <a:pPr lvl="0"/>
            <a:r>
              <a:rPr lang="cs-CZ" dirty="0" smtClean="0"/>
              <a:t>označení </a:t>
            </a:r>
            <a:r>
              <a:rPr lang="cs-CZ" dirty="0"/>
              <a:t>orgánu, o jehož rozhodnutí jde,</a:t>
            </a:r>
          </a:p>
          <a:p>
            <a:pPr lvl="0"/>
            <a:r>
              <a:rPr lang="cs-CZ" dirty="0"/>
              <a:t>den a místo rozhodnutí,</a:t>
            </a:r>
          </a:p>
          <a:p>
            <a:pPr lvl="0"/>
            <a:r>
              <a:rPr lang="cs-CZ" dirty="0"/>
              <a:t>výrok usnesení s uvedením zákonných ustanovení, jichž bylo použito,</a:t>
            </a:r>
          </a:p>
          <a:p>
            <a:pPr lvl="0"/>
            <a:r>
              <a:rPr lang="cs-CZ" dirty="0"/>
              <a:t>odůvodnění, pokud zákon nestanoví něco jiného, a</a:t>
            </a:r>
          </a:p>
          <a:p>
            <a:pPr lvl="0"/>
            <a:r>
              <a:rPr lang="cs-CZ" dirty="0"/>
              <a:t>poučení o opravném prostředku</a:t>
            </a:r>
            <a:r>
              <a:rPr lang="cs-CZ" dirty="0" smtClean="0"/>
              <a:t>.</a:t>
            </a:r>
          </a:p>
          <a:p>
            <a:pPr lvl="0"/>
            <a:endParaRPr lang="cs-CZ" dirty="0"/>
          </a:p>
          <a:p>
            <a:pPr marL="0" indent="0" algn="just">
              <a:buNone/>
            </a:pPr>
            <a:r>
              <a:rPr lang="cs-CZ" dirty="0"/>
              <a:t>Podle § 160 odst. 1 věta druhá </a:t>
            </a:r>
            <a:r>
              <a:rPr lang="cs-CZ" dirty="0" err="1"/>
              <a:t>tr</a:t>
            </a:r>
            <a:r>
              <a:rPr lang="cs-CZ" dirty="0"/>
              <a:t>. ř. musí výrok usnesení o zahájení trestního stíhání obsahovat popis skutku, ze kterého je tato osoba obviněna, aby nemohl být zaměněn s jiným, zákonné označení trestného činu, který je v tomto skutku spatřován; obviněný musí být v usnesení označen stejnými údaji, jaké musí být uvedeny o osobě obžalovaného v rozsudku (§ 120 odst. 2 </a:t>
            </a:r>
            <a:r>
              <a:rPr lang="cs-CZ" dirty="0" err="1"/>
              <a:t>tr</a:t>
            </a:r>
            <a:r>
              <a:rPr lang="cs-CZ" dirty="0"/>
              <a:t>. ř</a:t>
            </a:r>
            <a:r>
              <a:rPr lang="cs-CZ" dirty="0" smtClean="0"/>
              <a:t>.). </a:t>
            </a:r>
            <a:endParaRPr lang="cs-CZ" dirty="0"/>
          </a:p>
        </p:txBody>
      </p:sp>
    </p:spTree>
    <p:extLst>
      <p:ext uri="{BB962C8B-B14F-4D97-AF65-F5344CB8AC3E}">
        <p14:creationId xmlns:p14="http://schemas.microsoft.com/office/powerpoint/2010/main" val="40239822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smtClean="0"/>
              <a:t>Usnesení o zahájení trestního stíhání</a:t>
            </a:r>
            <a:endParaRPr lang="cs-CZ" b="1" dirty="0"/>
          </a:p>
        </p:txBody>
      </p:sp>
      <p:sp>
        <p:nvSpPr>
          <p:cNvPr id="3" name="Zástupný symbol pro obsah 2"/>
          <p:cNvSpPr>
            <a:spLocks noGrp="1"/>
          </p:cNvSpPr>
          <p:nvPr>
            <p:ph idx="1"/>
          </p:nvPr>
        </p:nvSpPr>
        <p:spPr/>
        <p:txBody>
          <a:bodyPr/>
          <a:lstStyle/>
          <a:p>
            <a:pPr marL="0" indent="0">
              <a:buNone/>
            </a:pPr>
            <a:r>
              <a:rPr lang="cs-CZ" sz="3600" b="1" dirty="0"/>
              <a:t>NS ČR – č. 41/2002, 55/2013 Sb. </a:t>
            </a:r>
            <a:r>
              <a:rPr lang="cs-CZ" sz="3600" b="1" dirty="0" err="1"/>
              <a:t>rozh</a:t>
            </a:r>
            <a:r>
              <a:rPr lang="cs-CZ" sz="3600" b="1" dirty="0"/>
              <a:t>. </a:t>
            </a:r>
            <a:r>
              <a:rPr lang="cs-CZ" sz="3600" b="1" dirty="0" err="1"/>
              <a:t>tr</a:t>
            </a:r>
            <a:r>
              <a:rPr lang="cs-CZ" sz="3600" b="1" dirty="0" smtClean="0"/>
              <a:t>.</a:t>
            </a:r>
            <a:endParaRPr lang="cs-CZ" sz="3600" b="1" dirty="0"/>
          </a:p>
          <a:p>
            <a:pPr marL="0" indent="0" algn="just">
              <a:buNone/>
            </a:pPr>
            <a:r>
              <a:rPr lang="cs-CZ" sz="2800" dirty="0"/>
              <a:t>Předmětem trestního stíhání je vždy skutek, v němž je spatřován trestný čin, přičemž podstatou skutku je trestněprávně relevantní jednání pachatele a jím zapříčiněný trestněprávně významný následek. Od skutku je nutno odlišovat jeho popis, který musí obsahovat ty skutkové okolnosti, které jsou právně významné z hlediska naplnění jednotlivých znaků skutkové podstaty stíhaného trestného činu. </a:t>
            </a:r>
          </a:p>
          <a:p>
            <a:endParaRPr lang="cs-CZ" dirty="0"/>
          </a:p>
        </p:txBody>
      </p:sp>
    </p:spTree>
    <p:extLst>
      <p:ext uri="{BB962C8B-B14F-4D97-AF65-F5344CB8AC3E}">
        <p14:creationId xmlns:p14="http://schemas.microsoft.com/office/powerpoint/2010/main" val="3360834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smtClean="0"/>
              <a:t>Stadia trestního řízení</a:t>
            </a:r>
            <a:endParaRPr lang="cs-CZ" sz="4000" b="1" dirty="0"/>
          </a:p>
        </p:txBody>
      </p:sp>
      <p:sp>
        <p:nvSpPr>
          <p:cNvPr id="3" name="Zástupný symbol pro obsah 2"/>
          <p:cNvSpPr>
            <a:spLocks noGrp="1"/>
          </p:cNvSpPr>
          <p:nvPr>
            <p:ph idx="1"/>
          </p:nvPr>
        </p:nvSpPr>
        <p:spPr/>
        <p:txBody>
          <a:bodyPr/>
          <a:lstStyle/>
          <a:p>
            <a:r>
              <a:rPr lang="cs-CZ" dirty="0" smtClean="0"/>
              <a:t>přípravné řízení</a:t>
            </a:r>
          </a:p>
          <a:p>
            <a:r>
              <a:rPr lang="cs-CZ" dirty="0" smtClean="0"/>
              <a:t>předběžné projednání obžaloby</a:t>
            </a:r>
          </a:p>
          <a:p>
            <a:r>
              <a:rPr lang="cs-CZ" dirty="0" smtClean="0"/>
              <a:t>hlavní líčení </a:t>
            </a:r>
          </a:p>
          <a:p>
            <a:r>
              <a:rPr lang="cs-CZ" dirty="0" smtClean="0"/>
              <a:t>opravné řízení</a:t>
            </a:r>
          </a:p>
          <a:p>
            <a:r>
              <a:rPr lang="cs-CZ" dirty="0" smtClean="0"/>
              <a:t>vykonávací řízení</a:t>
            </a:r>
            <a:endParaRPr lang="cs-CZ" dirty="0"/>
          </a:p>
        </p:txBody>
      </p:sp>
    </p:spTree>
    <p:extLst>
      <p:ext uri="{BB962C8B-B14F-4D97-AF65-F5344CB8AC3E}">
        <p14:creationId xmlns:p14="http://schemas.microsoft.com/office/powerpoint/2010/main" val="10350384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76672"/>
            <a:ext cx="8229600" cy="936104"/>
          </a:xfrm>
        </p:spPr>
        <p:txBody>
          <a:bodyPr/>
          <a:lstStyle/>
          <a:p>
            <a:r>
              <a:rPr lang="cs-CZ" b="1" dirty="0"/>
              <a:t>Usnesení o zahájení trestního stíhání</a:t>
            </a:r>
            <a:endParaRPr lang="cs-CZ" dirty="0"/>
          </a:p>
        </p:txBody>
      </p:sp>
      <p:sp>
        <p:nvSpPr>
          <p:cNvPr id="3" name="Zástupný symbol pro obsah 2"/>
          <p:cNvSpPr>
            <a:spLocks noGrp="1"/>
          </p:cNvSpPr>
          <p:nvPr>
            <p:ph idx="1"/>
          </p:nvPr>
        </p:nvSpPr>
        <p:spPr/>
        <p:txBody>
          <a:bodyPr/>
          <a:lstStyle/>
          <a:p>
            <a:pPr marL="0" indent="0" algn="just">
              <a:buNone/>
            </a:pPr>
            <a:r>
              <a:rPr lang="cs-CZ" sz="2800" b="1" dirty="0"/>
              <a:t>I. ÚS 46/1996 </a:t>
            </a:r>
            <a:r>
              <a:rPr lang="cs-CZ" sz="2800" dirty="0"/>
              <a:t>– v usnesení o zahájení trestního stíhání musí být uvedena i subjektivní stránka trestného činu, tedy zavinění, popř. i pohnutka a </a:t>
            </a:r>
            <a:r>
              <a:rPr lang="cs-CZ" sz="2800" dirty="0" smtClean="0"/>
              <a:t>následek.</a:t>
            </a:r>
          </a:p>
          <a:p>
            <a:pPr marL="0" indent="0" algn="just">
              <a:buNone/>
            </a:pPr>
            <a:endParaRPr lang="cs-CZ" dirty="0"/>
          </a:p>
          <a:p>
            <a:pPr marL="0" indent="0" algn="just">
              <a:buNone/>
            </a:pPr>
            <a:r>
              <a:rPr lang="cs-CZ" sz="2800" b="1" dirty="0"/>
              <a:t>I. ÚS 651/2000 </a:t>
            </a:r>
            <a:r>
              <a:rPr lang="cs-CZ" sz="2800" dirty="0"/>
              <a:t>– zahájení trestního stíhání samo o sobě není způsobilé k tomu, aby bylo podrobeno přezkumu Ústavním soudem (obdobně též III. ÚS 554/03, III. ÚS 511/02</a:t>
            </a:r>
            <a:r>
              <a:rPr lang="cs-CZ" sz="2800" dirty="0" smtClean="0"/>
              <a:t>).</a:t>
            </a:r>
            <a:endParaRPr lang="cs-CZ" sz="2800" dirty="0"/>
          </a:p>
          <a:p>
            <a:endParaRPr lang="cs-CZ" dirty="0"/>
          </a:p>
        </p:txBody>
      </p:sp>
    </p:spTree>
    <p:extLst>
      <p:ext uri="{BB962C8B-B14F-4D97-AF65-F5344CB8AC3E}">
        <p14:creationId xmlns:p14="http://schemas.microsoft.com/office/powerpoint/2010/main" val="2199284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a:t>Usnesení o zahájení trestního stíhání</a:t>
            </a:r>
            <a:endParaRPr lang="cs-CZ" dirty="0"/>
          </a:p>
        </p:txBody>
      </p:sp>
      <p:sp>
        <p:nvSpPr>
          <p:cNvPr id="3" name="Zástupný symbol pro obsah 2"/>
          <p:cNvSpPr>
            <a:spLocks noGrp="1"/>
          </p:cNvSpPr>
          <p:nvPr>
            <p:ph idx="1"/>
          </p:nvPr>
        </p:nvSpPr>
        <p:spPr>
          <a:xfrm>
            <a:off x="457200" y="1268760"/>
            <a:ext cx="8229600" cy="5328592"/>
          </a:xfrm>
        </p:spPr>
        <p:txBody>
          <a:bodyPr/>
          <a:lstStyle/>
          <a:p>
            <a:pPr>
              <a:buNone/>
            </a:pPr>
            <a:r>
              <a:rPr lang="cs-CZ" sz="3200" b="1" dirty="0" smtClean="0"/>
              <a:t>III</a:t>
            </a:r>
            <a:r>
              <a:rPr lang="cs-CZ" sz="3200" b="1" dirty="0"/>
              <a:t>. ÚS 356/01</a:t>
            </a:r>
          </a:p>
          <a:p>
            <a:pPr marL="0" indent="0" algn="just">
              <a:buNone/>
            </a:pPr>
            <a:r>
              <a:rPr lang="cs-CZ" sz="2600" dirty="0"/>
              <a:t>Zahájením trestního stíhání je uskutečněna zásada řádného zákonného procesu vyjádřená v čl. 8 odst. 2 Listiny a také v § 2 odst. 1 </a:t>
            </a:r>
            <a:r>
              <a:rPr lang="cs-CZ" sz="2600" dirty="0" err="1"/>
              <a:t>tr</a:t>
            </a:r>
            <a:r>
              <a:rPr lang="cs-CZ" sz="2600" dirty="0"/>
              <a:t>. ř. spočívající v tom, že nikdo nemůže být stíhán jinak než ze zákonných důvodů a způsobem, který stanoví zákon. </a:t>
            </a:r>
            <a:r>
              <a:rPr lang="cs-CZ" sz="2600" b="1" dirty="0"/>
              <a:t>Zahájením trestního stíhání je také určen předmět trestního řízení, neboť obžalobu je možno podat jen pro skutek, pro nějž bylo zahájeno trestní stíhání </a:t>
            </a:r>
            <a:r>
              <a:rPr lang="cs-CZ" sz="2600" b="1" dirty="0" smtClean="0"/>
              <a:t>         (§ </a:t>
            </a:r>
            <a:r>
              <a:rPr lang="cs-CZ" sz="2600" b="1" dirty="0"/>
              <a:t>176 odst. 2 </a:t>
            </a:r>
            <a:r>
              <a:rPr lang="cs-CZ" sz="2600" b="1" dirty="0" err="1"/>
              <a:t>tr</a:t>
            </a:r>
            <a:r>
              <a:rPr lang="cs-CZ" sz="2600" b="1" dirty="0"/>
              <a:t>. ř.) a soud může rozhodovat jen o skutku, který je uveden v žalobním návrhu (§ 220 odst. 1 </a:t>
            </a:r>
            <a:r>
              <a:rPr lang="cs-CZ" sz="2600" b="1" dirty="0" err="1"/>
              <a:t>tr</a:t>
            </a:r>
            <a:r>
              <a:rPr lang="cs-CZ" sz="2600" b="1" dirty="0"/>
              <a:t>. ř.).</a:t>
            </a:r>
            <a:r>
              <a:rPr lang="cs-CZ" sz="2600" dirty="0"/>
              <a:t> Zahájení trestního stíhání má také výrazný vliv na výkon oprávnění obhájce (§ 165 </a:t>
            </a:r>
            <a:r>
              <a:rPr lang="cs-CZ" sz="2600" dirty="0" err="1"/>
              <a:t>tr</a:t>
            </a:r>
            <a:r>
              <a:rPr lang="cs-CZ" sz="2600" dirty="0"/>
              <a:t>. ř.). </a:t>
            </a:r>
          </a:p>
          <a:p>
            <a:endParaRPr lang="cs-CZ" dirty="0"/>
          </a:p>
          <a:p>
            <a:endParaRPr lang="cs-CZ" dirty="0"/>
          </a:p>
        </p:txBody>
      </p:sp>
    </p:spTree>
    <p:extLst>
      <p:ext uri="{BB962C8B-B14F-4D97-AF65-F5344CB8AC3E}">
        <p14:creationId xmlns:p14="http://schemas.microsoft.com/office/powerpoint/2010/main" val="2339041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a:t>
            </a:r>
            <a:r>
              <a:rPr lang="cs-CZ" b="1" dirty="0" smtClean="0"/>
              <a:t>yšetřovací orgány </a:t>
            </a:r>
            <a:r>
              <a:rPr lang="cs-CZ" dirty="0" smtClean="0"/>
              <a:t>(§ 161 </a:t>
            </a:r>
            <a:r>
              <a:rPr lang="cs-CZ" dirty="0" err="1" smtClean="0"/>
              <a:t>tr</a:t>
            </a:r>
            <a:r>
              <a:rPr lang="cs-CZ" dirty="0" smtClean="0"/>
              <a:t>. řádu)</a:t>
            </a:r>
            <a:endParaRPr lang="cs-CZ" dirty="0"/>
          </a:p>
        </p:txBody>
      </p:sp>
      <p:sp>
        <p:nvSpPr>
          <p:cNvPr id="3" name="Zástupný symbol pro obsah 2"/>
          <p:cNvSpPr>
            <a:spLocks noGrp="1"/>
          </p:cNvSpPr>
          <p:nvPr>
            <p:ph idx="1"/>
          </p:nvPr>
        </p:nvSpPr>
        <p:spPr/>
        <p:txBody>
          <a:bodyPr/>
          <a:lstStyle/>
          <a:p>
            <a:r>
              <a:rPr lang="cs-CZ" dirty="0" smtClean="0"/>
              <a:t>Policie ČR</a:t>
            </a:r>
          </a:p>
          <a:p>
            <a:r>
              <a:rPr lang="cs-CZ" dirty="0" smtClean="0"/>
              <a:t>Generální inspekce bezpečnostních sborů</a:t>
            </a:r>
          </a:p>
          <a:p>
            <a:r>
              <a:rPr lang="cs-CZ" dirty="0" smtClean="0"/>
              <a:t>státní zástupce (krajského </a:t>
            </a:r>
            <a:r>
              <a:rPr lang="cs-CZ" smtClean="0"/>
              <a:t>státního zastupitelství)</a:t>
            </a:r>
            <a:endParaRPr lang="cs-CZ" dirty="0" smtClean="0"/>
          </a:p>
          <a:p>
            <a:r>
              <a:rPr lang="cs-CZ" dirty="0" smtClean="0"/>
              <a:t>Vojenská policie</a:t>
            </a:r>
          </a:p>
          <a:p>
            <a:r>
              <a:rPr lang="cs-CZ" dirty="0" smtClean="0"/>
              <a:t>kapitán lodi</a:t>
            </a:r>
            <a:endParaRPr lang="cs-CZ" dirty="0"/>
          </a:p>
        </p:txBody>
      </p:sp>
    </p:spTree>
    <p:extLst>
      <p:ext uri="{BB962C8B-B14F-4D97-AF65-F5344CB8AC3E}">
        <p14:creationId xmlns:p14="http://schemas.microsoft.com/office/powerpoint/2010/main" val="39621531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Postup při vyšetřování</a:t>
            </a:r>
            <a:endParaRPr lang="cs-CZ" b="1" dirty="0"/>
          </a:p>
        </p:txBody>
      </p:sp>
      <p:sp>
        <p:nvSpPr>
          <p:cNvPr id="3" name="Zástupný symbol pro obsah 2"/>
          <p:cNvSpPr>
            <a:spLocks noGrp="1"/>
          </p:cNvSpPr>
          <p:nvPr>
            <p:ph idx="1"/>
          </p:nvPr>
        </p:nvSpPr>
        <p:spPr/>
        <p:txBody>
          <a:bodyPr/>
          <a:lstStyle/>
          <a:p>
            <a:r>
              <a:rPr lang="cs-CZ" dirty="0" smtClean="0"/>
              <a:t>Omezení při výslechu svědků (§ 164 odst. 1 </a:t>
            </a:r>
            <a:r>
              <a:rPr lang="cs-CZ" dirty="0" err="1" smtClean="0"/>
              <a:t>tr</a:t>
            </a:r>
            <a:r>
              <a:rPr lang="cs-CZ" dirty="0" smtClean="0"/>
              <a:t>. ř.)</a:t>
            </a:r>
          </a:p>
          <a:p>
            <a:r>
              <a:rPr lang="cs-CZ" dirty="0" smtClean="0"/>
              <a:t>Účast obviněného a obhájce ve vyšetřování (§ 165 </a:t>
            </a:r>
            <a:r>
              <a:rPr lang="cs-CZ" dirty="0" err="1" smtClean="0"/>
              <a:t>tr</a:t>
            </a:r>
            <a:r>
              <a:rPr lang="cs-CZ" dirty="0" smtClean="0"/>
              <a:t>. ř.)</a:t>
            </a:r>
          </a:p>
          <a:p>
            <a:r>
              <a:rPr lang="cs-CZ" dirty="0" smtClean="0"/>
              <a:t>Trestní </a:t>
            </a:r>
            <a:r>
              <a:rPr lang="cs-CZ" dirty="0"/>
              <a:t>stíhání se souhlasem poškozeného (§ 163, 163a </a:t>
            </a:r>
            <a:r>
              <a:rPr lang="cs-CZ" dirty="0" err="1"/>
              <a:t>tr</a:t>
            </a:r>
            <a:r>
              <a:rPr lang="cs-CZ" dirty="0"/>
              <a:t>. ř.)</a:t>
            </a:r>
          </a:p>
          <a:p>
            <a:r>
              <a:rPr lang="cs-CZ" dirty="0" smtClean="0"/>
              <a:t>Lhůty pro skončení vyšetřování (§ 167 </a:t>
            </a:r>
            <a:r>
              <a:rPr lang="cs-CZ" dirty="0" err="1" smtClean="0"/>
              <a:t>tr</a:t>
            </a:r>
            <a:r>
              <a:rPr lang="cs-CZ" dirty="0" smtClean="0"/>
              <a:t>. ř.)</a:t>
            </a:r>
          </a:p>
          <a:p>
            <a:r>
              <a:rPr lang="cs-CZ" dirty="0" smtClean="0"/>
              <a:t>Skončení vyšetřování, seznámení se spisem (§ 166 </a:t>
            </a:r>
            <a:r>
              <a:rPr lang="cs-CZ" dirty="0" err="1" smtClean="0"/>
              <a:t>tr</a:t>
            </a:r>
            <a:r>
              <a:rPr lang="cs-CZ" dirty="0" smtClean="0"/>
              <a:t>. ř.)</a:t>
            </a:r>
          </a:p>
          <a:p>
            <a:r>
              <a:rPr lang="cs-CZ" dirty="0" smtClean="0"/>
              <a:t>Zvláštní ustanovení o vyšetřování některých trestných činů       (§ 168 – 170, § 17 </a:t>
            </a:r>
            <a:r>
              <a:rPr lang="cs-CZ" dirty="0" err="1" smtClean="0"/>
              <a:t>tr</a:t>
            </a:r>
            <a:r>
              <a:rPr lang="cs-CZ" dirty="0" smtClean="0"/>
              <a:t>. ř.)</a:t>
            </a:r>
            <a:endParaRPr lang="cs-CZ" dirty="0"/>
          </a:p>
        </p:txBody>
      </p:sp>
    </p:spTree>
    <p:extLst>
      <p:ext uri="{BB962C8B-B14F-4D97-AF65-F5344CB8AC3E}">
        <p14:creationId xmlns:p14="http://schemas.microsoft.com/office/powerpoint/2010/main" val="1054548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Rozhodnutí v přípravném řízení</a:t>
            </a:r>
            <a:endParaRPr lang="cs-CZ" b="1" dirty="0"/>
          </a:p>
        </p:txBody>
      </p:sp>
      <p:sp>
        <p:nvSpPr>
          <p:cNvPr id="3" name="Zástupný symbol pro obsah 2"/>
          <p:cNvSpPr>
            <a:spLocks noGrp="1"/>
          </p:cNvSpPr>
          <p:nvPr>
            <p:ph idx="1"/>
          </p:nvPr>
        </p:nvSpPr>
        <p:spPr/>
        <p:txBody>
          <a:bodyPr/>
          <a:lstStyle/>
          <a:p>
            <a:pPr marL="0" indent="0">
              <a:buNone/>
            </a:pPr>
            <a:r>
              <a:rPr lang="cs-CZ" b="1" dirty="0" smtClean="0"/>
              <a:t>Postoupení věci jinému orgánu </a:t>
            </a:r>
            <a:r>
              <a:rPr lang="cs-CZ" dirty="0" smtClean="0"/>
              <a:t>(§ 171 odst. 1 </a:t>
            </a:r>
            <a:r>
              <a:rPr lang="cs-CZ" dirty="0" err="1" smtClean="0"/>
              <a:t>tr</a:t>
            </a:r>
            <a:r>
              <a:rPr lang="cs-CZ" dirty="0" smtClean="0"/>
              <a:t>. ř.)</a:t>
            </a:r>
          </a:p>
          <a:p>
            <a:pPr marL="0" indent="0" algn="just">
              <a:buNone/>
            </a:pPr>
            <a:endParaRPr lang="cs-CZ" dirty="0" smtClean="0"/>
          </a:p>
          <a:p>
            <a:pPr marL="0" indent="0" algn="just">
              <a:buNone/>
            </a:pPr>
            <a:r>
              <a:rPr lang="cs-CZ" dirty="0" smtClean="0"/>
              <a:t>Dne </a:t>
            </a:r>
            <a:r>
              <a:rPr lang="cs-CZ" dirty="0"/>
              <a:t>1. 7. 2017 </a:t>
            </a:r>
            <a:r>
              <a:rPr lang="cs-CZ" dirty="0" smtClean="0"/>
              <a:t>nabyl účinnosti </a:t>
            </a:r>
            <a:r>
              <a:rPr lang="cs-CZ" dirty="0"/>
              <a:t>zákon č. 250/2016 Sb., o odpovědnosti za přestupky a řízení o nich, a zákon č. 251/2016 Sb., o některých přestupcích. Obě tyto normy zásadně mění dosavadní úpravu přestupkového práva a </a:t>
            </a:r>
            <a:r>
              <a:rPr lang="cs-CZ" dirty="0" smtClean="0"/>
              <a:t>mají  </a:t>
            </a:r>
            <a:r>
              <a:rPr lang="cs-CZ" dirty="0"/>
              <a:t>dopad i na posuzování a výklad ustanovení § 159a odst. 1 písm. a) a § 171</a:t>
            </a:r>
            <a:r>
              <a:rPr lang="cs-CZ" dirty="0" smtClean="0"/>
              <a:t>.</a:t>
            </a:r>
          </a:p>
          <a:p>
            <a:pPr marL="0" indent="0">
              <a:buNone/>
            </a:pPr>
            <a:endParaRPr lang="cs-CZ" dirty="0"/>
          </a:p>
        </p:txBody>
      </p:sp>
    </p:spTree>
    <p:extLst>
      <p:ext uri="{BB962C8B-B14F-4D97-AF65-F5344CB8AC3E}">
        <p14:creationId xmlns:p14="http://schemas.microsoft.com/office/powerpoint/2010/main" val="15035722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přípravném řízení</a:t>
            </a:r>
            <a:endParaRPr lang="cs-CZ" dirty="0"/>
          </a:p>
        </p:txBody>
      </p:sp>
      <p:sp>
        <p:nvSpPr>
          <p:cNvPr id="3" name="Zástupný symbol pro obsah 2"/>
          <p:cNvSpPr>
            <a:spLocks noGrp="1"/>
          </p:cNvSpPr>
          <p:nvPr>
            <p:ph idx="1"/>
          </p:nvPr>
        </p:nvSpPr>
        <p:spPr/>
        <p:txBody>
          <a:bodyPr/>
          <a:lstStyle/>
          <a:p>
            <a:pPr marL="0" indent="0">
              <a:buNone/>
            </a:pPr>
            <a:r>
              <a:rPr lang="cs-CZ" b="1" dirty="0"/>
              <a:t>Zastavení trestního </a:t>
            </a:r>
            <a:r>
              <a:rPr lang="cs-CZ" b="1" dirty="0" smtClean="0"/>
              <a:t>stíhání podle § 172 odst. 1 </a:t>
            </a:r>
            <a:r>
              <a:rPr lang="cs-CZ" b="1" dirty="0" err="1" smtClean="0"/>
              <a:t>tr</a:t>
            </a:r>
            <a:r>
              <a:rPr lang="cs-CZ" b="1" dirty="0" smtClean="0"/>
              <a:t>. ř.</a:t>
            </a:r>
            <a:endParaRPr lang="cs-CZ" b="1" dirty="0"/>
          </a:p>
          <a:p>
            <a:pPr marL="0" indent="0">
              <a:buNone/>
            </a:pPr>
            <a:r>
              <a:rPr lang="cs-CZ" dirty="0" smtClean="0"/>
              <a:t>a) je-li </a:t>
            </a:r>
            <a:r>
              <a:rPr lang="cs-CZ" dirty="0"/>
              <a:t>nepochybné, že se nestal skutek, pro který se trestní stíhání vede,</a:t>
            </a:r>
          </a:p>
          <a:p>
            <a:pPr marL="0" indent="0">
              <a:buNone/>
            </a:pPr>
            <a:r>
              <a:rPr lang="cs-CZ" dirty="0" smtClean="0"/>
              <a:t>b) není-li </a:t>
            </a:r>
            <a:r>
              <a:rPr lang="cs-CZ" dirty="0"/>
              <a:t>tento skutek trestným činem a není důvod k postoupení věci,</a:t>
            </a:r>
          </a:p>
          <a:p>
            <a:pPr marL="0" indent="0">
              <a:buNone/>
            </a:pPr>
            <a:r>
              <a:rPr lang="cs-CZ" dirty="0" smtClean="0"/>
              <a:t>c) není-li </a:t>
            </a:r>
            <a:r>
              <a:rPr lang="cs-CZ" dirty="0"/>
              <a:t>prokázáno, že skutek spáchal obviněný,</a:t>
            </a:r>
          </a:p>
          <a:p>
            <a:pPr marL="0" indent="0">
              <a:buNone/>
            </a:pPr>
            <a:r>
              <a:rPr lang="cs-CZ" dirty="0" smtClean="0"/>
              <a:t>d) je-li </a:t>
            </a:r>
            <a:r>
              <a:rPr lang="cs-CZ" dirty="0"/>
              <a:t>trestní stíhání nepřípustné (§ 11),</a:t>
            </a:r>
          </a:p>
          <a:p>
            <a:pPr marL="0" indent="0">
              <a:buNone/>
            </a:pPr>
            <a:r>
              <a:rPr lang="cs-CZ" dirty="0" smtClean="0"/>
              <a:t>e) nebyl-li </a:t>
            </a:r>
            <a:r>
              <a:rPr lang="cs-CZ" dirty="0"/>
              <a:t>obviněný v době činu pro nepříčetnost trestně </a:t>
            </a:r>
            <a:r>
              <a:rPr lang="cs-CZ" dirty="0" smtClean="0"/>
              <a:t>odpovědný (§ 26 </a:t>
            </a:r>
            <a:r>
              <a:rPr lang="cs-CZ" dirty="0" err="1" smtClean="0"/>
              <a:t>tr</a:t>
            </a:r>
            <a:r>
              <a:rPr lang="cs-CZ" dirty="0" smtClean="0"/>
              <a:t>. zák.), </a:t>
            </a:r>
            <a:r>
              <a:rPr lang="cs-CZ" dirty="0"/>
              <a:t>nebo</a:t>
            </a:r>
          </a:p>
          <a:p>
            <a:pPr marL="0" indent="0">
              <a:buNone/>
            </a:pPr>
            <a:r>
              <a:rPr lang="cs-CZ" dirty="0" smtClean="0"/>
              <a:t>f) zanikla-li </a:t>
            </a:r>
            <a:r>
              <a:rPr lang="cs-CZ" dirty="0"/>
              <a:t>trestnost činu.</a:t>
            </a:r>
          </a:p>
          <a:p>
            <a:pPr marL="0" indent="0">
              <a:buNone/>
            </a:pPr>
            <a:endParaRPr lang="cs-CZ" dirty="0"/>
          </a:p>
        </p:txBody>
      </p:sp>
    </p:spTree>
    <p:extLst>
      <p:ext uri="{BB962C8B-B14F-4D97-AF65-F5344CB8AC3E}">
        <p14:creationId xmlns:p14="http://schemas.microsoft.com/office/powerpoint/2010/main" val="7226436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720080"/>
          </a:xfrm>
        </p:spPr>
        <p:txBody>
          <a:bodyPr/>
          <a:lstStyle/>
          <a:p>
            <a:r>
              <a:rPr lang="cs-CZ" b="1" dirty="0"/>
              <a:t>Rozhodnutí v přípravném řízení</a:t>
            </a:r>
            <a:endParaRPr lang="cs-CZ" dirty="0"/>
          </a:p>
        </p:txBody>
      </p:sp>
      <p:sp>
        <p:nvSpPr>
          <p:cNvPr id="3" name="Zástupný symbol pro obsah 2"/>
          <p:cNvSpPr>
            <a:spLocks noGrp="1"/>
          </p:cNvSpPr>
          <p:nvPr>
            <p:ph idx="1"/>
          </p:nvPr>
        </p:nvSpPr>
        <p:spPr>
          <a:xfrm>
            <a:off x="457200" y="980728"/>
            <a:ext cx="8229600" cy="5877272"/>
          </a:xfrm>
        </p:spPr>
        <p:txBody>
          <a:bodyPr>
            <a:normAutofit fontScale="92500" lnSpcReduction="10000"/>
          </a:bodyPr>
          <a:lstStyle/>
          <a:p>
            <a:pPr marL="0" indent="0">
              <a:buNone/>
            </a:pPr>
            <a:r>
              <a:rPr lang="cs-CZ" sz="3000" b="1" dirty="0"/>
              <a:t>Zastavení trestního stíhání podle § 172 </a:t>
            </a:r>
            <a:r>
              <a:rPr lang="cs-CZ" sz="3000" b="1" dirty="0" smtClean="0"/>
              <a:t>odst</a:t>
            </a:r>
            <a:r>
              <a:rPr lang="cs-CZ" sz="3000" b="1" dirty="0"/>
              <a:t>. </a:t>
            </a:r>
            <a:r>
              <a:rPr lang="cs-CZ" sz="3000" b="1" dirty="0" smtClean="0"/>
              <a:t>2 </a:t>
            </a:r>
            <a:r>
              <a:rPr lang="cs-CZ" sz="3000" b="1" dirty="0" err="1"/>
              <a:t>tr</a:t>
            </a:r>
            <a:r>
              <a:rPr lang="cs-CZ" sz="3000" b="1" dirty="0"/>
              <a:t>. ř.</a:t>
            </a:r>
          </a:p>
          <a:p>
            <a:pPr marL="0" indent="0" algn="just">
              <a:buNone/>
            </a:pPr>
            <a:r>
              <a:rPr lang="cs-CZ" dirty="0" smtClean="0"/>
              <a:t>a) je-li </a:t>
            </a:r>
            <a:r>
              <a:rPr lang="cs-CZ" dirty="0"/>
              <a:t>trest, k němuž může trestní stíhání vést, zcela bez významu vedle trestu, který pro jiný čin byl obviněnému již uložen nebo který ho podle očekávání postihne,</a:t>
            </a:r>
          </a:p>
          <a:p>
            <a:pPr marL="0" indent="0" algn="just">
              <a:spcBef>
                <a:spcPts val="800"/>
              </a:spcBef>
              <a:buNone/>
            </a:pPr>
            <a:r>
              <a:rPr lang="cs-CZ" dirty="0" smtClean="0"/>
              <a:t>b) bylo-li </a:t>
            </a:r>
            <a:r>
              <a:rPr lang="cs-CZ" dirty="0"/>
              <a:t>o skutku obviněného již rozhodnuto jiným orgánem, kázeňsky, kárně anebo cizozemským soudem nebo úřadem anebo mezinárodním trestním soudem, mezinárodním trestním tribunálem, popřípadě obdobným mezinárodním soudním orgánem s působností v trestních věcech, i když nesplňují některou z podmínek uvedených v § 145 odst. 1 písm. a) zákona o mezinárodní justiční spolupráci ve věcech trestních, a toto rozhodnutí lze považovat za postačující, nebo</a:t>
            </a:r>
          </a:p>
          <a:p>
            <a:pPr marL="0" indent="0" algn="just">
              <a:spcBef>
                <a:spcPts val="800"/>
              </a:spcBef>
              <a:buNone/>
            </a:pPr>
            <a:r>
              <a:rPr lang="cs-CZ" dirty="0" smtClean="0"/>
              <a:t>c)</a:t>
            </a:r>
            <a:r>
              <a:rPr lang="cs-CZ" dirty="0"/>
              <a:t> </a:t>
            </a:r>
            <a:r>
              <a:rPr lang="cs-CZ" dirty="0" smtClean="0"/>
              <a:t>jestliže </a:t>
            </a:r>
            <a:r>
              <a:rPr lang="cs-CZ" dirty="0"/>
              <a:t>vzhledem k významu a míře porušení nebo ohrožení chráněného zájmu, který byl dotčen, způsobu provedení činu a jeho následku, nebo okolnostem, za nichž byl čin spáchán, a vzhledem k chování obviněného po spáchání činu, zejména k jeho snaze nahradit škodu nebo odstranit jiné škodlivé následky činu, je zřejmé, že účelu trestního řízení bylo dosaženo.</a:t>
            </a:r>
          </a:p>
          <a:p>
            <a:endParaRPr lang="cs-CZ" dirty="0"/>
          </a:p>
        </p:txBody>
      </p:sp>
    </p:spTree>
    <p:extLst>
      <p:ext uri="{BB962C8B-B14F-4D97-AF65-F5344CB8AC3E}">
        <p14:creationId xmlns:p14="http://schemas.microsoft.com/office/powerpoint/2010/main" val="9076575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936104"/>
          </a:xfrm>
        </p:spPr>
        <p:txBody>
          <a:bodyPr/>
          <a:lstStyle/>
          <a:p>
            <a:r>
              <a:rPr lang="cs-CZ" b="1" dirty="0"/>
              <a:t>Rozhodnutí v přípravném řízení</a:t>
            </a:r>
            <a:endParaRPr lang="cs-CZ" dirty="0"/>
          </a:p>
        </p:txBody>
      </p:sp>
      <p:sp>
        <p:nvSpPr>
          <p:cNvPr id="3" name="Zástupný symbol pro obsah 2"/>
          <p:cNvSpPr>
            <a:spLocks noGrp="1"/>
          </p:cNvSpPr>
          <p:nvPr>
            <p:ph idx="1"/>
          </p:nvPr>
        </p:nvSpPr>
        <p:spPr>
          <a:xfrm>
            <a:off x="457200" y="1124744"/>
            <a:ext cx="8229600" cy="5544616"/>
          </a:xfrm>
        </p:spPr>
        <p:txBody>
          <a:bodyPr>
            <a:normAutofit lnSpcReduction="10000"/>
          </a:bodyPr>
          <a:lstStyle/>
          <a:p>
            <a:pPr marL="0" indent="0" algn="just">
              <a:buNone/>
            </a:pPr>
            <a:r>
              <a:rPr lang="cs-CZ" sz="2800" b="1" dirty="0" smtClean="0"/>
              <a:t>Přerušení trestního stíhání podle § 173 odst. 1 </a:t>
            </a:r>
            <a:r>
              <a:rPr lang="cs-CZ" sz="2800" b="1" dirty="0" err="1" smtClean="0"/>
              <a:t>tr</a:t>
            </a:r>
            <a:r>
              <a:rPr lang="cs-CZ" sz="2800" b="1" dirty="0" smtClean="0"/>
              <a:t>. ř.</a:t>
            </a:r>
          </a:p>
          <a:p>
            <a:pPr marL="0" indent="0" algn="just">
              <a:buNone/>
            </a:pPr>
            <a:r>
              <a:rPr lang="cs-CZ" dirty="0" smtClean="0"/>
              <a:t>a) nelze-li </a:t>
            </a:r>
            <a:r>
              <a:rPr lang="cs-CZ" dirty="0"/>
              <a:t>pro nepřítomnost obviněného věc náležitě objasnit,</a:t>
            </a:r>
          </a:p>
          <a:p>
            <a:pPr marL="0" indent="0" algn="just">
              <a:spcBef>
                <a:spcPts val="1200"/>
              </a:spcBef>
              <a:buNone/>
            </a:pPr>
            <a:r>
              <a:rPr lang="cs-CZ" dirty="0" smtClean="0"/>
              <a:t>b) nelze-li </a:t>
            </a:r>
            <a:r>
              <a:rPr lang="cs-CZ" dirty="0"/>
              <a:t>obviněného pro těžkou chorobu postavit před soud,</a:t>
            </a:r>
          </a:p>
          <a:p>
            <a:pPr marL="0" indent="0" algn="just">
              <a:spcBef>
                <a:spcPts val="1200"/>
              </a:spcBef>
              <a:buNone/>
            </a:pPr>
            <a:r>
              <a:rPr lang="cs-CZ" dirty="0" smtClean="0"/>
              <a:t>c) není-li </a:t>
            </a:r>
            <a:r>
              <a:rPr lang="cs-CZ" dirty="0"/>
              <a:t>obviněný pro duševní chorobu, která nastala až po spáchání činu, schopen chápat smysl trestního stíhání,</a:t>
            </a:r>
          </a:p>
          <a:p>
            <a:pPr marL="0" indent="0" algn="just">
              <a:spcBef>
                <a:spcPts val="1200"/>
              </a:spcBef>
              <a:buNone/>
            </a:pPr>
            <a:r>
              <a:rPr lang="cs-CZ" dirty="0" smtClean="0"/>
              <a:t>d) je-li </a:t>
            </a:r>
            <a:r>
              <a:rPr lang="cs-CZ" dirty="0"/>
              <a:t>obviněný dočasně vyňat z pravomoci orgánů činných v trestním řízení (§ 10) nebo je-li jeho trestní stíhání pro nedostatek souhlasu oprávněného orgánu dočasně nepřípustné</a:t>
            </a:r>
            <a:r>
              <a:rPr lang="cs-CZ" dirty="0" smtClean="0"/>
              <a:t>,</a:t>
            </a:r>
          </a:p>
          <a:p>
            <a:pPr marL="0" indent="0" algn="just">
              <a:spcBef>
                <a:spcPts val="1800"/>
              </a:spcBef>
              <a:buNone/>
            </a:pPr>
            <a:r>
              <a:rPr lang="cs-CZ" dirty="0" smtClean="0"/>
              <a:t>e) jestliže </a:t>
            </a:r>
            <a:r>
              <a:rPr lang="cs-CZ" dirty="0"/>
              <a:t>dřívější řízení pro týž skutek proti téže osobě skončilo pravomocným rozhodnutím o přestupku a dosud neuplynula lhůta pro zahájení přezkumného řízení podle jiného právního předpisu, ve kterém může být rozhodnutí o přestupku zrušeno, </a:t>
            </a:r>
          </a:p>
          <a:p>
            <a:pPr marL="0" indent="0" algn="just">
              <a:spcBef>
                <a:spcPts val="1200"/>
              </a:spcBef>
              <a:buNone/>
            </a:pPr>
            <a:r>
              <a:rPr lang="cs-CZ" dirty="0" smtClean="0"/>
              <a:t>f) byl-li </a:t>
            </a:r>
            <a:r>
              <a:rPr lang="cs-CZ" dirty="0"/>
              <a:t>obviněný vydán do ciziny nebo vyhoštěn.</a:t>
            </a:r>
          </a:p>
          <a:p>
            <a:pPr marL="0" indent="0" algn="just">
              <a:buNone/>
            </a:pPr>
            <a:endParaRPr lang="cs-CZ" dirty="0"/>
          </a:p>
        </p:txBody>
      </p:sp>
    </p:spTree>
    <p:extLst>
      <p:ext uri="{BB962C8B-B14F-4D97-AF65-F5344CB8AC3E}">
        <p14:creationId xmlns:p14="http://schemas.microsoft.com/office/powerpoint/2010/main" val="14087654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Mimořádné kasační oprávnění nejvyššího státního zástupce</a:t>
            </a:r>
            <a:endParaRPr lang="cs-CZ" b="1" dirty="0"/>
          </a:p>
        </p:txBody>
      </p:sp>
      <p:sp>
        <p:nvSpPr>
          <p:cNvPr id="3" name="Zástupný symbol pro obsah 2"/>
          <p:cNvSpPr>
            <a:spLocks noGrp="1"/>
          </p:cNvSpPr>
          <p:nvPr>
            <p:ph idx="1"/>
          </p:nvPr>
        </p:nvSpPr>
        <p:spPr/>
        <p:txBody>
          <a:bodyPr/>
          <a:lstStyle/>
          <a:p>
            <a:pPr marL="0" indent="0" algn="just">
              <a:buNone/>
            </a:pPr>
            <a:r>
              <a:rPr lang="cs-CZ" dirty="0" smtClean="0"/>
              <a:t>Podle </a:t>
            </a:r>
            <a:r>
              <a:rPr lang="cs-CZ" b="1" dirty="0" smtClean="0"/>
              <a:t>§ 174a odst. 1 </a:t>
            </a:r>
            <a:r>
              <a:rPr lang="cs-CZ" b="1" dirty="0" err="1" smtClean="0"/>
              <a:t>tr</a:t>
            </a:r>
            <a:r>
              <a:rPr lang="cs-CZ" b="1" dirty="0" smtClean="0"/>
              <a:t>. ř. </a:t>
            </a:r>
            <a:r>
              <a:rPr lang="cs-CZ" dirty="0" smtClean="0"/>
              <a:t>může nejvyšší </a:t>
            </a:r>
            <a:r>
              <a:rPr lang="cs-CZ" dirty="0"/>
              <a:t>státní zástupce </a:t>
            </a:r>
            <a:r>
              <a:rPr lang="cs-CZ" u="sng" dirty="0" smtClean="0"/>
              <a:t>do </a:t>
            </a:r>
            <a:r>
              <a:rPr lang="cs-CZ" u="sng" dirty="0"/>
              <a:t>tří měsíců</a:t>
            </a:r>
            <a:r>
              <a:rPr lang="cs-CZ" dirty="0"/>
              <a:t> od právní moci </a:t>
            </a:r>
            <a:r>
              <a:rPr lang="cs-CZ" u="sng" dirty="0"/>
              <a:t>rušit nezákonná usnesení nižších státních zástupců</a:t>
            </a:r>
            <a:r>
              <a:rPr lang="cs-CZ" dirty="0"/>
              <a:t> </a:t>
            </a:r>
            <a:r>
              <a:rPr lang="cs-CZ" u="sng" dirty="0"/>
              <a:t>o nestíhání podezřelého </a:t>
            </a:r>
            <a:r>
              <a:rPr lang="cs-CZ" dirty="0"/>
              <a:t>podle </a:t>
            </a:r>
            <a:r>
              <a:rPr lang="cs-CZ" dirty="0" smtClean="0"/>
              <a:t>§ 159d odst. 1 </a:t>
            </a:r>
            <a:r>
              <a:rPr lang="cs-CZ" dirty="0" err="1" smtClean="0"/>
              <a:t>tr</a:t>
            </a:r>
            <a:r>
              <a:rPr lang="cs-CZ" dirty="0" smtClean="0"/>
              <a:t>. ř., </a:t>
            </a:r>
            <a:r>
              <a:rPr lang="cs-CZ" u="sng" dirty="0" smtClean="0"/>
              <a:t>o </a:t>
            </a:r>
            <a:r>
              <a:rPr lang="cs-CZ" u="sng" dirty="0"/>
              <a:t>zastavení trestního stíhání </a:t>
            </a:r>
            <a:r>
              <a:rPr lang="cs-CZ" dirty="0"/>
              <a:t>nebo </a:t>
            </a:r>
            <a:r>
              <a:rPr lang="cs-CZ" u="sng" dirty="0"/>
              <a:t>o postoupení věci. </a:t>
            </a:r>
            <a:endParaRPr lang="cs-CZ" u="sng" dirty="0" smtClean="0"/>
          </a:p>
          <a:p>
            <a:pPr marL="0" indent="0" algn="just">
              <a:buNone/>
            </a:pPr>
            <a:endParaRPr lang="cs-CZ" dirty="0"/>
          </a:p>
          <a:p>
            <a:pPr marL="0" indent="0" algn="just">
              <a:buNone/>
            </a:pPr>
            <a:r>
              <a:rPr lang="cs-CZ" dirty="0"/>
              <a:t>Zruší-li nejvyšší státní zástupce usnesení o zastavení trestního stíhání nebo o postoupení věci, pokračuje v řízení státní zástupce, který ve věci rozhodoval v prvním stupni. Přitom je vázán právním názorem, který vyslovil ve svém rozhodnutí nejvyšší státní zástupce, a je povinen provést úkony a doplnění, jejichž provedení nejvyšší státní zástupce </a:t>
            </a:r>
            <a:r>
              <a:rPr lang="cs-CZ" dirty="0" smtClean="0"/>
              <a:t>nařídil (§ 174a odst. 3 </a:t>
            </a:r>
            <a:r>
              <a:rPr lang="cs-CZ" dirty="0" err="1" smtClean="0"/>
              <a:t>tr</a:t>
            </a:r>
            <a:r>
              <a:rPr lang="cs-CZ" dirty="0" smtClean="0"/>
              <a:t>. ř.). </a:t>
            </a:r>
            <a:endParaRPr lang="cs-CZ" dirty="0"/>
          </a:p>
          <a:p>
            <a:pPr marL="0" indent="0" algn="just">
              <a:buNone/>
            </a:pPr>
            <a:endParaRPr lang="cs-CZ" dirty="0"/>
          </a:p>
          <a:p>
            <a:endParaRPr lang="cs-CZ" dirty="0"/>
          </a:p>
        </p:txBody>
      </p:sp>
    </p:spTree>
    <p:extLst>
      <p:ext uri="{BB962C8B-B14F-4D97-AF65-F5344CB8AC3E}">
        <p14:creationId xmlns:p14="http://schemas.microsoft.com/office/powerpoint/2010/main" val="10416331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887488"/>
          </a:xfrm>
        </p:spPr>
        <p:txBody>
          <a:bodyPr>
            <a:normAutofit/>
          </a:bodyPr>
          <a:lstStyle/>
          <a:p>
            <a:r>
              <a:rPr lang="cs-CZ" b="1" dirty="0" smtClean="0"/>
              <a:t>Dohoda o vině a trestu</a:t>
            </a:r>
            <a:r>
              <a:rPr lang="cs-CZ" sz="4400" b="1" dirty="0" smtClean="0"/>
              <a:t/>
            </a:r>
            <a:br>
              <a:rPr lang="cs-CZ" sz="4400" b="1" dirty="0" smtClean="0"/>
            </a:br>
            <a:r>
              <a:rPr lang="cs-CZ" sz="3200" dirty="0"/>
              <a:t>(§ 175a , § 175b, 179b odst. 5</a:t>
            </a:r>
            <a:r>
              <a:rPr lang="cs-CZ" sz="3200" dirty="0" smtClean="0"/>
              <a:t>, § </a:t>
            </a:r>
            <a:r>
              <a:rPr lang="cs-CZ" sz="3200" dirty="0"/>
              <a:t>314o a násl. </a:t>
            </a:r>
            <a:r>
              <a:rPr lang="cs-CZ" sz="3200" dirty="0" err="1"/>
              <a:t>tr</a:t>
            </a:r>
            <a:r>
              <a:rPr lang="cs-CZ" sz="3200" dirty="0"/>
              <a:t>. ř.)</a:t>
            </a:r>
            <a:endParaRPr lang="cs-CZ" sz="3200" b="1" dirty="0"/>
          </a:p>
        </p:txBody>
      </p:sp>
      <p:sp>
        <p:nvSpPr>
          <p:cNvPr id="3" name="Zástupný symbol pro obsah 2"/>
          <p:cNvSpPr>
            <a:spLocks noGrp="1"/>
          </p:cNvSpPr>
          <p:nvPr>
            <p:ph idx="1"/>
          </p:nvPr>
        </p:nvSpPr>
        <p:spPr>
          <a:xfrm>
            <a:off x="457200" y="2204864"/>
            <a:ext cx="8229600" cy="4272136"/>
          </a:xfrm>
        </p:spPr>
        <p:txBody>
          <a:bodyPr>
            <a:normAutofit/>
          </a:bodyPr>
          <a:lstStyle/>
          <a:p>
            <a:r>
              <a:rPr lang="cs-CZ" dirty="0" smtClean="0"/>
              <a:t>prohlášení obviněného, že spáchal skutek, pro který je stíhán</a:t>
            </a:r>
          </a:p>
          <a:p>
            <a:r>
              <a:rPr lang="cs-CZ" dirty="0" smtClean="0"/>
              <a:t>sjednává státní zástupce s obviněným za přítomnosti obhájce</a:t>
            </a:r>
          </a:p>
          <a:p>
            <a:r>
              <a:rPr lang="cs-CZ" dirty="0" smtClean="0"/>
              <a:t>státní zástupce dbá také na zájmy poškozeného</a:t>
            </a:r>
          </a:p>
          <a:p>
            <a:r>
              <a:rPr lang="cs-CZ" dirty="0" smtClean="0"/>
              <a:t>poškozený může být sjednávání dohody přítomen (vyjádří se k náhradě škody nebo nemajetkové újmy nebo vydání bezdůvodného obohacení)</a:t>
            </a:r>
          </a:p>
          <a:p>
            <a:r>
              <a:rPr lang="cs-CZ" dirty="0" smtClean="0"/>
              <a:t>nelze sjednat v řízení o zvlášť závažném zločinu a v řízení proti uprchlému</a:t>
            </a:r>
          </a:p>
          <a:p>
            <a:r>
              <a:rPr lang="cs-CZ" dirty="0" smtClean="0"/>
              <a:t>státní zástupce podá soudu návrh na schválení dohody o vině a trestu</a:t>
            </a:r>
            <a:endParaRPr lang="cs-CZ" dirty="0"/>
          </a:p>
        </p:txBody>
      </p:sp>
    </p:spTree>
    <p:extLst>
      <p:ext uri="{BB962C8B-B14F-4D97-AF65-F5344CB8AC3E}">
        <p14:creationId xmlns:p14="http://schemas.microsoft.com/office/powerpoint/2010/main" val="285984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Procesní předpisy</a:t>
            </a:r>
            <a:endParaRPr lang="cs-CZ" b="1" dirty="0"/>
          </a:p>
        </p:txBody>
      </p:sp>
      <p:sp>
        <p:nvSpPr>
          <p:cNvPr id="3" name="Zástupný symbol pro obsah 2"/>
          <p:cNvSpPr>
            <a:spLocks noGrp="1"/>
          </p:cNvSpPr>
          <p:nvPr>
            <p:ph idx="1"/>
          </p:nvPr>
        </p:nvSpPr>
        <p:spPr/>
        <p:txBody>
          <a:bodyPr>
            <a:normAutofit/>
          </a:bodyPr>
          <a:lstStyle/>
          <a:p>
            <a:pPr>
              <a:spcBef>
                <a:spcPts val="1200"/>
              </a:spcBef>
            </a:pPr>
            <a:r>
              <a:rPr lang="cs-CZ" sz="2600" dirty="0" smtClean="0"/>
              <a:t>Zákon č. 141/1961 Sb., o trestním řízení soudním (</a:t>
            </a:r>
            <a:r>
              <a:rPr lang="cs-CZ" sz="2600" b="1" dirty="0" smtClean="0"/>
              <a:t>trestní řád</a:t>
            </a:r>
            <a:r>
              <a:rPr lang="cs-CZ" sz="2600" dirty="0" smtClean="0"/>
              <a:t>)</a:t>
            </a:r>
          </a:p>
          <a:p>
            <a:pPr>
              <a:spcBef>
                <a:spcPts val="1200"/>
              </a:spcBef>
            </a:pPr>
            <a:r>
              <a:rPr lang="cs-CZ" sz="2600" dirty="0" smtClean="0"/>
              <a:t>Zákon č. 218/2003 Sb., o odpovědnosti mládeže za protiprávní činy a o soudnictví ve věcech mládeže a o změně některých zákonů (</a:t>
            </a:r>
            <a:r>
              <a:rPr lang="cs-CZ" sz="2600" b="1" dirty="0" smtClean="0"/>
              <a:t>zákon o soudnictví ve věcech mládeže</a:t>
            </a:r>
            <a:r>
              <a:rPr lang="cs-CZ" sz="2600" dirty="0" smtClean="0"/>
              <a:t>)</a:t>
            </a:r>
          </a:p>
          <a:p>
            <a:pPr>
              <a:spcBef>
                <a:spcPts val="1200"/>
              </a:spcBef>
            </a:pPr>
            <a:r>
              <a:rPr lang="cs-CZ" sz="2600" dirty="0" smtClean="0"/>
              <a:t>Zákon č. 418/2011 Sb., </a:t>
            </a:r>
            <a:r>
              <a:rPr lang="cs-CZ" sz="2600" b="1" dirty="0" smtClean="0"/>
              <a:t>o trestní odpovědnosti právnických osob </a:t>
            </a:r>
            <a:r>
              <a:rPr lang="cs-CZ" sz="2600" dirty="0" smtClean="0"/>
              <a:t>a řízení proti nim</a:t>
            </a:r>
          </a:p>
          <a:p>
            <a:pPr>
              <a:spcBef>
                <a:spcPts val="1200"/>
              </a:spcBef>
            </a:pPr>
            <a:r>
              <a:rPr lang="cs-CZ" sz="2600" dirty="0" smtClean="0"/>
              <a:t>Zákon č. 45/2013 Sb., o obětech trestných činů a o změně některých zákonů (</a:t>
            </a:r>
            <a:r>
              <a:rPr lang="cs-CZ" sz="2600" b="1" dirty="0" smtClean="0"/>
              <a:t>zákon o obětech trestných činů</a:t>
            </a:r>
            <a:r>
              <a:rPr lang="cs-CZ" sz="2600" dirty="0" smtClean="0"/>
              <a:t>)</a:t>
            </a:r>
            <a:endParaRPr lang="cs-CZ" sz="2600" dirty="0"/>
          </a:p>
        </p:txBody>
      </p:sp>
    </p:spTree>
    <p:extLst>
      <p:ext uri="{BB962C8B-B14F-4D97-AF65-F5344CB8AC3E}">
        <p14:creationId xmlns:p14="http://schemas.microsoft.com/office/powerpoint/2010/main" val="25827648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b="1" dirty="0" smtClean="0"/>
              <a:t>Odklony</a:t>
            </a:r>
            <a:endParaRPr lang="cs-CZ" b="1" dirty="0"/>
          </a:p>
        </p:txBody>
      </p:sp>
      <p:sp>
        <p:nvSpPr>
          <p:cNvPr id="3" name="Zástupný symbol pro obsah 2"/>
          <p:cNvSpPr>
            <a:spLocks noGrp="1"/>
          </p:cNvSpPr>
          <p:nvPr>
            <p:ph idx="1"/>
          </p:nvPr>
        </p:nvSpPr>
        <p:spPr/>
        <p:txBody>
          <a:bodyPr/>
          <a:lstStyle/>
          <a:p>
            <a:r>
              <a:rPr lang="cs-CZ" sz="3200" b="1" dirty="0" smtClean="0"/>
              <a:t>Podmíněné zastavení trestního stíhání </a:t>
            </a:r>
            <a:r>
              <a:rPr lang="cs-CZ" sz="3200" dirty="0" smtClean="0"/>
              <a:t>(§ 307, § 308 </a:t>
            </a:r>
            <a:r>
              <a:rPr lang="cs-CZ" sz="3200" dirty="0" err="1" smtClean="0"/>
              <a:t>tr</a:t>
            </a:r>
            <a:r>
              <a:rPr lang="cs-CZ" sz="3200" dirty="0" smtClean="0"/>
              <a:t>. ř.)</a:t>
            </a:r>
          </a:p>
          <a:p>
            <a:r>
              <a:rPr lang="cs-CZ" sz="3200" b="1" dirty="0" smtClean="0"/>
              <a:t>Narovnání</a:t>
            </a:r>
            <a:r>
              <a:rPr lang="cs-CZ" sz="3200" dirty="0" smtClean="0"/>
              <a:t> (§ 309 až 314 </a:t>
            </a:r>
            <a:r>
              <a:rPr lang="cs-CZ" sz="3200" dirty="0" err="1" smtClean="0"/>
              <a:t>tr</a:t>
            </a:r>
            <a:r>
              <a:rPr lang="cs-CZ" sz="3200" dirty="0" smtClean="0"/>
              <a:t>. ř.)</a:t>
            </a:r>
          </a:p>
          <a:p>
            <a:r>
              <a:rPr lang="cs-CZ" sz="3200" b="1" dirty="0" smtClean="0"/>
              <a:t>Podmíněné odložení podání návrhu na potrestání </a:t>
            </a:r>
            <a:r>
              <a:rPr lang="cs-CZ" sz="3200" dirty="0" smtClean="0"/>
              <a:t>(§ 179g, § 179h </a:t>
            </a:r>
            <a:r>
              <a:rPr lang="cs-CZ" sz="3200" dirty="0" err="1" smtClean="0"/>
              <a:t>tr</a:t>
            </a:r>
            <a:r>
              <a:rPr lang="cs-CZ" sz="3200" dirty="0" smtClean="0"/>
              <a:t>. ř.)</a:t>
            </a:r>
            <a:endParaRPr lang="cs-CZ" sz="3200" dirty="0"/>
          </a:p>
          <a:p>
            <a:endParaRPr lang="cs-CZ" dirty="0"/>
          </a:p>
        </p:txBody>
      </p:sp>
    </p:spTree>
    <p:extLst>
      <p:ext uri="{BB962C8B-B14F-4D97-AF65-F5344CB8AC3E}">
        <p14:creationId xmlns:p14="http://schemas.microsoft.com/office/powerpoint/2010/main" val="331778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Zkrácené přípravné řízení </a:t>
            </a:r>
            <a:br>
              <a:rPr lang="cs-CZ" b="1" dirty="0" smtClean="0"/>
            </a:br>
            <a:r>
              <a:rPr lang="cs-CZ" sz="3600" dirty="0" smtClean="0"/>
              <a:t>(§ 179a až 179h </a:t>
            </a:r>
            <a:r>
              <a:rPr lang="cs-CZ" sz="3600" dirty="0" err="1" smtClean="0"/>
              <a:t>tr</a:t>
            </a:r>
            <a:r>
              <a:rPr lang="cs-CZ" sz="3600" dirty="0" smtClean="0"/>
              <a:t>. ř.)</a:t>
            </a:r>
            <a:endParaRPr lang="cs-CZ" sz="3600" dirty="0"/>
          </a:p>
        </p:txBody>
      </p:sp>
      <p:sp>
        <p:nvSpPr>
          <p:cNvPr id="3" name="Zástupný symbol pro obsah 2"/>
          <p:cNvSpPr>
            <a:spLocks noGrp="1"/>
          </p:cNvSpPr>
          <p:nvPr>
            <p:ph idx="1"/>
          </p:nvPr>
        </p:nvSpPr>
        <p:spPr/>
        <p:txBody>
          <a:bodyPr/>
          <a:lstStyle/>
          <a:p>
            <a:pPr marL="0" indent="0" algn="just">
              <a:buNone/>
            </a:pPr>
            <a:r>
              <a:rPr lang="cs-CZ" dirty="0"/>
              <a:t>o trestných činech, o nichž přísluší konat řízení v prvním stupni </a:t>
            </a:r>
            <a:r>
              <a:rPr lang="cs-CZ" u="sng" dirty="0"/>
              <a:t>okresnímu soudu </a:t>
            </a:r>
            <a:r>
              <a:rPr lang="cs-CZ" dirty="0"/>
              <a:t>a na které zákon stanoví trest odnětí svobody, jehož </a:t>
            </a:r>
            <a:r>
              <a:rPr lang="cs-CZ" u="sng" dirty="0"/>
              <a:t>horní hranice nepřevyšuje pět let</a:t>
            </a:r>
            <a:r>
              <a:rPr lang="cs-CZ" dirty="0"/>
              <a:t>, jestliže </a:t>
            </a:r>
            <a:endParaRPr lang="cs-CZ" dirty="0" smtClean="0"/>
          </a:p>
          <a:p>
            <a:pPr marL="0" indent="0" algn="just">
              <a:buNone/>
            </a:pPr>
            <a:endParaRPr lang="cs-CZ" dirty="0"/>
          </a:p>
          <a:p>
            <a:pPr marL="0" indent="0" algn="just">
              <a:buNone/>
            </a:pPr>
            <a:r>
              <a:rPr lang="cs-CZ" dirty="0" smtClean="0"/>
              <a:t>a) podezřelý </a:t>
            </a:r>
            <a:r>
              <a:rPr lang="cs-CZ" dirty="0"/>
              <a:t>byl přistižen při činu nebo bezprostředně poté, nebo </a:t>
            </a:r>
            <a:endParaRPr lang="cs-CZ" dirty="0" smtClean="0"/>
          </a:p>
          <a:p>
            <a:pPr marL="0" indent="0" algn="just">
              <a:buNone/>
            </a:pPr>
            <a:endParaRPr lang="cs-CZ" dirty="0"/>
          </a:p>
          <a:p>
            <a:pPr marL="0" indent="0" algn="just">
              <a:buNone/>
            </a:pPr>
            <a:r>
              <a:rPr lang="cs-CZ" dirty="0" smtClean="0"/>
              <a:t>b</a:t>
            </a:r>
            <a:r>
              <a:rPr lang="cs-CZ" dirty="0"/>
              <a:t>) v průběhu prověřování trestního oznámení nebo jiného podnětu k trestnímu stíhání byly zjištěny skutečnosti, jinak odůvodňující zahájení trestního stíhání a lze očekávat, že podezřelého bude možné ve lhůtě uvedené v </a:t>
            </a:r>
            <a:r>
              <a:rPr lang="cs-CZ" dirty="0" smtClean="0"/>
              <a:t>§ 179b odst. 4 </a:t>
            </a:r>
            <a:r>
              <a:rPr lang="cs-CZ" dirty="0" err="1" smtClean="0"/>
              <a:t>tr</a:t>
            </a:r>
            <a:r>
              <a:rPr lang="cs-CZ" dirty="0" smtClean="0"/>
              <a:t>. ř. (</a:t>
            </a:r>
            <a:r>
              <a:rPr lang="cs-CZ" i="1" dirty="0" smtClean="0"/>
              <a:t>do dvou týdnů od sdělení podezření</a:t>
            </a:r>
            <a:r>
              <a:rPr lang="cs-CZ" dirty="0" smtClean="0"/>
              <a:t>) postavit </a:t>
            </a:r>
            <a:r>
              <a:rPr lang="cs-CZ" dirty="0"/>
              <a:t>před soud. </a:t>
            </a:r>
          </a:p>
          <a:p>
            <a:pPr algn="just"/>
            <a:endParaRPr lang="cs-CZ" dirty="0"/>
          </a:p>
        </p:txBody>
      </p:sp>
    </p:spTree>
    <p:extLst>
      <p:ext uri="{BB962C8B-B14F-4D97-AF65-F5344CB8AC3E}">
        <p14:creationId xmlns:p14="http://schemas.microsoft.com/office/powerpoint/2010/main" val="16018232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696"/>
            <a:ext cx="8229600" cy="576064"/>
          </a:xfrm>
        </p:spPr>
        <p:txBody>
          <a:bodyPr>
            <a:normAutofit fontScale="90000"/>
          </a:bodyPr>
          <a:lstStyle/>
          <a:p>
            <a:r>
              <a:rPr lang="cs-CZ" b="1" dirty="0"/>
              <a:t>Zkrácené přípravné řízení </a:t>
            </a:r>
            <a:br>
              <a:rPr lang="cs-CZ" b="1" dirty="0"/>
            </a:br>
            <a:endParaRPr lang="cs-CZ" dirty="0"/>
          </a:p>
        </p:txBody>
      </p:sp>
      <p:sp>
        <p:nvSpPr>
          <p:cNvPr id="3" name="Zástupný symbol pro obsah 2"/>
          <p:cNvSpPr>
            <a:spLocks noGrp="1"/>
          </p:cNvSpPr>
          <p:nvPr>
            <p:ph idx="1"/>
          </p:nvPr>
        </p:nvSpPr>
        <p:spPr>
          <a:xfrm>
            <a:off x="457200" y="1268760"/>
            <a:ext cx="8229600" cy="5208240"/>
          </a:xfrm>
        </p:spPr>
        <p:txBody>
          <a:bodyPr>
            <a:normAutofit/>
          </a:bodyPr>
          <a:lstStyle/>
          <a:p>
            <a:pPr marL="0" indent="0" algn="just">
              <a:buNone/>
            </a:pPr>
            <a:r>
              <a:rPr lang="cs-CZ" dirty="0"/>
              <a:t>Podezřelého ze spáchání trestného činu je třeba </a:t>
            </a:r>
            <a:r>
              <a:rPr lang="cs-CZ" u="sng" dirty="0"/>
              <a:t>vyslechnout</a:t>
            </a:r>
            <a:r>
              <a:rPr lang="cs-CZ" dirty="0"/>
              <a:t> a </a:t>
            </a:r>
            <a:r>
              <a:rPr lang="cs-CZ" u="sng" dirty="0"/>
              <a:t>nejpozději na počátku výslechu mu sdělit, ze spáchání jakého skutku je podezřelý a jaký trestný čin je v tomto skutku spatřován.</a:t>
            </a:r>
            <a:r>
              <a:rPr lang="cs-CZ" dirty="0"/>
              <a:t> O tomto úkonu orgán konající zkrácené přípravné řízení učiní záznam do protokolu. Opis záznamu doručí podezřelému a jeho obhájci; policejní orgán zašle opis záznamu do 48 hodin též státnímu </a:t>
            </a:r>
            <a:r>
              <a:rPr lang="cs-CZ" dirty="0" smtClean="0"/>
              <a:t>zástupci (§179b odst. 3 </a:t>
            </a:r>
            <a:r>
              <a:rPr lang="cs-CZ" dirty="0" err="1" smtClean="0"/>
              <a:t>tr</a:t>
            </a:r>
            <a:r>
              <a:rPr lang="cs-CZ" dirty="0" smtClean="0"/>
              <a:t>. ř.).</a:t>
            </a:r>
            <a:endParaRPr lang="cs-CZ" dirty="0"/>
          </a:p>
          <a:p>
            <a:pPr marL="0" indent="0">
              <a:buNone/>
            </a:pPr>
            <a:endParaRPr lang="cs-CZ" dirty="0" smtClean="0"/>
          </a:p>
          <a:p>
            <a:pPr marL="0" indent="0" algn="just">
              <a:buNone/>
            </a:pPr>
            <a:r>
              <a:rPr lang="cs-CZ" dirty="0" smtClean="0"/>
              <a:t>Zkrácené </a:t>
            </a:r>
            <a:r>
              <a:rPr lang="cs-CZ" dirty="0"/>
              <a:t>přípravné řízení musí být skončeno </a:t>
            </a:r>
            <a:r>
              <a:rPr lang="cs-CZ" u="sng" dirty="0"/>
              <a:t>nejpozději do dvou týdnů</a:t>
            </a:r>
            <a:r>
              <a:rPr lang="cs-CZ" dirty="0"/>
              <a:t> ode dne, kdy policejní orgán sdělil podezřelému, ze spáchání jakého skutku je podezřelý a jaký trestný čin je v tomto skutku </a:t>
            </a:r>
            <a:r>
              <a:rPr lang="cs-CZ" dirty="0" smtClean="0"/>
              <a:t>spatřován. Lhůtu je možno prodloužit rozhodnutím státního zástupce, nejvýše o 10 dnů.</a:t>
            </a:r>
            <a:endParaRPr lang="cs-CZ" dirty="0"/>
          </a:p>
          <a:p>
            <a:endParaRPr lang="cs-CZ" dirty="0"/>
          </a:p>
        </p:txBody>
      </p:sp>
    </p:spTree>
    <p:extLst>
      <p:ext uri="{BB962C8B-B14F-4D97-AF65-F5344CB8AC3E}">
        <p14:creationId xmlns:p14="http://schemas.microsoft.com/office/powerpoint/2010/main" val="40893942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Zkrácené přípravné řízení </a:t>
            </a:r>
            <a:br>
              <a:rPr lang="cs-CZ" b="1" dirty="0"/>
            </a:br>
            <a:endParaRPr lang="cs-CZ" dirty="0"/>
          </a:p>
        </p:txBody>
      </p:sp>
      <p:sp>
        <p:nvSpPr>
          <p:cNvPr id="3" name="Zástupný symbol pro obsah 2"/>
          <p:cNvSpPr>
            <a:spLocks noGrp="1"/>
          </p:cNvSpPr>
          <p:nvPr>
            <p:ph idx="1"/>
          </p:nvPr>
        </p:nvSpPr>
        <p:spPr>
          <a:xfrm>
            <a:off x="457200" y="1268760"/>
            <a:ext cx="8229600" cy="5208240"/>
          </a:xfrm>
        </p:spPr>
        <p:txBody>
          <a:bodyPr>
            <a:normAutofit/>
          </a:bodyPr>
          <a:lstStyle/>
          <a:p>
            <a:pPr marL="0" indent="0" algn="just">
              <a:spcBef>
                <a:spcPts val="1800"/>
              </a:spcBef>
              <a:buNone/>
            </a:pPr>
            <a:r>
              <a:rPr lang="cs-CZ" sz="3200" b="1" dirty="0" smtClean="0"/>
              <a:t>Stanovisko trestního kolegia NS z 25.9.2014   </a:t>
            </a:r>
            <a:r>
              <a:rPr lang="cs-CZ" sz="3200" b="1" dirty="0" err="1" smtClean="0"/>
              <a:t>sp</a:t>
            </a:r>
            <a:r>
              <a:rPr lang="cs-CZ" sz="3200" b="1" dirty="0" smtClean="0"/>
              <a:t>. zn. </a:t>
            </a:r>
            <a:r>
              <a:rPr lang="cs-CZ" sz="3200" b="1" dirty="0" err="1" smtClean="0"/>
              <a:t>Tpjn</a:t>
            </a:r>
            <a:r>
              <a:rPr lang="cs-CZ" sz="3200" b="1" dirty="0" smtClean="0"/>
              <a:t> 303/2014; </a:t>
            </a:r>
            <a:r>
              <a:rPr lang="cs-CZ" sz="3200" b="1" dirty="0"/>
              <a:t>č. 52/2014 Sb. </a:t>
            </a:r>
            <a:r>
              <a:rPr lang="cs-CZ" sz="3200" b="1" dirty="0" err="1"/>
              <a:t>rozh</a:t>
            </a:r>
            <a:r>
              <a:rPr lang="cs-CZ" sz="3200" b="1" dirty="0"/>
              <a:t>. </a:t>
            </a:r>
            <a:r>
              <a:rPr lang="cs-CZ" sz="3200" b="1" dirty="0" err="1"/>
              <a:t>tr</a:t>
            </a:r>
            <a:r>
              <a:rPr lang="cs-CZ" sz="3200" b="1" dirty="0" smtClean="0"/>
              <a:t>.</a:t>
            </a:r>
          </a:p>
          <a:p>
            <a:pPr marL="0" indent="0" algn="just">
              <a:spcBef>
                <a:spcPts val="1800"/>
              </a:spcBef>
              <a:buNone/>
            </a:pPr>
            <a:r>
              <a:rPr lang="cs-CZ" dirty="0" smtClean="0"/>
              <a:t>Zkrácené </a:t>
            </a:r>
            <a:r>
              <a:rPr lang="cs-CZ" dirty="0"/>
              <a:t>přípravné řízení se koná ve skutkově, právně a důkazně jednoduchých věcech. Tomu by měla odpovídat i délka prověřování předcházejícího zkrácenému přípravnému řízení. Podmínky uvedené v § 179a odst. 1 písm. b) </a:t>
            </a:r>
            <a:r>
              <a:rPr lang="cs-CZ" dirty="0" err="1"/>
              <a:t>tr</a:t>
            </a:r>
            <a:r>
              <a:rPr lang="cs-CZ" dirty="0"/>
              <a:t>. ř</a:t>
            </a:r>
            <a:r>
              <a:rPr lang="cs-CZ" dirty="0" smtClean="0"/>
              <a:t>., </a:t>
            </a:r>
            <a:r>
              <a:rPr lang="cs-CZ" dirty="0"/>
              <a:t>zpravidla nebudou splněny, uplynula-li od počátku prověřování do sdělení podezření podle § 179b odst. 3 </a:t>
            </a:r>
            <a:r>
              <a:rPr lang="cs-CZ" dirty="0" err="1"/>
              <a:t>tr</a:t>
            </a:r>
            <a:r>
              <a:rPr lang="cs-CZ" dirty="0"/>
              <a:t>. ř. doba podstatně převyšující dva týdny. V takovém případě samosoudce podle § 314c odst. 1 písm. c) </a:t>
            </a:r>
            <a:r>
              <a:rPr lang="cs-CZ" dirty="0" err="1"/>
              <a:t>tr</a:t>
            </a:r>
            <a:r>
              <a:rPr lang="cs-CZ" dirty="0"/>
              <a:t>. ř. návrh na potrestání odmítne. </a:t>
            </a:r>
          </a:p>
          <a:p>
            <a:pPr marL="0" indent="0">
              <a:spcBef>
                <a:spcPts val="1800"/>
              </a:spcBef>
            </a:pPr>
            <a:endParaRPr lang="cs-CZ" dirty="0"/>
          </a:p>
        </p:txBody>
      </p:sp>
    </p:spTree>
    <p:extLst>
      <p:ext uri="{BB962C8B-B14F-4D97-AF65-F5344CB8AC3E}">
        <p14:creationId xmlns:p14="http://schemas.microsoft.com/office/powerpoint/2010/main" val="4594200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720080"/>
          </a:xfrm>
        </p:spPr>
        <p:txBody>
          <a:bodyPr>
            <a:normAutofit fontScale="90000"/>
          </a:bodyPr>
          <a:lstStyle/>
          <a:p>
            <a:r>
              <a:rPr lang="cs-CZ" b="1" dirty="0" smtClean="0"/>
              <a:t>Rozhodnutí ve zkráceném přípravném řízení</a:t>
            </a:r>
            <a:endParaRPr lang="cs-CZ" b="1" dirty="0"/>
          </a:p>
        </p:txBody>
      </p:sp>
      <p:sp>
        <p:nvSpPr>
          <p:cNvPr id="3" name="Zástupný symbol pro obsah 2"/>
          <p:cNvSpPr>
            <a:spLocks noGrp="1"/>
          </p:cNvSpPr>
          <p:nvPr>
            <p:ph idx="1"/>
          </p:nvPr>
        </p:nvSpPr>
        <p:spPr>
          <a:xfrm>
            <a:off x="457200" y="980728"/>
            <a:ext cx="8229600" cy="5877272"/>
          </a:xfrm>
        </p:spPr>
        <p:txBody>
          <a:bodyPr>
            <a:normAutofit fontScale="92500" lnSpcReduction="10000"/>
          </a:bodyPr>
          <a:lstStyle/>
          <a:p>
            <a:pPr marL="0" indent="0">
              <a:buNone/>
            </a:pPr>
            <a:r>
              <a:rPr lang="cs-CZ" b="1" dirty="0" smtClean="0"/>
              <a:t>Policejní orgán: </a:t>
            </a:r>
          </a:p>
          <a:p>
            <a:r>
              <a:rPr lang="cs-CZ" dirty="0" smtClean="0"/>
              <a:t>odloží věc z důvodu § 159a odst. 1 až 3 nebo 5 </a:t>
            </a:r>
            <a:r>
              <a:rPr lang="cs-CZ" dirty="0" err="1" smtClean="0"/>
              <a:t>tr</a:t>
            </a:r>
            <a:r>
              <a:rPr lang="cs-CZ" dirty="0" smtClean="0"/>
              <a:t>. ř.</a:t>
            </a:r>
          </a:p>
          <a:p>
            <a:r>
              <a:rPr lang="cs-CZ" dirty="0" smtClean="0"/>
              <a:t>předloží zprávu o výsledku řízení státnímu zástupci</a:t>
            </a:r>
          </a:p>
          <a:p>
            <a:pPr marL="0" indent="0">
              <a:buNone/>
            </a:pPr>
            <a:r>
              <a:rPr lang="cs-CZ" b="1" dirty="0" smtClean="0"/>
              <a:t>Státní zástupce:</a:t>
            </a:r>
          </a:p>
          <a:p>
            <a:r>
              <a:rPr lang="cs-CZ" dirty="0" smtClean="0"/>
              <a:t> </a:t>
            </a:r>
            <a:r>
              <a:rPr lang="cs-CZ" dirty="0"/>
              <a:t>podá soudu návrh na </a:t>
            </a:r>
            <a:r>
              <a:rPr lang="cs-CZ" dirty="0" smtClean="0"/>
              <a:t>potrestání </a:t>
            </a:r>
            <a:endParaRPr lang="cs-CZ" dirty="0"/>
          </a:p>
          <a:p>
            <a:r>
              <a:rPr lang="cs-CZ" dirty="0"/>
              <a:t> </a:t>
            </a:r>
            <a:r>
              <a:rPr lang="cs-CZ" dirty="0" smtClean="0"/>
              <a:t>podá </a:t>
            </a:r>
            <a:r>
              <a:rPr lang="cs-CZ" dirty="0"/>
              <a:t>soudu návrh na schválení dohody o vině a </a:t>
            </a:r>
            <a:r>
              <a:rPr lang="cs-CZ" dirty="0" smtClean="0"/>
              <a:t>trestu</a:t>
            </a:r>
            <a:endParaRPr lang="cs-CZ" dirty="0"/>
          </a:p>
          <a:p>
            <a:r>
              <a:rPr lang="cs-CZ" dirty="0" smtClean="0"/>
              <a:t> věc </a:t>
            </a:r>
            <a:r>
              <a:rPr lang="cs-CZ" dirty="0"/>
              <a:t>odloží, nejde-li ve věci o podezření z trestného </a:t>
            </a:r>
            <a:r>
              <a:rPr lang="cs-CZ" dirty="0" smtClean="0"/>
              <a:t>činu </a:t>
            </a:r>
            <a:endParaRPr lang="cs-CZ" dirty="0"/>
          </a:p>
          <a:p>
            <a:r>
              <a:rPr lang="cs-CZ" dirty="0"/>
              <a:t> </a:t>
            </a:r>
            <a:r>
              <a:rPr lang="cs-CZ" dirty="0" smtClean="0"/>
              <a:t>odevzdá </a:t>
            </a:r>
            <a:r>
              <a:rPr lang="cs-CZ" dirty="0"/>
              <a:t>věc příslušnému orgánu k projednání přestupku, ke </a:t>
            </a:r>
            <a:r>
              <a:rPr lang="cs-CZ" dirty="0" smtClean="0"/>
              <a:t>   kázeňskému </a:t>
            </a:r>
            <a:r>
              <a:rPr lang="cs-CZ" dirty="0"/>
              <a:t>nebo </a:t>
            </a:r>
            <a:r>
              <a:rPr lang="cs-CZ" dirty="0" smtClean="0"/>
              <a:t>kárnému projednání </a:t>
            </a:r>
            <a:endParaRPr lang="cs-CZ" dirty="0"/>
          </a:p>
          <a:p>
            <a:r>
              <a:rPr lang="cs-CZ" dirty="0"/>
              <a:t> </a:t>
            </a:r>
            <a:r>
              <a:rPr lang="cs-CZ" dirty="0" smtClean="0"/>
              <a:t>věc </a:t>
            </a:r>
            <a:r>
              <a:rPr lang="cs-CZ" dirty="0"/>
              <a:t>odloží, jestliže je trestní stíhání nepřípustné podle </a:t>
            </a:r>
            <a:r>
              <a:rPr lang="cs-CZ" dirty="0" smtClean="0"/>
              <a:t>§11 nebo rozhodl-li </a:t>
            </a:r>
            <a:r>
              <a:rPr lang="cs-CZ" dirty="0"/>
              <a:t>o </a:t>
            </a:r>
            <a:r>
              <a:rPr lang="cs-CZ" dirty="0" smtClean="0"/>
              <a:t>schválení  narovnání  </a:t>
            </a:r>
            <a:endParaRPr lang="cs-CZ" dirty="0"/>
          </a:p>
          <a:p>
            <a:r>
              <a:rPr lang="cs-CZ" dirty="0" smtClean="0"/>
              <a:t>věc </a:t>
            </a:r>
            <a:r>
              <a:rPr lang="cs-CZ" dirty="0"/>
              <a:t>podmíněně odloží podle </a:t>
            </a:r>
            <a:r>
              <a:rPr lang="cs-CZ" dirty="0" smtClean="0"/>
              <a:t>§ 179g </a:t>
            </a:r>
            <a:r>
              <a:rPr lang="cs-CZ" dirty="0" err="1" smtClean="0"/>
              <a:t>tr</a:t>
            </a:r>
            <a:r>
              <a:rPr lang="cs-CZ" dirty="0" smtClean="0"/>
              <a:t>. ř. </a:t>
            </a:r>
            <a:endParaRPr lang="cs-CZ" dirty="0"/>
          </a:p>
          <a:p>
            <a:r>
              <a:rPr lang="cs-CZ" dirty="0" smtClean="0"/>
              <a:t>věc </a:t>
            </a:r>
            <a:r>
              <a:rPr lang="cs-CZ" dirty="0"/>
              <a:t>může odložit též, jestliže je trestní stíhání neúčelné vzhledem k okolnostem uvedeným v </a:t>
            </a:r>
            <a:r>
              <a:rPr lang="cs-CZ" dirty="0" smtClean="0"/>
              <a:t>§ 172 odst. 2 </a:t>
            </a:r>
            <a:r>
              <a:rPr lang="cs-CZ" dirty="0" err="1" smtClean="0"/>
              <a:t>tr</a:t>
            </a:r>
            <a:r>
              <a:rPr lang="cs-CZ" dirty="0" smtClean="0"/>
              <a:t>. ř. </a:t>
            </a:r>
            <a:endParaRPr lang="cs-CZ" dirty="0"/>
          </a:p>
          <a:p>
            <a:r>
              <a:rPr lang="cs-CZ" dirty="0" smtClean="0"/>
              <a:t> </a:t>
            </a:r>
            <a:r>
              <a:rPr lang="cs-CZ" dirty="0"/>
              <a:t>opatřením vrátí věc policejnímu orgánu, je-li v rámci zkráceného přípravného řízení třeba provést další </a:t>
            </a:r>
            <a:r>
              <a:rPr lang="cs-CZ" dirty="0" smtClean="0"/>
              <a:t>úkon </a:t>
            </a:r>
            <a:endParaRPr lang="cs-CZ" dirty="0"/>
          </a:p>
          <a:p>
            <a:endParaRPr lang="cs-CZ" dirty="0"/>
          </a:p>
          <a:p>
            <a:endParaRPr lang="cs-CZ" dirty="0"/>
          </a:p>
        </p:txBody>
      </p:sp>
    </p:spTree>
    <p:extLst>
      <p:ext uri="{BB962C8B-B14F-4D97-AF65-F5344CB8AC3E}">
        <p14:creationId xmlns:p14="http://schemas.microsoft.com/office/powerpoint/2010/main" val="68253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anim calcmode="lin" valueType="num">
                                      <p:cBhvr additive="base">
                                        <p:cTn id="5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735360"/>
          </a:xfrm>
        </p:spPr>
        <p:txBody>
          <a:bodyPr/>
          <a:lstStyle/>
          <a:p>
            <a:r>
              <a:rPr lang="cs-CZ" b="1" dirty="0" smtClean="0"/>
              <a:t>Obžaloba </a:t>
            </a:r>
            <a:r>
              <a:rPr lang="cs-CZ" sz="3200" dirty="0" smtClean="0"/>
              <a:t>(§ 176 až 178 </a:t>
            </a:r>
            <a:r>
              <a:rPr lang="cs-CZ" sz="3200" dirty="0" err="1" smtClean="0"/>
              <a:t>tr</a:t>
            </a:r>
            <a:r>
              <a:rPr lang="cs-CZ" sz="3200" dirty="0" smtClean="0"/>
              <a:t>. ř.)</a:t>
            </a:r>
            <a:endParaRPr lang="cs-CZ" sz="3200" b="1" dirty="0"/>
          </a:p>
        </p:txBody>
      </p:sp>
      <p:sp>
        <p:nvSpPr>
          <p:cNvPr id="3" name="Zástupný symbol pro obsah 2"/>
          <p:cNvSpPr>
            <a:spLocks noGrp="1"/>
          </p:cNvSpPr>
          <p:nvPr>
            <p:ph idx="1"/>
          </p:nvPr>
        </p:nvSpPr>
        <p:spPr>
          <a:xfrm>
            <a:off x="457200" y="1268760"/>
            <a:ext cx="8229600" cy="5328592"/>
          </a:xfrm>
        </p:spPr>
        <p:txBody>
          <a:bodyPr>
            <a:normAutofit/>
          </a:bodyPr>
          <a:lstStyle/>
          <a:p>
            <a:pPr marL="0" indent="0">
              <a:buNone/>
            </a:pPr>
            <a:r>
              <a:rPr lang="cs-CZ" b="1" dirty="0" smtClean="0"/>
              <a:t>Náležitosti (§ 177 </a:t>
            </a:r>
            <a:r>
              <a:rPr lang="cs-CZ" b="1" dirty="0" err="1" smtClean="0"/>
              <a:t>tr</a:t>
            </a:r>
            <a:r>
              <a:rPr lang="cs-CZ" b="1" dirty="0" smtClean="0"/>
              <a:t>. ř.):</a:t>
            </a:r>
          </a:p>
          <a:p>
            <a:pPr algn="just">
              <a:spcBef>
                <a:spcPts val="600"/>
              </a:spcBef>
            </a:pPr>
            <a:r>
              <a:rPr lang="cs-CZ" dirty="0" smtClean="0"/>
              <a:t>označení </a:t>
            </a:r>
            <a:r>
              <a:rPr lang="cs-CZ" dirty="0"/>
              <a:t>státního </a:t>
            </a:r>
            <a:r>
              <a:rPr lang="cs-CZ" dirty="0" smtClean="0"/>
              <a:t>zástupce, </a:t>
            </a:r>
            <a:r>
              <a:rPr lang="cs-CZ" dirty="0"/>
              <a:t>den sepsání </a:t>
            </a:r>
            <a:r>
              <a:rPr lang="cs-CZ" dirty="0" smtClean="0"/>
              <a:t>obžaloby </a:t>
            </a:r>
            <a:endParaRPr lang="cs-CZ" dirty="0"/>
          </a:p>
          <a:p>
            <a:pPr algn="just">
              <a:spcBef>
                <a:spcPts val="600"/>
              </a:spcBef>
            </a:pPr>
            <a:r>
              <a:rPr lang="cs-CZ" dirty="0" smtClean="0"/>
              <a:t>jméno </a:t>
            </a:r>
            <a:r>
              <a:rPr lang="cs-CZ" dirty="0"/>
              <a:t>a příjmení obviněného, </a:t>
            </a:r>
            <a:r>
              <a:rPr lang="cs-CZ" dirty="0" smtClean="0"/>
              <a:t>osobní údaje</a:t>
            </a:r>
          </a:p>
          <a:p>
            <a:pPr algn="just">
              <a:spcBef>
                <a:spcPts val="600"/>
              </a:spcBef>
            </a:pPr>
            <a:r>
              <a:rPr lang="cs-CZ" dirty="0" smtClean="0"/>
              <a:t>žalobní návrh - označení skutku, </a:t>
            </a:r>
            <a:r>
              <a:rPr lang="cs-CZ" dirty="0"/>
              <a:t>pro který je obviněný stíhán, s uvedením místa, času a způsobu jeho spáchání</a:t>
            </a:r>
            <a:r>
              <a:rPr lang="cs-CZ" dirty="0" smtClean="0"/>
              <a:t>, pojmenování trestného činu, vč. příslušného ustanovení a zákonných znaků</a:t>
            </a:r>
            <a:endParaRPr lang="cs-CZ" dirty="0"/>
          </a:p>
          <a:p>
            <a:pPr algn="just">
              <a:spcBef>
                <a:spcPts val="600"/>
              </a:spcBef>
            </a:pPr>
            <a:r>
              <a:rPr lang="cs-CZ" dirty="0" smtClean="0"/>
              <a:t>odůvodnění </a:t>
            </a:r>
            <a:r>
              <a:rPr lang="cs-CZ" dirty="0"/>
              <a:t>žalovaného skutku s uvedením důkazů, o které se toto odůvodnění opírá, a seznam důkazů, jejichž provedení se v hlavním líčení navrhuje, jakož i právní úvahy, kterými se státní zástupce řídil při posuzování skutečností podle příslušných ustanovení </a:t>
            </a:r>
            <a:r>
              <a:rPr lang="cs-CZ" dirty="0" smtClean="0"/>
              <a:t>zákona</a:t>
            </a:r>
          </a:p>
          <a:p>
            <a:pPr algn="just">
              <a:spcBef>
                <a:spcPts val="600"/>
              </a:spcBef>
            </a:pPr>
            <a:r>
              <a:rPr lang="cs-CZ" dirty="0" smtClean="0"/>
              <a:t>návrh na uložení ochranného opatření (§ 178 odst. 1 </a:t>
            </a:r>
            <a:r>
              <a:rPr lang="cs-CZ" dirty="0" err="1" smtClean="0"/>
              <a:t>tr</a:t>
            </a:r>
            <a:r>
              <a:rPr lang="cs-CZ" dirty="0" smtClean="0"/>
              <a:t>. ř.) </a:t>
            </a:r>
            <a:endParaRPr lang="cs-CZ" dirty="0"/>
          </a:p>
          <a:p>
            <a:endParaRPr lang="cs-CZ" dirty="0"/>
          </a:p>
          <a:p>
            <a:endParaRPr lang="cs-CZ" b="1" dirty="0" smtClean="0"/>
          </a:p>
          <a:p>
            <a:endParaRPr lang="cs-CZ" dirty="0"/>
          </a:p>
        </p:txBody>
      </p:sp>
    </p:spTree>
    <p:extLst>
      <p:ext uri="{BB962C8B-B14F-4D97-AF65-F5344CB8AC3E}">
        <p14:creationId xmlns:p14="http://schemas.microsoft.com/office/powerpoint/2010/main" val="3011423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Dozor státního zástupce </a:t>
            </a:r>
            <a:endParaRPr lang="cs-CZ" b="1" dirty="0"/>
          </a:p>
        </p:txBody>
      </p:sp>
      <p:sp>
        <p:nvSpPr>
          <p:cNvPr id="3" name="Zástupný symbol pro obsah 2"/>
          <p:cNvSpPr>
            <a:spLocks noGrp="1"/>
          </p:cNvSpPr>
          <p:nvPr>
            <p:ph idx="1"/>
          </p:nvPr>
        </p:nvSpPr>
        <p:spPr>
          <a:xfrm>
            <a:off x="457200" y="1340768"/>
            <a:ext cx="8229600" cy="5328592"/>
          </a:xfrm>
        </p:spPr>
        <p:txBody>
          <a:bodyPr>
            <a:normAutofit/>
          </a:bodyPr>
          <a:lstStyle/>
          <a:p>
            <a:pPr marL="0" indent="0" algn="just">
              <a:buNone/>
            </a:pPr>
            <a:r>
              <a:rPr lang="cs-CZ" b="1" dirty="0" smtClean="0"/>
              <a:t>Podle § 157 odst. 2 </a:t>
            </a:r>
            <a:r>
              <a:rPr lang="cs-CZ" b="1" dirty="0" err="1" smtClean="0"/>
              <a:t>tr</a:t>
            </a:r>
            <a:r>
              <a:rPr lang="cs-CZ" b="1" dirty="0" smtClean="0"/>
              <a:t>. ř. </a:t>
            </a:r>
            <a:r>
              <a:rPr lang="cs-CZ" dirty="0" smtClean="0"/>
              <a:t>státní zástupce může </a:t>
            </a:r>
            <a:r>
              <a:rPr lang="cs-CZ" dirty="0"/>
              <a:t>uložit policejnímu orgánu provedení takových úkonů, které je tento orgán oprávněn provést a jichž je třeba k objasnění věci nebo ke zjištění pachatele. K prověření skutečností nasvědčujících tomu, že byl spáchán trestný čin, je státní zástupce dále oprávněn: </a:t>
            </a:r>
          </a:p>
          <a:p>
            <a:pPr algn="just"/>
            <a:r>
              <a:rPr lang="cs-CZ" dirty="0" smtClean="0"/>
              <a:t>a) vyžadovat </a:t>
            </a:r>
            <a:r>
              <a:rPr lang="cs-CZ" dirty="0"/>
              <a:t>od policejního orgánu spisy, včetně spisů, v nichž nebylo zahájeno trestní řízení, dokumenty, materiály a zprávy o postupu při prověřování oznámení, </a:t>
            </a:r>
          </a:p>
          <a:p>
            <a:pPr algn="just"/>
            <a:r>
              <a:rPr lang="cs-CZ" dirty="0" smtClean="0"/>
              <a:t>b</a:t>
            </a:r>
            <a:r>
              <a:rPr lang="cs-CZ" dirty="0"/>
              <a:t>) odejmout kteroukoliv věc policejnímu orgánu a učinit opatření, aby věc byla přikázána jinému policejnímu orgánu, </a:t>
            </a:r>
          </a:p>
          <a:p>
            <a:pPr algn="just"/>
            <a:r>
              <a:rPr lang="cs-CZ" dirty="0" smtClean="0"/>
              <a:t>c</a:t>
            </a:r>
            <a:r>
              <a:rPr lang="cs-CZ" dirty="0"/>
              <a:t>) dočasně odložit zahájení trestního stíhání</a:t>
            </a:r>
            <a:r>
              <a:rPr lang="cs-CZ" dirty="0" smtClean="0"/>
              <a:t>.</a:t>
            </a:r>
          </a:p>
          <a:p>
            <a:pPr marL="0" indent="0" algn="just">
              <a:buNone/>
            </a:pPr>
            <a:r>
              <a:rPr lang="cs-CZ" dirty="0" smtClean="0"/>
              <a:t> </a:t>
            </a:r>
          </a:p>
          <a:p>
            <a:pPr marL="0" indent="0" algn="just">
              <a:buNone/>
            </a:pPr>
            <a:r>
              <a:rPr lang="cs-CZ" dirty="0" smtClean="0"/>
              <a:t>+ žádost o přezkoumání postupu pol. orgánu (§ 157a odst. 1 </a:t>
            </a:r>
            <a:r>
              <a:rPr lang="cs-CZ" dirty="0" err="1" smtClean="0"/>
              <a:t>tr</a:t>
            </a:r>
            <a:r>
              <a:rPr lang="cs-CZ" dirty="0" smtClean="0"/>
              <a:t>. ř.)</a:t>
            </a:r>
            <a:endParaRPr lang="cs-CZ" dirty="0"/>
          </a:p>
          <a:p>
            <a:pPr marL="0" indent="0">
              <a:buNone/>
            </a:pPr>
            <a:endParaRPr lang="cs-CZ" dirty="0"/>
          </a:p>
        </p:txBody>
      </p:sp>
    </p:spTree>
    <p:extLst>
      <p:ext uri="{BB962C8B-B14F-4D97-AF65-F5344CB8AC3E}">
        <p14:creationId xmlns:p14="http://schemas.microsoft.com/office/powerpoint/2010/main" val="37854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864096"/>
          </a:xfrm>
        </p:spPr>
        <p:txBody>
          <a:bodyPr/>
          <a:lstStyle/>
          <a:p>
            <a:r>
              <a:rPr lang="cs-CZ" b="1" dirty="0"/>
              <a:t>Dozor státního zástupce </a:t>
            </a:r>
            <a:endParaRPr lang="cs-CZ" dirty="0"/>
          </a:p>
        </p:txBody>
      </p:sp>
      <p:sp>
        <p:nvSpPr>
          <p:cNvPr id="3" name="Zástupný symbol pro obsah 2"/>
          <p:cNvSpPr>
            <a:spLocks noGrp="1"/>
          </p:cNvSpPr>
          <p:nvPr>
            <p:ph idx="1"/>
          </p:nvPr>
        </p:nvSpPr>
        <p:spPr>
          <a:xfrm>
            <a:off x="457200" y="1052736"/>
            <a:ext cx="8229600" cy="5616624"/>
          </a:xfrm>
        </p:spPr>
        <p:txBody>
          <a:bodyPr>
            <a:normAutofit fontScale="85000" lnSpcReduction="10000"/>
          </a:bodyPr>
          <a:lstStyle/>
          <a:p>
            <a:pPr marL="0" indent="0">
              <a:buNone/>
            </a:pPr>
            <a:r>
              <a:rPr lang="cs-CZ" sz="2900" b="1" dirty="0" smtClean="0"/>
              <a:t>Podle § 174 odst. 2 </a:t>
            </a:r>
            <a:r>
              <a:rPr lang="cs-CZ" sz="2900" b="1" dirty="0" err="1" smtClean="0"/>
              <a:t>tr</a:t>
            </a:r>
            <a:r>
              <a:rPr lang="cs-CZ" sz="2900" b="1" dirty="0" smtClean="0"/>
              <a:t>. ř. </a:t>
            </a:r>
            <a:r>
              <a:rPr lang="cs-CZ" sz="2900" dirty="0" smtClean="0"/>
              <a:t>je státní zástupce oprávněn:</a:t>
            </a:r>
          </a:p>
          <a:p>
            <a:pPr marL="0" indent="0">
              <a:buNone/>
            </a:pPr>
            <a:r>
              <a:rPr lang="cs-CZ" sz="2900" dirty="0"/>
              <a:t>a) dávat závazné pokyny k vyšetřování trestných činů, </a:t>
            </a:r>
          </a:p>
          <a:p>
            <a:pPr marL="0" indent="0">
              <a:buNone/>
            </a:pPr>
            <a:r>
              <a:rPr lang="cs-CZ" sz="2900" dirty="0" smtClean="0"/>
              <a:t>b</a:t>
            </a:r>
            <a:r>
              <a:rPr lang="cs-CZ" sz="2900" dirty="0"/>
              <a:t>) vyžadovat od policejního orgánu spisy, dokumenty, materiály a zprávy </a:t>
            </a:r>
            <a:r>
              <a:rPr lang="cs-CZ" sz="2900" dirty="0" smtClean="0"/>
              <a:t>za </a:t>
            </a:r>
            <a:r>
              <a:rPr lang="cs-CZ" sz="2900" dirty="0"/>
              <a:t>účelem prověrky, </a:t>
            </a:r>
            <a:endParaRPr lang="cs-CZ" sz="2900" dirty="0" smtClean="0"/>
          </a:p>
          <a:p>
            <a:pPr marL="0" indent="0">
              <a:buNone/>
            </a:pPr>
            <a:r>
              <a:rPr lang="cs-CZ" sz="2900" dirty="0" smtClean="0"/>
              <a:t>c</a:t>
            </a:r>
            <a:r>
              <a:rPr lang="cs-CZ" sz="2900" dirty="0"/>
              <a:t>) zúčastnit se provádění úkonů policejního orgánu, osobně provést jednotlivý úkon nebo i celé vyšetřování a vydat rozhodnutí v kterékoliv </a:t>
            </a:r>
            <a:r>
              <a:rPr lang="cs-CZ" sz="2900" dirty="0" smtClean="0"/>
              <a:t>věci, </a:t>
            </a:r>
          </a:p>
          <a:p>
            <a:pPr marL="0" indent="0">
              <a:buNone/>
            </a:pPr>
            <a:r>
              <a:rPr lang="cs-CZ" sz="2900" dirty="0" smtClean="0"/>
              <a:t>d</a:t>
            </a:r>
            <a:r>
              <a:rPr lang="cs-CZ" sz="2900" dirty="0"/>
              <a:t>) vracet věc policejnímu orgánu se svými pokyny k doplnění, </a:t>
            </a:r>
          </a:p>
          <a:p>
            <a:pPr marL="0" indent="0">
              <a:buNone/>
            </a:pPr>
            <a:r>
              <a:rPr lang="cs-CZ" sz="2900" dirty="0" smtClean="0"/>
              <a:t>e</a:t>
            </a:r>
            <a:r>
              <a:rPr lang="cs-CZ" sz="2900" dirty="0"/>
              <a:t>) rušit nezákonná nebo neodůvodněná rozhodnutí a opatření policejního orgánu, která může nahrazovat </a:t>
            </a:r>
            <a:r>
              <a:rPr lang="cs-CZ" sz="2900" dirty="0" smtClean="0"/>
              <a:t>vlastními</a:t>
            </a:r>
            <a:r>
              <a:rPr lang="cs-CZ" sz="2900" dirty="0"/>
              <a:t>,</a:t>
            </a:r>
            <a:r>
              <a:rPr lang="cs-CZ" sz="2900" dirty="0" smtClean="0"/>
              <a:t> </a:t>
            </a:r>
          </a:p>
          <a:p>
            <a:pPr marL="0" indent="0">
              <a:buNone/>
            </a:pPr>
            <a:r>
              <a:rPr lang="cs-CZ" sz="2900" dirty="0" smtClean="0"/>
              <a:t>f</a:t>
            </a:r>
            <a:r>
              <a:rPr lang="cs-CZ" sz="2900" dirty="0"/>
              <a:t>) přikázat, aby úkony ve věci prováděla jiná osoba služebně činná v policejním orgánu. </a:t>
            </a:r>
          </a:p>
          <a:p>
            <a:pPr marL="0" indent="0">
              <a:buNone/>
            </a:pPr>
            <a:r>
              <a:rPr lang="cs-CZ" dirty="0"/>
              <a:t> </a:t>
            </a:r>
            <a:endParaRPr lang="cs-CZ" dirty="0" smtClean="0"/>
          </a:p>
          <a:p>
            <a:pPr marL="0" indent="0">
              <a:buNone/>
            </a:pPr>
            <a:r>
              <a:rPr lang="cs-CZ" sz="2800" dirty="0" smtClean="0"/>
              <a:t>+ </a:t>
            </a:r>
            <a:r>
              <a:rPr lang="cs-CZ" sz="2800" b="1" dirty="0" smtClean="0"/>
              <a:t>výlučná oprávnění státního zástupce </a:t>
            </a:r>
            <a:r>
              <a:rPr lang="cs-CZ" sz="2800" dirty="0" smtClean="0"/>
              <a:t>(§ 175 odst. 1 </a:t>
            </a:r>
            <a:r>
              <a:rPr lang="cs-CZ" sz="2800" dirty="0" err="1" smtClean="0"/>
              <a:t>tr</a:t>
            </a:r>
            <a:r>
              <a:rPr lang="cs-CZ" sz="2800" dirty="0" smtClean="0"/>
              <a:t>. ř.)</a:t>
            </a:r>
            <a:endParaRPr lang="cs-CZ" sz="2800" dirty="0"/>
          </a:p>
          <a:p>
            <a:pPr marL="0" indent="0">
              <a:buNone/>
            </a:pPr>
            <a:endParaRPr lang="cs-CZ" dirty="0"/>
          </a:p>
        </p:txBody>
      </p:sp>
    </p:spTree>
    <p:extLst>
      <p:ext uri="{BB962C8B-B14F-4D97-AF65-F5344CB8AC3E}">
        <p14:creationId xmlns:p14="http://schemas.microsoft.com/office/powerpoint/2010/main" val="3585578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Dohled v soustavě státního zastupitelství</a:t>
            </a:r>
            <a:endParaRPr lang="cs-CZ" dirty="0"/>
          </a:p>
        </p:txBody>
      </p:sp>
      <p:sp>
        <p:nvSpPr>
          <p:cNvPr id="3" name="Zástupný symbol pro obsah 2"/>
          <p:cNvSpPr>
            <a:spLocks noGrp="1"/>
          </p:cNvSpPr>
          <p:nvPr>
            <p:ph idx="1"/>
          </p:nvPr>
        </p:nvSpPr>
        <p:spPr/>
        <p:txBody>
          <a:bodyPr/>
          <a:lstStyle/>
          <a:p>
            <a:pPr marL="0" indent="0">
              <a:buNone/>
            </a:pPr>
            <a:r>
              <a:rPr lang="cs-CZ" sz="2800" b="1" dirty="0"/>
              <a:t>§ 12c zákona č. 283/1993 Sb</a:t>
            </a:r>
            <a:r>
              <a:rPr lang="cs-CZ" sz="2800" dirty="0"/>
              <a:t>., </a:t>
            </a:r>
            <a:r>
              <a:rPr lang="cs-CZ" sz="2800" b="1" dirty="0"/>
              <a:t>o státním zastupitelství</a:t>
            </a:r>
            <a:r>
              <a:rPr lang="cs-CZ" sz="2800" dirty="0"/>
              <a:t>, ve znění pozdějších </a:t>
            </a:r>
            <a:r>
              <a:rPr lang="cs-CZ" sz="2800" dirty="0" smtClean="0"/>
              <a:t>předpisů</a:t>
            </a:r>
            <a:endParaRPr lang="cs-CZ" sz="2800" dirty="0"/>
          </a:p>
          <a:p>
            <a:pPr marL="0" indent="0">
              <a:buNone/>
            </a:pPr>
            <a:endParaRPr lang="cs-CZ" dirty="0"/>
          </a:p>
          <a:p>
            <a:pPr marL="0" indent="0" algn="just">
              <a:buNone/>
            </a:pPr>
            <a:r>
              <a:rPr lang="cs-CZ" dirty="0"/>
              <a:t>Dohled je výkonem oprávnění stanovených tímto zákonem k zajištění řídících a kontrolních vztahů mezi různými stupni státních zastupitelství a uvnitř jednotlivých státních zastupitelství při výkonu působnosti státního zastupitelství. </a:t>
            </a:r>
          </a:p>
          <a:p>
            <a:pPr marL="0" indent="0">
              <a:buNone/>
            </a:pPr>
            <a:r>
              <a:rPr lang="cs-CZ" dirty="0"/>
              <a:t> </a:t>
            </a:r>
          </a:p>
          <a:p>
            <a:endParaRPr lang="cs-CZ" dirty="0"/>
          </a:p>
        </p:txBody>
      </p:sp>
    </p:spTree>
    <p:extLst>
      <p:ext uri="{BB962C8B-B14F-4D97-AF65-F5344CB8AC3E}">
        <p14:creationId xmlns:p14="http://schemas.microsoft.com/office/powerpoint/2010/main" val="306960955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Dohled jako účinný opravný prostředek</a:t>
            </a:r>
            <a:endParaRPr lang="cs-CZ" dirty="0"/>
          </a:p>
        </p:txBody>
      </p:sp>
      <p:sp>
        <p:nvSpPr>
          <p:cNvPr id="3" name="Zástupný symbol pro obsah 2"/>
          <p:cNvSpPr>
            <a:spLocks noGrp="1"/>
          </p:cNvSpPr>
          <p:nvPr>
            <p:ph idx="1"/>
          </p:nvPr>
        </p:nvSpPr>
        <p:spPr/>
        <p:txBody>
          <a:bodyPr/>
          <a:lstStyle/>
          <a:p>
            <a:pPr marL="0" indent="0">
              <a:buNone/>
            </a:pPr>
            <a:r>
              <a:rPr lang="cs-CZ" sz="2800" b="1" dirty="0" smtClean="0"/>
              <a:t>I. ÚS 1565/2014, I. </a:t>
            </a:r>
            <a:r>
              <a:rPr lang="cs-CZ" sz="2800" b="1" smtClean="0"/>
              <a:t>ÚS 860/2015</a:t>
            </a:r>
            <a:endParaRPr lang="cs-CZ" sz="2800" b="1" dirty="0" smtClean="0"/>
          </a:p>
          <a:p>
            <a:pPr marL="0" indent="0">
              <a:buNone/>
            </a:pPr>
            <a:endParaRPr lang="cs-CZ" b="1" dirty="0"/>
          </a:p>
          <a:p>
            <a:pPr marL="0" indent="0" algn="just">
              <a:buNone/>
            </a:pPr>
            <a:r>
              <a:rPr lang="cs-CZ" dirty="0"/>
              <a:t>Žádost o výkon dohledu nejbližšího vyššího státního zastupitelství podle § 12d odst. 1 zákona o státním zastupitelství </a:t>
            </a:r>
            <a:r>
              <a:rPr lang="cs-CZ" u="sng" dirty="0"/>
              <a:t>je obecně účinným opravným prostředkem</a:t>
            </a:r>
            <a:r>
              <a:rPr lang="cs-CZ" dirty="0"/>
              <a:t> pro osobu, která namítá závadný postup v šetření k odhalení skutečností nasvědčujících tomu, že byla obětí spáchaného trestného činu a </a:t>
            </a:r>
            <a:r>
              <a:rPr lang="cs-CZ" u="sng" dirty="0"/>
              <a:t>jako takovou je ji nutno propříště vyčerpat před podáním ústavní stížnosti </a:t>
            </a:r>
            <a:r>
              <a:rPr lang="cs-CZ" dirty="0"/>
              <a:t>v souladu s § 75 odst. 1 zákona o Ústavním soudu.  </a:t>
            </a:r>
          </a:p>
          <a:p>
            <a:endParaRPr lang="cs-CZ" dirty="0"/>
          </a:p>
        </p:txBody>
      </p:sp>
    </p:spTree>
    <p:extLst>
      <p:ext uri="{BB962C8B-B14F-4D97-AF65-F5344CB8AC3E}">
        <p14:creationId xmlns:p14="http://schemas.microsoft.com/office/powerpoint/2010/main" val="535823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274638"/>
            <a:ext cx="8640960" cy="1143000"/>
          </a:xfrm>
        </p:spPr>
        <p:txBody>
          <a:bodyPr>
            <a:normAutofit/>
          </a:bodyPr>
          <a:lstStyle/>
          <a:p>
            <a:r>
              <a:rPr lang="cs-CZ" sz="3800" b="1" dirty="0" smtClean="0"/>
              <a:t>Přípravné řízení </a:t>
            </a:r>
            <a:r>
              <a:rPr lang="cs-CZ" sz="3200" dirty="0" smtClean="0"/>
              <a:t>(část druhá, § 12 odst. 10 </a:t>
            </a:r>
            <a:r>
              <a:rPr lang="cs-CZ" sz="3200" dirty="0" err="1" smtClean="0"/>
              <a:t>tr</a:t>
            </a:r>
            <a:r>
              <a:rPr lang="cs-CZ" sz="3200" dirty="0" smtClean="0"/>
              <a:t>. ř.)</a:t>
            </a:r>
            <a:endParaRPr lang="cs-CZ" sz="3200" dirty="0"/>
          </a:p>
        </p:txBody>
      </p:sp>
      <p:sp>
        <p:nvSpPr>
          <p:cNvPr id="3" name="Zástupný symbol pro obsah 2"/>
          <p:cNvSpPr>
            <a:spLocks noGrp="1"/>
          </p:cNvSpPr>
          <p:nvPr>
            <p:ph idx="1"/>
          </p:nvPr>
        </p:nvSpPr>
        <p:spPr>
          <a:xfrm>
            <a:off x="323528" y="1340768"/>
            <a:ext cx="8640960" cy="5256584"/>
          </a:xfrm>
        </p:spPr>
        <p:txBody>
          <a:bodyPr>
            <a:normAutofit/>
          </a:bodyPr>
          <a:lstStyle/>
          <a:p>
            <a:pPr marL="0" indent="0" algn="just">
              <a:buNone/>
            </a:pPr>
            <a:r>
              <a:rPr lang="cs-CZ" sz="2600" b="1" dirty="0" smtClean="0"/>
              <a:t>Přípravným řízením </a:t>
            </a:r>
            <a:r>
              <a:rPr lang="cs-CZ" sz="2600" dirty="0" smtClean="0"/>
              <a:t>se rozumí</a:t>
            </a:r>
            <a:r>
              <a:rPr lang="cs-CZ" sz="2600" b="1" dirty="0" smtClean="0"/>
              <a:t> </a:t>
            </a:r>
            <a:r>
              <a:rPr lang="cs-CZ" sz="2600" dirty="0"/>
              <a:t>úsek řízení </a:t>
            </a:r>
            <a:r>
              <a:rPr lang="cs-CZ" sz="2600" u="sng" dirty="0" smtClean="0"/>
              <a:t>od </a:t>
            </a:r>
            <a:r>
              <a:rPr lang="cs-CZ" sz="2600" u="sng" dirty="0"/>
              <a:t>sepsání záznamu o zahájení úkonů trestního </a:t>
            </a:r>
            <a:r>
              <a:rPr lang="cs-CZ" sz="2600" u="sng" dirty="0" smtClean="0"/>
              <a:t>řízení</a:t>
            </a:r>
            <a:r>
              <a:rPr lang="cs-CZ" sz="2600" dirty="0" smtClean="0"/>
              <a:t> nebo </a:t>
            </a:r>
            <a:r>
              <a:rPr lang="cs-CZ" sz="2600" dirty="0"/>
              <a:t>provedení neodkladných a neopakovatelných úkonů, které mu bezprostředně předcházejí, a nebyly-li tyto úkony provedeny, od zahájení trestního stíhání </a:t>
            </a:r>
            <a:r>
              <a:rPr lang="cs-CZ" sz="2600" u="sng" dirty="0"/>
              <a:t>do podání obžaloby</a:t>
            </a:r>
            <a:r>
              <a:rPr lang="cs-CZ" sz="2600" dirty="0"/>
              <a:t>, návrhu na schválení dohody o vině a trestu, postoupení věci jinému orgánu, zastavení trestního stíhání, nebo do rozhodnutí či vzniku jiné skutečnosti, jež mají účinky zastavení trestního stíhání před podáním obžaloby, anebo do jiného rozhodnutí ukončujícího přípravné řízení, zahrnující objasňování a prověřování skutečností nasvědčujících tomu, že byl spáchán trestný čin, a vyšetřování. </a:t>
            </a:r>
          </a:p>
          <a:p>
            <a:endParaRPr lang="cs-CZ" dirty="0"/>
          </a:p>
        </p:txBody>
      </p:sp>
    </p:spTree>
    <p:extLst>
      <p:ext uri="{BB962C8B-B14F-4D97-AF65-F5344CB8AC3E}">
        <p14:creationId xmlns:p14="http://schemas.microsoft.com/office/powerpoint/2010/main" val="23031649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Úkony soudu v přípravném řízení</a:t>
            </a:r>
            <a:endParaRPr lang="cs-CZ" b="1" dirty="0"/>
          </a:p>
        </p:txBody>
      </p:sp>
      <p:sp>
        <p:nvSpPr>
          <p:cNvPr id="3" name="Zástupný symbol pro obsah 2"/>
          <p:cNvSpPr>
            <a:spLocks noGrp="1"/>
          </p:cNvSpPr>
          <p:nvPr>
            <p:ph idx="1"/>
          </p:nvPr>
        </p:nvSpPr>
        <p:spPr>
          <a:xfrm>
            <a:off x="251520" y="1340768"/>
            <a:ext cx="8784976" cy="5544616"/>
          </a:xfrm>
        </p:spPr>
        <p:txBody>
          <a:bodyPr>
            <a:normAutofit lnSpcReduction="10000"/>
          </a:bodyPr>
          <a:lstStyle/>
          <a:p>
            <a:pPr marL="0" indent="0" algn="just">
              <a:spcBef>
                <a:spcPts val="1200"/>
              </a:spcBef>
              <a:buNone/>
            </a:pPr>
            <a:r>
              <a:rPr lang="cs-CZ" dirty="0"/>
              <a:t>K provádění úkonů v přípravném řízení je příslušný okresní soud, v jehož obvodě je činný státní zástupce, který podal příslušný </a:t>
            </a:r>
            <a:r>
              <a:rPr lang="cs-CZ" dirty="0" smtClean="0"/>
              <a:t>návrh      (</a:t>
            </a:r>
            <a:r>
              <a:rPr lang="cs-CZ" b="1" dirty="0" smtClean="0"/>
              <a:t>§ 26 odst. 1 </a:t>
            </a:r>
            <a:r>
              <a:rPr lang="cs-CZ" b="1" dirty="0" err="1" smtClean="0"/>
              <a:t>tr</a:t>
            </a:r>
            <a:r>
              <a:rPr lang="cs-CZ" b="1" dirty="0" smtClean="0"/>
              <a:t>. ř.</a:t>
            </a:r>
            <a:r>
              <a:rPr lang="cs-CZ" dirty="0" smtClean="0"/>
              <a:t>).</a:t>
            </a:r>
          </a:p>
          <a:p>
            <a:pPr marL="0" indent="0" algn="just">
              <a:spcBef>
                <a:spcPts val="1200"/>
              </a:spcBef>
              <a:buNone/>
            </a:pPr>
            <a:r>
              <a:rPr lang="cs-CZ" dirty="0"/>
              <a:t>Soud, u něhož státní zástupce podal </a:t>
            </a:r>
            <a:r>
              <a:rPr lang="cs-CZ" dirty="0" smtClean="0"/>
              <a:t>návrh, </a:t>
            </a:r>
            <a:r>
              <a:rPr lang="cs-CZ" dirty="0"/>
              <a:t>se stává příslušným k provádění všech úkonů soudu po celé přípravné řízení, pokud nedojde k postoupení věci z důvodu příslušnosti jiného státního zástupce činného mimo obvod tohoto </a:t>
            </a:r>
            <a:r>
              <a:rPr lang="cs-CZ" dirty="0" smtClean="0"/>
              <a:t>soudu (</a:t>
            </a:r>
            <a:r>
              <a:rPr lang="cs-CZ" b="1" dirty="0" smtClean="0"/>
              <a:t>§</a:t>
            </a:r>
            <a:r>
              <a:rPr lang="cs-CZ" dirty="0" smtClean="0"/>
              <a:t> </a:t>
            </a:r>
            <a:r>
              <a:rPr lang="cs-CZ" b="1" dirty="0" smtClean="0"/>
              <a:t>26 odst. 2 </a:t>
            </a:r>
            <a:r>
              <a:rPr lang="cs-CZ" b="1" dirty="0" err="1" smtClean="0"/>
              <a:t>tr</a:t>
            </a:r>
            <a:r>
              <a:rPr lang="cs-CZ" b="1" dirty="0" smtClean="0"/>
              <a:t>. ř.</a:t>
            </a:r>
            <a:r>
              <a:rPr lang="cs-CZ" dirty="0" smtClean="0"/>
              <a:t>).</a:t>
            </a:r>
          </a:p>
          <a:p>
            <a:pPr marL="0" indent="0" algn="just">
              <a:spcBef>
                <a:spcPts val="1200"/>
              </a:spcBef>
              <a:buNone/>
            </a:pPr>
            <a:r>
              <a:rPr lang="cs-CZ" b="1" dirty="0" err="1" smtClean="0"/>
              <a:t>Pl</a:t>
            </a:r>
            <a:r>
              <a:rPr lang="cs-CZ" b="1" dirty="0" smtClean="0"/>
              <a:t>. ÚS 4/2014 z 19.4.2016</a:t>
            </a:r>
            <a:r>
              <a:rPr lang="cs-CZ" dirty="0" smtClean="0"/>
              <a:t>: </a:t>
            </a:r>
            <a:r>
              <a:rPr lang="cs-CZ" dirty="0"/>
              <a:t>pokud příslušný návrh podává státní zástupce krajského nebo vrchního státního zastupitelství, je třeba aplikovat obecnou úpravu místní příslušnosti soudů v trestním řádu a místní příslušnost okresního soudu určit podle kritérií stanovených </a:t>
            </a:r>
            <a:r>
              <a:rPr lang="cs-CZ" dirty="0" smtClean="0"/>
              <a:t>v § 18 </a:t>
            </a:r>
            <a:r>
              <a:rPr lang="cs-CZ" dirty="0" err="1" smtClean="0"/>
              <a:t>tr</a:t>
            </a:r>
            <a:r>
              <a:rPr lang="cs-CZ" dirty="0" smtClean="0"/>
              <a:t>. ř., </a:t>
            </a:r>
            <a:r>
              <a:rPr lang="cs-CZ" dirty="0"/>
              <a:t>tj. z množiny okresních soudů, v jejichž obvodech krajské nebo vrchní státní zastupitelství působí, zvolit ten, jehož místní příslušnost těmto kritériím odpovídá. </a:t>
            </a:r>
          </a:p>
          <a:p>
            <a:pPr marL="0" indent="0">
              <a:buNone/>
            </a:pPr>
            <a:r>
              <a:rPr lang="cs-CZ" dirty="0" smtClean="0"/>
              <a:t> </a:t>
            </a:r>
            <a:endParaRPr lang="cs-CZ" dirty="0"/>
          </a:p>
          <a:p>
            <a:endParaRPr lang="cs-CZ" dirty="0"/>
          </a:p>
        </p:txBody>
      </p:sp>
    </p:spTree>
    <p:extLst>
      <p:ext uri="{BB962C8B-B14F-4D97-AF65-F5344CB8AC3E}">
        <p14:creationId xmlns:p14="http://schemas.microsoft.com/office/powerpoint/2010/main" val="2250375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332656"/>
            <a:ext cx="8928992" cy="864096"/>
          </a:xfrm>
        </p:spPr>
        <p:txBody>
          <a:bodyPr>
            <a:normAutofit/>
          </a:bodyPr>
          <a:lstStyle/>
          <a:p>
            <a:r>
              <a:rPr lang="cs-CZ" b="1" dirty="0" smtClean="0"/>
              <a:t>Příklady úkonů soudu v přípravném řízení</a:t>
            </a:r>
            <a:endParaRPr lang="cs-CZ" b="1" dirty="0"/>
          </a:p>
        </p:txBody>
      </p:sp>
      <p:sp>
        <p:nvSpPr>
          <p:cNvPr id="3" name="Zástupný symbol pro obsah 2"/>
          <p:cNvSpPr>
            <a:spLocks noGrp="1"/>
          </p:cNvSpPr>
          <p:nvPr>
            <p:ph idx="1"/>
          </p:nvPr>
        </p:nvSpPr>
        <p:spPr>
          <a:xfrm>
            <a:off x="107504" y="1124744"/>
            <a:ext cx="8928992" cy="5352256"/>
          </a:xfrm>
        </p:spPr>
        <p:txBody>
          <a:bodyPr>
            <a:noAutofit/>
          </a:bodyPr>
          <a:lstStyle/>
          <a:p>
            <a:pPr algn="just">
              <a:lnSpc>
                <a:spcPct val="115000"/>
              </a:lnSpc>
              <a:spcAft>
                <a:spcPts val="0"/>
              </a:spcAft>
            </a:pPr>
            <a:r>
              <a:rPr lang="cs-CZ" dirty="0" smtClean="0">
                <a:latin typeface="+mj-lt"/>
                <a:ea typeface="Times New Roman"/>
                <a:cs typeface="Times New Roman"/>
              </a:rPr>
              <a:t>ustanovení </a:t>
            </a:r>
            <a:r>
              <a:rPr lang="cs-CZ" dirty="0">
                <a:latin typeface="+mj-lt"/>
                <a:ea typeface="Times New Roman"/>
                <a:cs typeface="Times New Roman"/>
              </a:rPr>
              <a:t>obhájce obviněnému </a:t>
            </a:r>
            <a:r>
              <a:rPr lang="cs-CZ" dirty="0" smtClean="0">
                <a:latin typeface="+mj-lt"/>
                <a:ea typeface="Times New Roman"/>
                <a:cs typeface="Times New Roman"/>
              </a:rPr>
              <a:t>(§ 39 odst. 1)  </a:t>
            </a:r>
            <a:endParaRPr lang="cs-CZ" dirty="0">
              <a:latin typeface="+mj-lt"/>
              <a:ea typeface="Times New Roman"/>
              <a:cs typeface="Times New Roman"/>
            </a:endParaRPr>
          </a:p>
          <a:p>
            <a:pPr algn="just">
              <a:lnSpc>
                <a:spcPct val="115000"/>
              </a:lnSpc>
              <a:spcAft>
                <a:spcPts val="0"/>
              </a:spcAft>
            </a:pPr>
            <a:r>
              <a:rPr lang="cs-CZ" dirty="0" smtClean="0">
                <a:latin typeface="+mj-lt"/>
                <a:ea typeface="Times New Roman"/>
                <a:cs typeface="Times New Roman"/>
              </a:rPr>
              <a:t>rozhodování </a:t>
            </a:r>
            <a:r>
              <a:rPr lang="cs-CZ" dirty="0">
                <a:latin typeface="+mj-lt"/>
                <a:ea typeface="Times New Roman"/>
                <a:cs typeface="Times New Roman"/>
              </a:rPr>
              <a:t>o vzetí obviněného do vazby </a:t>
            </a:r>
            <a:r>
              <a:rPr lang="cs-CZ" dirty="0" smtClean="0">
                <a:latin typeface="+mj-lt"/>
                <a:ea typeface="Times New Roman"/>
                <a:cs typeface="Times New Roman"/>
              </a:rPr>
              <a:t>(§ 68 a 73b odst. 1) </a:t>
            </a:r>
          </a:p>
          <a:p>
            <a:pPr algn="just">
              <a:lnSpc>
                <a:spcPct val="115000"/>
              </a:lnSpc>
              <a:spcAft>
                <a:spcPts val="0"/>
              </a:spcAft>
            </a:pPr>
            <a:r>
              <a:rPr lang="cs-CZ" dirty="0" smtClean="0">
                <a:latin typeface="+mj-lt"/>
                <a:ea typeface="Times New Roman"/>
                <a:cs typeface="Times New Roman"/>
              </a:rPr>
              <a:t>vydání příkazu k zatčení obviněného (§ 69 odst. 1) </a:t>
            </a:r>
            <a:endParaRPr lang="cs-CZ" dirty="0">
              <a:latin typeface="+mj-lt"/>
              <a:ea typeface="Times New Roman"/>
              <a:cs typeface="Times New Roman"/>
            </a:endParaRPr>
          </a:p>
          <a:p>
            <a:pPr algn="just">
              <a:lnSpc>
                <a:spcPct val="115000"/>
              </a:lnSpc>
              <a:spcAft>
                <a:spcPts val="0"/>
              </a:spcAft>
            </a:pPr>
            <a:r>
              <a:rPr lang="cs-CZ" dirty="0" smtClean="0">
                <a:latin typeface="+mj-lt"/>
                <a:ea typeface="Times New Roman"/>
                <a:cs typeface="Times New Roman"/>
              </a:rPr>
              <a:t>vydání </a:t>
            </a:r>
            <a:r>
              <a:rPr lang="cs-CZ" dirty="0">
                <a:latin typeface="+mj-lt"/>
                <a:ea typeface="Times New Roman"/>
                <a:cs typeface="Times New Roman"/>
              </a:rPr>
              <a:t>příkazu k zadržení podezřelého </a:t>
            </a:r>
            <a:r>
              <a:rPr lang="cs-CZ" dirty="0" smtClean="0">
                <a:latin typeface="+mj-lt"/>
                <a:ea typeface="Times New Roman"/>
                <a:cs typeface="Times New Roman"/>
              </a:rPr>
              <a:t>(§ 76a odst. 1) </a:t>
            </a:r>
            <a:endParaRPr lang="cs-CZ" dirty="0">
              <a:latin typeface="+mj-lt"/>
              <a:ea typeface="Times New Roman"/>
              <a:cs typeface="Times New Roman"/>
            </a:endParaRPr>
          </a:p>
          <a:p>
            <a:pPr algn="just">
              <a:lnSpc>
                <a:spcPct val="115000"/>
              </a:lnSpc>
              <a:spcAft>
                <a:spcPts val="0"/>
              </a:spcAft>
            </a:pPr>
            <a:r>
              <a:rPr lang="cs-CZ" dirty="0" smtClean="0">
                <a:latin typeface="+mj-lt"/>
                <a:ea typeface="Times New Roman"/>
                <a:cs typeface="Times New Roman"/>
              </a:rPr>
              <a:t>vydání </a:t>
            </a:r>
            <a:r>
              <a:rPr lang="cs-CZ" dirty="0">
                <a:latin typeface="+mj-lt"/>
                <a:ea typeface="Times New Roman"/>
                <a:cs typeface="Times New Roman"/>
              </a:rPr>
              <a:t>příkazu k domovní prohlídce </a:t>
            </a:r>
            <a:r>
              <a:rPr lang="cs-CZ" dirty="0" smtClean="0">
                <a:latin typeface="+mj-lt"/>
                <a:ea typeface="Times New Roman"/>
                <a:cs typeface="Times New Roman"/>
              </a:rPr>
              <a:t>(§ 83 odst. 1) </a:t>
            </a:r>
            <a:endParaRPr lang="cs-CZ" dirty="0">
              <a:latin typeface="+mj-lt"/>
              <a:ea typeface="Times New Roman"/>
              <a:cs typeface="Times New Roman"/>
            </a:endParaRPr>
          </a:p>
          <a:p>
            <a:pPr algn="just">
              <a:lnSpc>
                <a:spcPct val="115000"/>
              </a:lnSpc>
              <a:spcAft>
                <a:spcPts val="0"/>
              </a:spcAft>
            </a:pPr>
            <a:r>
              <a:rPr lang="cs-CZ" dirty="0" smtClean="0">
                <a:latin typeface="+mj-lt"/>
                <a:ea typeface="Times New Roman"/>
                <a:cs typeface="Times New Roman"/>
              </a:rPr>
              <a:t>vydání </a:t>
            </a:r>
            <a:r>
              <a:rPr lang="cs-CZ" dirty="0">
                <a:latin typeface="+mj-lt"/>
                <a:ea typeface="Times New Roman"/>
                <a:cs typeface="Times New Roman"/>
              </a:rPr>
              <a:t>příkazu k prohlídce jiných prostor a pozemků </a:t>
            </a:r>
            <a:r>
              <a:rPr lang="cs-CZ" dirty="0" smtClean="0">
                <a:latin typeface="+mj-lt"/>
                <a:ea typeface="Times New Roman"/>
                <a:cs typeface="Times New Roman"/>
              </a:rPr>
              <a:t>(§ 83a odst. 1) </a:t>
            </a:r>
            <a:endParaRPr lang="cs-CZ" dirty="0">
              <a:latin typeface="+mj-lt"/>
              <a:ea typeface="Times New Roman"/>
              <a:cs typeface="Times New Roman"/>
            </a:endParaRPr>
          </a:p>
          <a:p>
            <a:pPr algn="just">
              <a:lnSpc>
                <a:spcPct val="115000"/>
              </a:lnSpc>
              <a:spcAft>
                <a:spcPts val="0"/>
              </a:spcAft>
            </a:pPr>
            <a:r>
              <a:rPr lang="cs-CZ" dirty="0" smtClean="0">
                <a:latin typeface="+mj-lt"/>
                <a:ea typeface="Times New Roman"/>
                <a:cs typeface="Times New Roman"/>
              </a:rPr>
              <a:t>nařízení </a:t>
            </a:r>
            <a:r>
              <a:rPr lang="cs-CZ" dirty="0">
                <a:latin typeface="+mj-lt"/>
                <a:ea typeface="Times New Roman"/>
                <a:cs typeface="Times New Roman"/>
              </a:rPr>
              <a:t>odposlechu a záznamu telekomunikačního provozu </a:t>
            </a:r>
            <a:r>
              <a:rPr lang="cs-CZ" dirty="0" smtClean="0">
                <a:latin typeface="+mj-lt"/>
                <a:ea typeface="Times New Roman"/>
                <a:cs typeface="Times New Roman"/>
              </a:rPr>
              <a:t>(§ 88 odst. 1, 2), </a:t>
            </a:r>
            <a:endParaRPr lang="cs-CZ" dirty="0">
              <a:latin typeface="+mj-lt"/>
              <a:ea typeface="Times New Roman"/>
              <a:cs typeface="Times New Roman"/>
            </a:endParaRPr>
          </a:p>
          <a:p>
            <a:pPr>
              <a:lnSpc>
                <a:spcPct val="115000"/>
              </a:lnSpc>
              <a:spcAft>
                <a:spcPts val="0"/>
              </a:spcAft>
            </a:pPr>
            <a:r>
              <a:rPr lang="cs-CZ" dirty="0" smtClean="0">
                <a:latin typeface="+mj-lt"/>
                <a:ea typeface="Times New Roman"/>
                <a:cs typeface="Times New Roman"/>
              </a:rPr>
              <a:t>nařízení </a:t>
            </a:r>
            <a:r>
              <a:rPr lang="cs-CZ" dirty="0">
                <a:latin typeface="+mj-lt"/>
                <a:ea typeface="Times New Roman"/>
                <a:cs typeface="Times New Roman"/>
              </a:rPr>
              <a:t>vydání údajů o telekomunikačním provozu </a:t>
            </a:r>
            <a:r>
              <a:rPr lang="cs-CZ" dirty="0" smtClean="0">
                <a:latin typeface="+mj-lt"/>
                <a:ea typeface="Times New Roman"/>
                <a:cs typeface="Times New Roman"/>
              </a:rPr>
              <a:t>(§ 88a odst. 1)  </a:t>
            </a:r>
            <a:endParaRPr lang="cs-CZ" dirty="0">
              <a:latin typeface="+mj-lt"/>
              <a:ea typeface="Times New Roman"/>
              <a:cs typeface="Times New Roman"/>
            </a:endParaRPr>
          </a:p>
          <a:p>
            <a:pPr algn="just">
              <a:lnSpc>
                <a:spcPct val="115000"/>
              </a:lnSpc>
              <a:spcAft>
                <a:spcPts val="0"/>
              </a:spcAft>
            </a:pPr>
            <a:r>
              <a:rPr lang="cs-CZ" dirty="0" smtClean="0">
                <a:latin typeface="+mj-lt"/>
                <a:ea typeface="Times New Roman"/>
                <a:cs typeface="Times New Roman"/>
              </a:rPr>
              <a:t>rozhodování </a:t>
            </a:r>
            <a:r>
              <a:rPr lang="cs-CZ" dirty="0">
                <a:latin typeface="+mj-lt"/>
                <a:ea typeface="Times New Roman"/>
                <a:cs typeface="Times New Roman"/>
              </a:rPr>
              <a:t>o uložení předběžného opatření </a:t>
            </a:r>
            <a:r>
              <a:rPr lang="cs-CZ" dirty="0" smtClean="0">
                <a:latin typeface="+mj-lt"/>
                <a:ea typeface="Times New Roman"/>
                <a:cs typeface="Times New Roman"/>
              </a:rPr>
              <a:t>(§ 88m odst. 3)</a:t>
            </a:r>
            <a:endParaRPr lang="cs-CZ" dirty="0">
              <a:latin typeface="+mj-lt"/>
              <a:ea typeface="Times New Roman"/>
              <a:cs typeface="Times New Roman"/>
            </a:endParaRPr>
          </a:p>
          <a:p>
            <a:pPr algn="just">
              <a:lnSpc>
                <a:spcPct val="115000"/>
              </a:lnSpc>
              <a:spcAft>
                <a:spcPts val="0"/>
              </a:spcAft>
            </a:pPr>
            <a:r>
              <a:rPr lang="cs-CZ" dirty="0" smtClean="0">
                <a:latin typeface="+mj-lt"/>
                <a:ea typeface="Times New Roman"/>
                <a:cs typeface="Times New Roman"/>
              </a:rPr>
              <a:t>účast </a:t>
            </a:r>
            <a:r>
              <a:rPr lang="cs-CZ" dirty="0">
                <a:latin typeface="+mj-lt"/>
                <a:ea typeface="Times New Roman"/>
                <a:cs typeface="Times New Roman"/>
              </a:rPr>
              <a:t>při provedení neodkladného nebo neopakovatelného úkonu spočívajícího ve výslechu svědka nebo v </a:t>
            </a:r>
            <a:r>
              <a:rPr lang="cs-CZ" dirty="0" err="1">
                <a:latin typeface="+mj-lt"/>
                <a:ea typeface="Times New Roman"/>
                <a:cs typeface="Times New Roman"/>
              </a:rPr>
              <a:t>rekognici</a:t>
            </a:r>
            <a:r>
              <a:rPr lang="cs-CZ" dirty="0">
                <a:latin typeface="+mj-lt"/>
                <a:ea typeface="Times New Roman"/>
                <a:cs typeface="Times New Roman"/>
              </a:rPr>
              <a:t> </a:t>
            </a:r>
            <a:r>
              <a:rPr lang="cs-CZ" dirty="0" smtClean="0">
                <a:latin typeface="+mj-lt"/>
                <a:ea typeface="Times New Roman"/>
                <a:cs typeface="Times New Roman"/>
              </a:rPr>
              <a:t>(§ 158a)</a:t>
            </a:r>
            <a:endParaRPr lang="cs-CZ" dirty="0">
              <a:latin typeface="+mj-lt"/>
            </a:endParaRPr>
          </a:p>
        </p:txBody>
      </p:sp>
    </p:spTree>
    <p:extLst>
      <p:ext uri="{BB962C8B-B14F-4D97-AF65-F5344CB8AC3E}">
        <p14:creationId xmlns:p14="http://schemas.microsoft.com/office/powerpoint/2010/main" val="14779007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Vazební zasedání </a:t>
            </a:r>
            <a:r>
              <a:rPr lang="cs-CZ" dirty="0" smtClean="0"/>
              <a:t>(73d a násl. </a:t>
            </a:r>
            <a:r>
              <a:rPr lang="cs-CZ" dirty="0" err="1" smtClean="0"/>
              <a:t>tr</a:t>
            </a:r>
            <a:r>
              <a:rPr lang="cs-CZ" dirty="0" smtClean="0"/>
              <a:t>. ř.)</a:t>
            </a:r>
            <a:endParaRPr lang="cs-CZ" dirty="0"/>
          </a:p>
        </p:txBody>
      </p:sp>
      <p:sp>
        <p:nvSpPr>
          <p:cNvPr id="3" name="Zástupný symbol pro obsah 2"/>
          <p:cNvSpPr>
            <a:spLocks noGrp="1"/>
          </p:cNvSpPr>
          <p:nvPr>
            <p:ph idx="1"/>
          </p:nvPr>
        </p:nvSpPr>
        <p:spPr>
          <a:xfrm>
            <a:off x="251520" y="1484784"/>
            <a:ext cx="8784976" cy="4992216"/>
          </a:xfrm>
        </p:spPr>
        <p:txBody>
          <a:bodyPr>
            <a:normAutofit/>
          </a:bodyPr>
          <a:lstStyle/>
          <a:p>
            <a:pPr marL="0" indent="0" algn="just">
              <a:buNone/>
            </a:pPr>
            <a:r>
              <a:rPr lang="cs-CZ" sz="2800" dirty="0"/>
              <a:t>Rozhoduje-li soud o vzetí obviněného do vazby mimo hlavní líčení nebo veřejné zasedání, nebo rozhoduje-li soudce o vzetí do vazby v přípravném řízení, rozhoduje vždy ve vazebním </a:t>
            </a:r>
            <a:r>
              <a:rPr lang="cs-CZ" sz="2800" dirty="0" smtClean="0"/>
              <a:t>zasedání. Jinak jen tehdy, jestliže o to obviněný výslovně požádá nebo soud (soudce) považuje za potřebné osobní slyšení obviněného.</a:t>
            </a:r>
          </a:p>
          <a:p>
            <a:pPr marL="0" indent="0" algn="just">
              <a:buNone/>
            </a:pPr>
            <a:r>
              <a:rPr lang="cs-CZ" sz="2800" dirty="0"/>
              <a:t>Vazebního zasedání se vždy účastní </a:t>
            </a:r>
            <a:r>
              <a:rPr lang="cs-CZ" sz="2800" dirty="0" smtClean="0"/>
              <a:t>obviněný. Účast </a:t>
            </a:r>
            <a:r>
              <a:rPr lang="cs-CZ" sz="2800" dirty="0"/>
              <a:t>státního zástupce a obhájce </a:t>
            </a:r>
            <a:r>
              <a:rPr lang="cs-CZ" sz="2800" dirty="0" smtClean="0"/>
              <a:t>není </a:t>
            </a:r>
            <a:r>
              <a:rPr lang="cs-CZ" sz="2800" dirty="0"/>
              <a:t>nutná. </a:t>
            </a:r>
          </a:p>
          <a:p>
            <a:pPr marL="0" indent="0" algn="just">
              <a:buNone/>
            </a:pPr>
            <a:endParaRPr lang="cs-CZ" sz="2800" dirty="0"/>
          </a:p>
        </p:txBody>
      </p:sp>
    </p:spTree>
    <p:extLst>
      <p:ext uri="{BB962C8B-B14F-4D97-AF65-F5344CB8AC3E}">
        <p14:creationId xmlns:p14="http://schemas.microsoft.com/office/powerpoint/2010/main" val="6645291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4479776"/>
          </a:xfrm>
        </p:spPr>
        <p:txBody>
          <a:bodyPr>
            <a:normAutofit/>
          </a:bodyPr>
          <a:lstStyle/>
          <a:p>
            <a:r>
              <a:rPr lang="cs-CZ" dirty="0" smtClean="0"/>
              <a:t/>
            </a:r>
            <a:br>
              <a:rPr lang="cs-CZ" dirty="0" smtClean="0"/>
            </a:br>
            <a:r>
              <a:rPr lang="cs-CZ" dirty="0"/>
              <a:t/>
            </a:r>
            <a:br>
              <a:rPr lang="cs-CZ" dirty="0"/>
            </a:br>
            <a:r>
              <a:rPr lang="cs-CZ" dirty="0" smtClean="0"/>
              <a:t/>
            </a:r>
            <a:br>
              <a:rPr lang="cs-CZ" dirty="0" smtClean="0"/>
            </a:br>
            <a:r>
              <a:rPr lang="cs-CZ" dirty="0"/>
              <a:t/>
            </a:r>
            <a:br>
              <a:rPr lang="cs-CZ" dirty="0"/>
            </a:br>
            <a:r>
              <a:rPr lang="cs-CZ" dirty="0" smtClean="0"/>
              <a:t/>
            </a:r>
            <a:br>
              <a:rPr lang="cs-CZ" dirty="0" smtClean="0"/>
            </a:br>
            <a:endParaRPr lang="cs-CZ" dirty="0"/>
          </a:p>
        </p:txBody>
      </p:sp>
      <p:sp>
        <p:nvSpPr>
          <p:cNvPr id="3" name="Zástupný symbol pro obsah 2"/>
          <p:cNvSpPr>
            <a:spLocks noGrp="1"/>
          </p:cNvSpPr>
          <p:nvPr>
            <p:ph idx="1"/>
          </p:nvPr>
        </p:nvSpPr>
        <p:spPr>
          <a:xfrm>
            <a:off x="457200" y="1600200"/>
            <a:ext cx="8229600" cy="4205064"/>
          </a:xfrm>
        </p:spPr>
        <p:txBody>
          <a:bodyPr>
            <a:normAutofit fontScale="92500" lnSpcReduction="10000"/>
          </a:bodyPr>
          <a:lstStyle/>
          <a:p>
            <a:pPr marL="0" indent="0">
              <a:buNone/>
            </a:pPr>
            <a:endParaRPr lang="cs-CZ" sz="4400" b="1" dirty="0" smtClean="0"/>
          </a:p>
          <a:p>
            <a:pPr marL="0" indent="0">
              <a:buNone/>
            </a:pPr>
            <a:r>
              <a:rPr lang="cs-CZ" sz="4400" b="1" dirty="0" smtClean="0"/>
              <a:t>  </a:t>
            </a:r>
            <a:r>
              <a:rPr lang="cs-CZ" sz="4400" b="1" dirty="0" smtClean="0">
                <a:solidFill>
                  <a:schemeClr val="tx2"/>
                </a:solidFill>
              </a:rPr>
              <a:t>Děkuji za pozornost </a:t>
            </a:r>
          </a:p>
          <a:p>
            <a:pPr marL="0" indent="0">
              <a:buNone/>
            </a:pPr>
            <a:endParaRPr lang="cs-CZ" sz="4400" dirty="0"/>
          </a:p>
          <a:p>
            <a:pPr marL="0" indent="0">
              <a:buNone/>
            </a:pPr>
            <a:endParaRPr lang="cs-CZ" sz="4400" dirty="0" smtClean="0"/>
          </a:p>
          <a:p>
            <a:pPr marL="0" indent="0">
              <a:buNone/>
            </a:pPr>
            <a:endParaRPr lang="cs-CZ" sz="4400" dirty="0"/>
          </a:p>
          <a:p>
            <a:pPr marL="0" indent="0">
              <a:buNone/>
            </a:pPr>
            <a:r>
              <a:rPr lang="cs-CZ" sz="4400" dirty="0" smtClean="0"/>
              <a:t>                        </a:t>
            </a:r>
            <a:r>
              <a:rPr lang="cs-CZ" sz="4000" dirty="0" smtClean="0">
                <a:solidFill>
                  <a:schemeClr val="tx2"/>
                </a:solidFill>
              </a:rPr>
              <a:t>istriz@nsz.brn.justice.cz</a:t>
            </a:r>
            <a:endParaRPr lang="cs-CZ" sz="4000" dirty="0">
              <a:solidFill>
                <a:schemeClr val="tx2"/>
              </a:solidFill>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6" y="2348880"/>
            <a:ext cx="720080" cy="448816"/>
          </a:xfrm>
          <a:prstGeom prst="rect">
            <a:avLst/>
          </a:prstGeom>
        </p:spPr>
      </p:pic>
    </p:spTree>
    <p:extLst>
      <p:ext uri="{BB962C8B-B14F-4D97-AF65-F5344CB8AC3E}">
        <p14:creationId xmlns:p14="http://schemas.microsoft.com/office/powerpoint/2010/main" val="40492133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Význam přípravného řízení</a:t>
            </a:r>
            <a:endParaRPr lang="cs-CZ" b="1" dirty="0"/>
          </a:p>
        </p:txBody>
      </p:sp>
      <p:sp>
        <p:nvSpPr>
          <p:cNvPr id="3" name="Zástupný symbol pro obsah 2"/>
          <p:cNvSpPr>
            <a:spLocks noGrp="1"/>
          </p:cNvSpPr>
          <p:nvPr>
            <p:ph idx="1"/>
          </p:nvPr>
        </p:nvSpPr>
        <p:spPr/>
        <p:txBody>
          <a:bodyPr>
            <a:normAutofit/>
          </a:bodyPr>
          <a:lstStyle/>
          <a:p>
            <a:pPr>
              <a:spcBef>
                <a:spcPts val="1200"/>
              </a:spcBef>
            </a:pPr>
            <a:r>
              <a:rPr lang="cs-CZ" dirty="0" smtClean="0"/>
              <a:t>prověření podezření ze spáchání trestného činu</a:t>
            </a:r>
          </a:p>
          <a:p>
            <a:pPr>
              <a:spcBef>
                <a:spcPts val="1200"/>
              </a:spcBef>
            </a:pPr>
            <a:r>
              <a:rPr lang="cs-CZ" dirty="0" smtClean="0"/>
              <a:t>obstarání důkazů, svědčících o vině pachatele trestného činu či podezření vyvracejících</a:t>
            </a:r>
          </a:p>
          <a:p>
            <a:pPr>
              <a:spcBef>
                <a:spcPts val="1200"/>
              </a:spcBef>
            </a:pPr>
            <a:r>
              <a:rPr lang="cs-CZ" dirty="0" smtClean="0"/>
              <a:t>směřuje k podání obžaloby nebo jinému meritornímu skončení věci (odložení, zastavení trestního stíhání, postoupení věci, atd.)</a:t>
            </a:r>
          </a:p>
          <a:p>
            <a:pPr>
              <a:spcBef>
                <a:spcPts val="1200"/>
              </a:spcBef>
            </a:pPr>
            <a:r>
              <a:rPr lang="cs-CZ" dirty="0" smtClean="0"/>
              <a:t>neveřejné</a:t>
            </a:r>
          </a:p>
          <a:p>
            <a:pPr>
              <a:spcBef>
                <a:spcPts val="1200"/>
              </a:spcBef>
            </a:pPr>
            <a:r>
              <a:rPr lang="cs-CZ" dirty="0" smtClean="0"/>
              <a:t>písemné</a:t>
            </a:r>
            <a:endParaRPr lang="cs-CZ" dirty="0"/>
          </a:p>
        </p:txBody>
      </p:sp>
    </p:spTree>
    <p:extLst>
      <p:ext uri="{BB962C8B-B14F-4D97-AF65-F5344CB8AC3E}">
        <p14:creationId xmlns:p14="http://schemas.microsoft.com/office/powerpoint/2010/main" val="31716426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800" b="1" dirty="0"/>
              <a:t>Postup před zahájením trestního stíhání </a:t>
            </a:r>
            <a:r>
              <a:rPr lang="cs-CZ" sz="3800" b="1" dirty="0" smtClean="0"/>
              <a:t>– prověřování </a:t>
            </a:r>
            <a:r>
              <a:rPr lang="cs-CZ" sz="3200" dirty="0" smtClean="0"/>
              <a:t>(§ </a:t>
            </a:r>
            <a:r>
              <a:rPr lang="cs-CZ" sz="3200" dirty="0"/>
              <a:t>158 – 159d </a:t>
            </a:r>
            <a:r>
              <a:rPr lang="cs-CZ" sz="3200" dirty="0" err="1"/>
              <a:t>tr</a:t>
            </a:r>
            <a:r>
              <a:rPr lang="cs-CZ" sz="3200" dirty="0"/>
              <a:t>. ř</a:t>
            </a:r>
            <a:r>
              <a:rPr lang="cs-CZ" sz="3200" dirty="0" smtClean="0"/>
              <a:t>.)</a:t>
            </a:r>
            <a:endParaRPr lang="cs-CZ" sz="3200" b="1" dirty="0"/>
          </a:p>
        </p:txBody>
      </p:sp>
      <p:sp>
        <p:nvSpPr>
          <p:cNvPr id="3" name="Zástupný symbol pro obsah 2"/>
          <p:cNvSpPr>
            <a:spLocks noGrp="1"/>
          </p:cNvSpPr>
          <p:nvPr>
            <p:ph idx="1"/>
          </p:nvPr>
        </p:nvSpPr>
        <p:spPr/>
        <p:txBody>
          <a:bodyPr>
            <a:normAutofit/>
          </a:bodyPr>
          <a:lstStyle/>
          <a:p>
            <a:pPr marL="0" indent="0">
              <a:buNone/>
            </a:pPr>
            <a:endParaRPr lang="cs-CZ" b="1" dirty="0" smtClean="0"/>
          </a:p>
          <a:p>
            <a:pPr marL="0" indent="0">
              <a:buNone/>
            </a:pPr>
            <a:r>
              <a:rPr lang="cs-CZ" b="1" dirty="0" smtClean="0"/>
              <a:t>Zahájení </a:t>
            </a:r>
            <a:r>
              <a:rPr lang="cs-CZ" b="1" dirty="0"/>
              <a:t>trestního řízení</a:t>
            </a:r>
            <a:endParaRPr lang="cs-CZ" dirty="0" smtClean="0"/>
          </a:p>
          <a:p>
            <a:r>
              <a:rPr lang="cs-CZ" dirty="0" smtClean="0"/>
              <a:t>záznam o zahájení úkonů trestního řízení (§ 158 odst. 3 věta první </a:t>
            </a:r>
            <a:r>
              <a:rPr lang="cs-CZ" dirty="0" err="1" smtClean="0"/>
              <a:t>tr</a:t>
            </a:r>
            <a:r>
              <a:rPr lang="cs-CZ" dirty="0" smtClean="0"/>
              <a:t>. ř.)</a:t>
            </a:r>
          </a:p>
          <a:p>
            <a:r>
              <a:rPr lang="cs-CZ" dirty="0" smtClean="0"/>
              <a:t>provedení neodkladných a neopakovatelných úkonů</a:t>
            </a:r>
          </a:p>
          <a:p>
            <a:r>
              <a:rPr lang="cs-CZ" dirty="0" smtClean="0"/>
              <a:t>zahájení trestního stíhání (§ 160 odst. 1 </a:t>
            </a:r>
            <a:r>
              <a:rPr lang="cs-CZ" dirty="0" err="1" smtClean="0"/>
              <a:t>tr</a:t>
            </a:r>
            <a:r>
              <a:rPr lang="cs-CZ" dirty="0" smtClean="0"/>
              <a:t>. ř.)</a:t>
            </a:r>
          </a:p>
          <a:p>
            <a:endParaRPr lang="cs-CZ" dirty="0"/>
          </a:p>
          <a:p>
            <a:endParaRPr lang="cs-CZ" dirty="0" smtClean="0"/>
          </a:p>
          <a:p>
            <a:r>
              <a:rPr lang="cs-CZ" dirty="0" smtClean="0"/>
              <a:t>na základě trestního oznámení</a:t>
            </a:r>
          </a:p>
          <a:p>
            <a:r>
              <a:rPr lang="cs-CZ" dirty="0" smtClean="0"/>
              <a:t>z vlastní iniciativy policie</a:t>
            </a:r>
            <a:endParaRPr lang="cs-CZ" dirty="0"/>
          </a:p>
        </p:txBody>
      </p:sp>
    </p:spTree>
    <p:extLst>
      <p:ext uri="{BB962C8B-B14F-4D97-AF65-F5344CB8AC3E}">
        <p14:creationId xmlns:p14="http://schemas.microsoft.com/office/powerpoint/2010/main" val="87844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1080120"/>
          </a:xfrm>
        </p:spPr>
        <p:txBody>
          <a:bodyPr>
            <a:normAutofit fontScale="90000"/>
          </a:bodyPr>
          <a:lstStyle/>
          <a:p>
            <a:r>
              <a:rPr lang="cs-CZ" sz="4200" b="1" dirty="0" smtClean="0"/>
              <a:t>Neodkladné a neopakovatelné úkony </a:t>
            </a:r>
            <a:br>
              <a:rPr lang="cs-CZ" sz="4200" b="1" dirty="0" smtClean="0"/>
            </a:br>
            <a:r>
              <a:rPr lang="cs-CZ" sz="3600" dirty="0" smtClean="0"/>
              <a:t>(§ 160 odst. 4 </a:t>
            </a:r>
            <a:r>
              <a:rPr lang="cs-CZ" sz="3600" dirty="0" err="1" smtClean="0"/>
              <a:t>tr</a:t>
            </a:r>
            <a:r>
              <a:rPr lang="cs-CZ" sz="3600" dirty="0" smtClean="0"/>
              <a:t>. ř.)</a:t>
            </a:r>
            <a:endParaRPr lang="cs-CZ" sz="3600" dirty="0"/>
          </a:p>
        </p:txBody>
      </p:sp>
      <p:sp>
        <p:nvSpPr>
          <p:cNvPr id="3" name="Zástupný symbol pro obsah 2"/>
          <p:cNvSpPr>
            <a:spLocks noGrp="1"/>
          </p:cNvSpPr>
          <p:nvPr>
            <p:ph idx="1"/>
          </p:nvPr>
        </p:nvSpPr>
        <p:spPr>
          <a:xfrm>
            <a:off x="457200" y="1484784"/>
            <a:ext cx="8229600" cy="5184576"/>
          </a:xfrm>
        </p:spPr>
        <p:txBody>
          <a:bodyPr>
            <a:normAutofit/>
          </a:bodyPr>
          <a:lstStyle/>
          <a:p>
            <a:pPr marL="0" indent="0" algn="just">
              <a:spcBef>
                <a:spcPts val="2400"/>
              </a:spcBef>
              <a:buNone/>
            </a:pPr>
            <a:r>
              <a:rPr lang="cs-CZ" sz="2800" b="1" dirty="0" smtClean="0"/>
              <a:t>Neodkladným </a:t>
            </a:r>
            <a:r>
              <a:rPr lang="cs-CZ" sz="2800" b="1" dirty="0"/>
              <a:t>úkonem </a:t>
            </a:r>
            <a:r>
              <a:rPr lang="cs-CZ" sz="2800" dirty="0"/>
              <a:t>je takový úkon, který vzhledem k nebezpečí jeho zmaření, zničení nebo ztráty důkazu nesnese z hlediska účelu trestního řízení odkladu na dobu, než bude zahájeno trestní stíhání. </a:t>
            </a:r>
            <a:endParaRPr lang="cs-CZ" sz="2800" dirty="0" smtClean="0"/>
          </a:p>
          <a:p>
            <a:pPr marL="0" indent="0" algn="just">
              <a:spcBef>
                <a:spcPts val="2400"/>
              </a:spcBef>
              <a:buNone/>
            </a:pPr>
            <a:r>
              <a:rPr lang="cs-CZ" sz="2800" b="1" dirty="0" smtClean="0"/>
              <a:t>Neopakovatelným </a:t>
            </a:r>
            <a:r>
              <a:rPr lang="cs-CZ" sz="2800" b="1" dirty="0"/>
              <a:t>úkonem </a:t>
            </a:r>
            <a:r>
              <a:rPr lang="cs-CZ" sz="2800" dirty="0"/>
              <a:t>je takový úkon, který nebude možno před soudem provést. </a:t>
            </a:r>
            <a:endParaRPr lang="cs-CZ" sz="2800" dirty="0" smtClean="0"/>
          </a:p>
          <a:p>
            <a:pPr marL="0" indent="0" algn="just">
              <a:spcBef>
                <a:spcPts val="2400"/>
              </a:spcBef>
              <a:buNone/>
            </a:pPr>
            <a:r>
              <a:rPr lang="cs-CZ" sz="2800" dirty="0" smtClean="0"/>
              <a:t>V </a:t>
            </a:r>
            <a:r>
              <a:rPr lang="cs-CZ" sz="2800" dirty="0"/>
              <a:t>protokolu o provedení neodkladného nebo neopakovatelného úkonu je třeba vždy uvést, na základě jakých skutečností byl úkon za neodkladný nebo neopakovatelný považován. </a:t>
            </a:r>
          </a:p>
        </p:txBody>
      </p:sp>
    </p:spTree>
    <p:extLst>
      <p:ext uri="{BB962C8B-B14F-4D97-AF65-F5344CB8AC3E}">
        <p14:creationId xmlns:p14="http://schemas.microsoft.com/office/powerpoint/2010/main" val="2951622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normAutofit fontScale="90000"/>
          </a:bodyPr>
          <a:lstStyle/>
          <a:p>
            <a:r>
              <a:rPr lang="cs-CZ" b="1" dirty="0" smtClean="0">
                <a:cs typeface="Arial" panose="020B0604020202020204" pitchFamily="34" charset="0"/>
              </a:rPr>
              <a:t/>
            </a:r>
            <a:br>
              <a:rPr lang="cs-CZ" b="1" dirty="0" smtClean="0">
                <a:cs typeface="Arial" panose="020B0604020202020204" pitchFamily="34" charset="0"/>
              </a:rPr>
            </a:br>
            <a:r>
              <a:rPr lang="cs-CZ" b="1" dirty="0" smtClean="0">
                <a:cs typeface="Arial" panose="020B0604020202020204" pitchFamily="34" charset="0"/>
              </a:rPr>
              <a:t>Provádění úkonů v prověřování</a:t>
            </a:r>
            <a:r>
              <a:rPr lang="cs-CZ" dirty="0" smtClean="0">
                <a:cs typeface="Arial" panose="020B0604020202020204" pitchFamily="34" charset="0"/>
              </a:rPr>
              <a:t> [§ </a:t>
            </a:r>
            <a:r>
              <a:rPr lang="cs-CZ" dirty="0">
                <a:cs typeface="Arial" panose="020B0604020202020204" pitchFamily="34" charset="0"/>
              </a:rPr>
              <a:t>158 </a:t>
            </a:r>
            <a:r>
              <a:rPr lang="cs-CZ" dirty="0" smtClean="0">
                <a:cs typeface="Arial" panose="020B0604020202020204" pitchFamily="34" charset="0"/>
              </a:rPr>
              <a:t>odst</a:t>
            </a:r>
            <a:r>
              <a:rPr lang="cs-CZ" dirty="0">
                <a:cs typeface="Arial" panose="020B0604020202020204" pitchFamily="34" charset="0"/>
              </a:rPr>
              <a:t>. </a:t>
            </a:r>
            <a:r>
              <a:rPr lang="cs-CZ" dirty="0" smtClean="0">
                <a:cs typeface="Arial" panose="020B0604020202020204" pitchFamily="34" charset="0"/>
              </a:rPr>
              <a:t>3 písm. a) až j) </a:t>
            </a:r>
            <a:r>
              <a:rPr lang="cs-CZ" dirty="0" err="1">
                <a:cs typeface="Arial" panose="020B0604020202020204" pitchFamily="34" charset="0"/>
              </a:rPr>
              <a:t>tr</a:t>
            </a:r>
            <a:r>
              <a:rPr lang="cs-CZ" dirty="0">
                <a:cs typeface="Arial" panose="020B0604020202020204" pitchFamily="34" charset="0"/>
              </a:rPr>
              <a:t>. ř</a:t>
            </a:r>
            <a:r>
              <a:rPr lang="cs-CZ" dirty="0" smtClean="0">
                <a:cs typeface="Arial" panose="020B0604020202020204" pitchFamily="34" charset="0"/>
              </a:rPr>
              <a:t>.]; </a:t>
            </a:r>
            <a:r>
              <a:rPr lang="cs-CZ" b="1" dirty="0" smtClean="0">
                <a:cs typeface="Arial" panose="020B0604020202020204" pitchFamily="34" charset="0"/>
              </a:rPr>
              <a:t>výpovědi osob</a:t>
            </a:r>
            <a:r>
              <a:rPr lang="cs-CZ" b="1" dirty="0">
                <a:cs typeface="Arial" panose="020B0604020202020204" pitchFamily="34" charset="0"/>
              </a:rPr>
              <a:t/>
            </a:r>
            <a:br>
              <a:rPr lang="cs-CZ" b="1" dirty="0">
                <a:cs typeface="Arial" panose="020B0604020202020204" pitchFamily="34" charset="0"/>
              </a:rPr>
            </a:br>
            <a:endParaRPr lang="cs-CZ" b="1" dirty="0">
              <a:cs typeface="Arial" panose="020B0604020202020204" pitchFamily="34" charset="0"/>
            </a:endParaRPr>
          </a:p>
        </p:txBody>
      </p:sp>
      <p:sp>
        <p:nvSpPr>
          <p:cNvPr id="3" name="Zástupný symbol pro obsah 2"/>
          <p:cNvSpPr>
            <a:spLocks noGrp="1"/>
          </p:cNvSpPr>
          <p:nvPr>
            <p:ph idx="1"/>
          </p:nvPr>
        </p:nvSpPr>
        <p:spPr>
          <a:xfrm>
            <a:off x="457200" y="1196752"/>
            <a:ext cx="7467600" cy="5472608"/>
          </a:xfrm>
        </p:spPr>
        <p:txBody>
          <a:bodyPr>
            <a:normAutofit/>
          </a:bodyPr>
          <a:lstStyle/>
          <a:p>
            <a:pPr marL="0" indent="0">
              <a:buNone/>
            </a:pPr>
            <a:endParaRPr lang="cs-CZ" dirty="0" smtClean="0"/>
          </a:p>
          <a:p>
            <a:pPr marL="0" indent="0" algn="just">
              <a:buNone/>
            </a:pPr>
            <a:r>
              <a:rPr lang="cs-CZ" b="1" dirty="0"/>
              <a:t>Podání vysvětlení </a:t>
            </a:r>
            <a:r>
              <a:rPr lang="cs-CZ" dirty="0"/>
              <a:t>podle § 158 odst. 3 písm. a) </a:t>
            </a:r>
            <a:r>
              <a:rPr lang="cs-CZ" dirty="0" err="1"/>
              <a:t>tr</a:t>
            </a:r>
            <a:r>
              <a:rPr lang="cs-CZ" dirty="0"/>
              <a:t>. ř. = záznam o podání vysvětlení (§ 158 odst. 6 </a:t>
            </a:r>
            <a:r>
              <a:rPr lang="cs-CZ" dirty="0" err="1"/>
              <a:t>tr</a:t>
            </a:r>
            <a:r>
              <a:rPr lang="cs-CZ" dirty="0"/>
              <a:t>. ř</a:t>
            </a:r>
            <a:r>
              <a:rPr lang="cs-CZ" dirty="0" smtClean="0"/>
              <a:t>.)</a:t>
            </a:r>
          </a:p>
          <a:p>
            <a:pPr marL="0" indent="0" algn="just">
              <a:buNone/>
            </a:pPr>
            <a:endParaRPr lang="cs-CZ" dirty="0"/>
          </a:p>
          <a:p>
            <a:pPr marL="0" indent="0" algn="just">
              <a:buNone/>
            </a:pPr>
            <a:r>
              <a:rPr lang="cs-CZ" b="1" dirty="0"/>
              <a:t>Úřední záznam </a:t>
            </a:r>
            <a:r>
              <a:rPr lang="cs-CZ" dirty="0"/>
              <a:t>lze v řízení před soudem užít </a:t>
            </a:r>
            <a:r>
              <a:rPr lang="cs-CZ" b="1" dirty="0"/>
              <a:t>jako důkaz </a:t>
            </a:r>
            <a:r>
              <a:rPr lang="cs-CZ" dirty="0"/>
              <a:t>pouze za podmínek stanovených trestním řádem: </a:t>
            </a:r>
          </a:p>
          <a:p>
            <a:pPr algn="just"/>
            <a:r>
              <a:rPr lang="cs-CZ" u="sng" dirty="0" smtClean="0"/>
              <a:t>ve </a:t>
            </a:r>
            <a:r>
              <a:rPr lang="cs-CZ" u="sng" dirty="0"/>
              <a:t>zjednodušeném řízení </a:t>
            </a:r>
            <a:r>
              <a:rPr lang="cs-CZ" dirty="0"/>
              <a:t>(§ 314d odst. 2 </a:t>
            </a:r>
            <a:r>
              <a:rPr lang="cs-CZ" dirty="0" err="1"/>
              <a:t>posl</a:t>
            </a:r>
            <a:r>
              <a:rPr lang="cs-CZ" dirty="0"/>
              <a:t>. věta </a:t>
            </a:r>
            <a:r>
              <a:rPr lang="cs-CZ" dirty="0" err="1"/>
              <a:t>tr</a:t>
            </a:r>
            <a:r>
              <a:rPr lang="cs-CZ" dirty="0"/>
              <a:t>. ř.), </a:t>
            </a:r>
          </a:p>
          <a:p>
            <a:pPr algn="just"/>
            <a:r>
              <a:rPr lang="cs-CZ" u="sng" dirty="0" smtClean="0"/>
              <a:t>přečtením </a:t>
            </a:r>
            <a:r>
              <a:rPr lang="cs-CZ" u="sng" dirty="0"/>
              <a:t>úředního záznamu v hlavním líčení </a:t>
            </a:r>
            <a:r>
              <a:rPr lang="cs-CZ" dirty="0"/>
              <a:t>se   souhlasem SZ a obžalovaného (§ 211 odst. 6 </a:t>
            </a:r>
            <a:r>
              <a:rPr lang="cs-CZ" dirty="0" err="1"/>
              <a:t>tr</a:t>
            </a:r>
            <a:r>
              <a:rPr lang="cs-CZ" dirty="0"/>
              <a:t>. ř.). </a:t>
            </a:r>
          </a:p>
          <a:p>
            <a:pPr marL="0" indent="0" algn="just">
              <a:buNone/>
            </a:pPr>
            <a:r>
              <a:rPr lang="cs-CZ" dirty="0"/>
              <a:t>Je-li však ten, kdo podal vysvětlení, později vyslýchán jako svědek nebo jako obviněný, nemůže mu být záznam přečten nebo jinak konstatován jeho obsah (§ 158 odst. 6 poslední věta </a:t>
            </a:r>
            <a:r>
              <a:rPr lang="cs-CZ" dirty="0" err="1"/>
              <a:t>tr</a:t>
            </a:r>
            <a:r>
              <a:rPr lang="cs-CZ" dirty="0"/>
              <a:t>. ř.). </a:t>
            </a:r>
          </a:p>
        </p:txBody>
      </p:sp>
    </p:spTree>
    <p:extLst>
      <p:ext uri="{BB962C8B-B14F-4D97-AF65-F5344CB8AC3E}">
        <p14:creationId xmlns:p14="http://schemas.microsoft.com/office/powerpoint/2010/main" val="3364485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smtClean="0"/>
              <a:t>Výpovědi osob</a:t>
            </a:r>
            <a:endParaRPr lang="cs-CZ" b="1" dirty="0"/>
          </a:p>
        </p:txBody>
      </p:sp>
      <p:sp>
        <p:nvSpPr>
          <p:cNvPr id="3" name="Zástupný symbol pro obsah 2"/>
          <p:cNvSpPr>
            <a:spLocks noGrp="1"/>
          </p:cNvSpPr>
          <p:nvPr>
            <p:ph idx="1"/>
          </p:nvPr>
        </p:nvSpPr>
        <p:spPr>
          <a:xfrm>
            <a:off x="457200" y="1196752"/>
            <a:ext cx="8229600" cy="5400600"/>
          </a:xfrm>
        </p:spPr>
        <p:txBody>
          <a:bodyPr>
            <a:normAutofit fontScale="92500"/>
          </a:bodyPr>
          <a:lstStyle/>
          <a:p>
            <a:pPr marL="0" indent="0">
              <a:spcBef>
                <a:spcPts val="1200"/>
              </a:spcBef>
              <a:buNone/>
            </a:pPr>
            <a:r>
              <a:rPr lang="cs-CZ" b="1" dirty="0" smtClean="0"/>
              <a:t>Za podmínek § 158 odst. 9 </a:t>
            </a:r>
            <a:r>
              <a:rPr lang="cs-CZ" b="1" dirty="0" err="1" smtClean="0"/>
              <a:t>tr</a:t>
            </a:r>
            <a:r>
              <a:rPr lang="cs-CZ" b="1" dirty="0" smtClean="0"/>
              <a:t>. ř. policejní orgán </a:t>
            </a:r>
            <a:r>
              <a:rPr lang="cs-CZ" b="1" u="sng" dirty="0" smtClean="0"/>
              <a:t>vyslechne jako svědka </a:t>
            </a:r>
            <a:endParaRPr lang="cs-CZ" u="sng" dirty="0"/>
          </a:p>
          <a:p>
            <a:pPr algn="just">
              <a:spcBef>
                <a:spcPts val="1200"/>
              </a:spcBef>
            </a:pPr>
            <a:r>
              <a:rPr lang="cs-CZ" b="1" dirty="0"/>
              <a:t>osobu, jejíž výpověď má povahu </a:t>
            </a:r>
            <a:r>
              <a:rPr lang="cs-CZ" b="1" dirty="0" smtClean="0"/>
              <a:t>neodkladného nebo </a:t>
            </a:r>
            <a:r>
              <a:rPr lang="cs-CZ" b="1" dirty="0"/>
              <a:t>neopakovatelného úkonu </a:t>
            </a:r>
            <a:r>
              <a:rPr lang="cs-CZ" dirty="0"/>
              <a:t>(§ 158a </a:t>
            </a:r>
            <a:r>
              <a:rPr lang="cs-CZ" dirty="0" err="1"/>
              <a:t>tr</a:t>
            </a:r>
            <a:r>
              <a:rPr lang="cs-CZ" dirty="0"/>
              <a:t>. ř.)</a:t>
            </a:r>
            <a:r>
              <a:rPr lang="cs-CZ" b="1" dirty="0"/>
              <a:t>;</a:t>
            </a:r>
          </a:p>
          <a:p>
            <a:pPr algn="just">
              <a:spcBef>
                <a:spcPts val="1200"/>
              </a:spcBef>
            </a:pPr>
            <a:r>
              <a:rPr lang="cs-CZ" b="1" dirty="0"/>
              <a:t>osobu mladší osmnácti let;</a:t>
            </a:r>
          </a:p>
          <a:p>
            <a:pPr algn="just">
              <a:spcBef>
                <a:spcPts val="1200"/>
              </a:spcBef>
            </a:pPr>
            <a:r>
              <a:rPr lang="cs-CZ" b="1" dirty="0"/>
              <a:t>osobu, o jejíž schopnosti správně a úplně vnímat, zapamatovat si nebo reprodukovat </a:t>
            </a:r>
            <a:r>
              <a:rPr lang="cs-CZ" dirty="0"/>
              <a:t>jsou s ohledem na její psychický</a:t>
            </a:r>
            <a:r>
              <a:rPr lang="cs-CZ" b="1" dirty="0"/>
              <a:t> stav pochybnosti;</a:t>
            </a:r>
          </a:p>
          <a:p>
            <a:pPr algn="just">
              <a:spcBef>
                <a:spcPts val="1200"/>
              </a:spcBef>
            </a:pPr>
            <a:r>
              <a:rPr lang="cs-CZ" b="1" dirty="0"/>
              <a:t>osobu, jejíž výpověď má </a:t>
            </a:r>
            <a:r>
              <a:rPr lang="cs-CZ" dirty="0"/>
              <a:t>podle odůvodněného předpokladu</a:t>
            </a:r>
            <a:r>
              <a:rPr lang="cs-CZ" b="1" dirty="0"/>
              <a:t> rozhodující význam pro zahájení trestního stíhání, </a:t>
            </a:r>
            <a:r>
              <a:rPr lang="cs-CZ" dirty="0"/>
              <a:t>nasvědčují-li zjištěné skutečnosti tomu, že by mohl být na takovou osobu pro její výpověď vyvíjen nátlak, anebo hrozí-li z jiného důvodu, že bude ovlivněna její výpověď,</a:t>
            </a:r>
            <a:r>
              <a:rPr lang="cs-CZ" b="1" dirty="0"/>
              <a:t> a současně</a:t>
            </a:r>
            <a:r>
              <a:rPr lang="cs-CZ" dirty="0"/>
              <a:t> lze předpokládat, že další prověřování trestního oznámení nebo jiného podnětu k trestnímu stíhání bude trvat delší dobu.</a:t>
            </a:r>
          </a:p>
          <a:p>
            <a:endParaRPr lang="cs-CZ" dirty="0"/>
          </a:p>
        </p:txBody>
      </p:sp>
    </p:spTree>
    <p:extLst>
      <p:ext uri="{BB962C8B-B14F-4D97-AF65-F5344CB8AC3E}">
        <p14:creationId xmlns:p14="http://schemas.microsoft.com/office/powerpoint/2010/main" val="11597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řehlednost">
  <a:themeElements>
    <a:clrScheme name="Špendlík">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řehlednos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23064</TotalTime>
  <Words>3713</Words>
  <Application>Microsoft Office PowerPoint</Application>
  <PresentationFormat>Předvádění na obrazovce (4:3)</PresentationFormat>
  <Paragraphs>267</Paragraphs>
  <Slides>43</Slides>
  <Notes>1</Notes>
  <HiddenSlides>0</HiddenSlides>
  <MMClips>0</MMClips>
  <ScaleCrop>false</ScaleCrop>
  <HeadingPairs>
    <vt:vector size="4" baseType="variant">
      <vt:variant>
        <vt:lpstr>Motiv</vt:lpstr>
      </vt:variant>
      <vt:variant>
        <vt:i4>1</vt:i4>
      </vt:variant>
      <vt:variant>
        <vt:lpstr>Nadpisy snímků</vt:lpstr>
      </vt:variant>
      <vt:variant>
        <vt:i4>43</vt:i4>
      </vt:variant>
    </vt:vector>
  </HeadingPairs>
  <TitlesOfParts>
    <vt:vector size="44" baseType="lpstr">
      <vt:lpstr>Přehlednost</vt:lpstr>
      <vt:lpstr>Trestní právo procesní  Přípravné řízení</vt:lpstr>
      <vt:lpstr>Stadia trestního řízení</vt:lpstr>
      <vt:lpstr>Procesní předpisy</vt:lpstr>
      <vt:lpstr>Přípravné řízení (část druhá, § 12 odst. 10 tr. ř.)</vt:lpstr>
      <vt:lpstr>Význam přípravného řízení</vt:lpstr>
      <vt:lpstr>Postup před zahájením trestního stíhání – prověřování (§ 158 – 159d tr. ř.)</vt:lpstr>
      <vt:lpstr>Neodkladné a neopakovatelné úkony  (§ 160 odst. 4 tr. ř.)</vt:lpstr>
      <vt:lpstr> Provádění úkonů v prověřování [§ 158 odst. 3 písm. a) až j) tr. ř.]; výpovědi osob </vt:lpstr>
      <vt:lpstr>Výpovědi osob</vt:lpstr>
      <vt:lpstr>Úmluva o ochraně lidských práv a základních svobod (č. 209/1992 Sb.) </vt:lpstr>
      <vt:lpstr>Zásady rovnosti zbraní a kontradiktornosti řízení</vt:lpstr>
      <vt:lpstr>III. ÚS 239/04 </vt:lpstr>
      <vt:lpstr>Použitelnost výslechů svědků z přípravného řízení (§ 158 odst. 9, 164 odst. 4, 211 tr. ř.); Pl. ÚS 25/13: </vt:lpstr>
      <vt:lpstr>Použitelnost výslechů svědků z přípravného řízení (§ 158 odst. 9, 164 odst. 4, 211 tr. ř.)</vt:lpstr>
      <vt:lpstr>Operativně pátrací prostředky</vt:lpstr>
      <vt:lpstr>Skončení prověřování</vt:lpstr>
      <vt:lpstr>Skončení prověřování</vt:lpstr>
      <vt:lpstr>Zahájení trestního stíhání (§ 160 odst. 1 tr. ř.)</vt:lpstr>
      <vt:lpstr>Usnesení o zahájení trestního stíhání</vt:lpstr>
      <vt:lpstr>Usnesení o zahájení trestního stíhání</vt:lpstr>
      <vt:lpstr>Usnesení o zahájení trestního stíhání</vt:lpstr>
      <vt:lpstr>Vyšetřovací orgány (§ 161 tr. řádu)</vt:lpstr>
      <vt:lpstr>Postup při vyšetřování</vt:lpstr>
      <vt:lpstr>Rozhodnutí v přípravném řízení</vt:lpstr>
      <vt:lpstr>Rozhodnutí v přípravném řízení</vt:lpstr>
      <vt:lpstr>Rozhodnutí v přípravném řízení</vt:lpstr>
      <vt:lpstr>Rozhodnutí v přípravném řízení</vt:lpstr>
      <vt:lpstr>Mimořádné kasační oprávnění nejvyššího státního zástupce</vt:lpstr>
      <vt:lpstr>Dohoda o vině a trestu (§ 175a , § 175b, 179b odst. 5, § 314o a násl. tr. ř.)</vt:lpstr>
      <vt:lpstr>  Odklony</vt:lpstr>
      <vt:lpstr>Zkrácené přípravné řízení  (§ 179a až 179h tr. ř.)</vt:lpstr>
      <vt:lpstr>Zkrácené přípravné řízení  </vt:lpstr>
      <vt:lpstr>Zkrácené přípravné řízení  </vt:lpstr>
      <vt:lpstr>Rozhodnutí ve zkráceném přípravném řízení</vt:lpstr>
      <vt:lpstr>Obžaloba (§ 176 až 178 tr. ř.)</vt:lpstr>
      <vt:lpstr>Dozor státního zástupce </vt:lpstr>
      <vt:lpstr>Dozor státního zástupce </vt:lpstr>
      <vt:lpstr>Dohled v soustavě státního zastupitelství</vt:lpstr>
      <vt:lpstr>Dohled jako účinný opravný prostředek</vt:lpstr>
      <vt:lpstr>Úkony soudu v přípravném řízení</vt:lpstr>
      <vt:lpstr>Příklady úkonů soudu v přípravném řízení</vt:lpstr>
      <vt:lpstr>Vazební zasedání (73d a násl. tr. ř.)</vt:lpstr>
      <vt:lpstr>     </vt:lpstr>
    </vt:vector>
  </TitlesOfParts>
  <Company>NSZ Brno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Trestní právo procesní  Přípravné řízení</dc:title>
  <dc:creator>Igor Stříž</dc:creator>
  <cp:lastModifiedBy>Igor Stříž</cp:lastModifiedBy>
  <cp:revision>154</cp:revision>
  <dcterms:created xsi:type="dcterms:W3CDTF">2018-02-15T11:30:19Z</dcterms:created>
  <dcterms:modified xsi:type="dcterms:W3CDTF">2019-04-11T13:41:38Z</dcterms:modified>
</cp:coreProperties>
</file>