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74" r:id="rId2"/>
    <p:sldId id="375" r:id="rId3"/>
    <p:sldId id="438" r:id="rId4"/>
    <p:sldId id="437" r:id="rId5"/>
    <p:sldId id="435" r:id="rId6"/>
    <p:sldId id="439" r:id="rId7"/>
    <p:sldId id="440" r:id="rId8"/>
    <p:sldId id="441" r:id="rId9"/>
    <p:sldId id="442" r:id="rId10"/>
    <p:sldId id="453" r:id="rId11"/>
    <p:sldId id="454" r:id="rId12"/>
    <p:sldId id="443" r:id="rId13"/>
    <p:sldId id="445" r:id="rId14"/>
    <p:sldId id="446" r:id="rId15"/>
    <p:sldId id="447" r:id="rId16"/>
    <p:sldId id="444" r:id="rId17"/>
    <p:sldId id="448" r:id="rId18"/>
    <p:sldId id="449" r:id="rId19"/>
    <p:sldId id="450" r:id="rId20"/>
    <p:sldId id="459" r:id="rId21"/>
    <p:sldId id="460" r:id="rId22"/>
    <p:sldId id="461" r:id="rId23"/>
    <p:sldId id="463" r:id="rId24"/>
    <p:sldId id="474" r:id="rId25"/>
    <p:sldId id="451" r:id="rId26"/>
    <p:sldId id="428" r:id="rId27"/>
    <p:sldId id="452" r:id="rId28"/>
    <p:sldId id="455" r:id="rId29"/>
    <p:sldId id="456" r:id="rId30"/>
    <p:sldId id="457" r:id="rId31"/>
    <p:sldId id="386" r:id="rId32"/>
    <p:sldId id="429" r:id="rId33"/>
    <p:sldId id="430" r:id="rId34"/>
    <p:sldId id="458" r:id="rId35"/>
    <p:sldId id="431" r:id="rId36"/>
    <p:sldId id="432" r:id="rId37"/>
    <p:sldId id="433" r:id="rId38"/>
    <p:sldId id="469" r:id="rId39"/>
    <p:sldId id="470" r:id="rId40"/>
    <p:sldId id="471" r:id="rId41"/>
    <p:sldId id="472" r:id="rId42"/>
    <p:sldId id="473" r:id="rId43"/>
    <p:sldId id="464" r:id="rId44"/>
    <p:sldId id="436" r:id="rId45"/>
    <p:sldId id="465" r:id="rId46"/>
    <p:sldId id="468" r:id="rId47"/>
    <p:sldId id="466" r:id="rId48"/>
    <p:sldId id="467" r:id="rId49"/>
    <p:sldId id="434" r:id="rId5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94494" autoAdjust="0"/>
  </p:normalViewPr>
  <p:slideViewPr>
    <p:cSldViewPr>
      <p:cViewPr varScale="1">
        <p:scale>
          <a:sx n="109" d="100"/>
          <a:sy n="109" d="100"/>
        </p:scale>
        <p:origin x="8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AB431-00AA-4DFF-8258-BE6DD9E079AD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7E10-F2ED-48A5-A561-8811B8322F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124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DB26A-32E1-4AF1-9BB1-6207795F64F8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26D5E-8548-4350-9679-832A1C29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15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72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46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56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8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2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428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076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282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664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190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19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80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2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97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84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3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40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85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31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0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0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5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6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5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.techmania.cz/cs/encyklopedie/fyzika/atomy-castice/jaderna-elektrarna/nejvetsi-havarie-jadernych-elektraren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jb.cz/legislativa/nove-atomove-prav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zdarsky.denik.cz/zpravy_region/posledni-vozik-s-uranovou-rudou-byl-vyvezen-na-povrch-dul-rozna-1-konci-20170427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2FGIeUDeZmk" TargetMode="Externa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cenia.cz/eiasea/detail/EIA_MZP041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6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ao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kolist.cz/cz/zpravodajstvi/zpravy/rozhodnuti-o-snizeni-poctu-mist-pro-hlubinne-uloziste-se-odklad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6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mailto:dominik.zidek@law.muni.cz" TargetMode="Externa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cern/" TargetMode="External"/><Relationship Id="rId3" Type="http://schemas.openxmlformats.org/officeDocument/2006/relationships/image" Target="../media/image6.gif"/><Relationship Id="rId7" Type="http://schemas.openxmlformats.org/officeDocument/2006/relationships/hyperlink" Target="https://www.unscear.org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cd-nea.org/" TargetMode="External"/><Relationship Id="rId5" Type="http://schemas.openxmlformats.org/officeDocument/2006/relationships/hyperlink" Target="https://www.iaea.org/" TargetMode="External"/><Relationship Id="rId10" Type="http://schemas.openxmlformats.org/officeDocument/2006/relationships/hyperlink" Target="https://muni.cz/go/6d3a36" TargetMode="External"/><Relationship Id="rId4" Type="http://schemas.openxmlformats.org/officeDocument/2006/relationships/hyperlink" Target="https://muni.cz/go/4e704c" TargetMode="External"/><Relationship Id="rId9" Type="http://schemas.openxmlformats.org/officeDocument/2006/relationships/hyperlink" Target="http://www.istc.i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vojtech\Pictures\Obrázky\logo katedry\logoE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9641"/>
            <a:ext cx="4597857" cy="2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vojtech\Pictures\Obrázky\logo katedry\logoCZ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9641"/>
            <a:ext cx="4658544" cy="20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ATA\grafika\pruh 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90111"/>
            <a:ext cx="12212093" cy="16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1513470"/>
            <a:ext cx="7560840" cy="1470025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Ionizující </a:t>
            </a:r>
            <a:r>
              <a:rPr lang="cs-CZ" sz="3200" b="1" dirty="0"/>
              <a:t>záření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73315" y="593866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května 2019</a:t>
            </a:r>
          </a:p>
          <a:p>
            <a:r>
              <a:rPr lang="cs-CZ" b="1" dirty="0" smtClean="0"/>
              <a:t>JUDr. Dominik Židek, Ph.D.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34" y="2972510"/>
            <a:ext cx="3542506" cy="26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Havárie v jaderných zařízeních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160">
            <a:off x="6133054" y="2751935"/>
            <a:ext cx="2619375" cy="17430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119560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Majak</a:t>
            </a:r>
            <a:r>
              <a:rPr lang="cs-CZ" b="1" dirty="0"/>
              <a:t>/</a:t>
            </a:r>
            <a:r>
              <a:rPr lang="cs-CZ" b="1" dirty="0" err="1" smtClean="0"/>
              <a:t>Kyštym</a:t>
            </a:r>
            <a:r>
              <a:rPr lang="cs-CZ" b="1" dirty="0" smtClean="0"/>
              <a:t> </a:t>
            </a:r>
            <a:r>
              <a:rPr lang="cs-CZ" dirty="0" smtClean="0"/>
              <a:t>(SSSR)</a:t>
            </a:r>
          </a:p>
          <a:p>
            <a:r>
              <a:rPr lang="cs-CZ" b="1" dirty="0" err="1" smtClean="0"/>
              <a:t>Windscale</a:t>
            </a:r>
            <a:r>
              <a:rPr lang="cs-CZ" b="1" dirty="0" smtClean="0"/>
              <a:t> </a:t>
            </a:r>
            <a:r>
              <a:rPr lang="cs-CZ" b="1" dirty="0" err="1" smtClean="0"/>
              <a:t>Fire</a:t>
            </a:r>
            <a:r>
              <a:rPr lang="cs-CZ" b="1" dirty="0" smtClean="0"/>
              <a:t> </a:t>
            </a:r>
            <a:r>
              <a:rPr lang="cs-CZ" dirty="0" smtClean="0"/>
              <a:t>(Velká Británie)</a:t>
            </a:r>
          </a:p>
          <a:p>
            <a:r>
              <a:rPr lang="cs-CZ" b="1" dirty="0" err="1" smtClean="0"/>
              <a:t>Three</a:t>
            </a:r>
            <a:r>
              <a:rPr lang="cs-CZ" b="1" dirty="0" smtClean="0"/>
              <a:t> Mile Island </a:t>
            </a:r>
            <a:r>
              <a:rPr lang="cs-CZ" dirty="0" smtClean="0"/>
              <a:t>(USA)</a:t>
            </a:r>
          </a:p>
          <a:p>
            <a:r>
              <a:rPr lang="cs-CZ" b="1" dirty="0" smtClean="0"/>
              <a:t>Černobyl </a:t>
            </a:r>
            <a:r>
              <a:rPr lang="cs-CZ" dirty="0" smtClean="0"/>
              <a:t>(SSSR, dnešní Ukrajina)</a:t>
            </a:r>
          </a:p>
          <a:p>
            <a:r>
              <a:rPr lang="cs-CZ" b="1" dirty="0" err="1" smtClean="0"/>
              <a:t>Goiania</a:t>
            </a:r>
            <a:r>
              <a:rPr lang="cs-CZ" b="1" dirty="0" smtClean="0"/>
              <a:t> </a:t>
            </a:r>
            <a:r>
              <a:rPr lang="cs-CZ" dirty="0" smtClean="0"/>
              <a:t>(Brazílie)</a:t>
            </a:r>
          </a:p>
          <a:p>
            <a:r>
              <a:rPr lang="cs-CZ" b="1" dirty="0" err="1" smtClean="0"/>
              <a:t>Fukušima</a:t>
            </a:r>
            <a:r>
              <a:rPr lang="cs-CZ" b="1" dirty="0" smtClean="0"/>
              <a:t> </a:t>
            </a:r>
            <a:r>
              <a:rPr lang="cs-CZ" dirty="0" smtClean="0"/>
              <a:t>(Japonsko)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1900" dirty="0" smtClean="0">
                <a:hlinkClick r:id="rId5"/>
              </a:rPr>
              <a:t>https</a:t>
            </a:r>
            <a:r>
              <a:rPr lang="cs-CZ" sz="1900" dirty="0">
                <a:hlinkClick r:id="rId5"/>
              </a:rPr>
              <a:t>://</a:t>
            </a:r>
            <a:r>
              <a:rPr lang="cs-CZ" sz="1900" dirty="0" smtClean="0">
                <a:hlinkClick r:id="rId5"/>
              </a:rPr>
              <a:t>edu.techmania.cz/cs/encyklopedie/fyzika/atomy-castice/jaderna-elektrarna/nejvetsi-havarie-jadernych-elektraren</a:t>
            </a:r>
            <a:r>
              <a:rPr lang="cs-CZ" sz="1900" dirty="0" smtClean="0"/>
              <a:t> </a:t>
            </a:r>
            <a:endParaRPr lang="cs-CZ" sz="1900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2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Havárie v jaderných zařízeních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7" y="2003480"/>
            <a:ext cx="8229600" cy="424141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43173" y="1069319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200" b="1" dirty="0"/>
              <a:t>Mezinárodní stupnice jaderných událostí (INES – International </a:t>
            </a:r>
            <a:r>
              <a:rPr lang="cs-CZ" altLang="cs-CZ" sz="2200" b="1" dirty="0" err="1" smtClean="0"/>
              <a:t>Nuclear</a:t>
            </a:r>
            <a:r>
              <a:rPr lang="cs-CZ" altLang="cs-CZ" sz="2200" b="1" dirty="0"/>
              <a:t> </a:t>
            </a:r>
            <a:r>
              <a:rPr lang="cs-CZ" altLang="cs-CZ" sz="2200" b="1" dirty="0" err="1" smtClean="0"/>
              <a:t>Event</a:t>
            </a:r>
            <a:r>
              <a:rPr lang="cs-CZ" altLang="cs-CZ" sz="2200" b="1" dirty="0" smtClean="0"/>
              <a:t> </a:t>
            </a:r>
            <a:r>
              <a:rPr lang="cs-CZ" altLang="cs-CZ" sz="2200" b="1" dirty="0" err="1"/>
              <a:t>Scale</a:t>
            </a:r>
            <a:r>
              <a:rPr lang="cs-CZ" altLang="cs-CZ" sz="2200" b="1" dirty="0" smtClean="0"/>
              <a:t>)</a:t>
            </a:r>
            <a:endParaRPr lang="cs-CZ" sz="2200" b="1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Prameny právní úpravy v ČR a základní </a:t>
            </a:r>
            <a:r>
              <a:rPr lang="cs-CZ" dirty="0" smtClean="0"/>
              <a:t>pojmy a instituty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46" y="2698181"/>
            <a:ext cx="4440651" cy="3330488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8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zákon </a:t>
            </a:r>
            <a:r>
              <a:rPr lang="cs-CZ" b="1" dirty="0"/>
              <a:t>č. 263/2016 Sb., atomový </a:t>
            </a:r>
            <a:r>
              <a:rPr lang="cs-CZ" b="1" dirty="0" smtClean="0"/>
              <a:t>zákon</a:t>
            </a:r>
          </a:p>
          <a:p>
            <a:r>
              <a:rPr lang="cs-CZ" dirty="0" smtClean="0"/>
              <a:t>zákon </a:t>
            </a:r>
            <a:r>
              <a:rPr lang="cs-CZ" dirty="0"/>
              <a:t>č. 18/1997 Sb., o mírovém využívání jaderné energie a ionizujícího záření (atomový </a:t>
            </a:r>
            <a:r>
              <a:rPr lang="cs-CZ" dirty="0" smtClean="0"/>
              <a:t>zákon) =&gt; tzv. „starý atomový zákon“</a:t>
            </a:r>
          </a:p>
          <a:p>
            <a:pPr lvl="1"/>
            <a:r>
              <a:rPr lang="cs-CZ" dirty="0" smtClean="0"/>
              <a:t>zákon však byl </a:t>
            </a:r>
            <a:r>
              <a:rPr lang="cs-CZ" dirty="0"/>
              <a:t>ponechán ve zbytkové podobě a upravuje již jen občanskoprávní odpovědnost za jaderné </a:t>
            </a:r>
            <a:r>
              <a:rPr lang="cs-CZ" dirty="0" smtClean="0"/>
              <a:t>škody</a:t>
            </a:r>
          </a:p>
          <a:p>
            <a:r>
              <a:rPr lang="cs-CZ" dirty="0" smtClean="0"/>
              <a:t>Prováděcí předpisy (zejména Úřad)</a:t>
            </a:r>
          </a:p>
          <a:p>
            <a:pPr lvl="1"/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://www.sujb.cz/legislativa/nove-atomove-pravo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 smtClean="0"/>
              <a:t>Související předpisy:</a:t>
            </a:r>
          </a:p>
          <a:p>
            <a:pPr lvl="1"/>
            <a:r>
              <a:rPr lang="cs-CZ" dirty="0" smtClean="0"/>
              <a:t>správní rád a soudní řád správní </a:t>
            </a:r>
          </a:p>
          <a:p>
            <a:pPr lvl="1"/>
            <a:r>
              <a:rPr lang="cs-CZ" dirty="0" smtClean="0"/>
              <a:t>zákon o posuzování </a:t>
            </a:r>
            <a:r>
              <a:rPr lang="cs-CZ" dirty="0"/>
              <a:t>vlivů na životní </a:t>
            </a:r>
            <a:r>
              <a:rPr lang="cs-CZ" dirty="0" smtClean="0"/>
              <a:t>prostředí</a:t>
            </a:r>
          </a:p>
          <a:p>
            <a:pPr lvl="1"/>
            <a:r>
              <a:rPr lang="cs-CZ" dirty="0" smtClean="0"/>
              <a:t>stavební zákon</a:t>
            </a:r>
          </a:p>
          <a:p>
            <a:pPr lvl="1"/>
            <a:r>
              <a:rPr lang="cs-CZ" dirty="0" smtClean="0"/>
              <a:t>IZS</a:t>
            </a:r>
            <a:r>
              <a:rPr lang="cs-CZ" dirty="0"/>
              <a:t>, krizový </a:t>
            </a:r>
            <a:r>
              <a:rPr lang="cs-CZ" dirty="0" smtClean="0"/>
              <a:t>zákon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ákon </a:t>
            </a:r>
            <a:r>
              <a:rPr lang="cs-CZ" dirty="0"/>
              <a:t>o potravinách (ozařování </a:t>
            </a:r>
            <a:r>
              <a:rPr lang="cs-CZ" dirty="0" smtClean="0"/>
              <a:t>potravin)</a:t>
            </a:r>
          </a:p>
          <a:p>
            <a:pPr lvl="1"/>
            <a:r>
              <a:rPr lang="cs-CZ" dirty="0" smtClean="0"/>
              <a:t>informační zákony</a:t>
            </a:r>
          </a:p>
          <a:p>
            <a:pPr lvl="1"/>
            <a:r>
              <a:rPr lang="cs-CZ" dirty="0" smtClean="0"/>
              <a:t>horní předpisy, lázeňské předpisy</a:t>
            </a:r>
          </a:p>
          <a:p>
            <a:pPr lvl="1"/>
            <a:r>
              <a:rPr lang="cs-CZ" dirty="0" smtClean="0"/>
              <a:t>trestní zákoník a zákon </a:t>
            </a:r>
            <a:r>
              <a:rPr lang="cs-CZ" dirty="0"/>
              <a:t>o trestní odpovědnosti právnických </a:t>
            </a:r>
            <a:r>
              <a:rPr lang="cs-CZ" dirty="0" smtClean="0"/>
              <a:t>osob</a:t>
            </a:r>
          </a:p>
          <a:p>
            <a:pPr lvl="1"/>
            <a:r>
              <a:rPr lang="cs-CZ" dirty="0" smtClean="0"/>
              <a:t>a další předpisy, u kterých není (vzájemně) vyloučeno jejich použití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rameny právní úpravy v ČR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89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Systematika atomového zákona</a:t>
            </a:r>
            <a:endParaRPr lang="cs-CZ" sz="28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54161" y="1163328"/>
            <a:ext cx="8579296" cy="5096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§ 1: Předmět úpravy</a:t>
            </a:r>
          </a:p>
          <a:p>
            <a:pPr marL="0" indent="0">
              <a:buNone/>
            </a:pPr>
            <a:r>
              <a:rPr lang="cs-CZ" dirty="0"/>
              <a:t>§ 2 - § 4: V</a:t>
            </a:r>
            <a:r>
              <a:rPr lang="cs-CZ" dirty="0" smtClean="0"/>
              <a:t>ymezení </a:t>
            </a:r>
            <a:r>
              <a:rPr lang="cs-CZ" dirty="0"/>
              <a:t>některých </a:t>
            </a:r>
            <a:r>
              <a:rPr lang="cs-CZ" dirty="0" smtClean="0"/>
              <a:t>pojmů</a:t>
            </a:r>
          </a:p>
          <a:p>
            <a:pPr marL="0" indent="0">
              <a:buNone/>
            </a:pPr>
            <a:r>
              <a:rPr lang="cs-CZ" dirty="0"/>
              <a:t>§ 5 - § 8: </a:t>
            </a:r>
            <a:r>
              <a:rPr lang="cs-CZ" dirty="0" smtClean="0"/>
              <a:t>Základní </a:t>
            </a:r>
            <a:r>
              <a:rPr lang="cs-CZ" dirty="0"/>
              <a:t>pravidla mírového využívání jaderné energie a ionizujícího záření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§ 9 - § 28: Regulace využívání jaderné energie a ionizujícího </a:t>
            </a:r>
            <a:r>
              <a:rPr lang="cs-CZ" dirty="0" smtClean="0"/>
              <a:t>záření</a:t>
            </a:r>
          </a:p>
          <a:p>
            <a:pPr marL="0" indent="0">
              <a:buNone/>
            </a:pPr>
            <a:r>
              <a:rPr lang="cs-CZ" dirty="0"/>
              <a:t>§ 29 - § 33: Systém </a:t>
            </a:r>
            <a:r>
              <a:rPr lang="cs-CZ" dirty="0" smtClean="0"/>
              <a:t>řízení</a:t>
            </a:r>
          </a:p>
          <a:p>
            <a:pPr marL="0" indent="0">
              <a:buNone/>
            </a:pPr>
            <a:r>
              <a:rPr lang="cs-CZ" dirty="0"/>
              <a:t>§ 34 - § 42: Poplatky na odbornou činnost </a:t>
            </a:r>
            <a:r>
              <a:rPr lang="cs-CZ" dirty="0" smtClean="0"/>
              <a:t>Úřadu</a:t>
            </a:r>
          </a:p>
          <a:p>
            <a:pPr marL="0" indent="0">
              <a:buNone/>
            </a:pPr>
            <a:r>
              <a:rPr lang="cs-CZ" dirty="0" smtClean="0"/>
              <a:t>§ 43 - § 59: Využívání jaderné energie</a:t>
            </a:r>
          </a:p>
          <a:p>
            <a:pPr marL="0" indent="0">
              <a:buNone/>
            </a:pPr>
            <a:r>
              <a:rPr lang="cs-CZ" dirty="0" smtClean="0"/>
              <a:t>§ 60 - § 104: Radiační ochrana</a:t>
            </a:r>
          </a:p>
          <a:p>
            <a:pPr marL="0" indent="0">
              <a:buNone/>
            </a:pPr>
            <a:r>
              <a:rPr lang="cs-CZ" dirty="0" smtClean="0"/>
              <a:t>§ 105: Úplné vyřazení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Systematika atomového zákona</a:t>
            </a:r>
            <a:endParaRPr lang="cs-CZ" sz="28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54161" y="1163328"/>
            <a:ext cx="8579296" cy="5188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§ 106 - § 117: Nakládání s radioaktivním odpadem a vyhořelým jaderným palivem</a:t>
            </a:r>
          </a:p>
          <a:p>
            <a:pPr marL="0" indent="0">
              <a:buFont typeface="Arial" pitchFamily="34" charset="0"/>
              <a:buNone/>
            </a:pPr>
            <a:r>
              <a:rPr lang="cs-CZ" dirty="0" smtClean="0"/>
              <a:t>§ 118 - § 135: Poplatky za ukládání radioaktivních odpadů</a:t>
            </a:r>
          </a:p>
          <a:p>
            <a:pPr marL="0" indent="0">
              <a:buNone/>
            </a:pPr>
            <a:r>
              <a:rPr lang="cs-CZ" dirty="0" smtClean="0"/>
              <a:t>§ 136 - § 148</a:t>
            </a:r>
            <a:r>
              <a:rPr lang="cs-CZ" dirty="0"/>
              <a:t>: </a:t>
            </a:r>
            <a:r>
              <a:rPr lang="cs-CZ" dirty="0" smtClean="0"/>
              <a:t>Schvalování typu některých výrobků v oblasti mírového využívání jaderné energie a ionizujícího záření a přeprava</a:t>
            </a:r>
          </a:p>
          <a:p>
            <a:pPr marL="0" indent="0">
              <a:buNone/>
            </a:pPr>
            <a:r>
              <a:rPr lang="cs-CZ" dirty="0" smtClean="0"/>
              <a:t>§ 149 - § 150: Monitorování radiační situace</a:t>
            </a:r>
          </a:p>
          <a:p>
            <a:pPr marL="0" indent="0">
              <a:buNone/>
            </a:pPr>
            <a:r>
              <a:rPr lang="cs-CZ" dirty="0" smtClean="0"/>
              <a:t>§ 151 - § 158: Zvládání radiační mimořádné události</a:t>
            </a:r>
          </a:p>
          <a:p>
            <a:pPr marL="0" indent="0">
              <a:buNone/>
            </a:pPr>
            <a:r>
              <a:rPr lang="cs-CZ" dirty="0" smtClean="0"/>
              <a:t>§ 159 - § 164: Zabezpečení</a:t>
            </a:r>
          </a:p>
          <a:p>
            <a:pPr marL="0" indent="0">
              <a:buNone/>
            </a:pPr>
            <a:r>
              <a:rPr lang="cs-CZ" dirty="0" smtClean="0"/>
              <a:t>§ 165 - § 174: Nešíření jaderných zbraní</a:t>
            </a:r>
          </a:p>
          <a:p>
            <a:pPr marL="0" indent="0">
              <a:buNone/>
            </a:pPr>
            <a:r>
              <a:rPr lang="cs-CZ" dirty="0" smtClean="0"/>
              <a:t>§ 175 - § 199: Přestupky</a:t>
            </a:r>
          </a:p>
          <a:p>
            <a:pPr marL="0" indent="0">
              <a:buNone/>
            </a:pPr>
            <a:r>
              <a:rPr lang="cs-CZ" dirty="0" smtClean="0"/>
              <a:t>§ 200 - § 226: Výkon státní správy</a:t>
            </a:r>
          </a:p>
          <a:p>
            <a:pPr marL="0" indent="0">
              <a:buNone/>
            </a:pPr>
            <a:r>
              <a:rPr lang="cs-CZ" dirty="0" smtClean="0"/>
              <a:t>§ 227 - § 239: Ustanovení společná, přechodná a závěrečná</a:t>
            </a:r>
          </a:p>
          <a:p>
            <a:pPr marL="0" indent="0">
              <a:buNone/>
            </a:pPr>
            <a:r>
              <a:rPr lang="cs-CZ" dirty="0" smtClean="0"/>
              <a:t>Přílohy: Dokumentace</a:t>
            </a:r>
            <a:endParaRPr lang="cs-CZ" dirty="0"/>
          </a:p>
          <a:p>
            <a:pPr marL="0" indent="0">
              <a:buFont typeface="Arial" pitchFamily="34" charset="0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4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ionizujícím zářením</a:t>
            </a:r>
            <a:r>
              <a:rPr lang="cs-CZ" dirty="0"/>
              <a:t> </a:t>
            </a:r>
            <a:r>
              <a:rPr lang="cs-CZ" dirty="0" smtClean="0"/>
              <a:t>je přenos </a:t>
            </a:r>
            <a:r>
              <a:rPr lang="cs-CZ" dirty="0"/>
              <a:t>energie v podobě částic nebo elektromagnetických vln vlnové délky nižší nebo rovnající se 100 </a:t>
            </a:r>
            <a:r>
              <a:rPr lang="cs-CZ" dirty="0" err="1"/>
              <a:t>nm</a:t>
            </a:r>
            <a:r>
              <a:rPr lang="cs-CZ" dirty="0"/>
              <a:t> s frekvencí vyšší nebo rovnající se 3 × 1015 Hz, který je schopen vytvářet </a:t>
            </a:r>
            <a:r>
              <a:rPr lang="cs-CZ" dirty="0" smtClean="0"/>
              <a:t>ionty</a:t>
            </a:r>
            <a:endParaRPr lang="cs-CZ" dirty="0" smtClean="0"/>
          </a:p>
          <a:p>
            <a:r>
              <a:rPr lang="cs-CZ" b="1" dirty="0"/>
              <a:t>zdrojem ionizujícího </a:t>
            </a:r>
            <a:r>
              <a:rPr lang="cs-CZ" b="1" dirty="0" smtClean="0"/>
              <a:t>záření </a:t>
            </a:r>
            <a:r>
              <a:rPr lang="cs-CZ" dirty="0" smtClean="0"/>
              <a:t>je:</a:t>
            </a:r>
          </a:p>
          <a:p>
            <a:pPr lvl="1"/>
            <a:r>
              <a:rPr lang="cs-CZ" dirty="0" smtClean="0"/>
              <a:t>1</a:t>
            </a:r>
            <a:r>
              <a:rPr lang="cs-CZ" dirty="0"/>
              <a:t>. radioaktivní látka a předmět nebo zařízení ji obsahující nebo uvolňující, </a:t>
            </a:r>
            <a:r>
              <a:rPr lang="cs-CZ" dirty="0" smtClean="0"/>
              <a:t>nebo</a:t>
            </a:r>
          </a:p>
          <a:p>
            <a:pPr lvl="1"/>
            <a:r>
              <a:rPr lang="cs-CZ" dirty="0" smtClean="0"/>
              <a:t>2</a:t>
            </a:r>
            <a:r>
              <a:rPr lang="cs-CZ" dirty="0"/>
              <a:t>. generátor záření, kterým je zařízení způsobilé generovat ionizující </a:t>
            </a:r>
            <a:r>
              <a:rPr lang="cs-CZ" dirty="0" smtClean="0"/>
              <a:t>záření</a:t>
            </a:r>
            <a:endParaRPr lang="cs-CZ" dirty="0" smtClean="0"/>
          </a:p>
          <a:p>
            <a:r>
              <a:rPr lang="cs-CZ" b="1" dirty="0"/>
              <a:t>radioaktivní látkou </a:t>
            </a:r>
            <a:r>
              <a:rPr lang="cs-CZ" dirty="0" smtClean="0"/>
              <a:t>je jakákoliv </a:t>
            </a:r>
            <a:r>
              <a:rPr lang="cs-CZ" dirty="0"/>
              <a:t>látka, která obsahuje radionuklid nebo je jím kontaminovaná v míře, která z hlediska možného ozáření vyžaduje regulaci podle tohoto </a:t>
            </a:r>
            <a:r>
              <a:rPr lang="cs-CZ" dirty="0" smtClean="0"/>
              <a:t>zákona</a:t>
            </a:r>
          </a:p>
          <a:p>
            <a:r>
              <a:rPr lang="cs-CZ" b="1" dirty="0"/>
              <a:t>ozářením </a:t>
            </a:r>
            <a:r>
              <a:rPr lang="cs-CZ" dirty="0" smtClean="0"/>
              <a:t>je vystavení </a:t>
            </a:r>
            <a:r>
              <a:rPr lang="cs-CZ" dirty="0"/>
              <a:t>fyzické osoby ionizujícímu záření s výjimkou ozáření z přírodního pozadí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Základní pojmy a instituty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5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jaderným zařízením </a:t>
            </a:r>
            <a:r>
              <a:rPr lang="cs-CZ" dirty="0" smtClean="0"/>
              <a:t>je</a:t>
            </a:r>
            <a:endParaRPr lang="cs-CZ" dirty="0"/>
          </a:p>
          <a:p>
            <a:pPr lvl="1"/>
            <a:r>
              <a:rPr lang="cs-CZ" dirty="0"/>
              <a:t>1. stavba nebo provozní celek, jehož součástí je jaderný reaktor využívající štěpnou řetězovou reakci nebo jinou řetězovou jadernou </a:t>
            </a:r>
            <a:r>
              <a:rPr lang="cs-CZ" dirty="0" smtClean="0"/>
              <a:t>reakci,</a:t>
            </a:r>
          </a:p>
          <a:p>
            <a:pPr lvl="1"/>
            <a:r>
              <a:rPr lang="cs-CZ" dirty="0" smtClean="0"/>
              <a:t>2</a:t>
            </a:r>
            <a:r>
              <a:rPr lang="cs-CZ" dirty="0"/>
              <a:t>. sklad vyhořelého jaderného </a:t>
            </a:r>
            <a:r>
              <a:rPr lang="cs-CZ" dirty="0" smtClean="0"/>
              <a:t>paliva,</a:t>
            </a:r>
          </a:p>
          <a:p>
            <a:pPr lvl="1"/>
            <a:r>
              <a:rPr lang="cs-CZ" dirty="0" smtClean="0"/>
              <a:t>3</a:t>
            </a:r>
            <a:r>
              <a:rPr lang="cs-CZ" dirty="0"/>
              <a:t>. sklad čerstvého jaderného paliva, pokud není součástí jiného jaderného </a:t>
            </a:r>
            <a:r>
              <a:rPr lang="cs-CZ" dirty="0" smtClean="0"/>
              <a:t>zařízení,</a:t>
            </a:r>
          </a:p>
          <a:p>
            <a:pPr lvl="1"/>
            <a:r>
              <a:rPr lang="cs-CZ" dirty="0" smtClean="0"/>
              <a:t>4</a:t>
            </a:r>
            <a:r>
              <a:rPr lang="cs-CZ" dirty="0"/>
              <a:t>. obohacovací závod, závod na výrobu jaderného paliva nebo závod na přepracování vyhořelého jaderného </a:t>
            </a:r>
            <a:r>
              <a:rPr lang="cs-CZ" dirty="0" smtClean="0"/>
              <a:t>paliva,</a:t>
            </a:r>
          </a:p>
          <a:p>
            <a:pPr lvl="1"/>
            <a:r>
              <a:rPr lang="cs-CZ" dirty="0" smtClean="0"/>
              <a:t>5</a:t>
            </a:r>
            <a:r>
              <a:rPr lang="cs-CZ" dirty="0"/>
              <a:t>. sklad radioaktivního odpadu, s výjimkou zařízení pro skladování radioaktivních odpadů, které je součástí jiného jaderného zařízení nebo jiného pracoviště, kde se vykonává radiační </a:t>
            </a:r>
            <a:r>
              <a:rPr lang="cs-CZ" dirty="0" smtClean="0"/>
              <a:t>činnost,</a:t>
            </a:r>
          </a:p>
          <a:p>
            <a:pPr lvl="1"/>
            <a:r>
              <a:rPr lang="cs-CZ" dirty="0" smtClean="0"/>
              <a:t>6</a:t>
            </a:r>
            <a:r>
              <a:rPr lang="cs-CZ" dirty="0"/>
              <a:t>. úložiště radioaktivního odpadu, s výjimkou úložiště obsahujícího výlučně přírodní </a:t>
            </a:r>
            <a:r>
              <a:rPr lang="cs-CZ" dirty="0" smtClean="0"/>
              <a:t>radionuklidy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Základní pojmy a instituty</a:t>
            </a:r>
            <a:endParaRPr lang="cs-CZ" sz="28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3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činností související s využíváním jaderné </a:t>
            </a:r>
            <a:r>
              <a:rPr lang="cs-CZ" b="1" dirty="0" smtClean="0"/>
              <a:t>energie</a:t>
            </a:r>
            <a:r>
              <a:rPr lang="cs-CZ" dirty="0" smtClean="0"/>
              <a:t> je</a:t>
            </a:r>
            <a:endParaRPr lang="cs-CZ" dirty="0"/>
          </a:p>
          <a:p>
            <a:pPr lvl="1"/>
            <a:r>
              <a:rPr lang="cs-CZ" dirty="0"/>
              <a:t>1. projektování, umísťování, výstavba, uvádění do provozu, provoz, provádění změny nebo vyřazování z provozu jaderného </a:t>
            </a:r>
            <a:r>
              <a:rPr lang="cs-CZ" dirty="0" smtClean="0"/>
              <a:t>zařízení,</a:t>
            </a:r>
          </a:p>
          <a:p>
            <a:pPr lvl="1"/>
            <a:r>
              <a:rPr lang="cs-CZ" dirty="0" smtClean="0"/>
              <a:t>2</a:t>
            </a:r>
            <a:r>
              <a:rPr lang="cs-CZ" dirty="0"/>
              <a:t>. navrhování, výroba, montáž, údržba, opravy a ověřování systémů jaderného zařízení nebo jejich součástí včetně materiálu k jejich </a:t>
            </a:r>
            <a:r>
              <a:rPr lang="cs-CZ" dirty="0" smtClean="0"/>
              <a:t>výrobě,</a:t>
            </a:r>
          </a:p>
          <a:p>
            <a:pPr lvl="1"/>
            <a:r>
              <a:rPr lang="cs-CZ" dirty="0" smtClean="0"/>
              <a:t>3</a:t>
            </a:r>
            <a:r>
              <a:rPr lang="cs-CZ" dirty="0"/>
              <a:t>. navrhování, výroba, údržba, opravy a ověřování obalového souboru pro přepravy, skladování nebo ukládání štěpných látek nebo radioaktivních </a:t>
            </a:r>
            <a:r>
              <a:rPr lang="cs-CZ" dirty="0" smtClean="0"/>
              <a:t>látek,</a:t>
            </a:r>
          </a:p>
          <a:p>
            <a:pPr lvl="1"/>
            <a:r>
              <a:rPr lang="cs-CZ" dirty="0" smtClean="0"/>
              <a:t>4</a:t>
            </a:r>
            <a:r>
              <a:rPr lang="cs-CZ" dirty="0"/>
              <a:t>. nakládání s jadernou položkou a provádění výzkumu a vývoje souvisejícího s jadernou </a:t>
            </a:r>
            <a:r>
              <a:rPr lang="cs-CZ" dirty="0" smtClean="0"/>
              <a:t>položkou,</a:t>
            </a:r>
          </a:p>
          <a:p>
            <a:pPr lvl="1"/>
            <a:r>
              <a:rPr lang="cs-CZ" dirty="0" smtClean="0"/>
              <a:t>5</a:t>
            </a:r>
            <a:r>
              <a:rPr lang="cs-CZ" dirty="0"/>
              <a:t>. přeprava radioaktivní nebo štěpné </a:t>
            </a:r>
            <a:r>
              <a:rPr lang="cs-CZ" dirty="0" smtClean="0"/>
              <a:t>látky,</a:t>
            </a:r>
          </a:p>
          <a:p>
            <a:pPr lvl="1"/>
            <a:r>
              <a:rPr lang="cs-CZ" dirty="0" smtClean="0"/>
              <a:t>6</a:t>
            </a:r>
            <a:r>
              <a:rPr lang="cs-CZ" dirty="0"/>
              <a:t>. uzavření úložiště radioaktivního </a:t>
            </a:r>
            <a:r>
              <a:rPr lang="cs-CZ" dirty="0" smtClean="0"/>
              <a:t>odpadu</a:t>
            </a:r>
          </a:p>
          <a:p>
            <a:r>
              <a:rPr lang="cs-CZ" b="1" dirty="0"/>
              <a:t>jadernou bezpečností </a:t>
            </a:r>
            <a:r>
              <a:rPr lang="cs-CZ" dirty="0" smtClean="0"/>
              <a:t>je stav </a:t>
            </a:r>
            <a:r>
              <a:rPr lang="cs-CZ" dirty="0"/>
              <a:t>a schopnost jaderného zařízení a fyzických osob obsluhujících jaderné zařízení zabránit nekontrolovatelnému rozvoji štěpné řetězové reakce nebo úniku radioaktivních látek anebo ionizujícího záření do životního prostředí a omezit následky nehod</a:t>
            </a:r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Základní pojmy a instituty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7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radiační mimořádnou událostí </a:t>
            </a:r>
            <a:r>
              <a:rPr lang="cs-CZ" dirty="0" smtClean="0"/>
              <a:t>je událost</a:t>
            </a:r>
            <a:r>
              <a:rPr lang="cs-CZ" dirty="0"/>
              <a:t>, která vede nebo může vést k překročení limitů ozáření a která vyžaduje opatření, jež by zabránila jejich překročení nebo zhoršování situace z pohledu zajištění radiační </a:t>
            </a:r>
            <a:r>
              <a:rPr lang="cs-CZ" dirty="0" smtClean="0"/>
              <a:t>ochrany</a:t>
            </a:r>
            <a:endParaRPr lang="cs-CZ" dirty="0" smtClean="0"/>
          </a:p>
          <a:p>
            <a:r>
              <a:rPr lang="cs-CZ" b="1" dirty="0"/>
              <a:t>radioaktivním </a:t>
            </a:r>
            <a:r>
              <a:rPr lang="cs-CZ" b="1" dirty="0" smtClean="0"/>
              <a:t>odpadem </a:t>
            </a:r>
            <a:r>
              <a:rPr lang="cs-CZ" dirty="0" smtClean="0"/>
              <a:t>je </a:t>
            </a:r>
            <a:r>
              <a:rPr lang="cs-CZ" dirty="0"/>
              <a:t>věc, která je radioaktivní látkou nebo předmětem nebo zařízením ji obsahujícím nebo jí kontaminovaným, pro kterou se nepředpokládá další využití a která nesplňuje podmínky stanovené tímto zákonem pro uvolňování radioaktivní látky z </a:t>
            </a:r>
            <a:r>
              <a:rPr lang="cs-CZ" dirty="0" smtClean="0"/>
              <a:t>pracoviště</a:t>
            </a:r>
          </a:p>
          <a:p>
            <a:r>
              <a:rPr lang="cs-CZ" b="1" dirty="0"/>
              <a:t>úložištěm radioaktivního odpadu </a:t>
            </a:r>
            <a:r>
              <a:rPr lang="cs-CZ" dirty="0" smtClean="0"/>
              <a:t>je prostor</a:t>
            </a:r>
            <a:r>
              <a:rPr lang="cs-CZ" dirty="0"/>
              <a:t>, objekt nebo zařízení sloužící k ukládání radioaktivního </a:t>
            </a:r>
            <a:r>
              <a:rPr lang="cs-CZ" dirty="0" smtClean="0"/>
              <a:t>odpadu</a:t>
            </a:r>
            <a:endParaRPr lang="cs-CZ" dirty="0" smtClean="0"/>
          </a:p>
          <a:p>
            <a:r>
              <a:rPr lang="cs-CZ" b="1" dirty="0"/>
              <a:t>vyhořelým jaderným palivem </a:t>
            </a:r>
            <a:r>
              <a:rPr lang="cs-CZ" dirty="0" smtClean="0"/>
              <a:t>je ozářené </a:t>
            </a:r>
            <a:r>
              <a:rPr lang="cs-CZ" dirty="0"/>
              <a:t>jaderné palivo, které bylo trvale vyjmuto z aktivní zóny jaderného </a:t>
            </a:r>
            <a:r>
              <a:rPr lang="cs-CZ" dirty="0" smtClean="0"/>
              <a:t>reaktoru</a:t>
            </a:r>
          </a:p>
          <a:p>
            <a:r>
              <a:rPr lang="cs-CZ" b="1" dirty="0"/>
              <a:t>národním radiačním havarijním plánem </a:t>
            </a:r>
            <a:r>
              <a:rPr lang="cs-CZ" dirty="0" smtClean="0"/>
              <a:t>je plán </a:t>
            </a:r>
            <a:r>
              <a:rPr lang="cs-CZ" dirty="0"/>
              <a:t>zpracovávaný pro území České republiky vně areálu jaderného zařízení nebo pracoviště IV. kategorie pro přípravu na řízení a provádění odezvy na radiační nehodu nebo radiační havárii s dopadem mimo zónu havarijního </a:t>
            </a:r>
            <a:r>
              <a:rPr lang="cs-CZ" dirty="0" smtClean="0"/>
              <a:t>plánování</a:t>
            </a:r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Základní pojmy a instituty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356" y="1205974"/>
            <a:ext cx="8507288" cy="416724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Mezinárodní a evropské prameny právní úpravy a organizace</a:t>
            </a:r>
          </a:p>
          <a:p>
            <a:r>
              <a:rPr lang="cs-CZ" dirty="0" smtClean="0"/>
              <a:t>Prameny právní úpravy v ČR a základní pojmy a instituty</a:t>
            </a:r>
          </a:p>
          <a:p>
            <a:r>
              <a:rPr lang="cs-CZ" dirty="0" smtClean="0"/>
              <a:t>Institucionální </a:t>
            </a:r>
            <a:r>
              <a:rPr lang="cs-CZ" dirty="0"/>
              <a:t>zabezpečení výkonu státní </a:t>
            </a:r>
            <a:r>
              <a:rPr lang="cs-CZ" dirty="0" smtClean="0"/>
              <a:t>správy a jednotlivé povolovací akty </a:t>
            </a:r>
          </a:p>
          <a:p>
            <a:pPr lvl="1"/>
            <a:r>
              <a:rPr lang="cs-CZ" dirty="0" smtClean="0"/>
              <a:t>Postavení Státního úřadu pro jadernou bezpečnost („Úřad“) a jím vydávané akty</a:t>
            </a:r>
          </a:p>
          <a:p>
            <a:pPr lvl="1"/>
            <a:r>
              <a:rPr lang="cs-CZ" dirty="0" smtClean="0"/>
              <a:t>Postavení </a:t>
            </a:r>
            <a:r>
              <a:rPr lang="cs-CZ" dirty="0"/>
              <a:t>Úřadu </a:t>
            </a:r>
            <a:r>
              <a:rPr lang="cs-CZ" dirty="0" smtClean="0"/>
              <a:t>při </a:t>
            </a:r>
            <a:r>
              <a:rPr lang="cs-CZ" dirty="0"/>
              <a:t>posuzování vlivů záměrů na životní prostředí (EIA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Radioaktivní odpady a úložiště</a:t>
            </a:r>
          </a:p>
          <a:p>
            <a:r>
              <a:rPr lang="cs-CZ" dirty="0" smtClean="0"/>
              <a:t>Odpovědnostní vztahy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Obsah</a:t>
            </a:r>
            <a:endParaRPr lang="cs-CZ" sz="30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78" y="4265885"/>
            <a:ext cx="2746619" cy="18310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57" y="5022232"/>
            <a:ext cx="2181720" cy="1636291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6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" y="1140371"/>
            <a:ext cx="8579296" cy="544299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Klasifikace zdrojů ionizujícího záření podle míry ohrožení osob a životního prostředí:</a:t>
            </a:r>
          </a:p>
          <a:p>
            <a:pPr lvl="1"/>
            <a:r>
              <a:rPr lang="cs-CZ" b="1" dirty="0" smtClean="0"/>
              <a:t>nevýznamné </a:t>
            </a:r>
            <a:r>
              <a:rPr lang="cs-CZ" dirty="0" smtClean="0"/>
              <a:t>– při </a:t>
            </a:r>
            <a:r>
              <a:rPr lang="cs-CZ" dirty="0"/>
              <a:t>nakládání s nimi nehrozí radiační nehoda a nevznikají radioaktivní </a:t>
            </a:r>
            <a:r>
              <a:rPr lang="cs-CZ" dirty="0" smtClean="0"/>
              <a:t>odpady;</a:t>
            </a:r>
          </a:p>
          <a:p>
            <a:pPr lvl="1"/>
            <a:r>
              <a:rPr lang="cs-CZ" b="1" dirty="0" smtClean="0"/>
              <a:t>drobné </a:t>
            </a:r>
            <a:r>
              <a:rPr lang="cs-CZ" dirty="0"/>
              <a:t>– nehrozí radiační nehoda, ale mohou vzniknout radioaktivní </a:t>
            </a:r>
            <a:r>
              <a:rPr lang="cs-CZ" dirty="0" smtClean="0"/>
              <a:t>odpady;</a:t>
            </a:r>
          </a:p>
          <a:p>
            <a:pPr lvl="1"/>
            <a:r>
              <a:rPr lang="cs-CZ" b="1" dirty="0" smtClean="0"/>
              <a:t>jednoduché </a:t>
            </a:r>
            <a:r>
              <a:rPr lang="cs-CZ" dirty="0"/>
              <a:t>– existuje riziko radiační nehody, ale je vyloučena </a:t>
            </a:r>
            <a:r>
              <a:rPr lang="cs-CZ" dirty="0" smtClean="0"/>
              <a:t>radiační nehoda </a:t>
            </a:r>
            <a:r>
              <a:rPr lang="cs-CZ" dirty="0"/>
              <a:t>s akutními účinky na zdraví – zubní rentgeny, další </a:t>
            </a:r>
            <a:r>
              <a:rPr lang="cs-CZ" dirty="0" smtClean="0"/>
              <a:t>rentgenová zařízení;</a:t>
            </a:r>
          </a:p>
          <a:p>
            <a:pPr lvl="1"/>
            <a:r>
              <a:rPr lang="cs-CZ" b="1" dirty="0" smtClean="0"/>
              <a:t>významné </a:t>
            </a:r>
            <a:r>
              <a:rPr lang="cs-CZ" dirty="0"/>
              <a:t>– při nakládání s nimi je nutné uvažovat s rizikem </a:t>
            </a:r>
            <a:r>
              <a:rPr lang="cs-CZ" dirty="0" smtClean="0"/>
              <a:t>radiační nehody </a:t>
            </a:r>
            <a:r>
              <a:rPr lang="cs-CZ" dirty="0"/>
              <a:t>spojené s </a:t>
            </a:r>
            <a:r>
              <a:rPr lang="cs-CZ" dirty="0" smtClean="0"/>
              <a:t>akutními účinky </a:t>
            </a:r>
            <a:r>
              <a:rPr lang="cs-CZ" dirty="0"/>
              <a:t>na zdraví, ale nehrozí radiační havárie – např. mamografy, </a:t>
            </a:r>
            <a:r>
              <a:rPr lang="cs-CZ" dirty="0" smtClean="0"/>
              <a:t>rentgeny </a:t>
            </a:r>
            <a:r>
              <a:rPr lang="cs-CZ" dirty="0"/>
              <a:t>pro počítačovou </a:t>
            </a:r>
            <a:r>
              <a:rPr lang="cs-CZ" dirty="0" smtClean="0"/>
              <a:t>tomografii, pro radioterapii apod.</a:t>
            </a:r>
          </a:p>
          <a:p>
            <a:pPr lvl="1"/>
            <a:r>
              <a:rPr lang="cs-CZ" b="1" dirty="0" smtClean="0"/>
              <a:t>velmi </a:t>
            </a:r>
            <a:r>
              <a:rPr lang="cs-CZ" b="1" dirty="0"/>
              <a:t>významné </a:t>
            </a:r>
            <a:r>
              <a:rPr lang="cs-CZ" dirty="0"/>
              <a:t>– u nich nutné počítat s radiační havárií – jaderný reaktor, s ním související technologická </a:t>
            </a:r>
            <a:r>
              <a:rPr lang="cs-CZ" dirty="0" smtClean="0"/>
              <a:t>zařízení, průmyslové </a:t>
            </a:r>
            <a:r>
              <a:rPr lang="cs-CZ" dirty="0"/>
              <a:t>ozařovače poživatin, předmětů běžného užívání</a:t>
            </a:r>
          </a:p>
          <a:p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Základní pojmy a instituty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5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237412"/>
            <a:ext cx="8579296" cy="351276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Zdroje ionizujícího záření</a:t>
            </a:r>
            <a:r>
              <a:rPr lang="cs-CZ" dirty="0" smtClean="0"/>
              <a:t> (příklady):</a:t>
            </a:r>
          </a:p>
          <a:p>
            <a:pPr lvl="1"/>
            <a:r>
              <a:rPr lang="cs-CZ" dirty="0" smtClean="0"/>
              <a:t>Jaderné elektrárny</a:t>
            </a:r>
          </a:p>
          <a:p>
            <a:pPr lvl="2"/>
            <a:r>
              <a:rPr lang="cs-CZ" dirty="0" smtClean="0"/>
              <a:t>Dukovany, Temelín</a:t>
            </a:r>
          </a:p>
          <a:p>
            <a:pPr lvl="1"/>
            <a:r>
              <a:rPr lang="cs-CZ" dirty="0" smtClean="0"/>
              <a:t>Lékařské přístroje využívající ionizující záření</a:t>
            </a:r>
          </a:p>
          <a:p>
            <a:pPr lvl="1"/>
            <a:r>
              <a:rPr lang="cs-CZ" dirty="0" smtClean="0"/>
              <a:t>Lázeňství</a:t>
            </a:r>
          </a:p>
          <a:p>
            <a:pPr lvl="2"/>
            <a:r>
              <a:rPr lang="cs-CZ" dirty="0" smtClean="0"/>
              <a:t>Lázně Jáchymov (radonové lázně)</a:t>
            </a:r>
          </a:p>
          <a:p>
            <a:pPr lvl="1"/>
            <a:r>
              <a:rPr lang="cs-CZ" dirty="0" smtClean="0"/>
              <a:t>Uranové hornictví</a:t>
            </a:r>
          </a:p>
          <a:p>
            <a:pPr lvl="2"/>
            <a:r>
              <a:rPr lang="cs-CZ" dirty="0" smtClean="0"/>
              <a:t>článek: </a:t>
            </a:r>
            <a:r>
              <a:rPr lang="cs-CZ" i="1" dirty="0" smtClean="0"/>
              <a:t>Poslední vozík s uranovou rudou byl vyvezen napovrch. Důl Rožná 1 končí</a:t>
            </a:r>
            <a:r>
              <a:rPr lang="cs-CZ" dirty="0" smtClean="0"/>
              <a:t>. </a:t>
            </a:r>
            <a:r>
              <a:rPr lang="cs-CZ" sz="1500" dirty="0" smtClean="0"/>
              <a:t>Dostupný zde: </a:t>
            </a:r>
            <a:r>
              <a:rPr lang="cs-CZ" sz="1500" dirty="0" smtClean="0">
                <a:hlinkClick r:id="rId4"/>
              </a:rPr>
              <a:t>https://zdarsky.denik.cz/zpravy_region/posledni-vozik-s-uranovou-rudou-byl-vyvezen-na-povrch-dul-rozna-1-konci-20170427.html</a:t>
            </a:r>
            <a:r>
              <a:rPr lang="cs-CZ" sz="1500" dirty="0" smtClean="0"/>
              <a:t> </a:t>
            </a:r>
          </a:p>
          <a:p>
            <a:pPr lvl="1"/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88" y="4575314"/>
            <a:ext cx="3568824" cy="200746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Základní pojmy a instituty</a:t>
            </a:r>
            <a:endParaRPr lang="cs-CZ" sz="280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Základní pojmy</a:t>
            </a:r>
            <a:endParaRPr lang="cs-CZ" sz="280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" y="37495"/>
            <a:ext cx="9255480" cy="6825470"/>
          </a:xfrm>
        </p:spPr>
      </p:pic>
    </p:spTree>
    <p:extLst>
      <p:ext uri="{BB962C8B-B14F-4D97-AF65-F5344CB8AC3E}">
        <p14:creationId xmlns:p14="http://schemas.microsoft.com/office/powerpoint/2010/main" val="33712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Základní pojmy</a:t>
            </a:r>
            <a:endParaRPr lang="cs-CZ" sz="280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3"/>
            <a:ext cx="9200920" cy="6859331"/>
          </a:xfrm>
        </p:spPr>
      </p:pic>
    </p:spTree>
    <p:extLst>
      <p:ext uri="{BB962C8B-B14F-4D97-AF65-F5344CB8AC3E}">
        <p14:creationId xmlns:p14="http://schemas.microsoft.com/office/powerpoint/2010/main" val="20350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237412"/>
            <a:ext cx="8579296" cy="54840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4200" b="1" dirty="0"/>
              <a:t>Radiační monitorovací </a:t>
            </a:r>
            <a:r>
              <a:rPr lang="cs-CZ" sz="4200" b="1" dirty="0" smtClean="0"/>
              <a:t>sítě </a:t>
            </a:r>
            <a:r>
              <a:rPr lang="cs-CZ" sz="4200" dirty="0" smtClean="0"/>
              <a:t>– </a:t>
            </a:r>
            <a:r>
              <a:rPr lang="cs-CZ" sz="4200" u="sng" dirty="0" smtClean="0"/>
              <a:t>Státní ústav radiační ochrany, v. v. i.</a:t>
            </a:r>
          </a:p>
          <a:p>
            <a:r>
              <a:rPr lang="cs-CZ" sz="3800" dirty="0" smtClean="0"/>
              <a:t>tzv</a:t>
            </a:r>
            <a:r>
              <a:rPr lang="cs-CZ" sz="3800" dirty="0"/>
              <a:t>. </a:t>
            </a:r>
            <a:r>
              <a:rPr lang="cs-CZ" sz="3800" dirty="0" smtClean="0"/>
              <a:t>normální monitorování</a:t>
            </a:r>
            <a:r>
              <a:rPr lang="cs-CZ" sz="3800" dirty="0"/>
              <a:t>, které je zaměřeno na monitorování za obvyklé radiační </a:t>
            </a:r>
            <a:r>
              <a:rPr lang="cs-CZ" sz="3800" dirty="0" smtClean="0"/>
              <a:t>situace</a:t>
            </a:r>
          </a:p>
          <a:p>
            <a:r>
              <a:rPr lang="cs-CZ" sz="3800" dirty="0" smtClean="0"/>
              <a:t>tzv</a:t>
            </a:r>
            <a:r>
              <a:rPr lang="cs-CZ" sz="3800" dirty="0"/>
              <a:t>. </a:t>
            </a:r>
            <a:r>
              <a:rPr lang="cs-CZ" sz="3800" dirty="0" smtClean="0"/>
              <a:t>havarijní monitorování</a:t>
            </a:r>
            <a:r>
              <a:rPr lang="cs-CZ" sz="3800" dirty="0"/>
              <a:t>, do něhož monitorovací sítě přecházejí za nehodové expoziční </a:t>
            </a:r>
            <a:r>
              <a:rPr lang="cs-CZ" sz="3800" dirty="0" smtClean="0"/>
              <a:t>situace</a:t>
            </a:r>
          </a:p>
          <a:p>
            <a:pPr marL="457200" lvl="1" indent="0">
              <a:buNone/>
            </a:pPr>
            <a:endParaRPr lang="cs-CZ" sz="400" b="1" dirty="0"/>
          </a:p>
          <a:p>
            <a:pPr lvl="1"/>
            <a:r>
              <a:rPr lang="cs-CZ" sz="3600" dirty="0" smtClean="0"/>
              <a:t>Síť </a:t>
            </a:r>
            <a:r>
              <a:rPr lang="cs-CZ" sz="3600" dirty="0"/>
              <a:t>včasného zjištění </a:t>
            </a:r>
            <a:r>
              <a:rPr lang="cs-CZ" sz="3600" dirty="0" smtClean="0"/>
              <a:t>tvořená </a:t>
            </a:r>
            <a:r>
              <a:rPr lang="cs-CZ" sz="3600" dirty="0"/>
              <a:t>169 měřícími </a:t>
            </a:r>
            <a:r>
              <a:rPr lang="cs-CZ" sz="3600" dirty="0" smtClean="0"/>
              <a:t>místy;</a:t>
            </a:r>
          </a:p>
          <a:p>
            <a:pPr lvl="1"/>
            <a:r>
              <a:rPr lang="cs-CZ" sz="3600" dirty="0" smtClean="0"/>
              <a:t>teritoriální </a:t>
            </a:r>
            <a:r>
              <a:rPr lang="cs-CZ" sz="3600" dirty="0"/>
              <a:t>síť </a:t>
            </a:r>
            <a:r>
              <a:rPr lang="cs-CZ" sz="3600" dirty="0" smtClean="0"/>
              <a:t>tvořená </a:t>
            </a:r>
            <a:r>
              <a:rPr lang="cs-CZ" sz="3600" dirty="0"/>
              <a:t>180 měřícími místy (127 venku, 53 v budovách</a:t>
            </a:r>
            <a:r>
              <a:rPr lang="cs-CZ" sz="3600" dirty="0" smtClean="0"/>
              <a:t>);</a:t>
            </a:r>
          </a:p>
          <a:p>
            <a:pPr lvl="1"/>
            <a:r>
              <a:rPr lang="cs-CZ" sz="3600" dirty="0" smtClean="0"/>
              <a:t>lokální </a:t>
            </a:r>
            <a:r>
              <a:rPr lang="cs-CZ" sz="3600" dirty="0"/>
              <a:t>sítě </a:t>
            </a:r>
            <a:r>
              <a:rPr lang="cs-CZ" sz="3600" dirty="0" smtClean="0"/>
              <a:t>s </a:t>
            </a:r>
            <a:r>
              <a:rPr lang="cs-CZ" sz="3600" dirty="0"/>
              <a:t>celkem 26 měřícími místy v okolí JE Dukovany (15 měřicích míst) a JE Temelín (11 měřicích míst</a:t>
            </a:r>
            <a:r>
              <a:rPr lang="cs-CZ" sz="3600" dirty="0" smtClean="0"/>
              <a:t>)</a:t>
            </a:r>
          </a:p>
          <a:p>
            <a:pPr lvl="1"/>
            <a:r>
              <a:rPr lang="cs-CZ" sz="3600" dirty="0" smtClean="0"/>
              <a:t>lokální </a:t>
            </a:r>
            <a:r>
              <a:rPr lang="cs-CZ" sz="3600" dirty="0"/>
              <a:t>sítě </a:t>
            </a:r>
            <a:r>
              <a:rPr lang="cs-CZ" sz="3600" dirty="0" smtClean="0"/>
              <a:t>s </a:t>
            </a:r>
            <a:r>
              <a:rPr lang="cs-CZ" sz="3600" dirty="0"/>
              <a:t>celkem 97 měřícími místy v okolí JE Dukovany (55 měřicích míst) a JE  Temelín (42 měřicích </a:t>
            </a:r>
            <a:r>
              <a:rPr lang="cs-CZ" sz="3600" dirty="0" smtClean="0"/>
              <a:t>míst)</a:t>
            </a:r>
          </a:p>
          <a:p>
            <a:pPr lvl="1"/>
            <a:r>
              <a:rPr lang="cs-CZ" sz="3600" dirty="0" smtClean="0"/>
              <a:t>síť </a:t>
            </a:r>
            <a:r>
              <a:rPr lang="cs-CZ" sz="3600" dirty="0"/>
              <a:t>pro vnitřní ozáření tvořená monitorovacími místy, kde se měří obsah reprezentativních radionuklidů v životním prostředí, potravním řetězci nebo lidském </a:t>
            </a:r>
            <a:r>
              <a:rPr lang="cs-CZ" sz="3600" dirty="0" smtClean="0"/>
              <a:t>těle;</a:t>
            </a:r>
          </a:p>
          <a:p>
            <a:pPr lvl="1"/>
            <a:r>
              <a:rPr lang="cs-CZ" sz="3600" dirty="0" smtClean="0"/>
              <a:t>teritoriální </a:t>
            </a:r>
            <a:r>
              <a:rPr lang="cs-CZ" sz="3600" dirty="0"/>
              <a:t>síť odběru vzorků životního prostředí tvořená 10 měřícími místy kontaminace </a:t>
            </a:r>
            <a:r>
              <a:rPr lang="cs-CZ" sz="3600" dirty="0" smtClean="0"/>
              <a:t>ovzduší;</a:t>
            </a:r>
          </a:p>
          <a:p>
            <a:pPr lvl="1"/>
            <a:r>
              <a:rPr lang="cs-CZ" sz="3600" dirty="0" smtClean="0"/>
              <a:t>lokální </a:t>
            </a:r>
            <a:r>
              <a:rPr lang="cs-CZ" sz="3600" dirty="0"/>
              <a:t>sítě odběru vzorků životního prostředí s celkem 13 měřícími místy kontaminace ovzduší provozované </a:t>
            </a:r>
            <a:r>
              <a:rPr lang="cs-CZ" sz="3600" dirty="0" smtClean="0"/>
              <a:t>JE </a:t>
            </a:r>
            <a:r>
              <a:rPr lang="cs-CZ" sz="3600" dirty="0"/>
              <a:t>Dukovany (6 měřicích míst) a JE Temelín (7 měřicích míst</a:t>
            </a:r>
            <a:r>
              <a:rPr lang="cs-CZ" sz="3600" dirty="0" smtClean="0"/>
              <a:t>);</a:t>
            </a:r>
          </a:p>
          <a:p>
            <a:pPr lvl="1"/>
            <a:r>
              <a:rPr lang="cs-CZ" sz="3600" dirty="0" smtClean="0"/>
              <a:t>teritoriální </a:t>
            </a:r>
            <a:r>
              <a:rPr lang="cs-CZ" sz="3600" dirty="0"/>
              <a:t>síť odběru vzorků životního prostředí, kterou tvoří 12 </a:t>
            </a:r>
            <a:r>
              <a:rPr lang="cs-CZ" sz="3600" dirty="0" smtClean="0"/>
              <a:t>laboratoří, </a:t>
            </a:r>
            <a:r>
              <a:rPr lang="cs-CZ" sz="3600" dirty="0"/>
              <a:t>které jsou vybaveny pro kvalitativní i kvantitativní analýzy obsahu radionuklidů ve  vzorcích z životního prostředí (např. v aerosolech, spadech, potravinách, pitné vodě, krmivech apod</a:t>
            </a:r>
            <a:r>
              <a:rPr lang="cs-CZ" sz="3600" dirty="0" smtClean="0"/>
              <a:t>.)</a:t>
            </a:r>
            <a:endParaRPr lang="cs-CZ" sz="3600" b="1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Základní pojmy a instituty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2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Institucionální zabezpečení výkonu státní správy a jednotlivé povolovací akty 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4" y="3233917"/>
            <a:ext cx="4759176" cy="2531882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8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581103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Úřad</a:t>
            </a:r>
          </a:p>
          <a:p>
            <a:pPr lvl="1"/>
            <a:r>
              <a:rPr lang="cs-CZ" sz="2900" dirty="0" smtClean="0"/>
              <a:t>v podrobnostech viz dále</a:t>
            </a:r>
          </a:p>
          <a:p>
            <a:pPr lvl="1"/>
            <a:r>
              <a:rPr lang="cs-CZ" sz="2900" dirty="0" smtClean="0"/>
              <a:t>pravomoc </a:t>
            </a:r>
            <a:r>
              <a:rPr lang="cs-CZ" sz="2900" dirty="0"/>
              <a:t>vydávat podzákonné právní předpisy (vyhlášky</a:t>
            </a:r>
            <a:r>
              <a:rPr lang="cs-CZ" sz="2900" dirty="0" smtClean="0"/>
              <a:t>) – srov. § 236 AZ. Stejnou </a:t>
            </a:r>
            <a:r>
              <a:rPr lang="cs-CZ" sz="2900" dirty="0"/>
              <a:t>pravomoc, i když v mnohem menším rozsahu má také Ministerstvo průmyslu a obchodu a Ministerstvo </a:t>
            </a:r>
            <a:r>
              <a:rPr lang="cs-CZ" sz="2900" dirty="0" smtClean="0"/>
              <a:t>financí (srov. § 237 AZ).</a:t>
            </a:r>
          </a:p>
          <a:p>
            <a:r>
              <a:rPr lang="cs-CZ" b="1" dirty="0" smtClean="0"/>
              <a:t>Vláda</a:t>
            </a:r>
          </a:p>
          <a:p>
            <a:pPr lvl="1"/>
            <a:r>
              <a:rPr lang="cs-CZ" sz="2900" dirty="0" smtClean="0"/>
              <a:t>státní energetická koncepce </a:t>
            </a:r>
            <a:r>
              <a:rPr lang="cs-CZ" sz="2900" dirty="0"/>
              <a:t>podle § 3 zákona č. 406/2000 Sb., o hospodaření </a:t>
            </a:r>
            <a:r>
              <a:rPr lang="cs-CZ" sz="2900" dirty="0" smtClean="0"/>
              <a:t>energií </a:t>
            </a:r>
          </a:p>
          <a:p>
            <a:pPr lvl="1"/>
            <a:r>
              <a:rPr lang="cs-CZ" sz="2900" dirty="0" smtClean="0"/>
              <a:t>usnesení </a:t>
            </a:r>
            <a:r>
              <a:rPr lang="cs-CZ" sz="2900" dirty="0"/>
              <a:t>č. 852 ze dne 29. 11. 2017 </a:t>
            </a:r>
            <a:r>
              <a:rPr lang="cs-CZ" sz="2900" dirty="0" smtClean="0"/>
              <a:t>- „</a:t>
            </a:r>
            <a:r>
              <a:rPr lang="cs-CZ" sz="2900" dirty="0"/>
              <a:t>Koncepce nakládání s radioaktivními odpady a vyhořelým jaderným palivem v České republice</a:t>
            </a:r>
            <a:r>
              <a:rPr lang="cs-CZ" sz="2900" dirty="0" smtClean="0"/>
              <a:t>“</a:t>
            </a:r>
          </a:p>
          <a:p>
            <a:r>
              <a:rPr lang="cs-CZ" b="1" dirty="0"/>
              <a:t>Ministerstvo průmyslu a </a:t>
            </a:r>
            <a:r>
              <a:rPr lang="cs-CZ" b="1" dirty="0" smtClean="0"/>
              <a:t>obchodu </a:t>
            </a:r>
            <a:r>
              <a:rPr lang="cs-CZ" dirty="0" smtClean="0"/>
              <a:t>(§ 212 AZ)</a:t>
            </a:r>
          </a:p>
          <a:p>
            <a:pPr lvl="1"/>
            <a:r>
              <a:rPr lang="cs-CZ" sz="2900" dirty="0"/>
              <a:t>určování strategického směřování nakládání s radioaktivním odpadem v České </a:t>
            </a:r>
            <a:r>
              <a:rPr lang="cs-CZ" sz="2900" dirty="0" smtClean="0"/>
              <a:t>republice</a:t>
            </a:r>
          </a:p>
          <a:p>
            <a:pPr lvl="1"/>
            <a:r>
              <a:rPr lang="cs-CZ" sz="2900" dirty="0"/>
              <a:t>udělení státní autorizace k výstavbě výrobny elektřiny o celkovém instalovaném elektrickém výkonu 1 </a:t>
            </a:r>
            <a:r>
              <a:rPr lang="cs-CZ" sz="2900" dirty="0" smtClean="0"/>
              <a:t>MW =&gt; výstavba </a:t>
            </a:r>
            <a:r>
              <a:rPr lang="cs-CZ" sz="2900" dirty="0"/>
              <a:t>nových jaderných </a:t>
            </a:r>
            <a:r>
              <a:rPr lang="cs-CZ" sz="2900" dirty="0" smtClean="0"/>
              <a:t>zařízení</a:t>
            </a:r>
          </a:p>
          <a:p>
            <a:pPr lvl="1"/>
            <a:r>
              <a:rPr lang="cs-CZ" sz="2900" u="sng" dirty="0"/>
              <a:t>působnost stavebního úřadu</a:t>
            </a:r>
            <a:r>
              <a:rPr lang="cs-CZ" sz="2900" dirty="0"/>
              <a:t> (jako tzv. jiný stavební úřad) podle </a:t>
            </a:r>
            <a:r>
              <a:rPr lang="cs-CZ" sz="2900" dirty="0" smtClean="0"/>
              <a:t>§ </a:t>
            </a:r>
            <a:r>
              <a:rPr lang="cs-CZ" sz="2900" dirty="0"/>
              <a:t>16 odst. 2 písm. d) </a:t>
            </a:r>
            <a:r>
              <a:rPr lang="cs-CZ" sz="2900" dirty="0" smtClean="0"/>
              <a:t>stavebního </a:t>
            </a:r>
            <a:r>
              <a:rPr lang="cs-CZ" sz="2900" dirty="0"/>
              <a:t>zákona a to v procesních postupech s výjimkou pravomoci ve věcech územního </a:t>
            </a:r>
            <a:r>
              <a:rPr lang="cs-CZ" sz="2900" dirty="0" smtClean="0"/>
              <a:t>rozhodování, a </a:t>
            </a:r>
            <a:r>
              <a:rPr lang="cs-CZ" sz="2900" dirty="0"/>
              <a:t>to při těžbě, zpracování, transportu a ukládání radioaktivních surovin na území vyhrazeném pro tyto účely, u staveb souvisejících s úložišti radioaktivních odpadů obsahujících výlučně přírodní radionuklidy a u staveb v areálu jaderného zařízení, u staveb ropovodů a produktovodů a u staveb zařízení pro přenos elektřiny, zařízení pro přepravu plynu, zařízení pro uskladňování plynu nebo výrobny elektřiny o celkovém instalovaném elektrickém výkonu 100 MW a více, tedy opětovně zejména u staveb jaderných </a:t>
            </a:r>
            <a:r>
              <a:rPr lang="cs-CZ" sz="2900" dirty="0" smtClean="0"/>
              <a:t>zařízení</a:t>
            </a:r>
          </a:p>
          <a:p>
            <a:pPr lvl="2"/>
            <a:r>
              <a:rPr lang="cs-CZ" sz="2700" dirty="0" smtClean="0"/>
              <a:t>může </a:t>
            </a:r>
            <a:r>
              <a:rPr lang="cs-CZ" sz="2700" dirty="0"/>
              <a:t>vydat povolení pro stavby v uzavřených prostorech existujících staveb (např. jaderných zařízení) i bez územního rozhodnutí nebo územního souhlasu, pokud se nemění výškové uspořádání </a:t>
            </a:r>
            <a:r>
              <a:rPr lang="cs-CZ" sz="2700" dirty="0" smtClean="0"/>
              <a:t>prostoru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Institucionální zabezpečení výkonu státní správy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7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58110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Působnost dalších ministerstev:</a:t>
            </a:r>
          </a:p>
          <a:p>
            <a:pPr lvl="1"/>
            <a:r>
              <a:rPr lang="cs-CZ" b="1" dirty="0" smtClean="0"/>
              <a:t>Ministerstvo </a:t>
            </a:r>
            <a:r>
              <a:rPr lang="cs-CZ" b="1" dirty="0"/>
              <a:t>vnitra</a:t>
            </a:r>
            <a:r>
              <a:rPr lang="cs-CZ" dirty="0"/>
              <a:t> (§ 213 </a:t>
            </a:r>
            <a:r>
              <a:rPr lang="cs-CZ" dirty="0" smtClean="0"/>
              <a:t>AZ)</a:t>
            </a:r>
          </a:p>
          <a:p>
            <a:pPr lvl="1"/>
            <a:r>
              <a:rPr lang="cs-CZ" b="1" dirty="0" smtClean="0"/>
              <a:t>Ministerstvo </a:t>
            </a:r>
            <a:r>
              <a:rPr lang="cs-CZ" b="1" dirty="0"/>
              <a:t>zdravotnictví</a:t>
            </a:r>
            <a:r>
              <a:rPr lang="cs-CZ" dirty="0"/>
              <a:t> (§ 214 </a:t>
            </a:r>
            <a:r>
              <a:rPr lang="cs-CZ" dirty="0" smtClean="0"/>
              <a:t>AZ)</a:t>
            </a:r>
          </a:p>
          <a:p>
            <a:pPr lvl="1"/>
            <a:r>
              <a:rPr lang="cs-CZ" b="1" dirty="0" smtClean="0"/>
              <a:t>Ministerstvo </a:t>
            </a:r>
            <a:r>
              <a:rPr lang="cs-CZ" b="1" dirty="0"/>
              <a:t>financí</a:t>
            </a:r>
            <a:r>
              <a:rPr lang="cs-CZ" dirty="0"/>
              <a:t> (§ 215 </a:t>
            </a:r>
            <a:r>
              <a:rPr lang="cs-CZ" dirty="0" smtClean="0"/>
              <a:t>AZ)</a:t>
            </a:r>
          </a:p>
          <a:p>
            <a:pPr lvl="2"/>
            <a:r>
              <a:rPr lang="cs-CZ" sz="2600" dirty="0" smtClean="0"/>
              <a:t>správa </a:t>
            </a:r>
            <a:r>
              <a:rPr lang="cs-CZ" sz="2600" dirty="0"/>
              <a:t>jaderného účtu, u nějž existuje strategický zájem na ochraně prostředků a jejich bezpečné </a:t>
            </a:r>
            <a:r>
              <a:rPr lang="cs-CZ" sz="2600" dirty="0" smtClean="0"/>
              <a:t>správě</a:t>
            </a:r>
          </a:p>
          <a:p>
            <a:pPr lvl="1"/>
            <a:r>
              <a:rPr lang="cs-CZ" b="1" dirty="0" smtClean="0"/>
              <a:t>Ministerstvo </a:t>
            </a:r>
            <a:r>
              <a:rPr lang="cs-CZ" b="1" dirty="0"/>
              <a:t>obrany</a:t>
            </a:r>
            <a:r>
              <a:rPr lang="cs-CZ" dirty="0"/>
              <a:t> (§ 216 </a:t>
            </a:r>
            <a:r>
              <a:rPr lang="cs-CZ" dirty="0" smtClean="0"/>
              <a:t>AZ)</a:t>
            </a:r>
          </a:p>
          <a:p>
            <a:pPr lvl="1"/>
            <a:r>
              <a:rPr lang="cs-CZ" b="1" dirty="0" smtClean="0"/>
              <a:t>Ministerstvo </a:t>
            </a:r>
            <a:r>
              <a:rPr lang="cs-CZ" b="1" dirty="0"/>
              <a:t>zahraničních věcí</a:t>
            </a:r>
            <a:r>
              <a:rPr lang="cs-CZ" dirty="0"/>
              <a:t> (§ 217 </a:t>
            </a:r>
            <a:r>
              <a:rPr lang="cs-CZ" dirty="0" smtClean="0"/>
              <a:t>AZ)</a:t>
            </a:r>
          </a:p>
          <a:p>
            <a:pPr lvl="1"/>
            <a:r>
              <a:rPr lang="cs-CZ" b="1" dirty="0" smtClean="0"/>
              <a:t>Ministerstvo </a:t>
            </a:r>
            <a:r>
              <a:rPr lang="cs-CZ" b="1" dirty="0"/>
              <a:t>zemědělství</a:t>
            </a:r>
            <a:r>
              <a:rPr lang="cs-CZ" dirty="0"/>
              <a:t> (§ 218 </a:t>
            </a:r>
            <a:r>
              <a:rPr lang="cs-CZ" dirty="0" smtClean="0"/>
              <a:t>AZ)</a:t>
            </a:r>
          </a:p>
          <a:p>
            <a:pPr lvl="1"/>
            <a:r>
              <a:rPr lang="cs-CZ" b="1" dirty="0" smtClean="0"/>
              <a:t>Ministerstvo životního </a:t>
            </a:r>
            <a:r>
              <a:rPr lang="cs-CZ" b="1" dirty="0"/>
              <a:t>prostředí</a:t>
            </a:r>
            <a:r>
              <a:rPr lang="cs-CZ" dirty="0"/>
              <a:t> (§ 218 </a:t>
            </a:r>
            <a:r>
              <a:rPr lang="cs-CZ" dirty="0" smtClean="0"/>
              <a:t>AZ)</a:t>
            </a:r>
          </a:p>
          <a:p>
            <a:pPr lvl="1"/>
            <a:r>
              <a:rPr lang="cs-CZ" b="1" dirty="0"/>
              <a:t>M</a:t>
            </a:r>
            <a:r>
              <a:rPr lang="cs-CZ" b="1" dirty="0" smtClean="0"/>
              <a:t>inisterstvo pro </a:t>
            </a:r>
            <a:r>
              <a:rPr lang="cs-CZ" b="1" dirty="0"/>
              <a:t>místní rozvoj </a:t>
            </a:r>
            <a:r>
              <a:rPr lang="cs-CZ" dirty="0"/>
              <a:t>(§ 219 </a:t>
            </a:r>
            <a:r>
              <a:rPr lang="cs-CZ" dirty="0" smtClean="0"/>
              <a:t>AZ)</a:t>
            </a:r>
          </a:p>
          <a:p>
            <a:r>
              <a:rPr lang="cs-CZ" b="1" dirty="0" smtClean="0"/>
              <a:t>Hasičský záchranný sbor </a:t>
            </a:r>
            <a:r>
              <a:rPr lang="cs-CZ" b="1" dirty="0"/>
              <a:t>České republiky</a:t>
            </a:r>
            <a:r>
              <a:rPr lang="cs-CZ" dirty="0"/>
              <a:t> (§ 220 </a:t>
            </a:r>
            <a:r>
              <a:rPr lang="cs-CZ" dirty="0" smtClean="0"/>
              <a:t>AZ)</a:t>
            </a:r>
          </a:p>
          <a:p>
            <a:pPr lvl="1"/>
            <a:r>
              <a:rPr lang="cs-CZ" dirty="0" smtClean="0"/>
              <a:t>hledisko preventivní (mj</a:t>
            </a:r>
            <a:r>
              <a:rPr lang="cs-CZ" dirty="0"/>
              <a:t>. zpracovávání vnějšího havarijního </a:t>
            </a:r>
            <a:r>
              <a:rPr lang="cs-CZ" dirty="0" smtClean="0"/>
              <a:t>plánu)</a:t>
            </a:r>
          </a:p>
          <a:p>
            <a:pPr lvl="1"/>
            <a:r>
              <a:rPr lang="cs-CZ" dirty="0" smtClean="0"/>
              <a:t>působnost při </a:t>
            </a:r>
            <a:r>
              <a:rPr lang="cs-CZ" dirty="0"/>
              <a:t>řešení nenadálých situací v případě radiační nehody nebo radiační havárie, a to včetně povinnosti informovat obyvatelstvo v případě vzniku radiační mimořádné události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Institucionální zabezpečení výkonu státní správy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3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1195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Policie České republiky</a:t>
            </a:r>
            <a:r>
              <a:rPr lang="cs-CZ" dirty="0"/>
              <a:t> (§ 221 </a:t>
            </a:r>
            <a:r>
              <a:rPr lang="cs-CZ" dirty="0" smtClean="0"/>
              <a:t>AZ)</a:t>
            </a:r>
          </a:p>
          <a:p>
            <a:r>
              <a:rPr lang="cs-CZ" b="1" dirty="0" smtClean="0"/>
              <a:t>orgány </a:t>
            </a:r>
            <a:r>
              <a:rPr lang="cs-CZ" b="1" dirty="0"/>
              <a:t>Celní správy České republiky</a:t>
            </a:r>
            <a:r>
              <a:rPr lang="cs-CZ" dirty="0"/>
              <a:t> (§ 222 </a:t>
            </a:r>
            <a:r>
              <a:rPr lang="cs-CZ" dirty="0" smtClean="0"/>
              <a:t>AZ)</a:t>
            </a:r>
          </a:p>
          <a:p>
            <a:r>
              <a:rPr lang="cs-CZ" b="1" dirty="0" smtClean="0"/>
              <a:t>Státní </a:t>
            </a:r>
            <a:r>
              <a:rPr lang="cs-CZ" b="1" dirty="0"/>
              <a:t>zemědělská a potravinářská inspekce</a:t>
            </a:r>
            <a:r>
              <a:rPr lang="cs-CZ" dirty="0"/>
              <a:t> (§ 223 </a:t>
            </a:r>
            <a:r>
              <a:rPr lang="cs-CZ" dirty="0" smtClean="0"/>
              <a:t>AZ</a:t>
            </a:r>
            <a:r>
              <a:rPr lang="cs-CZ" dirty="0" smtClean="0"/>
              <a:t>) </a:t>
            </a:r>
            <a:endParaRPr lang="cs-CZ" dirty="0" smtClean="0"/>
          </a:p>
          <a:p>
            <a:r>
              <a:rPr lang="cs-CZ" b="1" dirty="0" smtClean="0"/>
              <a:t>krajský </a:t>
            </a:r>
            <a:r>
              <a:rPr lang="cs-CZ" b="1" dirty="0"/>
              <a:t>úřad</a:t>
            </a:r>
            <a:r>
              <a:rPr lang="cs-CZ" dirty="0"/>
              <a:t> a </a:t>
            </a:r>
            <a:r>
              <a:rPr lang="cs-CZ" b="1" dirty="0"/>
              <a:t>hejtman kraje</a:t>
            </a:r>
            <a:r>
              <a:rPr lang="cs-CZ" dirty="0"/>
              <a:t> (§ 224 </a:t>
            </a:r>
            <a:r>
              <a:rPr lang="cs-CZ" dirty="0" smtClean="0"/>
              <a:t>AZ)</a:t>
            </a:r>
          </a:p>
          <a:p>
            <a:pPr lvl="1"/>
            <a:r>
              <a:rPr lang="cs-CZ" dirty="0" smtClean="0"/>
              <a:t>je schopen posoudit </a:t>
            </a:r>
            <a:r>
              <a:rPr lang="cs-CZ" dirty="0"/>
              <a:t>dopad příslušných </a:t>
            </a:r>
            <a:r>
              <a:rPr lang="cs-CZ" dirty="0" smtClean="0"/>
              <a:t>opatření mj. při </a:t>
            </a:r>
            <a:r>
              <a:rPr lang="cs-CZ" dirty="0"/>
              <a:t>vyhledávání staveb s vyšším množstvím radonu v jejich vnitřním ovzduší, při informování obyvatelstva o riziku vyplývajícím ze zvýšené koncentrace radonu v domech, v informační kampani pro majitele staveb o podmínkách získání dotací na odhalení radonu a protiradonová opatření a při kontrole v této oblasti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obecní </a:t>
            </a:r>
            <a:r>
              <a:rPr lang="cs-CZ" b="1" dirty="0"/>
              <a:t>úřad obce s rozšířenou působností </a:t>
            </a:r>
            <a:r>
              <a:rPr lang="cs-CZ" dirty="0"/>
              <a:t>(§ 225 </a:t>
            </a:r>
            <a:r>
              <a:rPr lang="cs-CZ" dirty="0" smtClean="0"/>
              <a:t>AZ)</a:t>
            </a:r>
          </a:p>
          <a:p>
            <a:r>
              <a:rPr lang="cs-CZ" dirty="0" smtClean="0"/>
              <a:t>Další orgány:</a:t>
            </a:r>
          </a:p>
          <a:p>
            <a:pPr lvl="1"/>
            <a:r>
              <a:rPr lang="cs-CZ" dirty="0" smtClean="0"/>
              <a:t>Národní bezpečnostní úřad, Správa </a:t>
            </a:r>
            <a:r>
              <a:rPr lang="cs-CZ" dirty="0"/>
              <a:t>úložišť radioaktivních odpadů, </a:t>
            </a:r>
            <a:r>
              <a:rPr lang="cs-CZ" dirty="0" smtClean="0"/>
              <a:t>Státní ústav radiační ochrany či Státní ústav jaderné</a:t>
            </a:r>
            <a:r>
              <a:rPr lang="cs-CZ" dirty="0"/>
              <a:t>, chemické a biologické ochrany</a:t>
            </a:r>
          </a:p>
          <a:p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Institucionální zabezpečení výkonu státní správy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6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72" y="1302815"/>
            <a:ext cx="8507288" cy="127182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cs-CZ" dirty="0" smtClean="0"/>
              <a:t>Postavení </a:t>
            </a:r>
            <a:r>
              <a:rPr lang="cs-CZ" dirty="0"/>
              <a:t>Státního úřadu pro jadernou </a:t>
            </a:r>
            <a:r>
              <a:rPr lang="cs-CZ" dirty="0" smtClean="0"/>
              <a:t>bezpečnost a jím vydávané akty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738251"/>
            <a:ext cx="6019800" cy="2924175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986530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 smtClean="0"/>
              <a:t>Jak funguje jaderná elektrárna?</a:t>
            </a:r>
            <a:endParaRPr lang="cs-CZ" sz="40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45375" y="3429000"/>
            <a:ext cx="8507288" cy="127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500" dirty="0">
                <a:hlinkClick r:id="rId5"/>
              </a:rPr>
              <a:t>https://</a:t>
            </a:r>
            <a:r>
              <a:rPr lang="cs-CZ" sz="2500" dirty="0" smtClean="0">
                <a:hlinkClick r:id="rId5"/>
              </a:rPr>
              <a:t>www.youtube.com/watch?v=2FGIeUDeZmk</a:t>
            </a:r>
            <a:r>
              <a:rPr lang="cs-CZ" sz="2500" dirty="0" smtClean="0"/>
              <a:t> </a:t>
            </a:r>
            <a:endParaRPr lang="cs-CZ" sz="25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7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96164" cy="511956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Stanoviska </a:t>
            </a:r>
            <a:r>
              <a:rPr lang="cs-CZ" dirty="0" smtClean="0"/>
              <a:t>(§ 208 AZ)</a:t>
            </a:r>
          </a:p>
          <a:p>
            <a:r>
              <a:rPr lang="cs-CZ" b="1" dirty="0" smtClean="0"/>
              <a:t>Závazná stanoviska </a:t>
            </a:r>
            <a:r>
              <a:rPr lang="cs-CZ" dirty="0" smtClean="0"/>
              <a:t>(§ 228 AZ)</a:t>
            </a:r>
          </a:p>
          <a:p>
            <a:r>
              <a:rPr lang="cs-CZ" b="1" dirty="0" smtClean="0"/>
              <a:t>Povolení</a:t>
            </a:r>
            <a:r>
              <a:rPr lang="cs-CZ" dirty="0" smtClean="0"/>
              <a:t> (§ 9 odst. 1 AZ) – správní rozhodnutí:</a:t>
            </a:r>
          </a:p>
          <a:p>
            <a:pPr lvl="1"/>
            <a:r>
              <a:rPr lang="cs-CZ" dirty="0" smtClean="0"/>
              <a:t>umístění </a:t>
            </a:r>
            <a:r>
              <a:rPr lang="cs-CZ" dirty="0"/>
              <a:t>jaderného </a:t>
            </a:r>
            <a:r>
              <a:rPr lang="cs-CZ" dirty="0" smtClean="0"/>
              <a:t>zařízení</a:t>
            </a:r>
          </a:p>
          <a:p>
            <a:pPr lvl="1"/>
            <a:r>
              <a:rPr lang="cs-CZ" dirty="0" smtClean="0"/>
              <a:t>výstavba </a:t>
            </a:r>
            <a:r>
              <a:rPr lang="cs-CZ" dirty="0"/>
              <a:t>jaderného </a:t>
            </a:r>
            <a:r>
              <a:rPr lang="cs-CZ" dirty="0" smtClean="0"/>
              <a:t>zařízení</a:t>
            </a:r>
          </a:p>
          <a:p>
            <a:pPr lvl="1"/>
            <a:r>
              <a:rPr lang="cs-CZ" dirty="0" smtClean="0"/>
              <a:t>první </a:t>
            </a:r>
            <a:r>
              <a:rPr lang="cs-CZ" dirty="0"/>
              <a:t>fyzikální spouštění jaderného zařízení s jaderným </a:t>
            </a:r>
            <a:r>
              <a:rPr lang="cs-CZ" dirty="0" smtClean="0"/>
              <a:t>reaktorem</a:t>
            </a:r>
          </a:p>
          <a:p>
            <a:pPr lvl="1"/>
            <a:r>
              <a:rPr lang="cs-CZ" dirty="0" smtClean="0"/>
              <a:t>první </a:t>
            </a:r>
            <a:r>
              <a:rPr lang="cs-CZ" dirty="0"/>
              <a:t>energetické spouštění jaderného zařízení s jaderným </a:t>
            </a:r>
            <a:r>
              <a:rPr lang="cs-CZ" dirty="0" smtClean="0"/>
              <a:t>reaktorem</a:t>
            </a:r>
          </a:p>
          <a:p>
            <a:pPr lvl="1"/>
            <a:r>
              <a:rPr lang="cs-CZ" dirty="0" smtClean="0"/>
              <a:t>uvádění </a:t>
            </a:r>
            <a:r>
              <a:rPr lang="cs-CZ" dirty="0"/>
              <a:t>do provozu jaderného zařízení bez jaderného </a:t>
            </a:r>
            <a:r>
              <a:rPr lang="cs-CZ" dirty="0" smtClean="0"/>
              <a:t>reaktoru</a:t>
            </a:r>
          </a:p>
          <a:p>
            <a:pPr lvl="1"/>
            <a:r>
              <a:rPr lang="cs-CZ" dirty="0" smtClean="0"/>
              <a:t>provoz </a:t>
            </a:r>
            <a:r>
              <a:rPr lang="cs-CZ" dirty="0"/>
              <a:t>jaderného </a:t>
            </a:r>
            <a:r>
              <a:rPr lang="cs-CZ" dirty="0" smtClean="0"/>
              <a:t>zařízení</a:t>
            </a:r>
          </a:p>
          <a:p>
            <a:pPr lvl="1"/>
            <a:r>
              <a:rPr lang="cs-CZ" dirty="0" smtClean="0"/>
              <a:t>jednotlivé </a:t>
            </a:r>
            <a:r>
              <a:rPr lang="cs-CZ" dirty="0"/>
              <a:t>etapy vyřazování z provozu jaderného </a:t>
            </a:r>
            <a:r>
              <a:rPr lang="cs-CZ" dirty="0" smtClean="0"/>
              <a:t>zařízení</a:t>
            </a:r>
          </a:p>
          <a:p>
            <a:pPr lvl="1"/>
            <a:r>
              <a:rPr lang="cs-CZ" dirty="0" smtClean="0"/>
              <a:t>provedení </a:t>
            </a:r>
            <a:r>
              <a:rPr lang="cs-CZ" dirty="0"/>
              <a:t>změny ovlivňující jadernou bezpečnost, technickou bezpečnost a fyzickou ochranu jaderného </a:t>
            </a:r>
            <a:r>
              <a:rPr lang="cs-CZ" dirty="0" smtClean="0"/>
              <a:t>zařízení</a:t>
            </a:r>
          </a:p>
          <a:p>
            <a:r>
              <a:rPr lang="cs-CZ" b="1" dirty="0" smtClean="0"/>
              <a:t>Povolení</a:t>
            </a:r>
            <a:r>
              <a:rPr lang="cs-CZ" dirty="0" smtClean="0"/>
              <a:t> – správní rozhodnutí:</a:t>
            </a:r>
          </a:p>
          <a:p>
            <a:pPr lvl="1"/>
            <a:r>
              <a:rPr lang="cs-CZ" dirty="0" smtClean="0"/>
              <a:t>vyjmenované činnosti v </a:t>
            </a:r>
            <a:r>
              <a:rPr lang="cs-CZ" dirty="0"/>
              <a:t>rámci expozičních </a:t>
            </a:r>
            <a:r>
              <a:rPr lang="cs-CZ" dirty="0" smtClean="0"/>
              <a:t>situací (§ 9 odst. 2 AZ)</a:t>
            </a:r>
          </a:p>
          <a:p>
            <a:pPr lvl="1"/>
            <a:r>
              <a:rPr lang="cs-CZ" dirty="0"/>
              <a:t>vyjmenované </a:t>
            </a:r>
            <a:r>
              <a:rPr lang="cs-CZ" dirty="0" smtClean="0"/>
              <a:t>činnosti </a:t>
            </a:r>
            <a:r>
              <a:rPr lang="cs-CZ" dirty="0"/>
              <a:t>v oblasti nakládání s radioaktivním </a:t>
            </a:r>
            <a:r>
              <a:rPr lang="cs-CZ" dirty="0" smtClean="0"/>
              <a:t>odpadem (§ </a:t>
            </a:r>
            <a:r>
              <a:rPr lang="cs-CZ" dirty="0"/>
              <a:t>9 odst. 3</a:t>
            </a:r>
            <a:r>
              <a:rPr lang="cs-CZ" dirty="0" smtClean="0"/>
              <a:t> </a:t>
            </a:r>
            <a:r>
              <a:rPr lang="cs-CZ" dirty="0"/>
              <a:t>AZ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přeprava </a:t>
            </a:r>
            <a:r>
              <a:rPr lang="cs-CZ" dirty="0"/>
              <a:t>radioaktivní nebo štěpné </a:t>
            </a:r>
            <a:r>
              <a:rPr lang="cs-CZ" dirty="0" smtClean="0"/>
              <a:t>látky </a:t>
            </a:r>
            <a:r>
              <a:rPr lang="cs-CZ" dirty="0"/>
              <a:t>(§ 9 odst. </a:t>
            </a:r>
            <a:r>
              <a:rPr lang="cs-CZ" dirty="0" smtClean="0"/>
              <a:t>4 </a:t>
            </a:r>
            <a:r>
              <a:rPr lang="cs-CZ" dirty="0"/>
              <a:t>AZ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další oblasti </a:t>
            </a:r>
            <a:r>
              <a:rPr lang="cs-CZ" dirty="0"/>
              <a:t>(§ 9 odst. </a:t>
            </a:r>
            <a:r>
              <a:rPr lang="cs-CZ" dirty="0" smtClean="0"/>
              <a:t>5 – 8 </a:t>
            </a:r>
            <a:r>
              <a:rPr lang="cs-CZ" dirty="0"/>
              <a:t>AZ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Registrace, ohlášení a výjimky </a:t>
            </a:r>
            <a:r>
              <a:rPr lang="cs-CZ" dirty="0" smtClean="0"/>
              <a:t>(§ 10 – 12 AZ)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1642472" y="449427"/>
            <a:ext cx="706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Postavení </a:t>
            </a:r>
            <a:r>
              <a:rPr lang="cs-CZ" sz="2500" dirty="0" smtClean="0"/>
              <a:t>Úřadu a jím vydávané akty</a:t>
            </a:r>
            <a:endParaRPr lang="cs-CZ" sz="25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5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Zaoblený obdélník 2053"/>
          <p:cNvSpPr/>
          <p:nvPr/>
        </p:nvSpPr>
        <p:spPr>
          <a:xfrm>
            <a:off x="4477160" y="5350485"/>
            <a:ext cx="1656184" cy="71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subsumovaný správní akt</a:t>
            </a:r>
            <a:endParaRPr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732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sz="1800" dirty="0" smtClean="0"/>
          </a:p>
        </p:txBody>
      </p:sp>
      <p:sp>
        <p:nvSpPr>
          <p:cNvPr id="11" name="Obdélník 10"/>
          <p:cNvSpPr/>
          <p:nvPr/>
        </p:nvSpPr>
        <p:spPr>
          <a:xfrm>
            <a:off x="683568" y="1049248"/>
            <a:ext cx="4697324" cy="3886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stanovisko</a:t>
            </a:r>
            <a:r>
              <a:rPr lang="cs-CZ" dirty="0" smtClean="0"/>
              <a:t> [§ </a:t>
            </a:r>
            <a:r>
              <a:rPr lang="cs-CZ" dirty="0"/>
              <a:t>208 písm. n) </a:t>
            </a:r>
            <a:r>
              <a:rPr lang="cs-CZ" dirty="0" smtClean="0"/>
              <a:t>AZ]</a:t>
            </a:r>
            <a:endParaRPr lang="cs-CZ" dirty="0"/>
          </a:p>
        </p:txBody>
      </p:sp>
      <p:sp>
        <p:nvSpPr>
          <p:cNvPr id="12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547433" y="1489875"/>
            <a:ext cx="701518" cy="3602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642472" y="449427"/>
            <a:ext cx="706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Postavení </a:t>
            </a:r>
            <a:r>
              <a:rPr lang="cs-CZ" sz="2500" dirty="0" smtClean="0"/>
              <a:t>Úřadu a jím vydávané akty</a:t>
            </a:r>
            <a:endParaRPr lang="cs-CZ" sz="2500" dirty="0"/>
          </a:p>
        </p:txBody>
      </p:sp>
      <p:sp>
        <p:nvSpPr>
          <p:cNvPr id="25" name="Obdélník 24"/>
          <p:cNvSpPr/>
          <p:nvPr/>
        </p:nvSpPr>
        <p:spPr>
          <a:xfrm>
            <a:off x="456046" y="1703825"/>
            <a:ext cx="2372855" cy="147685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stavby v areálu jaderného zařízení </a:t>
            </a:r>
            <a:r>
              <a:rPr lang="cs-CZ" sz="1600" dirty="0" smtClean="0">
                <a:solidFill>
                  <a:schemeClr val="tx1"/>
                </a:solidFill>
              </a:rPr>
              <a:t>(nejsou-li součástí jaderného zařízení nebo samostatným jaderným zařízením)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6045" y="3320451"/>
            <a:ext cx="2372855" cy="295726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stavby </a:t>
            </a:r>
            <a:r>
              <a:rPr lang="cs-CZ" sz="1600" b="1" dirty="0">
                <a:solidFill>
                  <a:schemeClr val="tx1"/>
                </a:solidFill>
              </a:rPr>
              <a:t>tzv. externí</a:t>
            </a:r>
            <a:r>
              <a:rPr lang="cs-CZ" sz="1600" dirty="0">
                <a:solidFill>
                  <a:schemeClr val="tx1"/>
                </a:solidFill>
              </a:rPr>
              <a:t>, které nemají přímou vazbu na jaderné zařízení, ovšem potenciálně jsou způsobilé ovlivnit bezpečnosti a zabezpečení – vždy se bude jednat o stavby </a:t>
            </a:r>
            <a:r>
              <a:rPr lang="cs-CZ" sz="1600" dirty="0" smtClean="0">
                <a:solidFill>
                  <a:schemeClr val="tx1"/>
                </a:solidFill>
              </a:rPr>
              <a:t>dopravní nebo </a:t>
            </a:r>
            <a:r>
              <a:rPr lang="cs-CZ" sz="1600" dirty="0">
                <a:solidFill>
                  <a:schemeClr val="tx1"/>
                </a:solidFill>
              </a:rPr>
              <a:t>technické </a:t>
            </a:r>
            <a:r>
              <a:rPr lang="cs-CZ" sz="1600" dirty="0" smtClean="0">
                <a:solidFill>
                  <a:schemeClr val="tx1"/>
                </a:solidFill>
              </a:rPr>
              <a:t>infrastruktury nacházející </a:t>
            </a:r>
            <a:r>
              <a:rPr lang="cs-CZ" sz="1600" dirty="0">
                <a:solidFill>
                  <a:schemeClr val="tx1"/>
                </a:solidFill>
              </a:rPr>
              <a:t>se vně areálu jaderného </a:t>
            </a:r>
            <a:r>
              <a:rPr lang="cs-CZ" sz="1600" dirty="0" smtClean="0">
                <a:solidFill>
                  <a:schemeClr val="tx1"/>
                </a:solidFill>
              </a:rPr>
              <a:t>zařízení s vlivem na bezpečnost</a:t>
            </a:r>
            <a:endParaRPr lang="cs-CZ" sz="1600" dirty="0">
              <a:solidFill>
                <a:schemeClr val="tx1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6090139" y="4089852"/>
            <a:ext cx="306109" cy="91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6029022" y="5114861"/>
            <a:ext cx="376812" cy="2945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3082617" y="2140940"/>
            <a:ext cx="2372855" cy="11016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stavba </a:t>
            </a:r>
            <a:r>
              <a:rPr lang="cs-CZ" sz="1600" b="1" dirty="0">
                <a:solidFill>
                  <a:schemeClr val="tx1"/>
                </a:solidFill>
              </a:rPr>
              <a:t>na pozemku</a:t>
            </a:r>
            <a:r>
              <a:rPr lang="cs-CZ" sz="1600" dirty="0">
                <a:solidFill>
                  <a:schemeClr val="tx1"/>
                </a:solidFill>
              </a:rPr>
              <a:t>, kde je umístěno uzavřené </a:t>
            </a:r>
            <a:r>
              <a:rPr lang="cs-CZ" sz="1600" b="1" dirty="0">
                <a:solidFill>
                  <a:schemeClr val="tx1"/>
                </a:solidFill>
              </a:rPr>
              <a:t>úložiště radioaktivního odpadu</a:t>
            </a:r>
          </a:p>
        </p:txBody>
      </p:sp>
      <p:sp>
        <p:nvSpPr>
          <p:cNvPr id="31" name="Bublinový popisek ve tvaru obláčku 30"/>
          <p:cNvSpPr/>
          <p:nvPr/>
        </p:nvSpPr>
        <p:spPr>
          <a:xfrm>
            <a:off x="3234036" y="3641525"/>
            <a:ext cx="2805708" cy="1908606"/>
          </a:xfrm>
          <a:prstGeom prst="cloudCallout">
            <a:avLst>
              <a:gd name="adj1" fmla="val -56268"/>
              <a:gd name="adj2" fmla="val -5990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závazné stanovisko </a:t>
            </a:r>
            <a:r>
              <a:rPr lang="cs-CZ" sz="1600" dirty="0">
                <a:solidFill>
                  <a:schemeClr val="tx1"/>
                </a:solidFill>
              </a:rPr>
              <a:t>(§ 228 AZ)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0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5" grpId="0" animBg="1"/>
      <p:bldP spid="29" grpId="0" animBg="1"/>
      <p:bldP spid="33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aoblený obdélník 35"/>
          <p:cNvSpPr/>
          <p:nvPr/>
        </p:nvSpPr>
        <p:spPr>
          <a:xfrm>
            <a:off x="103136" y="3846436"/>
            <a:ext cx="1656184" cy="71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řetězící se správní akt</a:t>
            </a:r>
            <a:endParaRPr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0" y="634539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sp>
        <p:nvSpPr>
          <p:cNvPr id="11" name="Obdélník 10"/>
          <p:cNvSpPr/>
          <p:nvPr/>
        </p:nvSpPr>
        <p:spPr>
          <a:xfrm>
            <a:off x="683568" y="1049248"/>
            <a:ext cx="4697324" cy="3886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stanovisko</a:t>
            </a:r>
            <a:r>
              <a:rPr lang="cs-CZ" dirty="0" smtClean="0"/>
              <a:t> [§ </a:t>
            </a:r>
            <a:r>
              <a:rPr lang="cs-CZ" dirty="0"/>
              <a:t>208 písm. n) </a:t>
            </a:r>
            <a:r>
              <a:rPr lang="cs-CZ" dirty="0" smtClean="0"/>
              <a:t>AZ]</a:t>
            </a:r>
            <a:endParaRPr lang="cs-CZ" dirty="0"/>
          </a:p>
        </p:txBody>
      </p:sp>
      <p:sp>
        <p:nvSpPr>
          <p:cNvPr id="12" name="AutoShape 50"/>
          <p:cNvSpPr>
            <a:spLocks noChangeShapeType="1"/>
          </p:cNvSpPr>
          <p:nvPr/>
        </p:nvSpPr>
        <p:spPr bwMode="auto">
          <a:xfrm>
            <a:off x="8100392" y="2348880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7030650" y="305079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7068036" y="4150355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8110600" y="3625644"/>
            <a:ext cx="0" cy="451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532483" y="1155252"/>
            <a:ext cx="551685" cy="2763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6297661" y="1377181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25" name="Obdélník 24"/>
          <p:cNvSpPr/>
          <p:nvPr/>
        </p:nvSpPr>
        <p:spPr>
          <a:xfrm>
            <a:off x="457200" y="1544742"/>
            <a:ext cx="5196074" cy="12211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žádné z </a:t>
            </a:r>
            <a:r>
              <a:rPr lang="cs-CZ" dirty="0" smtClean="0"/>
              <a:t>předešlých uvedených </a:t>
            </a:r>
            <a:r>
              <a:rPr lang="cs-CZ" dirty="0"/>
              <a:t>závazných stanovisek se nevydává, jde-li o stavby, ke kterým bylo </a:t>
            </a:r>
            <a:r>
              <a:rPr lang="cs-CZ" dirty="0" smtClean="0"/>
              <a:t>vydáno povolení podle AZ =&gt; </a:t>
            </a:r>
            <a:r>
              <a:rPr lang="cs-CZ" b="1" dirty="0" smtClean="0"/>
              <a:t>stavby jaderných zařízení </a:t>
            </a:r>
            <a:r>
              <a:rPr lang="cs-CZ" dirty="0" smtClean="0"/>
              <a:t>[taxativní výčet: § </a:t>
            </a:r>
            <a:r>
              <a:rPr lang="cs-CZ" dirty="0"/>
              <a:t>3 odst. 2 písm. e) </a:t>
            </a:r>
            <a:r>
              <a:rPr lang="cs-CZ" dirty="0" smtClean="0"/>
              <a:t>AZ]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525337" y="2872721"/>
            <a:ext cx="2372855" cy="62014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povolení k umístění </a:t>
            </a:r>
            <a:r>
              <a:rPr lang="cs-CZ" sz="1600" dirty="0">
                <a:solidFill>
                  <a:schemeClr val="tx1"/>
                </a:solidFill>
              </a:rPr>
              <a:t>jaderného zařízení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525453" y="3570187"/>
            <a:ext cx="2372855" cy="605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povolení k </a:t>
            </a:r>
            <a:r>
              <a:rPr lang="cs-CZ" sz="1600" dirty="0">
                <a:solidFill>
                  <a:schemeClr val="tx1"/>
                </a:solidFill>
              </a:rPr>
              <a:t>výstavbě jaderného zařízení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525337" y="4252348"/>
            <a:ext cx="2372855" cy="162350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povolení k </a:t>
            </a:r>
            <a:r>
              <a:rPr lang="cs-CZ" sz="1600" dirty="0">
                <a:solidFill>
                  <a:schemeClr val="tx1"/>
                </a:solidFill>
              </a:rPr>
              <a:t>uvádění do provozu jaderného zařízení bez jaderného reaktoru a </a:t>
            </a:r>
            <a:r>
              <a:rPr lang="cs-CZ" sz="1600" dirty="0" smtClean="0">
                <a:solidFill>
                  <a:schemeClr val="tx1"/>
                </a:solidFill>
              </a:rPr>
              <a:t>povolení </a:t>
            </a:r>
            <a:r>
              <a:rPr lang="cs-CZ" sz="1600" dirty="0">
                <a:solidFill>
                  <a:schemeClr val="tx1"/>
                </a:solidFill>
              </a:rPr>
              <a:t>k provozu jaderného zařízení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3525337" y="5952621"/>
            <a:ext cx="2372855" cy="83135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povolení k provedení </a:t>
            </a:r>
            <a:r>
              <a:rPr lang="cs-CZ" sz="1600" dirty="0">
                <a:solidFill>
                  <a:schemeClr val="tx1"/>
                </a:solidFill>
              </a:rPr>
              <a:t>změny ovlivňující jadernou bezpečnost</a:t>
            </a:r>
          </a:p>
        </p:txBody>
      </p:sp>
      <p:sp>
        <p:nvSpPr>
          <p:cNvPr id="35" name="Bublinový popisek ve tvaru obláčku 34"/>
          <p:cNvSpPr/>
          <p:nvPr/>
        </p:nvSpPr>
        <p:spPr>
          <a:xfrm>
            <a:off x="103136" y="4371452"/>
            <a:ext cx="2805708" cy="1908606"/>
          </a:xfrm>
          <a:prstGeom prst="cloudCallout">
            <a:avLst>
              <a:gd name="adj1" fmla="val 64067"/>
              <a:gd name="adj2" fmla="val -10781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správní rozhodnutí </a:t>
            </a:r>
            <a:r>
              <a:rPr lang="cs-CZ" sz="1600" dirty="0" smtClean="0">
                <a:solidFill>
                  <a:schemeClr val="tx1"/>
                </a:solidFill>
              </a:rPr>
              <a:t>(§ 9 AZ)</a:t>
            </a:r>
            <a:endParaRPr lang="cs-CZ" sz="1600" dirty="0">
              <a:solidFill>
                <a:schemeClr val="tx1"/>
              </a:solidFill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>
            <a:off x="6019800" y="3224165"/>
            <a:ext cx="966334" cy="60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5981603" y="3861866"/>
            <a:ext cx="1028290" cy="2334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>
            <a:off x="8114692" y="4717671"/>
            <a:ext cx="8384" cy="39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7046152" y="5232245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kolaudace</a:t>
            </a:r>
            <a:endParaRPr lang="cs-CZ" altLang="cs-CZ" sz="2000" b="1" dirty="0"/>
          </a:p>
        </p:txBody>
      </p:sp>
      <p:cxnSp>
        <p:nvCxnSpPr>
          <p:cNvPr id="45" name="Přímá spojnice se šipkou 44"/>
          <p:cNvCxnSpPr/>
          <p:nvPr/>
        </p:nvCxnSpPr>
        <p:spPr>
          <a:xfrm>
            <a:off x="6006366" y="5017023"/>
            <a:ext cx="904398" cy="3327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6" name="Obdélník 2055"/>
          <p:cNvSpPr/>
          <p:nvPr/>
        </p:nvSpPr>
        <p:spPr>
          <a:xfrm rot="674299">
            <a:off x="5892376" y="3681750"/>
            <a:ext cx="223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</a:t>
            </a:r>
            <a:r>
              <a:rPr lang="cs-CZ" sz="1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110 </a:t>
            </a: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odst. 2 písm. c</a:t>
            </a:r>
            <a:r>
              <a:rPr lang="cs-CZ" sz="1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4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StavZ</a:t>
            </a:r>
            <a:r>
              <a:rPr lang="cs-CZ" sz="1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400" b="1" u="sng" dirty="0"/>
          </a:p>
        </p:txBody>
      </p:sp>
      <p:sp>
        <p:nvSpPr>
          <p:cNvPr id="52" name="Obdélník 51"/>
          <p:cNvSpPr/>
          <p:nvPr/>
        </p:nvSpPr>
        <p:spPr>
          <a:xfrm>
            <a:off x="5865686" y="2760307"/>
            <a:ext cx="216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86 odst. 2 písm. b</a:t>
            </a:r>
            <a:r>
              <a:rPr lang="cs-CZ" sz="1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4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StavZ</a:t>
            </a:r>
            <a:r>
              <a:rPr lang="cs-CZ" sz="1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400" b="1" u="sng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642472" y="449427"/>
            <a:ext cx="706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Postavení </a:t>
            </a:r>
            <a:r>
              <a:rPr lang="cs-CZ" sz="2500" dirty="0" smtClean="0"/>
              <a:t>Úřadu a jím vydávané akty</a:t>
            </a:r>
            <a:endParaRPr lang="cs-CZ" sz="25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0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44" grpId="0" animBg="1"/>
      <p:bldP spid="2056" grpId="0"/>
      <p:bldP spid="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01033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§ </a:t>
            </a:r>
            <a:r>
              <a:rPr lang="cs-CZ" dirty="0"/>
              <a:t>228 odst. 4 </a:t>
            </a:r>
            <a:r>
              <a:rPr lang="cs-CZ" dirty="0" smtClean="0"/>
              <a:t>AZ</a:t>
            </a:r>
          </a:p>
          <a:p>
            <a:pPr lvl="1"/>
            <a:r>
              <a:rPr lang="cs-CZ" dirty="0" smtClean="0"/>
              <a:t>stavby </a:t>
            </a:r>
            <a:r>
              <a:rPr lang="cs-CZ" dirty="0"/>
              <a:t>související s úložišti radioaktivních odpadů obsahujících výlučně přírodní </a:t>
            </a:r>
            <a:r>
              <a:rPr lang="cs-CZ" dirty="0" smtClean="0"/>
              <a:t>radionuklidy, </a:t>
            </a:r>
          </a:p>
          <a:p>
            <a:pPr lvl="1"/>
            <a:r>
              <a:rPr lang="cs-CZ" dirty="0" smtClean="0"/>
              <a:t>stavby</a:t>
            </a:r>
            <a:r>
              <a:rPr lang="cs-CZ" dirty="0"/>
              <a:t>, které jsou jaderným </a:t>
            </a:r>
            <a:r>
              <a:rPr lang="cs-CZ" dirty="0" smtClean="0"/>
              <a:t>zařízením,</a:t>
            </a:r>
          </a:p>
          <a:p>
            <a:pPr lvl="1"/>
            <a:r>
              <a:rPr lang="cs-CZ" dirty="0" smtClean="0"/>
              <a:t>stavby náležejí </a:t>
            </a:r>
            <a:r>
              <a:rPr lang="cs-CZ" dirty="0"/>
              <a:t>k provozním celkům, které jsou jaderným </a:t>
            </a:r>
            <a:r>
              <a:rPr lang="cs-CZ" dirty="0" smtClean="0"/>
              <a:t>zařízením</a:t>
            </a:r>
          </a:p>
          <a:p>
            <a:pPr lvl="1"/>
            <a:r>
              <a:rPr lang="cs-CZ" dirty="0" smtClean="0"/>
              <a:t>stavby</a:t>
            </a:r>
            <a:r>
              <a:rPr lang="cs-CZ" dirty="0"/>
              <a:t>, pro které je nutné obstarání závazného stanoviska Úřadu (viz </a:t>
            </a:r>
            <a:r>
              <a:rPr lang="cs-CZ" dirty="0" smtClean="0"/>
              <a:t>výše)</a:t>
            </a:r>
          </a:p>
          <a:p>
            <a:pPr marL="0" indent="0">
              <a:buNone/>
            </a:pPr>
            <a:r>
              <a:rPr lang="cs-CZ" dirty="0" smtClean="0"/>
              <a:t>jsou </a:t>
            </a:r>
            <a:r>
              <a:rPr lang="cs-CZ" dirty="0"/>
              <a:t>nezpůsobilé k posouzení autorizovaným </a:t>
            </a:r>
            <a:r>
              <a:rPr lang="cs-CZ" dirty="0" smtClean="0"/>
              <a:t>inspektorem =&gt; </a:t>
            </a:r>
            <a:r>
              <a:rPr lang="cs-CZ" b="1" dirty="0" smtClean="0"/>
              <a:t>vylučuje se </a:t>
            </a:r>
            <a:r>
              <a:rPr lang="cs-CZ" dirty="0" smtClean="0"/>
              <a:t>působnost </a:t>
            </a:r>
            <a:r>
              <a:rPr lang="cs-CZ" b="1" dirty="0"/>
              <a:t>autorizovaných inspektorů </a:t>
            </a:r>
            <a:r>
              <a:rPr lang="cs-CZ" dirty="0"/>
              <a:t>ve smyslu § 143 – 151 </a:t>
            </a:r>
            <a:r>
              <a:rPr lang="cs-CZ" dirty="0" err="1" smtClean="0"/>
              <a:t>StavZ</a:t>
            </a:r>
            <a:r>
              <a:rPr lang="cs-CZ" dirty="0" smtClean="0"/>
              <a:t>, </a:t>
            </a:r>
            <a:r>
              <a:rPr lang="cs-CZ" dirty="0"/>
              <a:t>jelikož u těchto staveb je technická náročnost a veřejný zájem natolik významný, že ponechání jejich posouzení pouze na autorizovaném inspektorovi se zákonodárci jevilo být </a:t>
            </a:r>
            <a:r>
              <a:rPr lang="cs-CZ" dirty="0" smtClean="0"/>
              <a:t>nedostatečným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§ </a:t>
            </a:r>
            <a:r>
              <a:rPr lang="cs-CZ" dirty="0"/>
              <a:t>98 </a:t>
            </a:r>
            <a:r>
              <a:rPr lang="cs-CZ" dirty="0" smtClean="0"/>
              <a:t>AZ – týkající </a:t>
            </a:r>
            <a:r>
              <a:rPr lang="cs-CZ" dirty="0"/>
              <a:t>se prevence </a:t>
            </a:r>
            <a:r>
              <a:rPr lang="cs-CZ" b="1" dirty="0"/>
              <a:t>pronikání radonu do stavby</a:t>
            </a:r>
            <a:r>
              <a:rPr lang="cs-CZ" dirty="0"/>
              <a:t>, s čímž souvisí zejména povinnost (typicky stavebníka) měření radonu na pozemku při výstavbě (nebo na stavbě při její změně) jako nutného podkladu pro povolení dle procesních postupů veřejného stavebního </a:t>
            </a:r>
            <a:r>
              <a:rPr lang="cs-CZ" dirty="0" smtClean="0"/>
              <a:t>práva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642472" y="449427"/>
            <a:ext cx="706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Postavení </a:t>
            </a:r>
            <a:r>
              <a:rPr lang="cs-CZ" sz="2500" dirty="0" smtClean="0"/>
              <a:t>Úřadu a jím vydávané akty</a:t>
            </a:r>
            <a:endParaRPr lang="cs-CZ" sz="25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0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72" y="1302815"/>
            <a:ext cx="8507288" cy="127182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cs-CZ" dirty="0"/>
              <a:t>Postavení Úřadu při posuzování vlivů záměrů na životní prostředí (EIA)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56894"/>
            <a:ext cx="2488615" cy="248861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71448"/>
            <a:ext cx="4048608" cy="2259509"/>
          </a:xfrm>
          <a:prstGeom prst="rect">
            <a:avLst/>
          </a:prstGeom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01033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body </a:t>
            </a:r>
            <a:r>
              <a:rPr lang="cs-CZ" dirty="0"/>
              <a:t>8 – 13 přílohy č. 1 k zákonu </a:t>
            </a:r>
            <a:r>
              <a:rPr lang="cs-CZ" dirty="0" smtClean="0"/>
              <a:t>č. 100/2001 Sb., o posuzování vlivů na životní prostředí (zákona EIA):</a:t>
            </a:r>
          </a:p>
          <a:p>
            <a:pPr lvl="1"/>
            <a:r>
              <a:rPr lang="cs-CZ" dirty="0" smtClean="0"/>
              <a:t>Jaderné </a:t>
            </a:r>
            <a:r>
              <a:rPr lang="cs-CZ" dirty="0"/>
              <a:t>elektrárny a jiné jaderné reaktory včetně demontáže nebo konečného uzavření těchto elektráren nebo reaktorů s výjimkou výzkumných zařízení pro výrobu a přeměnu štěpných a množivých látek, jejichž maximální výkon nepřesahuje 1 kW nepřetržitého tepelného </a:t>
            </a:r>
            <a:r>
              <a:rPr lang="cs-CZ" dirty="0" smtClean="0"/>
              <a:t>výkonu.</a:t>
            </a:r>
          </a:p>
          <a:p>
            <a:pPr lvl="1"/>
            <a:r>
              <a:rPr lang="cs-CZ" dirty="0" smtClean="0"/>
              <a:t>Zařízení </a:t>
            </a:r>
            <a:r>
              <a:rPr lang="cs-CZ" dirty="0"/>
              <a:t>na přepracování vyhořelého jaderného </a:t>
            </a:r>
            <a:r>
              <a:rPr lang="cs-CZ" dirty="0" smtClean="0"/>
              <a:t>paliva.</a:t>
            </a:r>
          </a:p>
          <a:p>
            <a:pPr lvl="1"/>
            <a:r>
              <a:rPr lang="cs-CZ" dirty="0" smtClean="0"/>
              <a:t>Zařízení </a:t>
            </a:r>
            <a:r>
              <a:rPr lang="cs-CZ" dirty="0"/>
              <a:t>na obohacování nebo výrobu jaderného </a:t>
            </a:r>
            <a:r>
              <a:rPr lang="cs-CZ" dirty="0" smtClean="0"/>
              <a:t>paliva.</a:t>
            </a:r>
          </a:p>
          <a:p>
            <a:pPr lvl="1"/>
            <a:r>
              <a:rPr lang="cs-CZ" dirty="0" smtClean="0"/>
              <a:t>Zařízení </a:t>
            </a:r>
            <a:r>
              <a:rPr lang="cs-CZ" dirty="0"/>
              <a:t>určená pro zpracování vyhořelého nebo ozářeného jaderného paliva nebo vysoce aktivních radioaktivních </a:t>
            </a:r>
            <a:r>
              <a:rPr lang="cs-CZ" dirty="0" smtClean="0"/>
              <a:t>odpadů.</a:t>
            </a:r>
          </a:p>
          <a:p>
            <a:pPr lvl="1"/>
            <a:r>
              <a:rPr lang="cs-CZ" dirty="0" smtClean="0"/>
              <a:t>Zařízení </a:t>
            </a:r>
            <a:r>
              <a:rPr lang="cs-CZ" dirty="0"/>
              <a:t>určená pro konečné uložení, konečné zneškodnění nebo dlouhodobé skladování plánované na více než 10 let vyhořelého nebo ozářeného jaderného paliva a radioaktivních odpadů na jiném místě, než na kterém jsou </a:t>
            </a:r>
            <a:r>
              <a:rPr lang="cs-CZ" dirty="0" smtClean="0"/>
              <a:t>vyprodukovány.</a:t>
            </a:r>
          </a:p>
          <a:p>
            <a:pPr lvl="1"/>
            <a:r>
              <a:rPr lang="cs-CZ" dirty="0" smtClean="0"/>
              <a:t>Zařízení </a:t>
            </a:r>
            <a:r>
              <a:rPr lang="cs-CZ" dirty="0"/>
              <a:t>ke zpracování a skladování radioaktivního odpadu; vrty pro ukládání jaderného </a:t>
            </a:r>
            <a:r>
              <a:rPr lang="cs-CZ" dirty="0" smtClean="0"/>
              <a:t>odpadu </a:t>
            </a:r>
            <a:r>
              <a:rPr lang="cs-CZ" i="1" dirty="0" smtClean="0"/>
              <a:t>(zjišťovací řízení).</a:t>
            </a:r>
          </a:p>
          <a:p>
            <a:r>
              <a:rPr lang="cs-CZ" dirty="0" smtClean="0"/>
              <a:t>Úřad hájí zájmy </a:t>
            </a:r>
            <a:r>
              <a:rPr lang="cs-CZ" dirty="0"/>
              <a:t>chráněné atomovým zákonem a může mj. podávat </a:t>
            </a:r>
            <a:r>
              <a:rPr lang="cs-CZ" b="1" dirty="0"/>
              <a:t>písemné vyjádření k oznámení </a:t>
            </a:r>
            <a:r>
              <a:rPr lang="cs-CZ" dirty="0"/>
              <a:t>(podle § 6 odst. 8 zákona EIA) či se může </a:t>
            </a:r>
            <a:r>
              <a:rPr lang="cs-CZ" b="1" dirty="0"/>
              <a:t>vyjádřit k dokumentaci</a:t>
            </a:r>
            <a:r>
              <a:rPr lang="cs-CZ" dirty="0"/>
              <a:t> (podle § 8 odst. 3 zákona EIA) a obecně bude mít veškeré </a:t>
            </a:r>
            <a:r>
              <a:rPr lang="cs-CZ" dirty="0" smtClean="0"/>
              <a:t>oprávnění </a:t>
            </a:r>
            <a:r>
              <a:rPr lang="cs-CZ" dirty="0"/>
              <a:t>jako ostatní dotčené </a:t>
            </a:r>
            <a:r>
              <a:rPr lang="cs-CZ" dirty="0" smtClean="0"/>
              <a:t>orgány.</a:t>
            </a:r>
          </a:p>
          <a:p>
            <a:endParaRPr lang="cs-CZ" i="1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1625670" y="508150"/>
            <a:ext cx="70683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/>
              <a:t>Postavení Úřadu při posuzování vlivů záměrů na životní prostředí (EIA)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0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01033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Příslušným úřadem k samotnému posouzení vlivů záměru na životní prostředí pak bude v těchto případech Ministerstvo životního </a:t>
            </a:r>
            <a:r>
              <a:rPr lang="cs-CZ" dirty="0" smtClean="0"/>
              <a:t>prostředí.</a:t>
            </a:r>
          </a:p>
          <a:p>
            <a:endParaRPr lang="cs-CZ" dirty="0" smtClean="0"/>
          </a:p>
          <a:p>
            <a:r>
              <a:rPr lang="cs-CZ" dirty="0" smtClean="0"/>
              <a:t>Jsou povolovací </a:t>
            </a:r>
            <a:r>
              <a:rPr lang="cs-CZ" dirty="0"/>
              <a:t>řízení podle § 9 </a:t>
            </a:r>
            <a:r>
              <a:rPr lang="cs-CZ" dirty="0" smtClean="0"/>
              <a:t>AZ tzv</a:t>
            </a:r>
            <a:r>
              <a:rPr lang="cs-CZ" dirty="0"/>
              <a:t>. </a:t>
            </a:r>
            <a:r>
              <a:rPr lang="cs-CZ" dirty="0" smtClean="0"/>
              <a:t>navazujícími </a:t>
            </a:r>
            <a:r>
              <a:rPr lang="cs-CZ" dirty="0"/>
              <a:t>řízení na proces EIA ve smyslu § 9b – 9d zákona </a:t>
            </a:r>
            <a:r>
              <a:rPr lang="cs-CZ" dirty="0" smtClean="0"/>
              <a:t>EIA?</a:t>
            </a:r>
          </a:p>
          <a:p>
            <a:pPr lvl="1"/>
            <a:r>
              <a:rPr lang="cs-CZ" dirty="0" smtClean="0"/>
              <a:t>Pro </a:t>
            </a:r>
            <a:r>
              <a:rPr lang="cs-CZ" dirty="0"/>
              <a:t>některá řízení [typicky povolení k výstavbě jaderného zařízení – podle § 9 odst. 1 písm. b) atomového zákona] </a:t>
            </a:r>
            <a:r>
              <a:rPr lang="cs-CZ" dirty="0" smtClean="0"/>
              <a:t>se </a:t>
            </a:r>
            <a:r>
              <a:rPr lang="cs-CZ" b="1" dirty="0" smtClean="0"/>
              <a:t>bude </a:t>
            </a:r>
            <a:r>
              <a:rPr lang="cs-CZ" b="1" dirty="0"/>
              <a:t>jednat o navazující řízení</a:t>
            </a:r>
            <a:r>
              <a:rPr lang="cs-CZ" dirty="0"/>
              <a:t> na proces EIA, jelikož se tímto povolením, byť ne „finálně“, ale přesto, povoluje provedení </a:t>
            </a:r>
            <a:r>
              <a:rPr lang="cs-CZ" dirty="0" smtClean="0"/>
              <a:t>záměru.</a:t>
            </a:r>
          </a:p>
          <a:p>
            <a:pPr lvl="2"/>
            <a:r>
              <a:rPr lang="cs-CZ" dirty="0"/>
              <a:t>Argumentačně lze tento závěr podpořit (ale s opatrností, jelikož se týkal posouzení vlivů na životní prostředí ještě před novelou zákona </a:t>
            </a:r>
            <a:r>
              <a:rPr lang="cs-CZ" dirty="0" smtClean="0"/>
              <a:t>EIA č</a:t>
            </a:r>
            <a:r>
              <a:rPr lang="cs-CZ" dirty="0"/>
              <a:t>. 39/2015 Sb. účinnou od 1. 4. 2015) rozsudkem Nejvyššího správního soudu ze dne 15. 10. 2015, č. j. 10 As 59/2015-42</a:t>
            </a:r>
            <a:r>
              <a:rPr lang="cs-CZ" dirty="0" smtClean="0"/>
              <a:t>.</a:t>
            </a:r>
          </a:p>
          <a:p>
            <a:pPr marL="914400" lvl="2" indent="0">
              <a:buNone/>
            </a:pPr>
            <a:endParaRPr lang="cs-CZ" dirty="0" smtClean="0"/>
          </a:p>
          <a:p>
            <a:r>
              <a:rPr lang="cs-CZ" dirty="0"/>
              <a:t>Praktický případ „Sklad vyhořelého jaderného paliva v </a:t>
            </a:r>
            <a:r>
              <a:rPr lang="cs-CZ" dirty="0" smtClean="0"/>
              <a:t>lokalitě elektrárny Temelín“</a:t>
            </a:r>
            <a:r>
              <a:rPr lang="cs-CZ" i="1" dirty="0" smtClean="0"/>
              <a:t> </a:t>
            </a:r>
            <a:r>
              <a:rPr lang="cs-CZ" sz="2700" i="1" dirty="0"/>
              <a:t>(</a:t>
            </a:r>
            <a:r>
              <a:rPr lang="cs-CZ" sz="2700" i="1" dirty="0">
                <a:hlinkClick r:id="rId4"/>
              </a:rPr>
              <a:t>https://portal.cenia.cz/</a:t>
            </a:r>
            <a:r>
              <a:rPr lang="cs-CZ" sz="2700" i="1" dirty="0" err="1">
                <a:hlinkClick r:id="rId4"/>
              </a:rPr>
              <a:t>eiasea</a:t>
            </a:r>
            <a:r>
              <a:rPr lang="cs-CZ" sz="2700" i="1" dirty="0">
                <a:hlinkClick r:id="rId4"/>
              </a:rPr>
              <a:t>/detail/EIA_MZP041</a:t>
            </a:r>
            <a:r>
              <a:rPr lang="cs-CZ" sz="2700" i="1" dirty="0"/>
              <a:t>) </a:t>
            </a:r>
            <a:r>
              <a:rPr lang="cs-CZ" sz="2700" dirty="0"/>
              <a:t> </a:t>
            </a:r>
            <a:r>
              <a:rPr lang="cs-CZ" sz="2700" dirty="0" smtClean="0"/>
              <a:t> </a:t>
            </a:r>
            <a:endParaRPr lang="cs-CZ" sz="2700" dirty="0"/>
          </a:p>
          <a:p>
            <a:pPr lvl="2"/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1625670" y="508150"/>
            <a:ext cx="70683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/>
              <a:t>Postavení Úřadu při posuzování vlivů záměrů na životní prostředí (EIA)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7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01033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781341" cy="68580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816837" y="58846"/>
            <a:ext cx="412042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ZÁPIS z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mezistátního veřejného projednání posudku a současně </a:t>
            </a: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dokumentace: </a:t>
            </a:r>
            <a:endParaRPr lang="cs-CZ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„Státní </a:t>
            </a:r>
            <a:r>
              <a:rPr lang="cs-C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úřad pro jadernou bezpečnost zkoumal, zda dokumentace a posudek obsahují pro tuto fázi hodnocení záměru správné a dostatečné informace popisující možné vlivy ionizujícího záření na pracovníky, obyvatelstvo a životní prostředí za normálního provozu i při všech myslitelných mimořádných událostech. Dále zkoumal, zda  dokumentace a posudek obsahují pro tuto fázi hodnocení správné a dostatečné informace o technických řešeních, která zajistí, aby tyto vlivy byly akceptovatelné ve vztahu k jaderné bezpečnosti a radiační ochraně.</a:t>
            </a:r>
          </a:p>
          <a:p>
            <a:pPr algn="just">
              <a:spcAft>
                <a:spcPts val="0"/>
              </a:spcAft>
            </a:pPr>
            <a:r>
              <a:rPr lang="cs-C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Státní úřad pro jadernou bezpečnost neměl zásadních připomínek k dokumentaci, proto na vyjádření k dokumentaci nebylo třeba v posudku reagovat. K posudku, závěrům posudku ani návrhu stanoviska nejsou zásadní výhrady</a:t>
            </a:r>
            <a:r>
              <a:rPr lang="cs-CZ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.“</a:t>
            </a:r>
            <a:endParaRPr lang="cs-CZ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Radioaktivní odpady a </a:t>
            </a:r>
            <a:r>
              <a:rPr lang="cs-CZ" dirty="0" smtClean="0"/>
              <a:t>úložiště radioaktivního odpadu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09" y="2834885"/>
            <a:ext cx="3647926" cy="3367316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499" y="193383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7"/>
            <a:ext cx="8507288" cy="5394597"/>
          </a:xfrm>
        </p:spPr>
        <p:txBody>
          <a:bodyPr>
            <a:normAutofit/>
          </a:bodyPr>
          <a:lstStyle/>
          <a:p>
            <a:r>
              <a:rPr lang="cs-CZ" altLang="cs-CZ" sz="2500" dirty="0" smtClean="0"/>
              <a:t>Na nakládání s radioaktivními odpady se nevztahuje zákon o odpadech, ale je upraveno přímo v § 106 - § 117 AZ </a:t>
            </a:r>
            <a:r>
              <a:rPr lang="en-US" altLang="cs-CZ" sz="2500" dirty="0" smtClean="0"/>
              <a:t>+</a:t>
            </a:r>
            <a:r>
              <a:rPr lang="cs-CZ" altLang="cs-CZ" sz="2500" dirty="0"/>
              <a:t> ekonomický nástroj (§ 118 - § 135 </a:t>
            </a:r>
            <a:r>
              <a:rPr lang="cs-CZ" altLang="cs-CZ" sz="2500" dirty="0" smtClean="0"/>
              <a:t>AZ: poplatky </a:t>
            </a:r>
            <a:r>
              <a:rPr lang="cs-CZ" altLang="cs-CZ" sz="2500" dirty="0"/>
              <a:t>za ukládání radioaktivních </a:t>
            </a:r>
            <a:r>
              <a:rPr lang="cs-CZ" altLang="cs-CZ" sz="2500" dirty="0" smtClean="0"/>
              <a:t>odpadů)</a:t>
            </a:r>
            <a:endParaRPr lang="cs-CZ" altLang="cs-CZ" sz="2500" dirty="0"/>
          </a:p>
          <a:p>
            <a:r>
              <a:rPr lang="cs-CZ" altLang="cs-CZ" sz="2500" dirty="0" smtClean="0"/>
              <a:t>Základní povinnosti:</a:t>
            </a:r>
          </a:p>
          <a:p>
            <a:pPr lvl="1"/>
            <a:r>
              <a:rPr lang="cs-CZ" altLang="cs-CZ" sz="2100" dirty="0" smtClean="0"/>
              <a:t>každý</a:t>
            </a:r>
            <a:r>
              <a:rPr lang="cs-CZ" altLang="cs-CZ" sz="2100" dirty="0"/>
              <a:t>, kdo nakládá s </a:t>
            </a:r>
            <a:r>
              <a:rPr lang="cs-CZ" altLang="cs-CZ" sz="2100" dirty="0" smtClean="0"/>
              <a:t>radioaktivním odpadem má povinnost </a:t>
            </a:r>
            <a:r>
              <a:rPr lang="cs-CZ" altLang="cs-CZ" sz="2100" dirty="0"/>
              <a:t>preventivního </a:t>
            </a:r>
            <a:r>
              <a:rPr lang="cs-CZ" altLang="cs-CZ" sz="2100" dirty="0" smtClean="0"/>
              <a:t>chování</a:t>
            </a:r>
          </a:p>
          <a:p>
            <a:pPr lvl="1"/>
            <a:r>
              <a:rPr lang="cs-CZ" altLang="cs-CZ" sz="2100" dirty="0" smtClean="0"/>
              <a:t>stát ručí </a:t>
            </a:r>
            <a:r>
              <a:rPr lang="cs-CZ" altLang="cs-CZ" sz="2100" dirty="0"/>
              <a:t>za bezpečné uložení jaderného </a:t>
            </a:r>
            <a:r>
              <a:rPr lang="cs-CZ" altLang="cs-CZ" sz="2100" dirty="0" smtClean="0"/>
              <a:t>odpadu, včetně </a:t>
            </a:r>
            <a:r>
              <a:rPr lang="cs-CZ" altLang="cs-CZ" sz="2100" dirty="0"/>
              <a:t>monitorování úložišť a </a:t>
            </a:r>
            <a:r>
              <a:rPr lang="cs-CZ" altLang="cs-CZ" sz="2100" dirty="0" smtClean="0"/>
              <a:t>jejich uzavření </a:t>
            </a:r>
            <a:endParaRPr lang="cs-CZ" altLang="cs-CZ" sz="2100" dirty="0"/>
          </a:p>
          <a:p>
            <a:r>
              <a:rPr lang="cs-CZ" altLang="cs-CZ" sz="2500" dirty="0" smtClean="0"/>
              <a:t>Pro zajišťování činností spojených s ukládáním radioaktivních odpadů, ministerstvo </a:t>
            </a:r>
            <a:r>
              <a:rPr lang="cs-CZ" altLang="cs-CZ" sz="2500" dirty="0"/>
              <a:t>průmyslu a obchodu </a:t>
            </a:r>
            <a:r>
              <a:rPr lang="cs-CZ" altLang="cs-CZ" sz="2500" dirty="0" smtClean="0"/>
              <a:t>zřizuje </a:t>
            </a:r>
            <a:r>
              <a:rPr lang="cs-CZ" altLang="cs-CZ" sz="2500" b="1" dirty="0" smtClean="0"/>
              <a:t>Správu </a:t>
            </a:r>
            <a:r>
              <a:rPr lang="cs-CZ" altLang="cs-CZ" sz="2500" b="1" dirty="0"/>
              <a:t>úložišť radioaktivních odpadů </a:t>
            </a:r>
            <a:r>
              <a:rPr lang="cs-CZ" altLang="cs-CZ" sz="2500" dirty="0"/>
              <a:t>(</a:t>
            </a:r>
            <a:r>
              <a:rPr lang="cs-CZ" altLang="cs-CZ" sz="2500" dirty="0">
                <a:hlinkClick r:id="rId3"/>
              </a:rPr>
              <a:t>https://www.surao.cz</a:t>
            </a:r>
            <a:r>
              <a:rPr lang="cs-CZ" altLang="cs-CZ" sz="2500" dirty="0" smtClean="0">
                <a:hlinkClick r:id="rId3"/>
              </a:rPr>
              <a:t>/</a:t>
            </a:r>
            <a:r>
              <a:rPr lang="cs-CZ" altLang="cs-CZ" sz="2500" dirty="0" smtClean="0"/>
              <a:t>)</a:t>
            </a:r>
            <a:r>
              <a:rPr lang="cs-CZ" altLang="cs-CZ" sz="2500" b="1" dirty="0" smtClean="0"/>
              <a:t> </a:t>
            </a:r>
            <a:endParaRPr lang="cs-CZ" altLang="cs-CZ" sz="2500" b="1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Radioaktivní odpady a úložiště</a:t>
            </a:r>
            <a:endParaRPr lang="cs-CZ" sz="30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1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Mezinárodní a evropské prameny právní úpravy a organizace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64" y="2698181"/>
            <a:ext cx="3647016" cy="314955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1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499" y="193383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7"/>
            <a:ext cx="8507288" cy="539459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Úložiště radioaktivního odpadu</a:t>
            </a:r>
          </a:p>
          <a:p>
            <a:pPr lvl="1"/>
            <a:r>
              <a:rPr lang="cs-CZ" altLang="cs-CZ" dirty="0" smtClean="0"/>
              <a:t>prostor</a:t>
            </a:r>
            <a:r>
              <a:rPr lang="cs-CZ" altLang="cs-CZ" dirty="0"/>
              <a:t>, objekt nebo zařízení na povrchu nebo v podzemí sloužící k ukládání radioaktivních </a:t>
            </a:r>
            <a:r>
              <a:rPr lang="cs-CZ" altLang="cs-CZ" dirty="0" smtClean="0"/>
              <a:t>odpadů</a:t>
            </a:r>
          </a:p>
          <a:p>
            <a:pPr lvl="1"/>
            <a:r>
              <a:rPr lang="cs-CZ" altLang="cs-CZ" dirty="0" smtClean="0"/>
              <a:t>na </a:t>
            </a:r>
            <a:r>
              <a:rPr lang="cs-CZ" altLang="cs-CZ" dirty="0"/>
              <a:t>území </a:t>
            </a:r>
            <a:r>
              <a:rPr lang="cs-CZ" altLang="cs-CZ" dirty="0" smtClean="0"/>
              <a:t>ČR povrchové úložiště:</a:t>
            </a:r>
          </a:p>
          <a:p>
            <a:pPr lvl="2"/>
            <a:r>
              <a:rPr lang="cs-CZ" altLang="cs-CZ" dirty="0" smtClean="0"/>
              <a:t>ÚRAO Dukovany</a:t>
            </a:r>
          </a:p>
          <a:p>
            <a:pPr lvl="2"/>
            <a:r>
              <a:rPr lang="cs-CZ" altLang="cs-CZ" dirty="0" smtClean="0"/>
              <a:t>ÚRAO </a:t>
            </a:r>
            <a:r>
              <a:rPr lang="cs-CZ" altLang="cs-CZ" dirty="0"/>
              <a:t>Richard (v prostoru bývalého dolu </a:t>
            </a:r>
            <a:r>
              <a:rPr lang="cs-CZ" altLang="cs-CZ" dirty="0" smtClean="0"/>
              <a:t>Richard)</a:t>
            </a:r>
          </a:p>
          <a:p>
            <a:pPr lvl="2"/>
            <a:r>
              <a:rPr lang="cs-CZ" altLang="cs-CZ" dirty="0" smtClean="0"/>
              <a:t>ÚRAO </a:t>
            </a:r>
            <a:r>
              <a:rPr lang="cs-CZ" altLang="cs-CZ" dirty="0"/>
              <a:t>Bratrství </a:t>
            </a:r>
            <a:r>
              <a:rPr lang="cs-CZ" altLang="cs-CZ" dirty="0" smtClean="0"/>
              <a:t>(těžební </a:t>
            </a:r>
            <a:r>
              <a:rPr lang="cs-CZ" altLang="cs-CZ" dirty="0"/>
              <a:t>štola bývalého uranového dolu – výhradně přírodní </a:t>
            </a:r>
            <a:r>
              <a:rPr lang="cs-CZ" altLang="cs-CZ" dirty="0" smtClean="0"/>
              <a:t>radionuklidy)</a:t>
            </a:r>
          </a:p>
          <a:p>
            <a:pPr lvl="2"/>
            <a:r>
              <a:rPr lang="cs-CZ" altLang="cs-CZ" dirty="0" smtClean="0"/>
              <a:t>ÚRAO </a:t>
            </a:r>
            <a:r>
              <a:rPr lang="cs-CZ" altLang="cs-CZ" dirty="0"/>
              <a:t>Hostim (vápencový lom </a:t>
            </a:r>
            <a:r>
              <a:rPr lang="cs-CZ" altLang="cs-CZ" dirty="0" err="1"/>
              <a:t>Alkazar</a:t>
            </a:r>
            <a:r>
              <a:rPr lang="cs-CZ" altLang="cs-CZ" dirty="0"/>
              <a:t> u obce Hostím, provoz ukončen </a:t>
            </a:r>
            <a:r>
              <a:rPr lang="cs-CZ" altLang="cs-CZ" dirty="0" smtClean="0"/>
              <a:t>1965, </a:t>
            </a:r>
            <a:r>
              <a:rPr lang="cs-CZ" altLang="cs-CZ" dirty="0"/>
              <a:t>1997 </a:t>
            </a:r>
            <a:r>
              <a:rPr lang="cs-CZ" altLang="cs-CZ" dirty="0" smtClean="0"/>
              <a:t>uzavřeno, dnes již pouze monitoring)</a:t>
            </a:r>
            <a:endParaRPr lang="cs-CZ" alt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Radioaktivní odpady a úložiště</a:t>
            </a:r>
            <a:endParaRPr lang="cs-CZ" sz="30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499" y="193383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7"/>
            <a:ext cx="8507288" cy="5394597"/>
          </a:xfrm>
        </p:spPr>
        <p:txBody>
          <a:bodyPr>
            <a:normAutofit fontScale="92500"/>
          </a:bodyPr>
          <a:lstStyle/>
          <a:p>
            <a:r>
              <a:rPr lang="cs-CZ" sz="2800" b="1" dirty="0" smtClean="0"/>
              <a:t>Hlubinné úložiště radioaktivního odpadu</a:t>
            </a:r>
          </a:p>
          <a:p>
            <a:pPr lvl="1"/>
            <a:r>
              <a:rPr lang="cs-CZ" dirty="0" smtClean="0"/>
              <a:t>Bude </a:t>
            </a:r>
            <a:r>
              <a:rPr lang="cs-CZ" dirty="0"/>
              <a:t>sloužit k bezpečnému uložení všech radioaktivních odpadů, které není možné uložit do povrchových a přípovrchových úložišť. Funguje na základě systému geologických a inženýrských bariér, které se navzájem doplňují. Nejvýznamnější bariéru představuje 500 metrů stabilní horniny. Inženýrské bariéry tvoří ukládací kontejnery a výplně ze speciální jílové směsi (bentonitu).</a:t>
            </a:r>
          </a:p>
          <a:p>
            <a:pPr lvl="1"/>
            <a:r>
              <a:rPr lang="cs-CZ" altLang="cs-CZ" dirty="0"/>
              <a:t>Časový výhled: realizace </a:t>
            </a:r>
            <a:r>
              <a:rPr lang="cs-CZ" altLang="cs-CZ" dirty="0" smtClean="0"/>
              <a:t>cca v </a:t>
            </a:r>
            <a:r>
              <a:rPr lang="cs-CZ" altLang="cs-CZ" dirty="0"/>
              <a:t>letech </a:t>
            </a:r>
            <a:r>
              <a:rPr lang="cs-CZ" altLang="cs-CZ" dirty="0" smtClean="0"/>
              <a:t>2055-2060</a:t>
            </a:r>
          </a:p>
          <a:p>
            <a:pPr lvl="1"/>
            <a:r>
              <a:rPr lang="cs-CZ" dirty="0" smtClean="0"/>
              <a:t>článek:</a:t>
            </a:r>
            <a:r>
              <a:rPr lang="cs-CZ" i="1" dirty="0" smtClean="0"/>
              <a:t> Rozhodnutí </a:t>
            </a:r>
            <a:r>
              <a:rPr lang="cs-CZ" i="1" dirty="0"/>
              <a:t>o snížení počtu míst pro hlubinné úložiště se </a:t>
            </a:r>
            <a:r>
              <a:rPr lang="cs-CZ" i="1" dirty="0" smtClean="0"/>
              <a:t>odkládá</a:t>
            </a:r>
            <a:endParaRPr lang="cs-CZ" i="1" dirty="0" smtClean="0"/>
          </a:p>
          <a:p>
            <a:pPr lvl="2"/>
            <a:r>
              <a:rPr lang="cs-CZ" sz="1500" dirty="0" smtClean="0"/>
              <a:t>Dostupný </a:t>
            </a:r>
            <a:r>
              <a:rPr lang="cs-CZ" sz="1500" dirty="0"/>
              <a:t>zde: </a:t>
            </a:r>
            <a:r>
              <a:rPr lang="cs-CZ" sz="1500" dirty="0">
                <a:hlinkClick r:id="rId3"/>
              </a:rPr>
              <a:t>https://</a:t>
            </a:r>
            <a:r>
              <a:rPr lang="cs-CZ" sz="1500" dirty="0" smtClean="0">
                <a:hlinkClick r:id="rId3"/>
              </a:rPr>
              <a:t>ekolist.cz/</a:t>
            </a:r>
            <a:r>
              <a:rPr lang="cs-CZ" sz="1500" dirty="0" err="1" smtClean="0">
                <a:hlinkClick r:id="rId3"/>
              </a:rPr>
              <a:t>cz</a:t>
            </a:r>
            <a:r>
              <a:rPr lang="cs-CZ" sz="1500" dirty="0" smtClean="0">
                <a:hlinkClick r:id="rId3"/>
              </a:rPr>
              <a:t>/</a:t>
            </a:r>
            <a:r>
              <a:rPr lang="cs-CZ" sz="1500" dirty="0" err="1" smtClean="0">
                <a:hlinkClick r:id="rId3"/>
              </a:rPr>
              <a:t>zpravodajstvi</a:t>
            </a:r>
            <a:r>
              <a:rPr lang="cs-CZ" sz="1500" dirty="0" smtClean="0">
                <a:hlinkClick r:id="rId3"/>
              </a:rPr>
              <a:t>/</a:t>
            </a:r>
            <a:r>
              <a:rPr lang="cs-CZ" sz="1500" dirty="0" err="1" smtClean="0">
                <a:hlinkClick r:id="rId3"/>
              </a:rPr>
              <a:t>zpravy</a:t>
            </a:r>
            <a:r>
              <a:rPr lang="cs-CZ" sz="1500" dirty="0" smtClean="0">
                <a:hlinkClick r:id="rId3"/>
              </a:rPr>
              <a:t>/rozhodnuti-o-snizeni-poctu-mist-pro-hlubinne-uloziste-se-odklada</a:t>
            </a:r>
            <a:r>
              <a:rPr lang="cs-CZ" sz="1500" dirty="0"/>
              <a:t>.</a:t>
            </a:r>
            <a:endParaRPr lang="cs-CZ" sz="1500" b="1" dirty="0"/>
          </a:p>
          <a:p>
            <a:pPr lvl="1"/>
            <a:endParaRPr lang="cs-CZ" altLang="cs-CZ" dirty="0" smtClean="0"/>
          </a:p>
          <a:p>
            <a:pPr lvl="1"/>
            <a:endParaRPr lang="cs-CZ" altLang="cs-CZ" dirty="0"/>
          </a:p>
          <a:p>
            <a:pPr lvl="1"/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Radioaktivní odpady a úložiště</a:t>
            </a:r>
            <a:endParaRPr lang="cs-CZ" sz="30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3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49" y="1345106"/>
            <a:ext cx="6888877" cy="468881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499" y="193383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7"/>
            <a:ext cx="2140510" cy="53042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600" b="1" dirty="0"/>
              <a:t>Hlubinné úložiště radioaktivního </a:t>
            </a:r>
            <a:r>
              <a:rPr lang="cs-CZ" sz="3600" b="1" dirty="0" smtClean="0"/>
              <a:t>odpadu </a:t>
            </a:r>
            <a:r>
              <a:rPr lang="cs-CZ" sz="3600" dirty="0" smtClean="0"/>
              <a:t>(</a:t>
            </a:r>
            <a:r>
              <a:rPr lang="cs-CZ" altLang="cs-CZ" sz="3600" dirty="0"/>
              <a:t>7 vytipovaných </a:t>
            </a:r>
            <a:r>
              <a:rPr lang="cs-CZ" altLang="cs-CZ" sz="3600" dirty="0" smtClean="0"/>
              <a:t>lokalit):</a:t>
            </a:r>
          </a:p>
          <a:p>
            <a:r>
              <a:rPr lang="cs-CZ" altLang="cs-CZ" dirty="0" smtClean="0"/>
              <a:t>lokalita Čertovka</a:t>
            </a:r>
          </a:p>
          <a:p>
            <a:r>
              <a:rPr lang="cs-CZ" altLang="cs-CZ" dirty="0" smtClean="0"/>
              <a:t>lokalita </a:t>
            </a:r>
            <a:r>
              <a:rPr lang="cs-CZ" altLang="cs-CZ" dirty="0"/>
              <a:t>Březový </a:t>
            </a:r>
            <a:r>
              <a:rPr lang="cs-CZ" altLang="cs-CZ" dirty="0" smtClean="0"/>
              <a:t>potok</a:t>
            </a:r>
          </a:p>
          <a:p>
            <a:r>
              <a:rPr lang="cs-CZ" altLang="cs-CZ" dirty="0" smtClean="0"/>
              <a:t>lokalita Magdaléna</a:t>
            </a:r>
          </a:p>
          <a:p>
            <a:r>
              <a:rPr lang="cs-CZ" altLang="cs-CZ" dirty="0" smtClean="0"/>
              <a:t>lokalit Čihadlo</a:t>
            </a:r>
          </a:p>
          <a:p>
            <a:r>
              <a:rPr lang="cs-CZ" altLang="cs-CZ" dirty="0" smtClean="0"/>
              <a:t>lokalita Hrádek</a:t>
            </a:r>
          </a:p>
          <a:p>
            <a:r>
              <a:rPr lang="cs-CZ" altLang="cs-CZ" dirty="0" smtClean="0"/>
              <a:t>Lokalita Horka</a:t>
            </a:r>
          </a:p>
          <a:p>
            <a:r>
              <a:rPr lang="cs-CZ" altLang="cs-CZ" dirty="0" smtClean="0"/>
              <a:t>Lokalita </a:t>
            </a:r>
            <a:r>
              <a:rPr lang="cs-CZ" altLang="cs-CZ" dirty="0"/>
              <a:t>Kraví hora</a:t>
            </a:r>
          </a:p>
          <a:p>
            <a:endParaRPr lang="cs-CZ" altLang="cs-CZ" dirty="0" smtClean="0"/>
          </a:p>
          <a:p>
            <a:pPr lvl="1"/>
            <a:endParaRPr lang="cs-CZ" altLang="cs-CZ" dirty="0"/>
          </a:p>
          <a:p>
            <a:pPr lvl="1"/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Radioaktivní odpady a úložiště</a:t>
            </a:r>
            <a:endParaRPr lang="cs-CZ" sz="300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23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Odpovědnostní vztahy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5289376" cy="3305860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8"/>
            <a:ext cx="8507288" cy="19808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Odpovědnostní vztahy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33621" y="1098153"/>
            <a:ext cx="8848699" cy="2403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Občanskoprávní odpovědnost za jaderné škody</a:t>
            </a:r>
          </a:p>
          <a:p>
            <a:r>
              <a:rPr lang="cs-CZ" dirty="0" smtClean="0"/>
              <a:t>Správněprávní odpovědnost</a:t>
            </a:r>
          </a:p>
          <a:p>
            <a:r>
              <a:rPr lang="cs-CZ" dirty="0" smtClean="0"/>
              <a:t>Trestněprávní odpovědnost</a:t>
            </a:r>
          </a:p>
          <a:p>
            <a:r>
              <a:rPr lang="cs-CZ" strike="sngStrike" dirty="0" smtClean="0"/>
              <a:t>Ekologická újma </a:t>
            </a:r>
            <a:r>
              <a:rPr lang="cs-CZ" dirty="0" smtClean="0"/>
              <a:t>– nevztahuje se na činnosti dle atomového zákona [§ 1 odst. 3 písm. d</a:t>
            </a:r>
            <a:r>
              <a:rPr lang="cs-CZ" dirty="0"/>
              <a:t>) </a:t>
            </a:r>
            <a:r>
              <a:rPr lang="cs-CZ" dirty="0" smtClean="0"/>
              <a:t>zákona č. </a:t>
            </a:r>
            <a:r>
              <a:rPr lang="cs-CZ" dirty="0"/>
              <a:t>167/2008 Sb.] </a:t>
            </a:r>
            <a:endParaRPr lang="cs-CZ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01399"/>
            <a:ext cx="4725395" cy="2714438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8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129" y="1148193"/>
            <a:ext cx="8507288" cy="510214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Vídeňská </a:t>
            </a:r>
            <a:r>
              <a:rPr lang="cs-CZ" dirty="0"/>
              <a:t>Úmluva o občanskoprávní odpovědnosti za jaderné </a:t>
            </a:r>
            <a:r>
              <a:rPr lang="cs-CZ" dirty="0" smtClean="0"/>
              <a:t>škody</a:t>
            </a:r>
            <a:r>
              <a:rPr lang="cs-CZ" dirty="0"/>
              <a:t> </a:t>
            </a:r>
            <a:r>
              <a:rPr lang="cs-CZ" dirty="0" smtClean="0"/>
              <a:t>a protokol </a:t>
            </a:r>
            <a:r>
              <a:rPr lang="cs-CZ" dirty="0"/>
              <a:t>o </a:t>
            </a:r>
            <a:r>
              <a:rPr lang="cs-CZ" dirty="0" smtClean="0"/>
              <a:t>doplnění</a:t>
            </a:r>
          </a:p>
          <a:p>
            <a:r>
              <a:rPr lang="cs-CZ" dirty="0" smtClean="0"/>
              <a:t>Úmluva </a:t>
            </a:r>
            <a:r>
              <a:rPr lang="cs-CZ" dirty="0"/>
              <a:t>o dodatkovém odškodnění jaderných </a:t>
            </a:r>
            <a:r>
              <a:rPr lang="cs-CZ" dirty="0" smtClean="0"/>
              <a:t>škod</a:t>
            </a:r>
          </a:p>
          <a:p>
            <a:r>
              <a:rPr lang="cs-CZ" dirty="0"/>
              <a:t>zákon č. 18/1997 Sb., o mírovém využívání jaderné energie a ionizujícího záření (atomový zákon</a:t>
            </a:r>
            <a:r>
              <a:rPr lang="cs-CZ" dirty="0" smtClean="0"/>
              <a:t>): § 32 - § 38</a:t>
            </a:r>
          </a:p>
          <a:p>
            <a:pPr lvl="1"/>
            <a:r>
              <a:rPr lang="cs-CZ" dirty="0"/>
              <a:t>Odpovědnost držitele povolení za jadernou škodu způsobenou každou jednotlivou jadernou událostí je omezena v </a:t>
            </a:r>
            <a:r>
              <a:rPr lang="cs-CZ" dirty="0" smtClean="0"/>
              <a:t>případě</a:t>
            </a:r>
          </a:p>
          <a:p>
            <a:pPr lvl="2"/>
            <a:r>
              <a:rPr lang="cs-CZ" dirty="0" smtClean="0"/>
              <a:t>jaderných </a:t>
            </a:r>
            <a:r>
              <a:rPr lang="cs-CZ" dirty="0"/>
              <a:t>zařízení pro energetické </a:t>
            </a:r>
            <a:r>
              <a:rPr lang="cs-CZ" dirty="0" smtClean="0"/>
              <a:t>účely, skladů </a:t>
            </a:r>
            <a:r>
              <a:rPr lang="cs-CZ" dirty="0"/>
              <a:t>a úložišť vyhořelého jaderného paliva, určeného pro tato zařízení, nebo jaderných materiálů, vzniklých zpracováním tohoto paliva, </a:t>
            </a:r>
            <a:r>
              <a:rPr lang="cs-CZ" u="sng" dirty="0"/>
              <a:t>na částku 8 mld. </a:t>
            </a:r>
            <a:r>
              <a:rPr lang="cs-CZ" u="sng" dirty="0" smtClean="0"/>
              <a:t>Kč</a:t>
            </a:r>
            <a:r>
              <a:rPr lang="cs-CZ" dirty="0" smtClean="0"/>
              <a:t>,</a:t>
            </a:r>
          </a:p>
          <a:p>
            <a:pPr lvl="2"/>
            <a:r>
              <a:rPr lang="cs-CZ" dirty="0" smtClean="0"/>
              <a:t>ostatních </a:t>
            </a:r>
            <a:r>
              <a:rPr lang="cs-CZ" dirty="0"/>
              <a:t>jaderných zařízení a přeprav </a:t>
            </a:r>
            <a:r>
              <a:rPr lang="cs-CZ" u="sng" dirty="0"/>
              <a:t>na částku 2 mld. </a:t>
            </a:r>
            <a:r>
              <a:rPr lang="cs-CZ" u="sng" dirty="0" smtClean="0"/>
              <a:t>Kč</a:t>
            </a:r>
            <a:endParaRPr lang="cs-CZ" dirty="0" smtClean="0"/>
          </a:p>
          <a:p>
            <a:pPr lvl="1"/>
            <a:r>
              <a:rPr lang="cs-CZ" dirty="0"/>
              <a:t>Stát poskytuje záruku za uspokojení přiznaných nároků na náhradu jaderné škody, pokud nejsou uhrazeny z povinného pojištění nebo jiného stanoveného finančního </a:t>
            </a:r>
            <a:r>
              <a:rPr lang="cs-CZ" dirty="0" smtClean="0"/>
              <a:t>zajištění.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romlčení </a:t>
            </a:r>
            <a:r>
              <a:rPr lang="cs-CZ" dirty="0" smtClean="0"/>
              <a:t>(§ 38)</a:t>
            </a:r>
          </a:p>
          <a:p>
            <a:r>
              <a:rPr lang="cs-CZ" dirty="0" smtClean="0"/>
              <a:t>zákon č. 89/2012 Sb., občanský zákoník</a:t>
            </a: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Občanskoprávní odpovědnost za jaderné škody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3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129" y="1148193"/>
            <a:ext cx="8507288" cy="510214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Úřad </a:t>
            </a:r>
            <a:r>
              <a:rPr lang="cs-CZ" dirty="0"/>
              <a:t>vykonává kontrolu dodržování </a:t>
            </a:r>
            <a:r>
              <a:rPr lang="cs-CZ" dirty="0" smtClean="0"/>
              <a:t>atomového zákona</a:t>
            </a:r>
            <a:r>
              <a:rPr lang="cs-CZ" dirty="0"/>
              <a:t>, právních předpisů vydaných k jeho provedení a závazků plynoucích z mezinárodních smluv, kterými je Česká republika vázána, pokud se vztahují k mírovému využívání jaderné energie a ionizujícího záření, naplňování rozhodnutí vydaných na základě tohoto zákona a plnění povinností stanovených zákonem o metrologii v případě měřidel určených nebo používaných pro měření ionizujícího záření a radioaktivních </a:t>
            </a:r>
            <a:r>
              <a:rPr lang="cs-CZ" dirty="0" smtClean="0"/>
              <a:t>látek. (§ 200 AZ)</a:t>
            </a:r>
          </a:p>
          <a:p>
            <a:r>
              <a:rPr lang="cs-CZ" dirty="0" smtClean="0"/>
              <a:t>Kontrolujícími Úřadu jsou </a:t>
            </a:r>
            <a:r>
              <a:rPr lang="cs-CZ" b="1" dirty="0" smtClean="0"/>
              <a:t>inspektoři </a:t>
            </a:r>
            <a:r>
              <a:rPr lang="cs-CZ" dirty="0" smtClean="0"/>
              <a:t>=&gt; závazné pokyny inspektorů (§ 203 AZ)</a:t>
            </a:r>
          </a:p>
          <a:p>
            <a:r>
              <a:rPr lang="cs-CZ" dirty="0" smtClean="0"/>
              <a:t>§ 204 AZ: Úřad rozhodnutím může uložit </a:t>
            </a:r>
            <a:r>
              <a:rPr lang="cs-CZ" dirty="0"/>
              <a:t>osobě </a:t>
            </a:r>
            <a:r>
              <a:rPr lang="cs-CZ" b="1" dirty="0"/>
              <a:t>opatření k nápravě </a:t>
            </a:r>
            <a:r>
              <a:rPr lang="cs-CZ" dirty="0"/>
              <a:t>zjištěného nedostatku a stanovit lhůtu k uskutečnění opatření k nápravě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§ 205 AZ: Mezinárodní kontrola </a:t>
            </a:r>
            <a:endParaRPr lang="cs-CZ" dirty="0"/>
          </a:p>
          <a:p>
            <a:endParaRPr lang="cs-CZ" dirty="0" smtClean="0"/>
          </a:p>
          <a:p>
            <a:endParaRPr lang="cs-CZ" b="1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Správněprávní odpovědnost</a:t>
            </a:r>
            <a:endParaRPr lang="cs-CZ" sz="26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2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129" y="1148193"/>
            <a:ext cx="8507288" cy="51021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Přestupky</a:t>
            </a:r>
          </a:p>
          <a:p>
            <a:r>
              <a:rPr lang="cs-CZ" dirty="0" smtClean="0"/>
              <a:t>§ 175 – § 185 AZ: Přestupky držitele některého z povolení</a:t>
            </a:r>
          </a:p>
          <a:p>
            <a:r>
              <a:rPr lang="cs-CZ" dirty="0" smtClean="0"/>
              <a:t>§ 186 AZ: Přestupky </a:t>
            </a:r>
            <a:r>
              <a:rPr lang="cs-CZ" dirty="0" err="1" smtClean="0"/>
              <a:t>registranta</a:t>
            </a:r>
            <a:endParaRPr lang="cs-CZ" dirty="0"/>
          </a:p>
          <a:p>
            <a:r>
              <a:rPr lang="cs-CZ" dirty="0" smtClean="0"/>
              <a:t>§ 187 AZ: Přestupky ohlašovatele</a:t>
            </a:r>
          </a:p>
          <a:p>
            <a:r>
              <a:rPr lang="cs-CZ" dirty="0" smtClean="0"/>
              <a:t>§ 188 </a:t>
            </a:r>
            <a:r>
              <a:rPr lang="cs-CZ" dirty="0"/>
              <a:t>- § 197 AZ: Další </a:t>
            </a:r>
            <a:r>
              <a:rPr lang="cs-CZ" dirty="0" smtClean="0"/>
              <a:t>a ostatní přestupky fyzických, právnických </a:t>
            </a:r>
            <a:r>
              <a:rPr lang="cs-CZ" dirty="0"/>
              <a:t>a </a:t>
            </a:r>
            <a:r>
              <a:rPr lang="cs-CZ" dirty="0" smtClean="0"/>
              <a:t>podnikajících fyzických osob</a:t>
            </a:r>
          </a:p>
          <a:p>
            <a:r>
              <a:rPr lang="cs-CZ" dirty="0" smtClean="0"/>
              <a:t>§ 198 - § 199 AZ: Společná ustanovení k přestupkům</a:t>
            </a:r>
          </a:p>
          <a:p>
            <a:pPr lvl="1"/>
            <a:r>
              <a:rPr lang="cs-CZ" i="1" dirty="0"/>
              <a:t>Promlčecí doba činí 5 let. Byla-li promlčecí doba přerušena, odpovědnost za přestupek zaniká nejpozději 8 let od jeho </a:t>
            </a:r>
            <a:r>
              <a:rPr lang="cs-CZ" i="1" dirty="0" smtClean="0"/>
              <a:t>spáchání.</a:t>
            </a:r>
          </a:p>
          <a:p>
            <a:pPr lvl="1"/>
            <a:r>
              <a:rPr lang="cs-CZ" dirty="0"/>
              <a:t>značné sankce: nejvýše </a:t>
            </a:r>
            <a:r>
              <a:rPr lang="cs-CZ" dirty="0" smtClean="0"/>
              <a:t>však částka 100 </a:t>
            </a:r>
            <a:r>
              <a:rPr lang="cs-CZ" dirty="0"/>
              <a:t>000 000 </a:t>
            </a:r>
            <a:r>
              <a:rPr lang="cs-CZ" dirty="0" smtClean="0"/>
              <a:t>Kč</a:t>
            </a:r>
          </a:p>
          <a:p>
            <a:pPr marL="457200" lvl="1" indent="0">
              <a:buNone/>
            </a:pPr>
            <a:endParaRPr lang="cs-CZ" sz="600" dirty="0"/>
          </a:p>
          <a:p>
            <a:r>
              <a:rPr lang="cs-CZ" dirty="0" smtClean="0"/>
              <a:t>Zákon č. 250/2016 Sb., </a:t>
            </a:r>
            <a:r>
              <a:rPr lang="pl-PL" dirty="0"/>
              <a:t>o odpovědnosti za přestupky a řízení o </a:t>
            </a:r>
            <a:r>
              <a:rPr lang="pl-PL" dirty="0" smtClean="0"/>
              <a:t>nich, ve znění pozdějších předpisů</a:t>
            </a:r>
            <a:endParaRPr lang="cs-CZ" dirty="0" smtClean="0"/>
          </a:p>
          <a:p>
            <a:endParaRPr lang="cs-CZ" b="1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Správněprávní odpovědnost</a:t>
            </a:r>
            <a:endParaRPr lang="cs-CZ" sz="26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5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129" y="1148193"/>
            <a:ext cx="8507288" cy="5102140"/>
          </a:xfrm>
        </p:spPr>
        <p:txBody>
          <a:bodyPr>
            <a:normAutofit lnSpcReduction="10000"/>
          </a:bodyPr>
          <a:lstStyle/>
          <a:p>
            <a:r>
              <a:rPr lang="cs-CZ" altLang="cs-CZ" sz="2600" dirty="0"/>
              <a:t>Trestní </a:t>
            </a:r>
            <a:r>
              <a:rPr lang="cs-CZ" altLang="cs-CZ" sz="2600" dirty="0" smtClean="0"/>
              <a:t>zákoník</a:t>
            </a:r>
          </a:p>
          <a:p>
            <a:pPr lvl="1"/>
            <a:r>
              <a:rPr lang="cs-CZ" altLang="cs-CZ" sz="2200" dirty="0"/>
              <a:t>§ </a:t>
            </a:r>
            <a:r>
              <a:rPr lang="cs-CZ" altLang="cs-CZ" sz="2200" dirty="0" smtClean="0"/>
              <a:t>281: </a:t>
            </a:r>
            <a:r>
              <a:rPr lang="cs-CZ" altLang="cs-CZ" sz="2200" b="1" dirty="0"/>
              <a:t>Nedovolená výroba a držení radioaktivní látky a vysoce nebezpečné </a:t>
            </a:r>
            <a:r>
              <a:rPr lang="cs-CZ" altLang="cs-CZ" sz="2200" b="1" dirty="0" smtClean="0"/>
              <a:t>látky</a:t>
            </a:r>
          </a:p>
          <a:p>
            <a:pPr lvl="2"/>
            <a:r>
              <a:rPr lang="cs-CZ" altLang="cs-CZ" sz="1900" i="1" dirty="0" smtClean="0"/>
              <a:t>Kdo </a:t>
            </a:r>
            <a:r>
              <a:rPr lang="cs-CZ" altLang="cs-CZ" sz="1900" i="1" dirty="0"/>
              <a:t>bez povolení, byť i z hrubé nedbalosti, vyrobí, doveze, vyveze, proveze, přechovává anebo jinému obstará radioaktivní látku nebo vysoce nebezpečnou látku nebo předměty určené k její výrobě, bude potrestán odnětím </a:t>
            </a:r>
            <a:r>
              <a:rPr lang="cs-CZ" altLang="cs-CZ" sz="1900" i="1" dirty="0" smtClean="0"/>
              <a:t>svobody na...</a:t>
            </a:r>
            <a:r>
              <a:rPr lang="cs-CZ" altLang="cs-CZ" sz="1900" dirty="0" smtClean="0"/>
              <a:t>  </a:t>
            </a:r>
          </a:p>
          <a:p>
            <a:pPr lvl="1"/>
            <a:r>
              <a:rPr lang="cs-CZ" altLang="cs-CZ" sz="2200" dirty="0" smtClean="0"/>
              <a:t>§ </a:t>
            </a:r>
            <a:r>
              <a:rPr lang="cs-CZ" altLang="cs-CZ" sz="2200" dirty="0"/>
              <a:t>282 TZ: </a:t>
            </a:r>
            <a:r>
              <a:rPr lang="cs-CZ" altLang="cs-CZ" sz="2200" b="1" dirty="0"/>
              <a:t>Nedovolená výroba a držení jaderného materiálu a zvláštního štěpného materiálu</a:t>
            </a:r>
          </a:p>
          <a:p>
            <a:pPr lvl="2"/>
            <a:r>
              <a:rPr lang="cs-CZ" altLang="cs-CZ" sz="1900" i="1" dirty="0"/>
              <a:t>Kdo bez povolení, byť i z hrubé nedbalosti, vyrobí, doveze, vyveze, proveze, přechovává anebo jinému obstará výchozí </a:t>
            </a:r>
            <a:r>
              <a:rPr lang="cs-CZ" altLang="cs-CZ" sz="1900" i="1" dirty="0" smtClean="0"/>
              <a:t>jaderný (zvláštní </a:t>
            </a:r>
            <a:r>
              <a:rPr lang="cs-CZ" altLang="cs-CZ" sz="1900" i="1" dirty="0"/>
              <a:t>š</a:t>
            </a:r>
            <a:r>
              <a:rPr lang="cs-CZ" altLang="cs-CZ" sz="1900" i="1" dirty="0" smtClean="0"/>
              <a:t>těpný) materiál </a:t>
            </a:r>
            <a:r>
              <a:rPr lang="cs-CZ" altLang="cs-CZ" sz="1900" i="1" dirty="0"/>
              <a:t>nebo předměty určené k jeho výrobě, bude potrestán odnětím svobody </a:t>
            </a:r>
            <a:r>
              <a:rPr lang="cs-CZ" altLang="cs-CZ" sz="1900" i="1" dirty="0" smtClean="0"/>
              <a:t>na...</a:t>
            </a:r>
            <a:endParaRPr lang="cs-CZ" altLang="cs-CZ" sz="1900" i="1" dirty="0"/>
          </a:p>
          <a:p>
            <a:r>
              <a:rPr lang="cs-CZ" altLang="cs-CZ" sz="2600" dirty="0"/>
              <a:t>Zákon o trestní odpovědnosti právnických </a:t>
            </a:r>
            <a:r>
              <a:rPr lang="cs-CZ" altLang="cs-CZ" sz="2600" dirty="0" smtClean="0"/>
              <a:t>osob</a:t>
            </a:r>
            <a:endParaRPr lang="cs-CZ" altLang="cs-CZ" sz="2600" dirty="0"/>
          </a:p>
          <a:p>
            <a:pPr lvl="1"/>
            <a:r>
              <a:rPr lang="cs-CZ" altLang="cs-CZ" sz="2000" dirty="0"/>
              <a:t>§ </a:t>
            </a:r>
            <a:r>
              <a:rPr lang="cs-CZ" altLang="cs-CZ" sz="2000" dirty="0" smtClean="0"/>
              <a:t>7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Trestněprávní odpovědnost</a:t>
            </a:r>
            <a:endParaRPr lang="cs-CZ" sz="26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8"/>
            <a:ext cx="8507288" cy="19808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Závěr</a:t>
            </a:r>
            <a:endParaRPr lang="cs-CZ" sz="3000" dirty="0"/>
          </a:p>
        </p:txBody>
      </p:sp>
      <p:sp>
        <p:nvSpPr>
          <p:cNvPr id="13" name="Obdélník 12"/>
          <p:cNvSpPr/>
          <p:nvPr/>
        </p:nvSpPr>
        <p:spPr>
          <a:xfrm>
            <a:off x="842247" y="5607168"/>
            <a:ext cx="7631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dominik.zidek@law.muni.cz</a:t>
            </a:r>
            <a:r>
              <a:rPr lang="cs-CZ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5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16" y="1279267"/>
            <a:ext cx="3841111" cy="3806540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37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Mezinárodní smlouvy se týkají:</a:t>
            </a:r>
          </a:p>
          <a:p>
            <a:pPr lvl="1"/>
            <a:r>
              <a:rPr lang="cs-CZ" dirty="0" smtClean="0"/>
              <a:t>a</a:t>
            </a:r>
            <a:r>
              <a:rPr lang="cs-CZ" dirty="0"/>
              <a:t>) mírového využívání ionizujícího záření a </a:t>
            </a:r>
            <a:r>
              <a:rPr lang="cs-CZ" dirty="0" smtClean="0"/>
              <a:t>jaderné energie </a:t>
            </a:r>
            <a:r>
              <a:rPr lang="cs-CZ" dirty="0"/>
              <a:t>vč. ochrany lidského zdraví a životního prostředí před jejich </a:t>
            </a:r>
            <a:r>
              <a:rPr lang="cs-CZ" dirty="0" smtClean="0"/>
              <a:t>možnými negativními vlivy</a:t>
            </a:r>
          </a:p>
          <a:p>
            <a:pPr lvl="1"/>
            <a:r>
              <a:rPr lang="cs-CZ" dirty="0" smtClean="0"/>
              <a:t>b</a:t>
            </a:r>
            <a:r>
              <a:rPr lang="cs-CZ" dirty="0"/>
              <a:t>) nakládání s radioaktivními odpady a </a:t>
            </a:r>
            <a:endParaRPr lang="cs-CZ" dirty="0" smtClean="0"/>
          </a:p>
          <a:p>
            <a:pPr lvl="1"/>
            <a:r>
              <a:rPr lang="cs-CZ" dirty="0" smtClean="0"/>
              <a:t>c</a:t>
            </a:r>
            <a:r>
              <a:rPr lang="cs-CZ" dirty="0"/>
              <a:t>) </a:t>
            </a:r>
            <a:r>
              <a:rPr lang="cs-CZ" dirty="0" smtClean="0"/>
              <a:t>vojenské oblasti.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sz="2800" dirty="0" smtClean="0"/>
              <a:t>Úmluva </a:t>
            </a:r>
            <a:r>
              <a:rPr lang="cs-CZ" sz="2800" dirty="0"/>
              <a:t>o </a:t>
            </a:r>
            <a:r>
              <a:rPr lang="cs-CZ" sz="2800" b="1" dirty="0"/>
              <a:t>fyzické ochraně jaderných materiálů, </a:t>
            </a:r>
            <a:r>
              <a:rPr lang="cs-CZ" sz="2800" dirty="0"/>
              <a:t>Vídeň, </a:t>
            </a:r>
            <a:r>
              <a:rPr lang="cs-CZ" sz="2800" dirty="0" smtClean="0"/>
              <a:t>1979, účinnost </a:t>
            </a:r>
            <a:r>
              <a:rPr lang="cs-CZ" sz="2800" dirty="0"/>
              <a:t>1. 1. 1993, Sdělení MZV č. 114/1996 </a:t>
            </a:r>
            <a:r>
              <a:rPr lang="cs-CZ" sz="2800" dirty="0" smtClean="0"/>
              <a:t>Sb.</a:t>
            </a:r>
          </a:p>
          <a:p>
            <a:r>
              <a:rPr lang="cs-CZ" sz="2800" dirty="0" smtClean="0"/>
              <a:t>Úmluva </a:t>
            </a:r>
            <a:r>
              <a:rPr lang="cs-CZ" sz="2800" dirty="0"/>
              <a:t>o </a:t>
            </a:r>
            <a:r>
              <a:rPr lang="cs-CZ" sz="2800" b="1" dirty="0"/>
              <a:t>včasném oznamování jaderné nehody, </a:t>
            </a:r>
            <a:r>
              <a:rPr lang="cs-CZ" sz="2800" dirty="0" smtClean="0"/>
              <a:t>Vídeň, 1986</a:t>
            </a:r>
            <a:r>
              <a:rPr lang="cs-CZ" sz="2800" dirty="0"/>
              <a:t>, </a:t>
            </a:r>
            <a:r>
              <a:rPr lang="cs-CZ" sz="2800" dirty="0" smtClean="0"/>
              <a:t>účinnost </a:t>
            </a:r>
            <a:r>
              <a:rPr lang="cs-CZ" sz="2800" dirty="0"/>
              <a:t>1. 1. 1993, Sdělení MZV č. </a:t>
            </a:r>
            <a:r>
              <a:rPr lang="cs-CZ" sz="2800" dirty="0" smtClean="0"/>
              <a:t>116/1996 Sb.</a:t>
            </a:r>
          </a:p>
          <a:p>
            <a:r>
              <a:rPr lang="cs-CZ" sz="2800" dirty="0"/>
              <a:t>Ú</a:t>
            </a:r>
            <a:r>
              <a:rPr lang="pt-BR" sz="2800" dirty="0" smtClean="0"/>
              <a:t>mluva </a:t>
            </a:r>
            <a:r>
              <a:rPr lang="pt-BR" sz="2800" dirty="0"/>
              <a:t>o </a:t>
            </a:r>
            <a:r>
              <a:rPr lang="pt-BR" sz="2800" b="1" dirty="0"/>
              <a:t>pomoci v případě jaderné nebo radiační </a:t>
            </a:r>
            <a:r>
              <a:rPr lang="pt-BR" sz="2800" b="1" dirty="0" smtClean="0"/>
              <a:t>nehody</a:t>
            </a:r>
            <a:r>
              <a:rPr lang="pt-BR" sz="2800" dirty="0" smtClean="0"/>
              <a:t>,</a:t>
            </a:r>
            <a:r>
              <a:rPr lang="cs-CZ" sz="2800" dirty="0" smtClean="0"/>
              <a:t> Vídeň</a:t>
            </a:r>
            <a:r>
              <a:rPr lang="cs-CZ" sz="2800" dirty="0"/>
              <a:t>, </a:t>
            </a:r>
            <a:r>
              <a:rPr lang="cs-CZ" sz="2800" dirty="0" smtClean="0"/>
              <a:t>1986, účinnost </a:t>
            </a:r>
            <a:r>
              <a:rPr lang="cs-CZ" sz="2800" dirty="0"/>
              <a:t>1. 1. 1993, Sdělení </a:t>
            </a:r>
            <a:r>
              <a:rPr lang="cs-CZ" sz="2800" dirty="0" smtClean="0"/>
              <a:t>MZV č</a:t>
            </a:r>
            <a:r>
              <a:rPr lang="cs-CZ" sz="2800" dirty="0"/>
              <a:t>. 115/1996 </a:t>
            </a:r>
            <a:r>
              <a:rPr lang="cs-CZ" sz="2800" dirty="0" smtClean="0"/>
              <a:t>Sb.</a:t>
            </a:r>
          </a:p>
          <a:p>
            <a:r>
              <a:rPr lang="cs-CZ" sz="2800" dirty="0" smtClean="0"/>
              <a:t>Úmluva </a:t>
            </a:r>
            <a:r>
              <a:rPr lang="cs-CZ" sz="2800" dirty="0"/>
              <a:t>o </a:t>
            </a:r>
            <a:r>
              <a:rPr lang="cs-CZ" sz="2800" b="1" dirty="0"/>
              <a:t>jaderné bezpečnosti</a:t>
            </a:r>
            <a:r>
              <a:rPr lang="cs-CZ" sz="2800" dirty="0"/>
              <a:t>, Vídeň, </a:t>
            </a:r>
            <a:r>
              <a:rPr lang="cs-CZ" sz="2800" dirty="0" smtClean="0"/>
              <a:t>1994</a:t>
            </a:r>
            <a:r>
              <a:rPr lang="cs-CZ" sz="2800" dirty="0"/>
              <a:t>, </a:t>
            </a:r>
            <a:r>
              <a:rPr lang="cs-CZ" sz="2800" dirty="0" smtClean="0"/>
              <a:t>účinnost 24</a:t>
            </a:r>
            <a:r>
              <a:rPr lang="cs-CZ" sz="2800" dirty="0"/>
              <a:t>. 10. 1996, Sdělení MZV č. 67/1998 Sb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Mezinárodní prameny právní úpravy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9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Vídeňská </a:t>
            </a:r>
            <a:r>
              <a:rPr lang="cs-CZ" dirty="0"/>
              <a:t>Úmluva o </a:t>
            </a:r>
            <a:r>
              <a:rPr lang="cs-CZ" b="1" dirty="0"/>
              <a:t>občanskoprávní odpovědnosti za jaderné škody</a:t>
            </a:r>
            <a:r>
              <a:rPr lang="cs-CZ" dirty="0"/>
              <a:t>, Vídeň, 1963, účinnost 12. 11. 1997, Sdělení MZV č. 133/1994 Sb., oprava Sdělením MZV č. 125/2000 Sb.</a:t>
            </a:r>
          </a:p>
          <a:p>
            <a:r>
              <a:rPr lang="cs-CZ" dirty="0"/>
              <a:t>Protokol o </a:t>
            </a:r>
            <a:r>
              <a:rPr lang="cs-CZ" b="1" dirty="0"/>
              <a:t>doplnění Vídeňské úmluvy o občanskoprávní odpovědnosti za jaderné škody</a:t>
            </a:r>
            <a:r>
              <a:rPr lang="cs-CZ" dirty="0"/>
              <a:t>, Vídeň, </a:t>
            </a:r>
            <a:r>
              <a:rPr lang="cs-CZ" dirty="0" smtClean="0"/>
              <a:t>1998</a:t>
            </a:r>
          </a:p>
          <a:p>
            <a:r>
              <a:rPr lang="cs-CZ" dirty="0" smtClean="0"/>
              <a:t>Úmluva </a:t>
            </a:r>
            <a:r>
              <a:rPr lang="cs-CZ" dirty="0"/>
              <a:t>o </a:t>
            </a:r>
            <a:r>
              <a:rPr lang="cs-CZ" b="1" dirty="0"/>
              <a:t>dodatkovém odškodnění jaderných škod</a:t>
            </a:r>
            <a:r>
              <a:rPr lang="cs-CZ" dirty="0"/>
              <a:t>, </a:t>
            </a:r>
            <a:r>
              <a:rPr lang="cs-CZ" dirty="0" smtClean="0"/>
              <a:t>Vídeň, 1997</a:t>
            </a:r>
          </a:p>
          <a:p>
            <a:r>
              <a:rPr lang="cs-CZ" dirty="0" smtClean="0"/>
              <a:t>Společná </a:t>
            </a:r>
            <a:r>
              <a:rPr lang="cs-CZ" dirty="0"/>
              <a:t>Úmluva o </a:t>
            </a:r>
            <a:r>
              <a:rPr lang="cs-CZ" b="1" dirty="0"/>
              <a:t>bezpečnosti při nakládání s vyhořelým </a:t>
            </a:r>
            <a:r>
              <a:rPr lang="cs-CZ" b="1" dirty="0" smtClean="0"/>
              <a:t>jaderným palivem </a:t>
            </a:r>
            <a:r>
              <a:rPr lang="cs-CZ" b="1" dirty="0"/>
              <a:t>a o bezpečnosti při nakládání s </a:t>
            </a:r>
            <a:r>
              <a:rPr lang="cs-CZ" b="1" dirty="0" smtClean="0"/>
              <a:t>radioaktivními odpady</a:t>
            </a:r>
            <a:r>
              <a:rPr lang="cs-CZ" dirty="0"/>
              <a:t>, Vídeň, </a:t>
            </a:r>
            <a:r>
              <a:rPr lang="cs-CZ" dirty="0" smtClean="0"/>
              <a:t>1997</a:t>
            </a:r>
            <a:r>
              <a:rPr lang="cs-CZ" dirty="0"/>
              <a:t>, účinnost 18. 6. </a:t>
            </a:r>
            <a:r>
              <a:rPr lang="cs-CZ" dirty="0" smtClean="0"/>
              <a:t>2001</a:t>
            </a:r>
            <a:endParaRPr lang="cs-CZ" dirty="0" smtClean="0"/>
          </a:p>
          <a:p>
            <a:r>
              <a:rPr lang="cs-CZ" b="1" dirty="0" smtClean="0"/>
              <a:t>Smlouva </a:t>
            </a:r>
            <a:r>
              <a:rPr lang="cs-CZ" b="1" dirty="0"/>
              <a:t>o nešíření jaderných zbraní</a:t>
            </a:r>
            <a:r>
              <a:rPr lang="cs-CZ" dirty="0"/>
              <a:t>, Moskva, </a:t>
            </a:r>
            <a:r>
              <a:rPr lang="cs-CZ" dirty="0" smtClean="0"/>
              <a:t>Washington, Londýn</a:t>
            </a:r>
            <a:r>
              <a:rPr lang="cs-CZ" dirty="0"/>
              <a:t>, </a:t>
            </a:r>
            <a:r>
              <a:rPr lang="cs-CZ" dirty="0" smtClean="0"/>
              <a:t>1968</a:t>
            </a:r>
            <a:r>
              <a:rPr lang="cs-CZ" dirty="0"/>
              <a:t>, účinnost 5. 3. 1970, Vyhláška MZV č. 61/1974 </a:t>
            </a:r>
            <a:r>
              <a:rPr lang="cs-CZ" dirty="0" smtClean="0"/>
              <a:t>Sb.</a:t>
            </a:r>
          </a:p>
          <a:p>
            <a:r>
              <a:rPr lang="cs-CZ" dirty="0" smtClean="0"/>
              <a:t>Smlouva </a:t>
            </a:r>
            <a:r>
              <a:rPr lang="cs-CZ" b="1" dirty="0"/>
              <a:t>o zákazu umisťování jaderných zbraní a jiných zbraní </a:t>
            </a:r>
            <a:r>
              <a:rPr lang="cs-CZ" b="1" dirty="0" smtClean="0"/>
              <a:t>hromadného ničení </a:t>
            </a:r>
            <a:r>
              <a:rPr lang="cs-CZ" b="1" dirty="0"/>
              <a:t>na dně moří a oceánů a v jeho </a:t>
            </a:r>
            <a:r>
              <a:rPr lang="cs-CZ" b="1" dirty="0" smtClean="0"/>
              <a:t>podzemí</a:t>
            </a:r>
            <a:r>
              <a:rPr lang="cs-CZ" dirty="0" smtClean="0"/>
              <a:t>, Moskva, </a:t>
            </a:r>
            <a:r>
              <a:rPr lang="en-US" dirty="0" smtClean="0"/>
              <a:t>Washington</a:t>
            </a:r>
            <a:r>
              <a:rPr lang="en-US" dirty="0"/>
              <a:t>, </a:t>
            </a:r>
            <a:r>
              <a:rPr lang="en-US" dirty="0" err="1"/>
              <a:t>Londýn</a:t>
            </a:r>
            <a:r>
              <a:rPr lang="en-US" dirty="0"/>
              <a:t>, 1971, </a:t>
            </a:r>
            <a:r>
              <a:rPr lang="en-US" dirty="0" err="1"/>
              <a:t>vyhláška</a:t>
            </a:r>
            <a:r>
              <a:rPr lang="en-US" dirty="0"/>
              <a:t> MZV č. 62/1974 </a:t>
            </a:r>
            <a:r>
              <a:rPr lang="en-US" dirty="0" smtClean="0"/>
              <a:t>Sb.</a:t>
            </a:r>
            <a:endParaRPr lang="cs-CZ" dirty="0"/>
          </a:p>
          <a:p>
            <a:r>
              <a:rPr lang="cs-CZ" b="1" dirty="0" smtClean="0"/>
              <a:t>Smlouva </a:t>
            </a:r>
            <a:r>
              <a:rPr lang="cs-CZ" b="1" dirty="0"/>
              <a:t>o všeobecném zákazu jaderných </a:t>
            </a:r>
            <a:r>
              <a:rPr lang="cs-CZ" b="1" dirty="0" smtClean="0"/>
              <a:t>zkoušek</a:t>
            </a:r>
            <a:r>
              <a:rPr lang="cs-CZ" dirty="0" smtClean="0"/>
              <a:t>, 1996, ratifikace </a:t>
            </a:r>
            <a:r>
              <a:rPr lang="cs-CZ" dirty="0"/>
              <a:t>11. 9. </a:t>
            </a:r>
            <a:r>
              <a:rPr lang="cs-CZ" dirty="0" smtClean="0"/>
              <a:t>1997</a:t>
            </a:r>
          </a:p>
          <a:p>
            <a:r>
              <a:rPr lang="cs-CZ" b="1" dirty="0" smtClean="0"/>
              <a:t>Úmluva </a:t>
            </a:r>
            <a:r>
              <a:rPr lang="cs-CZ" b="1" dirty="0"/>
              <a:t>o hodnocení dopadů na životní prostředí přes </a:t>
            </a:r>
            <a:r>
              <a:rPr lang="cs-CZ" b="1" dirty="0" smtClean="0"/>
              <a:t>hranice </a:t>
            </a:r>
            <a:r>
              <a:rPr lang="pt-BR" b="1" dirty="0" smtClean="0"/>
              <a:t>států </a:t>
            </a:r>
            <a:r>
              <a:rPr lang="cs-CZ" dirty="0" err="1" smtClean="0"/>
              <a:t>Espoo</a:t>
            </a:r>
            <a:r>
              <a:rPr lang="cs-CZ" dirty="0" smtClean="0"/>
              <a:t>,</a:t>
            </a:r>
            <a:r>
              <a:rPr lang="pt-BR" b="1" dirty="0" smtClean="0"/>
              <a:t> </a:t>
            </a:r>
            <a:r>
              <a:rPr lang="pt-BR" dirty="0" smtClean="0"/>
              <a:t>1991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Mezinárodní prameny právní úpravy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0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Smlouva </a:t>
            </a:r>
            <a:r>
              <a:rPr lang="cs-CZ" dirty="0"/>
              <a:t>o založení společenství pro atomovou </a:t>
            </a:r>
            <a:r>
              <a:rPr lang="cs-CZ" dirty="0" smtClean="0"/>
              <a:t>energii (EUROATOM), 1957</a:t>
            </a:r>
            <a:r>
              <a:rPr lang="cs-CZ" dirty="0"/>
              <a:t>, ve znění pozdějších </a:t>
            </a:r>
            <a:r>
              <a:rPr lang="cs-CZ" dirty="0" smtClean="0"/>
              <a:t>předpisů.</a:t>
            </a:r>
          </a:p>
          <a:p>
            <a:r>
              <a:rPr lang="cs-CZ" dirty="0" smtClean="0"/>
              <a:t>Řada Směrnic:</a:t>
            </a:r>
          </a:p>
          <a:p>
            <a:pPr lvl="1"/>
            <a:r>
              <a:rPr lang="cs-CZ" dirty="0" smtClean="0"/>
              <a:t>směrnice ze </a:t>
            </a:r>
            <a:r>
              <a:rPr lang="cs-CZ" dirty="0"/>
              <a:t>dne 5. března 1962 o volném přístupu ke </a:t>
            </a:r>
            <a:r>
              <a:rPr lang="cs-CZ" dirty="0" smtClean="0"/>
              <a:t>kvalifikovaným povoláním </a:t>
            </a:r>
            <a:r>
              <a:rPr lang="cs-CZ" dirty="0"/>
              <a:t>v oblasti jaderné </a:t>
            </a:r>
            <a:r>
              <a:rPr lang="cs-CZ" dirty="0" smtClean="0"/>
              <a:t>energie</a:t>
            </a:r>
          </a:p>
          <a:p>
            <a:pPr lvl="1"/>
            <a:r>
              <a:rPr lang="cs-CZ" dirty="0" smtClean="0"/>
              <a:t>směrnice 2005/36/ES </a:t>
            </a:r>
            <a:r>
              <a:rPr lang="cs-CZ" dirty="0"/>
              <a:t>ze </a:t>
            </a:r>
            <a:r>
              <a:rPr lang="cs-CZ" dirty="0" smtClean="0"/>
              <a:t>dne 7</a:t>
            </a:r>
            <a:r>
              <a:rPr lang="cs-CZ" dirty="0"/>
              <a:t>. září 2005 o uznávání odborných </a:t>
            </a:r>
            <a:r>
              <a:rPr lang="cs-CZ" dirty="0" smtClean="0"/>
              <a:t>kvalifikací</a:t>
            </a:r>
          </a:p>
          <a:p>
            <a:pPr lvl="1"/>
            <a:r>
              <a:rPr lang="cs-CZ" dirty="0" smtClean="0"/>
              <a:t>směrnice 2006/123/ES </a:t>
            </a:r>
            <a:r>
              <a:rPr lang="cs-CZ" dirty="0"/>
              <a:t>ze </a:t>
            </a:r>
            <a:r>
              <a:rPr lang="cs-CZ" dirty="0" smtClean="0"/>
              <a:t>dne 12</a:t>
            </a:r>
            <a:r>
              <a:rPr lang="cs-CZ" dirty="0"/>
              <a:t>. prosince 2006 o službách na vnitřním </a:t>
            </a:r>
            <a:r>
              <a:rPr lang="cs-CZ" dirty="0" smtClean="0"/>
              <a:t>trhu</a:t>
            </a:r>
          </a:p>
          <a:p>
            <a:pPr lvl="1"/>
            <a:r>
              <a:rPr lang="cs-CZ" dirty="0" smtClean="0"/>
              <a:t>s</a:t>
            </a:r>
            <a:r>
              <a:rPr lang="pl-PL" dirty="0" smtClean="0"/>
              <a:t>měrnice 2006/117/Euratom </a:t>
            </a:r>
            <a:r>
              <a:rPr lang="pl-PL" dirty="0"/>
              <a:t>ze dne 20. listopadu </a:t>
            </a:r>
            <a:r>
              <a:rPr lang="pl-PL" dirty="0" smtClean="0"/>
              <a:t>2006 </a:t>
            </a:r>
            <a:r>
              <a:rPr lang="cs-CZ" dirty="0" smtClean="0"/>
              <a:t>o </a:t>
            </a:r>
            <a:r>
              <a:rPr lang="cs-CZ" dirty="0"/>
              <a:t>dozoru nad přepravou radioaktivního odpadu a vyhořelého </a:t>
            </a:r>
            <a:r>
              <a:rPr lang="cs-CZ" dirty="0" smtClean="0"/>
              <a:t>paliva a </a:t>
            </a:r>
            <a:r>
              <a:rPr lang="cs-CZ" dirty="0"/>
              <a:t>o její </a:t>
            </a:r>
            <a:r>
              <a:rPr lang="cs-CZ" dirty="0" smtClean="0"/>
              <a:t>kontrole</a:t>
            </a:r>
          </a:p>
          <a:p>
            <a:pPr lvl="1"/>
            <a:r>
              <a:rPr lang="pl-PL" dirty="0" smtClean="0"/>
              <a:t>směrnice 2009/71/Euratom </a:t>
            </a:r>
            <a:r>
              <a:rPr lang="pl-PL" dirty="0"/>
              <a:t>ze dne 25. června 2009, </a:t>
            </a:r>
            <a:r>
              <a:rPr lang="pl-PL" dirty="0" smtClean="0"/>
              <a:t>kterou </a:t>
            </a:r>
            <a:r>
              <a:rPr lang="cs-CZ" dirty="0" smtClean="0"/>
              <a:t>se </a:t>
            </a:r>
            <a:r>
              <a:rPr lang="cs-CZ" dirty="0"/>
              <a:t>stanoví rámec Společenství pro jadernou bezpečnost </a:t>
            </a:r>
            <a:r>
              <a:rPr lang="cs-CZ" dirty="0" smtClean="0"/>
              <a:t>jaderných </a:t>
            </a:r>
            <a:r>
              <a:rPr lang="pl-PL" dirty="0" smtClean="0"/>
              <a:t>zařízení, ve znění pozdějších předpisů</a:t>
            </a:r>
          </a:p>
          <a:p>
            <a:pPr lvl="1"/>
            <a:r>
              <a:rPr lang="pl-PL" dirty="0" smtClean="0"/>
              <a:t>směrnice 2011/70/Euratom </a:t>
            </a:r>
            <a:r>
              <a:rPr lang="pl-PL" dirty="0"/>
              <a:t>ze dne 19. července 2011, </a:t>
            </a:r>
            <a:r>
              <a:rPr lang="pl-PL" dirty="0" smtClean="0"/>
              <a:t>kterou </a:t>
            </a:r>
            <a:r>
              <a:rPr lang="cs-CZ" dirty="0" smtClean="0"/>
              <a:t>se </a:t>
            </a:r>
            <a:r>
              <a:rPr lang="cs-CZ" dirty="0"/>
              <a:t>stanoví rámec Společenství pro odpovědné a bezpečné </a:t>
            </a:r>
            <a:r>
              <a:rPr lang="cs-CZ" dirty="0" smtClean="0"/>
              <a:t>nakládání s </a:t>
            </a:r>
            <a:r>
              <a:rPr lang="cs-CZ" dirty="0"/>
              <a:t>vyhořelým palivem a radioaktivním </a:t>
            </a:r>
            <a:r>
              <a:rPr lang="cs-CZ" dirty="0" smtClean="0"/>
              <a:t>odpadem</a:t>
            </a:r>
          </a:p>
          <a:p>
            <a:pPr lvl="1"/>
            <a:r>
              <a:rPr lang="pl-PL" dirty="0" smtClean="0"/>
              <a:t>směrnice 2013/51/Euratom </a:t>
            </a:r>
            <a:r>
              <a:rPr lang="pl-PL" dirty="0"/>
              <a:t>ze dne 22. října 2013, </a:t>
            </a:r>
            <a:r>
              <a:rPr lang="pl-PL" dirty="0" smtClean="0"/>
              <a:t>kterou </a:t>
            </a:r>
            <a:r>
              <a:rPr lang="cs-CZ" dirty="0" smtClean="0"/>
              <a:t>se </a:t>
            </a:r>
            <a:r>
              <a:rPr lang="cs-CZ" dirty="0"/>
              <a:t>stanoví požadavky na ochranu zdraví obyvatelstva, pokud </a:t>
            </a:r>
            <a:r>
              <a:rPr lang="cs-CZ" dirty="0" smtClean="0"/>
              <a:t>jde o </a:t>
            </a:r>
            <a:r>
              <a:rPr lang="cs-CZ" dirty="0"/>
              <a:t>radioaktivní látky ve vodě určené k lidské spotřebě.</a:t>
            </a:r>
            <a:endParaRPr lang="pl-PL" dirty="0" smtClean="0"/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Evropské prameny právní úpravy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3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cs-CZ" dirty="0" smtClean="0"/>
              <a:t>směrnice 2013/59/Euratom </a:t>
            </a:r>
            <a:r>
              <a:rPr lang="cs-CZ" dirty="0"/>
              <a:t>ze dne 5. prosince 2013, </a:t>
            </a:r>
            <a:r>
              <a:rPr lang="cs-CZ" dirty="0" smtClean="0"/>
              <a:t>kterou se </a:t>
            </a:r>
            <a:r>
              <a:rPr lang="cs-CZ" dirty="0"/>
              <a:t>stanoví základní bezpečnostní standardy ochrany před </a:t>
            </a:r>
            <a:r>
              <a:rPr lang="cs-CZ" dirty="0" smtClean="0"/>
              <a:t>nebezpečím vystavení </a:t>
            </a:r>
            <a:r>
              <a:rPr lang="cs-CZ" dirty="0"/>
              <a:t>ionizujícímu </a:t>
            </a:r>
            <a:r>
              <a:rPr lang="cs-CZ" dirty="0" smtClean="0"/>
              <a:t>záření</a:t>
            </a:r>
          </a:p>
          <a:p>
            <a:r>
              <a:rPr lang="cs-CZ" dirty="0" smtClean="0"/>
              <a:t>Řada Nařízení:</a:t>
            </a:r>
          </a:p>
          <a:p>
            <a:pPr lvl="1"/>
            <a:r>
              <a:rPr lang="cs-CZ" dirty="0" smtClean="0"/>
              <a:t>nařízení č</a:t>
            </a:r>
            <a:r>
              <a:rPr lang="cs-CZ" dirty="0"/>
              <a:t>. 3954/87 ze dne 22. prosince 1987, </a:t>
            </a:r>
            <a:r>
              <a:rPr lang="cs-CZ" dirty="0" smtClean="0"/>
              <a:t>kterým se </a:t>
            </a:r>
            <a:r>
              <a:rPr lang="cs-CZ" dirty="0"/>
              <a:t>stanoví nejvyšší přípustné úrovně radioaktivní </a:t>
            </a:r>
            <a:r>
              <a:rPr lang="cs-CZ" dirty="0" smtClean="0"/>
              <a:t>kontaminace potravin </a:t>
            </a:r>
            <a:r>
              <a:rPr lang="cs-CZ" dirty="0"/>
              <a:t>a krmiv po jaderné havárii nebo jiném případu </a:t>
            </a:r>
            <a:r>
              <a:rPr lang="cs-CZ" dirty="0" smtClean="0"/>
              <a:t>radiační mimořádné situace.</a:t>
            </a:r>
          </a:p>
          <a:p>
            <a:pPr lvl="1"/>
            <a:r>
              <a:rPr lang="cs-CZ" dirty="0" smtClean="0"/>
              <a:t>nařízení č</a:t>
            </a:r>
            <a:r>
              <a:rPr lang="cs-CZ" dirty="0"/>
              <a:t>. 1493/93 ze dne 8. června 1993 o </a:t>
            </a:r>
            <a:r>
              <a:rPr lang="cs-CZ" dirty="0" smtClean="0"/>
              <a:t>přepravě radioaktivních </a:t>
            </a:r>
            <a:r>
              <a:rPr lang="cs-CZ" dirty="0"/>
              <a:t>látek mezi členskými </a:t>
            </a:r>
            <a:r>
              <a:rPr lang="cs-CZ" dirty="0" smtClean="0"/>
              <a:t>státy</a:t>
            </a:r>
          </a:p>
          <a:p>
            <a:pPr lvl="1"/>
            <a:r>
              <a:rPr lang="cs-CZ" dirty="0" smtClean="0"/>
              <a:t>nařízení č</a:t>
            </a:r>
            <a:r>
              <a:rPr lang="cs-CZ" dirty="0"/>
              <a:t>. 302/2005 ze dne 8. února </a:t>
            </a:r>
            <a:r>
              <a:rPr lang="cs-CZ" dirty="0" smtClean="0"/>
              <a:t>2005 o </a:t>
            </a:r>
            <a:r>
              <a:rPr lang="cs-CZ" dirty="0"/>
              <a:t>uplatňování dozoru nad bezpečností v rámci </a:t>
            </a:r>
            <a:r>
              <a:rPr lang="cs-CZ" dirty="0" smtClean="0"/>
              <a:t>Euratomu</a:t>
            </a:r>
          </a:p>
          <a:p>
            <a:pPr lvl="1"/>
            <a:r>
              <a:rPr lang="cs-CZ" dirty="0" smtClean="0"/>
              <a:t>nařízení č</a:t>
            </a:r>
            <a:r>
              <a:rPr lang="cs-CZ" dirty="0"/>
              <a:t>. 733/2008 ze dne 15. července 2008 o </a:t>
            </a:r>
            <a:r>
              <a:rPr lang="cs-CZ" dirty="0" smtClean="0"/>
              <a:t>podmínkách dovozu </a:t>
            </a:r>
            <a:r>
              <a:rPr lang="cs-CZ" dirty="0"/>
              <a:t>zemědělských produktů pocházejících ze třetích </a:t>
            </a:r>
            <a:r>
              <a:rPr lang="cs-CZ" dirty="0" smtClean="0"/>
              <a:t>zemí po </a:t>
            </a:r>
            <a:r>
              <a:rPr lang="cs-CZ" dirty="0"/>
              <a:t>havárii jaderné elektrárny v </a:t>
            </a:r>
            <a:r>
              <a:rPr lang="cs-CZ" dirty="0" smtClean="0"/>
              <a:t>Černobylu, ve znění pozdějších předpisů</a:t>
            </a:r>
          </a:p>
          <a:p>
            <a:pPr lvl="1"/>
            <a:r>
              <a:rPr lang="cs-CZ" dirty="0" smtClean="0"/>
              <a:t>nařízení č</a:t>
            </a:r>
            <a:r>
              <a:rPr lang="cs-CZ" dirty="0"/>
              <a:t>. 428/2009 ze dne 5. května 2009, </a:t>
            </a:r>
            <a:r>
              <a:rPr lang="cs-CZ" dirty="0" smtClean="0"/>
              <a:t>kterým se </a:t>
            </a:r>
            <a:r>
              <a:rPr lang="cs-CZ" dirty="0"/>
              <a:t>zavádí režim Společenství pro kontrolu vývozu, přepravy, </a:t>
            </a:r>
            <a:r>
              <a:rPr lang="cs-CZ" dirty="0" smtClean="0"/>
              <a:t>zprostředkování a </a:t>
            </a:r>
            <a:r>
              <a:rPr lang="cs-CZ" dirty="0"/>
              <a:t>tranzitu zboží dvojího </a:t>
            </a:r>
            <a:r>
              <a:rPr lang="cs-CZ" dirty="0" smtClean="0"/>
              <a:t>užití</a:t>
            </a:r>
          </a:p>
          <a:p>
            <a:pPr marL="457200" lvl="1" indent="0">
              <a:buNone/>
            </a:pPr>
            <a:r>
              <a:rPr lang="cs-CZ" dirty="0"/>
              <a:t>.</a:t>
            </a:r>
            <a:r>
              <a:rPr lang="cs-CZ" dirty="0" smtClean="0"/>
              <a:t>..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Evropské prameny právní úpravy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8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7. 5. 2019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Mezinárodní agentura pro atomovou energii </a:t>
            </a:r>
            <a:r>
              <a:rPr lang="cs-CZ" dirty="0"/>
              <a:t>(</a:t>
            </a:r>
            <a:r>
              <a:rPr lang="cs-CZ" dirty="0" smtClean="0"/>
              <a:t>MAAE/IAEA): 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muni.cz/go/4e704c</a:t>
            </a:r>
            <a:r>
              <a:rPr lang="cs-CZ" dirty="0"/>
              <a:t>; </a:t>
            </a:r>
            <a:r>
              <a:rPr lang="cs-CZ" dirty="0">
                <a:hlinkClick r:id="rId5"/>
              </a:rPr>
              <a:t>https://www.iaea.org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Agentura pro atomovou energii </a:t>
            </a:r>
            <a:r>
              <a:rPr lang="cs-CZ" dirty="0" smtClean="0"/>
              <a:t>(</a:t>
            </a:r>
            <a:r>
              <a:rPr lang="cs-CZ" dirty="0"/>
              <a:t>NEA): </a:t>
            </a:r>
            <a:r>
              <a:rPr lang="cs-CZ" dirty="0">
                <a:hlinkClick r:id="rId6"/>
              </a:rPr>
              <a:t>https://www.oecd-nea.org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b="1" dirty="0" smtClean="0"/>
              <a:t>Vědecký výbor pro oblast ionizujícího záření </a:t>
            </a:r>
            <a:r>
              <a:rPr lang="cs-CZ" dirty="0" smtClean="0"/>
              <a:t>(UNSCEAR</a:t>
            </a:r>
            <a:r>
              <a:rPr lang="cs-CZ" dirty="0"/>
              <a:t>): </a:t>
            </a:r>
            <a:r>
              <a:rPr lang="cs-CZ" dirty="0">
                <a:hlinkClick r:id="rId7"/>
              </a:rPr>
              <a:t>https://www.unscear.org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r>
              <a:rPr lang="cs-CZ" b="1" dirty="0" smtClean="0"/>
              <a:t>Evropská organizace pro </a:t>
            </a:r>
            <a:r>
              <a:rPr lang="cs-CZ" b="1" dirty="0"/>
              <a:t>jaderný výzkum </a:t>
            </a:r>
            <a:r>
              <a:rPr lang="cs-CZ" dirty="0"/>
              <a:t>(CERN): </a:t>
            </a:r>
            <a:r>
              <a:rPr lang="cs-CZ" dirty="0">
                <a:hlinkClick r:id="rId8"/>
              </a:rPr>
              <a:t>https://home.cern</a:t>
            </a:r>
            <a:r>
              <a:rPr lang="cs-CZ" dirty="0" smtClean="0">
                <a:hlinkClick r:id="rId8"/>
              </a:rPr>
              <a:t>/</a:t>
            </a:r>
            <a:endParaRPr lang="cs-CZ" dirty="0" smtClean="0"/>
          </a:p>
          <a:p>
            <a:r>
              <a:rPr lang="cs-CZ" b="1" dirty="0" smtClean="0"/>
              <a:t>Mezinárodní vědecké a technologické centrum </a:t>
            </a:r>
            <a:r>
              <a:rPr lang="cs-CZ" dirty="0" smtClean="0"/>
              <a:t>(</a:t>
            </a:r>
            <a:r>
              <a:rPr lang="cs-CZ" dirty="0"/>
              <a:t>ISTC): </a:t>
            </a:r>
            <a:r>
              <a:rPr lang="cs-CZ" dirty="0">
                <a:hlinkClick r:id="rId9"/>
              </a:rPr>
              <a:t>http://www.istc.int</a:t>
            </a:r>
            <a:r>
              <a:rPr lang="cs-CZ" dirty="0" smtClean="0">
                <a:hlinkClick r:id="rId9"/>
              </a:rPr>
              <a:t>/</a:t>
            </a:r>
            <a:endParaRPr lang="cs-CZ" dirty="0" smtClean="0"/>
          </a:p>
          <a:p>
            <a:r>
              <a:rPr lang="cs-CZ" b="1" dirty="0"/>
              <a:t>Evropské společenství pro atomovou energii</a:t>
            </a:r>
            <a:r>
              <a:rPr lang="cs-CZ" dirty="0"/>
              <a:t> (Euratom</a:t>
            </a:r>
            <a:r>
              <a:rPr lang="cs-CZ" dirty="0" smtClean="0"/>
              <a:t>) =&gt; jako samostatný celek je plně integrován do Evropské unie: </a:t>
            </a:r>
            <a:r>
              <a:rPr lang="cs-CZ" dirty="0">
                <a:hlinkClick r:id="rId10"/>
              </a:rPr>
              <a:t>https://</a:t>
            </a:r>
            <a:r>
              <a:rPr lang="cs-CZ" dirty="0" smtClean="0">
                <a:hlinkClick r:id="rId10"/>
              </a:rPr>
              <a:t>muni.cz/go/6d3a36</a:t>
            </a:r>
            <a:endParaRPr lang="cs-CZ" dirty="0" smtClean="0"/>
          </a:p>
          <a:p>
            <a:r>
              <a:rPr lang="cs-CZ" dirty="0" smtClean="0"/>
              <a:t>celá řada nevládních mezinárodních organizací:</a:t>
            </a:r>
          </a:p>
          <a:p>
            <a:pPr lvl="1"/>
            <a:r>
              <a:rPr lang="cs-CZ" dirty="0" smtClean="0"/>
              <a:t>ICRU, ICRP, WENRA, WNA, FORATOM, WONUC, GMF, AIDN/INLA      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Mezinárodní a evropské organizace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6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8421</TotalTime>
  <Words>4298</Words>
  <Application>Microsoft Office PowerPoint</Application>
  <PresentationFormat>Předvádění na obrazovce (4:3)</PresentationFormat>
  <Paragraphs>596</Paragraphs>
  <Slides>49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Motiv systému Office</vt:lpstr>
      <vt:lpstr>Ionizující záření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[název]</dc:title>
  <dc:creator>Dominik Židek</dc:creator>
  <cp:lastModifiedBy>Židek Dominik</cp:lastModifiedBy>
  <cp:revision>158</cp:revision>
  <cp:lastPrinted>2015-11-18T13:55:27Z</cp:lastPrinted>
  <dcterms:created xsi:type="dcterms:W3CDTF">2014-09-07T21:44:03Z</dcterms:created>
  <dcterms:modified xsi:type="dcterms:W3CDTF">2019-05-06T07:52:20Z</dcterms:modified>
</cp:coreProperties>
</file>