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handoutMasterIdLst>
    <p:handoutMasterId r:id="rId92"/>
  </p:handoutMasterIdLst>
  <p:sldIdLst>
    <p:sldId id="399" r:id="rId2"/>
    <p:sldId id="415" r:id="rId3"/>
    <p:sldId id="356" r:id="rId4"/>
    <p:sldId id="403" r:id="rId5"/>
    <p:sldId id="404" r:id="rId6"/>
    <p:sldId id="405" r:id="rId7"/>
    <p:sldId id="406" r:id="rId8"/>
    <p:sldId id="385" r:id="rId9"/>
    <p:sldId id="362" r:id="rId10"/>
    <p:sldId id="407" r:id="rId11"/>
    <p:sldId id="361" r:id="rId12"/>
    <p:sldId id="412" r:id="rId13"/>
    <p:sldId id="262" r:id="rId14"/>
    <p:sldId id="263" r:id="rId15"/>
    <p:sldId id="264" r:id="rId16"/>
    <p:sldId id="326" r:id="rId17"/>
    <p:sldId id="386" r:id="rId18"/>
    <p:sldId id="387" r:id="rId19"/>
    <p:sldId id="388" r:id="rId20"/>
    <p:sldId id="289" r:id="rId21"/>
    <p:sldId id="290" r:id="rId22"/>
    <p:sldId id="291" r:id="rId23"/>
    <p:sldId id="372" r:id="rId24"/>
    <p:sldId id="373" r:id="rId25"/>
    <p:sldId id="315" r:id="rId26"/>
    <p:sldId id="325" r:id="rId27"/>
    <p:sldId id="390" r:id="rId28"/>
    <p:sldId id="363" r:id="rId29"/>
    <p:sldId id="391" r:id="rId30"/>
    <p:sldId id="400" r:id="rId31"/>
    <p:sldId id="414" r:id="rId32"/>
    <p:sldId id="408" r:id="rId33"/>
    <p:sldId id="409" r:id="rId34"/>
    <p:sldId id="410" r:id="rId35"/>
    <p:sldId id="328" r:id="rId36"/>
    <p:sldId id="374" r:id="rId37"/>
    <p:sldId id="367" r:id="rId38"/>
    <p:sldId id="389" r:id="rId39"/>
    <p:sldId id="393" r:id="rId40"/>
    <p:sldId id="416" r:id="rId41"/>
    <p:sldId id="402" r:id="rId42"/>
    <p:sldId id="375" r:id="rId43"/>
    <p:sldId id="395" r:id="rId44"/>
    <p:sldId id="394" r:id="rId45"/>
    <p:sldId id="309" r:id="rId46"/>
    <p:sldId id="340" r:id="rId47"/>
    <p:sldId id="341" r:id="rId48"/>
    <p:sldId id="397" r:id="rId49"/>
    <p:sldId id="411" r:id="rId50"/>
    <p:sldId id="292" r:id="rId51"/>
    <p:sldId id="293" r:id="rId52"/>
    <p:sldId id="345" r:id="rId53"/>
    <p:sldId id="396" r:id="rId54"/>
    <p:sldId id="294" r:id="rId55"/>
    <p:sldId id="295" r:id="rId56"/>
    <p:sldId id="296" r:id="rId57"/>
    <p:sldId id="297" r:id="rId58"/>
    <p:sldId id="299" r:id="rId59"/>
    <p:sldId id="337" r:id="rId60"/>
    <p:sldId id="316" r:id="rId61"/>
    <p:sldId id="318" r:id="rId62"/>
    <p:sldId id="319" r:id="rId63"/>
    <p:sldId id="302" r:id="rId64"/>
    <p:sldId id="312" r:id="rId65"/>
    <p:sldId id="313" r:id="rId66"/>
    <p:sldId id="347" r:id="rId67"/>
    <p:sldId id="338" r:id="rId68"/>
    <p:sldId id="342" r:id="rId69"/>
    <p:sldId id="343" r:id="rId70"/>
    <p:sldId id="321" r:id="rId71"/>
    <p:sldId id="322" r:id="rId72"/>
    <p:sldId id="273" r:id="rId73"/>
    <p:sldId id="339" r:id="rId74"/>
    <p:sldId id="275" r:id="rId75"/>
    <p:sldId id="276" r:id="rId76"/>
    <p:sldId id="344" r:id="rId77"/>
    <p:sldId id="336" r:id="rId78"/>
    <p:sldId id="330" r:id="rId79"/>
    <p:sldId id="335" r:id="rId80"/>
    <p:sldId id="332" r:id="rId81"/>
    <p:sldId id="333" r:id="rId82"/>
    <p:sldId id="381" r:id="rId83"/>
    <p:sldId id="334" r:id="rId84"/>
    <p:sldId id="380" r:id="rId85"/>
    <p:sldId id="348" r:id="rId86"/>
    <p:sldId id="349" r:id="rId87"/>
    <p:sldId id="352" r:id="rId88"/>
    <p:sldId id="284" r:id="rId89"/>
    <p:sldId id="353" r:id="rId90"/>
    <p:sldId id="331" r:id="rId91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88C36-41DF-40D6-AC08-213AD91E42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911F78C-112D-4914-A050-ACFEF0AF60C0}" type="pres">
      <dgm:prSet presAssocID="{78C88C36-41DF-40D6-AC08-213AD91E42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FB20AFD3-2495-438C-8513-72F4678EAA25}" type="presOf" srcId="{78C88C36-41DF-40D6-AC08-213AD91E4263}" destId="{B911F78C-112D-4914-A050-ACFEF0AF60C0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15617-1B2E-4E18-A0A1-D5076F88562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F370E3-F38E-4475-8478-3E304DD8944D}" type="pres">
      <dgm:prSet presAssocID="{83B15617-1B2E-4E18-A0A1-D5076F8856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EE0466D2-6376-456D-B69F-522D9F14DE48}" type="presOf" srcId="{83B15617-1B2E-4E18-A0A1-D5076F885621}" destId="{34F370E3-F38E-4475-8478-3E304DD8944D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BB8DF9-6A62-4312-AFA0-2D1EE78833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ECD2BDF-AD0E-46AA-B9A3-3357B09460B0}">
      <dgm:prSet phldrT="[Text]"/>
      <dgm:spPr/>
      <dgm:t>
        <a:bodyPr/>
        <a:lstStyle/>
        <a:p>
          <a:r>
            <a:rPr lang="cs-CZ" dirty="0" smtClean="0"/>
            <a:t>a) pro povrchové vody</a:t>
          </a:r>
          <a:endParaRPr lang="cs-CZ" dirty="0"/>
        </a:p>
      </dgm:t>
    </dgm:pt>
    <dgm:pt modelId="{10FE106A-9F2F-427C-98A8-71E4BD46E52A}" type="parTrans" cxnId="{2D031658-B313-4C49-8026-520B484AD060}">
      <dgm:prSet/>
      <dgm:spPr/>
      <dgm:t>
        <a:bodyPr/>
        <a:lstStyle/>
        <a:p>
          <a:endParaRPr lang="cs-CZ"/>
        </a:p>
      </dgm:t>
    </dgm:pt>
    <dgm:pt modelId="{ED8CD207-A1F5-4B90-9F4D-846942D3A795}" type="sibTrans" cxnId="{2D031658-B313-4C49-8026-520B484AD060}">
      <dgm:prSet/>
      <dgm:spPr/>
      <dgm:t>
        <a:bodyPr/>
        <a:lstStyle/>
        <a:p>
          <a:endParaRPr lang="cs-CZ"/>
        </a:p>
      </dgm:t>
    </dgm:pt>
    <dgm:pt modelId="{DCD6095C-13D6-4CEC-B824-638512A4DE1B}">
      <dgm:prSet phldrT="[Text]"/>
      <dgm:spPr/>
      <dgm:t>
        <a:bodyPr/>
        <a:lstStyle/>
        <a:p>
          <a:r>
            <a:rPr lang="cs-CZ" dirty="0" smtClean="0"/>
            <a:t>b) pro podzemní vody</a:t>
          </a:r>
          <a:endParaRPr lang="cs-CZ" dirty="0"/>
        </a:p>
      </dgm:t>
    </dgm:pt>
    <dgm:pt modelId="{A041B995-1219-423A-B0B2-376533B89C5F}" type="parTrans" cxnId="{5F7EB05B-DD72-4946-9723-B2AFD3DF0B4E}">
      <dgm:prSet/>
      <dgm:spPr/>
      <dgm:t>
        <a:bodyPr/>
        <a:lstStyle/>
        <a:p>
          <a:endParaRPr lang="cs-CZ"/>
        </a:p>
      </dgm:t>
    </dgm:pt>
    <dgm:pt modelId="{DA33860B-17F4-428B-BA5E-DDF6C3E3F3CD}" type="sibTrans" cxnId="{5F7EB05B-DD72-4946-9723-B2AFD3DF0B4E}">
      <dgm:prSet/>
      <dgm:spPr/>
      <dgm:t>
        <a:bodyPr/>
        <a:lstStyle/>
        <a:p>
          <a:endParaRPr lang="cs-CZ"/>
        </a:p>
      </dgm:t>
    </dgm:pt>
    <dgm:pt modelId="{37748BB8-D06B-4929-A5BF-FE03D9F331AE}">
      <dgm:prSet phldrT="[Text]" custT="1"/>
      <dgm:spPr/>
      <dgm:t>
        <a:bodyPr/>
        <a:lstStyle/>
        <a:p>
          <a:r>
            <a:rPr lang="cs-CZ" sz="2900" dirty="0" smtClean="0"/>
            <a:t>c</a:t>
          </a:r>
          <a:r>
            <a:rPr lang="cs-CZ" sz="1800" dirty="0" smtClean="0"/>
            <a:t>) pro specifické oblasti (CHOPAV,OP,ZCHÚ), pokud v nich pro povrchové a podzemní vody nejsou stanoveny odlišné požadavky   </a:t>
          </a:r>
          <a:endParaRPr lang="cs-CZ" sz="1800" dirty="0"/>
        </a:p>
      </dgm:t>
    </dgm:pt>
    <dgm:pt modelId="{044F381E-E9D9-4B28-9548-5C5E7CB45C6A}" type="parTrans" cxnId="{040384A1-D887-40EE-BED3-11DE60E21AE7}">
      <dgm:prSet/>
      <dgm:spPr/>
      <dgm:t>
        <a:bodyPr/>
        <a:lstStyle/>
        <a:p>
          <a:endParaRPr lang="cs-CZ"/>
        </a:p>
      </dgm:t>
    </dgm:pt>
    <dgm:pt modelId="{906C4D71-38AF-46B1-8498-C7DEDABE86AC}" type="sibTrans" cxnId="{040384A1-D887-40EE-BED3-11DE60E21AE7}">
      <dgm:prSet/>
      <dgm:spPr/>
      <dgm:t>
        <a:bodyPr/>
        <a:lstStyle/>
        <a:p>
          <a:endParaRPr lang="cs-CZ"/>
        </a:p>
      </dgm:t>
    </dgm:pt>
    <dgm:pt modelId="{1944B9BA-C835-4A34-90F7-95E7CEA95A6E}" type="pres">
      <dgm:prSet presAssocID="{F5BB8DF9-6A62-4312-AFA0-2D1EE78833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BBA934-90F7-4544-BB7F-5E9C3E1E7502}" type="pres">
      <dgm:prSet presAssocID="{CECD2BDF-AD0E-46AA-B9A3-3357B09460B0}" presName="parentLin" presStyleCnt="0"/>
      <dgm:spPr/>
    </dgm:pt>
    <dgm:pt modelId="{1D6E9855-7699-4D39-8430-BF3BBCC5344C}" type="pres">
      <dgm:prSet presAssocID="{CECD2BDF-AD0E-46AA-B9A3-3357B09460B0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A2BDF621-5072-4278-929F-6E9DC80306BB}" type="pres">
      <dgm:prSet presAssocID="{CECD2BDF-AD0E-46AA-B9A3-3357B09460B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F8B071-1461-45A2-9C83-068FC5897042}" type="pres">
      <dgm:prSet presAssocID="{CECD2BDF-AD0E-46AA-B9A3-3357B09460B0}" presName="negativeSpace" presStyleCnt="0"/>
      <dgm:spPr/>
    </dgm:pt>
    <dgm:pt modelId="{89A2333B-4270-4B4C-BECE-F62046374664}" type="pres">
      <dgm:prSet presAssocID="{CECD2BDF-AD0E-46AA-B9A3-3357B09460B0}" presName="childText" presStyleLbl="conFgAcc1" presStyleIdx="0" presStyleCnt="3" custLinFactY="-39945" custLinFactNeighborX="5113" custLinFactNeighborY="-100000">
        <dgm:presLayoutVars>
          <dgm:bulletEnabled val="1"/>
        </dgm:presLayoutVars>
      </dgm:prSet>
      <dgm:spPr/>
    </dgm:pt>
    <dgm:pt modelId="{8012A2F7-1466-45A2-BF39-5B440D779B49}" type="pres">
      <dgm:prSet presAssocID="{ED8CD207-A1F5-4B90-9F4D-846942D3A795}" presName="spaceBetweenRectangles" presStyleCnt="0"/>
      <dgm:spPr/>
    </dgm:pt>
    <dgm:pt modelId="{9F5E6FD6-8510-4688-AFC9-AA1A59553E12}" type="pres">
      <dgm:prSet presAssocID="{DCD6095C-13D6-4CEC-B824-638512A4DE1B}" presName="parentLin" presStyleCnt="0"/>
      <dgm:spPr/>
    </dgm:pt>
    <dgm:pt modelId="{C4621D9E-9D18-4DB7-9AE9-C7142C371F6D}" type="pres">
      <dgm:prSet presAssocID="{DCD6095C-13D6-4CEC-B824-638512A4DE1B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F9C50159-4FB1-45E7-914E-1CA2C114C997}" type="pres">
      <dgm:prSet presAssocID="{DCD6095C-13D6-4CEC-B824-638512A4DE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511D0D-678D-41AF-8C4C-0DFD9CB51273}" type="pres">
      <dgm:prSet presAssocID="{DCD6095C-13D6-4CEC-B824-638512A4DE1B}" presName="negativeSpace" presStyleCnt="0"/>
      <dgm:spPr/>
    </dgm:pt>
    <dgm:pt modelId="{3F847BAD-4A59-4DBB-BF5A-E9685784873A}" type="pres">
      <dgm:prSet presAssocID="{DCD6095C-13D6-4CEC-B824-638512A4DE1B}" presName="childText" presStyleLbl="conFgAcc1" presStyleIdx="1" presStyleCnt="3">
        <dgm:presLayoutVars>
          <dgm:bulletEnabled val="1"/>
        </dgm:presLayoutVars>
      </dgm:prSet>
      <dgm:spPr/>
    </dgm:pt>
    <dgm:pt modelId="{D332890D-5F08-45CB-9871-D7652686EA9F}" type="pres">
      <dgm:prSet presAssocID="{DA33860B-17F4-428B-BA5E-DDF6C3E3F3CD}" presName="spaceBetweenRectangles" presStyleCnt="0"/>
      <dgm:spPr/>
    </dgm:pt>
    <dgm:pt modelId="{1A2AE06A-53AB-4F4D-9BFD-CC980B55C856}" type="pres">
      <dgm:prSet presAssocID="{37748BB8-D06B-4929-A5BF-FE03D9F331AE}" presName="parentLin" presStyleCnt="0"/>
      <dgm:spPr/>
    </dgm:pt>
    <dgm:pt modelId="{7B41EE73-D92B-403F-8A03-C1B8A8C2E3BC}" type="pres">
      <dgm:prSet presAssocID="{37748BB8-D06B-4929-A5BF-FE03D9F331AE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776DAD09-85EF-4A7C-8ADC-BF51F511A024}" type="pres">
      <dgm:prSet presAssocID="{37748BB8-D06B-4929-A5BF-FE03D9F331AE}" presName="parentText" presStyleLbl="node1" presStyleIdx="2" presStyleCnt="3" custScaleY="14907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DA7CA7-F4FB-44B5-88E5-653528C6E45E}" type="pres">
      <dgm:prSet presAssocID="{37748BB8-D06B-4929-A5BF-FE03D9F331AE}" presName="negativeSpace" presStyleCnt="0"/>
      <dgm:spPr/>
    </dgm:pt>
    <dgm:pt modelId="{79A19985-0FB5-4CF6-80ED-E0A1BAB5A5B9}" type="pres">
      <dgm:prSet presAssocID="{37748BB8-D06B-4929-A5BF-FE03D9F331AE}" presName="childText" presStyleLbl="conFgAcc1" presStyleIdx="2" presStyleCnt="3" custLinFactNeighborX="388" custLinFactNeighborY="11322">
        <dgm:presLayoutVars>
          <dgm:bulletEnabled val="1"/>
        </dgm:presLayoutVars>
      </dgm:prSet>
      <dgm:spPr/>
    </dgm:pt>
  </dgm:ptLst>
  <dgm:cxnLst>
    <dgm:cxn modelId="{040384A1-D887-40EE-BED3-11DE60E21AE7}" srcId="{F5BB8DF9-6A62-4312-AFA0-2D1EE788334F}" destId="{37748BB8-D06B-4929-A5BF-FE03D9F331AE}" srcOrd="2" destOrd="0" parTransId="{044F381E-E9D9-4B28-9548-5C5E7CB45C6A}" sibTransId="{906C4D71-38AF-46B1-8498-C7DEDABE86AC}"/>
    <dgm:cxn modelId="{3695AC97-10FD-42D7-A217-71351C838183}" type="presOf" srcId="{37748BB8-D06B-4929-A5BF-FE03D9F331AE}" destId="{776DAD09-85EF-4A7C-8ADC-BF51F511A024}" srcOrd="1" destOrd="0" presId="urn:microsoft.com/office/officeart/2005/8/layout/list1"/>
    <dgm:cxn modelId="{00F9F241-52ED-45DF-ABE4-F065A4998666}" type="presOf" srcId="{CECD2BDF-AD0E-46AA-B9A3-3357B09460B0}" destId="{A2BDF621-5072-4278-929F-6E9DC80306BB}" srcOrd="1" destOrd="0" presId="urn:microsoft.com/office/officeart/2005/8/layout/list1"/>
    <dgm:cxn modelId="{EC210745-48B8-46B1-B661-E9A3EC768B7A}" type="presOf" srcId="{DCD6095C-13D6-4CEC-B824-638512A4DE1B}" destId="{C4621D9E-9D18-4DB7-9AE9-C7142C371F6D}" srcOrd="0" destOrd="0" presId="urn:microsoft.com/office/officeart/2005/8/layout/list1"/>
    <dgm:cxn modelId="{77815CFE-ED32-4DF5-9238-B91F53193FAD}" type="presOf" srcId="{DCD6095C-13D6-4CEC-B824-638512A4DE1B}" destId="{F9C50159-4FB1-45E7-914E-1CA2C114C997}" srcOrd="1" destOrd="0" presId="urn:microsoft.com/office/officeart/2005/8/layout/list1"/>
    <dgm:cxn modelId="{0F7D9096-803F-4F95-B5FF-D2386FE78D2D}" type="presOf" srcId="{37748BB8-D06B-4929-A5BF-FE03D9F331AE}" destId="{7B41EE73-D92B-403F-8A03-C1B8A8C2E3BC}" srcOrd="0" destOrd="0" presId="urn:microsoft.com/office/officeart/2005/8/layout/list1"/>
    <dgm:cxn modelId="{F649C6CF-1756-4EFD-B3A3-4EF0423FFFF1}" type="presOf" srcId="{CECD2BDF-AD0E-46AA-B9A3-3357B09460B0}" destId="{1D6E9855-7699-4D39-8430-BF3BBCC5344C}" srcOrd="0" destOrd="0" presId="urn:microsoft.com/office/officeart/2005/8/layout/list1"/>
    <dgm:cxn modelId="{872C26C4-7712-4649-ABD2-A47DC8238DFA}" type="presOf" srcId="{F5BB8DF9-6A62-4312-AFA0-2D1EE788334F}" destId="{1944B9BA-C835-4A34-90F7-95E7CEA95A6E}" srcOrd="0" destOrd="0" presId="urn:microsoft.com/office/officeart/2005/8/layout/list1"/>
    <dgm:cxn modelId="{2D031658-B313-4C49-8026-520B484AD060}" srcId="{F5BB8DF9-6A62-4312-AFA0-2D1EE788334F}" destId="{CECD2BDF-AD0E-46AA-B9A3-3357B09460B0}" srcOrd="0" destOrd="0" parTransId="{10FE106A-9F2F-427C-98A8-71E4BD46E52A}" sibTransId="{ED8CD207-A1F5-4B90-9F4D-846942D3A795}"/>
    <dgm:cxn modelId="{5F7EB05B-DD72-4946-9723-B2AFD3DF0B4E}" srcId="{F5BB8DF9-6A62-4312-AFA0-2D1EE788334F}" destId="{DCD6095C-13D6-4CEC-B824-638512A4DE1B}" srcOrd="1" destOrd="0" parTransId="{A041B995-1219-423A-B0B2-376533B89C5F}" sibTransId="{DA33860B-17F4-428B-BA5E-DDF6C3E3F3CD}"/>
    <dgm:cxn modelId="{B86E0A08-88F6-4E8F-B6FE-C4F3ADB04F5A}" type="presParOf" srcId="{1944B9BA-C835-4A34-90F7-95E7CEA95A6E}" destId="{E3BBA934-90F7-4544-BB7F-5E9C3E1E7502}" srcOrd="0" destOrd="0" presId="urn:microsoft.com/office/officeart/2005/8/layout/list1"/>
    <dgm:cxn modelId="{8465A141-497B-4A0A-B578-17FBE9C72471}" type="presParOf" srcId="{E3BBA934-90F7-4544-BB7F-5E9C3E1E7502}" destId="{1D6E9855-7699-4D39-8430-BF3BBCC5344C}" srcOrd="0" destOrd="0" presId="urn:microsoft.com/office/officeart/2005/8/layout/list1"/>
    <dgm:cxn modelId="{EE350881-6AE4-4282-881A-9BB0E9B123C3}" type="presParOf" srcId="{E3BBA934-90F7-4544-BB7F-5E9C3E1E7502}" destId="{A2BDF621-5072-4278-929F-6E9DC80306BB}" srcOrd="1" destOrd="0" presId="urn:microsoft.com/office/officeart/2005/8/layout/list1"/>
    <dgm:cxn modelId="{74FB531B-2CCC-42AF-AE7B-06DC24FC9E10}" type="presParOf" srcId="{1944B9BA-C835-4A34-90F7-95E7CEA95A6E}" destId="{80F8B071-1461-45A2-9C83-068FC5897042}" srcOrd="1" destOrd="0" presId="urn:microsoft.com/office/officeart/2005/8/layout/list1"/>
    <dgm:cxn modelId="{5F59CBFE-1956-4E27-BC3A-4E8AF626BC11}" type="presParOf" srcId="{1944B9BA-C835-4A34-90F7-95E7CEA95A6E}" destId="{89A2333B-4270-4B4C-BECE-F62046374664}" srcOrd="2" destOrd="0" presId="urn:microsoft.com/office/officeart/2005/8/layout/list1"/>
    <dgm:cxn modelId="{4E25D568-8D97-4D42-9291-305CF9A287EF}" type="presParOf" srcId="{1944B9BA-C835-4A34-90F7-95E7CEA95A6E}" destId="{8012A2F7-1466-45A2-BF39-5B440D779B49}" srcOrd="3" destOrd="0" presId="urn:microsoft.com/office/officeart/2005/8/layout/list1"/>
    <dgm:cxn modelId="{4DF7F532-ED4A-4820-BE3C-842EF1983651}" type="presParOf" srcId="{1944B9BA-C835-4A34-90F7-95E7CEA95A6E}" destId="{9F5E6FD6-8510-4688-AFC9-AA1A59553E12}" srcOrd="4" destOrd="0" presId="urn:microsoft.com/office/officeart/2005/8/layout/list1"/>
    <dgm:cxn modelId="{BA885CE9-7A39-4563-BCDA-33FCA8949E81}" type="presParOf" srcId="{9F5E6FD6-8510-4688-AFC9-AA1A59553E12}" destId="{C4621D9E-9D18-4DB7-9AE9-C7142C371F6D}" srcOrd="0" destOrd="0" presId="urn:microsoft.com/office/officeart/2005/8/layout/list1"/>
    <dgm:cxn modelId="{0BF45CD2-6A09-4512-B6CE-0DD7F647E3F7}" type="presParOf" srcId="{9F5E6FD6-8510-4688-AFC9-AA1A59553E12}" destId="{F9C50159-4FB1-45E7-914E-1CA2C114C997}" srcOrd="1" destOrd="0" presId="urn:microsoft.com/office/officeart/2005/8/layout/list1"/>
    <dgm:cxn modelId="{AB2BAFE5-AE86-4B04-8D1A-B4F8A11CAA0B}" type="presParOf" srcId="{1944B9BA-C835-4A34-90F7-95E7CEA95A6E}" destId="{F2511D0D-678D-41AF-8C4C-0DFD9CB51273}" srcOrd="5" destOrd="0" presId="urn:microsoft.com/office/officeart/2005/8/layout/list1"/>
    <dgm:cxn modelId="{66436A19-AD2C-4379-94F6-DE3A19DDFE65}" type="presParOf" srcId="{1944B9BA-C835-4A34-90F7-95E7CEA95A6E}" destId="{3F847BAD-4A59-4DBB-BF5A-E9685784873A}" srcOrd="6" destOrd="0" presId="urn:microsoft.com/office/officeart/2005/8/layout/list1"/>
    <dgm:cxn modelId="{F6A31503-812A-4A42-BE31-084B337F688F}" type="presParOf" srcId="{1944B9BA-C835-4A34-90F7-95E7CEA95A6E}" destId="{D332890D-5F08-45CB-9871-D7652686EA9F}" srcOrd="7" destOrd="0" presId="urn:microsoft.com/office/officeart/2005/8/layout/list1"/>
    <dgm:cxn modelId="{982688F8-8DAB-4898-836F-797DC1E640D0}" type="presParOf" srcId="{1944B9BA-C835-4A34-90F7-95E7CEA95A6E}" destId="{1A2AE06A-53AB-4F4D-9BFD-CC980B55C856}" srcOrd="8" destOrd="0" presId="urn:microsoft.com/office/officeart/2005/8/layout/list1"/>
    <dgm:cxn modelId="{44F88FC0-8EC1-4EA0-9BD7-ED6A3D58F9EB}" type="presParOf" srcId="{1A2AE06A-53AB-4F4D-9BFD-CC980B55C856}" destId="{7B41EE73-D92B-403F-8A03-C1B8A8C2E3BC}" srcOrd="0" destOrd="0" presId="urn:microsoft.com/office/officeart/2005/8/layout/list1"/>
    <dgm:cxn modelId="{A9889C8C-967F-4E25-A047-E7F2C7567296}" type="presParOf" srcId="{1A2AE06A-53AB-4F4D-9BFD-CC980B55C856}" destId="{776DAD09-85EF-4A7C-8ADC-BF51F511A024}" srcOrd="1" destOrd="0" presId="urn:microsoft.com/office/officeart/2005/8/layout/list1"/>
    <dgm:cxn modelId="{B4864187-7985-478A-8442-94D05924BAC8}" type="presParOf" srcId="{1944B9BA-C835-4A34-90F7-95E7CEA95A6E}" destId="{83DA7CA7-F4FB-44B5-88E5-653528C6E45E}" srcOrd="9" destOrd="0" presId="urn:microsoft.com/office/officeart/2005/8/layout/list1"/>
    <dgm:cxn modelId="{9B14CA39-23EC-46DE-9B8A-C7687E641C27}" type="presParOf" srcId="{1944B9BA-C835-4A34-90F7-95E7CEA95A6E}" destId="{79A19985-0FB5-4CF6-80ED-E0A1BAB5A5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E26F1-91EF-4443-A585-402009B7E8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1113E89-C7FD-480E-9670-44FBCBB474CF}">
      <dgm:prSet phldrT="[Text]" custT="1"/>
      <dgm:spPr/>
      <dgm:t>
        <a:bodyPr/>
        <a:lstStyle/>
        <a:p>
          <a:r>
            <a:rPr lang="cs-CZ" sz="1600" b="0" dirty="0" smtClean="0">
              <a:solidFill>
                <a:schemeClr val="tx1"/>
              </a:solidFill>
            </a:rPr>
            <a:t>Nakládání bez povolení a bez souhlasu vodoprávního orgánu – tzv. obecné nakládání s vodami</a:t>
          </a:r>
          <a:endParaRPr lang="cs-CZ" sz="1600" b="0" dirty="0">
            <a:solidFill>
              <a:schemeClr val="tx1"/>
            </a:solidFill>
          </a:endParaRPr>
        </a:p>
      </dgm:t>
    </dgm:pt>
    <dgm:pt modelId="{65E6F38F-5BB4-474B-A536-BE3BB398C44A}" type="parTrans" cxnId="{90C1C01B-DF01-4521-8946-0949F0AFFFEC}">
      <dgm:prSet/>
      <dgm:spPr/>
      <dgm:t>
        <a:bodyPr/>
        <a:lstStyle/>
        <a:p>
          <a:endParaRPr lang="cs-CZ"/>
        </a:p>
      </dgm:t>
    </dgm:pt>
    <dgm:pt modelId="{4832920A-0B22-421D-A6B5-B13486BDD663}" type="sibTrans" cxnId="{90C1C01B-DF01-4521-8946-0949F0AFFFEC}">
      <dgm:prSet/>
      <dgm:spPr/>
      <dgm:t>
        <a:bodyPr/>
        <a:lstStyle/>
        <a:p>
          <a:endParaRPr lang="cs-CZ"/>
        </a:p>
      </dgm:t>
    </dgm:pt>
    <dgm:pt modelId="{2FE97201-2EA4-4E65-92B9-A4A15917B702}">
      <dgm:prSet phldrT="[Text]" custT="1"/>
      <dgm:spPr/>
      <dgm:t>
        <a:bodyPr/>
        <a:lstStyle/>
        <a:p>
          <a:r>
            <a:rPr lang="cs-CZ" sz="1600" dirty="0" smtClean="0">
              <a:solidFill>
                <a:schemeClr val="tx1"/>
              </a:solidFill>
            </a:rPr>
            <a:t>Nakládání s povolením vodoprávního orgánu</a:t>
          </a:r>
          <a:endParaRPr lang="cs-CZ" sz="1600" dirty="0">
            <a:solidFill>
              <a:schemeClr val="tx1"/>
            </a:solidFill>
          </a:endParaRPr>
        </a:p>
      </dgm:t>
    </dgm:pt>
    <dgm:pt modelId="{C1685EA3-B9EB-4AE9-8260-BD3E4CEFF123}" type="parTrans" cxnId="{3770365D-215A-4628-8B33-D5C9CB623085}">
      <dgm:prSet/>
      <dgm:spPr/>
      <dgm:t>
        <a:bodyPr/>
        <a:lstStyle/>
        <a:p>
          <a:endParaRPr lang="cs-CZ"/>
        </a:p>
      </dgm:t>
    </dgm:pt>
    <dgm:pt modelId="{59F81CBE-A9F2-4414-89EA-3C648FF36A91}" type="sibTrans" cxnId="{3770365D-215A-4628-8B33-D5C9CB623085}">
      <dgm:prSet/>
      <dgm:spPr/>
      <dgm:t>
        <a:bodyPr/>
        <a:lstStyle/>
        <a:p>
          <a:endParaRPr lang="cs-CZ"/>
        </a:p>
      </dgm:t>
    </dgm:pt>
    <dgm:pt modelId="{D072F86D-1DF3-4F09-935F-0B5E06C260A6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Nakládání se souhlasem vodoprávního </a:t>
          </a:r>
          <a:r>
            <a:rPr lang="cs-CZ" sz="1800" b="0" dirty="0" smtClean="0">
              <a:solidFill>
                <a:schemeClr val="tx1"/>
              </a:solidFill>
            </a:rPr>
            <a:t>orgánu</a:t>
          </a:r>
          <a:endParaRPr lang="cs-CZ" sz="1800" b="0" dirty="0">
            <a:solidFill>
              <a:schemeClr val="tx1"/>
            </a:solidFill>
          </a:endParaRPr>
        </a:p>
      </dgm:t>
    </dgm:pt>
    <dgm:pt modelId="{CAEFE4CC-B180-4435-B5D4-B0692EE51926}" type="sibTrans" cxnId="{7614DAEB-8336-49C0-A117-935EE1907645}">
      <dgm:prSet/>
      <dgm:spPr/>
      <dgm:t>
        <a:bodyPr/>
        <a:lstStyle/>
        <a:p>
          <a:endParaRPr lang="cs-CZ"/>
        </a:p>
      </dgm:t>
    </dgm:pt>
    <dgm:pt modelId="{9D683F04-E326-4796-941A-51E939A0F6A7}" type="parTrans" cxnId="{7614DAEB-8336-49C0-A117-935EE1907645}">
      <dgm:prSet/>
      <dgm:spPr/>
      <dgm:t>
        <a:bodyPr/>
        <a:lstStyle/>
        <a:p>
          <a:endParaRPr lang="cs-CZ"/>
        </a:p>
      </dgm:t>
    </dgm:pt>
    <dgm:pt modelId="{AB837C3E-DFB9-4A89-99F9-049BC9FD6B16}" type="pres">
      <dgm:prSet presAssocID="{64DE26F1-91EF-4443-A585-402009B7E8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FBC8C51-6915-40C6-8AC4-302018156EB0}" type="pres">
      <dgm:prSet presAssocID="{91113E89-C7FD-480E-9670-44FBCBB474CF}" presName="parentLin" presStyleCnt="0"/>
      <dgm:spPr/>
    </dgm:pt>
    <dgm:pt modelId="{C5D76807-C73F-442C-94F4-56894DAE021E}" type="pres">
      <dgm:prSet presAssocID="{91113E89-C7FD-480E-9670-44FBCBB474CF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349CB7AD-3562-4AA4-852F-2C3DD6240EF9}" type="pres">
      <dgm:prSet presAssocID="{91113E89-C7FD-480E-9670-44FBCBB474CF}" presName="parentText" presStyleLbl="node1" presStyleIdx="0" presStyleCnt="3" custScaleY="33108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97E91A-56E6-45F4-B922-0B44CEA5965C}" type="pres">
      <dgm:prSet presAssocID="{91113E89-C7FD-480E-9670-44FBCBB474CF}" presName="negativeSpace" presStyleCnt="0"/>
      <dgm:spPr/>
    </dgm:pt>
    <dgm:pt modelId="{0D4EC84B-D655-4AF0-817F-B5D920C83A35}" type="pres">
      <dgm:prSet presAssocID="{91113E89-C7FD-480E-9670-44FBCBB474CF}" presName="childText" presStyleLbl="conFgAcc1" presStyleIdx="0" presStyleCnt="3">
        <dgm:presLayoutVars>
          <dgm:bulletEnabled val="1"/>
        </dgm:presLayoutVars>
      </dgm:prSet>
      <dgm:spPr/>
    </dgm:pt>
    <dgm:pt modelId="{139D0119-0FB0-41B5-B357-CFC3672DB0E1}" type="pres">
      <dgm:prSet presAssocID="{4832920A-0B22-421D-A6B5-B13486BDD663}" presName="spaceBetweenRectangles" presStyleCnt="0"/>
      <dgm:spPr/>
    </dgm:pt>
    <dgm:pt modelId="{C5676DB4-2199-4E0B-9BFF-2CB13AA05F1D}" type="pres">
      <dgm:prSet presAssocID="{2FE97201-2EA4-4E65-92B9-A4A15917B702}" presName="parentLin" presStyleCnt="0"/>
      <dgm:spPr/>
    </dgm:pt>
    <dgm:pt modelId="{7C5DE3F9-B59E-43DF-8409-2C58FFF8F43B}" type="pres">
      <dgm:prSet presAssocID="{2FE97201-2EA4-4E65-92B9-A4A15917B702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1DF262A9-833C-4340-AA0A-D30CC4ED771C}" type="pres">
      <dgm:prSet presAssocID="{2FE97201-2EA4-4E65-92B9-A4A15917B702}" presName="parentText" presStyleLbl="node1" presStyleIdx="1" presStyleCnt="3" custScaleY="16693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F7022D-E96F-474C-B57D-E8570C898906}" type="pres">
      <dgm:prSet presAssocID="{2FE97201-2EA4-4E65-92B9-A4A15917B702}" presName="negativeSpace" presStyleCnt="0"/>
      <dgm:spPr/>
    </dgm:pt>
    <dgm:pt modelId="{5FD1F48B-D319-489B-8F6E-0938801310A7}" type="pres">
      <dgm:prSet presAssocID="{2FE97201-2EA4-4E65-92B9-A4A15917B702}" presName="childText" presStyleLbl="conFgAcc1" presStyleIdx="1" presStyleCnt="3">
        <dgm:presLayoutVars>
          <dgm:bulletEnabled val="1"/>
        </dgm:presLayoutVars>
      </dgm:prSet>
      <dgm:spPr/>
    </dgm:pt>
    <dgm:pt modelId="{0DF99776-0CA9-4613-872C-F3794D1F67FA}" type="pres">
      <dgm:prSet presAssocID="{59F81CBE-A9F2-4414-89EA-3C648FF36A91}" presName="spaceBetweenRectangles" presStyleCnt="0"/>
      <dgm:spPr/>
    </dgm:pt>
    <dgm:pt modelId="{EF82D4C6-9079-43DA-BAA5-170BC4AF1311}" type="pres">
      <dgm:prSet presAssocID="{D072F86D-1DF3-4F09-935F-0B5E06C260A6}" presName="parentLin" presStyleCnt="0"/>
      <dgm:spPr/>
    </dgm:pt>
    <dgm:pt modelId="{59F28DE7-A5E6-451D-B357-769AD06CDEFA}" type="pres">
      <dgm:prSet presAssocID="{D072F86D-1DF3-4F09-935F-0B5E06C260A6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15A056F6-0987-48D1-B626-D11F36C2F9E1}" type="pres">
      <dgm:prSet presAssocID="{D072F86D-1DF3-4F09-935F-0B5E06C260A6}" presName="parentText" presStyleLbl="node1" presStyleIdx="2" presStyleCnt="3" custScaleY="24301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C4BF2-BE78-4CB0-B6BA-F075CDAF7C87}" type="pres">
      <dgm:prSet presAssocID="{D072F86D-1DF3-4F09-935F-0B5E06C260A6}" presName="negativeSpace" presStyleCnt="0"/>
      <dgm:spPr/>
    </dgm:pt>
    <dgm:pt modelId="{254F5298-B410-428E-81EE-0BA17B3B2912}" type="pres">
      <dgm:prSet presAssocID="{D072F86D-1DF3-4F09-935F-0B5E06C260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710974A-FBCB-4A20-8C36-7473D439D576}" type="presOf" srcId="{91113E89-C7FD-480E-9670-44FBCBB474CF}" destId="{349CB7AD-3562-4AA4-852F-2C3DD6240EF9}" srcOrd="1" destOrd="0" presId="urn:microsoft.com/office/officeart/2005/8/layout/list1"/>
    <dgm:cxn modelId="{3D9CDE5F-BB27-4E60-BAE3-10DEB926FAB4}" type="presOf" srcId="{D072F86D-1DF3-4F09-935F-0B5E06C260A6}" destId="{59F28DE7-A5E6-451D-B357-769AD06CDEFA}" srcOrd="0" destOrd="0" presId="urn:microsoft.com/office/officeart/2005/8/layout/list1"/>
    <dgm:cxn modelId="{0D6ACDB7-85BD-40DC-9F22-6766C9DD4421}" type="presOf" srcId="{91113E89-C7FD-480E-9670-44FBCBB474CF}" destId="{C5D76807-C73F-442C-94F4-56894DAE021E}" srcOrd="0" destOrd="0" presId="urn:microsoft.com/office/officeart/2005/8/layout/list1"/>
    <dgm:cxn modelId="{7614DAEB-8336-49C0-A117-935EE1907645}" srcId="{64DE26F1-91EF-4443-A585-402009B7E82B}" destId="{D072F86D-1DF3-4F09-935F-0B5E06C260A6}" srcOrd="2" destOrd="0" parTransId="{9D683F04-E326-4796-941A-51E939A0F6A7}" sibTransId="{CAEFE4CC-B180-4435-B5D4-B0692EE51926}"/>
    <dgm:cxn modelId="{B08A5C6C-ABC3-4702-8033-35DF1023625C}" type="presOf" srcId="{D072F86D-1DF3-4F09-935F-0B5E06C260A6}" destId="{15A056F6-0987-48D1-B626-D11F36C2F9E1}" srcOrd="1" destOrd="0" presId="urn:microsoft.com/office/officeart/2005/8/layout/list1"/>
    <dgm:cxn modelId="{A529FD07-4E58-4E4D-8B4E-766A318208D9}" type="presOf" srcId="{64DE26F1-91EF-4443-A585-402009B7E82B}" destId="{AB837C3E-DFB9-4A89-99F9-049BC9FD6B16}" srcOrd="0" destOrd="0" presId="urn:microsoft.com/office/officeart/2005/8/layout/list1"/>
    <dgm:cxn modelId="{A5402F3F-C212-4378-9C85-D70AC67C5A53}" type="presOf" srcId="{2FE97201-2EA4-4E65-92B9-A4A15917B702}" destId="{7C5DE3F9-B59E-43DF-8409-2C58FFF8F43B}" srcOrd="0" destOrd="0" presId="urn:microsoft.com/office/officeart/2005/8/layout/list1"/>
    <dgm:cxn modelId="{E6143D3C-39BE-4322-9797-B9DF08E15DD9}" type="presOf" srcId="{2FE97201-2EA4-4E65-92B9-A4A15917B702}" destId="{1DF262A9-833C-4340-AA0A-D30CC4ED771C}" srcOrd="1" destOrd="0" presId="urn:microsoft.com/office/officeart/2005/8/layout/list1"/>
    <dgm:cxn modelId="{3770365D-215A-4628-8B33-D5C9CB623085}" srcId="{64DE26F1-91EF-4443-A585-402009B7E82B}" destId="{2FE97201-2EA4-4E65-92B9-A4A15917B702}" srcOrd="1" destOrd="0" parTransId="{C1685EA3-B9EB-4AE9-8260-BD3E4CEFF123}" sibTransId="{59F81CBE-A9F2-4414-89EA-3C648FF36A91}"/>
    <dgm:cxn modelId="{90C1C01B-DF01-4521-8946-0949F0AFFFEC}" srcId="{64DE26F1-91EF-4443-A585-402009B7E82B}" destId="{91113E89-C7FD-480E-9670-44FBCBB474CF}" srcOrd="0" destOrd="0" parTransId="{65E6F38F-5BB4-474B-A536-BE3BB398C44A}" sibTransId="{4832920A-0B22-421D-A6B5-B13486BDD663}"/>
    <dgm:cxn modelId="{C06A23A5-4681-49C1-993D-AAE5782CAD64}" type="presParOf" srcId="{AB837C3E-DFB9-4A89-99F9-049BC9FD6B16}" destId="{6FBC8C51-6915-40C6-8AC4-302018156EB0}" srcOrd="0" destOrd="0" presId="urn:microsoft.com/office/officeart/2005/8/layout/list1"/>
    <dgm:cxn modelId="{7EB66D70-CE72-49A4-B119-E148C7A92B5F}" type="presParOf" srcId="{6FBC8C51-6915-40C6-8AC4-302018156EB0}" destId="{C5D76807-C73F-442C-94F4-56894DAE021E}" srcOrd="0" destOrd="0" presId="urn:microsoft.com/office/officeart/2005/8/layout/list1"/>
    <dgm:cxn modelId="{D0B3A31A-A9E7-4033-8CA8-0602D3321C96}" type="presParOf" srcId="{6FBC8C51-6915-40C6-8AC4-302018156EB0}" destId="{349CB7AD-3562-4AA4-852F-2C3DD6240EF9}" srcOrd="1" destOrd="0" presId="urn:microsoft.com/office/officeart/2005/8/layout/list1"/>
    <dgm:cxn modelId="{FDD68DEA-6BB7-4D53-84D0-132FAF5E9AAE}" type="presParOf" srcId="{AB837C3E-DFB9-4A89-99F9-049BC9FD6B16}" destId="{ED97E91A-56E6-45F4-B922-0B44CEA5965C}" srcOrd="1" destOrd="0" presId="urn:microsoft.com/office/officeart/2005/8/layout/list1"/>
    <dgm:cxn modelId="{34D8430D-744F-44BA-A967-C89ECF08B0E5}" type="presParOf" srcId="{AB837C3E-DFB9-4A89-99F9-049BC9FD6B16}" destId="{0D4EC84B-D655-4AF0-817F-B5D920C83A35}" srcOrd="2" destOrd="0" presId="urn:microsoft.com/office/officeart/2005/8/layout/list1"/>
    <dgm:cxn modelId="{6D955F9B-2951-4848-A1F0-945E681663D6}" type="presParOf" srcId="{AB837C3E-DFB9-4A89-99F9-049BC9FD6B16}" destId="{139D0119-0FB0-41B5-B357-CFC3672DB0E1}" srcOrd="3" destOrd="0" presId="urn:microsoft.com/office/officeart/2005/8/layout/list1"/>
    <dgm:cxn modelId="{C89CD88F-9629-4D18-AB34-F1A7DAB18526}" type="presParOf" srcId="{AB837C3E-DFB9-4A89-99F9-049BC9FD6B16}" destId="{C5676DB4-2199-4E0B-9BFF-2CB13AA05F1D}" srcOrd="4" destOrd="0" presId="urn:microsoft.com/office/officeart/2005/8/layout/list1"/>
    <dgm:cxn modelId="{8BCED6BC-70DB-4124-BCAB-36A2A67751EC}" type="presParOf" srcId="{C5676DB4-2199-4E0B-9BFF-2CB13AA05F1D}" destId="{7C5DE3F9-B59E-43DF-8409-2C58FFF8F43B}" srcOrd="0" destOrd="0" presId="urn:microsoft.com/office/officeart/2005/8/layout/list1"/>
    <dgm:cxn modelId="{9E3062DB-7C04-4989-A853-4DA35367CB8B}" type="presParOf" srcId="{C5676DB4-2199-4E0B-9BFF-2CB13AA05F1D}" destId="{1DF262A9-833C-4340-AA0A-D30CC4ED771C}" srcOrd="1" destOrd="0" presId="urn:microsoft.com/office/officeart/2005/8/layout/list1"/>
    <dgm:cxn modelId="{DFB67D4D-321C-487F-9B5A-ABFAFDD233C3}" type="presParOf" srcId="{AB837C3E-DFB9-4A89-99F9-049BC9FD6B16}" destId="{35F7022D-E96F-474C-B57D-E8570C898906}" srcOrd="5" destOrd="0" presId="urn:microsoft.com/office/officeart/2005/8/layout/list1"/>
    <dgm:cxn modelId="{F11DB586-3B8C-49FF-9AEB-4F256CA6B6C9}" type="presParOf" srcId="{AB837C3E-DFB9-4A89-99F9-049BC9FD6B16}" destId="{5FD1F48B-D319-489B-8F6E-0938801310A7}" srcOrd="6" destOrd="0" presId="urn:microsoft.com/office/officeart/2005/8/layout/list1"/>
    <dgm:cxn modelId="{B5D1C30E-FD2D-4218-923E-097D34678B70}" type="presParOf" srcId="{AB837C3E-DFB9-4A89-99F9-049BC9FD6B16}" destId="{0DF99776-0CA9-4613-872C-F3794D1F67FA}" srcOrd="7" destOrd="0" presId="urn:microsoft.com/office/officeart/2005/8/layout/list1"/>
    <dgm:cxn modelId="{30F3B6EF-B230-4C81-AB0C-D875AF12DC60}" type="presParOf" srcId="{AB837C3E-DFB9-4A89-99F9-049BC9FD6B16}" destId="{EF82D4C6-9079-43DA-BAA5-170BC4AF1311}" srcOrd="8" destOrd="0" presId="urn:microsoft.com/office/officeart/2005/8/layout/list1"/>
    <dgm:cxn modelId="{C882489C-C11D-4F41-A66F-BE460B3961AD}" type="presParOf" srcId="{EF82D4C6-9079-43DA-BAA5-170BC4AF1311}" destId="{59F28DE7-A5E6-451D-B357-769AD06CDEFA}" srcOrd="0" destOrd="0" presId="urn:microsoft.com/office/officeart/2005/8/layout/list1"/>
    <dgm:cxn modelId="{988CA77D-9708-41EF-8480-279360055EF9}" type="presParOf" srcId="{EF82D4C6-9079-43DA-BAA5-170BC4AF1311}" destId="{15A056F6-0987-48D1-B626-D11F36C2F9E1}" srcOrd="1" destOrd="0" presId="urn:microsoft.com/office/officeart/2005/8/layout/list1"/>
    <dgm:cxn modelId="{26D9DEA9-A372-4CD9-9A84-43A79F00AB9B}" type="presParOf" srcId="{AB837C3E-DFB9-4A89-99F9-049BC9FD6B16}" destId="{81AC4BF2-BE78-4CB0-B6BA-F075CDAF7C87}" srcOrd="9" destOrd="0" presId="urn:microsoft.com/office/officeart/2005/8/layout/list1"/>
    <dgm:cxn modelId="{D336307F-1D58-44F3-8BF8-EC763E62B89F}" type="presParOf" srcId="{AB837C3E-DFB9-4A89-99F9-049BC9FD6B16}" destId="{254F5298-B410-428E-81EE-0BA17B3B29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2333B-4270-4B4C-BECE-F62046374664}">
      <dsp:nvSpPr>
        <dsp:cNvPr id="0" name=""/>
        <dsp:cNvSpPr/>
      </dsp:nvSpPr>
      <dsp:spPr>
        <a:xfrm>
          <a:off x="0" y="46558"/>
          <a:ext cx="6096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DF621-5072-4278-929F-6E9DC80306BB}">
      <dsp:nvSpPr>
        <dsp:cNvPr id="0" name=""/>
        <dsp:cNvSpPr/>
      </dsp:nvSpPr>
      <dsp:spPr>
        <a:xfrm>
          <a:off x="304800" y="64918"/>
          <a:ext cx="42672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a) pro povrchové vody</a:t>
          </a:r>
          <a:endParaRPr lang="cs-CZ" sz="2600" kern="1200" dirty="0"/>
        </a:p>
      </dsp:txBody>
      <dsp:txXfrm>
        <a:off x="342267" y="102385"/>
        <a:ext cx="4192266" cy="692586"/>
      </dsp:txXfrm>
    </dsp:sp>
    <dsp:sp modelId="{3F847BAD-4A59-4DBB-BF5A-E9685784873A}">
      <dsp:nvSpPr>
        <dsp:cNvPr id="0" name=""/>
        <dsp:cNvSpPr/>
      </dsp:nvSpPr>
      <dsp:spPr>
        <a:xfrm>
          <a:off x="0" y="1628038"/>
          <a:ext cx="6096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50159-4FB1-45E7-914E-1CA2C114C997}">
      <dsp:nvSpPr>
        <dsp:cNvPr id="0" name=""/>
        <dsp:cNvSpPr/>
      </dsp:nvSpPr>
      <dsp:spPr>
        <a:xfrm>
          <a:off x="304800" y="1244278"/>
          <a:ext cx="42672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b) pro podzemní vody</a:t>
          </a:r>
          <a:endParaRPr lang="cs-CZ" sz="2600" kern="1200" dirty="0"/>
        </a:p>
      </dsp:txBody>
      <dsp:txXfrm>
        <a:off x="342267" y="1281745"/>
        <a:ext cx="4192266" cy="692586"/>
      </dsp:txXfrm>
    </dsp:sp>
    <dsp:sp modelId="{79A19985-0FB5-4CF6-80ED-E0A1BAB5A5B9}">
      <dsp:nvSpPr>
        <dsp:cNvPr id="0" name=""/>
        <dsp:cNvSpPr/>
      </dsp:nvSpPr>
      <dsp:spPr>
        <a:xfrm>
          <a:off x="0" y="3227538"/>
          <a:ext cx="6096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DAD09-85EF-4A7C-8ADC-BF51F511A024}">
      <dsp:nvSpPr>
        <dsp:cNvPr id="0" name=""/>
        <dsp:cNvSpPr/>
      </dsp:nvSpPr>
      <dsp:spPr>
        <a:xfrm>
          <a:off x="304800" y="2423638"/>
          <a:ext cx="4267200" cy="1144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c</a:t>
          </a:r>
          <a:r>
            <a:rPr lang="cs-CZ" sz="1800" kern="1200" dirty="0" smtClean="0"/>
            <a:t>) pro specifické oblasti (CHOPAV,OP,ZCHÚ), pokud v nich pro povrchové a podzemní vody nejsou stanoveny odlišné požadavky   </a:t>
          </a:r>
          <a:endParaRPr lang="cs-CZ" sz="1800" kern="1200" dirty="0"/>
        </a:p>
      </dsp:txBody>
      <dsp:txXfrm>
        <a:off x="360656" y="2479494"/>
        <a:ext cx="4155488" cy="1032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EC84B-D655-4AF0-817F-B5D920C83A35}">
      <dsp:nvSpPr>
        <dsp:cNvPr id="0" name=""/>
        <dsp:cNvSpPr/>
      </dsp:nvSpPr>
      <dsp:spPr>
        <a:xfrm>
          <a:off x="0" y="1276275"/>
          <a:ext cx="634841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CB7AD-3562-4AA4-852F-2C3DD6240EF9}">
      <dsp:nvSpPr>
        <dsp:cNvPr id="0" name=""/>
        <dsp:cNvSpPr/>
      </dsp:nvSpPr>
      <dsp:spPr>
        <a:xfrm>
          <a:off x="317110" y="114620"/>
          <a:ext cx="4439549" cy="1368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smtClean="0">
              <a:solidFill>
                <a:schemeClr val="tx1"/>
              </a:solidFill>
            </a:rPr>
            <a:t>Nakládání bez povolení a bez souhlasu vodoprávního orgánu – tzv. obecné nakládání s vodami</a:t>
          </a:r>
          <a:endParaRPr lang="cs-CZ" sz="1600" b="0" kern="1200" dirty="0">
            <a:solidFill>
              <a:schemeClr val="tx1"/>
            </a:solidFill>
          </a:endParaRPr>
        </a:p>
      </dsp:txBody>
      <dsp:txXfrm>
        <a:off x="383905" y="181415"/>
        <a:ext cx="4305959" cy="1234705"/>
      </dsp:txXfrm>
    </dsp:sp>
    <dsp:sp modelId="{5FD1F48B-D319-489B-8F6E-0938801310A7}">
      <dsp:nvSpPr>
        <dsp:cNvPr id="0" name=""/>
        <dsp:cNvSpPr/>
      </dsp:nvSpPr>
      <dsp:spPr>
        <a:xfrm>
          <a:off x="0" y="2187928"/>
          <a:ext cx="634841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262A9-833C-4340-AA0A-D30CC4ED771C}">
      <dsp:nvSpPr>
        <dsp:cNvPr id="0" name=""/>
        <dsp:cNvSpPr/>
      </dsp:nvSpPr>
      <dsp:spPr>
        <a:xfrm>
          <a:off x="317420" y="1704675"/>
          <a:ext cx="4443889" cy="689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tx1"/>
              </a:solidFill>
            </a:rPr>
            <a:t>Nakládání s povolením vodoprávního orgánu</a:t>
          </a:r>
          <a:endParaRPr lang="cs-CZ" sz="1600" kern="1200" dirty="0">
            <a:solidFill>
              <a:schemeClr val="tx1"/>
            </a:solidFill>
          </a:endParaRPr>
        </a:p>
      </dsp:txBody>
      <dsp:txXfrm>
        <a:off x="351098" y="1738353"/>
        <a:ext cx="4376533" cy="622536"/>
      </dsp:txXfrm>
    </dsp:sp>
    <dsp:sp modelId="{254F5298-B410-428E-81EE-0BA17B3B2912}">
      <dsp:nvSpPr>
        <dsp:cNvPr id="0" name=""/>
        <dsp:cNvSpPr/>
      </dsp:nvSpPr>
      <dsp:spPr>
        <a:xfrm>
          <a:off x="0" y="3414016"/>
          <a:ext cx="634841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056F6-0987-48D1-B626-D11F36C2F9E1}">
      <dsp:nvSpPr>
        <dsp:cNvPr id="0" name=""/>
        <dsp:cNvSpPr/>
      </dsp:nvSpPr>
      <dsp:spPr>
        <a:xfrm>
          <a:off x="317110" y="2616328"/>
          <a:ext cx="4439549" cy="1004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Nakládání se souhlasem vodoprávního </a:t>
          </a:r>
          <a:r>
            <a:rPr lang="cs-CZ" sz="1800" b="0" kern="1200" dirty="0" smtClean="0">
              <a:solidFill>
                <a:schemeClr val="tx1"/>
              </a:solidFill>
            </a:rPr>
            <a:t>orgánu</a:t>
          </a:r>
          <a:endParaRPr lang="cs-CZ" sz="1800" b="0" kern="1200" dirty="0">
            <a:solidFill>
              <a:schemeClr val="tx1"/>
            </a:solidFill>
          </a:endParaRPr>
        </a:p>
      </dsp:txBody>
      <dsp:txXfrm>
        <a:off x="366137" y="2665355"/>
        <a:ext cx="4341495" cy="906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3124-667A-44AB-B2F9-69AD662CB3B1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1E875-367F-4097-8534-25B058BB3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558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88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39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8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3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4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21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3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21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28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29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62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89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04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91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27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AD149-9EF9-4C2C-8313-52771530629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973DBF-B7B8-400B-A615-877ABA629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49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eis.vuv.cz/data/webmap/datovesady/dokumenty/legislativa/smernice_eu.a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odok.cz/veklep-detail?pid=KORNB5ZDUQCE" TargetMode="External"/><Relationship Id="rId2" Type="http://schemas.openxmlformats.org/officeDocument/2006/relationships/hyperlink" Target="https://www.psp.cz/sqw/historie.sqw?o=8&amp;T=32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eagri.cz/public/web/mze/voda/aplikace/oblasti-povodi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zivotni-prostredi/ochrana-vody/vodni-ramcova-smernice/planovani-v-oblasti-vod/priprava-planu-povodi-pro-2-obdobi/zverejnene-informace/casovy-plan-a-program-praci-pro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zivotni-prostredi/ochrana-vody/vodni-ramcova-smernice/planovani-v-oblasti-vod/priprava-planu-povodi-pro-2-obdobi/narodni-plany-povodi/" TargetMode="External"/><Relationship Id="rId2" Type="http://schemas.openxmlformats.org/officeDocument/2006/relationships/hyperlink" Target="http://eagri.cz/public/web/mze/voda/aplikace/oblasti-povod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gri.cz/public/web/mze/voda/planovani-v-oblasti-vod/priprava-planu-povodi-pro-2-obdobi/plany-dilcich-povodi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rtal.chmi.cz/aktualni-situace/hydrologicka-situace/stav-podzemnich-vod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133229/Generel_LAPV___vc._protokolu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cr.cz/dokumenty/seznam-koupalist-na-povrchovych-vodach-pro-rok-2018_15466_1509_5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heis.vuv.cz/data/webmap/datovesady/isvs/DOK_ISVS$KatalogEvidenciVUV.pdf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hydro.chmi.cz/hpps/hpps_main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voda/planovani-v-oblasti-vod/plany-pro-zvladani-povodnovych-rizik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chmi.cz/#!" TargetMode="External"/><Relationship Id="rId2" Type="http://schemas.openxmlformats.org/officeDocument/2006/relationships/hyperlink" Target="http://www.nase-voda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1567" y="908720"/>
            <a:ext cx="7272323" cy="1512167"/>
          </a:xfrm>
        </p:spPr>
        <p:txBody>
          <a:bodyPr/>
          <a:lstStyle/>
          <a:p>
            <a:r>
              <a:rPr lang="cs-CZ" sz="2400" b="1" dirty="0">
                <a:solidFill>
                  <a:schemeClr val="tx1"/>
                </a:solidFill>
              </a:rPr>
              <a:t>Ochrana vodních zdrojů</a:t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jaro </a:t>
            </a:r>
            <a:r>
              <a:rPr lang="cs-CZ" sz="2400" b="1" dirty="0" smtClean="0">
                <a:solidFill>
                  <a:schemeClr val="tx1"/>
                </a:solidFill>
              </a:rPr>
              <a:t>2019</a:t>
            </a:r>
            <a:r>
              <a:rPr lang="cs-CZ" sz="2400" b="1" dirty="0">
                <a:solidFill>
                  <a:schemeClr val="tx1"/>
                </a:solidFill>
              </a:rPr>
              <a:t/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PŽP I</a:t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Ivana Průchová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0595" y="2636912"/>
            <a:ext cx="7041805" cy="339471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169920" cy="23774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16971"/>
            <a:ext cx="3051810" cy="20345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35436"/>
            <a:ext cx="3302000" cy="24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 v právních vztazích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1556792"/>
            <a:ext cx="7778825" cy="475252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10231" y="1506817"/>
            <a:ext cx="1346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Voda </a:t>
            </a:r>
            <a:endParaRPr lang="cs-CZ" dirty="0" smtClean="0"/>
          </a:p>
          <a:p>
            <a:pPr algn="ctr"/>
            <a:r>
              <a:rPr lang="cs-CZ" dirty="0" smtClean="0"/>
              <a:t>v právních vztazích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20028" y="2429700"/>
            <a:ext cx="2498576" cy="708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Voda v soukromém právu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85020" y="2383163"/>
            <a:ext cx="2035515" cy="78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Voda ve veřejném právu</a:t>
            </a:r>
            <a:endParaRPr lang="cs-CZ" dirty="0"/>
          </a:p>
        </p:txBody>
      </p:sp>
      <p:sp>
        <p:nvSpPr>
          <p:cNvPr id="8" name="Obousměrná vodorovná šipka 7"/>
          <p:cNvSpPr/>
          <p:nvPr/>
        </p:nvSpPr>
        <p:spPr>
          <a:xfrm>
            <a:off x="2977641" y="2615893"/>
            <a:ext cx="147925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631327" y="3322272"/>
            <a:ext cx="2304256" cy="22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Vodní právo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932667" y="3674496"/>
            <a:ext cx="6024645" cy="586606"/>
          </a:xfrm>
          <a:prstGeom prst="rect">
            <a:avLst/>
          </a:prstGeom>
          <a:solidFill>
            <a:srgbClr val="B4AD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Pozemkové </a:t>
            </a:r>
            <a:r>
              <a:rPr lang="cs-CZ" dirty="0" smtClean="0"/>
              <a:t>právo</a:t>
            </a:r>
          </a:p>
          <a:p>
            <a:pPr algn="ctr"/>
            <a:r>
              <a:rPr lang="cs-CZ" dirty="0" smtClean="0"/>
              <a:t>obecná/zvláštní část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859925" y="4535905"/>
            <a:ext cx="6025839" cy="12313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Právo životního </a:t>
            </a:r>
            <a:r>
              <a:rPr lang="cs-CZ" dirty="0" smtClean="0"/>
              <a:t>prostředí</a:t>
            </a:r>
          </a:p>
          <a:p>
            <a:pPr algn="ctr"/>
            <a:r>
              <a:rPr lang="cs-CZ" dirty="0" smtClean="0"/>
              <a:t>obecná/zvláštní část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7201029" y="1628800"/>
            <a:ext cx="484632" cy="42065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vodorovná šipka 14"/>
          <p:cNvSpPr/>
          <p:nvPr/>
        </p:nvSpPr>
        <p:spPr>
          <a:xfrm>
            <a:off x="885182" y="5767220"/>
            <a:ext cx="607213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9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 právní úpravy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3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864096"/>
          </a:xfrm>
        </p:spPr>
        <p:txBody>
          <a:bodyPr/>
          <a:lstStyle/>
          <a:p>
            <a:r>
              <a:rPr lang="cs-CZ" dirty="0" smtClean="0"/>
              <a:t>Mezinárodní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/>
          </a:bodyPr>
          <a:lstStyle/>
          <a:p>
            <a:pPr lvl="1"/>
            <a:r>
              <a:rPr lang="cs-CZ" b="1" dirty="0" smtClean="0"/>
              <a:t>Úmluva </a:t>
            </a:r>
            <a:r>
              <a:rPr lang="cs-CZ" b="1" dirty="0"/>
              <a:t>o ochraně a využívání hraničních vodních toků a mezinárodních jezer</a:t>
            </a:r>
          </a:p>
          <a:p>
            <a:pPr lvl="2"/>
            <a:r>
              <a:rPr lang="cs-CZ" i="1" dirty="0"/>
              <a:t>SDĚLENÍ Ministerstva zahraničních věcí(Úmluva o vodách) 59/2002 </a:t>
            </a:r>
            <a:r>
              <a:rPr lang="cs-CZ" i="1" dirty="0" err="1"/>
              <a:t>Sb.m.s</a:t>
            </a:r>
            <a:r>
              <a:rPr lang="cs-CZ" i="1" dirty="0"/>
              <a:t>., ve znění novely č. 19/2013</a:t>
            </a:r>
          </a:p>
          <a:p>
            <a:pPr lvl="1"/>
            <a:r>
              <a:rPr lang="cs-CZ" i="1" dirty="0"/>
              <a:t>Protokol o vodě a zdraví k Úmluvě o ochraně a využívání hraničních vodních toků a mezinárodních jezer z roku 1992. </a:t>
            </a:r>
          </a:p>
          <a:p>
            <a:pPr lvl="2"/>
            <a:r>
              <a:rPr lang="cs-CZ" i="1" dirty="0"/>
              <a:t>SDĚLENÍ  Ministerstva zahraničních věcí 107/2006 </a:t>
            </a:r>
            <a:r>
              <a:rPr lang="cs-CZ" i="1" dirty="0" err="1"/>
              <a:t>Sb.m.s</a:t>
            </a:r>
            <a:r>
              <a:rPr lang="cs-CZ" i="1" dirty="0"/>
              <a:t>.</a:t>
            </a:r>
          </a:p>
          <a:p>
            <a:endParaRPr lang="cs-CZ" dirty="0" smtClean="0"/>
          </a:p>
          <a:p>
            <a:r>
              <a:rPr lang="cs-CZ" dirty="0" smtClean="0"/>
              <a:t>+ prameny týkající se </a:t>
            </a:r>
          </a:p>
          <a:p>
            <a:pPr lvl="1"/>
            <a:r>
              <a:rPr lang="cs-CZ" dirty="0" smtClean="0"/>
              <a:t>klimatických změn</a:t>
            </a:r>
          </a:p>
          <a:p>
            <a:pPr lvl="1"/>
            <a:r>
              <a:rPr lang="cs-CZ" dirty="0" smtClean="0"/>
              <a:t>průřezových nástrojů ochrany životního prostředí v rámci nich „vodních zdrojů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77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432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dirty="0" smtClean="0">
                <a:solidFill>
                  <a:schemeClr val="accent1"/>
                </a:solidFill>
              </a:rPr>
              <a:t>Právo EU</a:t>
            </a:r>
            <a:endParaRPr lang="cs-CZ" altLang="cs-CZ" sz="3200" b="1" dirty="0" smtClean="0">
              <a:solidFill>
                <a:schemeClr val="accent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764704"/>
            <a:ext cx="8410326" cy="5760639"/>
          </a:xfrm>
        </p:spPr>
        <p:txBody>
          <a:bodyPr>
            <a:normAutofit fontScale="25000" lnSpcReduction="20000"/>
          </a:bodyPr>
          <a:lstStyle/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9600" b="1" u="sng" dirty="0"/>
              <a:t>Směrnice Rady 2000/60/ES ustavující rámec pro  činnost Společenství v oblasti vodní politiky (tzv. „</a:t>
            </a:r>
            <a:r>
              <a:rPr lang="cs-CZ" sz="9600" b="1" u="sng" dirty="0">
                <a:solidFill>
                  <a:schemeClr val="accent1"/>
                </a:solidFill>
              </a:rPr>
              <a:t>Rámcová směrnice vodní politiky</a:t>
            </a:r>
            <a:r>
              <a:rPr lang="cs-CZ" sz="9600" b="1" u="sng" dirty="0" smtClean="0">
                <a:solidFill>
                  <a:schemeClr val="accent1"/>
                </a:solidFill>
              </a:rPr>
              <a:t>“)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sz="9600" b="1" u="sng" dirty="0">
              <a:solidFill>
                <a:schemeClr val="accent1"/>
              </a:solidFill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5600" b="1" dirty="0" smtClean="0"/>
              <a:t>Dále zejména: </a:t>
            </a:r>
            <a:endParaRPr lang="cs-CZ" sz="5600" b="1" dirty="0" smtClean="0"/>
          </a:p>
          <a:p>
            <a:pPr marL="822960" lvl="2" indent="-274320">
              <a:lnSpc>
                <a:spcPct val="90000"/>
              </a:lnSpc>
              <a:buFont typeface="Wingdings"/>
              <a:buChar char=""/>
              <a:defRPr/>
            </a:pPr>
            <a:r>
              <a:rPr lang="cs-CZ" sz="5600" b="1" dirty="0" smtClean="0"/>
              <a:t>Směrnice 2007/60/ES  o vyhodnocování a zvládání povodňových rizik</a:t>
            </a:r>
            <a:endParaRPr lang="cs-CZ" sz="5600" b="1" dirty="0"/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5600" b="1" dirty="0"/>
              <a:t>Směrnice Komise 2009/90/ES – technické specifikace chemické analýzy a monitorování stavu vod 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5600" b="1" dirty="0"/>
              <a:t>Směrnice 2006/1118/ES o ochraně podzemních vod před znečištěním a zhoršováním stavu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5600" b="1" dirty="0"/>
              <a:t>Směrnice 2008/105/ES o normách environmentální kvality v oblasti vodní politiky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5600" b="1" dirty="0"/>
              <a:t>Směrnice 86/280/EHS o mezních hodnotách a jakostních cílech pro vypouštění nebezpečných látek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5600" b="1" dirty="0"/>
              <a:t>Směrnice 80/68/EHS o ochraně podzemních vod před znečištěním nebezpečnými látkami 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5600" b="1" dirty="0"/>
              <a:t>Směrnice </a:t>
            </a:r>
            <a:r>
              <a:rPr lang="cs-CZ" sz="5600" b="1" dirty="0" smtClean="0"/>
              <a:t>2007/7/ES  o jakosti vod ke koupání </a:t>
            </a:r>
            <a:endParaRPr lang="cs-CZ" sz="5600" b="1" dirty="0"/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5600" b="1" dirty="0" smtClean="0"/>
              <a:t>Směrnice </a:t>
            </a:r>
            <a:r>
              <a:rPr lang="cs-CZ" sz="5600" b="1" dirty="0"/>
              <a:t>91/271/EHS o čištění městských odpadních vod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5600" b="1" dirty="0"/>
              <a:t>Směrnice 2006/44/ES o jakosti sladkých vod vyžadujících ochranu nebo zlepšení pro podporu života ryb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5600" b="1" dirty="0"/>
              <a:t>Směrnice 91/676/EHS o ochraně vod před znečišťováním způsobeném dusičnany ze zemědělských zdrojů (tzv. nitrátová směrnice) </a:t>
            </a:r>
            <a:endParaRPr lang="cs-CZ" sz="5600" b="1" dirty="0" smtClean="0"/>
          </a:p>
          <a:p>
            <a:pPr marL="182880">
              <a:lnSpc>
                <a:spcPct val="90000"/>
              </a:lnSpc>
              <a:buFont typeface="Wingdings"/>
              <a:buChar char=""/>
              <a:defRPr/>
            </a:pPr>
            <a:r>
              <a:rPr lang="cs-CZ" sz="5600" b="1" dirty="0" smtClean="0"/>
              <a:t>blíže srov. např.: Legislativa EU </a:t>
            </a:r>
            <a:r>
              <a:rPr lang="cs-CZ" sz="5600" b="1" dirty="0" smtClean="0">
                <a:hlinkClick r:id="rId2"/>
              </a:rPr>
              <a:t>–</a:t>
            </a:r>
            <a:r>
              <a:rPr lang="cs-CZ" sz="5600" b="1" dirty="0" smtClean="0"/>
              <a:t> voda</a:t>
            </a:r>
          </a:p>
          <a:p>
            <a:pPr marL="548640" lvl="1">
              <a:lnSpc>
                <a:spcPct val="90000"/>
              </a:lnSpc>
              <a:buFont typeface="Wingdings"/>
              <a:buChar char=""/>
              <a:defRPr/>
            </a:pPr>
            <a:r>
              <a:rPr lang="cs-CZ" sz="5600" b="1" dirty="0" smtClean="0">
                <a:hlinkClick r:id="rId2"/>
              </a:rPr>
              <a:t>http://heis.vuv.cz/data/webmap/datovesady/dokumenty/legislativa/smernice_eu.asp</a:t>
            </a:r>
            <a:endParaRPr lang="cs-CZ" sz="5600" b="1" dirty="0" smtClean="0"/>
          </a:p>
          <a:p>
            <a:pPr marL="548640" lvl="1">
              <a:lnSpc>
                <a:spcPct val="90000"/>
              </a:lnSpc>
              <a:buFont typeface="Wingdings"/>
              <a:buChar char=""/>
              <a:defRPr/>
            </a:pPr>
            <a:r>
              <a:rPr lang="cs-CZ" sz="5600" b="1" dirty="0" smtClean="0"/>
              <a:t>Eur-lex</a:t>
            </a:r>
            <a:endParaRPr lang="cs-CZ" sz="56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330FA-7827-4427-89FF-5C8532B51E92}" type="slidenum">
              <a:rPr lang="cs-CZ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2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04088"/>
            <a:ext cx="8291264" cy="564672"/>
          </a:xfrm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chemeClr val="accent1"/>
                </a:solidFill>
              </a:rPr>
              <a:t>České právo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337872" cy="482453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800" b="1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3100" b="1" dirty="0" smtClean="0">
                <a:solidFill>
                  <a:schemeClr val="accent1"/>
                </a:solidFill>
              </a:rPr>
              <a:t>Zákon č</a:t>
            </a:r>
            <a:r>
              <a:rPr lang="cs-CZ" altLang="cs-CZ" sz="3100" b="1" dirty="0">
                <a:solidFill>
                  <a:schemeClr val="accent1"/>
                </a:solidFill>
              </a:rPr>
              <a:t>. 254/2001 Sb., o vodách, ve znění pozdějších </a:t>
            </a:r>
            <a:r>
              <a:rPr lang="cs-CZ" altLang="cs-CZ" sz="3100" b="1" dirty="0" smtClean="0">
                <a:solidFill>
                  <a:schemeClr val="accent1"/>
                </a:solidFill>
              </a:rPr>
              <a:t>předpisů – mj. zákona č, 113/2018 Sb.  (zákon o vodách),  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chemeClr val="accent1"/>
                </a:solidFill>
              </a:rPr>
              <a:t>prováděcí </a:t>
            </a:r>
            <a:r>
              <a:rPr lang="cs-CZ" altLang="cs-CZ" sz="2400" dirty="0">
                <a:solidFill>
                  <a:schemeClr val="accent1"/>
                </a:solidFill>
              </a:rPr>
              <a:t>předpisy k zákonu o </a:t>
            </a:r>
            <a:r>
              <a:rPr lang="cs-CZ" altLang="cs-CZ" sz="2400" dirty="0" smtClean="0">
                <a:solidFill>
                  <a:schemeClr val="accent1"/>
                </a:solidFill>
              </a:rPr>
              <a:t>vodách</a:t>
            </a:r>
          </a:p>
          <a:p>
            <a:pPr>
              <a:lnSpc>
                <a:spcPct val="80000"/>
              </a:lnSpc>
              <a:defRPr/>
            </a:pPr>
            <a:r>
              <a:rPr lang="cs-CZ" sz="2600" b="1" dirty="0" smtClean="0"/>
              <a:t>PŘIPRAVOVANÉ NOVELIZACE VODNÍHO ZÁKONA </a:t>
            </a:r>
            <a:endParaRPr lang="cs-CZ" sz="2600" b="1" dirty="0" smtClean="0"/>
          </a:p>
          <a:p>
            <a:pPr lvl="1">
              <a:lnSpc>
                <a:spcPct val="80000"/>
              </a:lnSpc>
              <a:defRPr/>
            </a:pPr>
            <a:r>
              <a:rPr lang="cs-CZ" sz="2200" b="1" dirty="0" smtClean="0"/>
              <a:t>POSLANECKÝ NÁVRH NOVELY VZ– VE SPOJ. SE </a:t>
            </a:r>
            <a:r>
              <a:rPr lang="cs-CZ" sz="2200" b="1" dirty="0" err="1" smtClean="0"/>
              <a:t>StZ</a:t>
            </a:r>
            <a:r>
              <a:rPr lang="cs-CZ" sz="2200" b="1" dirty="0" smtClean="0"/>
              <a:t>: PS PČR  TISK. Č. 321/0 </a:t>
            </a:r>
            <a:r>
              <a:rPr lang="cs-CZ" sz="2200" b="1" dirty="0" smtClean="0">
                <a:hlinkClick r:id="rId2"/>
              </a:rPr>
              <a:t>ZDE</a:t>
            </a:r>
            <a:endParaRPr lang="cs-CZ" sz="2200" b="1" dirty="0" smtClean="0"/>
          </a:p>
          <a:p>
            <a:pPr lvl="1">
              <a:lnSpc>
                <a:spcPct val="80000"/>
              </a:lnSpc>
              <a:defRPr/>
            </a:pPr>
            <a:r>
              <a:rPr lang="cs-CZ" sz="2200" b="1" dirty="0"/>
              <a:t>VLÁDNÍ NÁVRH NOVELY (</a:t>
            </a:r>
            <a:r>
              <a:rPr lang="cs-CZ" sz="2200" b="1" u="sng" dirty="0"/>
              <a:t>MJ. ZVLÁDÁNÍ SUCHA</a:t>
            </a:r>
            <a:r>
              <a:rPr lang="cs-CZ" sz="2200" b="1" dirty="0"/>
              <a:t>) : </a:t>
            </a:r>
            <a:r>
              <a:rPr lang="cs-CZ" sz="2200" b="1" dirty="0" smtClean="0">
                <a:hlinkClick r:id="rId3"/>
              </a:rPr>
              <a:t>ZDE</a:t>
            </a:r>
            <a:endParaRPr lang="cs-CZ" sz="2200" b="1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Zákon </a:t>
            </a:r>
            <a:r>
              <a:rPr lang="cs-CZ" altLang="cs-CZ" sz="2400" dirty="0" smtClean="0"/>
              <a:t>č. 305/2000 Sb., o povodích </a:t>
            </a:r>
          </a:p>
          <a:p>
            <a:pPr>
              <a:lnSpc>
                <a:spcPct val="8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chemeClr val="tx1"/>
                </a:solidFill>
              </a:rPr>
              <a:t>Zákon o vodovodech a kanalizacích (zákon č. 274/2001 Sb.)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Zákon o ochraně veřejného zdraví (zákon č. 258/2000 Sb.)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Lázeňský zákon (zákon č.164/2001 Sb.)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Horní zákon (zákon č. 44/1988 Sb.)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Zákon o vnitrozemské plavbě ( zákon č. 114/1995 Sb.)</a:t>
            </a:r>
          </a:p>
          <a:p>
            <a:pPr>
              <a:lnSpc>
                <a:spcPct val="80000"/>
              </a:lnSpc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Zákon </a:t>
            </a:r>
            <a:r>
              <a:rPr lang="cs-CZ" altLang="cs-CZ" sz="2400" dirty="0"/>
              <a:t>o ochraně přírody a krajiny (</a:t>
            </a:r>
            <a:r>
              <a:rPr lang="cs-CZ" altLang="cs-CZ" sz="2400" dirty="0" smtClean="0"/>
              <a:t>zákon č</a:t>
            </a:r>
            <a:r>
              <a:rPr lang="cs-CZ" altLang="cs-CZ" sz="2400" dirty="0"/>
              <a:t>. 114/1992 Sb.)</a:t>
            </a:r>
            <a:endParaRPr lang="cs-CZ" altLang="cs-CZ" sz="24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97054-D752-4B50-B7D2-0A39554A6997}" type="slidenum">
              <a:rPr lang="cs-CZ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2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Prameny národní úpravy</a:t>
            </a:r>
            <a:endParaRPr lang="cs-CZ" sz="32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000" b="1" dirty="0"/>
              <a:t>DALŠÍ </a:t>
            </a:r>
            <a:r>
              <a:rPr lang="cs-CZ" altLang="cs-CZ" sz="2000" b="1" dirty="0" smtClean="0"/>
              <a:t> související zákony: 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b="1" dirty="0"/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 smtClean="0"/>
              <a:t>Zákon </a:t>
            </a:r>
            <a:r>
              <a:rPr lang="cs-CZ" altLang="cs-CZ" sz="1800" dirty="0"/>
              <a:t>o rybářství (</a:t>
            </a:r>
            <a:r>
              <a:rPr lang="cs-CZ" altLang="cs-CZ" sz="1800" dirty="0" err="1"/>
              <a:t>zák.č</a:t>
            </a:r>
            <a:r>
              <a:rPr lang="cs-CZ" altLang="cs-CZ" sz="1800" dirty="0"/>
              <a:t>. 99/2004 Sb.)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/>
              <a:t>Zákon o pozemkových úpravách (č. 139/2002 Sb.)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/>
              <a:t>Zákon o ochraně zemědělského půdního fondu (zák. č. 334/1992 Sb</a:t>
            </a:r>
            <a:r>
              <a:rPr lang="cs-CZ" altLang="cs-CZ" sz="1800" dirty="0" smtClean="0"/>
              <a:t>.)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 smtClean="0"/>
              <a:t>Zákon o lesích ( </a:t>
            </a:r>
            <a:r>
              <a:rPr lang="cs-CZ" altLang="cs-CZ" sz="1800" dirty="0" err="1" smtClean="0"/>
              <a:t>zák.č</a:t>
            </a:r>
            <a:r>
              <a:rPr lang="cs-CZ" altLang="cs-CZ" sz="1800" dirty="0" smtClean="0"/>
              <a:t>. 289/1995 Sb.)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 smtClean="0"/>
              <a:t>Zákon </a:t>
            </a:r>
            <a:r>
              <a:rPr lang="cs-CZ" altLang="cs-CZ" sz="1800" dirty="0"/>
              <a:t>o hnojivech (</a:t>
            </a:r>
            <a:r>
              <a:rPr lang="cs-CZ" altLang="cs-CZ" sz="1800" dirty="0" err="1"/>
              <a:t>zák.č</a:t>
            </a:r>
            <a:r>
              <a:rPr lang="cs-CZ" altLang="cs-CZ" sz="1800" dirty="0"/>
              <a:t>. 156/1998 Sb.)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/>
              <a:t>Zákon o chemických látkách (</a:t>
            </a:r>
            <a:r>
              <a:rPr lang="cs-CZ" altLang="cs-CZ" sz="1800" dirty="0" err="1"/>
              <a:t>zák.č</a:t>
            </a:r>
            <a:r>
              <a:rPr lang="cs-CZ" altLang="cs-CZ" sz="1800" dirty="0"/>
              <a:t>. </a:t>
            </a:r>
            <a:r>
              <a:rPr lang="cs-CZ" altLang="cs-CZ" sz="1800" dirty="0" smtClean="0"/>
              <a:t>350/2011 Sb.)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 smtClean="0"/>
              <a:t>Zákon  o prevenci závažných havárií ( </a:t>
            </a:r>
            <a:r>
              <a:rPr lang="cs-CZ" altLang="cs-CZ" sz="1800" dirty="0" err="1" smtClean="0"/>
              <a:t>zák.č</a:t>
            </a:r>
            <a:r>
              <a:rPr lang="cs-CZ" altLang="cs-CZ" sz="1800" dirty="0" smtClean="0"/>
              <a:t>. 224/2015 Sb.) </a:t>
            </a:r>
            <a:endParaRPr lang="cs-CZ" altLang="cs-CZ" sz="1800" dirty="0"/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/>
              <a:t>Zákon o posuzování vlivů na životní prostředí (</a:t>
            </a:r>
            <a:r>
              <a:rPr lang="cs-CZ" altLang="cs-CZ" sz="1800" dirty="0" err="1"/>
              <a:t>zák.č</a:t>
            </a:r>
            <a:r>
              <a:rPr lang="cs-CZ" altLang="cs-CZ" sz="1800" dirty="0"/>
              <a:t>. 100/2001 Sb.)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/>
              <a:t>Zákon o integrované prevenci ( </a:t>
            </a:r>
            <a:r>
              <a:rPr lang="cs-CZ" altLang="cs-CZ" sz="1800" dirty="0" err="1"/>
              <a:t>zák.č</a:t>
            </a:r>
            <a:r>
              <a:rPr lang="cs-CZ" altLang="cs-CZ" sz="1800" dirty="0"/>
              <a:t>. 76/2002 Sb.)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/>
              <a:t>Zákon o ekologické újmě (</a:t>
            </a:r>
            <a:r>
              <a:rPr lang="cs-CZ" altLang="cs-CZ" sz="1800" dirty="0" err="1"/>
              <a:t>zák.č</a:t>
            </a:r>
            <a:r>
              <a:rPr lang="cs-CZ" altLang="cs-CZ" sz="1800" dirty="0"/>
              <a:t>. 167/2008 Sb.)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/>
              <a:t>Občanský zákoník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 smtClean="0"/>
              <a:t>Přestupkový zákon ( zákon č. 250/2016 Sb., o přestupcích a řízení o nich)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 smtClean="0"/>
              <a:t>Trestní </a:t>
            </a:r>
            <a:r>
              <a:rPr lang="cs-CZ" altLang="cs-CZ" sz="1800" dirty="0"/>
              <a:t>zákon 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/>
              <a:t>Katastrální předpisy 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sz="1800" dirty="0"/>
              <a:t>Stavební zákon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675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6347713" cy="1320800"/>
          </a:xfrm>
        </p:spPr>
        <p:txBody>
          <a:bodyPr/>
          <a:lstStyle/>
          <a:p>
            <a:r>
              <a:rPr lang="cs-CZ" dirty="0" smtClean="0"/>
              <a:t>ZÁKLADNÍ POJMY</a:t>
            </a:r>
            <a:br>
              <a:rPr lang="cs-CZ" dirty="0" smtClean="0"/>
            </a:br>
            <a:r>
              <a:rPr lang="cs-CZ" dirty="0" smtClean="0"/>
              <a:t>(připomenutí)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 též již  MP705Zk Pozemkové právo, podzim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4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vod</a:t>
            </a:r>
            <a:br>
              <a:rPr lang="cs-CZ" dirty="0" smtClean="0"/>
            </a:br>
            <a:r>
              <a:rPr lang="cs-CZ" dirty="0" smtClean="0"/>
              <a:t>	- dle výskytu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771800" y="2060848"/>
            <a:ext cx="2808312" cy="76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Druhy vod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6384" y="3573016"/>
            <a:ext cx="37683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povrchové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44008" y="3573016"/>
            <a:ext cx="37683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podzemní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nice se šipkou 11"/>
          <p:cNvCxnSpPr>
            <a:stCxn id="6" idx="2"/>
          </p:cNvCxnSpPr>
          <p:nvPr/>
        </p:nvCxnSpPr>
        <p:spPr>
          <a:xfrm>
            <a:off x="4175956" y="2825201"/>
            <a:ext cx="1044116" cy="74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3131840" y="2825201"/>
            <a:ext cx="936104" cy="74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63216"/>
          </a:xfrm>
        </p:spPr>
        <p:txBody>
          <a:bodyPr>
            <a:noAutofit/>
          </a:bodyPr>
          <a:lstStyle/>
          <a:p>
            <a:r>
              <a:rPr lang="cs-CZ" sz="2400" dirty="0" smtClean="0"/>
              <a:t>Druhy vod dle specifických vlastností</a:t>
            </a:r>
            <a:br>
              <a:rPr lang="cs-CZ" sz="2400" dirty="0" smtClean="0"/>
            </a:br>
            <a:r>
              <a:rPr lang="cs-CZ" sz="2400" dirty="0" smtClean="0"/>
              <a:t>  </a:t>
            </a:r>
            <a:br>
              <a:rPr lang="cs-CZ" sz="2400" dirty="0" smtClean="0"/>
            </a:br>
            <a:r>
              <a:rPr lang="cs-CZ" sz="2400" dirty="0" smtClean="0"/>
              <a:t>- prameny úpravy, vztah k VZ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764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Druhy vod dle specifických vlastností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2960" y="3861048"/>
            <a:ext cx="13410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Přírodní léčivé zdroje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835696" y="3823864"/>
            <a:ext cx="14184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Přírodní minerální vody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91491" y="3821868"/>
            <a:ext cx="11780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Důlní vody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06888" y="3823864"/>
            <a:ext cx="1681335" cy="1117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Vody, které jsou vyhrazenými nerosty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825562" y="3821868"/>
            <a:ext cx="11811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Odpadní vody 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491491" y="2947192"/>
            <a:ext cx="936493" cy="874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771800" y="2947192"/>
            <a:ext cx="719691" cy="85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331640" y="2947192"/>
            <a:ext cx="2159852" cy="874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3491490" y="2947192"/>
            <a:ext cx="2016614" cy="85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3502538" y="2947192"/>
            <a:ext cx="3733758" cy="85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7318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Další specifické režimy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78743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Dle jakosti, způsobu využití atd. – požadavky a využití: pravidla v různých předpisech, ČSN , </a:t>
            </a:r>
            <a:r>
              <a:rPr lang="cs-CZ" sz="2000" dirty="0" err="1" smtClean="0"/>
              <a:t>např</a:t>
            </a:r>
            <a:r>
              <a:rPr lang="cs-CZ" sz="2000" dirty="0" smtClean="0"/>
              <a:t>: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60234" y="2416388"/>
            <a:ext cx="2800569" cy="113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pitná voda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27048" y="5301208"/>
            <a:ext cx="2797460" cy="113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užitková voda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51434" y="4197492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teplá voda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 flipH="1">
            <a:off x="4382118" y="3844792"/>
            <a:ext cx="981970" cy="863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balená voda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131840" y="3251301"/>
            <a:ext cx="12502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kojenecká voda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868144" y="5111892"/>
            <a:ext cx="1922512" cy="1091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voda v přírodních koupalištích  ke koupání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5184576"/>
          </a:xfrm>
        </p:spPr>
        <p:txBody>
          <a:bodyPr>
            <a:normAutofit/>
          </a:bodyPr>
          <a:lstStyle/>
          <a:p>
            <a:r>
              <a:rPr lang="cs-CZ" sz="1400" dirty="0" smtClean="0"/>
              <a:t>Východiska ochrany vod, klimatické změny a vodní zdroje (běžné situace, mimořádné situace - </a:t>
            </a:r>
            <a:r>
              <a:rPr lang="cs-CZ" sz="1400" dirty="0" err="1" smtClean="0"/>
              <a:t>povodně;sucho;jiné</a:t>
            </a:r>
            <a:r>
              <a:rPr lang="cs-CZ" sz="1400" dirty="0" smtClean="0"/>
              <a:t> ) </a:t>
            </a:r>
          </a:p>
          <a:p>
            <a:r>
              <a:rPr lang="cs-CZ" sz="1400" dirty="0" smtClean="0"/>
              <a:t>Prameny právní úpravy (mezinárodní právo, právo EU, české právo)</a:t>
            </a:r>
          </a:p>
          <a:p>
            <a:r>
              <a:rPr lang="cs-CZ" sz="1400" dirty="0" smtClean="0"/>
              <a:t>Základní pojmy (druhy vod, vodní útvar, vodní zdroj, práva k vodám, vodní toky, vodní útvary, povodí, stav podzemních vod, stav  povrchových vod)</a:t>
            </a:r>
          </a:p>
          <a:p>
            <a:r>
              <a:rPr lang="cs-CZ" sz="1400" dirty="0" smtClean="0"/>
              <a:t>Cíle ochrany vod jako složky životního prostředí </a:t>
            </a:r>
            <a:endParaRPr lang="cs-CZ" sz="1400" dirty="0"/>
          </a:p>
          <a:p>
            <a:r>
              <a:rPr lang="cs-CZ" sz="1400" dirty="0" smtClean="0"/>
              <a:t>Nástroje ochrany vod a vodních zdrojů </a:t>
            </a:r>
          </a:p>
          <a:p>
            <a:pPr lvl="1"/>
            <a:r>
              <a:rPr lang="cs-CZ" altLang="cs-CZ" sz="1500" dirty="0"/>
              <a:t>koncepční/plánovací</a:t>
            </a:r>
          </a:p>
          <a:p>
            <a:pPr lvl="1"/>
            <a:r>
              <a:rPr lang="cs-CZ" altLang="cs-CZ" sz="1500" dirty="0"/>
              <a:t>limity znečištění  </a:t>
            </a:r>
          </a:p>
          <a:p>
            <a:pPr lvl="1"/>
            <a:r>
              <a:rPr lang="cs-CZ" altLang="cs-CZ" sz="1500" dirty="0"/>
              <a:t>administrativní</a:t>
            </a:r>
          </a:p>
          <a:p>
            <a:pPr lvl="1"/>
            <a:r>
              <a:rPr lang="cs-CZ" altLang="cs-CZ" sz="1500" dirty="0" smtClean="0"/>
              <a:t>ekonomické</a:t>
            </a:r>
            <a:endParaRPr lang="cs-CZ" altLang="cs-CZ" sz="1500" dirty="0"/>
          </a:p>
          <a:p>
            <a:pPr lvl="1"/>
            <a:r>
              <a:rPr lang="cs-CZ" altLang="cs-CZ" sz="1500" dirty="0"/>
              <a:t>evidenční </a:t>
            </a:r>
          </a:p>
          <a:p>
            <a:pPr lvl="1"/>
            <a:r>
              <a:rPr lang="cs-CZ" altLang="cs-CZ" sz="1500" dirty="0"/>
              <a:t>organizační  </a:t>
            </a:r>
          </a:p>
          <a:p>
            <a:pPr lvl="1"/>
            <a:r>
              <a:rPr lang="cs-CZ" altLang="cs-CZ" sz="1500" dirty="0"/>
              <a:t>sankční 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07792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88A44D"/>
                </a:solidFill>
              </a:rPr>
              <a:t>Povrchové vody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160590"/>
            <a:ext cx="6347714" cy="424589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b="1" dirty="0"/>
              <a:t>Povrchové vody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b="1" dirty="0"/>
              <a:t>Vody </a:t>
            </a:r>
            <a:r>
              <a:rPr lang="cs-CZ" b="1" u="sng" dirty="0"/>
              <a:t>přirozeně</a:t>
            </a:r>
            <a:r>
              <a:rPr lang="cs-CZ" b="1" dirty="0"/>
              <a:t> se vyskytující na </a:t>
            </a:r>
            <a:r>
              <a:rPr lang="cs-CZ" b="1" u="sng" dirty="0"/>
              <a:t>zemském povrchu.</a:t>
            </a:r>
            <a:r>
              <a:rPr lang="cs-CZ" b="1" dirty="0"/>
              <a:t> Jsou jimi </a:t>
            </a:r>
            <a:r>
              <a:rPr lang="cs-CZ" b="1" u="sng" dirty="0"/>
              <a:t>i</a:t>
            </a:r>
            <a:r>
              <a:rPr lang="cs-CZ" b="1" dirty="0"/>
              <a:t> tehdy,  protékají-li přechodně </a:t>
            </a:r>
            <a:r>
              <a:rPr lang="cs-CZ" b="1" i="1" u="sng" dirty="0"/>
              <a:t>zakrytými úseky, přirozenými dutinami pod zemským povrchem nebo v nadzemních vedeních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b="1" u="sng" dirty="0">
                <a:solidFill>
                  <a:srgbClr val="C00000"/>
                </a:solidFill>
              </a:rPr>
              <a:t>Útvar</a:t>
            </a:r>
            <a:r>
              <a:rPr lang="cs-CZ" sz="2800" b="1" dirty="0">
                <a:solidFill>
                  <a:schemeClr val="tx2"/>
                </a:solidFill>
              </a:rPr>
              <a:t> povrchové vody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b="1" dirty="0"/>
              <a:t>je vymezené </a:t>
            </a:r>
            <a:r>
              <a:rPr lang="cs-CZ" sz="2400" b="1" u="sng" dirty="0">
                <a:solidFill>
                  <a:srgbClr val="FF0000"/>
                </a:solidFill>
              </a:rPr>
              <a:t>soustředění povrchové vody v určitém prostředí,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/>
              <a:t>např. </a:t>
            </a:r>
            <a:endParaRPr lang="cs-CZ" sz="2400" b="1" dirty="0" smtClean="0"/>
          </a:p>
          <a:p>
            <a:pPr marL="948690" lvl="2" indent="-274320">
              <a:buFont typeface="Wingdings"/>
              <a:buChar char=""/>
              <a:defRPr/>
            </a:pPr>
            <a:r>
              <a:rPr lang="cs-CZ" sz="2200" b="1" u="sng" dirty="0" smtClean="0">
                <a:solidFill>
                  <a:schemeClr val="tx2"/>
                </a:solidFill>
              </a:rPr>
              <a:t>v </a:t>
            </a:r>
            <a:r>
              <a:rPr lang="cs-CZ" sz="2200" b="1" u="sng" dirty="0">
                <a:solidFill>
                  <a:schemeClr val="tx2"/>
                </a:solidFill>
              </a:rPr>
              <a:t>jezeru, </a:t>
            </a:r>
            <a:endParaRPr lang="cs-CZ" sz="2200" b="1" u="sng" dirty="0" smtClean="0">
              <a:solidFill>
                <a:schemeClr val="tx2"/>
              </a:solidFill>
            </a:endParaRPr>
          </a:p>
          <a:p>
            <a:pPr marL="948690" lvl="2" indent="-274320">
              <a:buFont typeface="Wingdings"/>
              <a:buChar char=""/>
              <a:defRPr/>
            </a:pPr>
            <a:r>
              <a:rPr lang="cs-CZ" sz="2200" b="1" u="sng" dirty="0" smtClean="0">
                <a:solidFill>
                  <a:schemeClr val="tx2"/>
                </a:solidFill>
              </a:rPr>
              <a:t>ve </a:t>
            </a:r>
            <a:r>
              <a:rPr lang="cs-CZ" sz="2200" b="1" u="sng" dirty="0">
                <a:solidFill>
                  <a:schemeClr val="tx2"/>
                </a:solidFill>
              </a:rPr>
              <a:t>vodní nádrži, </a:t>
            </a:r>
            <a:endParaRPr lang="cs-CZ" sz="2200" b="1" u="sng" dirty="0" smtClean="0">
              <a:solidFill>
                <a:schemeClr val="tx2"/>
              </a:solidFill>
            </a:endParaRPr>
          </a:p>
          <a:p>
            <a:pPr marL="948690" lvl="2" indent="-274320">
              <a:buFont typeface="Wingdings"/>
              <a:buChar char=""/>
              <a:defRPr/>
            </a:pPr>
            <a:r>
              <a:rPr lang="cs-CZ" sz="2200" b="1" u="sng" dirty="0" smtClean="0">
                <a:solidFill>
                  <a:schemeClr val="tx2"/>
                </a:solidFill>
              </a:rPr>
              <a:t>v </a:t>
            </a:r>
            <a:r>
              <a:rPr lang="cs-CZ" sz="2200" b="1" u="sng" dirty="0">
                <a:solidFill>
                  <a:schemeClr val="tx2"/>
                </a:solidFill>
              </a:rPr>
              <a:t>korytě vodního toku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cs-CZ" b="1" u="sng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F814-7E5C-4EB0-9B41-A3B3F8DD972A}" type="slidenum">
              <a:rPr lang="cs-CZ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accent1"/>
                </a:solidFill>
              </a:rPr>
              <a:t>Podzemní vody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/>
              <a:t>Podzemní vody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b="1" dirty="0"/>
              <a:t>Vody </a:t>
            </a:r>
            <a:r>
              <a:rPr lang="cs-CZ" sz="2400" b="1" u="sng" dirty="0"/>
              <a:t>přirozeně </a:t>
            </a:r>
            <a:r>
              <a:rPr lang="cs-CZ" sz="2400" b="1" dirty="0"/>
              <a:t>se vyskytující </a:t>
            </a:r>
            <a:r>
              <a:rPr lang="cs-CZ" sz="2400" b="1" u="sng" dirty="0"/>
              <a:t>pod zemským </a:t>
            </a:r>
            <a:r>
              <a:rPr lang="cs-CZ" sz="2400" b="1" u="sng" dirty="0" smtClean="0"/>
              <a:t>povrchem</a:t>
            </a:r>
          </a:p>
          <a:p>
            <a:pPr marL="948690" lvl="2" indent="-274320">
              <a:buFont typeface="Wingdings"/>
              <a:buChar char=""/>
              <a:defRPr/>
            </a:pPr>
            <a:r>
              <a:rPr lang="cs-CZ" sz="2000" b="1" dirty="0" smtClean="0"/>
              <a:t>v </a:t>
            </a:r>
            <a:r>
              <a:rPr lang="cs-CZ" sz="2000" b="1" dirty="0"/>
              <a:t>pásmu nasycení v přímém styku s horninami, </a:t>
            </a:r>
            <a:endParaRPr lang="cs-CZ" sz="2000" b="1" dirty="0" smtClean="0"/>
          </a:p>
          <a:p>
            <a:pPr marL="948690" lvl="2" indent="-274320">
              <a:buFont typeface="Wingdings"/>
              <a:buChar char=""/>
              <a:defRPr/>
            </a:pPr>
            <a:r>
              <a:rPr lang="cs-CZ" sz="2000" b="1" dirty="0" smtClean="0"/>
              <a:t>vody </a:t>
            </a:r>
            <a:r>
              <a:rPr lang="cs-CZ" sz="2000" b="1" dirty="0"/>
              <a:t>protékající drenážními systémy a </a:t>
            </a:r>
            <a:endParaRPr lang="cs-CZ" sz="2000" b="1" dirty="0" smtClean="0"/>
          </a:p>
          <a:p>
            <a:pPr marL="948690" lvl="2" indent="-274320">
              <a:buFont typeface="Wingdings"/>
              <a:buChar char=""/>
              <a:defRPr/>
            </a:pPr>
            <a:r>
              <a:rPr lang="cs-CZ" sz="2000" b="1" dirty="0" smtClean="0"/>
              <a:t>vody </a:t>
            </a:r>
            <a:r>
              <a:rPr lang="cs-CZ" sz="2000" b="1" dirty="0"/>
              <a:t>ve studních </a:t>
            </a:r>
            <a:endParaRPr lang="cs-CZ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u="sng" dirty="0" smtClean="0">
                <a:solidFill>
                  <a:srgbClr val="C00000"/>
                </a:solidFill>
              </a:rPr>
              <a:t>Útvar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podzemní vody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b="1" dirty="0"/>
              <a:t>je vymezené </a:t>
            </a:r>
            <a:r>
              <a:rPr lang="cs-CZ" sz="2400" b="1" u="sng" dirty="0">
                <a:solidFill>
                  <a:srgbClr val="C00000"/>
                </a:solidFill>
              </a:rPr>
              <a:t>soustředění podzemní vody v příslušném kolektoru</a:t>
            </a:r>
            <a:r>
              <a:rPr lang="cs-CZ" sz="2400" b="1" dirty="0"/>
              <a:t> (kolektor=horninová vrstva nebo souvrství hornin s dostatečnou propustností, umožňující významnou spojitou akumulaci podzemní vody nebo její proudění nebo odběr)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4CDD4-B808-44FC-9425-91EE7AFD40F7}" type="slidenum">
              <a:rPr lang="cs-CZ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0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568953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b="1" dirty="0" smtClean="0">
                <a:solidFill>
                  <a:schemeClr val="accent1"/>
                </a:solidFill>
              </a:rPr>
              <a:t>      Další druhy vod</a:t>
            </a:r>
            <a:br>
              <a:rPr lang="cs-CZ" altLang="cs-CZ" sz="4000" b="1" dirty="0" smtClean="0">
                <a:solidFill>
                  <a:schemeClr val="accent1"/>
                </a:solidFill>
              </a:rPr>
            </a:br>
            <a:endParaRPr lang="cs-CZ" altLang="cs-CZ" sz="4000" b="1" dirty="0" smtClean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052736"/>
            <a:ext cx="7850833" cy="4988627"/>
          </a:xfrm>
        </p:spPr>
        <p:txBody>
          <a:bodyPr>
            <a:normAutofit fontScale="92500" lnSpcReduction="10000"/>
          </a:bodyPr>
          <a:lstStyle/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1800" b="1" dirty="0"/>
              <a:t>Vody, které jsou </a:t>
            </a:r>
            <a:r>
              <a:rPr lang="cs-CZ" sz="1800" b="1" u="sng" dirty="0"/>
              <a:t>vyhrazenými nerosty</a:t>
            </a:r>
            <a:r>
              <a:rPr lang="cs-CZ" sz="1800" b="1" dirty="0"/>
              <a:t> </a:t>
            </a:r>
          </a:p>
          <a:p>
            <a:pPr marL="82296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b="1" u="sng" dirty="0" err="1"/>
              <a:t>Zák.č</a:t>
            </a:r>
            <a:r>
              <a:rPr lang="cs-CZ" sz="1600" b="1" u="sng" dirty="0"/>
              <a:t>. 44/1988 Sb. (horní zákon</a:t>
            </a:r>
            <a:r>
              <a:rPr lang="cs-CZ" sz="1600" b="1" dirty="0" smtClean="0"/>
              <a:t>)</a:t>
            </a:r>
          </a:p>
          <a:p>
            <a:pPr marL="1097280"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600" b="1" u="sng" dirty="0" smtClean="0"/>
              <a:t>Vodní </a:t>
            </a:r>
            <a:r>
              <a:rPr lang="cs-CZ" sz="1600" b="1" u="sng" dirty="0"/>
              <a:t>zákon </a:t>
            </a:r>
            <a:r>
              <a:rPr lang="cs-CZ" sz="1600" b="1" dirty="0"/>
              <a:t>se na ně vztahuje tehdy, jestliže to </a:t>
            </a:r>
            <a:r>
              <a:rPr lang="cs-CZ" sz="1600" b="1" dirty="0">
                <a:solidFill>
                  <a:srgbClr val="C00000"/>
                </a:solidFill>
              </a:rPr>
              <a:t>výslovně stanoví </a:t>
            </a:r>
            <a:r>
              <a:rPr lang="cs-CZ" sz="1400" b="1" dirty="0"/>
              <a:t>(§ 4 odst. 1 </a:t>
            </a:r>
            <a:r>
              <a:rPr lang="cs-CZ" sz="1400" b="1" dirty="0" smtClean="0"/>
              <a:t>VZ</a:t>
            </a:r>
          </a:p>
          <a:p>
            <a:pPr marL="1097280"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cs-CZ" sz="1400" b="1" dirty="0"/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1800" b="1" u="sng" dirty="0"/>
              <a:t>Přírodní léčivé zdroje</a:t>
            </a:r>
            <a:r>
              <a:rPr lang="cs-CZ" sz="1800" b="1" dirty="0"/>
              <a:t>, </a:t>
            </a:r>
            <a:r>
              <a:rPr lang="cs-CZ" sz="1800" b="1" u="sng" dirty="0"/>
              <a:t>zdroje přírodních minerálních vod</a:t>
            </a:r>
          </a:p>
          <a:p>
            <a:pPr marL="82296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Zák.č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164/2001 Sb.(lázeňský zákon)</a:t>
            </a:r>
          </a:p>
          <a:p>
            <a:pPr marL="1097280"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400" b="1" u="sng" dirty="0"/>
              <a:t>Vodní zákon </a:t>
            </a:r>
            <a:r>
              <a:rPr lang="cs-CZ" sz="1400" b="1" dirty="0"/>
              <a:t>se na ně vztahuje tehdy, jestliže to </a:t>
            </a:r>
            <a:r>
              <a:rPr lang="cs-CZ" sz="1400" b="1" dirty="0">
                <a:solidFill>
                  <a:srgbClr val="C00000"/>
                </a:solidFill>
              </a:rPr>
              <a:t>výslovně stanoví</a:t>
            </a:r>
            <a:r>
              <a:rPr lang="cs-CZ" sz="1400" b="1" dirty="0"/>
              <a:t>(§ 4 odst. 1 VZ) 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sz="1800" b="1" u="sng" dirty="0" smtClean="0"/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1800" b="1" u="sng" dirty="0" smtClean="0"/>
              <a:t>Důlní </a:t>
            </a:r>
            <a:r>
              <a:rPr lang="cs-CZ" sz="1800" b="1" u="sng" dirty="0"/>
              <a:t>vody</a:t>
            </a:r>
          </a:p>
          <a:p>
            <a:pPr marL="82296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b="1" dirty="0"/>
              <a:t>Všechny podzemní, povrchové a srážkové vody, které vnikly do hlubinných nebo povrchových </a:t>
            </a:r>
            <a:r>
              <a:rPr lang="cs-CZ" sz="1600" b="1" u="sng" dirty="0"/>
              <a:t>důlních prostorů</a:t>
            </a:r>
            <a:r>
              <a:rPr lang="cs-CZ" sz="1600" b="1" dirty="0"/>
              <a:t> bez ohledu na to, zda se tak stalo průsakem gravitací z nadloží, podloží nebo boku nebo prostým vtékám srážkové vody, a to až do jejich spojení s jinými stálými povrchovými nebo podzemními vodami (§ 40 HZ)</a:t>
            </a:r>
          </a:p>
          <a:p>
            <a:pPr marL="1097280"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400" b="1" dirty="0"/>
              <a:t>Vodní zákon se na ně vztahuje,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</a:rPr>
              <a:t>pokud zvláštní zákon neobsahuje zvláštní úpravu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sz="1800" b="1" u="sng" dirty="0" smtClean="0"/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1800" b="1" u="sng" dirty="0" smtClean="0"/>
              <a:t>Odpadní </a:t>
            </a:r>
            <a:r>
              <a:rPr lang="cs-CZ" sz="1800" b="1" u="sng" dirty="0"/>
              <a:t>vody</a:t>
            </a:r>
          </a:p>
          <a:p>
            <a:pPr marL="82296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b="1" dirty="0"/>
              <a:t>Specifický </a:t>
            </a:r>
            <a:r>
              <a:rPr lang="cs-CZ" sz="1600" b="1" dirty="0" smtClean="0"/>
              <a:t>režim </a:t>
            </a:r>
            <a:endParaRPr lang="cs-CZ" sz="1600" b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0B5AB-210E-43D1-81A4-F2478C362994}" type="slidenum">
              <a:rPr lang="cs-CZ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8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smtClean="0">
                <a:solidFill>
                  <a:schemeClr val="accent1"/>
                </a:solidFill>
              </a:rPr>
              <a:t>Práva k vodám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>
                <a:solidFill>
                  <a:srgbClr val="002060"/>
                </a:solidFill>
              </a:rPr>
              <a:t>Povrchové a podzemní vody 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674370" lvl="1" indent="-274320">
              <a:lnSpc>
                <a:spcPct val="90000"/>
              </a:lnSpc>
              <a:defRPr/>
            </a:pPr>
            <a:r>
              <a:rPr lang="cs-CZ" dirty="0" smtClean="0"/>
              <a:t>nejsou </a:t>
            </a:r>
            <a:r>
              <a:rPr lang="cs-CZ" dirty="0"/>
              <a:t>předmětem </a:t>
            </a:r>
            <a:r>
              <a:rPr lang="cs-CZ" dirty="0" smtClean="0"/>
              <a:t>vlastnictví (res </a:t>
            </a:r>
            <a:r>
              <a:rPr lang="cs-CZ" dirty="0" err="1" smtClean="0"/>
              <a:t>nulius</a:t>
            </a:r>
            <a:r>
              <a:rPr lang="cs-CZ" dirty="0" smtClean="0"/>
              <a:t>)</a:t>
            </a:r>
          </a:p>
          <a:p>
            <a:pPr marL="674370" lvl="1" indent="-274320">
              <a:lnSpc>
                <a:spcPct val="90000"/>
              </a:lnSpc>
              <a:defRPr/>
            </a:pPr>
            <a:r>
              <a:rPr lang="cs-CZ" dirty="0" smtClean="0"/>
              <a:t>nejsou </a:t>
            </a:r>
            <a:r>
              <a:rPr lang="cs-CZ" dirty="0"/>
              <a:t>součástí ani příslušenstvím pozemku, na němž nebo pod nímž se vyskytují.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>
              <a:lnSpc>
                <a:spcPct val="90000"/>
              </a:lnSpc>
              <a:buFont typeface="Wingdings 2"/>
              <a:buChar char=""/>
              <a:defRPr/>
            </a:pPr>
            <a:r>
              <a:rPr lang="cs-CZ" sz="2400" b="1" u="sng" dirty="0">
                <a:solidFill>
                  <a:srgbClr val="C00000"/>
                </a:solidFill>
              </a:rPr>
              <a:t>Za povrchové a podzemní vody se nepovažují vody, které byly z těchto vod odebrány</a:t>
            </a:r>
            <a:r>
              <a:rPr lang="cs-CZ" sz="2400" b="1" dirty="0">
                <a:solidFill>
                  <a:srgbClr val="C00000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V pochybnostech o tom, zda se jedná nebo nejedná o povrchové nebo podzemní vody, rozhoduje vodoprávní úřad.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BDAF3-9417-412E-AC67-24E6EED61E26}" type="slidenum">
              <a:rPr lang="cs-CZ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04088"/>
            <a:ext cx="8291264" cy="5646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Práva k vodám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35280" cy="489654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cs-CZ" altLang="cs-CZ" sz="2800" b="1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600" b="1" dirty="0" smtClean="0">
                <a:solidFill>
                  <a:srgbClr val="002060"/>
                </a:solidFill>
              </a:rPr>
              <a:t>přírodní léčivý zdroj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600" dirty="0" smtClean="0"/>
              <a:t>není předmětem vlastnictví (res </a:t>
            </a:r>
            <a:r>
              <a:rPr lang="cs-CZ" altLang="cs-CZ" sz="2600" dirty="0" err="1" smtClean="0"/>
              <a:t>nulius</a:t>
            </a:r>
            <a:r>
              <a:rPr lang="cs-CZ" altLang="cs-CZ" sz="26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cs-CZ" altLang="cs-CZ" sz="2600" dirty="0"/>
              <a:t>není součástí ani příslušenství pozemků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altLang="cs-CZ" sz="2600" dirty="0"/>
          </a:p>
          <a:p>
            <a:pPr lvl="1">
              <a:lnSpc>
                <a:spcPct val="80000"/>
              </a:lnSpc>
            </a:pPr>
            <a:r>
              <a:rPr lang="cs-CZ" altLang="cs-CZ" sz="2600" dirty="0" smtClean="0">
                <a:solidFill>
                  <a:srgbClr val="C00000"/>
                </a:solidFill>
              </a:rPr>
              <a:t>předmětem vlastnictví</a:t>
            </a:r>
            <a:r>
              <a:rPr lang="cs-CZ" altLang="cs-CZ" sz="2600" dirty="0" smtClean="0"/>
              <a:t>:</a:t>
            </a:r>
          </a:p>
          <a:p>
            <a:pPr lvl="2">
              <a:lnSpc>
                <a:spcPct val="80000"/>
              </a:lnSpc>
            </a:pPr>
            <a:r>
              <a:rPr lang="cs-CZ" altLang="cs-CZ" sz="2600" dirty="0" smtClean="0">
                <a:solidFill>
                  <a:srgbClr val="C00000"/>
                </a:solidFill>
              </a:rPr>
              <a:t>Výtěžek ze zdroje, jakmile jej osoba, která má povolení k jeho využívání, odejme ze zdroje</a:t>
            </a:r>
          </a:p>
          <a:p>
            <a:pPr>
              <a:lnSpc>
                <a:spcPct val="80000"/>
              </a:lnSpc>
            </a:pPr>
            <a:endParaRPr lang="cs-CZ" altLang="cs-CZ" sz="26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600" b="1" dirty="0" smtClean="0">
                <a:solidFill>
                  <a:srgbClr val="002060"/>
                </a:solidFill>
              </a:rPr>
              <a:t>zdroj přírodní minerální vody</a:t>
            </a:r>
          </a:p>
          <a:p>
            <a:pPr marL="548640" lvl="2" indent="-27432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cs-CZ" altLang="cs-CZ" sz="2300" dirty="0"/>
              <a:t>není předmětem </a:t>
            </a:r>
            <a:r>
              <a:rPr lang="cs-CZ" altLang="cs-CZ" sz="2300" dirty="0" smtClean="0"/>
              <a:t>vlastnictví (res </a:t>
            </a:r>
            <a:r>
              <a:rPr lang="cs-CZ" altLang="cs-CZ" sz="2300" dirty="0" err="1" smtClean="0"/>
              <a:t>nulius</a:t>
            </a:r>
            <a:r>
              <a:rPr lang="cs-CZ" altLang="cs-CZ" sz="2300" dirty="0" smtClean="0"/>
              <a:t>)</a:t>
            </a:r>
            <a:endParaRPr lang="cs-CZ" altLang="cs-CZ" sz="2300" dirty="0"/>
          </a:p>
          <a:p>
            <a:pPr lvl="1">
              <a:lnSpc>
                <a:spcPct val="80000"/>
              </a:lnSpc>
            </a:pPr>
            <a:r>
              <a:rPr lang="cs-CZ" altLang="cs-CZ" sz="2600" dirty="0" smtClean="0"/>
              <a:t>není součástí ani příslušenstvím pozemků </a:t>
            </a:r>
          </a:p>
          <a:p>
            <a:pPr lvl="1">
              <a:lnSpc>
                <a:spcPct val="80000"/>
              </a:lnSpc>
            </a:pPr>
            <a:endParaRPr lang="cs-CZ" altLang="cs-CZ" sz="2600" dirty="0" smtClean="0"/>
          </a:p>
          <a:p>
            <a:pPr lvl="1">
              <a:lnSpc>
                <a:spcPct val="80000"/>
              </a:lnSpc>
            </a:pPr>
            <a:r>
              <a:rPr lang="cs-CZ" altLang="cs-CZ" sz="2600" dirty="0" smtClean="0"/>
              <a:t>předmětem vlastnictví :</a:t>
            </a:r>
          </a:p>
          <a:p>
            <a:pPr lvl="2">
              <a:lnSpc>
                <a:spcPct val="80000"/>
              </a:lnSpc>
            </a:pPr>
            <a:r>
              <a:rPr lang="cs-CZ" altLang="cs-CZ" sz="2600" dirty="0" smtClean="0"/>
              <a:t>Výtěžek ze zdroje PMV, jakmile jej osoba, která má povolení k jeho využívání, odejme ze zdroje</a:t>
            </a:r>
          </a:p>
          <a:p>
            <a:pPr lvl="1">
              <a:lnSpc>
                <a:spcPct val="80000"/>
              </a:lnSpc>
            </a:pPr>
            <a:endParaRPr lang="cs-CZ" altLang="cs-CZ" sz="26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5FB81-A428-411B-8DDA-FBB323E90993}" type="slidenum">
              <a:rPr lang="cs-CZ" altLang="cs-CZ"/>
              <a:pPr>
                <a:defRPr/>
              </a:pPr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70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accent1"/>
                </a:solidFill>
              </a:rPr>
              <a:t>Vodní tok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82334" cy="525658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i="1" dirty="0" smtClean="0">
                <a:solidFill>
                  <a:schemeClr val="tx2"/>
                </a:solidFill>
              </a:rPr>
              <a:t>Vodní tok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cs-CZ" altLang="cs-CZ" sz="2600" b="1" i="1" u="sng" dirty="0" smtClean="0">
                <a:solidFill>
                  <a:srgbClr val="C00000"/>
                </a:solidFill>
              </a:rPr>
              <a:t>Povrchové vody tekoucí</a:t>
            </a:r>
            <a:r>
              <a:rPr lang="cs-CZ" altLang="cs-CZ" sz="2600" b="1" dirty="0" smtClean="0">
                <a:solidFill>
                  <a:srgbClr val="C00000"/>
                </a:solidFill>
              </a:rPr>
              <a:t> vlastním spádem v korytě trvale nebo po převažující část roku</a:t>
            </a:r>
            <a:r>
              <a:rPr lang="cs-CZ" altLang="cs-CZ" sz="2600" b="1" dirty="0" smtClean="0"/>
              <a:t>, </a:t>
            </a:r>
            <a:r>
              <a:rPr lang="cs-CZ" altLang="cs-CZ" sz="2600" b="1" u="sng" dirty="0" smtClean="0"/>
              <a:t>a to včetně vod v nich uměle vzdutých.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cs-CZ" altLang="cs-CZ" sz="2600" b="1" dirty="0" smtClean="0"/>
              <a:t> Jejich součástí jsou i 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300" b="1" dirty="0" smtClean="0"/>
              <a:t>vody ve </a:t>
            </a:r>
            <a:r>
              <a:rPr lang="cs-CZ" altLang="cs-CZ" sz="2300" b="1" u="sng" dirty="0" smtClean="0"/>
              <a:t>slepých ramenech </a:t>
            </a:r>
            <a:r>
              <a:rPr lang="cs-CZ" altLang="cs-CZ" sz="2300" b="1" dirty="0" smtClean="0"/>
              <a:t>a 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300" b="1" dirty="0" smtClean="0"/>
              <a:t>v úsecích přechodně tekoucích </a:t>
            </a:r>
            <a:r>
              <a:rPr lang="cs-CZ" altLang="cs-CZ" sz="2300" b="1" u="sng" dirty="0" smtClean="0"/>
              <a:t>přirozenými dutinami pod zemským povrchem nebo zakrytými úseky.</a:t>
            </a:r>
          </a:p>
          <a:p>
            <a:pPr lvl="2" algn="just" eaLnBrk="1" hangingPunct="1"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r>
              <a:rPr lang="cs-CZ" altLang="cs-CZ" sz="2000" b="1" dirty="0" smtClean="0"/>
              <a:t>Dělení: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 dirty="0" smtClean="0"/>
              <a:t>významné vodní toky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 dirty="0" smtClean="0"/>
              <a:t>drobné vodní toky</a:t>
            </a:r>
          </a:p>
          <a:p>
            <a:pPr lvl="2"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endParaRPr lang="cs-CZ" altLang="cs-CZ" sz="1600" b="1" i="1" dirty="0" smtClean="0"/>
          </a:p>
          <a:p>
            <a:pPr eaLnBrk="1" hangingPunct="1">
              <a:lnSpc>
                <a:spcPct val="80000"/>
              </a:lnSpc>
            </a:pPr>
            <a:endParaRPr lang="cs-CZ" altLang="cs-CZ" sz="1600" b="1" i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i="1" dirty="0" smtClean="0"/>
              <a:t>Koryto vodního toku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b="1" dirty="0" smtClean="0"/>
              <a:t>Je tvořeno </a:t>
            </a:r>
            <a:r>
              <a:rPr lang="cs-CZ" altLang="cs-CZ" sz="1800" b="1" u="sng" dirty="0" smtClean="0"/>
              <a:t>pozemky</a:t>
            </a:r>
            <a:r>
              <a:rPr lang="cs-CZ" altLang="cs-CZ" sz="1400" b="1" u="sng" dirty="0" smtClean="0"/>
              <a:t>,</a:t>
            </a:r>
            <a:r>
              <a:rPr lang="cs-CZ" altLang="cs-CZ" sz="1400" b="1" dirty="0" smtClean="0"/>
              <a:t> které tvoří dno a břehy vodního toku</a:t>
            </a:r>
          </a:p>
          <a:p>
            <a:pPr lvl="4" eaLnBrk="1" hangingPunct="1">
              <a:lnSpc>
                <a:spcPct val="80000"/>
              </a:lnSpc>
            </a:pPr>
            <a:endParaRPr lang="cs-CZ" altLang="cs-CZ" sz="1400" b="1" dirty="0" smtClean="0"/>
          </a:p>
          <a:p>
            <a:pPr lvl="1" eaLnBrk="1" hangingPunct="1">
              <a:lnSpc>
                <a:spcPct val="80000"/>
              </a:lnSpc>
            </a:pPr>
            <a:endParaRPr lang="cs-CZ" altLang="cs-CZ" sz="14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b="1" dirty="0" smtClean="0"/>
              <a:t>Majetkoprávní otázky - blíže viz též Pozemkové právo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400" b="1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F1D09-FFB2-4247-81F0-2407D183DEF7}" type="slidenum">
              <a:rPr lang="cs-CZ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8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i="1" dirty="0"/>
              <a:t>Povodí</a:t>
            </a:r>
            <a:br>
              <a:rPr lang="cs-CZ" altLang="cs-CZ" b="1" i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endParaRPr lang="cs-CZ" altLang="cs-CZ" sz="2400" b="1" u="sng" dirty="0" smtClean="0"/>
          </a:p>
          <a:p>
            <a:pPr lvl="1">
              <a:lnSpc>
                <a:spcPct val="80000"/>
              </a:lnSpc>
            </a:pPr>
            <a:r>
              <a:rPr lang="cs-CZ" altLang="cs-CZ" sz="2400" b="1" u="sng" dirty="0" smtClean="0">
                <a:solidFill>
                  <a:srgbClr val="C00000"/>
                </a:solidFill>
              </a:rPr>
              <a:t>Území</a:t>
            </a:r>
            <a:r>
              <a:rPr lang="cs-CZ" altLang="cs-CZ" sz="2400" b="1" u="sng" dirty="0">
                <a:solidFill>
                  <a:srgbClr val="C00000"/>
                </a:solidFill>
              </a:rPr>
              <a:t>,</a:t>
            </a:r>
            <a:r>
              <a:rPr lang="cs-CZ" altLang="cs-CZ" sz="2400" b="1" dirty="0">
                <a:solidFill>
                  <a:srgbClr val="C00000"/>
                </a:solidFill>
              </a:rPr>
              <a:t> </a:t>
            </a:r>
            <a:r>
              <a:rPr lang="cs-CZ" altLang="cs-CZ" sz="2400" dirty="0">
                <a:solidFill>
                  <a:srgbClr val="C00000"/>
                </a:solidFill>
              </a:rPr>
              <a:t>ze kterého veškerý </a:t>
            </a:r>
            <a:r>
              <a:rPr lang="cs-CZ" altLang="cs-CZ" sz="2400" u="sng" dirty="0">
                <a:solidFill>
                  <a:srgbClr val="C00000"/>
                </a:solidFill>
              </a:rPr>
              <a:t>povrchový odtok odtéká </a:t>
            </a:r>
            <a:r>
              <a:rPr lang="cs-CZ" altLang="cs-CZ" sz="2400" b="1" u="sng" dirty="0">
                <a:solidFill>
                  <a:srgbClr val="C00000"/>
                </a:solidFill>
              </a:rPr>
              <a:t>sítí vodních toků k určitému místu vodního toku</a:t>
            </a:r>
            <a:r>
              <a:rPr lang="cs-CZ" altLang="cs-CZ" sz="2400" b="1" dirty="0"/>
              <a:t> (obvykle </a:t>
            </a:r>
            <a:r>
              <a:rPr lang="cs-CZ" altLang="cs-CZ" sz="2400" b="1" u="sng" dirty="0"/>
              <a:t>soutok</a:t>
            </a:r>
            <a:r>
              <a:rPr lang="cs-CZ" altLang="cs-CZ" sz="2400" b="1" dirty="0"/>
              <a:t> s jiným vodním tokem nebo </a:t>
            </a:r>
            <a:r>
              <a:rPr lang="cs-CZ" altLang="cs-CZ" sz="2400" b="1" u="sng" dirty="0"/>
              <a:t>vyústění </a:t>
            </a:r>
            <a:r>
              <a:rPr lang="cs-CZ" altLang="cs-CZ" sz="2400" b="1" dirty="0"/>
              <a:t>vodního toku do jiného vodního útvaru). </a:t>
            </a:r>
          </a:p>
          <a:p>
            <a:pPr lvl="1">
              <a:lnSpc>
                <a:spcPct val="80000"/>
              </a:lnSpc>
            </a:pPr>
            <a:endParaRPr lang="cs-CZ" altLang="cs-CZ" sz="2400" b="1" dirty="0" smtClean="0"/>
          </a:p>
          <a:p>
            <a:pPr lvl="1">
              <a:lnSpc>
                <a:spcPct val="80000"/>
              </a:lnSpc>
            </a:pPr>
            <a:endParaRPr lang="cs-CZ" altLang="cs-CZ" sz="2400" b="1" dirty="0"/>
          </a:p>
          <a:p>
            <a:pPr lvl="1">
              <a:lnSpc>
                <a:spcPct val="80000"/>
              </a:lnSpc>
            </a:pPr>
            <a:endParaRPr lang="cs-CZ" alt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51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/>
              <a:t/>
            </a:r>
            <a:br>
              <a:rPr lang="cs-CZ" sz="5400" dirty="0"/>
            </a:br>
            <a:r>
              <a:rPr lang="cs-CZ" dirty="0"/>
              <a:t> </a:t>
            </a:r>
            <a:br>
              <a:rPr lang="cs-CZ" dirty="0"/>
            </a:br>
            <a:r>
              <a:rPr lang="cs-CZ" sz="2700" dirty="0" smtClean="0">
                <a:solidFill>
                  <a:srgbClr val="0070C0"/>
                </a:solidFill>
              </a:rPr>
              <a:t>Mezinárodní povodí </a:t>
            </a:r>
            <a:r>
              <a:rPr lang="cs-CZ" sz="2700" dirty="0" smtClean="0"/>
              <a:t>– Labe, Dunaj, Odra  </a:t>
            </a:r>
            <a:r>
              <a:rPr lang="cs-CZ" sz="2700" dirty="0" smtClean="0">
                <a:hlinkClick r:id="rId2"/>
              </a:rPr>
              <a:t>http://eagri.cz/public/web/mze/voda/aplikace/oblasti-povodi.html</a:t>
            </a: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4572000" cy="2819400"/>
          </a:xfrm>
        </p:spPr>
      </p:pic>
    </p:spTree>
    <p:extLst>
      <p:ext uri="{BB962C8B-B14F-4D97-AF65-F5344CB8AC3E}">
        <p14:creationId xmlns:p14="http://schemas.microsoft.com/office/powerpoint/2010/main" val="20251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Povodí ČR </a:t>
            </a:r>
            <a:r>
              <a:rPr lang="cs-CZ" sz="2800" dirty="0" smtClean="0"/>
              <a:t>– povodí Ohře, povodí Labe, povodí Vltavy, povodí Moravy, povodí Odry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06" y="2696369"/>
            <a:ext cx="4572000" cy="2809875"/>
          </a:xfrm>
        </p:spPr>
      </p:pic>
    </p:spTree>
    <p:extLst>
      <p:ext uri="{BB962C8B-B14F-4D97-AF65-F5344CB8AC3E}">
        <p14:creationId xmlns:p14="http://schemas.microsoft.com/office/powerpoint/2010/main" val="34742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Dílčí povodí České republiky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81" y="2160588"/>
            <a:ext cx="5484851" cy="3881437"/>
          </a:xfrm>
        </p:spPr>
      </p:pic>
    </p:spTree>
    <p:extLst>
      <p:ext uri="{BB962C8B-B14F-4D97-AF65-F5344CB8AC3E}">
        <p14:creationId xmlns:p14="http://schemas.microsoft.com/office/powerpoint/2010/main" val="28673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 - východiska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84576"/>
          </a:xfrm>
        </p:spPr>
        <p:txBody>
          <a:bodyPr>
            <a:normAutofit/>
          </a:bodyPr>
          <a:lstStyle/>
          <a:p>
            <a:r>
              <a:rPr lang="cs-CZ" b="1" dirty="0" smtClean="0"/>
              <a:t>Mezinárodní úroveň</a:t>
            </a:r>
          </a:p>
          <a:p>
            <a:pPr lvl="1"/>
            <a:r>
              <a:rPr lang="cs-CZ" b="1" dirty="0" smtClean="0"/>
              <a:t>Úmluva </a:t>
            </a:r>
            <a:r>
              <a:rPr lang="cs-CZ" b="1" dirty="0"/>
              <a:t>o ochraně a využívání hraničních vodních toků a mezinárodních jezer</a:t>
            </a:r>
          </a:p>
          <a:p>
            <a:pPr lvl="2"/>
            <a:r>
              <a:rPr lang="cs-CZ" i="1" dirty="0" smtClean="0"/>
              <a:t>SDĚLENÍ Ministerstva </a:t>
            </a:r>
            <a:r>
              <a:rPr lang="cs-CZ" i="1" dirty="0"/>
              <a:t>zahraničních věcí(Úmluva </a:t>
            </a:r>
            <a:r>
              <a:rPr lang="cs-CZ" i="1" dirty="0" smtClean="0"/>
              <a:t>o </a:t>
            </a:r>
            <a:r>
              <a:rPr lang="cs-CZ" i="1" dirty="0"/>
              <a:t>vodách) 59/2002 </a:t>
            </a:r>
            <a:r>
              <a:rPr lang="cs-CZ" i="1" dirty="0" err="1"/>
              <a:t>Sb.m.s</a:t>
            </a:r>
            <a:r>
              <a:rPr lang="cs-CZ" i="1" dirty="0" smtClean="0"/>
              <a:t>., ve znění novely č. 19/2013</a:t>
            </a:r>
          </a:p>
          <a:p>
            <a:pPr lvl="1"/>
            <a:r>
              <a:rPr lang="cs-CZ" i="1" dirty="0"/>
              <a:t>Protokol o vodě a zdraví k Úmluvě o ochraně a využívání hraničních vodních toků a mezinárodních jezer z roku 1992. </a:t>
            </a:r>
          </a:p>
          <a:p>
            <a:pPr lvl="2"/>
            <a:r>
              <a:rPr lang="cs-CZ" i="1" dirty="0"/>
              <a:t>SDĚLENÍ </a:t>
            </a:r>
            <a:r>
              <a:rPr lang="cs-CZ" i="1" dirty="0" smtClean="0"/>
              <a:t> Ministerstva </a:t>
            </a:r>
            <a:r>
              <a:rPr lang="cs-CZ" i="1" dirty="0"/>
              <a:t>zahraničních </a:t>
            </a:r>
            <a:r>
              <a:rPr lang="cs-CZ" i="1" dirty="0" smtClean="0"/>
              <a:t>věcí </a:t>
            </a:r>
            <a:r>
              <a:rPr lang="cs-CZ" i="1" dirty="0"/>
              <a:t>107/2006 </a:t>
            </a:r>
            <a:r>
              <a:rPr lang="cs-CZ" i="1" dirty="0" err="1"/>
              <a:t>Sb.m.s</a:t>
            </a:r>
            <a:r>
              <a:rPr lang="cs-CZ" i="1" dirty="0" smtClean="0"/>
              <a:t>.</a:t>
            </a:r>
            <a:endParaRPr lang="cs-CZ" i="1" dirty="0"/>
          </a:p>
          <a:p>
            <a:r>
              <a:rPr lang="cs-CZ" b="1" dirty="0" smtClean="0"/>
              <a:t>EU</a:t>
            </a:r>
          </a:p>
          <a:p>
            <a:pPr lvl="1"/>
            <a:r>
              <a:rPr lang="cs-CZ" dirty="0" smtClean="0"/>
              <a:t>Vodní politika EU</a:t>
            </a:r>
          </a:p>
          <a:p>
            <a:pPr marL="1005840" lvl="3" indent="-274320">
              <a:buClr>
                <a:schemeClr val="accent3"/>
              </a:buClr>
              <a:buSzPct val="95000"/>
            </a:pPr>
            <a:r>
              <a:rPr lang="cs-CZ" sz="1400" u="sng" dirty="0"/>
              <a:t>Směrnice Rady 2000/60/ES ustavující rámec pro  činnost Společenství v oblasti vodní politiky (tzv. „</a:t>
            </a:r>
            <a:r>
              <a:rPr lang="cs-CZ" sz="1400" u="sng" dirty="0">
                <a:solidFill>
                  <a:schemeClr val="accent1"/>
                </a:solidFill>
              </a:rPr>
              <a:t>Rámcová směrnice vodní politiky</a:t>
            </a:r>
            <a:r>
              <a:rPr lang="cs-CZ" sz="1400" u="sng" dirty="0" smtClean="0">
                <a:solidFill>
                  <a:schemeClr val="accent1"/>
                </a:solidFill>
              </a:rPr>
              <a:t>“)</a:t>
            </a:r>
          </a:p>
          <a:p>
            <a:r>
              <a:rPr lang="cs-CZ" dirty="0" smtClean="0"/>
              <a:t>Státní vodní politika ČR</a:t>
            </a:r>
          </a:p>
          <a:p>
            <a:r>
              <a:rPr lang="cs-CZ" dirty="0" smtClean="0"/>
              <a:t>Voda </a:t>
            </a:r>
            <a:r>
              <a:rPr lang="cs-CZ" dirty="0"/>
              <a:t>a klimatické změny</a:t>
            </a:r>
          </a:p>
          <a:p>
            <a:pPr lvl="2"/>
            <a:r>
              <a:rPr lang="cs-CZ" i="1" dirty="0"/>
              <a:t>mj. problémy:  sucho a  voda, jiné negativní dopady a extrémní stavy </a:t>
            </a:r>
          </a:p>
          <a:p>
            <a:pPr lvl="3"/>
            <a:r>
              <a:rPr lang="cs-CZ" dirty="0" smtClean="0"/>
              <a:t>Vliv na připravované novelizace právních předpisů (vodního zákona + souvisejících)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0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CÍLE OCHRANY VOD JAKO SLOŽKY ŽIVOTNÍHO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2060848"/>
            <a:ext cx="6347714" cy="3980515"/>
          </a:xfrm>
        </p:spPr>
        <p:txBody>
          <a:bodyPr/>
          <a:lstStyle/>
          <a:p>
            <a:r>
              <a:rPr lang="cs-CZ" dirty="0" smtClean="0"/>
              <a:t>VÝCHODISKA :</a:t>
            </a:r>
          </a:p>
          <a:p>
            <a:pPr lvl="1"/>
            <a:r>
              <a:rPr lang="cs-CZ" dirty="0" smtClean="0"/>
              <a:t>PRÁV0 EU</a:t>
            </a:r>
          </a:p>
          <a:p>
            <a:pPr lvl="1"/>
            <a:r>
              <a:rPr lang="cs-CZ" dirty="0" smtClean="0"/>
              <a:t> § 23a VZ  VE SPOJ. S NÁSL. USTANOVENÍMI VZ</a:t>
            </a:r>
          </a:p>
          <a:p>
            <a:pPr lvl="2"/>
            <a:r>
              <a:rPr lang="cs-CZ" dirty="0" smtClean="0"/>
              <a:t>! NOVELA ZÁK.Č. 113/2019 Sb. – výjimky (viz dále) </a:t>
            </a:r>
          </a:p>
          <a:p>
            <a:pPr lvl="2"/>
            <a:r>
              <a:rPr lang="cs-CZ" dirty="0" smtClean="0"/>
              <a:t>Dosažení:</a:t>
            </a:r>
          </a:p>
          <a:p>
            <a:pPr lvl="2"/>
            <a:r>
              <a:rPr lang="cs-CZ" dirty="0" smtClean="0"/>
              <a:t>dobrého </a:t>
            </a:r>
            <a:r>
              <a:rPr lang="cs-CZ" dirty="0"/>
              <a:t>stavu potenciálu útvaru povrchových vod nebo podzemních vod</a:t>
            </a:r>
          </a:p>
          <a:p>
            <a:pPr lvl="2"/>
            <a:r>
              <a:rPr lang="cs-CZ" dirty="0"/>
              <a:t>dobrého ekologického potenciálu útvaru povrchových vod nebo podzemních vod</a:t>
            </a:r>
          </a:p>
          <a:p>
            <a:pPr lvl="3"/>
            <a:r>
              <a:rPr lang="cs-CZ" dirty="0" smtClean="0"/>
              <a:t>Pojmosloví prameny EU ve spoj. s VZ </a:t>
            </a:r>
          </a:p>
        </p:txBody>
      </p:sp>
    </p:spTree>
    <p:extLst>
      <p:ext uri="{BB962C8B-B14F-4D97-AF65-F5344CB8AC3E}">
        <p14:creationId xmlns:p14="http://schemas.microsoft.com/office/powerpoint/2010/main" val="39926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pojmy </a:t>
            </a:r>
            <a:br>
              <a:rPr lang="cs-CZ" dirty="0" smtClean="0"/>
            </a:br>
            <a:r>
              <a:rPr lang="cs-CZ" dirty="0" smtClean="0"/>
              <a:t>§ 2a VZ </a:t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Dobrý stav </a:t>
            </a:r>
            <a:r>
              <a:rPr lang="cs-CZ" dirty="0">
                <a:solidFill>
                  <a:srgbClr val="0070C0"/>
                </a:solidFill>
              </a:rPr>
              <a:t>povrchových vod </a:t>
            </a:r>
            <a:endParaRPr lang="cs-CZ" dirty="0" smtClean="0">
              <a:solidFill>
                <a:srgbClr val="0070C0"/>
              </a:solidFill>
            </a:endParaRPr>
          </a:p>
          <a:p>
            <a:pPr lvl="1"/>
            <a:r>
              <a:rPr lang="cs-CZ" dirty="0" smtClean="0"/>
              <a:t>stav </a:t>
            </a:r>
            <a:r>
              <a:rPr lang="cs-CZ" dirty="0"/>
              <a:t>útvaru povrchové vody, kdy je jeho ekologický i chemický stav přinejmenším dobrý.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Dobrý stav </a:t>
            </a:r>
            <a:r>
              <a:rPr lang="cs-CZ" dirty="0">
                <a:solidFill>
                  <a:srgbClr val="0070C0"/>
                </a:solidFill>
              </a:rPr>
              <a:t>podzemních vod </a:t>
            </a:r>
            <a:endParaRPr lang="cs-CZ" dirty="0" smtClean="0">
              <a:solidFill>
                <a:srgbClr val="0070C0"/>
              </a:solidFill>
            </a:endParaRPr>
          </a:p>
          <a:p>
            <a:pPr lvl="1"/>
            <a:r>
              <a:rPr lang="cs-CZ" dirty="0" smtClean="0"/>
              <a:t> </a:t>
            </a:r>
            <a:r>
              <a:rPr lang="cs-CZ" dirty="0"/>
              <a:t>stav útvaru podzemních vod, kdy je jeho kvantitativní i chemický stav přinejmenším dobrý.</a:t>
            </a:r>
          </a:p>
        </p:txBody>
      </p:sp>
    </p:spTree>
    <p:extLst>
      <p:ext uri="{BB962C8B-B14F-4D97-AF65-F5344CB8AC3E}">
        <p14:creationId xmlns:p14="http://schemas.microsoft.com/office/powerpoint/2010/main" val="557975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6347713" cy="108012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Cíle ochrany vod jako složky ŽP (základní cíle:  § 23a VZ)    </a:t>
            </a: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163492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5232395"/>
              </p:ext>
            </p:extLst>
          </p:nvPr>
        </p:nvGraphicFramePr>
        <p:xfrm>
          <a:off x="609599" y="2160588"/>
          <a:ext cx="6096000" cy="400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64051955"/>
              </p:ext>
            </p:extLst>
          </p:nvPr>
        </p:nvGraphicFramePr>
        <p:xfrm>
          <a:off x="1524000" y="1556792"/>
          <a:ext cx="609600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448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Dosažení 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dobrého stavu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Časový horizont dosažení cílů (pro jmenovité cíle do 22.12.2015)</a:t>
            </a:r>
          </a:p>
          <a:p>
            <a:r>
              <a:rPr lang="cs-CZ" dirty="0" smtClean="0"/>
              <a:t>pro vybrané vodní útvary v plánech povodí</a:t>
            </a:r>
          </a:p>
          <a:p>
            <a:pPr lvl="1"/>
            <a:r>
              <a:rPr lang="cs-CZ" dirty="0" smtClean="0"/>
              <a:t>zvláštní cíle + prodloužení lhůty</a:t>
            </a:r>
          </a:p>
          <a:p>
            <a:pPr lvl="1"/>
            <a:r>
              <a:rPr lang="cs-CZ" dirty="0" smtClean="0"/>
              <a:t>podmínky prodloužení lhůty</a:t>
            </a:r>
          </a:p>
          <a:p>
            <a:pPr lvl="2"/>
            <a:r>
              <a:rPr lang="cs-CZ" dirty="0" smtClean="0"/>
              <a:t>základní princip: nesmí se projevit další zhoršení stavu dotčeného vodního útvaru</a:t>
            </a:r>
          </a:p>
          <a:p>
            <a:pPr lvl="2"/>
            <a:r>
              <a:rPr lang="cs-CZ" dirty="0" smtClean="0"/>
              <a:t>Další podmínky např. časové omezení, specifikace důvodů prodloužení) 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6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>
            <a:normAutofit/>
          </a:bodyPr>
          <a:lstStyle/>
          <a:p>
            <a:r>
              <a:rPr lang="cs-CZ" dirty="0" smtClean="0"/>
              <a:t>Výjimky</a:t>
            </a:r>
            <a:br>
              <a:rPr lang="cs-CZ" dirty="0" smtClean="0"/>
            </a:br>
            <a:r>
              <a:rPr lang="cs-CZ" sz="2000" dirty="0" smtClean="0"/>
              <a:t>(viz vazba na administrativní nástroje) 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Výjimka k povolení  a provedení záměru vedoucího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ke zhoršení nebo znemožnění dosažení </a:t>
            </a:r>
            <a:endParaRPr lang="cs-CZ" dirty="0" smtClean="0"/>
          </a:p>
          <a:p>
            <a:pPr lvl="2"/>
            <a:r>
              <a:rPr lang="cs-CZ" dirty="0" smtClean="0"/>
              <a:t>dobrého </a:t>
            </a:r>
            <a:r>
              <a:rPr lang="cs-CZ" dirty="0"/>
              <a:t>stavu potenciálu útvaru povrchových vod nebo podzemních vod</a:t>
            </a:r>
          </a:p>
          <a:p>
            <a:pPr lvl="2"/>
            <a:r>
              <a:rPr lang="cs-CZ" dirty="0" smtClean="0"/>
              <a:t>dobrého </a:t>
            </a:r>
            <a:r>
              <a:rPr lang="cs-CZ" dirty="0"/>
              <a:t>ekologického potenciálu útvaru povrchových vod nebo podzemních vod</a:t>
            </a:r>
          </a:p>
          <a:p>
            <a:pPr lvl="1"/>
            <a:r>
              <a:rPr lang="cs-CZ" dirty="0" smtClean="0"/>
              <a:t>O výjimce rozhoduje vodoprávní úřad  - krajský úřad (§ 107 odst. 1 písm. f)  </a:t>
            </a:r>
          </a:p>
          <a:p>
            <a:pPr lvl="2"/>
            <a:r>
              <a:rPr lang="cs-CZ" dirty="0" smtClean="0"/>
              <a:t>§ 23a odst. 8 ve spoj. s § 23a odst. 9,10 + VAZBA NA § 115/21 </a:t>
            </a:r>
            <a:r>
              <a:rPr lang="cs-CZ" dirty="0" err="1" smtClean="0"/>
              <a:t>vz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8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12497" cy="177281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 smtClean="0">
                <a:solidFill>
                  <a:schemeClr val="accent1"/>
                </a:solidFill>
              </a:rPr>
              <a:t>Nástroje ochrany vod</a:t>
            </a:r>
            <a:br>
              <a:rPr lang="cs-CZ" altLang="cs-CZ" sz="4400" dirty="0" smtClean="0">
                <a:solidFill>
                  <a:schemeClr val="accent1"/>
                </a:solidFill>
              </a:rPr>
            </a:br>
            <a:endParaRPr lang="cs-CZ" altLang="cs-CZ" sz="4400" dirty="0" smtClean="0">
              <a:solidFill>
                <a:schemeClr val="accent1"/>
              </a:solidFill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052736"/>
            <a:ext cx="6347714" cy="498862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400" dirty="0" smtClean="0"/>
              <a:t>Nástroje ochrany vod a jejich vzájemné vztahy</a:t>
            </a:r>
          </a:p>
          <a:p>
            <a:pPr lvl="1"/>
            <a:endParaRPr lang="cs-CZ" altLang="cs-CZ" sz="2400" dirty="0" smtClean="0"/>
          </a:p>
          <a:p>
            <a:pPr lvl="1"/>
            <a:r>
              <a:rPr lang="cs-CZ" altLang="cs-CZ" sz="2400" dirty="0" smtClean="0"/>
              <a:t>koncepční/plánovací</a:t>
            </a:r>
          </a:p>
          <a:p>
            <a:pPr lvl="1"/>
            <a:r>
              <a:rPr lang="cs-CZ" altLang="cs-CZ" sz="2400" dirty="0"/>
              <a:t>limity </a:t>
            </a:r>
            <a:r>
              <a:rPr lang="cs-CZ" altLang="cs-CZ" sz="2400" dirty="0" smtClean="0"/>
              <a:t>znečištění  </a:t>
            </a:r>
            <a:endParaRPr lang="cs-CZ" altLang="cs-CZ" sz="2400" dirty="0"/>
          </a:p>
          <a:p>
            <a:pPr lvl="1"/>
            <a:r>
              <a:rPr lang="cs-CZ" altLang="cs-CZ" sz="2400" dirty="0" smtClean="0"/>
              <a:t>administrativní</a:t>
            </a:r>
          </a:p>
          <a:p>
            <a:pPr lvl="1"/>
            <a:r>
              <a:rPr lang="cs-CZ" altLang="cs-CZ" sz="2400" dirty="0" smtClean="0"/>
              <a:t>limity znečištění </a:t>
            </a:r>
          </a:p>
          <a:p>
            <a:pPr lvl="1"/>
            <a:r>
              <a:rPr lang="cs-CZ" altLang="cs-CZ" sz="2400" dirty="0" smtClean="0"/>
              <a:t>ekonomické</a:t>
            </a:r>
          </a:p>
          <a:p>
            <a:pPr lvl="1"/>
            <a:r>
              <a:rPr lang="cs-CZ" altLang="cs-CZ" sz="2400" dirty="0" smtClean="0"/>
              <a:t>evidenční </a:t>
            </a:r>
          </a:p>
          <a:p>
            <a:pPr lvl="1"/>
            <a:r>
              <a:rPr lang="cs-CZ" altLang="cs-CZ" sz="2400" dirty="0" smtClean="0"/>
              <a:t>organizační  </a:t>
            </a:r>
          </a:p>
          <a:p>
            <a:pPr lvl="1"/>
            <a:r>
              <a:rPr lang="cs-CZ" altLang="cs-CZ" sz="2400" dirty="0" smtClean="0"/>
              <a:t>sankční </a:t>
            </a:r>
          </a:p>
          <a:p>
            <a:pPr lvl="1"/>
            <a:endParaRPr lang="cs-CZ" altLang="cs-CZ" sz="24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D1172-EEE7-4D36-B8CF-D941EF458FC2}" type="slidenum">
              <a:rPr lang="cs-CZ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8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Plánovací/koncepční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1"/>
                </a:solidFill>
              </a:rPr>
              <a:t>Základní prameny:</a:t>
            </a:r>
          </a:p>
          <a:p>
            <a:endParaRPr lang="cs-CZ" altLang="cs-CZ" dirty="0" smtClean="0">
              <a:solidFill>
                <a:schemeClr val="tx1"/>
              </a:solidFill>
            </a:endParaRPr>
          </a:p>
          <a:p>
            <a:pPr lvl="1"/>
            <a:r>
              <a:rPr lang="cs-CZ" altLang="cs-CZ" dirty="0" smtClean="0">
                <a:solidFill>
                  <a:schemeClr val="tx1"/>
                </a:solidFill>
              </a:rPr>
              <a:t>Evropská legislativa</a:t>
            </a:r>
          </a:p>
          <a:p>
            <a:pPr lvl="1"/>
            <a:r>
              <a:rPr lang="cs-CZ" altLang="cs-CZ" dirty="0" smtClean="0">
                <a:solidFill>
                  <a:schemeClr val="tx1"/>
                </a:solidFill>
              </a:rPr>
              <a:t>Vodní zákon</a:t>
            </a:r>
          </a:p>
          <a:p>
            <a:pPr lvl="2"/>
            <a:r>
              <a:rPr lang="cs-CZ" altLang="cs-CZ" dirty="0" err="1" smtClean="0">
                <a:solidFill>
                  <a:schemeClr val="tx1"/>
                </a:solidFill>
              </a:rPr>
              <a:t>vyhl.č</a:t>
            </a:r>
            <a:r>
              <a:rPr lang="cs-CZ" altLang="cs-CZ" dirty="0">
                <a:solidFill>
                  <a:schemeClr val="tx1"/>
                </a:solidFill>
              </a:rPr>
              <a:t>. 24/2011 Sb., o plánech povodí a plánech zvládání povodňových rizik) </a:t>
            </a:r>
          </a:p>
          <a:p>
            <a:pPr lvl="1"/>
            <a:r>
              <a:rPr lang="cs-CZ" dirty="0" smtClean="0"/>
              <a:t>Zákon č. 100/2001 Sb. (koncepce a posuzování vlivů na životní prostředí/ SEA – VIZ PODZIM 2019)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0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solidFill>
                  <a:schemeClr val="accent1"/>
                </a:solidFill>
              </a:rPr>
              <a:t>Plánování v oblasti vod - koncepční plány</a:t>
            </a:r>
            <a:br>
              <a:rPr lang="cs-CZ" altLang="cs-CZ" sz="2400" b="1" dirty="0" smtClean="0">
                <a:solidFill>
                  <a:schemeClr val="accent1"/>
                </a:solidFill>
              </a:rPr>
            </a:br>
            <a:r>
              <a:rPr lang="cs-CZ" altLang="cs-CZ" sz="2400" b="1" dirty="0" smtClean="0">
                <a:solidFill>
                  <a:schemeClr val="accent1"/>
                </a:solidFill>
              </a:rPr>
              <a:t>- § 23 VZ a násl</a:t>
            </a:r>
            <a:r>
              <a:rPr lang="cs-CZ" altLang="cs-CZ" sz="2400" b="1" dirty="0" smtClean="0">
                <a:solidFill>
                  <a:srgbClr val="88A44D"/>
                </a:solidFill>
              </a:rPr>
              <a:t>.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8194302" cy="460851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u="sng" dirty="0" smtClean="0"/>
              <a:t>Soustavná koncepční činnost státu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Účel: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Vymezit a harmonizovat veřejné zájmy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b="1" dirty="0" smtClean="0">
                <a:solidFill>
                  <a:srgbClr val="C00000"/>
                </a:solidFill>
              </a:rPr>
              <a:t>ochrany vod jako složky ŽP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b="1" dirty="0" smtClean="0">
                <a:solidFill>
                  <a:srgbClr val="C00000"/>
                </a:solidFill>
              </a:rPr>
              <a:t>snížení nepříznivých účinků povodní a sucha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b="1" dirty="0" smtClean="0">
                <a:solidFill>
                  <a:srgbClr val="C00000"/>
                </a:solidFill>
              </a:rPr>
              <a:t>udržitelného užívání vodních zdrojů, zejména pro účely zásobování pitnou vodou </a:t>
            </a:r>
          </a:p>
          <a:p>
            <a:pPr lvl="3">
              <a:lnSpc>
                <a:spcPct val="90000"/>
              </a:lnSpc>
            </a:pPr>
            <a:endParaRPr lang="cs-CZ" altLang="cs-CZ" sz="15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200" dirty="0" smtClean="0">
                <a:hlinkClick r:id="rId2"/>
              </a:rPr>
              <a:t>Blíže viz: 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>
                <a:hlinkClick r:id="rId2"/>
              </a:rPr>
              <a:t>http://eagri.cz/public/web/mze/zivotni-prostredi/ochrana-vody/vodni-ramcova-smernice/planovani-v-oblasti-vod/priprava-planu-povodi-pro-2-obdobi/zverejnene-informace/casovy-plan-a-program-praci-pro.html</a:t>
            </a:r>
            <a:endParaRPr lang="cs-CZ" altLang="cs-CZ" sz="1800" dirty="0" smtClean="0"/>
          </a:p>
          <a:p>
            <a:pPr lvl="3" eaLnBrk="1" hangingPunct="1">
              <a:lnSpc>
                <a:spcPct val="90000"/>
              </a:lnSpc>
            </a:pPr>
            <a:endParaRPr lang="cs-CZ" altLang="cs-CZ" sz="18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A688-B8D8-4B05-96BF-5BBFD424DFC7}" type="slidenum">
              <a:rPr lang="cs-CZ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4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koncepčních plánů: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1578" y="1340768"/>
            <a:ext cx="7066765" cy="5517232"/>
          </a:xfrm>
        </p:spPr>
        <p:txBody>
          <a:bodyPr>
            <a:noAutofit/>
          </a:bodyPr>
          <a:lstStyle/>
          <a:p>
            <a:r>
              <a:rPr lang="cs-CZ" altLang="cs-CZ" sz="1400" b="1" dirty="0" smtClean="0">
                <a:solidFill>
                  <a:schemeClr val="accent2">
                    <a:lumMod val="75000"/>
                  </a:schemeClr>
                </a:solidFill>
              </a:rPr>
              <a:t>Mezinárodní plány povodí – pro mezinárodní oblasti povodí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400" dirty="0"/>
              <a:t>Území ČR</a:t>
            </a:r>
          </a:p>
          <a:p>
            <a:pPr marL="1405890" lvl="3" indent="-274320">
              <a:lnSpc>
                <a:spcPct val="90000"/>
              </a:lnSpc>
              <a:buFont typeface="Wingdings"/>
              <a:buChar char=""/>
              <a:defRPr/>
            </a:pP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3 mezinárodní oblasti povodí </a:t>
            </a:r>
            <a:r>
              <a:rPr lang="cs-CZ" sz="1400" dirty="0"/>
              <a:t>– MOP Labe, MOP Odry, MOP </a:t>
            </a:r>
            <a:r>
              <a:rPr lang="cs-CZ" sz="1400" dirty="0" smtClean="0"/>
              <a:t>Dunaje</a:t>
            </a:r>
            <a:endParaRPr lang="cs-CZ" sz="6400" b="1" dirty="0"/>
          </a:p>
          <a:p>
            <a:pPr marL="948690" lvl="2" indent="-274320">
              <a:lnSpc>
                <a:spcPct val="90000"/>
              </a:lnSpc>
              <a:buFont typeface="Wingdings"/>
              <a:buChar char=""/>
              <a:defRPr/>
            </a:pPr>
            <a:r>
              <a:rPr lang="cs-CZ" sz="1600" dirty="0" smtClean="0"/>
              <a:t>Mezinárodní plán (pro MOP Labe, MOP Odry, MOP Dunaje)</a:t>
            </a:r>
            <a:endParaRPr lang="cs-CZ" sz="1600" dirty="0"/>
          </a:p>
          <a:p>
            <a:pPr marL="1280160" lvl="3">
              <a:lnSpc>
                <a:spcPct val="90000"/>
              </a:lnSpc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400" dirty="0">
                <a:hlinkClick r:id="rId2"/>
              </a:rPr>
              <a:t>http://eagri.cz/public/web/mze/voda/aplikace/oblasti-povodi.html</a:t>
            </a:r>
            <a:r>
              <a:rPr lang="cs-CZ" sz="1400" dirty="0"/>
              <a:t> </a:t>
            </a:r>
          </a:p>
          <a:p>
            <a:r>
              <a:rPr lang="cs-CZ" altLang="cs-CZ" sz="1400" b="1" dirty="0" smtClean="0">
                <a:solidFill>
                  <a:srgbClr val="0070C0"/>
                </a:solidFill>
              </a:rPr>
              <a:t>Národní </a:t>
            </a:r>
            <a:r>
              <a:rPr lang="cs-CZ" altLang="cs-CZ" sz="1400" b="1" dirty="0">
                <a:solidFill>
                  <a:srgbClr val="0070C0"/>
                </a:solidFill>
              </a:rPr>
              <a:t>plány </a:t>
            </a:r>
            <a:r>
              <a:rPr lang="cs-CZ" altLang="cs-CZ" sz="1400" b="1" dirty="0" smtClean="0">
                <a:solidFill>
                  <a:srgbClr val="0070C0"/>
                </a:solidFill>
              </a:rPr>
              <a:t>povodí</a:t>
            </a:r>
          </a:p>
          <a:p>
            <a:pPr marL="1097280" lvl="3">
              <a:lnSpc>
                <a:spcPct val="90000"/>
              </a:lnSpc>
              <a:buFont typeface="Wingdings 2"/>
              <a:buChar char=""/>
              <a:defRPr/>
            </a:pPr>
            <a:r>
              <a:rPr lang="cs-CZ" sz="1400" b="1" dirty="0"/>
              <a:t>NP Povodí Labe</a:t>
            </a:r>
          </a:p>
          <a:p>
            <a:pPr marL="1097280" lvl="3">
              <a:lnSpc>
                <a:spcPct val="90000"/>
              </a:lnSpc>
              <a:buFont typeface="Wingdings 2"/>
              <a:buChar char=""/>
              <a:defRPr/>
            </a:pPr>
            <a:r>
              <a:rPr lang="cs-CZ" sz="1400" b="1" dirty="0"/>
              <a:t>NP Povodí Dunaje</a:t>
            </a:r>
          </a:p>
          <a:p>
            <a:pPr marL="1097280" lvl="3">
              <a:lnSpc>
                <a:spcPct val="90000"/>
              </a:lnSpc>
              <a:buFont typeface="Wingdings 2"/>
              <a:buChar char=""/>
              <a:defRPr/>
            </a:pPr>
            <a:r>
              <a:rPr lang="cs-CZ" sz="1400" b="1" dirty="0"/>
              <a:t>NP Povodí Odry</a:t>
            </a:r>
          </a:p>
          <a:p>
            <a:pPr marL="1371600" lvl="4">
              <a:lnSpc>
                <a:spcPct val="90000"/>
              </a:lnSpc>
              <a:buFont typeface="Wingdings 2"/>
              <a:buChar char=""/>
              <a:defRPr/>
            </a:pPr>
            <a:r>
              <a:rPr lang="cs-CZ" sz="1400" b="1" dirty="0">
                <a:hlinkClick r:id="rId3"/>
              </a:rPr>
              <a:t>http://eagri.cz/public/web/mze/zivotni-prostredi/ochrana-vody/vodni-ramcova-smernice/planovani-v-oblasti-vod/priprava-planu-povodi-pro-2-obdobi/narodni-plany-povodi/</a:t>
            </a:r>
            <a:endParaRPr lang="cs-CZ" sz="1400" b="1" dirty="0"/>
          </a:p>
          <a:p>
            <a:pPr lvl="1"/>
            <a:r>
              <a:rPr lang="cs-CZ" altLang="cs-CZ" sz="1200" b="1" dirty="0" smtClean="0">
                <a:solidFill>
                  <a:srgbClr val="0070C0"/>
                </a:solidFill>
              </a:rPr>
              <a:t> 21.12.2015 schváleny usnesením vlády č. 1083, Ministerstvo zemědělství NPP vydalo NPP dne 12.1.2016 jako OOP (účinnost 28.1.2016) </a:t>
            </a:r>
          </a:p>
          <a:p>
            <a:r>
              <a:rPr lang="cs-CZ" altLang="cs-CZ" sz="1400" b="1" dirty="0" smtClean="0">
                <a:solidFill>
                  <a:srgbClr val="0070C0"/>
                </a:solidFill>
              </a:rPr>
              <a:t>Plány dílčích povodí(10)</a:t>
            </a:r>
          </a:p>
          <a:p>
            <a:pPr lvl="1"/>
            <a:r>
              <a:rPr lang="cs-CZ" sz="1200" u="sng" dirty="0">
                <a:hlinkClick r:id="rId4"/>
              </a:rPr>
              <a:t>http://eagri.cz/public/web/mze/voda/planovani-v-oblasti-vod/priprava-planu-povodi-pro-2-obdobi/plany-dilcich-povodi/</a:t>
            </a:r>
            <a:endParaRPr lang="cs-CZ" sz="1200" u="sng" dirty="0"/>
          </a:p>
          <a:p>
            <a:pPr lvl="2"/>
            <a:r>
              <a:rPr lang="cs-CZ" sz="1000" dirty="0" smtClean="0"/>
              <a:t>PDP schvaluje zastupitelstvo kraje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683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Koncepční plány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Plán zvládání povodňových rizik</a:t>
            </a:r>
          </a:p>
          <a:p>
            <a:endParaRPr lang="cs-CZ" sz="2400" dirty="0"/>
          </a:p>
          <a:p>
            <a:pPr lvl="1"/>
            <a:r>
              <a:rPr lang="cs-CZ" sz="2200" dirty="0" smtClean="0"/>
              <a:t> viz dále „Ochrana před povodněmi“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603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rmAutofit fontScale="90000"/>
          </a:bodyPr>
          <a:lstStyle/>
          <a:p>
            <a:r>
              <a:rPr lang="cs-CZ" dirty="0"/>
              <a:t>Stav podzemní </a:t>
            </a:r>
            <a:r>
              <a:rPr lang="cs-CZ" dirty="0" smtClean="0"/>
              <a:t>vody - blíže viz </a:t>
            </a:r>
            <a:r>
              <a:rPr lang="cs-CZ" dirty="0" smtClean="0">
                <a:hlinkClick r:id="rId2"/>
              </a:rPr>
              <a:t>zde</a:t>
            </a:r>
            <a:endParaRPr lang="cs-CZ" sz="2000" dirty="0" smtClean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628800"/>
            <a:ext cx="621792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hlavní nástroj k dosažení cílů uvedených v plánech povodí a plánech pro zvláštní zvládání povodňových rizik</a:t>
            </a:r>
          </a:p>
          <a:p>
            <a:pPr lvl="1"/>
            <a:r>
              <a:rPr lang="cs-CZ" dirty="0" smtClean="0"/>
              <a:t>základní opatření</a:t>
            </a:r>
          </a:p>
          <a:p>
            <a:pPr lvl="1"/>
            <a:r>
              <a:rPr lang="cs-CZ" dirty="0" smtClean="0"/>
              <a:t>doplňková opatření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82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Limity znečištění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Východiska – </a:t>
            </a:r>
            <a:r>
              <a:rPr lang="cs-CZ" sz="2000" smtClean="0"/>
              <a:t>právo EU;</a:t>
            </a:r>
          </a:p>
          <a:p>
            <a:r>
              <a:rPr lang="cs-CZ" sz="2000" smtClean="0"/>
              <a:t> </a:t>
            </a:r>
            <a:r>
              <a:rPr lang="cs-CZ" sz="2000" dirty="0" smtClean="0"/>
              <a:t>VZ + prováděcí předpisy</a:t>
            </a:r>
          </a:p>
          <a:p>
            <a:pPr lvl="1"/>
            <a:r>
              <a:rPr lang="cs-CZ" sz="1800" dirty="0" smtClean="0"/>
              <a:t>Nařízení vlády č. 401/2015 Sb. o </a:t>
            </a:r>
            <a:r>
              <a:rPr lang="cs-CZ" sz="1800" b="1" dirty="0"/>
              <a:t>ukazatelích a hodnotách </a:t>
            </a:r>
            <a:r>
              <a:rPr lang="cs-CZ" sz="1800" dirty="0">
                <a:solidFill>
                  <a:srgbClr val="C00000"/>
                </a:solidFill>
              </a:rPr>
              <a:t>přípustného znečištění </a:t>
            </a:r>
            <a:r>
              <a:rPr lang="cs-CZ" sz="1800" b="1" dirty="0">
                <a:solidFill>
                  <a:srgbClr val="0070C0"/>
                </a:solidFill>
              </a:rPr>
              <a:t>povrchových vod </a:t>
            </a:r>
            <a:r>
              <a:rPr lang="cs-CZ" sz="1800" dirty="0">
                <a:solidFill>
                  <a:srgbClr val="C00000"/>
                </a:solidFill>
              </a:rPr>
              <a:t>a </a:t>
            </a:r>
            <a:r>
              <a:rPr lang="cs-CZ" sz="1800" b="1" dirty="0">
                <a:solidFill>
                  <a:srgbClr val="7030A0"/>
                </a:solidFill>
              </a:rPr>
              <a:t>odpadních vod</a:t>
            </a:r>
            <a:r>
              <a:rPr lang="cs-CZ" sz="1800" dirty="0"/>
              <a:t>, náležitostech </a:t>
            </a:r>
            <a:r>
              <a:rPr lang="cs-CZ" sz="1800" b="1" i="1" dirty="0"/>
              <a:t>povolení k vypouštění odpadních vod do </a:t>
            </a:r>
            <a:r>
              <a:rPr lang="cs-CZ" sz="1800" b="1" i="1" u="sng" dirty="0"/>
              <a:t>vod povrchových</a:t>
            </a:r>
            <a:r>
              <a:rPr lang="cs-CZ" sz="1800" b="1" i="1" dirty="0"/>
              <a:t> </a:t>
            </a:r>
            <a:r>
              <a:rPr lang="cs-CZ" sz="1800" dirty="0"/>
              <a:t>a </a:t>
            </a:r>
            <a:r>
              <a:rPr lang="cs-CZ" sz="1800" b="1" dirty="0"/>
              <a:t>do kanalizací </a:t>
            </a:r>
            <a:r>
              <a:rPr lang="cs-CZ" sz="1800" dirty="0"/>
              <a:t>a </a:t>
            </a:r>
            <a:r>
              <a:rPr lang="cs-CZ" sz="1800" dirty="0">
                <a:solidFill>
                  <a:srgbClr val="00B0F0"/>
                </a:solidFill>
              </a:rPr>
              <a:t>o </a:t>
            </a:r>
            <a:r>
              <a:rPr lang="cs-CZ" sz="1800" b="1" dirty="0">
                <a:solidFill>
                  <a:srgbClr val="00B0F0"/>
                </a:solidFill>
              </a:rPr>
              <a:t>citlivých </a:t>
            </a:r>
            <a:r>
              <a:rPr lang="cs-CZ" sz="1800" b="1" dirty="0" smtClean="0">
                <a:solidFill>
                  <a:srgbClr val="00B0F0"/>
                </a:solidFill>
              </a:rPr>
              <a:t>oblastech</a:t>
            </a:r>
          </a:p>
          <a:p>
            <a:pPr lvl="1"/>
            <a:r>
              <a:rPr lang="cs-CZ" sz="1800" dirty="0" smtClean="0"/>
              <a:t>Nařízení vlády č. 57/2016 Sb. </a:t>
            </a:r>
            <a:r>
              <a:rPr lang="cs-CZ" sz="1800" b="1" dirty="0" smtClean="0"/>
              <a:t>o </a:t>
            </a:r>
            <a:r>
              <a:rPr lang="cs-CZ" sz="1800" b="1" dirty="0"/>
              <a:t>ukazatelích a hodnotách </a:t>
            </a:r>
            <a:r>
              <a:rPr lang="cs-CZ" sz="1800" dirty="0">
                <a:solidFill>
                  <a:srgbClr val="C00000"/>
                </a:solidFill>
              </a:rPr>
              <a:t>přípustného znečištění </a:t>
            </a:r>
            <a:r>
              <a:rPr lang="cs-CZ" sz="1800" b="1" dirty="0">
                <a:solidFill>
                  <a:srgbClr val="7030A0"/>
                </a:solidFill>
              </a:rPr>
              <a:t>odpadních vod </a:t>
            </a:r>
            <a:r>
              <a:rPr lang="cs-CZ" sz="1800" dirty="0"/>
              <a:t>a náležitostech </a:t>
            </a:r>
            <a:r>
              <a:rPr lang="cs-CZ" sz="1800" b="1" i="1" dirty="0"/>
              <a:t>povolení k vypouštění odpadních vod do vod </a:t>
            </a:r>
            <a:r>
              <a:rPr lang="cs-CZ" sz="1800" b="1" i="1" u="sng" dirty="0" smtClean="0"/>
              <a:t>podzemních</a:t>
            </a:r>
          </a:p>
          <a:p>
            <a:pPr lvl="1"/>
            <a:r>
              <a:rPr lang="cs-CZ" altLang="cs-CZ" sz="1800" dirty="0"/>
              <a:t>VYHLÁŠKA  Č. 328/2018 Sb. o  postupu pro určování znečištění odpadních vod, provádění odečtů množství znečištění a měření objemu vypouštěných odpadních vod do vod povrchových</a:t>
            </a:r>
          </a:p>
          <a:p>
            <a:pPr lvl="1"/>
            <a:endParaRPr lang="cs-CZ" sz="1800" b="1" i="1" u="sng" dirty="0" smtClean="0"/>
          </a:p>
          <a:p>
            <a:endParaRPr lang="cs-CZ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32922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Administrativní nástroje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chemeClr val="accent1"/>
                </a:solidFill>
              </a:rPr>
              <a:t>Nakládání s vodami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Odběr povrchových a podzemních vod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Vzdouvání povrchových vod pomocí vodních děl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Akumulace povrchových nebo podzemních vod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Využívání energetického potenciálu povrchových vod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Využívání povrchových vod k plavbě nebo k plavení dřeva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Využívání povrchových vod k chovu ryb nebo vodní drůbeže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Vypouštění odpadních vod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24ED-B5C4-4D4D-B534-73DCD18F3E9D}" type="slidenum">
              <a:rPr lang="cs-CZ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0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Nakládání s vodami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666102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8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04088"/>
            <a:ext cx="8147248" cy="6366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>
                <a:solidFill>
                  <a:schemeClr val="accent1"/>
                </a:solidFill>
              </a:rPr>
              <a:t>Nakládání s vodami  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301608" cy="48965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400" b="1" u="sng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u="sng" dirty="0" smtClean="0">
                <a:solidFill>
                  <a:srgbClr val="C00000"/>
                </a:solidFill>
              </a:rPr>
              <a:t>1) BEZ POVOLENÍ, BEZ SOUHLASU VP ORGÁNU</a:t>
            </a:r>
            <a:endParaRPr lang="cs-CZ" altLang="cs-CZ" sz="2400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cs-CZ" b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u="sng" dirty="0" smtClean="0"/>
              <a:t>Obecné nakládání s povrchovými vodami </a:t>
            </a:r>
            <a:r>
              <a:rPr lang="cs-CZ" altLang="cs-CZ" sz="2400" u="sng" dirty="0" smtClean="0"/>
              <a:t>(§ 6 VZ)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dirty="0" smtClean="0"/>
              <a:t>Nesmí být ohrožena jakost nebo zdravotní nezávadnost vod, narušeno přírodní prostředí, zhoršeny odtokové poměry, poškozeny břehy, vodní díla, zařízení pro chov ryb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400" b="1" u="sng" dirty="0" smtClean="0"/>
              <a:t>VH orgán může upravit, omezit, zakázat bez náhrady, vyžaduje-li to veřejný zájem </a:t>
            </a:r>
          </a:p>
          <a:p>
            <a:pPr lvl="3">
              <a:lnSpc>
                <a:spcPct val="90000"/>
              </a:lnSpc>
            </a:pPr>
            <a:r>
              <a:rPr lang="cs-CZ" altLang="cs-CZ" sz="2200" b="1" dirty="0" smtClean="0"/>
              <a:t>§ 6/4 VZ (dle povahy situace – rozhodnutím nebo OOP)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b="1" u="sng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u="sng" dirty="0" smtClean="0"/>
              <a:t>Užívání povrchových vod k plavbě (§ 7 VZ)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u="sng" dirty="0" smtClean="0"/>
          </a:p>
          <a:p>
            <a:pPr eaLnBrk="1" hangingPunct="1">
              <a:lnSpc>
                <a:spcPct val="90000"/>
              </a:lnSpc>
            </a:pPr>
            <a:endParaRPr lang="cs-CZ" altLang="cs-CZ" sz="2400" b="1" u="sng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16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ACAB8-0FF6-4978-A2E0-AFD4358DF8E8}" type="slidenum">
              <a:rPr lang="cs-CZ"/>
              <a:pPr>
                <a:defRPr/>
              </a:pPr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2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91264" cy="636680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chemeClr val="accent1"/>
                </a:solidFill>
              </a:rPr>
              <a:t>Nakládání s vodami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4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1200" b="1" u="sng" dirty="0" smtClean="0">
                <a:solidFill>
                  <a:schemeClr val="accent1"/>
                </a:solidFill>
              </a:rPr>
              <a:t>2) S POVOLENÍM </a:t>
            </a:r>
            <a:r>
              <a:rPr lang="cs-CZ" altLang="cs-CZ" sz="1200" b="1" u="sng" dirty="0" smtClean="0">
                <a:solidFill>
                  <a:srgbClr val="C00000"/>
                </a:solidFill>
              </a:rPr>
              <a:t> vodoprávního orgánu k nakládání s vodami (§ 8)</a:t>
            </a:r>
          </a:p>
          <a:p>
            <a:pPr>
              <a:lnSpc>
                <a:spcPct val="90000"/>
              </a:lnSpc>
            </a:pPr>
            <a:r>
              <a:rPr lang="cs-CZ" altLang="cs-CZ" sz="1200" b="1" dirty="0" smtClean="0"/>
              <a:t>a</a:t>
            </a:r>
            <a:r>
              <a:rPr lang="cs-CZ" altLang="cs-CZ" sz="1200" b="1" dirty="0"/>
              <a:t>) </a:t>
            </a:r>
            <a:r>
              <a:rPr lang="cs-CZ" altLang="cs-CZ" sz="1200" b="1" dirty="0">
                <a:solidFill>
                  <a:srgbClr val="C00000"/>
                </a:solidFill>
              </a:rPr>
              <a:t>jde-li o </a:t>
            </a:r>
            <a:r>
              <a:rPr lang="cs-CZ" altLang="cs-CZ" sz="1200" b="1" u="sng" dirty="0">
                <a:solidFill>
                  <a:srgbClr val="C00000"/>
                </a:solidFill>
              </a:rPr>
              <a:t>povrchové vody </a:t>
            </a:r>
            <a:r>
              <a:rPr lang="cs-CZ" altLang="cs-CZ" sz="1200" b="1" dirty="0">
                <a:solidFill>
                  <a:srgbClr val="C00000"/>
                </a:solidFill>
              </a:rPr>
              <a:t>a nejde-li při tom o obecné nakládání s </a:t>
            </a:r>
            <a:r>
              <a:rPr lang="cs-CZ" altLang="cs-CZ" sz="1200" b="1" dirty="0" smtClean="0">
                <a:solidFill>
                  <a:srgbClr val="C00000"/>
                </a:solidFill>
              </a:rPr>
              <a:t>nimi</a:t>
            </a:r>
          </a:p>
          <a:p>
            <a:pPr lvl="1">
              <a:lnSpc>
                <a:spcPct val="90000"/>
              </a:lnSpc>
            </a:pPr>
            <a:r>
              <a:rPr lang="cs-CZ" altLang="cs-CZ" sz="1200" b="1" dirty="0" smtClean="0"/>
              <a:t>k </a:t>
            </a:r>
            <a:r>
              <a:rPr lang="cs-CZ" altLang="cs-CZ" sz="1200" b="1" dirty="0"/>
              <a:t>jejich </a:t>
            </a:r>
            <a:r>
              <a:rPr lang="cs-CZ" altLang="cs-CZ" sz="1200" b="1" dirty="0" smtClean="0"/>
              <a:t>odběru</a:t>
            </a:r>
          </a:p>
          <a:p>
            <a:pPr lvl="1">
              <a:lnSpc>
                <a:spcPct val="90000"/>
              </a:lnSpc>
            </a:pPr>
            <a:r>
              <a:rPr lang="cs-CZ" altLang="cs-CZ" sz="1200" b="1" dirty="0" smtClean="0"/>
              <a:t>k </a:t>
            </a:r>
            <a:r>
              <a:rPr lang="cs-CZ" altLang="cs-CZ" sz="1200" b="1" dirty="0"/>
              <a:t>jejich vzdouvání, popřípadě </a:t>
            </a:r>
            <a:r>
              <a:rPr lang="cs-CZ" altLang="cs-CZ" sz="1200" b="1" dirty="0" smtClean="0"/>
              <a:t>akumulaci,</a:t>
            </a:r>
          </a:p>
          <a:p>
            <a:pPr lvl="1">
              <a:lnSpc>
                <a:spcPct val="90000"/>
              </a:lnSpc>
            </a:pPr>
            <a:r>
              <a:rPr lang="cs-CZ" altLang="cs-CZ" sz="1200" b="1" dirty="0" smtClean="0"/>
              <a:t>k </a:t>
            </a:r>
            <a:r>
              <a:rPr lang="cs-CZ" altLang="cs-CZ" sz="1200" b="1" dirty="0"/>
              <a:t>využívání jejich energetického </a:t>
            </a:r>
            <a:r>
              <a:rPr lang="cs-CZ" altLang="cs-CZ" sz="1200" b="1" dirty="0" smtClean="0"/>
              <a:t>potenciálu,</a:t>
            </a:r>
          </a:p>
          <a:p>
            <a:pPr lvl="1">
              <a:lnSpc>
                <a:spcPct val="90000"/>
              </a:lnSpc>
            </a:pPr>
            <a:r>
              <a:rPr lang="cs-CZ" altLang="cs-CZ" sz="1200" b="1" dirty="0" smtClean="0"/>
              <a:t>k </a:t>
            </a:r>
            <a:r>
              <a:rPr lang="cs-CZ" altLang="cs-CZ" sz="1200" b="1" dirty="0"/>
              <a:t>užívání těchto vod pro chov ryb nebo vodní drůbeže, popřípadě jiných vodních živočichů, za účelem </a:t>
            </a:r>
            <a:r>
              <a:rPr lang="cs-CZ" altLang="cs-CZ" sz="1200" b="1" dirty="0" smtClean="0"/>
              <a:t>podnikání,</a:t>
            </a:r>
          </a:p>
          <a:p>
            <a:pPr lvl="1">
              <a:lnSpc>
                <a:spcPct val="90000"/>
              </a:lnSpc>
            </a:pPr>
            <a:r>
              <a:rPr lang="cs-CZ" altLang="cs-CZ" sz="1200" b="1" dirty="0" smtClean="0"/>
              <a:t>k </a:t>
            </a:r>
            <a:r>
              <a:rPr lang="cs-CZ" altLang="cs-CZ" sz="1200" b="1" dirty="0"/>
              <a:t>jinému nakládání s nimi,</a:t>
            </a:r>
          </a:p>
          <a:p>
            <a:pPr>
              <a:lnSpc>
                <a:spcPct val="90000"/>
              </a:lnSpc>
            </a:pPr>
            <a:r>
              <a:rPr lang="cs-CZ" altLang="cs-CZ" sz="1200" b="1" dirty="0" smtClean="0"/>
              <a:t>b</a:t>
            </a:r>
            <a:r>
              <a:rPr lang="cs-CZ" altLang="cs-CZ" sz="1200" b="1" dirty="0" smtClean="0">
                <a:solidFill>
                  <a:srgbClr val="C00000"/>
                </a:solidFill>
              </a:rPr>
              <a:t>)  </a:t>
            </a:r>
            <a:r>
              <a:rPr lang="cs-CZ" altLang="cs-CZ" sz="1200" b="1" dirty="0">
                <a:solidFill>
                  <a:srgbClr val="C00000"/>
                </a:solidFill>
              </a:rPr>
              <a:t>jde-li o </a:t>
            </a:r>
            <a:r>
              <a:rPr lang="cs-CZ" altLang="cs-CZ" sz="1200" b="1" u="sng" dirty="0">
                <a:solidFill>
                  <a:srgbClr val="C00000"/>
                </a:solidFill>
              </a:rPr>
              <a:t>podzemní </a:t>
            </a:r>
            <a:r>
              <a:rPr lang="cs-CZ" altLang="cs-CZ" sz="1200" b="1" u="sng" dirty="0" smtClean="0">
                <a:solidFill>
                  <a:srgbClr val="C00000"/>
                </a:solidFill>
              </a:rPr>
              <a:t>vody</a:t>
            </a:r>
          </a:p>
          <a:p>
            <a:pPr lvl="1">
              <a:lnSpc>
                <a:spcPct val="90000"/>
              </a:lnSpc>
            </a:pPr>
            <a:r>
              <a:rPr lang="cs-CZ" altLang="cs-CZ" sz="1200" b="1" dirty="0" smtClean="0"/>
              <a:t> </a:t>
            </a:r>
            <a:r>
              <a:rPr lang="cs-CZ" altLang="cs-CZ" sz="1200" b="1" dirty="0"/>
              <a:t>k jejich </a:t>
            </a:r>
            <a:r>
              <a:rPr lang="cs-CZ" altLang="cs-CZ" sz="1200" b="1" dirty="0" smtClean="0"/>
              <a:t>odběru,</a:t>
            </a:r>
          </a:p>
          <a:p>
            <a:pPr lvl="1">
              <a:lnSpc>
                <a:spcPct val="90000"/>
              </a:lnSpc>
            </a:pPr>
            <a:r>
              <a:rPr lang="cs-CZ" altLang="cs-CZ" sz="1200" b="1" dirty="0" smtClean="0"/>
              <a:t>k </a:t>
            </a:r>
            <a:r>
              <a:rPr lang="cs-CZ" altLang="cs-CZ" sz="1200" b="1" dirty="0"/>
              <a:t>jejich </a:t>
            </a:r>
            <a:r>
              <a:rPr lang="cs-CZ" altLang="cs-CZ" sz="1200" b="1" dirty="0" smtClean="0"/>
              <a:t>akumulaci</a:t>
            </a:r>
          </a:p>
          <a:p>
            <a:pPr lvl="1">
              <a:lnSpc>
                <a:spcPct val="90000"/>
              </a:lnSpc>
            </a:pPr>
            <a:r>
              <a:rPr lang="cs-CZ" altLang="cs-CZ" sz="1200" b="1" dirty="0" smtClean="0"/>
              <a:t>k </a:t>
            </a:r>
            <a:r>
              <a:rPr lang="cs-CZ" altLang="cs-CZ" sz="1200" b="1" dirty="0"/>
              <a:t>jejich čerpání za účelem snižování jejich </a:t>
            </a:r>
            <a:r>
              <a:rPr lang="cs-CZ" altLang="cs-CZ" sz="1200" b="1" dirty="0" smtClean="0"/>
              <a:t>hladiny,</a:t>
            </a:r>
          </a:p>
          <a:p>
            <a:pPr lvl="1">
              <a:lnSpc>
                <a:spcPct val="90000"/>
              </a:lnSpc>
            </a:pPr>
            <a:r>
              <a:rPr lang="cs-CZ" altLang="cs-CZ" sz="1200" b="1" dirty="0" smtClean="0"/>
              <a:t>k </a:t>
            </a:r>
            <a:r>
              <a:rPr lang="cs-CZ" altLang="cs-CZ" sz="1200" b="1" dirty="0"/>
              <a:t>umělému obohacování podzemních zdrojů vod povrchovou </a:t>
            </a:r>
            <a:r>
              <a:rPr lang="cs-CZ" altLang="cs-CZ" sz="1200" b="1" dirty="0" smtClean="0"/>
              <a:t>vodou,</a:t>
            </a:r>
          </a:p>
          <a:p>
            <a:pPr lvl="1">
              <a:lnSpc>
                <a:spcPct val="90000"/>
              </a:lnSpc>
            </a:pPr>
            <a:r>
              <a:rPr lang="cs-CZ" altLang="cs-CZ" sz="1200" b="1" dirty="0" smtClean="0"/>
              <a:t>k </a:t>
            </a:r>
            <a:r>
              <a:rPr lang="cs-CZ" altLang="cs-CZ" sz="1200" b="1" dirty="0"/>
              <a:t>jinému nakládání s </a:t>
            </a:r>
            <a:r>
              <a:rPr lang="cs-CZ" altLang="cs-CZ" sz="1200" b="1" dirty="0" smtClean="0"/>
              <a:t>nimi,</a:t>
            </a:r>
          </a:p>
          <a:p>
            <a:pPr>
              <a:lnSpc>
                <a:spcPct val="90000"/>
              </a:lnSpc>
            </a:pPr>
            <a:r>
              <a:rPr lang="cs-CZ" altLang="cs-CZ" sz="1200" b="1" dirty="0" smtClean="0"/>
              <a:t>c</a:t>
            </a:r>
            <a:r>
              <a:rPr lang="cs-CZ" altLang="cs-CZ" sz="1200" b="1" dirty="0">
                <a:solidFill>
                  <a:srgbClr val="C00000"/>
                </a:solidFill>
              </a:rPr>
              <a:t>) k </a:t>
            </a:r>
            <a:r>
              <a:rPr lang="cs-CZ" altLang="cs-CZ" sz="1200" b="1" u="sng" dirty="0">
                <a:solidFill>
                  <a:srgbClr val="C00000"/>
                </a:solidFill>
              </a:rPr>
              <a:t>vypouštění odpadních vod </a:t>
            </a:r>
            <a:r>
              <a:rPr lang="cs-CZ" altLang="cs-CZ" sz="1200" b="1" dirty="0">
                <a:solidFill>
                  <a:srgbClr val="C00000"/>
                </a:solidFill>
              </a:rPr>
              <a:t>do vod povrchových nebo podzemních,</a:t>
            </a:r>
          </a:p>
          <a:p>
            <a:pPr>
              <a:lnSpc>
                <a:spcPct val="90000"/>
              </a:lnSpc>
            </a:pPr>
            <a:r>
              <a:rPr lang="cs-CZ" altLang="cs-CZ" sz="1200" b="1" dirty="0" smtClean="0"/>
              <a:t>d</a:t>
            </a:r>
            <a:r>
              <a:rPr lang="cs-CZ" altLang="cs-CZ" sz="1200" b="1" dirty="0">
                <a:solidFill>
                  <a:srgbClr val="C00000"/>
                </a:solidFill>
              </a:rPr>
              <a:t>) k </a:t>
            </a:r>
            <a:r>
              <a:rPr lang="cs-CZ" altLang="cs-CZ" sz="1200" b="1" u="sng" dirty="0">
                <a:solidFill>
                  <a:srgbClr val="C00000"/>
                </a:solidFill>
              </a:rPr>
              <a:t>čerpání povrchových nebo podzemních vod a jejich následnému vypouštění do těchto vod za účelem získání tepelné </a:t>
            </a:r>
            <a:r>
              <a:rPr lang="cs-CZ" altLang="cs-CZ" sz="1200" b="1" u="sng" dirty="0" smtClean="0">
                <a:solidFill>
                  <a:srgbClr val="C00000"/>
                </a:solidFill>
              </a:rPr>
              <a:t>energie</a:t>
            </a:r>
          </a:p>
          <a:p>
            <a:pPr>
              <a:lnSpc>
                <a:spcPct val="90000"/>
              </a:lnSpc>
            </a:pPr>
            <a:r>
              <a:rPr lang="cs-CZ" altLang="cs-CZ" sz="1200" b="1" dirty="0" smtClean="0">
                <a:solidFill>
                  <a:srgbClr val="C00000"/>
                </a:solidFill>
              </a:rPr>
              <a:t>e</a:t>
            </a:r>
            <a:r>
              <a:rPr lang="cs-CZ" altLang="cs-CZ" sz="1200" b="1" u="sng" dirty="0" smtClean="0">
                <a:solidFill>
                  <a:srgbClr val="C00000"/>
                </a:solidFill>
              </a:rPr>
              <a:t>)  k čerpání </a:t>
            </a:r>
            <a:r>
              <a:rPr lang="cs-CZ" altLang="cs-CZ" sz="1200" b="1" u="sng" dirty="0" err="1" smtClean="0">
                <a:solidFill>
                  <a:srgbClr val="C00000"/>
                </a:solidFill>
              </a:rPr>
              <a:t>znečištěnýžch</a:t>
            </a:r>
            <a:r>
              <a:rPr lang="cs-CZ" altLang="cs-CZ" sz="1200" b="1" u="sng" dirty="0" smtClean="0">
                <a:solidFill>
                  <a:srgbClr val="C00000"/>
                </a:solidFill>
              </a:rPr>
              <a:t> podzemních vod za účelem snížení jejich znečištění a k jejich následnému </a:t>
            </a:r>
            <a:r>
              <a:rPr lang="cs-CZ" altLang="cs-CZ" sz="1200" b="1" u="sng" dirty="0" err="1" smtClean="0">
                <a:solidFill>
                  <a:srgbClr val="C00000"/>
                </a:solidFill>
              </a:rPr>
              <a:t>vypouštění</a:t>
            </a:r>
            <a:r>
              <a:rPr lang="cs-CZ" altLang="cs-CZ" sz="1200" b="1" dirty="0" err="1" smtClean="0">
                <a:solidFill>
                  <a:srgbClr val="C00000"/>
                </a:solidFill>
              </a:rPr>
              <a:t>,pokud</a:t>
            </a:r>
            <a:r>
              <a:rPr lang="cs-CZ" altLang="cs-CZ" sz="1200" b="1" dirty="0" smtClean="0">
                <a:solidFill>
                  <a:srgbClr val="C00000"/>
                </a:solidFill>
              </a:rPr>
              <a:t> nejde o činnost prováděnou na základě povolení podle zákona o hornické činnosti </a:t>
            </a:r>
          </a:p>
          <a:p>
            <a:pPr>
              <a:lnSpc>
                <a:spcPct val="90000"/>
              </a:lnSpc>
            </a:pPr>
            <a:endParaRPr lang="cs-CZ" altLang="cs-CZ" sz="1600" b="1" u="sng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5396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Nakládání s vodami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altLang="cs-CZ" sz="2400" b="1" u="sng" dirty="0" smtClean="0"/>
          </a:p>
          <a:p>
            <a:pPr>
              <a:lnSpc>
                <a:spcPct val="90000"/>
              </a:lnSpc>
            </a:pPr>
            <a:r>
              <a:rPr lang="cs-CZ" altLang="cs-CZ" b="1" u="sng" dirty="0" smtClean="0">
                <a:solidFill>
                  <a:srgbClr val="0070C0"/>
                </a:solidFill>
              </a:rPr>
              <a:t>3) SE SOUHLASEM  vodoprávního orgánu</a:t>
            </a:r>
            <a:endParaRPr lang="cs-CZ" altLang="cs-CZ" b="1" u="sng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Stavby, zařízení, činnosti, k nimž není třeba povolení podle </a:t>
            </a:r>
            <a:r>
              <a:rPr lang="cs-CZ" altLang="cs-CZ" sz="1800" dirty="0" smtClean="0"/>
              <a:t>VZ, </a:t>
            </a:r>
            <a:r>
              <a:rPr lang="cs-CZ" altLang="cs-CZ" sz="1800" dirty="0"/>
              <a:t>ale mohou ovlivnit vodní poměry (§ 17 VZ</a:t>
            </a:r>
            <a:r>
              <a:rPr lang="cs-CZ" altLang="cs-CZ" sz="18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 smtClean="0"/>
              <a:t>Výčet dle § 17 odst. 1 VZ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 smtClean="0"/>
              <a:t> NOVĚ (úč. Od 1.1.2019)</a:t>
            </a:r>
          </a:p>
          <a:p>
            <a:pPr lvl="3">
              <a:lnSpc>
                <a:spcPct val="90000"/>
              </a:lnSpc>
            </a:pPr>
            <a:r>
              <a:rPr lang="cs-CZ" altLang="cs-CZ" sz="1600" dirty="0" smtClean="0"/>
              <a:t>Souhlas </a:t>
            </a:r>
          </a:p>
          <a:p>
            <a:pPr lvl="3">
              <a:lnSpc>
                <a:spcPct val="90000"/>
              </a:lnSpc>
            </a:pPr>
            <a:r>
              <a:rPr lang="cs-CZ" altLang="cs-CZ" sz="1600" dirty="0" smtClean="0"/>
              <a:t>ke geologickým pracím spojeným se zásahem do  pozemku, jejichž cílem je následné využití průzkumného díla na stavbu k jímání podzemní vody nebo </a:t>
            </a:r>
          </a:p>
          <a:p>
            <a:pPr lvl="3">
              <a:lnSpc>
                <a:spcPct val="90000"/>
              </a:lnSpc>
            </a:pPr>
            <a:r>
              <a:rPr lang="cs-CZ" altLang="cs-CZ" sz="1600" dirty="0" smtClean="0"/>
              <a:t>pro vrty pro využívání energetického potenciálu podzemních vod    </a:t>
            </a:r>
            <a:endParaRPr lang="cs-CZ" altLang="cs-CZ" sz="1600" dirty="0"/>
          </a:p>
          <a:p>
            <a:pPr>
              <a:lnSpc>
                <a:spcPct val="90000"/>
              </a:lnSpc>
            </a:pPr>
            <a:endParaRPr lang="cs-CZ" altLang="cs-CZ" b="1" u="sng" dirty="0"/>
          </a:p>
          <a:p>
            <a:pPr>
              <a:lnSpc>
                <a:spcPct val="90000"/>
              </a:lnSpc>
            </a:pPr>
            <a:endParaRPr lang="cs-CZ" altLang="cs-CZ" sz="2800" b="1" u="sng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254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 smtClean="0">
                <a:solidFill>
                  <a:srgbClr val="0070C0"/>
                </a:solidFill>
              </a:rPr>
              <a:t>VYJÁDŘENÍ  </a:t>
            </a:r>
            <a:r>
              <a:rPr lang="cs-CZ" altLang="cs-CZ" u="sng" dirty="0">
                <a:solidFill>
                  <a:srgbClr val="0070C0"/>
                </a:solidFill>
              </a:rPr>
              <a:t>vodoprávního orgánu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cs-CZ" altLang="cs-CZ" sz="2400" dirty="0" smtClean="0"/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k </a:t>
            </a:r>
            <a:r>
              <a:rPr lang="cs-CZ" altLang="cs-CZ" sz="2400" dirty="0"/>
              <a:t>„budoucímu záměru“  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povaha předběžné informace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nevydává se ve správním řízení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nenahrazuje povolení, souhlas  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25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Výjimky dle § 23a odst. 8 VZ</a:t>
            </a:r>
            <a:br>
              <a:rPr lang="cs-CZ" dirty="0" smtClean="0"/>
            </a:br>
            <a:r>
              <a:rPr lang="cs-CZ" sz="2000" dirty="0" smtClean="0"/>
              <a:t>(viz vazba na administrativní nástroje)  - úč. od 1.1.2019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1556792"/>
            <a:ext cx="7490793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Výjimka k povolení  a provedení záměru vedoucího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ke zhoršení nebo znemožnění dosažení </a:t>
            </a:r>
            <a:endParaRPr lang="cs-CZ" dirty="0" smtClean="0"/>
          </a:p>
          <a:p>
            <a:pPr lvl="2"/>
            <a:r>
              <a:rPr lang="cs-CZ" dirty="0" smtClean="0"/>
              <a:t>dobrého </a:t>
            </a:r>
            <a:r>
              <a:rPr lang="cs-CZ" dirty="0"/>
              <a:t>stavu potenciálu útvaru povrchových vod nebo podzemních vod</a:t>
            </a:r>
          </a:p>
          <a:p>
            <a:pPr lvl="2"/>
            <a:r>
              <a:rPr lang="cs-CZ" dirty="0" smtClean="0"/>
              <a:t>dobrého </a:t>
            </a:r>
            <a:r>
              <a:rPr lang="cs-CZ" dirty="0"/>
              <a:t>ekologického potenciálu útvaru povrchových vod nebo podzemních vod</a:t>
            </a:r>
          </a:p>
          <a:p>
            <a:pPr lvl="1"/>
            <a:r>
              <a:rPr lang="cs-CZ" dirty="0" smtClean="0"/>
              <a:t>O výjimce rozhoduje vodoprávní úřad  - krajský úřad (§ 107 odst. 1 písm. f)  VZ</a:t>
            </a:r>
          </a:p>
          <a:p>
            <a:pPr lvl="2"/>
            <a:r>
              <a:rPr lang="cs-CZ" dirty="0" smtClean="0"/>
              <a:t>§ 23a odst. 8 ve spoj. s § 23a odst. 9,10</a:t>
            </a:r>
          </a:p>
          <a:p>
            <a:pPr lvl="1"/>
            <a:r>
              <a:rPr lang="cs-CZ" dirty="0" smtClean="0"/>
              <a:t>Proces: vazba na vodoprávní řízení:</a:t>
            </a:r>
          </a:p>
          <a:p>
            <a:pPr lvl="2"/>
            <a:r>
              <a:rPr lang="cs-CZ" dirty="0" smtClean="0"/>
              <a:t>§ 115 odst. 21 VZ</a:t>
            </a:r>
          </a:p>
          <a:p>
            <a:pPr lvl="2"/>
            <a:r>
              <a:rPr lang="cs-CZ" dirty="0" smtClean="0"/>
              <a:t>- </a:t>
            </a:r>
            <a:r>
              <a:rPr lang="cs-CZ" dirty="0" err="1" smtClean="0"/>
              <a:t>vodoporávní</a:t>
            </a:r>
            <a:r>
              <a:rPr lang="cs-CZ" dirty="0" smtClean="0"/>
              <a:t> úřad posuzuje možnost zhoršení či nemožnost dosažení dobrého stavu nebo dobrého ekologického potenciálu útvaru povrchové nebo podzemní vody </a:t>
            </a:r>
          </a:p>
          <a:p>
            <a:pPr lvl="2"/>
            <a:r>
              <a:rPr lang="cs-CZ" dirty="0" smtClean="0"/>
              <a:t> závěr: záměr může vést ke zhoršení nebo znemožnění dosažení:</a:t>
            </a:r>
          </a:p>
          <a:p>
            <a:pPr lvl="3"/>
            <a:r>
              <a:rPr lang="cs-CZ" dirty="0" smtClean="0"/>
              <a:t>přerušení řízení </a:t>
            </a:r>
          </a:p>
          <a:p>
            <a:pPr lvl="3"/>
            <a:r>
              <a:rPr lang="cs-CZ" dirty="0" smtClean="0"/>
              <a:t>usnesením žadateli uloží povinnost požádat o výjimku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3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7920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Stav podzemní vody – pro </a:t>
            </a:r>
            <a:r>
              <a:rPr lang="cs-CZ" sz="2800" dirty="0" err="1" smtClean="0"/>
              <a:t>srovnání:leden</a:t>
            </a:r>
            <a:r>
              <a:rPr lang="cs-CZ" sz="2800" dirty="0" smtClean="0"/>
              <a:t> 2018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680000" cy="6120680"/>
          </a:xfrm>
        </p:spPr>
      </p:pic>
    </p:spTree>
    <p:extLst>
      <p:ext uri="{BB962C8B-B14F-4D97-AF65-F5344CB8AC3E}">
        <p14:creationId xmlns:p14="http://schemas.microsoft.com/office/powerpoint/2010/main" val="5337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Územní ochrana vodních zdrojů a vod </a:t>
            </a:r>
            <a:endParaRPr lang="cs-CZ" dirty="0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DD7E2-EA1C-4508-8DB8-504705FB33B8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6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Chráněné oblasti přirozené akumulace vod</a:t>
            </a:r>
            <a:br>
              <a:rPr lang="cs-CZ" sz="2800" dirty="0"/>
            </a:br>
            <a:r>
              <a:rPr lang="cs-CZ" sz="2800" dirty="0"/>
              <a:t>(§ 28 VZ)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>
                <a:solidFill>
                  <a:srgbClr val="C00000"/>
                </a:solidFill>
              </a:rPr>
              <a:t>oblasti, které pro své přírodní podmínky tvoří významnou přirozenou akumulaci vod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smtClean="0"/>
              <a:t>vyhlašuje je vláda nařízením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Zákazy: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zmenšovat rozsah lesních pozemků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odvodňovat lesní pozemky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těžit rašelinu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těžit nerosty povrchovým způsobem nebo provádět jiné zemní práce, které by vedly k odkrytí souvislé hladiny podzemních vod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těžit a zpracovávat radioaktivní suroviny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ukládat  radioaktivní odpady.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smtClean="0"/>
              <a:t>pokud zákazem vznikne vlastníkovi pozemku škoda, má nárok na její úhradu.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Výjimka ze zákazů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může povolit ministerstvo ŽP po předchozím souhlasu vlády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D3464-273F-44F4-B717-69343911068F}" type="slidenum">
              <a:rPr lang="cs-CZ"/>
              <a:pPr>
                <a:defRPr/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9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Chráněné oblasti přirozené akumulace vod v ČR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53" y="2132856"/>
            <a:ext cx="5113647" cy="3611513"/>
          </a:xfrm>
        </p:spPr>
      </p:pic>
    </p:spTree>
    <p:extLst>
      <p:ext uri="{BB962C8B-B14F-4D97-AF65-F5344CB8AC3E}">
        <p14:creationId xmlns:p14="http://schemas.microsoft.com/office/powerpoint/2010/main" val="28147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Chráněné oblasti přirozené akumulace vod 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 19, vyhlášeny v letech 1978 - 1981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cs-CZ" sz="1400" dirty="0"/>
              <a:t>Beskydy</a:t>
            </a:r>
          </a:p>
          <a:p>
            <a:pPr lvl="1"/>
            <a:r>
              <a:rPr lang="cs-CZ" sz="1400" dirty="0"/>
              <a:t>Jeseníky</a:t>
            </a:r>
          </a:p>
          <a:p>
            <a:pPr lvl="1"/>
            <a:r>
              <a:rPr lang="cs-CZ" sz="1400" dirty="0"/>
              <a:t>Jizerské hory</a:t>
            </a:r>
          </a:p>
          <a:p>
            <a:pPr lvl="1"/>
            <a:r>
              <a:rPr lang="cs-CZ" sz="1400" dirty="0"/>
              <a:t>Krkonoše</a:t>
            </a:r>
          </a:p>
          <a:p>
            <a:pPr lvl="1"/>
            <a:r>
              <a:rPr lang="cs-CZ" sz="1400" dirty="0"/>
              <a:t>Orlické hory</a:t>
            </a:r>
          </a:p>
          <a:p>
            <a:pPr lvl="1"/>
            <a:r>
              <a:rPr lang="cs-CZ" sz="1400" dirty="0"/>
              <a:t>Šumava</a:t>
            </a:r>
          </a:p>
          <a:p>
            <a:pPr lvl="1"/>
            <a:r>
              <a:rPr lang="cs-CZ" sz="1400" dirty="0"/>
              <a:t>Žďárské vrchy</a:t>
            </a:r>
          </a:p>
          <a:p>
            <a:pPr lvl="1"/>
            <a:r>
              <a:rPr lang="cs-CZ" sz="1400" dirty="0"/>
              <a:t>Brdy</a:t>
            </a:r>
          </a:p>
          <a:p>
            <a:pPr lvl="1"/>
            <a:r>
              <a:rPr lang="cs-CZ" sz="1400" dirty="0" err="1"/>
              <a:t>Jablunkovsko</a:t>
            </a:r>
            <a:endParaRPr lang="cs-CZ" sz="1400" dirty="0"/>
          </a:p>
          <a:p>
            <a:pPr lvl="1"/>
            <a:r>
              <a:rPr lang="cs-CZ" sz="1400" dirty="0"/>
              <a:t>Krušné hory</a:t>
            </a:r>
          </a:p>
          <a:p>
            <a:pPr lvl="1"/>
            <a:r>
              <a:rPr lang="cs-CZ" sz="1400" dirty="0"/>
              <a:t>Novohradské hory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cs-CZ" sz="1400" dirty="0" smtClean="0"/>
              <a:t>Žamberk-Králíky</a:t>
            </a:r>
            <a:endParaRPr lang="cs-CZ" sz="1400" dirty="0"/>
          </a:p>
          <a:p>
            <a:pPr lvl="1"/>
            <a:r>
              <a:rPr lang="cs-CZ" sz="1400" dirty="0"/>
              <a:t>Chebská pánev a Slavkovský les</a:t>
            </a:r>
          </a:p>
          <a:p>
            <a:pPr lvl="1"/>
            <a:r>
              <a:rPr lang="cs-CZ" sz="1400" dirty="0"/>
              <a:t>Severočeská křída</a:t>
            </a:r>
          </a:p>
          <a:p>
            <a:pPr lvl="1"/>
            <a:r>
              <a:rPr lang="cs-CZ" sz="1400" dirty="0"/>
              <a:t>Východočeská křída</a:t>
            </a:r>
          </a:p>
          <a:p>
            <a:pPr lvl="1"/>
            <a:r>
              <a:rPr lang="cs-CZ" sz="1400" dirty="0"/>
              <a:t>Polická pánev</a:t>
            </a:r>
          </a:p>
          <a:p>
            <a:pPr lvl="1"/>
            <a:r>
              <a:rPr lang="cs-CZ" sz="1400" dirty="0"/>
              <a:t>Třeboňská pánev</a:t>
            </a:r>
          </a:p>
          <a:p>
            <a:pPr lvl="1"/>
            <a:r>
              <a:rPr lang="cs-CZ" sz="1400" dirty="0"/>
              <a:t>Kvartér řeky Moravy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7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accent1"/>
                </a:solidFill>
              </a:rPr>
              <a:t>Území chráněná pro akumulaci povrchových vod - § 28a VZ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482334" cy="432635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Plochy  morfologicky, geologicky a hydrologicky vhodné pro akumulaci povrchových vod </a:t>
            </a:r>
            <a:r>
              <a:rPr lang="cs-CZ" altLang="cs-CZ" sz="2400" dirty="0" smtClean="0">
                <a:solidFill>
                  <a:srgbClr val="C00000"/>
                </a:solidFill>
              </a:rPr>
              <a:t>pro </a:t>
            </a:r>
            <a:r>
              <a:rPr lang="cs-CZ" altLang="cs-CZ" sz="2400" b="1" u="sng" dirty="0" smtClean="0">
                <a:solidFill>
                  <a:srgbClr val="C00000"/>
                </a:solidFill>
              </a:rPr>
              <a:t>snížení nepříznivých účinků povodní a sucha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Generel vymezuje Ministerstvo zemědělství po dohodě s Ministerstvem životního prostředí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je podkladem pro návrh Politiky územního rozvoje a ÚPD</a:t>
            </a:r>
          </a:p>
          <a:p>
            <a:pPr lvl="2"/>
            <a:r>
              <a:rPr lang="cs-CZ" altLang="cs-CZ" sz="1500" dirty="0" smtClean="0">
                <a:hlinkClick r:id="rId2"/>
              </a:rPr>
              <a:t>Srov. </a:t>
            </a:r>
            <a:r>
              <a:rPr lang="cs-CZ" sz="1400" dirty="0"/>
              <a:t>Generel území </a:t>
            </a:r>
            <a:r>
              <a:rPr lang="cs-CZ" sz="1400" dirty="0" smtClean="0"/>
              <a:t>chráněných </a:t>
            </a:r>
            <a:r>
              <a:rPr lang="cs-CZ" sz="1400" dirty="0"/>
              <a:t>pro akumulaci povrchových vod </a:t>
            </a:r>
            <a:r>
              <a:rPr lang="cs-CZ" sz="1400" dirty="0" smtClean="0"/>
              <a:t>a </a:t>
            </a:r>
            <a:r>
              <a:rPr lang="cs-CZ" sz="1400" dirty="0"/>
              <a:t>základní zásady využití </a:t>
            </a:r>
            <a:r>
              <a:rPr lang="cs-CZ" sz="1400" dirty="0" smtClean="0"/>
              <a:t>těchto území, 2011 </a:t>
            </a:r>
            <a:endParaRPr lang="cs-CZ" sz="1400" dirty="0"/>
          </a:p>
          <a:p>
            <a:pPr lvl="1">
              <a:lnSpc>
                <a:spcPct val="80000"/>
              </a:lnSpc>
            </a:pPr>
            <a:endParaRPr lang="cs-CZ" altLang="cs-CZ" sz="2000" dirty="0" smtClean="0">
              <a:hlinkClick r:id="rId2"/>
            </a:endParaRPr>
          </a:p>
          <a:p>
            <a:pPr lvl="1">
              <a:lnSpc>
                <a:spcPct val="80000"/>
              </a:lnSpc>
            </a:pPr>
            <a:r>
              <a:rPr lang="cs-CZ" altLang="cs-CZ" sz="2000" dirty="0" smtClean="0">
                <a:hlinkClick r:id="rId2"/>
              </a:rPr>
              <a:t>http://eagri.cz/public/web/file/133229/Generel_LAPV___vc._protokolu.pdf</a:t>
            </a: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Omezení :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na územích chráněných pro akumulaci povrchových vod lze měnit dosavadní využití, umisťovat stavby a provádět další činnosti pouze v případě, že neznemožní nebo podstatně neztíží jejich využití pro akumulaci povrchových vod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5619E-6AD2-4BC5-B954-02839C9592BD}" type="slidenum">
              <a:rPr lang="cs-CZ"/>
              <a:pPr>
                <a:defRPr/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accent2"/>
                </a:solidFill>
              </a:rPr>
              <a:t>Zranitelné oblasti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482335" cy="468052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cs-CZ" altLang="cs-CZ" sz="2400" u="sng" dirty="0" smtClean="0"/>
          </a:p>
          <a:p>
            <a:pPr marL="22860">
              <a:lnSpc>
                <a:spcPct val="90000"/>
              </a:lnSpc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900" b="1" dirty="0" smtClean="0"/>
              <a:t>Právo EU:  Směrnice </a:t>
            </a:r>
            <a:r>
              <a:rPr lang="cs-CZ" sz="1900" b="1" dirty="0"/>
              <a:t>91/676/EHS o ochraně vod před znečišťováním způsobeném dusičnany </a:t>
            </a:r>
            <a:r>
              <a:rPr lang="cs-CZ" sz="1900" b="1" dirty="0" smtClean="0"/>
              <a:t>ze zemědělských </a:t>
            </a:r>
            <a:r>
              <a:rPr lang="cs-CZ" sz="1900" b="1" dirty="0"/>
              <a:t>zdrojů (tzv. nitrátová směrnice) </a:t>
            </a:r>
          </a:p>
          <a:p>
            <a:pPr marL="148590" indent="-274320">
              <a:lnSpc>
                <a:spcPct val="90000"/>
              </a:lnSpc>
              <a:buFont typeface="Wingdings"/>
              <a:buChar char=""/>
              <a:defRPr/>
            </a:pPr>
            <a:endParaRPr lang="cs-CZ" sz="2300" b="1" dirty="0"/>
          </a:p>
          <a:p>
            <a:pPr eaLnBrk="1" hangingPunct="1"/>
            <a:r>
              <a:rPr lang="cs-CZ" altLang="cs-CZ" sz="2400" b="1" u="sng" dirty="0" smtClean="0">
                <a:solidFill>
                  <a:srgbClr val="C00000"/>
                </a:solidFill>
              </a:rPr>
              <a:t>Území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, kde se vyskytují</a:t>
            </a:r>
          </a:p>
          <a:p>
            <a:pPr lvl="1" eaLnBrk="1" hangingPunct="1"/>
            <a:r>
              <a:rPr lang="cs-CZ" altLang="cs-CZ" sz="2400" b="1" u="sng" dirty="0" smtClean="0"/>
              <a:t>povrchové nebo podzemní vody</a:t>
            </a:r>
            <a:r>
              <a:rPr lang="cs-CZ" altLang="cs-CZ" sz="2400" dirty="0" smtClean="0"/>
              <a:t>, využívané nebo určené jako </a:t>
            </a:r>
            <a:r>
              <a:rPr lang="cs-CZ" altLang="cs-CZ" sz="2400" b="1" u="sng" dirty="0" smtClean="0">
                <a:solidFill>
                  <a:srgbClr val="002060"/>
                </a:solidFill>
              </a:rPr>
              <a:t>zdroje pitné vody</a:t>
            </a:r>
            <a:r>
              <a:rPr lang="cs-CZ" altLang="cs-CZ" sz="2400" dirty="0" smtClean="0"/>
              <a:t>, v nichž </a:t>
            </a:r>
            <a:r>
              <a:rPr lang="cs-CZ" altLang="cs-CZ" sz="2400" b="1" dirty="0" smtClean="0"/>
              <a:t>koncentrace dusičnanů </a:t>
            </a:r>
            <a:r>
              <a:rPr lang="cs-CZ" altLang="cs-CZ" sz="2400" dirty="0" smtClean="0">
                <a:solidFill>
                  <a:schemeClr val="tx2"/>
                </a:solidFill>
              </a:rPr>
              <a:t>přesahuje hodnotu 50 mg/l nebo mohou této hodnoty dosáhnout</a:t>
            </a:r>
          </a:p>
          <a:p>
            <a:pPr lvl="1" eaLnBrk="1" hangingPunct="1"/>
            <a:r>
              <a:rPr lang="cs-CZ" altLang="cs-CZ" sz="2400" b="1" u="sng" dirty="0" smtClean="0"/>
              <a:t>povrchové vody</a:t>
            </a:r>
            <a:r>
              <a:rPr lang="cs-CZ" altLang="cs-CZ" sz="2400" b="1" dirty="0" smtClean="0"/>
              <a:t>,</a:t>
            </a:r>
            <a:r>
              <a:rPr lang="cs-CZ" altLang="cs-CZ" sz="2400" dirty="0" smtClean="0"/>
              <a:t> v nichž v důsledku </a:t>
            </a:r>
            <a:r>
              <a:rPr lang="cs-CZ" altLang="cs-CZ" sz="2400" u="sng" dirty="0" smtClean="0"/>
              <a:t>vysoké koncentrace </a:t>
            </a:r>
            <a:r>
              <a:rPr lang="cs-CZ" altLang="cs-CZ" sz="2400" b="1" u="sng" dirty="0" smtClean="0"/>
              <a:t>dusičnanů ze zemědělských zdrojů dochází nebo může dojít k nežádoucímu zhoršení jakosti vody.</a:t>
            </a:r>
          </a:p>
          <a:p>
            <a:pPr lvl="1" eaLnBrk="1" hangingPunct="1"/>
            <a:endParaRPr lang="cs-CZ" altLang="cs-CZ" sz="2400" dirty="0" smtClean="0"/>
          </a:p>
          <a:p>
            <a:pPr lvl="1" eaLnBrk="1" hangingPunct="1"/>
            <a:r>
              <a:rPr lang="cs-CZ" altLang="cs-CZ" sz="2400" dirty="0" smtClean="0"/>
              <a:t>zranitelné oblasti určuje vláda nařízením vlády</a:t>
            </a:r>
          </a:p>
          <a:p>
            <a:pPr lvl="2"/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nař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vl</a:t>
            </a:r>
            <a:r>
              <a:rPr lang="cs-CZ" altLang="cs-CZ" sz="2000" dirty="0" smtClean="0"/>
              <a:t>. 262/2012 Sb. o  stanovení zranitelných oblastí a akčním programu) </a:t>
            </a:r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B04F9-D54C-4B02-98D9-FE3DE9CB2821}" type="slidenum">
              <a:rPr lang="cs-CZ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4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accent2"/>
                </a:solidFill>
              </a:rPr>
              <a:t>Citlivé oblasti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u="sng" dirty="0" smtClean="0">
                <a:solidFill>
                  <a:srgbClr val="C00000"/>
                </a:solidFill>
              </a:rPr>
              <a:t>Vodní útvary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800" dirty="0" smtClean="0">
                <a:solidFill>
                  <a:srgbClr val="C00000"/>
                </a:solidFill>
              </a:rPr>
              <a:t>povrchových vod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v nichž dochází nebo v blízké budoucnosti může dojít v důsledku vysoké koncentrace živin k nežádoucímu stavu  jakosti vod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jsou využívány nebo se předpokládá jejich využití jako zdroje pitné vody, v nichž koncentrace dusičnanů přesahuje stanovenou hodnotu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v nichž je nutný vyšší stupeň čištění odpadních vod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lvl="1">
              <a:lnSpc>
                <a:spcPct val="80000"/>
              </a:lnSpc>
            </a:pPr>
            <a:endParaRPr lang="cs-CZ" altLang="cs-CZ" sz="2400" dirty="0" smtClean="0"/>
          </a:p>
          <a:p>
            <a:pPr lvl="1">
              <a:lnSpc>
                <a:spcPct val="80000"/>
              </a:lnSpc>
            </a:pPr>
            <a:r>
              <a:rPr lang="cs-CZ" altLang="cs-CZ" dirty="0" err="1" smtClean="0"/>
              <a:t>Nař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vl</a:t>
            </a:r>
            <a:r>
              <a:rPr lang="cs-CZ" altLang="cs-CZ" dirty="0" smtClean="0"/>
              <a:t>. 401/2015 Sb.  </a:t>
            </a:r>
            <a:endParaRPr lang="cs-CZ" altLang="cs-CZ" dirty="0"/>
          </a:p>
          <a:p>
            <a:pPr lvl="1">
              <a:lnSpc>
                <a:spcPct val="80000"/>
              </a:lnSpc>
            </a:pPr>
            <a:r>
              <a:rPr lang="cs-CZ" altLang="cs-CZ" sz="2400" dirty="0" smtClean="0"/>
              <a:t>§ 15 – „ 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všechny </a:t>
            </a:r>
            <a:r>
              <a:rPr lang="cs-CZ" altLang="cs-CZ" sz="2400" b="1" u="sng" dirty="0" smtClean="0">
                <a:solidFill>
                  <a:srgbClr val="002060"/>
                </a:solidFill>
              </a:rPr>
              <a:t>povrchové vody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na území ČR</a:t>
            </a:r>
            <a:r>
              <a:rPr lang="en-US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se vymezují jako citlivé oblasti“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289F6-48FC-4B69-9CD8-BD3DBBEE2B04}" type="slidenum">
              <a:rPr lang="cs-CZ"/>
              <a:pPr>
                <a:defRPr/>
              </a:pPr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04088"/>
            <a:ext cx="8579296" cy="924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accent3"/>
                </a:solidFill>
              </a:rPr>
              <a:t>Ochranná pásma vodních zdrojů</a:t>
            </a:r>
            <a:br>
              <a:rPr lang="cs-CZ" sz="2800" b="1" dirty="0">
                <a:solidFill>
                  <a:schemeClr val="accent3"/>
                </a:solidFill>
              </a:rPr>
            </a:br>
            <a:r>
              <a:rPr lang="cs-CZ" sz="2800" dirty="0"/>
              <a:t>(§ 30 VZ)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435280" cy="45517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slouží k ochraně vydatnosti, jakosti, zdravotní nezávadnosti vodních zdrojů </a:t>
            </a:r>
            <a:r>
              <a:rPr lang="cs-CZ" altLang="cs-CZ" sz="2000" b="1" dirty="0" smtClean="0"/>
              <a:t>podzemních</a:t>
            </a:r>
            <a:r>
              <a:rPr lang="cs-CZ" altLang="cs-CZ" sz="2000" dirty="0" smtClean="0"/>
              <a:t> nebo </a:t>
            </a:r>
            <a:r>
              <a:rPr lang="cs-CZ" altLang="cs-CZ" sz="2000" b="1" dirty="0" smtClean="0"/>
              <a:t>povrchových</a:t>
            </a:r>
            <a:r>
              <a:rPr lang="cs-CZ" altLang="cs-CZ" sz="2000" dirty="0" smtClean="0"/>
              <a:t> vod využívaných nebo využitelných pro zásobování </a:t>
            </a:r>
            <a:r>
              <a:rPr lang="cs-CZ" altLang="cs-CZ" sz="2000" b="1" dirty="0" smtClean="0"/>
              <a:t>pitnou vodou</a:t>
            </a:r>
            <a:r>
              <a:rPr lang="cs-CZ" altLang="cs-CZ" sz="2000" dirty="0" smtClean="0"/>
              <a:t> s průměrným odběrem více než 10 000m3 za rok a zdrojů podzemní vody </a:t>
            </a:r>
            <a:r>
              <a:rPr lang="cs-CZ" altLang="cs-CZ" sz="2000" b="1" dirty="0" smtClean="0"/>
              <a:t>pro výrobu balené kojenecké vody nebo pramenité vody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pro vodní zdroje s nižší kapacitou – vyžadují-li to závažné okolnosti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stanovení ochranných pásem je vždy veřejným zájmem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Ochranná pásma stanoví vodoprávní úřad </a:t>
            </a:r>
            <a:r>
              <a:rPr lang="cs-CZ" altLang="cs-CZ" sz="2000" dirty="0">
                <a:solidFill>
                  <a:srgbClr val="C00000"/>
                </a:solidFill>
              </a:rPr>
              <a:t>opatřením obecné povahy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dělení ochranných pásem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I. stupně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II. stupně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2BA1-9972-4740-8852-DB95B662835A}" type="slidenum">
              <a:rPr lang="cs-CZ"/>
              <a:pPr>
                <a:defRPr/>
              </a:pPr>
              <a:t>57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3" y="407707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accent2"/>
                </a:solidFill>
              </a:rPr>
              <a:t>Ad ochranná pásma vodních zdrojů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sz="2800" dirty="0" smtClean="0"/>
              <a:t>Náhrada</a:t>
            </a:r>
          </a:p>
          <a:p>
            <a:pPr lvl="1" eaLnBrk="1" hangingPunct="1"/>
            <a:r>
              <a:rPr lang="cs-CZ" altLang="cs-CZ" sz="2400" dirty="0" smtClean="0"/>
              <a:t>Za </a:t>
            </a:r>
            <a:r>
              <a:rPr lang="cs-CZ" altLang="cs-CZ" sz="2400" b="1" u="sng" dirty="0" smtClean="0"/>
              <a:t>prokázané omezení užívání pozemků a staveb </a:t>
            </a:r>
            <a:r>
              <a:rPr lang="cs-CZ" altLang="cs-CZ" sz="2400" dirty="0" smtClean="0"/>
              <a:t>v ochranných pásmech vodních zdrojů </a:t>
            </a:r>
            <a:r>
              <a:rPr lang="cs-CZ" altLang="cs-CZ" sz="2400" b="1" dirty="0" smtClean="0"/>
              <a:t>náleží vlastníkům těchto pozemků a staveb náhrada</a:t>
            </a:r>
          </a:p>
          <a:p>
            <a:pPr lvl="2"/>
            <a:r>
              <a:rPr lang="cs-CZ" altLang="cs-CZ" b="1" dirty="0" smtClean="0"/>
              <a:t>NA ŽÁDOST</a:t>
            </a:r>
          </a:p>
          <a:p>
            <a:pPr lvl="2" eaLnBrk="1" hangingPunct="1"/>
            <a:r>
              <a:rPr lang="cs-CZ" altLang="cs-CZ" dirty="0" smtClean="0"/>
              <a:t>V případě </a:t>
            </a:r>
            <a:r>
              <a:rPr lang="cs-CZ" altLang="cs-CZ" b="1" u="sng" dirty="0" smtClean="0"/>
              <a:t>vodárenských nádrží </a:t>
            </a:r>
          </a:p>
          <a:p>
            <a:pPr lvl="3" eaLnBrk="1" hangingPunct="1"/>
            <a:r>
              <a:rPr lang="cs-CZ" altLang="cs-CZ" sz="1800" dirty="0" smtClean="0"/>
              <a:t>Vlastníci vodních děl umožňujících v nich vzdouvání vody</a:t>
            </a:r>
          </a:p>
          <a:p>
            <a:pPr lvl="2"/>
            <a:r>
              <a:rPr lang="cs-CZ" altLang="cs-CZ" sz="1900" b="1" u="sng" dirty="0" smtClean="0"/>
              <a:t>V ostatních případech</a:t>
            </a:r>
          </a:p>
          <a:p>
            <a:pPr lvl="3"/>
            <a:r>
              <a:rPr lang="cs-CZ" altLang="cs-CZ" dirty="0" smtClean="0"/>
              <a:t>Oprávnění k odběru vody z vodního zdroje, je-li jich více, poměrně podle povoleného množství odebírané vody</a:t>
            </a:r>
          </a:p>
          <a:p>
            <a:pPr lvl="1" eaLnBrk="1" hangingPunct="1"/>
            <a:r>
              <a:rPr lang="cs-CZ" altLang="cs-CZ" sz="2400" dirty="0" smtClean="0"/>
              <a:t>Nedojde-li o poskytnutí náhrady k dohodě, rozhodne o jednorázové náhradě soud.</a:t>
            </a:r>
          </a:p>
          <a:p>
            <a:pPr lvl="1" eaLnBrk="1" hangingPunct="1"/>
            <a:endParaRPr lang="cs-CZ" alt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80C3C-02E6-46CC-935B-B1AC8DE3199F}" type="slidenum">
              <a:rPr lang="cs-CZ"/>
              <a:pPr>
                <a:defRPr/>
              </a:pPr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9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povrchových vod využívaných ke koupání (§ 34 VZ)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000" dirty="0" smtClean="0"/>
              <a:t>Oblasti </a:t>
            </a:r>
            <a:r>
              <a:rPr lang="cs-CZ" sz="2000" b="1" dirty="0" smtClean="0"/>
              <a:t>přírodních </a:t>
            </a:r>
            <a:r>
              <a:rPr lang="cs-CZ" sz="2000" b="1" dirty="0"/>
              <a:t>koupališť provozovaných na povrchových vodách využívaných ke koupání a dalších povrchových vod, kde lze očekávat, že se v nich bude koupat velký počet </a:t>
            </a:r>
            <a:r>
              <a:rPr lang="cs-CZ" sz="2000" b="1" dirty="0" smtClean="0"/>
              <a:t>osob</a:t>
            </a:r>
          </a:p>
          <a:p>
            <a:endParaRPr lang="cs-CZ" sz="2000" dirty="0"/>
          </a:p>
          <a:p>
            <a:r>
              <a:rPr lang="cs-CZ" sz="2000" dirty="0" smtClean="0"/>
              <a:t>seznam přírodních koupališť </a:t>
            </a:r>
          </a:p>
          <a:p>
            <a:pPr lvl="1"/>
            <a:r>
              <a:rPr lang="cs-CZ" sz="2000" dirty="0" smtClean="0"/>
              <a:t>Sestavuje Ministerstvo </a:t>
            </a:r>
            <a:r>
              <a:rPr lang="cs-CZ" sz="2000" dirty="0"/>
              <a:t>zdravotnictví každoročně do 31. března </a:t>
            </a:r>
            <a:r>
              <a:rPr lang="cs-CZ" sz="2000" dirty="0" smtClean="0"/>
              <a:t>ve </a:t>
            </a:r>
            <a:r>
              <a:rPr lang="cs-CZ" sz="2000" dirty="0"/>
              <a:t>spolupráci s Ministerstvem životního prostředí a Ministerstvem </a:t>
            </a:r>
            <a:r>
              <a:rPr lang="cs-CZ" sz="2000" dirty="0" smtClean="0"/>
              <a:t>zemědělství</a:t>
            </a:r>
          </a:p>
          <a:p>
            <a:pPr lvl="1"/>
            <a:endParaRPr lang="cs-CZ" sz="2000" dirty="0" smtClean="0"/>
          </a:p>
          <a:p>
            <a:r>
              <a:rPr lang="cs-CZ" sz="1800" b="1" dirty="0"/>
              <a:t>Seznam koupališť na povrchových vodách pro </a:t>
            </a:r>
            <a:r>
              <a:rPr lang="cs-CZ" sz="1800" b="1" dirty="0" smtClean="0"/>
              <a:t>rok 2018</a:t>
            </a:r>
          </a:p>
          <a:p>
            <a:pPr lvl="1"/>
            <a:r>
              <a:rPr lang="cs-CZ" sz="2000" dirty="0" smtClean="0">
                <a:hlinkClick r:id="rId2"/>
              </a:rPr>
              <a:t>ZDE</a:t>
            </a:r>
            <a:endParaRPr lang="cs-CZ" sz="2000" dirty="0" smtClean="0"/>
          </a:p>
          <a:p>
            <a:pPr lvl="1"/>
            <a:r>
              <a:rPr lang="cs-CZ" sz="1400" i="1" dirty="0" smtClean="0"/>
              <a:t>POZN. PRO ROK 2019 ke dni konání přednášky  seznam nebyl publikován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8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Stav podzemní vody - únor 2017</a:t>
            </a:r>
            <a:br>
              <a:rPr lang="cs-CZ" dirty="0" smtClean="0"/>
            </a:br>
            <a:r>
              <a:rPr lang="cs-CZ" sz="1800" dirty="0" smtClean="0"/>
              <a:t>(pro srovnání s rokem 2018)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 podzemní vody ČR – únor 2017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619268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792088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/>
              <a:t>Povrchové  vody vhodné </a:t>
            </a:r>
            <a:r>
              <a:rPr lang="cs-CZ" sz="2800" b="1" dirty="0"/>
              <a:t>pro život a reprodukci původních druhů ryb a dalších vodních </a:t>
            </a:r>
            <a:r>
              <a:rPr lang="cs-CZ" sz="2800" b="1" dirty="0" smtClean="0"/>
              <a:t>živočichů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661248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účel :</a:t>
            </a:r>
          </a:p>
          <a:p>
            <a:pPr lvl="1"/>
            <a:r>
              <a:rPr lang="cs-CZ" sz="1600" b="1" u="sng" dirty="0" smtClean="0"/>
              <a:t>zvýšení </a:t>
            </a:r>
            <a:r>
              <a:rPr lang="cs-CZ" sz="1600" b="1" u="sng" dirty="0"/>
              <a:t>ochrany </a:t>
            </a:r>
            <a:r>
              <a:rPr lang="cs-CZ" sz="1600" b="1" u="sng" dirty="0" smtClean="0"/>
              <a:t> </a:t>
            </a:r>
            <a:r>
              <a:rPr lang="cs-CZ" sz="1600" u="sng" dirty="0" smtClean="0"/>
              <a:t>povrchových vod vhodných pro život a reprodukci původních druhů ryb a dalších vodních živočichů před </a:t>
            </a:r>
            <a:r>
              <a:rPr lang="cs-CZ" sz="1600" u="sng" dirty="0"/>
              <a:t>znečištěním </a:t>
            </a:r>
            <a:r>
              <a:rPr lang="cs-CZ" sz="1600" dirty="0"/>
              <a:t>a </a:t>
            </a:r>
            <a:r>
              <a:rPr lang="cs-CZ" sz="1600" b="1" dirty="0"/>
              <a:t>zlepšení jejich jakosti </a:t>
            </a:r>
            <a:r>
              <a:rPr lang="cs-CZ" sz="1600" dirty="0"/>
              <a:t>tak, </a:t>
            </a:r>
            <a:r>
              <a:rPr lang="cs-CZ" sz="1600" b="1" dirty="0"/>
              <a:t>aby se staly trvale vhodnými pro podporu života ryb náležejících </a:t>
            </a:r>
            <a:endParaRPr lang="cs-CZ" sz="1600" b="1" dirty="0" smtClean="0"/>
          </a:p>
          <a:p>
            <a:pPr lvl="2"/>
            <a:r>
              <a:rPr lang="cs-CZ" sz="1800" b="1" dirty="0" smtClean="0"/>
              <a:t>k </a:t>
            </a:r>
            <a:r>
              <a:rPr lang="cs-CZ" sz="1800" b="1" dirty="0"/>
              <a:t>původním druhům </a:t>
            </a:r>
            <a:r>
              <a:rPr lang="cs-CZ" sz="1800" dirty="0"/>
              <a:t>zajišťujícím přirozenou rozmanitost nebo </a:t>
            </a:r>
            <a:endParaRPr lang="cs-CZ" sz="1800" dirty="0" smtClean="0"/>
          </a:p>
          <a:p>
            <a:pPr lvl="2"/>
            <a:r>
              <a:rPr lang="cs-CZ" sz="1800" b="1" dirty="0" smtClean="0"/>
              <a:t>k </a:t>
            </a:r>
            <a:r>
              <a:rPr lang="cs-CZ" sz="1800" b="1" dirty="0"/>
              <a:t>druhům, jejichž přítomnost je </a:t>
            </a:r>
            <a:r>
              <a:rPr lang="cs-CZ" sz="1800" b="1" dirty="0" smtClean="0"/>
              <a:t>vhodná</a:t>
            </a:r>
          </a:p>
          <a:p>
            <a:r>
              <a:rPr lang="cs-CZ" sz="1800" b="1" dirty="0" smtClean="0"/>
              <a:t>Kategorie:</a:t>
            </a:r>
          </a:p>
          <a:p>
            <a:pPr lvl="1"/>
            <a:r>
              <a:rPr lang="cs-CZ" sz="1900" b="1" dirty="0" smtClean="0"/>
              <a:t>lososové vody</a:t>
            </a:r>
          </a:p>
          <a:p>
            <a:pPr lvl="2"/>
            <a:r>
              <a:rPr lang="cs-CZ" sz="1700" dirty="0" smtClean="0"/>
              <a:t>povrchové </a:t>
            </a:r>
            <a:r>
              <a:rPr lang="cs-CZ" sz="1700" dirty="0"/>
              <a:t>vody, které jsou nebo se stanou vhodnými pro život ryb lososovitých (</a:t>
            </a:r>
            <a:r>
              <a:rPr lang="cs-CZ" sz="1700" dirty="0" err="1"/>
              <a:t>Salmonidae</a:t>
            </a:r>
            <a:r>
              <a:rPr lang="cs-CZ" sz="1700" dirty="0"/>
              <a:t>) a lipana (</a:t>
            </a:r>
            <a:r>
              <a:rPr lang="cs-CZ" sz="1700" dirty="0" err="1"/>
              <a:t>Thymallus</a:t>
            </a:r>
            <a:r>
              <a:rPr lang="cs-CZ" sz="1700" dirty="0"/>
              <a:t> </a:t>
            </a:r>
            <a:r>
              <a:rPr lang="cs-CZ" sz="1700" dirty="0" err="1"/>
              <a:t>thymallus</a:t>
            </a:r>
            <a:r>
              <a:rPr lang="cs-CZ" sz="1700" dirty="0" smtClean="0"/>
              <a:t>),</a:t>
            </a:r>
          </a:p>
          <a:p>
            <a:pPr lvl="1"/>
            <a:r>
              <a:rPr lang="cs-CZ" sz="1900" b="1" dirty="0" smtClean="0"/>
              <a:t>kaprové vody </a:t>
            </a:r>
          </a:p>
          <a:p>
            <a:pPr lvl="2"/>
            <a:r>
              <a:rPr lang="cs-CZ" sz="1700" dirty="0" smtClean="0"/>
              <a:t>povrchové </a:t>
            </a:r>
            <a:r>
              <a:rPr lang="cs-CZ" sz="1700" dirty="0"/>
              <a:t>vody, které jsou nebo se stanou vhodnými pro život ryb kaprovitých (</a:t>
            </a:r>
            <a:r>
              <a:rPr lang="cs-CZ" sz="1700" dirty="0" err="1"/>
              <a:t>Cyprinidae</a:t>
            </a:r>
            <a:r>
              <a:rPr lang="cs-CZ" sz="1700" dirty="0"/>
              <a:t>) nebo jiných druhů, jako je štika (</a:t>
            </a:r>
            <a:r>
              <a:rPr lang="cs-CZ" sz="1700" dirty="0" err="1"/>
              <a:t>Esox</a:t>
            </a:r>
            <a:r>
              <a:rPr lang="cs-CZ" sz="1700" dirty="0"/>
              <a:t> </a:t>
            </a:r>
            <a:r>
              <a:rPr lang="cs-CZ" sz="1700" dirty="0" err="1"/>
              <a:t>lucius</a:t>
            </a:r>
            <a:r>
              <a:rPr lang="cs-CZ" sz="1700" dirty="0"/>
              <a:t>), okoun (</a:t>
            </a:r>
            <a:r>
              <a:rPr lang="cs-CZ" sz="1700" dirty="0" err="1"/>
              <a:t>Perca</a:t>
            </a:r>
            <a:r>
              <a:rPr lang="cs-CZ" sz="1700" dirty="0"/>
              <a:t> </a:t>
            </a:r>
            <a:r>
              <a:rPr lang="cs-CZ" sz="1700" dirty="0" err="1"/>
              <a:t>fluviatilis</a:t>
            </a:r>
            <a:r>
              <a:rPr lang="cs-CZ" sz="1700" dirty="0"/>
              <a:t>) a úhoř (Anguilla </a:t>
            </a:r>
            <a:r>
              <a:rPr lang="cs-CZ" sz="1700" dirty="0" err="1"/>
              <a:t>anguilla</a:t>
            </a:r>
            <a:r>
              <a:rPr lang="cs-CZ" sz="1700" dirty="0"/>
              <a:t>).</a:t>
            </a:r>
            <a:endParaRPr lang="cs-CZ" sz="1700" dirty="0" smtClean="0"/>
          </a:p>
          <a:p>
            <a:r>
              <a:rPr lang="cs-CZ" sz="1400" dirty="0" smtClean="0">
                <a:latin typeface="+mj-lt"/>
              </a:rPr>
              <a:t>nařízení vlády č. 71/2003 Sb. o </a:t>
            </a:r>
            <a:r>
              <a:rPr lang="cs-CZ" sz="1400" dirty="0">
                <a:latin typeface="+mj-lt"/>
              </a:rPr>
              <a:t>stanovení povrchových vod vhodných pro život a reprodukci původních druhů ryb a dalších vodních živočichů a o zjišťování a hodnocení stavu jakosti těchto </a:t>
            </a:r>
            <a:r>
              <a:rPr lang="cs-CZ" sz="1600" dirty="0">
                <a:latin typeface="+mj-lt"/>
              </a:rPr>
              <a:t>vod</a:t>
            </a:r>
          </a:p>
        </p:txBody>
      </p:sp>
    </p:spTree>
    <p:extLst>
      <p:ext uri="{BB962C8B-B14F-4D97-AF65-F5344CB8AC3E}">
        <p14:creationId xmlns:p14="http://schemas.microsoft.com/office/powerpoint/2010/main" val="18202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Ochrana vod před účinky odpadních vod a závadných látek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Odpadní vody</a:t>
            </a:r>
          </a:p>
          <a:p>
            <a:endParaRPr lang="cs-CZ" dirty="0" smtClean="0"/>
          </a:p>
          <a:p>
            <a:r>
              <a:rPr lang="cs-CZ" dirty="0" smtClean="0"/>
              <a:t>Závadné látky</a:t>
            </a:r>
          </a:p>
          <a:p>
            <a:endParaRPr lang="cs-CZ" dirty="0" smtClean="0"/>
          </a:p>
          <a:p>
            <a:r>
              <a:rPr lang="cs-CZ" dirty="0" smtClean="0"/>
              <a:t>Havárie</a:t>
            </a:r>
          </a:p>
          <a:p>
            <a:endParaRPr lang="cs-CZ" dirty="0" smtClean="0"/>
          </a:p>
          <a:p>
            <a:r>
              <a:rPr lang="cs-CZ" dirty="0" smtClean="0"/>
              <a:t>Opatření k nápravě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8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Odpadní vody</a:t>
            </a:r>
            <a:br>
              <a:rPr lang="cs-CZ" sz="2400" b="1" dirty="0"/>
            </a:br>
            <a:r>
              <a:rPr lang="cs-CZ" sz="2400" b="1" dirty="0"/>
              <a:t>- § 38 VZ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Vody použité v </a:t>
            </a:r>
          </a:p>
          <a:p>
            <a:pPr lvl="1">
              <a:lnSpc>
                <a:spcPct val="90000"/>
              </a:lnSpc>
            </a:pPr>
            <a:r>
              <a:rPr lang="cs-CZ" altLang="cs-CZ" sz="2200" dirty="0" smtClean="0">
                <a:solidFill>
                  <a:srgbClr val="C00000"/>
                </a:solidFill>
              </a:rPr>
              <a:t>obytných</a:t>
            </a:r>
            <a:r>
              <a:rPr lang="cs-CZ" altLang="cs-CZ" sz="2200" dirty="0" smtClean="0"/>
              <a:t>, </a:t>
            </a:r>
          </a:p>
          <a:p>
            <a:pPr lvl="1">
              <a:lnSpc>
                <a:spcPct val="90000"/>
              </a:lnSpc>
            </a:pPr>
            <a:r>
              <a:rPr lang="cs-CZ" altLang="cs-CZ" sz="2200" dirty="0" smtClean="0">
                <a:solidFill>
                  <a:srgbClr val="C00000"/>
                </a:solidFill>
              </a:rPr>
              <a:t>průmyslových,</a:t>
            </a:r>
          </a:p>
          <a:p>
            <a:pPr lvl="1">
              <a:lnSpc>
                <a:spcPct val="90000"/>
              </a:lnSpc>
            </a:pPr>
            <a:r>
              <a:rPr lang="cs-CZ" altLang="cs-CZ" sz="2200" dirty="0" smtClean="0">
                <a:solidFill>
                  <a:srgbClr val="C00000"/>
                </a:solidFill>
              </a:rPr>
              <a:t> zemědělských, </a:t>
            </a:r>
          </a:p>
          <a:p>
            <a:pPr lvl="1">
              <a:lnSpc>
                <a:spcPct val="90000"/>
              </a:lnSpc>
            </a:pPr>
            <a:r>
              <a:rPr lang="cs-CZ" altLang="cs-CZ" sz="2200" dirty="0" smtClean="0">
                <a:solidFill>
                  <a:srgbClr val="C00000"/>
                </a:solidFill>
              </a:rPr>
              <a:t>zdravotnických a </a:t>
            </a:r>
          </a:p>
          <a:p>
            <a:pPr lvl="1">
              <a:lnSpc>
                <a:spcPct val="90000"/>
              </a:lnSpc>
            </a:pPr>
            <a:r>
              <a:rPr lang="cs-CZ" altLang="cs-CZ" sz="2200" dirty="0" smtClean="0">
                <a:solidFill>
                  <a:srgbClr val="C00000"/>
                </a:solidFill>
              </a:rPr>
              <a:t>jiných stavbách, zařízeních, </a:t>
            </a:r>
          </a:p>
          <a:p>
            <a:pPr lvl="1">
              <a:lnSpc>
                <a:spcPct val="90000"/>
              </a:lnSpc>
            </a:pPr>
            <a:r>
              <a:rPr lang="cs-CZ" altLang="cs-CZ" sz="2200" dirty="0" smtClean="0">
                <a:solidFill>
                  <a:srgbClr val="C00000"/>
                </a:solidFill>
              </a:rPr>
              <a:t>dopravních prostředcích,</a:t>
            </a:r>
            <a:r>
              <a:rPr lang="cs-CZ" altLang="cs-CZ" sz="22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pokud mají po použití změněnou jakost (složení nebo teplotu</a:t>
            </a:r>
            <a:r>
              <a:rPr lang="cs-CZ" altLang="cs-CZ" sz="2400" dirty="0" smtClean="0"/>
              <a:t>), jakož </a:t>
            </a:r>
            <a:r>
              <a:rPr lang="cs-CZ" altLang="cs-CZ" sz="2400" b="1" dirty="0" smtClean="0"/>
              <a:t>i jiné vody </a:t>
            </a:r>
            <a:r>
              <a:rPr lang="cs-CZ" altLang="cs-CZ" sz="2400" dirty="0" smtClean="0"/>
              <a:t>z těchto </a:t>
            </a:r>
            <a:r>
              <a:rPr lang="cs-CZ" altLang="cs-CZ" sz="2400" b="1" dirty="0" smtClean="0"/>
              <a:t>staveb, zařízení nebo dopravních prostředků  odtékající, pokud mohou ohrozit jakost povrchových nebo podzemních vod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Odpadními vodami jsou </a:t>
            </a:r>
            <a:r>
              <a:rPr lang="cs-CZ" altLang="cs-CZ" sz="2400" u="sng" dirty="0" smtClean="0"/>
              <a:t>i průsakové vody z odkališť</a:t>
            </a:r>
            <a:r>
              <a:rPr lang="cs-CZ" altLang="cs-CZ" sz="2400" dirty="0" smtClean="0"/>
              <a:t> s určitými výjimkami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Negativní vymezení odpadních vod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§ 38 odst. 2 VZ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vypouštění odpadních vod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VYHLÁŠKA  Č. 328/2018 Sb. o  </a:t>
            </a:r>
            <a:r>
              <a:rPr lang="cs-CZ" altLang="cs-CZ" sz="2400" dirty="0"/>
              <a:t>postupu pro určování znečištění odpadních vod, provádění odečtů množství znečištění a měření objemu vypouštěných odpadních vod do vod povrchových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D2EE0-4304-4D74-8648-BA9BA7178315}" type="slidenum">
              <a:rPr lang="cs-CZ"/>
              <a:pPr>
                <a:defRPr/>
              </a:pPr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6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Závadné látky</a:t>
            </a:r>
            <a:br>
              <a:rPr lang="cs-CZ" sz="2800" dirty="0"/>
            </a:br>
            <a:r>
              <a:rPr lang="cs-CZ" sz="2800" dirty="0"/>
              <a:t>§ 39 a násl. VZ 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Látky, které </a:t>
            </a:r>
            <a:r>
              <a:rPr lang="cs-CZ" altLang="cs-CZ" sz="2800" u="sng" dirty="0" smtClean="0"/>
              <a:t>nejsou odpadními vodami </a:t>
            </a:r>
            <a:r>
              <a:rPr lang="cs-CZ" altLang="cs-CZ" sz="2800" dirty="0" smtClean="0"/>
              <a:t>a které </a:t>
            </a:r>
            <a:r>
              <a:rPr lang="cs-CZ" altLang="cs-CZ" sz="2800" b="1" i="1" u="sng" dirty="0" smtClean="0">
                <a:solidFill>
                  <a:srgbClr val="C00000"/>
                </a:solidFill>
              </a:rPr>
              <a:t>mohou ohrozit jakost povrchových nebo podzemních vod</a:t>
            </a:r>
            <a:r>
              <a:rPr lang="cs-CZ" altLang="cs-CZ" sz="2800" i="1" u="sng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Povinnost každého učinit přiměřená opatření, aby nevnikaly do povrchových nebo podzemních vod a neohrozily jejich prostředí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Osoby, které zacházejí se závadnými látkami ve větším rozsahu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povinnost vypracovat havarijní plán (plán opatření pro případ havárie), schvaluje VP úřad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provádět záznamy o opatřeních, uchovávat 5 let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28BD9-F6E6-477D-9DEE-DF0DBDE08544}" type="slidenum">
              <a:rPr lang="cs-CZ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2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/>
              <a:t>Havárie - </a:t>
            </a:r>
            <a:r>
              <a:rPr lang="cs-CZ" sz="4000" dirty="0"/>
              <a:t>§ 40 VZ 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mimořádné zhoršení nebo mimořádné ohrožení jakosti povrchových nebo podzemních vod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povinnosti při havárii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havárie mimořádného rozsahu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56050-7CBF-4832-BD5A-2B455748C46E}" type="slidenum">
              <a:rPr lang="cs-CZ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6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517632" cy="10081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Opatření k </a:t>
            </a:r>
            <a:r>
              <a:rPr lang="cs-CZ" sz="2400" b="1" dirty="0" smtClean="0"/>
              <a:t>nápravě</a:t>
            </a:r>
            <a:r>
              <a:rPr lang="cs-CZ" sz="2400" b="1" dirty="0"/>
              <a:t> </a:t>
            </a:r>
            <a:r>
              <a:rPr lang="cs-CZ" sz="2400" b="1" dirty="0" smtClean="0"/>
              <a:t>-</a:t>
            </a:r>
            <a:r>
              <a:rPr lang="cs-CZ" sz="2400" dirty="0" smtClean="0"/>
              <a:t>§ </a:t>
            </a:r>
            <a:r>
              <a:rPr lang="cs-CZ" sz="2400" dirty="0"/>
              <a:t>42 VZ 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91264" cy="61926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1600" b="1" u="sng" dirty="0" smtClean="0"/>
              <a:t>závadný stav</a:t>
            </a:r>
          </a:p>
          <a:p>
            <a:pPr lvl="1" eaLnBrk="1" hangingPunct="1"/>
            <a:r>
              <a:rPr lang="cs-CZ" altLang="cs-CZ" b="1" dirty="0" smtClean="0"/>
              <a:t>Následek :</a:t>
            </a:r>
          </a:p>
          <a:p>
            <a:pPr lvl="2" eaLnBrk="1" hangingPunct="1"/>
            <a:r>
              <a:rPr lang="cs-CZ" altLang="cs-CZ" sz="1600" b="1" u="sng" dirty="0" smtClean="0"/>
              <a:t>Nedovoleného vypouštění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odpadních vod</a:t>
            </a:r>
          </a:p>
          <a:p>
            <a:pPr lvl="2" eaLnBrk="1" hangingPunct="1"/>
            <a:r>
              <a:rPr lang="cs-CZ" altLang="cs-CZ" sz="1600" b="1" u="sng" dirty="0" smtClean="0"/>
              <a:t>Nedovoleného nakládání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se závadnými látkami</a:t>
            </a:r>
          </a:p>
          <a:p>
            <a:pPr lvl="2" eaLnBrk="1" hangingPunct="1"/>
            <a:r>
              <a:rPr lang="cs-CZ" altLang="cs-CZ" sz="1600" b="1" dirty="0" smtClean="0">
                <a:solidFill>
                  <a:srgbClr val="FF0000"/>
                </a:solidFill>
              </a:rPr>
              <a:t>Havárie</a:t>
            </a:r>
          </a:p>
          <a:p>
            <a:pPr lvl="1"/>
            <a:endParaRPr lang="cs-CZ" altLang="cs-CZ" b="1" dirty="0" smtClean="0"/>
          </a:p>
          <a:p>
            <a:pPr lvl="1"/>
            <a:r>
              <a:rPr lang="cs-CZ" altLang="cs-CZ" b="1" dirty="0" smtClean="0"/>
              <a:t>Povinný subjekt:</a:t>
            </a:r>
          </a:p>
          <a:p>
            <a:pPr lvl="2"/>
            <a:r>
              <a:rPr lang="cs-CZ" altLang="cs-CZ" sz="1600" dirty="0" smtClean="0"/>
              <a:t>původce závadného stavu:</a:t>
            </a:r>
          </a:p>
          <a:p>
            <a:pPr lvl="3"/>
            <a:r>
              <a:rPr lang="cs-CZ" altLang="cs-CZ" sz="1600" dirty="0" err="1" smtClean="0"/>
              <a:t>ten,kdo</a:t>
            </a:r>
            <a:r>
              <a:rPr lang="cs-CZ" altLang="cs-CZ" sz="1600" dirty="0" smtClean="0"/>
              <a:t> porušil povinnosti k ochraně povrchových a podzemních vod</a:t>
            </a:r>
          </a:p>
          <a:p>
            <a:pPr lvl="3"/>
            <a:r>
              <a:rPr lang="cs-CZ" altLang="cs-CZ" sz="1600" dirty="0" smtClean="0"/>
              <a:t>původce havárie</a:t>
            </a:r>
          </a:p>
          <a:p>
            <a:pPr lvl="2"/>
            <a:r>
              <a:rPr lang="cs-CZ" altLang="cs-CZ" dirty="0" smtClean="0"/>
              <a:t>nabyvatel majetku z velké privatizace</a:t>
            </a:r>
          </a:p>
          <a:p>
            <a:pPr lvl="2"/>
            <a:r>
              <a:rPr lang="cs-CZ" altLang="cs-CZ" dirty="0" smtClean="0"/>
              <a:t>právní nástupce původce závadného stavu a nabyvatele majetku z velké </a:t>
            </a:r>
            <a:r>
              <a:rPr lang="cs-CZ" altLang="cs-CZ" dirty="0" err="1" smtClean="0"/>
              <a:t>privatiozace</a:t>
            </a:r>
            <a:r>
              <a:rPr lang="cs-CZ" altLang="cs-CZ" dirty="0" smtClean="0"/>
              <a:t> (přechod povinností - § 42/3 VZ)</a:t>
            </a:r>
          </a:p>
          <a:p>
            <a:pPr lvl="2"/>
            <a:r>
              <a:rPr lang="cs-CZ" altLang="cs-CZ" sz="1600" dirty="0" smtClean="0"/>
              <a:t>situace, kdy původce není znám (nezjištění původce)</a:t>
            </a:r>
          </a:p>
          <a:p>
            <a:endParaRPr lang="cs-CZ" altLang="cs-CZ" sz="2400" dirty="0" smtClean="0"/>
          </a:p>
          <a:p>
            <a:endParaRPr lang="cs-CZ" alt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97E3D-CE88-4E8A-978E-4842787B2123}" type="slidenum">
              <a:rPr lang="cs-CZ"/>
              <a:pPr>
                <a:defRPr/>
              </a:pPr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1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1264" cy="780696"/>
          </a:xfrm>
        </p:spPr>
        <p:txBody>
          <a:bodyPr>
            <a:normAutofit/>
          </a:bodyPr>
          <a:lstStyle/>
          <a:p>
            <a:r>
              <a:rPr lang="cs-CZ" sz="2800" b="1" dirty="0"/>
              <a:t>Opatření k nápravě -</a:t>
            </a:r>
            <a:r>
              <a:rPr lang="cs-CZ" sz="2800" dirty="0"/>
              <a:t>§ 42 VZ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688632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b="1" dirty="0">
                <a:solidFill>
                  <a:srgbClr val="C00000"/>
                </a:solidFill>
              </a:rPr>
              <a:t>Nezjištění povinného subjektu</a:t>
            </a:r>
            <a:r>
              <a:rPr lang="cs-CZ" altLang="cs-CZ" b="1" dirty="0"/>
              <a:t>: </a:t>
            </a:r>
          </a:p>
          <a:p>
            <a:pPr lvl="1"/>
            <a:r>
              <a:rPr lang="cs-CZ" altLang="cs-CZ" sz="1900" b="1" dirty="0"/>
              <a:t>nezbytná opatření k nápravě zajistí příslušný vodoprávní úřad </a:t>
            </a:r>
            <a:r>
              <a:rPr lang="cs-CZ" altLang="cs-CZ" sz="1900" dirty="0"/>
              <a:t>z vlastního podnětu nebo z podnětu České inspekce životního prostředí. </a:t>
            </a:r>
          </a:p>
          <a:p>
            <a:pPr lvl="1"/>
            <a:r>
              <a:rPr lang="cs-CZ" altLang="cs-CZ" sz="1900" dirty="0" smtClean="0"/>
              <a:t>může </a:t>
            </a:r>
            <a:r>
              <a:rPr lang="cs-CZ" altLang="cs-CZ" sz="1900" dirty="0"/>
              <a:t>k tomuto účelu uložit provedení opatření k nápravě právnické osobě nebo fyzické osobě podnikající podle zvláštních právních předpisů, která je k provedení opatření k nápravě odborně a technicky způsobilá.</a:t>
            </a:r>
          </a:p>
          <a:p>
            <a:pPr lvl="1"/>
            <a:r>
              <a:rPr lang="cs-CZ" altLang="cs-CZ" sz="1900" b="1" dirty="0"/>
              <a:t>povinnost vlastníka pozemku</a:t>
            </a:r>
          </a:p>
          <a:p>
            <a:pPr lvl="2"/>
            <a:r>
              <a:rPr lang="cs-CZ" altLang="cs-CZ" sz="1700" dirty="0" smtClean="0"/>
              <a:t>Povinnost strpět provádění opatření</a:t>
            </a:r>
          </a:p>
          <a:p>
            <a:pPr lvl="2"/>
            <a:r>
              <a:rPr lang="cs-CZ" altLang="cs-CZ" sz="1700" dirty="0" smtClean="0"/>
              <a:t>Povinnost umožnit vstup, vjezd, strpět </a:t>
            </a:r>
            <a:r>
              <a:rPr lang="cs-CZ" altLang="cs-CZ" sz="1700" b="1" dirty="0"/>
              <a:t>omezení obvyklého užívání svých pozemků a staveb.</a:t>
            </a:r>
            <a:endParaRPr lang="cs-CZ" altLang="cs-CZ" sz="1700" dirty="0" smtClean="0"/>
          </a:p>
          <a:p>
            <a:pPr lvl="1"/>
            <a:r>
              <a:rPr lang="cs-CZ" altLang="cs-CZ" sz="2000" dirty="0" smtClean="0"/>
              <a:t>právo vlastníka pozemku a stavby</a:t>
            </a:r>
          </a:p>
          <a:p>
            <a:pPr lvl="2"/>
            <a:r>
              <a:rPr lang="cs-CZ" altLang="cs-CZ" sz="1700" dirty="0" smtClean="0"/>
              <a:t>Náhrada majetkové újmy</a:t>
            </a:r>
          </a:p>
          <a:p>
            <a:pPr lvl="2"/>
            <a:r>
              <a:rPr lang="cs-CZ" altLang="cs-CZ" sz="1700" dirty="0" smtClean="0"/>
              <a:t>Náhrada za omezení užívání pozemku a stavby</a:t>
            </a:r>
          </a:p>
          <a:p>
            <a:pPr lvl="1"/>
            <a:endParaRPr lang="cs-CZ" altLang="cs-CZ" sz="1900" b="1" dirty="0" smtClean="0"/>
          </a:p>
          <a:p>
            <a:pPr lvl="1"/>
            <a:r>
              <a:rPr lang="cs-CZ" altLang="cs-CZ" sz="1900" b="1" dirty="0" smtClean="0"/>
              <a:t>Financování</a:t>
            </a:r>
          </a:p>
          <a:p>
            <a:pPr lvl="2"/>
            <a:r>
              <a:rPr lang="cs-CZ" altLang="cs-CZ" sz="1900" b="1" dirty="0" smtClean="0"/>
              <a:t>Zvláštní účet </a:t>
            </a:r>
          </a:p>
          <a:p>
            <a:pPr lvl="3"/>
            <a:r>
              <a:rPr lang="cs-CZ" altLang="cs-CZ" sz="1900" b="1" dirty="0" smtClean="0"/>
              <a:t>Zřizuje kraj ze svého rozpočtu</a:t>
            </a:r>
          </a:p>
          <a:p>
            <a:pPr lvl="3"/>
            <a:r>
              <a:rPr lang="cs-CZ" altLang="cs-CZ" sz="1900" b="1" dirty="0" smtClean="0"/>
              <a:t>Ročně doplňovaný do výše 10 </a:t>
            </a:r>
            <a:r>
              <a:rPr lang="cs-CZ" altLang="cs-CZ" sz="1900" b="1" dirty="0" err="1" smtClean="0"/>
              <a:t>mil.Kč</a:t>
            </a:r>
            <a:endParaRPr lang="cs-CZ" altLang="cs-CZ" sz="1900" b="1" dirty="0" smtClean="0"/>
          </a:p>
          <a:p>
            <a:pPr lvl="3"/>
            <a:endParaRPr lang="cs-CZ" altLang="cs-CZ" sz="1900" b="1" dirty="0"/>
          </a:p>
          <a:p>
            <a:pPr lvl="1"/>
            <a:r>
              <a:rPr lang="cs-CZ" altLang="cs-CZ" sz="1900" b="1" dirty="0" smtClean="0"/>
              <a:t> vztah k ekologické újmě na vodě dle zákona č. 167/2008 Sb. o předcházení a nápravě ekologické újmě</a:t>
            </a:r>
          </a:p>
          <a:p>
            <a:pPr lvl="3"/>
            <a:endParaRPr lang="cs-CZ" altLang="cs-CZ" b="1" dirty="0" smtClean="0"/>
          </a:p>
          <a:p>
            <a:pPr lvl="3"/>
            <a:endParaRPr lang="cs-CZ" alt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toky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pojem vodní tok, koryto vodního toku (viz výše „základní pojmy“)</a:t>
            </a:r>
          </a:p>
          <a:p>
            <a:r>
              <a:rPr lang="cs-CZ" dirty="0" smtClean="0"/>
              <a:t>ochrana vodních toků</a:t>
            </a:r>
          </a:p>
          <a:p>
            <a:r>
              <a:rPr lang="cs-CZ" dirty="0" smtClean="0"/>
              <a:t>správa vodních toků</a:t>
            </a:r>
          </a:p>
          <a:p>
            <a:pPr lvl="1"/>
            <a:r>
              <a:rPr lang="cs-CZ" b="1" dirty="0" smtClean="0"/>
              <a:t>významné  vodní toky</a:t>
            </a:r>
          </a:p>
          <a:p>
            <a:pPr lvl="1"/>
            <a:r>
              <a:rPr lang="cs-CZ" b="1" dirty="0" smtClean="0"/>
              <a:t>drobné vodní toky</a:t>
            </a:r>
          </a:p>
          <a:p>
            <a:r>
              <a:rPr lang="cs-CZ" dirty="0" smtClean="0"/>
              <a:t>subjekty vykonávající správu vodních toků</a:t>
            </a:r>
          </a:p>
          <a:p>
            <a:pPr lvl="1"/>
            <a:r>
              <a:rPr lang="cs-CZ" dirty="0" smtClean="0"/>
              <a:t>Významné vodní toky</a:t>
            </a:r>
          </a:p>
          <a:p>
            <a:pPr lvl="2"/>
            <a:r>
              <a:rPr lang="cs-CZ" dirty="0" smtClean="0"/>
              <a:t>Povodí:  Povodí </a:t>
            </a:r>
            <a:r>
              <a:rPr lang="cs-CZ" dirty="0"/>
              <a:t>Labe, </a:t>
            </a:r>
            <a:r>
              <a:rPr lang="cs-CZ" dirty="0" err="1" smtClean="0"/>
              <a:t>s.p</a:t>
            </a:r>
            <a:r>
              <a:rPr lang="cs-CZ" dirty="0" smtClean="0"/>
              <a:t>., Povodí </a:t>
            </a:r>
            <a:r>
              <a:rPr lang="cs-CZ" dirty="0"/>
              <a:t>Moravy, </a:t>
            </a:r>
            <a:r>
              <a:rPr lang="cs-CZ" dirty="0" err="1" smtClean="0"/>
              <a:t>s.p</a:t>
            </a:r>
            <a:r>
              <a:rPr lang="cs-CZ" dirty="0" smtClean="0"/>
              <a:t>.  Povodí </a:t>
            </a:r>
            <a:r>
              <a:rPr lang="cs-CZ" dirty="0"/>
              <a:t>Odry, </a:t>
            </a:r>
            <a:r>
              <a:rPr lang="cs-CZ" dirty="0" err="1" smtClean="0"/>
              <a:t>s.p</a:t>
            </a:r>
            <a:r>
              <a:rPr lang="cs-CZ" dirty="0" smtClean="0"/>
              <a:t>. , Povodí </a:t>
            </a:r>
            <a:r>
              <a:rPr lang="cs-CZ" dirty="0"/>
              <a:t>Ohře, </a:t>
            </a:r>
            <a:r>
              <a:rPr lang="cs-CZ" dirty="0" err="1" smtClean="0"/>
              <a:t>s.p</a:t>
            </a:r>
            <a:r>
              <a:rPr lang="cs-CZ" dirty="0" smtClean="0"/>
              <a:t>. , Povodí </a:t>
            </a:r>
            <a:r>
              <a:rPr lang="cs-CZ" dirty="0"/>
              <a:t>Vltavy, </a:t>
            </a:r>
            <a:r>
              <a:rPr lang="cs-CZ" dirty="0" err="1" smtClean="0"/>
              <a:t>s.p</a:t>
            </a:r>
            <a:r>
              <a:rPr lang="cs-CZ" dirty="0" smtClean="0"/>
              <a:t>.  </a:t>
            </a:r>
          </a:p>
          <a:p>
            <a:pPr lvl="1"/>
            <a:r>
              <a:rPr lang="cs-CZ" dirty="0" smtClean="0"/>
              <a:t>drobné vodní toky</a:t>
            </a:r>
          </a:p>
          <a:p>
            <a:pPr lvl="2"/>
            <a:r>
              <a:rPr lang="cs-CZ" dirty="0" smtClean="0"/>
              <a:t>Obce, jejímž územím protékají, FO, PO, organizační složky státu, jimž slouží nebo s jejichž činností souvisej, státní podniky na základ určení </a:t>
            </a:r>
            <a:r>
              <a:rPr lang="cs-CZ" dirty="0" err="1" smtClean="0"/>
              <a:t>MZe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Ministerstvo obrany – na území vojenských újezdů</a:t>
            </a:r>
          </a:p>
          <a:p>
            <a:pPr lvl="2"/>
            <a:r>
              <a:rPr lang="cs-CZ" dirty="0" smtClean="0"/>
              <a:t>Správy národních parků – na území národních parků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0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Vodní díla </a:t>
            </a:r>
            <a:r>
              <a:rPr lang="cs-CZ" dirty="0" smtClean="0"/>
              <a:t>a jejich povolování - § 55 VZ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>
            <a:normAutofit fontScale="92500" lnSpcReduction="20000"/>
          </a:bodyPr>
          <a:lstStyle/>
          <a:p>
            <a:endParaRPr lang="cs-CZ" sz="1800" b="1" dirty="0" smtClean="0"/>
          </a:p>
          <a:p>
            <a:r>
              <a:rPr lang="cs-CZ" sz="1800" b="1" dirty="0" smtClean="0"/>
              <a:t>stavby</a:t>
            </a:r>
            <a:r>
              <a:rPr lang="cs-CZ" sz="1800" b="1" dirty="0"/>
              <a:t>,</a:t>
            </a:r>
            <a:r>
              <a:rPr lang="cs-CZ" sz="1800" dirty="0"/>
              <a:t> které slouží </a:t>
            </a:r>
            <a:endParaRPr lang="cs-CZ" sz="1800" dirty="0" smtClean="0"/>
          </a:p>
          <a:p>
            <a:pPr lvl="1"/>
            <a:r>
              <a:rPr lang="cs-CZ" sz="1800" dirty="0" smtClean="0"/>
              <a:t>ke </a:t>
            </a:r>
            <a:r>
              <a:rPr lang="cs-CZ" sz="1800" dirty="0"/>
              <a:t>vzdouvání a zadržování vod, </a:t>
            </a:r>
            <a:endParaRPr lang="cs-CZ" sz="1800" dirty="0" smtClean="0"/>
          </a:p>
          <a:p>
            <a:pPr lvl="1"/>
            <a:r>
              <a:rPr lang="cs-CZ" sz="1800" dirty="0" smtClean="0"/>
              <a:t>umělému </a:t>
            </a:r>
            <a:r>
              <a:rPr lang="cs-CZ" sz="1800" dirty="0"/>
              <a:t>usměrňování odtokového režimu povrchových vod, </a:t>
            </a:r>
            <a:endParaRPr lang="cs-CZ" sz="1800" dirty="0" smtClean="0"/>
          </a:p>
          <a:p>
            <a:pPr lvl="1"/>
            <a:r>
              <a:rPr lang="cs-CZ" sz="1800" dirty="0" smtClean="0"/>
              <a:t>k </a:t>
            </a:r>
            <a:r>
              <a:rPr lang="cs-CZ" sz="1800" dirty="0"/>
              <a:t>ochraně a užívání vod, </a:t>
            </a:r>
            <a:endParaRPr lang="cs-CZ" sz="1800" dirty="0" smtClean="0"/>
          </a:p>
          <a:p>
            <a:pPr lvl="1"/>
            <a:r>
              <a:rPr lang="cs-CZ" sz="1800" dirty="0" smtClean="0"/>
              <a:t>k </a:t>
            </a:r>
            <a:r>
              <a:rPr lang="cs-CZ" sz="1800" dirty="0"/>
              <a:t>nakládání s vodami, </a:t>
            </a:r>
            <a:endParaRPr lang="cs-CZ" sz="1800" dirty="0" smtClean="0"/>
          </a:p>
          <a:p>
            <a:pPr lvl="1"/>
            <a:r>
              <a:rPr lang="cs-CZ" sz="1800" dirty="0" smtClean="0"/>
              <a:t>ochraně </a:t>
            </a:r>
            <a:r>
              <a:rPr lang="cs-CZ" sz="1800" dirty="0"/>
              <a:t>před škodlivými účinky vod, k úpravě vodních poměrů nebo </a:t>
            </a:r>
            <a:endParaRPr lang="cs-CZ" sz="1800" dirty="0" smtClean="0"/>
          </a:p>
          <a:p>
            <a:pPr lvl="1"/>
            <a:r>
              <a:rPr lang="cs-CZ" sz="1800" dirty="0" smtClean="0"/>
              <a:t>k </a:t>
            </a:r>
            <a:r>
              <a:rPr lang="cs-CZ" sz="1800" dirty="0"/>
              <a:t>jiným účelům sledovaným tímto </a:t>
            </a:r>
            <a:r>
              <a:rPr lang="cs-CZ" sz="1800" dirty="0" smtClean="0"/>
              <a:t>zákonem</a:t>
            </a:r>
            <a:endParaRPr lang="cs-CZ" sz="1800" dirty="0"/>
          </a:p>
          <a:p>
            <a:pPr lvl="2"/>
            <a:r>
              <a:rPr lang="cs-CZ" sz="1500" dirty="0" smtClean="0"/>
              <a:t>  </a:t>
            </a:r>
            <a:r>
              <a:rPr lang="cs-CZ" sz="1800" dirty="0" smtClean="0"/>
              <a:t>demonstrativní výčet </a:t>
            </a:r>
          </a:p>
          <a:p>
            <a:pPr lvl="2"/>
            <a:endParaRPr lang="cs-CZ" sz="1800" dirty="0"/>
          </a:p>
          <a:p>
            <a:pPr lvl="2"/>
            <a:r>
              <a:rPr lang="cs-CZ" sz="1800" dirty="0" smtClean="0"/>
              <a:t>negativní vymezení VD</a:t>
            </a:r>
          </a:p>
          <a:p>
            <a:pPr lvl="2"/>
            <a:r>
              <a:rPr lang="cs-CZ" sz="1800" dirty="0" smtClean="0"/>
              <a:t> rozhodování v pochybnostech</a:t>
            </a:r>
          </a:p>
          <a:p>
            <a:pPr lvl="2"/>
            <a:endParaRPr lang="cs-CZ" sz="1500" dirty="0"/>
          </a:p>
          <a:p>
            <a:pPr lvl="2"/>
            <a:endParaRPr lang="cs-CZ" sz="1500" dirty="0" smtClean="0"/>
          </a:p>
          <a:p>
            <a:pPr lvl="2"/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8008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Stavební povolení vodoprávního orgánu k vodním dílům (§ 15 VZ)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66695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000" dirty="0" smtClean="0"/>
              <a:t>k </a:t>
            </a:r>
            <a:r>
              <a:rPr lang="cs-CZ" sz="2000" dirty="0"/>
              <a:t>provedení vodních děl, k jejich změnám a změnám jejich užívání, jakož i k jejich zrušení a odstranění </a:t>
            </a:r>
            <a:endParaRPr lang="cs-CZ" sz="2000" dirty="0" smtClean="0"/>
          </a:p>
          <a:p>
            <a:r>
              <a:rPr lang="cs-CZ" sz="2000" dirty="0" smtClean="0"/>
              <a:t>povolení </a:t>
            </a:r>
            <a:r>
              <a:rPr lang="cs-CZ" sz="2000" dirty="0"/>
              <a:t>k </a:t>
            </a:r>
            <a:r>
              <a:rPr lang="cs-CZ" sz="2000" i="1" dirty="0"/>
              <a:t>provedení nebo </a:t>
            </a:r>
            <a:r>
              <a:rPr lang="cs-CZ" sz="2000" dirty="0"/>
              <a:t>změně vodního díla, které má sloužit k nakládání s vodami povolovanému podle § 8, může </a:t>
            </a:r>
            <a:endParaRPr lang="cs-CZ" sz="2000" dirty="0" smtClean="0"/>
          </a:p>
          <a:p>
            <a:pPr lvl="1"/>
            <a:r>
              <a:rPr lang="cs-CZ" sz="1800" dirty="0" smtClean="0"/>
              <a:t>být </a:t>
            </a:r>
            <a:r>
              <a:rPr lang="cs-CZ" sz="1800" dirty="0"/>
              <a:t>vydáno jen v případě, že je povoleno odpovídající nakládání s vodami </a:t>
            </a:r>
            <a:r>
              <a:rPr lang="cs-CZ" sz="1800" dirty="0" smtClean="0"/>
              <a:t>nebo</a:t>
            </a:r>
          </a:p>
          <a:p>
            <a:pPr lvl="1"/>
            <a:r>
              <a:rPr lang="cs-CZ" sz="1800" dirty="0" smtClean="0"/>
              <a:t> </a:t>
            </a:r>
            <a:r>
              <a:rPr lang="cs-CZ" sz="1800" dirty="0"/>
              <a:t>se nakládání s vodami povoluje současně s povolením k provedení nebo změně vodního </a:t>
            </a:r>
            <a:r>
              <a:rPr lang="cs-CZ" sz="1800" dirty="0" smtClean="0"/>
              <a:t>díla</a:t>
            </a:r>
          </a:p>
          <a:p>
            <a:pPr lvl="1"/>
            <a:r>
              <a:rPr lang="cs-CZ" sz="1800" dirty="0" smtClean="0">
                <a:solidFill>
                  <a:srgbClr val="FF0000"/>
                </a:solidFill>
              </a:rPr>
              <a:t>§ 9 odst. 5 VZ</a:t>
            </a:r>
          </a:p>
        </p:txBody>
      </p:sp>
    </p:spTree>
    <p:extLst>
      <p:ext uri="{BB962C8B-B14F-4D97-AF65-F5344CB8AC3E}">
        <p14:creationId xmlns:p14="http://schemas.microsoft.com/office/powerpoint/2010/main" val="10426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15144"/>
          </a:xfrm>
        </p:spPr>
        <p:txBody>
          <a:bodyPr>
            <a:normAutofit fontScale="90000"/>
          </a:bodyPr>
          <a:lstStyle/>
          <a:p>
            <a:r>
              <a:rPr lang="cs-CZ" sz="1800" dirty="0" smtClean="0"/>
              <a:t>Sucho – monitoring sucha/modelová vlhkost půdy – aktuální stav 4.3.2019</a:t>
            </a: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3" y="1268760"/>
            <a:ext cx="7193280" cy="57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>
                <a:solidFill>
                  <a:schemeClr val="accent2"/>
                </a:solidFill>
              </a:rPr>
              <a:t>Ekonomické nástroje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a) poplatky a platby dle VZ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Poplatek </a:t>
            </a:r>
            <a:r>
              <a:rPr lang="cs-CZ" altLang="cs-CZ" sz="2000" dirty="0" smtClean="0">
                <a:solidFill>
                  <a:srgbClr val="C00000"/>
                </a:solidFill>
              </a:rPr>
              <a:t>za odebrané množství podzemní vody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Poplatek </a:t>
            </a:r>
            <a:r>
              <a:rPr lang="cs-CZ" altLang="cs-CZ" sz="2000" dirty="0" smtClean="0">
                <a:solidFill>
                  <a:srgbClr val="C00000"/>
                </a:solidFill>
              </a:rPr>
              <a:t>za vypouštění odpadních vod do vod povrchových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Poplatek </a:t>
            </a:r>
            <a:r>
              <a:rPr lang="cs-CZ" altLang="cs-CZ" sz="2000" dirty="0" smtClean="0">
                <a:solidFill>
                  <a:srgbClr val="C00000"/>
                </a:solidFill>
              </a:rPr>
              <a:t>za povolené vypouštění odpadních vod do vod podzemních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!!! Novela </a:t>
            </a:r>
            <a:r>
              <a:rPr lang="cs-CZ" altLang="cs-CZ" sz="2000" dirty="0" err="1" smtClean="0">
                <a:solidFill>
                  <a:srgbClr val="C00000"/>
                </a:solidFill>
              </a:rPr>
              <a:t>zák.č</a:t>
            </a:r>
            <a:r>
              <a:rPr lang="cs-CZ" altLang="cs-CZ" sz="2000" dirty="0" smtClean="0">
                <a:solidFill>
                  <a:srgbClr val="C00000"/>
                </a:solidFill>
              </a:rPr>
              <a:t>. 113/2018 Sb.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Platba k úhradě správy vodních toků a správy povodí </a:t>
            </a:r>
            <a:r>
              <a:rPr lang="cs-CZ" altLang="cs-CZ" sz="2000" dirty="0" smtClean="0"/>
              <a:t>( za odběr povrchové vody z vodních toků, významných vodních toků, ostatních povrchových vod)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b) finanční prostředky k úhradě výdajů na opatření ve veřejném zájmu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c) krajský fond pro financování naléhavých nápravných opatření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d) daňová zvýhodnění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e) vodné a stočné (veřejné vodovody a veřejné kanalizace)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f) dotace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A855B-C8F8-4C3D-9665-CB565642132F}" type="slidenum">
              <a:rPr lang="cs-CZ"/>
              <a:pPr>
                <a:defRPr/>
              </a:pPr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5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zabezpečení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3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Organizační zabezpečení 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410327" cy="4896543"/>
          </a:xfrm>
        </p:spPr>
        <p:txBody>
          <a:bodyPr>
            <a:normAutofit/>
          </a:bodyPr>
          <a:lstStyle/>
          <a:p>
            <a:r>
              <a:rPr lang="cs-CZ" altLang="cs-CZ" b="1" dirty="0" smtClean="0"/>
              <a:t>Vodoprávní úřady:</a:t>
            </a:r>
          </a:p>
          <a:p>
            <a:pPr lvl="1"/>
            <a:r>
              <a:rPr lang="cs-CZ" altLang="cs-CZ" dirty="0" smtClean="0"/>
              <a:t>obecní úřady</a:t>
            </a:r>
          </a:p>
          <a:p>
            <a:pPr lvl="1"/>
            <a:r>
              <a:rPr lang="cs-CZ" altLang="cs-CZ" dirty="0" smtClean="0"/>
              <a:t>újezdní úřady na území vojenských újezdů</a:t>
            </a:r>
          </a:p>
          <a:p>
            <a:pPr lvl="1"/>
            <a:r>
              <a:rPr lang="cs-CZ" altLang="cs-CZ" dirty="0" smtClean="0"/>
              <a:t>obecní úřady obcí s rozšířenou působností</a:t>
            </a:r>
          </a:p>
          <a:p>
            <a:pPr lvl="1"/>
            <a:r>
              <a:rPr lang="cs-CZ" altLang="cs-CZ" dirty="0" smtClean="0"/>
              <a:t>krajské úřady </a:t>
            </a:r>
          </a:p>
          <a:p>
            <a:pPr lvl="1"/>
            <a:r>
              <a:rPr lang="cs-CZ" altLang="cs-CZ" dirty="0" smtClean="0"/>
              <a:t>Ministerstva jako  ústřední vodoprávní úřad:</a:t>
            </a:r>
          </a:p>
          <a:p>
            <a:pPr lvl="2"/>
            <a:r>
              <a:rPr lang="cs-CZ" altLang="cs-CZ" dirty="0" smtClean="0"/>
              <a:t>Ministerstvo zemědělství</a:t>
            </a:r>
          </a:p>
          <a:p>
            <a:pPr lvl="2"/>
            <a:r>
              <a:rPr lang="cs-CZ" altLang="cs-CZ" dirty="0" smtClean="0"/>
              <a:t>Ministerstvo životního prostředí </a:t>
            </a:r>
          </a:p>
          <a:p>
            <a:r>
              <a:rPr lang="cs-CZ" altLang="cs-CZ" dirty="0" smtClean="0"/>
              <a:t>další ministerstva:</a:t>
            </a:r>
          </a:p>
          <a:p>
            <a:pPr lvl="1"/>
            <a:r>
              <a:rPr lang="cs-CZ" altLang="cs-CZ" dirty="0" smtClean="0"/>
              <a:t>Ministerstvo zdravotnictví, Ministerstvo dopravy, Ministerstvo obrany</a:t>
            </a:r>
          </a:p>
          <a:p>
            <a:pPr lvl="1"/>
            <a:r>
              <a:rPr lang="cs-CZ" altLang="cs-CZ" dirty="0" smtClean="0"/>
              <a:t>Ministerstvo vnitra (krizové stavy)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F4DDF-BEB5-4F4A-8091-627A4D2869D2}" type="slidenum">
              <a:rPr lang="cs-CZ" smtClean="0"/>
              <a:pPr>
                <a:defRPr/>
              </a:pPr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7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smtClean="0"/>
              <a:t>Česká inspekce životního prostředí a její působnosti v ochraně vod </a:t>
            </a:r>
            <a:endParaRPr lang="cs-CZ" sz="2800" dirty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7338"/>
            <a:ext cx="8575551" cy="4823990"/>
          </a:xfrm>
        </p:spPr>
        <p:txBody>
          <a:bodyPr>
            <a:normAutofit lnSpcReduction="10000"/>
          </a:bodyPr>
          <a:lstStyle/>
          <a:p>
            <a:r>
              <a:rPr lang="cs-CZ" altLang="cs-CZ" dirty="0" smtClean="0"/>
              <a:t>§ 112 VZ</a:t>
            </a:r>
          </a:p>
          <a:p>
            <a:pPr lvl="1"/>
            <a:r>
              <a:rPr lang="cs-CZ" altLang="cs-CZ" sz="1600" dirty="0" smtClean="0"/>
              <a:t>vodoprávní dozor</a:t>
            </a:r>
          </a:p>
          <a:p>
            <a:pPr lvl="1"/>
            <a:r>
              <a:rPr lang="cs-CZ" altLang="cs-CZ" sz="1800" dirty="0" smtClean="0"/>
              <a:t>ukládání odstranění a nápravu zjištěných nedostatků, jejich příčin a škodlivých následků, při zjištění porušení povinností </a:t>
            </a:r>
          </a:p>
          <a:p>
            <a:pPr lvl="1"/>
            <a:r>
              <a:rPr lang="cs-CZ" altLang="cs-CZ" sz="1800" dirty="0" smtClean="0"/>
              <a:t>nařízení zastavení výroby nebo jiné činnosti, pokud velmi závažným způsobem ohrožuje veřejný zájem a životní prostředí, až do doby odstranění nedostatků, popřípadě jejich příčin</a:t>
            </a:r>
          </a:p>
          <a:p>
            <a:pPr lvl="1"/>
            <a:r>
              <a:rPr lang="cs-CZ" altLang="cs-CZ" sz="1800" dirty="0" smtClean="0"/>
              <a:t>spolupráce s vodoprávními úřady</a:t>
            </a:r>
          </a:p>
          <a:p>
            <a:pPr lvl="1"/>
            <a:r>
              <a:rPr lang="cs-CZ" altLang="cs-CZ" sz="1800" dirty="0" smtClean="0"/>
              <a:t>vedení centrální evidence havárií</a:t>
            </a:r>
          </a:p>
          <a:p>
            <a:pPr lvl="1"/>
            <a:r>
              <a:rPr lang="cs-CZ" altLang="cs-CZ" sz="1800" dirty="0" smtClean="0"/>
              <a:t>kontrola dodržování ustanovení o poplatcích za vypouštění odpadních vod do vod povrchových znečišťovateli</a:t>
            </a:r>
          </a:p>
          <a:p>
            <a:pPr lvl="1"/>
            <a:r>
              <a:rPr lang="cs-CZ" altLang="cs-CZ" sz="1800" dirty="0" smtClean="0"/>
              <a:t>Provádět kontrolní zjišťování jakosti a množství vypouštěných odpadních vod vč. zjišťování zdrojů znečištění</a:t>
            </a:r>
          </a:p>
          <a:p>
            <a:pPr lvl="1"/>
            <a:r>
              <a:rPr lang="cs-CZ" altLang="cs-CZ" sz="1800" dirty="0" smtClean="0"/>
              <a:t>plnění dalších úkolů dle VZ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B54BE-8E62-4909-A348-C190B3B67AC8}" type="slidenum">
              <a:rPr lang="cs-CZ" smtClean="0"/>
              <a:pPr>
                <a:defRPr/>
              </a:pPr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7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 smtClean="0"/>
              <a:t>Ministerstvo zemědělství a Ministerstvo životního prostředí</a:t>
            </a:r>
            <a:br>
              <a:rPr lang="cs-CZ" altLang="cs-CZ" sz="2400" dirty="0" smtClean="0"/>
            </a:br>
            <a:r>
              <a:rPr lang="cs-CZ" altLang="cs-CZ" sz="2400" dirty="0" smtClean="0"/>
              <a:t>vztah, </a:t>
            </a:r>
            <a:r>
              <a:rPr lang="cs-CZ" altLang="cs-CZ" sz="2400" b="1" dirty="0" smtClean="0"/>
              <a:t>rozdělení kompetencí  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Ministerstvo zemědělství</a:t>
            </a:r>
          </a:p>
        </p:txBody>
      </p:sp>
      <p:sp>
        <p:nvSpPr>
          <p:cNvPr id="21508" name="Zástupný symbol pro obsah 3"/>
          <p:cNvSpPr>
            <a:spLocks noGrp="1"/>
          </p:cNvSpPr>
          <p:nvPr>
            <p:ph sz="half" idx="2"/>
          </p:nvPr>
        </p:nvSpPr>
        <p:spPr>
          <a:xfrm>
            <a:off x="250825" y="2060575"/>
            <a:ext cx="4041775" cy="4392613"/>
          </a:xfrm>
        </p:spPr>
        <p:txBody>
          <a:bodyPr>
            <a:normAutofit fontScale="92500" lnSpcReduction="20000"/>
          </a:bodyPr>
          <a:lstStyle/>
          <a:p>
            <a:endParaRPr lang="cs-CZ" altLang="cs-CZ" sz="1400" dirty="0" smtClean="0"/>
          </a:p>
          <a:p>
            <a:endParaRPr lang="cs-CZ" altLang="cs-CZ" sz="1400" dirty="0" smtClean="0"/>
          </a:p>
          <a:p>
            <a:endParaRPr lang="cs-CZ" altLang="cs-CZ" sz="1400" dirty="0"/>
          </a:p>
          <a:p>
            <a:r>
              <a:rPr lang="cs-CZ" altLang="cs-CZ" sz="1400" dirty="0" smtClean="0"/>
              <a:t>§ 15/1 </a:t>
            </a:r>
            <a:r>
              <a:rPr lang="cs-CZ" altLang="cs-CZ" sz="1400" dirty="0" err="1" smtClean="0"/>
              <a:t>kompetečního</a:t>
            </a:r>
            <a:r>
              <a:rPr lang="cs-CZ" altLang="cs-CZ" sz="1400" dirty="0" smtClean="0"/>
              <a:t> zákona (2/1969 Sb.) Ministerstvo zemědělství je ústředním orgánem státní správy </a:t>
            </a:r>
            <a:r>
              <a:rPr lang="cs-CZ" altLang="cs-CZ" sz="1400" b="1" u="sng" dirty="0" smtClean="0"/>
              <a:t>pro vodní hospodářství,</a:t>
            </a:r>
            <a:r>
              <a:rPr lang="cs-CZ" altLang="cs-CZ" sz="1400" dirty="0" smtClean="0"/>
              <a:t> s výjimkou ochrany přirozené akumulace vod, ochrany vodních zdrojů a ochrany jakosti povrchových a podzemních vod,</a:t>
            </a:r>
          </a:p>
          <a:p>
            <a:r>
              <a:rPr lang="cs-CZ" altLang="cs-CZ" sz="1400" dirty="0" smtClean="0"/>
              <a:t>Vodní zákon:</a:t>
            </a:r>
          </a:p>
          <a:p>
            <a:pPr lvl="1"/>
            <a:r>
              <a:rPr lang="cs-CZ" altLang="cs-CZ" sz="1400" b="1" dirty="0" smtClean="0"/>
              <a:t>§ 108/1 VZ</a:t>
            </a:r>
          </a:p>
          <a:p>
            <a:pPr lvl="2"/>
            <a:r>
              <a:rPr lang="cs-CZ" altLang="cs-CZ" sz="1400" dirty="0" smtClean="0"/>
              <a:t>Vykonává působnost ústředního vodoprávního úřadu, pokud VZ nestanoví jinak</a:t>
            </a:r>
          </a:p>
          <a:p>
            <a:pPr lvl="1"/>
            <a:r>
              <a:rPr lang="cs-CZ" altLang="cs-CZ" sz="1400" b="1" dirty="0" smtClean="0"/>
              <a:t>§ 109 VZ</a:t>
            </a:r>
          </a:p>
          <a:p>
            <a:pPr lvl="2"/>
            <a:r>
              <a:rPr lang="cs-CZ" altLang="cs-CZ" sz="1400" dirty="0" smtClean="0"/>
              <a:t>Pravomoci při mimořádných opatřeních</a:t>
            </a:r>
          </a:p>
          <a:p>
            <a:pPr lvl="1"/>
            <a:r>
              <a:rPr lang="cs-CZ" altLang="cs-CZ" sz="1400" b="1" dirty="0" smtClean="0"/>
              <a:t>§ 111 VZ</a:t>
            </a:r>
          </a:p>
          <a:p>
            <a:pPr lvl="2"/>
            <a:r>
              <a:rPr lang="cs-CZ" altLang="cs-CZ" sz="1400" dirty="0" smtClean="0">
                <a:solidFill>
                  <a:srgbClr val="C00000"/>
                </a:solidFill>
              </a:rPr>
              <a:t>Vrchní vodoprávní dozor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21509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292600" y="1930400"/>
            <a:ext cx="4546600" cy="4594943"/>
          </a:xfrm>
        </p:spPr>
        <p:txBody>
          <a:bodyPr>
            <a:normAutofit fontScale="92500" lnSpcReduction="10000"/>
          </a:bodyPr>
          <a:lstStyle/>
          <a:p>
            <a:endParaRPr lang="cs-CZ" altLang="cs-CZ" sz="1400" dirty="0" smtClean="0"/>
          </a:p>
          <a:p>
            <a:r>
              <a:rPr lang="cs-CZ" altLang="cs-CZ" sz="1900" dirty="0" smtClean="0"/>
              <a:t>Ministerstvo životního prostředí </a:t>
            </a:r>
            <a:endParaRPr lang="cs-CZ" altLang="cs-CZ" sz="1900" dirty="0"/>
          </a:p>
          <a:p>
            <a:r>
              <a:rPr lang="cs-CZ" altLang="cs-CZ" sz="1400" dirty="0" smtClean="0"/>
              <a:t>§ 19/2 ministerstvo životního prostředí je ústředním orgánem státní správy pro </a:t>
            </a:r>
            <a:r>
              <a:rPr lang="cs-CZ" altLang="cs-CZ" sz="1400" b="1" u="sng" dirty="0" smtClean="0"/>
              <a:t>ochranu přirozené akumulace vod, ochranu vodních zdrojů a ochranu jakosti povrchových a podzemních vod,</a:t>
            </a:r>
          </a:p>
          <a:p>
            <a:r>
              <a:rPr lang="cs-CZ" altLang="cs-CZ" sz="1400" b="1" dirty="0" smtClean="0"/>
              <a:t>Vodní zákon:</a:t>
            </a:r>
          </a:p>
          <a:p>
            <a:pPr lvl="1"/>
            <a:r>
              <a:rPr lang="cs-CZ" altLang="cs-CZ" sz="1400" b="1" dirty="0" smtClean="0"/>
              <a:t>§ 108/3 písm. a) až w)</a:t>
            </a:r>
          </a:p>
          <a:p>
            <a:pPr lvl="2"/>
            <a:r>
              <a:rPr lang="cs-CZ" altLang="cs-CZ" sz="1400" dirty="0" smtClean="0"/>
              <a:t>Výčet působností MŽP jako ústředního  vodoprávního úřadu  </a:t>
            </a:r>
          </a:p>
          <a:p>
            <a:pPr lvl="1"/>
            <a:r>
              <a:rPr lang="cs-CZ" altLang="cs-CZ" sz="1400" b="1" dirty="0" smtClean="0"/>
              <a:t>§ 109</a:t>
            </a:r>
          </a:p>
          <a:p>
            <a:pPr lvl="2"/>
            <a:r>
              <a:rPr lang="cs-CZ" altLang="cs-CZ" sz="1400" dirty="0" smtClean="0"/>
              <a:t>Pravomoci při mimořádných opatřeních</a:t>
            </a:r>
          </a:p>
          <a:p>
            <a:pPr lvl="1"/>
            <a:endParaRPr lang="cs-CZ" altLang="cs-CZ" sz="1400" dirty="0" smtClean="0"/>
          </a:p>
          <a:p>
            <a:pPr lvl="1"/>
            <a:endParaRPr lang="cs-CZ" altLang="cs-CZ" sz="1400" dirty="0" smtClean="0"/>
          </a:p>
          <a:p>
            <a:pPr lvl="1"/>
            <a:r>
              <a:rPr lang="cs-CZ" altLang="cs-CZ" sz="1400" b="1" dirty="0" smtClean="0"/>
              <a:t>§ 111 VZ</a:t>
            </a:r>
          </a:p>
          <a:p>
            <a:pPr lvl="2"/>
            <a:r>
              <a:rPr lang="cs-CZ" altLang="cs-CZ" sz="1400" dirty="0" smtClean="0">
                <a:solidFill>
                  <a:srgbClr val="C00000"/>
                </a:solidFill>
              </a:rPr>
              <a:t>Vrchní vodoprávní dozor </a:t>
            </a:r>
          </a:p>
          <a:p>
            <a:pPr lvl="1"/>
            <a:endParaRPr lang="cs-CZ" altLang="cs-CZ" sz="1400" u="sng" dirty="0" smtClean="0">
              <a:solidFill>
                <a:srgbClr val="C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24CB0-2A4A-4D06-A1DE-DB7DD2E59A23}" type="slidenum">
              <a:rPr lang="cs-CZ" smtClean="0"/>
              <a:pPr>
                <a:defRPr/>
              </a:pPr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1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cs-CZ" sz="2800" dirty="0" smtClean="0"/>
              <a:t>Vodoprávní dozor vodoprávních úřadů</a:t>
            </a:r>
            <a:endParaRPr lang="cs-CZ" sz="2800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983832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sz="2000" b="1" dirty="0" smtClean="0"/>
              <a:t>Vodoprávní dozor (§ 110 VZ)</a:t>
            </a:r>
          </a:p>
          <a:p>
            <a:pPr lvl="1"/>
            <a:r>
              <a:rPr lang="cs-CZ" altLang="cs-CZ" sz="1300" b="1" dirty="0" smtClean="0"/>
              <a:t>Vodoprávní úřady + ČIŽP</a:t>
            </a:r>
          </a:p>
          <a:p>
            <a:pPr lvl="2"/>
            <a:r>
              <a:rPr lang="cs-CZ" altLang="cs-CZ" sz="1600" dirty="0" smtClean="0"/>
              <a:t>kontrola dodržování ustanovení VZ a předpisů podle něho vydaných</a:t>
            </a:r>
          </a:p>
          <a:p>
            <a:pPr lvl="2"/>
            <a:r>
              <a:rPr lang="cs-CZ" altLang="cs-CZ" sz="1600" dirty="0" smtClean="0"/>
              <a:t>ukládání opatření k odstranění zjištěných závad</a:t>
            </a:r>
          </a:p>
          <a:p>
            <a:pPr lvl="2"/>
            <a:r>
              <a:rPr lang="cs-CZ" altLang="cs-CZ" sz="1600" dirty="0" smtClean="0"/>
              <a:t>Kontrola dodržování rozhodnutí a opatření obecné povahy vydaných vodoprávními úřady</a:t>
            </a:r>
          </a:p>
          <a:p>
            <a:pPr lvl="2"/>
            <a:r>
              <a:rPr lang="cs-CZ" altLang="cs-CZ" sz="1600" dirty="0" smtClean="0"/>
              <a:t>OÚORP, krajské úřady: dozor nad vodními díly, jejichž stav by </a:t>
            </a:r>
            <a:r>
              <a:rPr lang="cs-CZ" altLang="cs-CZ" sz="1600" dirty="0" err="1" smtClean="0"/>
              <a:t>méhl</a:t>
            </a:r>
            <a:r>
              <a:rPr lang="cs-CZ" altLang="cs-CZ" sz="1600" dirty="0" smtClean="0"/>
              <a:t> ohrozit bezpečnost osob a nebo majetku</a:t>
            </a:r>
          </a:p>
          <a:p>
            <a:endParaRPr lang="cs-CZ" altLang="cs-CZ" sz="2000" dirty="0" smtClean="0"/>
          </a:p>
          <a:p>
            <a:r>
              <a:rPr lang="cs-CZ" altLang="cs-CZ" sz="2000" b="1" u="sng" dirty="0" smtClean="0"/>
              <a:t>Vrchní </a:t>
            </a:r>
            <a:r>
              <a:rPr lang="cs-CZ" altLang="cs-CZ" sz="2000" b="1" dirty="0" smtClean="0"/>
              <a:t>vodoprávní dozor (§ 111 VZ)</a:t>
            </a:r>
          </a:p>
          <a:p>
            <a:pPr lvl="1"/>
            <a:r>
              <a:rPr lang="cs-CZ" altLang="cs-CZ" sz="1500" dirty="0" smtClean="0"/>
              <a:t>MŽP, </a:t>
            </a:r>
            <a:r>
              <a:rPr lang="cs-CZ" altLang="cs-CZ" sz="1500" dirty="0" err="1" smtClean="0"/>
              <a:t>MZe</a:t>
            </a:r>
            <a:endParaRPr lang="cs-CZ" altLang="cs-CZ" sz="1500" dirty="0" smtClean="0"/>
          </a:p>
          <a:p>
            <a:pPr lvl="2"/>
            <a:r>
              <a:rPr lang="cs-CZ" altLang="cs-CZ" sz="1300" dirty="0" smtClean="0"/>
              <a:t>Kontrolují, jak vodoprávní úřady a ČIŽP provádějí ustanovení VZ a předpisů podle něj vydaných</a:t>
            </a:r>
          </a:p>
          <a:p>
            <a:pPr lvl="2"/>
            <a:r>
              <a:rPr lang="cs-CZ" altLang="cs-CZ" sz="1300" dirty="0" smtClean="0"/>
              <a:t>V rozsahu své působnosti jsou oprávněny kontrolovat </a:t>
            </a:r>
          </a:p>
          <a:p>
            <a:pPr lvl="3"/>
            <a:r>
              <a:rPr lang="cs-CZ" altLang="cs-CZ" sz="1300" dirty="0" smtClean="0"/>
              <a:t>Jak jsou dodržována </a:t>
            </a:r>
          </a:p>
          <a:p>
            <a:pPr lvl="4"/>
            <a:r>
              <a:rPr lang="cs-CZ" altLang="cs-CZ" sz="1100" dirty="0" smtClean="0"/>
              <a:t>ustanovení VZ a předpisů podle něj vydaných</a:t>
            </a:r>
          </a:p>
          <a:p>
            <a:pPr lvl="4"/>
            <a:r>
              <a:rPr lang="cs-CZ" altLang="cs-CZ" sz="1100" dirty="0" smtClean="0"/>
              <a:t>rozhodnutí vodoprávních úřadů</a:t>
            </a:r>
          </a:p>
          <a:p>
            <a:pPr lvl="3"/>
            <a:r>
              <a:rPr lang="cs-CZ" altLang="cs-CZ" sz="1300" dirty="0" smtClean="0"/>
              <a:t>Jak jsou plněny povinnosti vlastníků vodních děl, správců vodních toků a správců povodí</a:t>
            </a:r>
          </a:p>
          <a:p>
            <a:pPr lvl="4"/>
            <a:r>
              <a:rPr lang="cs-CZ" altLang="cs-CZ" sz="1100" dirty="0" smtClean="0"/>
              <a:t>Zjistí-li závady – pravomoc uložit potřebná opatření k odstranění závad</a:t>
            </a:r>
          </a:p>
          <a:p>
            <a:pPr lvl="2"/>
            <a:endParaRPr lang="cs-CZ" altLang="cs-CZ" sz="1300" dirty="0" smtClean="0"/>
          </a:p>
          <a:p>
            <a:pPr lvl="1"/>
            <a:endParaRPr lang="cs-CZ" altLang="cs-CZ" sz="1500" dirty="0" smtClean="0"/>
          </a:p>
          <a:p>
            <a:pPr lvl="1"/>
            <a:endParaRPr lang="cs-CZ" altLang="cs-CZ" sz="1500" dirty="0" smtClean="0"/>
          </a:p>
          <a:p>
            <a:endParaRPr lang="cs-CZ" alt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D17F5-9345-44BA-8910-9976CF3E80A6}" type="slidenum">
              <a:rPr lang="cs-CZ" smtClean="0"/>
              <a:pPr>
                <a:defRPr/>
              </a:pPr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1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1608" cy="792088"/>
          </a:xfrm>
        </p:spPr>
        <p:txBody>
          <a:bodyPr>
            <a:normAutofit/>
          </a:bodyPr>
          <a:lstStyle/>
          <a:p>
            <a:r>
              <a:rPr lang="cs-CZ" dirty="0" smtClean="0"/>
              <a:t>Evidenční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373616" cy="5256584"/>
          </a:xfrm>
        </p:spPr>
        <p:txBody>
          <a:bodyPr>
            <a:noAutofit/>
          </a:bodyPr>
          <a:lstStyle/>
          <a:p>
            <a:r>
              <a:rPr lang="cs-CZ" sz="1600" b="1" dirty="0" smtClean="0"/>
              <a:t>Vodoprávní evidence  (§ 19)</a:t>
            </a:r>
          </a:p>
          <a:p>
            <a:pPr lvl="1"/>
            <a:r>
              <a:rPr lang="cs-CZ" sz="1600" b="1" dirty="0" smtClean="0"/>
              <a:t>Správní </a:t>
            </a:r>
            <a:r>
              <a:rPr lang="cs-CZ" sz="1600" b="1" dirty="0"/>
              <a:t>úřady a orgány územní samosprávy jsou povinny vést evidenci </a:t>
            </a:r>
            <a:r>
              <a:rPr lang="cs-CZ" sz="1600" b="1" dirty="0" smtClean="0"/>
              <a:t>vydaných </a:t>
            </a:r>
          </a:p>
          <a:p>
            <a:pPr lvl="2"/>
            <a:r>
              <a:rPr lang="cs-CZ" sz="1600" dirty="0" smtClean="0"/>
              <a:t>rozhodnutí</a:t>
            </a:r>
            <a:r>
              <a:rPr lang="cs-CZ" sz="1600" dirty="0"/>
              <a:t>, opatření obecné povahy, závazných stanovisek, souhlasů a jim podaných ohlášení, k nimž daly souhlas podle tohoto zákona, a dále částí rozhodnutí, které podle zákona o integrované prevenci nahradily rozhodnutí vydávaná podle tohoto zákona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b="1" dirty="0" smtClean="0"/>
              <a:t>správci </a:t>
            </a:r>
            <a:r>
              <a:rPr lang="cs-CZ" sz="1600" b="1" dirty="0"/>
              <a:t>povodí jsou povinni průběžně ukládat </a:t>
            </a:r>
            <a:endParaRPr lang="cs-CZ" sz="1600" b="1" dirty="0" smtClean="0"/>
          </a:p>
          <a:p>
            <a:pPr lvl="2"/>
            <a:r>
              <a:rPr lang="cs-CZ" sz="1600" dirty="0" smtClean="0"/>
              <a:t>vybrané </a:t>
            </a:r>
            <a:r>
              <a:rPr lang="cs-CZ" sz="1600" dirty="0"/>
              <a:t>údaje z pravomocných rozhodnutí, z opatření obecné povahy a ze závazných stanovisek vodoprávních úřadů v rozsahu stanoveném </a:t>
            </a:r>
            <a:r>
              <a:rPr lang="cs-CZ" sz="1600" dirty="0" smtClean="0"/>
              <a:t> </a:t>
            </a:r>
          </a:p>
          <a:p>
            <a:pPr lvl="1"/>
            <a:endParaRPr lang="cs-CZ" sz="1600" dirty="0" smtClean="0"/>
          </a:p>
          <a:p>
            <a:pPr lvl="1"/>
            <a:r>
              <a:rPr lang="cs-CZ" sz="1600" dirty="0" smtClean="0"/>
              <a:t>rozsah, údaje, vazba na , další podrobnosti:</a:t>
            </a:r>
          </a:p>
          <a:p>
            <a:pPr lvl="2"/>
            <a:r>
              <a:rPr lang="cs-CZ" sz="1600" dirty="0" err="1" smtClean="0"/>
              <a:t>Vyhl.č</a:t>
            </a:r>
            <a:r>
              <a:rPr lang="cs-CZ" sz="1600" dirty="0" smtClean="0"/>
              <a:t>. 414/2013 Sb.</a:t>
            </a:r>
          </a:p>
          <a:p>
            <a:pPr lvl="1"/>
            <a:endParaRPr lang="cs-CZ" sz="1600" b="1" dirty="0" smtClean="0"/>
          </a:p>
          <a:p>
            <a:r>
              <a:rPr lang="cs-CZ" sz="1600" b="1" dirty="0" smtClean="0"/>
              <a:t>Evidence v katastru nemovitostí  -  § 20 VZ (vybraná vodní díla) + </a:t>
            </a:r>
            <a:r>
              <a:rPr lang="cs-CZ" sz="1600" b="1" dirty="0" err="1" smtClean="0"/>
              <a:t>vyhl.č</a:t>
            </a:r>
            <a:r>
              <a:rPr lang="cs-CZ" sz="1600" b="1" dirty="0" smtClean="0"/>
              <a:t>. 23/2007 Sb. </a:t>
            </a:r>
            <a:endParaRPr lang="cs-CZ" sz="1400" b="1" dirty="0" smtClean="0"/>
          </a:p>
          <a:p>
            <a:r>
              <a:rPr lang="cs-CZ" sz="1600" b="1" dirty="0" smtClean="0"/>
              <a:t>Evidence dle § 21 VZ (viz dále)</a:t>
            </a:r>
          </a:p>
          <a:p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941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07288" cy="504056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/>
              <a:t>Evidenční nástroje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271864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Evidence dle § 21 VZ:</a:t>
            </a:r>
            <a:endParaRPr lang="cs-CZ" sz="2000" b="1" dirty="0"/>
          </a:p>
          <a:p>
            <a:r>
              <a:rPr lang="cs-CZ" sz="1200" b="1" dirty="0" smtClean="0"/>
              <a:t> </a:t>
            </a:r>
            <a:r>
              <a:rPr lang="cs-CZ" sz="1200" b="1" dirty="0"/>
              <a:t>vodních toků a objektů na nich, jejich dílčích povodí, hydrogeologických rajonů a vodních nádrží,</a:t>
            </a:r>
          </a:p>
          <a:p>
            <a:r>
              <a:rPr lang="cs-CZ" sz="1200" b="1" dirty="0" smtClean="0"/>
              <a:t> </a:t>
            </a:r>
            <a:r>
              <a:rPr lang="cs-CZ" sz="1200" b="1" dirty="0"/>
              <a:t>vodních útvarů včetně silně ovlivněných vodních útvarů a umělých vodních útvarů,</a:t>
            </a:r>
          </a:p>
          <a:p>
            <a:r>
              <a:rPr lang="cs-CZ" sz="1200" b="1" dirty="0" smtClean="0"/>
              <a:t>množství </a:t>
            </a:r>
            <a:r>
              <a:rPr lang="cs-CZ" sz="1200" b="1" dirty="0"/>
              <a:t>a jakosti povrchových a podzemních vod, stavu vodních útvarů a ekologického potenciálu silně ovlivněných a umělých vodních útvarů,</a:t>
            </a:r>
          </a:p>
          <a:p>
            <a:r>
              <a:rPr lang="cs-CZ" sz="1200" b="1" dirty="0" smtClean="0"/>
              <a:t>odběrů </a:t>
            </a:r>
            <a:r>
              <a:rPr lang="cs-CZ" sz="1200" b="1" dirty="0"/>
              <a:t>povrchových a podzemních vod, vypouštění odpadních a důlních vod a akumulace povrchových vod ve vodních </a:t>
            </a:r>
            <a:r>
              <a:rPr lang="cs-CZ" sz="1200" b="1" dirty="0" smtClean="0"/>
              <a:t>nádržích</a:t>
            </a:r>
            <a:r>
              <a:rPr lang="cs-CZ" sz="1200" b="1" dirty="0"/>
              <a:t>,</a:t>
            </a:r>
          </a:p>
          <a:p>
            <a:r>
              <a:rPr lang="cs-CZ" sz="1200" b="1" dirty="0" smtClean="0"/>
              <a:t>mezinárodních </a:t>
            </a:r>
            <a:r>
              <a:rPr lang="cs-CZ" sz="1200" b="1" dirty="0"/>
              <a:t>oblastí povodí na území České republiky a dílčích povodí </a:t>
            </a:r>
          </a:p>
          <a:p>
            <a:r>
              <a:rPr lang="cs-CZ" sz="1200" b="1" dirty="0" smtClean="0"/>
              <a:t>chráněných </a:t>
            </a:r>
            <a:r>
              <a:rPr lang="cs-CZ" sz="1200" b="1" dirty="0"/>
              <a:t>oblastí přirozené akumulace vod </a:t>
            </a:r>
          </a:p>
          <a:p>
            <a:r>
              <a:rPr lang="cs-CZ" sz="1200" b="1" dirty="0" smtClean="0"/>
              <a:t> </a:t>
            </a:r>
            <a:r>
              <a:rPr lang="cs-CZ" sz="1200" b="1" dirty="0"/>
              <a:t>ochranných pásem vodních zdrojů </a:t>
            </a:r>
          </a:p>
          <a:p>
            <a:r>
              <a:rPr lang="cs-CZ" sz="1200" b="1" dirty="0" smtClean="0"/>
              <a:t>zdrojů </a:t>
            </a:r>
            <a:r>
              <a:rPr lang="cs-CZ" sz="1200" b="1" dirty="0"/>
              <a:t>povrchových a podzemních vod, které jsou využívány nebo u kterých se předpokládá jejich využití jako zdroje pitné vody,</a:t>
            </a:r>
          </a:p>
          <a:p>
            <a:r>
              <a:rPr lang="cs-CZ" sz="1200" b="1" dirty="0" smtClean="0"/>
              <a:t>citlivých </a:t>
            </a:r>
            <a:r>
              <a:rPr lang="cs-CZ" sz="1200" b="1" dirty="0"/>
              <a:t>oblastí </a:t>
            </a:r>
          </a:p>
          <a:p>
            <a:r>
              <a:rPr lang="cs-CZ" sz="1200" b="1" dirty="0" smtClean="0"/>
              <a:t>zranitelných </a:t>
            </a:r>
            <a:r>
              <a:rPr lang="cs-CZ" sz="1200" b="1" dirty="0"/>
              <a:t>oblastí </a:t>
            </a:r>
          </a:p>
          <a:p>
            <a:r>
              <a:rPr lang="cs-CZ" sz="1200" b="1" dirty="0" smtClean="0"/>
              <a:t>oblastí </a:t>
            </a:r>
            <a:r>
              <a:rPr lang="cs-CZ" sz="1200" b="1" dirty="0"/>
              <a:t>povrchových vod využívaných ke koupání </a:t>
            </a:r>
          </a:p>
          <a:p>
            <a:r>
              <a:rPr lang="cs-CZ" sz="1200" b="1" dirty="0" smtClean="0"/>
              <a:t>povrchových </a:t>
            </a:r>
            <a:r>
              <a:rPr lang="cs-CZ" sz="1200" b="1" dirty="0"/>
              <a:t>vod, které jsou nebo se mají stát trvale vhodnými pro život a reprodukci původních druhů ryb a dalších vodních živočichů </a:t>
            </a:r>
          </a:p>
          <a:p>
            <a:r>
              <a:rPr lang="cs-CZ" sz="1200" b="1" dirty="0" smtClean="0"/>
              <a:t>vodních </a:t>
            </a:r>
            <a:r>
              <a:rPr lang="cs-CZ" sz="1200" b="1" dirty="0"/>
              <a:t>děl k vodohospodářským melioracím pozemků </a:t>
            </a:r>
            <a:endParaRPr lang="cs-CZ" sz="1200" b="1" dirty="0" smtClean="0"/>
          </a:p>
          <a:p>
            <a:r>
              <a:rPr lang="cs-CZ" sz="1200" b="1" dirty="0"/>
              <a:t>záplavových území </a:t>
            </a:r>
          </a:p>
          <a:p>
            <a:endParaRPr lang="cs-CZ" sz="1200" dirty="0"/>
          </a:p>
          <a:p>
            <a:r>
              <a:rPr lang="cs-CZ" sz="1200" dirty="0" smtClean="0"/>
              <a:t>Katalog </a:t>
            </a:r>
            <a:r>
              <a:rPr lang="cs-CZ" sz="1200" dirty="0"/>
              <a:t>evidencí ISVS VODA </a:t>
            </a:r>
            <a:r>
              <a:rPr lang="cs-CZ" sz="1200" dirty="0" smtClean="0"/>
              <a:t> vedených </a:t>
            </a:r>
            <a:r>
              <a:rPr lang="cs-CZ" sz="1200" dirty="0"/>
              <a:t>VÚV TGM, </a:t>
            </a:r>
            <a:r>
              <a:rPr lang="cs-CZ" sz="1200" dirty="0" err="1"/>
              <a:t>v.v.i</a:t>
            </a:r>
            <a:r>
              <a:rPr lang="cs-CZ" sz="1200" dirty="0"/>
              <a:t>. </a:t>
            </a:r>
            <a:r>
              <a:rPr lang="cs-CZ" sz="1200" dirty="0" smtClean="0"/>
              <a:t> </a:t>
            </a:r>
          </a:p>
          <a:p>
            <a:pPr lvl="1"/>
            <a:r>
              <a:rPr lang="cs-CZ" sz="1200" dirty="0" smtClean="0">
                <a:hlinkClick r:id="rId2"/>
              </a:rPr>
              <a:t>http://heis.vuv.cz/data/webmap/datovesady/isvs/DOK_ISVS$KatalogEvidenciVUV.pdf</a:t>
            </a:r>
            <a:endParaRPr lang="cs-CZ" sz="1200" dirty="0" smtClean="0"/>
          </a:p>
          <a:p>
            <a:r>
              <a:rPr lang="cs-CZ" sz="1200" dirty="0" smtClean="0"/>
              <a:t>Podrobnosti: </a:t>
            </a:r>
            <a:r>
              <a:rPr lang="cs-CZ" sz="1200" dirty="0" err="1" smtClean="0"/>
              <a:t>vyhl</a:t>
            </a:r>
            <a:r>
              <a:rPr lang="cs-CZ" sz="1200" dirty="0"/>
              <a:t>. č. 252/2013 Sb. o rozsahu údajů v evidencích stavu povrchových a podzemních vod a o způsobu zpracování, ukládání a předávání těchto údajů do informačních systémů veřejné správy</a:t>
            </a:r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507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Odpovědnost</a:t>
            </a:r>
            <a:endParaRPr lang="cs-CZ" dirty="0"/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576246" cy="482453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400" b="1" dirty="0" err="1" smtClean="0"/>
              <a:t>správněprávní</a:t>
            </a:r>
            <a:r>
              <a:rPr lang="cs-CZ" altLang="cs-CZ" sz="2400" b="1" dirty="0" smtClean="0"/>
              <a:t> odpovědnost</a:t>
            </a:r>
          </a:p>
          <a:p>
            <a:pPr lvl="1" eaLnBrk="1" hangingPunct="1"/>
            <a:r>
              <a:rPr lang="cs-CZ" altLang="cs-CZ" sz="2400" dirty="0" smtClean="0"/>
              <a:t>za přestupky</a:t>
            </a:r>
          </a:p>
          <a:p>
            <a:pPr lvl="1" eaLnBrk="1" hangingPunct="1"/>
            <a:r>
              <a:rPr lang="cs-CZ" altLang="cs-CZ" dirty="0" smtClean="0"/>
              <a:t>zákon č. 250/2016 Sb. o přestupcích a řízení o nich</a:t>
            </a:r>
          </a:p>
          <a:p>
            <a:pPr lvl="1" eaLnBrk="1" hangingPunct="1"/>
            <a:r>
              <a:rPr lang="cs-CZ" altLang="cs-CZ" i="1" dirty="0" smtClean="0"/>
              <a:t>Zákon č. 183/2017 Sb. „doprovodný“</a:t>
            </a:r>
          </a:p>
          <a:p>
            <a:pPr eaLnBrk="1" hangingPunct="1"/>
            <a:r>
              <a:rPr lang="cs-CZ" altLang="cs-CZ" sz="2400" b="1" dirty="0" smtClean="0"/>
              <a:t>náhrada za ztrátu vody</a:t>
            </a:r>
          </a:p>
          <a:p>
            <a:pPr lvl="1" eaLnBrk="1" hangingPunct="1"/>
            <a:r>
              <a:rPr lang="cs-CZ" altLang="cs-CZ" sz="2400" dirty="0" smtClean="0"/>
              <a:t>§ 29 VZ</a:t>
            </a:r>
          </a:p>
          <a:p>
            <a:pPr lvl="1" eaLnBrk="1" hangingPunct="1"/>
            <a:r>
              <a:rPr lang="cs-CZ" altLang="cs-CZ" sz="2400" dirty="0" smtClean="0"/>
              <a:t>vztah k OZ</a:t>
            </a:r>
          </a:p>
          <a:p>
            <a:pPr eaLnBrk="1" hangingPunct="1"/>
            <a:r>
              <a:rPr lang="cs-CZ" altLang="cs-CZ" sz="2400" b="1" dirty="0" smtClean="0"/>
              <a:t>trestněprávní odpovědnost</a:t>
            </a:r>
          </a:p>
          <a:p>
            <a:pPr lvl="1" eaLnBrk="1" hangingPunct="1"/>
            <a:r>
              <a:rPr lang="cs-CZ" altLang="cs-CZ" sz="2400" dirty="0" smtClean="0"/>
              <a:t>TČ ohrožení vodního zdroj (§ 294a), TČ poškození, ohrožení ŽP (§ 293,294), TČ poškození chráněných částí přírody(§ 301 - mj. významný krajinný prvek – vodní tok, rybník)</a:t>
            </a:r>
          </a:p>
          <a:p>
            <a:pPr eaLnBrk="1" hangingPunct="1"/>
            <a:r>
              <a:rPr lang="cs-CZ" altLang="cs-CZ" sz="2400" b="1" dirty="0" smtClean="0"/>
              <a:t>za ekologickou újmu  </a:t>
            </a:r>
          </a:p>
          <a:p>
            <a:pPr lvl="1" eaLnBrk="1" hangingPunct="1"/>
            <a:endParaRPr lang="cs-CZ" alt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52232-671A-4E95-80FE-E038E61A1AEC}" type="slidenum">
              <a:rPr lang="cs-CZ" smtClean="0"/>
              <a:pPr>
                <a:defRPr/>
              </a:pPr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9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Povodně ČHMÚ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ČHMU - </a:t>
            </a:r>
            <a:r>
              <a:rPr lang="cs-CZ" sz="1600" dirty="0" smtClean="0"/>
              <a:t>HLÁSNÁ A PŘEDPOVĚDNÍ POVODŇOVÁ SLUŽBA </a:t>
            </a:r>
            <a:r>
              <a:rPr lang="cs-CZ" sz="1600" dirty="0" smtClean="0">
                <a:hlinkClick r:id="rId2"/>
              </a:rPr>
              <a:t>–</a:t>
            </a:r>
            <a:r>
              <a:rPr lang="cs-CZ" sz="1600" dirty="0" smtClean="0"/>
              <a:t> viz blíže:</a:t>
            </a:r>
            <a:endParaRPr lang="cs-CZ" sz="1600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pPr lvl="1"/>
            <a:r>
              <a:rPr lang="cs-CZ" dirty="0" smtClean="0">
                <a:hlinkClick r:id="rId2"/>
              </a:rPr>
              <a:t>http://hydro.chmi.cz/hpps/hpps_main.php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1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cs-CZ" sz="1600" dirty="0" smtClean="0"/>
              <a:t>SUCHO – modelová vlhkost půdy  - pro srovnání březen 2018</a:t>
            </a:r>
            <a:endParaRPr lang="cs-CZ" sz="1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4" y="1299143"/>
            <a:ext cx="6948571" cy="5558857"/>
          </a:xfrm>
        </p:spPr>
      </p:pic>
    </p:spTree>
    <p:extLst>
      <p:ext uri="{BB962C8B-B14F-4D97-AF65-F5344CB8AC3E}">
        <p14:creationId xmlns:p14="http://schemas.microsoft.com/office/powerpoint/2010/main" val="29921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564672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Ochrana před povodněmi ( §63 a násl. VZ)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1800" b="1" dirty="0" smtClean="0"/>
              <a:t>Povodeň </a:t>
            </a:r>
          </a:p>
          <a:p>
            <a:pPr lvl="1"/>
            <a:r>
              <a:rPr lang="cs-CZ" sz="1800" dirty="0"/>
              <a:t>přechodné výrazné zvýšení hladiny vodních toků nebo jiných povrchových vod, při kterém voda již zaplavuje území mimo koryto vodního toku a může způsobit škody</a:t>
            </a:r>
            <a:r>
              <a:rPr lang="cs-CZ" sz="1800" dirty="0" smtClean="0"/>
              <a:t>.</a:t>
            </a:r>
          </a:p>
          <a:p>
            <a:pPr lvl="1"/>
            <a:r>
              <a:rPr lang="cs-CZ" sz="1800" dirty="0"/>
              <a:t>i stav, kdy voda může způsobit škody tím, že z určitého území nemůže dočasně přirozeným způsobem odtékat nebo její odtok je nedostatečný, případně dochází k zaplavení území při soustředěném odtoku srážkových vod</a:t>
            </a:r>
            <a:r>
              <a:rPr lang="cs-CZ" sz="1800" dirty="0" smtClean="0"/>
              <a:t>.</a:t>
            </a:r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r>
              <a:rPr lang="cs-CZ" sz="1800" b="1" u="sng" dirty="0" smtClean="0"/>
              <a:t>Druhy povodní (dle příčin vzniku) : </a:t>
            </a:r>
          </a:p>
          <a:p>
            <a:pPr lvl="2"/>
            <a:r>
              <a:rPr lang="cs-CZ" sz="1500" b="1" dirty="0" smtClean="0"/>
              <a:t>Přirozená povodeň </a:t>
            </a:r>
          </a:p>
          <a:p>
            <a:pPr lvl="3"/>
            <a:r>
              <a:rPr lang="cs-CZ" sz="1400" dirty="0" smtClean="0"/>
              <a:t>Způsobená přírodními jevy  (táním</a:t>
            </a:r>
            <a:r>
              <a:rPr lang="cs-CZ" sz="1400" dirty="0"/>
              <a:t>, dešťovými srážkami nebo chodem </a:t>
            </a:r>
            <a:r>
              <a:rPr lang="cs-CZ" sz="1400" dirty="0" smtClean="0"/>
              <a:t>ledů)</a:t>
            </a:r>
          </a:p>
          <a:p>
            <a:pPr lvl="2"/>
            <a:r>
              <a:rPr lang="cs-CZ" sz="1500" b="1" dirty="0" smtClean="0"/>
              <a:t>Zvláštní povodeň </a:t>
            </a:r>
          </a:p>
          <a:p>
            <a:pPr lvl="3"/>
            <a:r>
              <a:rPr lang="cs-CZ" sz="1400" dirty="0" smtClean="0"/>
              <a:t>způsobená jinými vlivy ( </a:t>
            </a:r>
            <a:r>
              <a:rPr lang="cs-CZ" sz="1400" dirty="0"/>
              <a:t>zejména poruchou vodního díla, která může vést až k jeho havárii (protržení) nebo nouzovým řešením kritické situace na vodním díle </a:t>
            </a:r>
            <a:endParaRPr lang="cs-CZ" sz="1400" dirty="0" smtClean="0"/>
          </a:p>
          <a:p>
            <a:pPr lvl="3"/>
            <a:endParaRPr lang="cs-CZ" sz="1400" dirty="0" smtClean="0"/>
          </a:p>
        </p:txBody>
      </p:sp>
      <p:pic>
        <p:nvPicPr>
          <p:cNvPr id="1026" name="Picture 2" descr="D:\OBRÁZKY 2015 A NÁSL\VODA\POVODEŇ - PRA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852704"/>
          </a:xfrm>
        </p:spPr>
        <p:txBody>
          <a:bodyPr>
            <a:normAutofit/>
          </a:bodyPr>
          <a:lstStyle/>
          <a:p>
            <a:r>
              <a:rPr lang="cs-CZ" sz="3200" dirty="0"/>
              <a:t>Ochrana před povodněmi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695800"/>
          </a:xfrm>
        </p:spPr>
        <p:txBody>
          <a:bodyPr>
            <a:normAutofit fontScale="85000" lnSpcReduction="10000"/>
          </a:bodyPr>
          <a:lstStyle/>
          <a:p>
            <a:r>
              <a:rPr lang="cs-CZ" sz="1800" dirty="0"/>
              <a:t>soubor činností a opatření k předcházení a zvládnutí povodňového rizika v ohroženém </a:t>
            </a:r>
            <a:r>
              <a:rPr lang="cs-CZ" sz="1800" dirty="0" smtClean="0"/>
              <a:t>území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Plánovací/koncepční nástroje </a:t>
            </a:r>
          </a:p>
          <a:p>
            <a:r>
              <a:rPr lang="cs-CZ" sz="1800" b="1" dirty="0" smtClean="0">
                <a:solidFill>
                  <a:srgbClr val="0070C0"/>
                </a:solidFill>
              </a:rPr>
              <a:t>Mezinárodní plány pro zvládání povodňových rizik v povodí Labe, Dunaj, Odra   </a:t>
            </a:r>
          </a:p>
          <a:p>
            <a:pPr lvl="1"/>
            <a:r>
              <a:rPr lang="cs-CZ" sz="1600" b="1" dirty="0" smtClean="0"/>
              <a:t>Dle Směrnice </a:t>
            </a:r>
            <a:r>
              <a:rPr lang="cs-CZ" sz="1600" b="1" dirty="0"/>
              <a:t>Evropského parlamentu a Rady 2007/60/ES ze dne 23. října 2007 o vyhodnocování a zvládání povodňových rizik </a:t>
            </a:r>
            <a:endParaRPr lang="cs-CZ" sz="1600" b="1" dirty="0" smtClean="0"/>
          </a:p>
          <a:p>
            <a:pPr lvl="1"/>
            <a:endParaRPr lang="cs-CZ" sz="1600" b="1" dirty="0" smtClean="0">
              <a:solidFill>
                <a:srgbClr val="0070C0"/>
              </a:solidFill>
            </a:endParaRPr>
          </a:p>
          <a:p>
            <a:r>
              <a:rPr lang="cs-CZ" sz="1800" b="1" dirty="0" smtClean="0">
                <a:solidFill>
                  <a:srgbClr val="0070C0"/>
                </a:solidFill>
              </a:rPr>
              <a:t>Plány pro zvládání povodňových rizik (PZPR)</a:t>
            </a:r>
          </a:p>
          <a:p>
            <a:pPr lvl="1"/>
            <a:r>
              <a:rPr lang="cs-CZ" sz="1600" b="1" dirty="0" smtClean="0"/>
              <a:t>PZPR v povodí Labe, Dunaje, Odry (opatření obecné povahy) </a:t>
            </a:r>
          </a:p>
          <a:p>
            <a:pPr lvl="1"/>
            <a:r>
              <a:rPr lang="cs-CZ" sz="1600" b="1" dirty="0" smtClean="0"/>
              <a:t>Blíže:</a:t>
            </a:r>
          </a:p>
          <a:p>
            <a:pPr lvl="1"/>
            <a:r>
              <a:rPr lang="cs-CZ" sz="1600" b="1" dirty="0" smtClean="0">
                <a:hlinkClick r:id="rId2"/>
              </a:rPr>
              <a:t>http://eagri.cz/public/web/mze/voda/planovani-v-oblasti-vod/plany-pro-zvladani-povodnovych-rizik/</a:t>
            </a:r>
            <a:endParaRPr lang="cs-CZ" sz="1600" b="1" dirty="0" smtClean="0"/>
          </a:p>
          <a:p>
            <a:r>
              <a:rPr lang="cs-CZ" sz="1800" b="1" dirty="0" smtClean="0">
                <a:solidFill>
                  <a:srgbClr val="FF0000"/>
                </a:solidFill>
              </a:rPr>
              <a:t>Územní nástroje</a:t>
            </a: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 smtClean="0"/>
              <a:t>Stanovení záplavových území </a:t>
            </a:r>
          </a:p>
          <a:p>
            <a:r>
              <a:rPr lang="cs-CZ" sz="1800" b="1" dirty="0" smtClean="0"/>
              <a:t>Území určená k řízeným rozlivům povodní</a:t>
            </a:r>
            <a:br>
              <a:rPr lang="cs-CZ" sz="1800" b="1" dirty="0" smtClean="0"/>
            </a:br>
            <a:r>
              <a:rPr lang="cs-CZ" sz="1800" b="1" dirty="0" smtClean="0"/>
              <a:t> (blíže viz též pozemkové právo podzim 2018)</a:t>
            </a:r>
          </a:p>
        </p:txBody>
      </p:sp>
    </p:spTree>
    <p:extLst>
      <p:ext uri="{BB962C8B-B14F-4D97-AF65-F5344CB8AC3E}">
        <p14:creationId xmlns:p14="http://schemas.microsoft.com/office/powerpoint/2010/main" val="18465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před povodněmi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1800" b="1" dirty="0"/>
              <a:t>Povodňová opatření</a:t>
            </a:r>
          </a:p>
          <a:p>
            <a:pPr lvl="1"/>
            <a:r>
              <a:rPr lang="cs-CZ" sz="1800" b="1" dirty="0"/>
              <a:t>přípravná opatření</a:t>
            </a:r>
          </a:p>
          <a:p>
            <a:pPr lvl="2"/>
            <a:r>
              <a:rPr lang="cs-CZ" sz="1800" dirty="0"/>
              <a:t>stanovení záplavových území, vymezení směrodatných limitů stupňů povodňové aktivity, povodňové plány, povodňové prohlídky, příprava předpovědní a hlásné povodňové služby, organizační a technická příprava, vytváření hmotných povodňových rezerv. Příprava účastníků povodňové ochrany  </a:t>
            </a:r>
          </a:p>
          <a:p>
            <a:pPr lvl="1"/>
            <a:r>
              <a:rPr lang="cs-CZ" sz="1800" b="1" dirty="0"/>
              <a:t>opatření prováděná při  nebezpečí povodně   a při povodni</a:t>
            </a:r>
          </a:p>
          <a:p>
            <a:pPr lvl="2"/>
            <a:r>
              <a:rPr lang="cs-CZ" sz="1500" dirty="0"/>
              <a:t>Činnost předpovědní a hlásné povodňové služby, varování při nebezpeční povodně, zřízení  a činnost hlídkové služby, vyklizení záplavových území, řízené ovlivňování odtokových poměrů, povodňové zabezpečovací a záchranné práce, zabezpečení náhradních funkcí  a služeb v území zasaženém povodní</a:t>
            </a:r>
          </a:p>
          <a:p>
            <a:pPr lvl="1"/>
            <a:r>
              <a:rPr lang="cs-CZ" sz="1800" b="1" dirty="0"/>
              <a:t>opatření po povodni </a:t>
            </a:r>
          </a:p>
          <a:p>
            <a:pPr lvl="2"/>
            <a:r>
              <a:rPr lang="cs-CZ" sz="1500" dirty="0"/>
              <a:t>Evidenční a dokumentační práce,  vyhodnocení povodňové situace vč. povodňových škod, odstranění povodňových škod a obnova území po povodni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2227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636680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Ochrana před </a:t>
            </a:r>
            <a:r>
              <a:rPr lang="cs-CZ" sz="3200" dirty="0" smtClean="0"/>
              <a:t>povodněmi – organizační zabezpečení 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39816"/>
          </a:xfrm>
        </p:spPr>
        <p:txBody>
          <a:bodyPr>
            <a:normAutofit fontScale="85000" lnSpcReduction="20000"/>
          </a:bodyPr>
          <a:lstStyle/>
          <a:p>
            <a:r>
              <a:rPr lang="cs-CZ" sz="2000" dirty="0" smtClean="0"/>
              <a:t>Povodňové orgány</a:t>
            </a:r>
          </a:p>
          <a:p>
            <a:pPr lvl="1"/>
            <a:r>
              <a:rPr lang="cs-CZ" sz="1800" dirty="0"/>
              <a:t> </a:t>
            </a:r>
            <a:r>
              <a:rPr lang="cs-CZ" sz="1600" i="1" dirty="0" smtClean="0">
                <a:solidFill>
                  <a:srgbClr val="C00000"/>
                </a:solidFill>
              </a:rPr>
              <a:t>v období mimo povodeň</a:t>
            </a:r>
          </a:p>
          <a:p>
            <a:pPr lvl="2"/>
            <a:r>
              <a:rPr lang="cs-CZ" sz="1600" dirty="0" smtClean="0"/>
              <a:t>Orgány obcí a v hl. m. Praze orgány městských částí</a:t>
            </a:r>
          </a:p>
          <a:p>
            <a:pPr lvl="2"/>
            <a:r>
              <a:rPr lang="cs-CZ" sz="1600" dirty="0" smtClean="0"/>
              <a:t>Obecní úřady obcí s rozšířenou působností</a:t>
            </a:r>
          </a:p>
          <a:p>
            <a:pPr lvl="2"/>
            <a:r>
              <a:rPr lang="cs-CZ" sz="1600" dirty="0" smtClean="0"/>
              <a:t>Krajské úřady</a:t>
            </a:r>
          </a:p>
          <a:p>
            <a:pPr lvl="2"/>
            <a:r>
              <a:rPr lang="cs-CZ" sz="1600" dirty="0" smtClean="0"/>
              <a:t>MŽP jako ústřední povodňový orgán, </a:t>
            </a:r>
          </a:p>
          <a:p>
            <a:pPr lvl="2"/>
            <a:r>
              <a:rPr lang="cs-CZ" sz="1600" dirty="0" smtClean="0"/>
              <a:t>Ministerstvo  vnitra  – příprava záchranných prací (IZS, krizové stavy)</a:t>
            </a:r>
          </a:p>
          <a:p>
            <a:pPr lvl="2"/>
            <a:endParaRPr lang="cs-CZ" sz="1600" dirty="0" smtClean="0"/>
          </a:p>
          <a:p>
            <a:pPr lvl="1"/>
            <a:r>
              <a:rPr lang="cs-CZ" sz="1600" i="1" dirty="0" smtClean="0">
                <a:solidFill>
                  <a:srgbClr val="C00000"/>
                </a:solidFill>
              </a:rPr>
              <a:t>po dobu povodně</a:t>
            </a:r>
          </a:p>
          <a:p>
            <a:pPr lvl="2"/>
            <a:r>
              <a:rPr lang="cs-CZ" sz="1600" dirty="0" smtClean="0"/>
              <a:t>Povodňové komise obcí , </a:t>
            </a:r>
            <a:r>
              <a:rPr lang="cs-CZ" sz="1600" dirty="0" err="1" smtClean="0"/>
              <a:t>hl.m.Praha</a:t>
            </a:r>
            <a:r>
              <a:rPr lang="cs-CZ" sz="1600" dirty="0" smtClean="0"/>
              <a:t>: povodňové komise městských částí</a:t>
            </a:r>
          </a:p>
          <a:p>
            <a:pPr lvl="2"/>
            <a:r>
              <a:rPr lang="cs-CZ" sz="1600" dirty="0" smtClean="0"/>
              <a:t>Povodňové komise obcí s rozšířenou působností</a:t>
            </a:r>
          </a:p>
          <a:p>
            <a:pPr lvl="2"/>
            <a:r>
              <a:rPr lang="cs-CZ" sz="1600" dirty="0" smtClean="0"/>
              <a:t>Povodňové komise krajů</a:t>
            </a:r>
          </a:p>
          <a:p>
            <a:pPr lvl="2"/>
            <a:r>
              <a:rPr lang="cs-CZ" sz="1600" dirty="0" smtClean="0"/>
              <a:t>Ústřední povodňová komise </a:t>
            </a:r>
          </a:p>
          <a:p>
            <a:pPr lvl="2"/>
            <a:endParaRPr lang="cs-CZ" sz="1600" dirty="0" smtClean="0"/>
          </a:p>
          <a:p>
            <a:pPr lvl="2"/>
            <a:r>
              <a:rPr lang="cs-CZ" sz="1600" dirty="0" smtClean="0">
                <a:solidFill>
                  <a:srgbClr val="C00000"/>
                </a:solidFill>
              </a:rPr>
              <a:t>Vyhlášení krizového stavu:</a:t>
            </a:r>
          </a:p>
          <a:p>
            <a:pPr lvl="3"/>
            <a:r>
              <a:rPr lang="cs-CZ" sz="1600" dirty="0" smtClean="0"/>
              <a:t>orgány krizového řízení na celém území, pro které je krizový stav vyhlášen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347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Vodní plochy v jiných právních předpisech - 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8789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Vodní plochy a ZOPK (zákon č. 114/1992 Sb.)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Vodní plochy jako významný krajinný prvek </a:t>
            </a:r>
          </a:p>
          <a:p>
            <a:pPr lvl="1"/>
            <a:r>
              <a:rPr lang="cs-CZ" dirty="0" smtClean="0"/>
              <a:t>ex lege</a:t>
            </a:r>
          </a:p>
          <a:p>
            <a:pPr lvl="2"/>
            <a:r>
              <a:rPr lang="cs-CZ" dirty="0" smtClean="0"/>
              <a:t>vodní toky</a:t>
            </a:r>
          </a:p>
          <a:p>
            <a:pPr lvl="2"/>
            <a:r>
              <a:rPr lang="cs-CZ" dirty="0" smtClean="0"/>
              <a:t>rybníky</a:t>
            </a:r>
          </a:p>
          <a:p>
            <a:pPr lvl="2"/>
            <a:r>
              <a:rPr lang="cs-CZ" dirty="0" smtClean="0"/>
              <a:t>údolní nivy</a:t>
            </a:r>
          </a:p>
          <a:p>
            <a:pPr lvl="1"/>
            <a:r>
              <a:rPr lang="cs-CZ" dirty="0" smtClean="0"/>
              <a:t>na základě registrace</a:t>
            </a:r>
          </a:p>
          <a:p>
            <a:pPr lvl="2"/>
            <a:r>
              <a:rPr lang="cs-CZ" dirty="0" smtClean="0"/>
              <a:t>mokřady</a:t>
            </a:r>
          </a:p>
          <a:p>
            <a:pPr lvl="2"/>
            <a:r>
              <a:rPr lang="cs-CZ" dirty="0" smtClean="0"/>
              <a:t>jiné</a:t>
            </a:r>
          </a:p>
          <a:p>
            <a:r>
              <a:rPr lang="cs-CZ" b="1" dirty="0" smtClean="0">
                <a:solidFill>
                  <a:srgbClr val="00B0F0"/>
                </a:solidFill>
              </a:rPr>
              <a:t>Vodní plochy a zvláště chráněná území</a:t>
            </a:r>
          </a:p>
          <a:p>
            <a:r>
              <a:rPr lang="cs-CZ" b="1" dirty="0" smtClean="0">
                <a:solidFill>
                  <a:srgbClr val="00B0F0"/>
                </a:solidFill>
              </a:rPr>
              <a:t>Vodní plochy a Natura 2000</a:t>
            </a:r>
          </a:p>
          <a:p>
            <a:pPr lvl="2"/>
            <a:r>
              <a:rPr lang="cs-CZ" dirty="0" smtClean="0"/>
              <a:t>Viz blíže přednáška Územní ochrana přírody</a:t>
            </a:r>
          </a:p>
          <a:p>
            <a:r>
              <a:rPr lang="cs-CZ" b="1" dirty="0" smtClean="0">
                <a:solidFill>
                  <a:srgbClr val="00B0F0"/>
                </a:solidFill>
              </a:rPr>
              <a:t>Vodní plochy a ochrana vodních živočichů, speciálně ptáků</a:t>
            </a:r>
          </a:p>
          <a:p>
            <a:r>
              <a:rPr lang="cs-CZ" b="1" dirty="0" smtClean="0">
                <a:solidFill>
                  <a:srgbClr val="00B0F0"/>
                </a:solidFill>
              </a:rPr>
              <a:t>Břehové porosty</a:t>
            </a:r>
          </a:p>
          <a:p>
            <a:pPr lvl="1"/>
            <a:endParaRPr lang="cs-CZ" b="1" dirty="0" smtClean="0">
              <a:solidFill>
                <a:srgbClr val="00B0F0"/>
              </a:solidFill>
            </a:endParaRPr>
          </a:p>
          <a:p>
            <a:r>
              <a:rPr lang="cs-CZ" i="1" dirty="0" smtClean="0"/>
              <a:t>Viz vše blíže </a:t>
            </a:r>
            <a:r>
              <a:rPr lang="cs-CZ" i="1" dirty="0"/>
              <a:t>přednáška Územní ochrana přírody</a:t>
            </a:r>
          </a:p>
          <a:p>
            <a:endParaRPr lang="cs-CZ" dirty="0" smtClean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34277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Vodní plochy a lesní zákon </a:t>
            </a:r>
            <a:br>
              <a:rPr lang="cs-CZ" dirty="0" smtClean="0"/>
            </a:br>
            <a:r>
              <a:rPr lang="cs-CZ" dirty="0" smtClean="0"/>
              <a:t>č. 289/1995 Sb.)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Funkce lesa</a:t>
            </a:r>
          </a:p>
          <a:p>
            <a:pPr lvl="1"/>
            <a:r>
              <a:rPr lang="cs-CZ" dirty="0" smtClean="0"/>
              <a:t> mj. </a:t>
            </a:r>
            <a:r>
              <a:rPr lang="cs-CZ" dirty="0" err="1" smtClean="0"/>
              <a:t>vodoochranná</a:t>
            </a:r>
            <a:endParaRPr lang="cs-CZ" dirty="0" smtClean="0"/>
          </a:p>
          <a:p>
            <a:pPr lvl="1"/>
            <a:r>
              <a:rPr lang="cs-CZ" dirty="0" smtClean="0"/>
              <a:t>význam kategorie lesů  zvláštního určení</a:t>
            </a:r>
          </a:p>
          <a:p>
            <a:pPr lvl="1"/>
            <a:r>
              <a:rPr lang="cs-CZ" dirty="0" smtClean="0"/>
              <a:t>Speciální režim pro meliorace a hrazení bystřin v lesích (§ 35 LZ) </a:t>
            </a:r>
          </a:p>
          <a:p>
            <a:pPr lvl="2"/>
            <a:r>
              <a:rPr lang="cs-CZ" dirty="0" smtClean="0"/>
              <a:t>Meliorace a hrazení bystřin v lesích jsou biologická a technická opatření zaměřená na ochranu půdy a vodohospodářské poměry</a:t>
            </a:r>
          </a:p>
          <a:p>
            <a:pPr lvl="2"/>
            <a:r>
              <a:rPr lang="cs-CZ" dirty="0" smtClean="0"/>
              <a:t>Povinnost:</a:t>
            </a:r>
          </a:p>
          <a:p>
            <a:pPr lvl="3"/>
            <a:r>
              <a:rPr lang="cs-CZ" dirty="0" smtClean="0"/>
              <a:t>vlastníka lesa, pokud orgán OSSL popř. VHO nerozhodne o tom, že jde o opatření ve veřejném zájmu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856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Ochrana vod a průřezové nástroje ochrany životního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Blíže viz výukové období podzim 2019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Posuzování vlivů na životní prostředí</a:t>
            </a:r>
          </a:p>
          <a:p>
            <a:pPr lvl="1"/>
            <a:r>
              <a:rPr lang="cs-CZ" dirty="0" smtClean="0"/>
              <a:t>Integrované povolení</a:t>
            </a:r>
          </a:p>
          <a:p>
            <a:pPr lvl="1"/>
            <a:r>
              <a:rPr lang="cs-CZ" dirty="0" smtClean="0"/>
              <a:t>Odpovědnostní vztahy</a:t>
            </a:r>
          </a:p>
          <a:p>
            <a:pPr lvl="1"/>
            <a:r>
              <a:rPr lang="cs-CZ" dirty="0" smtClean="0"/>
              <a:t>Ekonomické nástroje</a:t>
            </a:r>
          </a:p>
          <a:p>
            <a:pPr lvl="1"/>
            <a:r>
              <a:rPr lang="cs-CZ" dirty="0" smtClean="0"/>
              <a:t>Vlastnictví a životní prostředí</a:t>
            </a:r>
          </a:p>
          <a:p>
            <a:pPr lvl="1"/>
            <a:r>
              <a:rPr lang="cs-CZ" dirty="0" smtClean="0"/>
              <a:t>Procesy podle stavebního zákona</a:t>
            </a:r>
          </a:p>
          <a:p>
            <a:pPr lvl="1"/>
            <a:r>
              <a:rPr lang="cs-CZ" dirty="0" smtClean="0"/>
              <a:t>Účast veřejnosti při ochraně životního prostředí</a:t>
            </a:r>
          </a:p>
          <a:p>
            <a:pPr lvl="1"/>
            <a:r>
              <a:rPr lang="cs-CZ" dirty="0" smtClean="0"/>
              <a:t>Právo na příznivé životní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4242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Doporučené studijní materiály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6021288"/>
          </a:xfrm>
        </p:spPr>
        <p:txBody>
          <a:bodyPr>
            <a:normAutofit lnSpcReduction="10000"/>
          </a:bodyPr>
          <a:lstStyle/>
          <a:p>
            <a:endParaRPr lang="cs-CZ" sz="2000" dirty="0" smtClean="0"/>
          </a:p>
          <a:p>
            <a:r>
              <a:rPr lang="cs-CZ" dirty="0" smtClean="0"/>
              <a:t>Jančářová, I. a kolektiv. Právo životního prostředí, zvláštní část, MU Brno, 2016</a:t>
            </a:r>
          </a:p>
          <a:p>
            <a:r>
              <a:rPr lang="cs-CZ" dirty="0" smtClean="0"/>
              <a:t>Horáček, Zdeněk, Král, Miroslav, Strnad, Zdeněk, </a:t>
            </a:r>
            <a:r>
              <a:rPr lang="cs-CZ" dirty="0" err="1" smtClean="0"/>
              <a:t>Vytejčková</a:t>
            </a:r>
            <a:r>
              <a:rPr lang="cs-CZ" dirty="0" smtClean="0"/>
              <a:t> Veronika. Vodní zákon, komentář, III: vydání, SONDY, s.r.o., Praha 2015</a:t>
            </a:r>
          </a:p>
          <a:p>
            <a:r>
              <a:rPr lang="cs-CZ" dirty="0" smtClean="0"/>
              <a:t>Strnad, Zdeněk a kol.: Vodní právo, II. Vydání, Jihočeská univerzita, České Budějovice, 2015</a:t>
            </a:r>
          </a:p>
          <a:p>
            <a:r>
              <a:rPr lang="cs-CZ" dirty="0" smtClean="0"/>
              <a:t>Průchová, Ivana, Hanák, Jakub a kolektiv. Voda v právních vztazích, MU Brno 2014, </a:t>
            </a:r>
          </a:p>
          <a:p>
            <a:r>
              <a:rPr lang="cs-CZ" dirty="0" smtClean="0"/>
              <a:t>Kolektiv autorů: Ochrana vod, Kancelář VOP ve spolupráci s </a:t>
            </a:r>
            <a:r>
              <a:rPr lang="cs-CZ" dirty="0" err="1" smtClean="0"/>
              <a:t>Wolters</a:t>
            </a:r>
            <a:r>
              <a:rPr lang="cs-CZ" dirty="0" smtClean="0"/>
              <a:t> </a:t>
            </a:r>
            <a:r>
              <a:rPr lang="cs-CZ" dirty="0" err="1" smtClean="0"/>
              <a:t>Kluwer,a.s</a:t>
            </a:r>
            <a:r>
              <a:rPr lang="cs-CZ" dirty="0" smtClean="0"/>
              <a:t>., 2015, ISBN 978-80-7478915-1 (</a:t>
            </a:r>
            <a:r>
              <a:rPr lang="cs-CZ" dirty="0" err="1" smtClean="0"/>
              <a:t>pdf</a:t>
            </a:r>
            <a:r>
              <a:rPr lang="cs-CZ" dirty="0" smtClean="0"/>
              <a:t>. </a:t>
            </a:r>
            <a:r>
              <a:rPr lang="cs-CZ" dirty="0" err="1" smtClean="0"/>
              <a:t>Wlters</a:t>
            </a:r>
            <a:r>
              <a:rPr lang="cs-CZ" dirty="0" smtClean="0"/>
              <a:t> </a:t>
            </a:r>
            <a:r>
              <a:rPr lang="cs-CZ" dirty="0" err="1" smtClean="0"/>
              <a:t>Kluwer</a:t>
            </a:r>
            <a:r>
              <a:rPr lang="cs-CZ" dirty="0" smtClean="0"/>
              <a:t>, ISBN 978-80-87949-23-8 (</a:t>
            </a:r>
            <a:r>
              <a:rPr lang="cs-CZ" dirty="0" err="1" smtClean="0"/>
              <a:t>pdf</a:t>
            </a:r>
            <a:r>
              <a:rPr lang="cs-CZ" dirty="0" smtClean="0"/>
              <a:t>. KVOP, Brno)</a:t>
            </a:r>
          </a:p>
          <a:p>
            <a:r>
              <a:rPr lang="cs-CZ" dirty="0" smtClean="0"/>
              <a:t>Jančářová</a:t>
            </a:r>
            <a:r>
              <a:rPr lang="cs-CZ" dirty="0"/>
              <a:t>, I.: Ochrana vod, prezentace přednášky, jaro 2015, dostupné </a:t>
            </a:r>
            <a:r>
              <a:rPr lang="cs-CZ" dirty="0" err="1"/>
              <a:t>na:https</a:t>
            </a:r>
            <a:r>
              <a:rPr lang="cs-CZ" dirty="0"/>
              <a:t>://is.muni.cz/</a:t>
            </a:r>
            <a:r>
              <a:rPr lang="cs-CZ" dirty="0" err="1"/>
              <a:t>auth</a:t>
            </a:r>
            <a:r>
              <a:rPr lang="cs-CZ" dirty="0"/>
              <a:t>/el/1422/jaro2015/MX001Zk/um/</a:t>
            </a:r>
          </a:p>
          <a:p>
            <a:r>
              <a:rPr lang="cs-CZ" dirty="0" smtClean="0"/>
              <a:t>Pekárek, Milan a kolektiv: Pozemkové právo, MU, Brno, 2015</a:t>
            </a:r>
          </a:p>
          <a:p>
            <a:r>
              <a:rPr lang="cs-CZ" sz="1200" dirty="0" smtClean="0"/>
              <a:t>Obrázky:</a:t>
            </a:r>
          </a:p>
          <a:p>
            <a:r>
              <a:rPr lang="cs-CZ" sz="1200" dirty="0"/>
              <a:t>http://www.chrlice.brno.cz/</a:t>
            </a:r>
            <a:endParaRPr lang="cs-CZ" sz="1200" dirty="0" smtClean="0"/>
          </a:p>
          <a:p>
            <a:r>
              <a:rPr lang="cs-CZ" sz="1200" dirty="0" smtClean="0"/>
              <a:t>http</a:t>
            </a:r>
            <a:r>
              <a:rPr lang="cs-CZ" sz="1200" dirty="0"/>
              <a:t>://www.ceskatelevize.cz/porady/1148200548-zpet-k-pramenum/204562233000003-reka-bez-pramene</a:t>
            </a:r>
            <a:r>
              <a:rPr lang="cs-CZ" sz="2000" dirty="0"/>
              <a:t>/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746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http://www.nase-voda.cz/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http://portal.chmi.cz/#!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64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Stavy „vody“ a jejich význam pro  právní prostředky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Běžné situace</a:t>
            </a:r>
          </a:p>
          <a:p>
            <a:pPr lvl="1"/>
            <a:r>
              <a:rPr lang="cs-CZ" dirty="0" smtClean="0"/>
              <a:t>povinnosti (administrativní/ekonomické)při využívání vod a při jejich ochraně</a:t>
            </a:r>
          </a:p>
          <a:p>
            <a:pPr lvl="1"/>
            <a:r>
              <a:rPr lang="cs-CZ" dirty="0" smtClean="0"/>
              <a:t>subjekty</a:t>
            </a:r>
          </a:p>
          <a:p>
            <a:pPr lvl="1"/>
            <a:r>
              <a:rPr lang="cs-CZ" dirty="0" smtClean="0"/>
              <a:t>důsledky porušení povinností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Mimořádné situace</a:t>
            </a:r>
          </a:p>
          <a:p>
            <a:pPr lvl="1"/>
            <a:r>
              <a:rPr lang="cs-CZ" dirty="0" smtClean="0"/>
              <a:t> nedostatek vody, sucho</a:t>
            </a:r>
          </a:p>
          <a:p>
            <a:pPr lvl="1"/>
            <a:r>
              <a:rPr lang="cs-CZ" dirty="0" smtClean="0"/>
              <a:t> povodně</a:t>
            </a:r>
          </a:p>
          <a:p>
            <a:pPr lvl="1"/>
            <a:r>
              <a:rPr lang="cs-CZ" dirty="0" smtClean="0"/>
              <a:t>havarijní stavy </a:t>
            </a:r>
          </a:p>
        </p:txBody>
      </p:sp>
    </p:spTree>
    <p:extLst>
      <p:ext uri="{BB962C8B-B14F-4D97-AF65-F5344CB8AC3E}">
        <p14:creationId xmlns:p14="http://schemas.microsoft.com/office/powerpoint/2010/main" val="32402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8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4562</TotalTime>
  <Words>5858</Words>
  <Application>Microsoft Office PowerPoint</Application>
  <PresentationFormat>Předvádění na obrazovce (4:3)</PresentationFormat>
  <Paragraphs>853</Paragraphs>
  <Slides>90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90</vt:i4>
      </vt:variant>
    </vt:vector>
  </HeadingPairs>
  <TitlesOfParts>
    <vt:vector size="97" baseType="lpstr">
      <vt:lpstr>Arial</vt:lpstr>
      <vt:lpstr>Calibri</vt:lpstr>
      <vt:lpstr>Trebuchet MS</vt:lpstr>
      <vt:lpstr>Wingdings</vt:lpstr>
      <vt:lpstr>Wingdings 2</vt:lpstr>
      <vt:lpstr>Wingdings 3</vt:lpstr>
      <vt:lpstr>Fazeta</vt:lpstr>
      <vt:lpstr>Ochrana vodních zdrojů jaro 2019 PŽP I Ivana Průchová</vt:lpstr>
      <vt:lpstr>Struktura prezentace</vt:lpstr>
      <vt:lpstr>Voda - východiska </vt:lpstr>
      <vt:lpstr>Stav podzemní vody - blíže viz zde</vt:lpstr>
      <vt:lpstr>Stav podzemní vody – pro srovnání:leden 2018 </vt:lpstr>
      <vt:lpstr>Stav podzemní vody - únor 2017 (pro srovnání s rokem 2018)</vt:lpstr>
      <vt:lpstr>Sucho – monitoring sucha/modelová vlhkost půdy – aktuální stav 4.3.2019</vt:lpstr>
      <vt:lpstr>SUCHO – modelová vlhkost půdy  - pro srovnání březen 2018</vt:lpstr>
      <vt:lpstr>Stavy „vody“ a jejich význam pro  právní prostředky </vt:lpstr>
      <vt:lpstr>Voda v právních vztazích</vt:lpstr>
      <vt:lpstr>Prameny právní úpravy</vt:lpstr>
      <vt:lpstr>Mezinárodní právo</vt:lpstr>
      <vt:lpstr>Právo EU</vt:lpstr>
      <vt:lpstr>České právo</vt:lpstr>
      <vt:lpstr>Prameny národní úpravy</vt:lpstr>
      <vt:lpstr>ZÁKLADNÍ POJMY (připomenutí)</vt:lpstr>
      <vt:lpstr>Druhy vod  - dle výskytu</vt:lpstr>
      <vt:lpstr>Druhy vod dle specifických vlastností    - prameny úpravy, vztah k VZ</vt:lpstr>
      <vt:lpstr>Další specifické režimy vody</vt:lpstr>
      <vt:lpstr>Povrchové vody </vt:lpstr>
      <vt:lpstr>Podzemní vody</vt:lpstr>
      <vt:lpstr>      Další druhy vod </vt:lpstr>
      <vt:lpstr>Práva k vodám</vt:lpstr>
      <vt:lpstr>Práva k vodám</vt:lpstr>
      <vt:lpstr>Vodní tok</vt:lpstr>
      <vt:lpstr>Povodí </vt:lpstr>
      <vt:lpstr>   Mezinárodní povodí – Labe, Dunaj, Odra  http://eagri.cz/public/web/mze/voda/aplikace/oblasti-povodi.html</vt:lpstr>
      <vt:lpstr>Povodí ČR – povodí Ohře, povodí Labe, povodí Vltavy, povodí Moravy, povodí Odry </vt:lpstr>
      <vt:lpstr>Dílčí povodí České republiky</vt:lpstr>
      <vt:lpstr>CÍLE OCHRANY VOD JAKO SLOŽKY ŽIVOTNÍHO PROSTŘEDÍ</vt:lpstr>
      <vt:lpstr>Základní pojmy  § 2a VZ   </vt:lpstr>
      <vt:lpstr>Cíle ochrany vod jako složky ŽP (základní cíle:  § 23a VZ)     </vt:lpstr>
      <vt:lpstr>Dosažení   dobrého stavu</vt:lpstr>
      <vt:lpstr>Výjimky (viz vazba na administrativní nástroje) </vt:lpstr>
      <vt:lpstr>Nástroje ochrany vod </vt:lpstr>
      <vt:lpstr>Plánovací/koncepční nástroje</vt:lpstr>
      <vt:lpstr>Plánování v oblasti vod - koncepční plány - § 23 VZ a násl. </vt:lpstr>
      <vt:lpstr>Druhy koncepčních plánů:</vt:lpstr>
      <vt:lpstr>Koncepční plány</vt:lpstr>
      <vt:lpstr>Programy opatření</vt:lpstr>
      <vt:lpstr>Limity znečištění</vt:lpstr>
      <vt:lpstr>Administrativní nástroje </vt:lpstr>
      <vt:lpstr>Nakládání s vodami</vt:lpstr>
      <vt:lpstr>Nakládání s vodami</vt:lpstr>
      <vt:lpstr>Nakládání s vodami  </vt:lpstr>
      <vt:lpstr>Nakládání s vodami </vt:lpstr>
      <vt:lpstr>Nakládání s vodami </vt:lpstr>
      <vt:lpstr>VYJÁDŘENÍ  vodoprávního orgánu</vt:lpstr>
      <vt:lpstr>Výjimky dle § 23a odst. 8 VZ (viz vazba na administrativní nástroje)  - úč. od 1.1.2019</vt:lpstr>
      <vt:lpstr>Územní ochrana vodních zdrojů a vod </vt:lpstr>
      <vt:lpstr>Chráněné oblasti přirozené akumulace vod (§ 28 VZ)</vt:lpstr>
      <vt:lpstr>Chráněné oblasti přirozené akumulace vod v ČR</vt:lpstr>
      <vt:lpstr>Chráněné oblasti přirozené akumulace vod     19, vyhlášeny v letech 1978 - 1981</vt:lpstr>
      <vt:lpstr>Území chráněná pro akumulaci povrchových vod - § 28a VZ</vt:lpstr>
      <vt:lpstr>Zranitelné oblasti</vt:lpstr>
      <vt:lpstr>Citlivé oblasti</vt:lpstr>
      <vt:lpstr>Ochranná pásma vodních zdrojů (§ 30 VZ)</vt:lpstr>
      <vt:lpstr>Ad ochranná pásma vodních zdrojů</vt:lpstr>
      <vt:lpstr>Oblasti povrchových vod využívaných ke koupání (§ 34 VZ) </vt:lpstr>
      <vt:lpstr>Povrchové  vody vhodné pro život a reprodukci původních druhů ryb a dalších vodních živočichů</vt:lpstr>
      <vt:lpstr>Ochrana vod před účinky odpadních vod a závadných látek </vt:lpstr>
      <vt:lpstr>Odpadní vody - § 38 VZ</vt:lpstr>
      <vt:lpstr>Závadné látky § 39 a násl. VZ </vt:lpstr>
      <vt:lpstr>Havárie - § 40 VZ </vt:lpstr>
      <vt:lpstr>Opatření k nápravě -§ 42 VZ </vt:lpstr>
      <vt:lpstr>Opatření k nápravě -§ 42 VZ </vt:lpstr>
      <vt:lpstr>Vodní toky </vt:lpstr>
      <vt:lpstr>Vodní díla a jejich povolování - § 55 VZ</vt:lpstr>
      <vt:lpstr>Stavební povolení vodoprávního orgánu k vodním dílům (§ 15 VZ)</vt:lpstr>
      <vt:lpstr>Ekonomické nástroje</vt:lpstr>
      <vt:lpstr>Organizační zabezpečení</vt:lpstr>
      <vt:lpstr>Organizační zabezpečení </vt:lpstr>
      <vt:lpstr>Česká inspekce životního prostředí a její působnosti v ochraně vod </vt:lpstr>
      <vt:lpstr>Ministerstvo zemědělství a Ministerstvo životního prostředí vztah, rozdělení kompetencí  </vt:lpstr>
      <vt:lpstr>Vodoprávní dozor vodoprávních úřadů</vt:lpstr>
      <vt:lpstr>Evidenční nástroje</vt:lpstr>
      <vt:lpstr>Evidenční nástroje</vt:lpstr>
      <vt:lpstr>Odpovědnost</vt:lpstr>
      <vt:lpstr>Povodně ČHMÚ</vt:lpstr>
      <vt:lpstr>Ochrana před povodněmi ( §63 a násl. VZ)</vt:lpstr>
      <vt:lpstr>Ochrana před povodněmi</vt:lpstr>
      <vt:lpstr>Ochrana před povodněmi </vt:lpstr>
      <vt:lpstr>Ochrana před povodněmi – organizační zabezpečení  </vt:lpstr>
      <vt:lpstr>Vodní plochy v jiných právních předpisech - příklady</vt:lpstr>
      <vt:lpstr>Vodní plochy a ZOPK (zákon č. 114/1992 Sb.)</vt:lpstr>
      <vt:lpstr>Vodní plochy a lesní zákon  č. 289/1995 Sb.)</vt:lpstr>
      <vt:lpstr>Ochrana vod a průřezové nástroje ochrany životního prostředí</vt:lpstr>
      <vt:lpstr>Doporučené studijní materiály</vt:lpstr>
      <vt:lpstr>.</vt:lpstr>
      <vt:lpstr>Děkuji za pozornost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Průchová</dc:creator>
  <cp:lastModifiedBy>Ivana Průchová</cp:lastModifiedBy>
  <cp:revision>176</cp:revision>
  <cp:lastPrinted>2019-03-05T09:56:06Z</cp:lastPrinted>
  <dcterms:created xsi:type="dcterms:W3CDTF">2015-09-23T07:44:28Z</dcterms:created>
  <dcterms:modified xsi:type="dcterms:W3CDTF">2019-03-11T13:11:25Z</dcterms:modified>
</cp:coreProperties>
</file>