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3"/>
  </p:notesMasterIdLst>
  <p:handoutMasterIdLst>
    <p:handoutMasterId r:id="rId84"/>
  </p:handoutMasterIdLst>
  <p:sldIdLst>
    <p:sldId id="256" r:id="rId2"/>
    <p:sldId id="376" r:id="rId3"/>
    <p:sldId id="287" r:id="rId4"/>
    <p:sldId id="382" r:id="rId5"/>
    <p:sldId id="381" r:id="rId6"/>
    <p:sldId id="370" r:id="rId7"/>
    <p:sldId id="347" r:id="rId8"/>
    <p:sldId id="348" r:id="rId9"/>
    <p:sldId id="371" r:id="rId10"/>
    <p:sldId id="349" r:id="rId11"/>
    <p:sldId id="350" r:id="rId12"/>
    <p:sldId id="336" r:id="rId13"/>
    <p:sldId id="269" r:id="rId14"/>
    <p:sldId id="372" r:id="rId15"/>
    <p:sldId id="384" r:id="rId16"/>
    <p:sldId id="373" r:id="rId17"/>
    <p:sldId id="270" r:id="rId18"/>
    <p:sldId id="328" r:id="rId19"/>
    <p:sldId id="271" r:id="rId20"/>
    <p:sldId id="272" r:id="rId21"/>
    <p:sldId id="273" r:id="rId22"/>
    <p:sldId id="275" r:id="rId23"/>
    <p:sldId id="276" r:id="rId24"/>
    <p:sldId id="374" r:id="rId25"/>
    <p:sldId id="277" r:id="rId26"/>
    <p:sldId id="278" r:id="rId27"/>
    <p:sldId id="279" r:id="rId28"/>
    <p:sldId id="280" r:id="rId29"/>
    <p:sldId id="318" r:id="rId30"/>
    <p:sldId id="331" r:id="rId31"/>
    <p:sldId id="332" r:id="rId32"/>
    <p:sldId id="309" r:id="rId33"/>
    <p:sldId id="289" r:id="rId34"/>
    <p:sldId id="339" r:id="rId35"/>
    <p:sldId id="359" r:id="rId36"/>
    <p:sldId id="375" r:id="rId37"/>
    <p:sldId id="362" r:id="rId38"/>
    <p:sldId id="366" r:id="rId39"/>
    <p:sldId id="364" r:id="rId40"/>
    <p:sldId id="369" r:id="rId41"/>
    <p:sldId id="310" r:id="rId42"/>
    <p:sldId id="355" r:id="rId43"/>
    <p:sldId id="354" r:id="rId44"/>
    <p:sldId id="367" r:id="rId45"/>
    <p:sldId id="368" r:id="rId46"/>
    <p:sldId id="356" r:id="rId47"/>
    <p:sldId id="352" r:id="rId48"/>
    <p:sldId id="293" r:id="rId49"/>
    <p:sldId id="338" r:id="rId50"/>
    <p:sldId id="357" r:id="rId51"/>
    <p:sldId id="311" r:id="rId52"/>
    <p:sldId id="295" r:id="rId53"/>
    <p:sldId id="337" r:id="rId54"/>
    <p:sldId id="308" r:id="rId55"/>
    <p:sldId id="378" r:id="rId56"/>
    <p:sldId id="313" r:id="rId57"/>
    <p:sldId id="314" r:id="rId58"/>
    <p:sldId id="383" r:id="rId59"/>
    <p:sldId id="312" r:id="rId60"/>
    <p:sldId id="330" r:id="rId61"/>
    <p:sldId id="340" r:id="rId62"/>
    <p:sldId id="341" r:id="rId63"/>
    <p:sldId id="342" r:id="rId64"/>
    <p:sldId id="343" r:id="rId65"/>
    <p:sldId id="344" r:id="rId66"/>
    <p:sldId id="315" r:id="rId67"/>
    <p:sldId id="306" r:id="rId68"/>
    <p:sldId id="303" r:id="rId69"/>
    <p:sldId id="304" r:id="rId70"/>
    <p:sldId id="322" r:id="rId71"/>
    <p:sldId id="319" r:id="rId72"/>
    <p:sldId id="307" r:id="rId73"/>
    <p:sldId id="316" r:id="rId74"/>
    <p:sldId id="320" r:id="rId75"/>
    <p:sldId id="321" r:id="rId76"/>
    <p:sldId id="345" r:id="rId77"/>
    <p:sldId id="326" r:id="rId78"/>
    <p:sldId id="351" r:id="rId79"/>
    <p:sldId id="282" r:id="rId80"/>
    <p:sldId id="286" r:id="rId81"/>
    <p:sldId id="335" r:id="rId82"/>
  </p:sldIdLst>
  <p:sldSz cx="9144000" cy="6858000" type="screen4x3"/>
  <p:notesSz cx="9926638" cy="679767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8" autoAdjust="0"/>
    <p:restoredTop sz="84793" autoAdjust="0"/>
  </p:normalViewPr>
  <p:slideViewPr>
    <p:cSldViewPr>
      <p:cViewPr varScale="1">
        <p:scale>
          <a:sx n="91" d="100"/>
          <a:sy n="91" d="100"/>
        </p:scale>
        <p:origin x="54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psp.cz/sqw/text/tiskt.sqw?O=8&amp;CT=382&amp;CT1=0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psp.cz/sqw/text/tiskt.sqw?O=8&amp;CT=382&amp;CT1=0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EE3404-6588-4468-8EF1-899F362233A1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4BAC9F8-9303-4E59-959C-D288B87EA7A7}">
      <dgm:prSet phldrT="[Text]"/>
      <dgm:spPr/>
      <dgm:t>
        <a:bodyPr/>
        <a:lstStyle/>
        <a:p>
          <a:r>
            <a:rPr lang="cs-CZ" dirty="0" smtClean="0"/>
            <a:t>Lesní zákon (289/1995 Sb.) </a:t>
          </a:r>
          <a:endParaRPr lang="cs-CZ" dirty="0"/>
        </a:p>
      </dgm:t>
    </dgm:pt>
    <dgm:pt modelId="{B45F1A4F-36BC-47D2-AA35-AC5EA1838D0F}" type="parTrans" cxnId="{EA079529-A1DE-41B0-BD33-151D79CE50E8}">
      <dgm:prSet/>
      <dgm:spPr/>
      <dgm:t>
        <a:bodyPr/>
        <a:lstStyle/>
        <a:p>
          <a:endParaRPr lang="cs-CZ"/>
        </a:p>
      </dgm:t>
    </dgm:pt>
    <dgm:pt modelId="{77C71CD8-721E-46C9-A193-E61A316A608C}" type="sibTrans" cxnId="{EA079529-A1DE-41B0-BD33-151D79CE50E8}">
      <dgm:prSet/>
      <dgm:spPr/>
      <dgm:t>
        <a:bodyPr/>
        <a:lstStyle/>
        <a:p>
          <a:endParaRPr lang="cs-CZ"/>
        </a:p>
      </dgm:t>
    </dgm:pt>
    <dgm:pt modelId="{29A74EE0-EE7D-4997-A25E-DCB0A7D5C287}">
      <dgm:prSet phldrT="[Text]" custT="1"/>
      <dgm:spPr/>
      <dgm:t>
        <a:bodyPr/>
        <a:lstStyle/>
        <a:p>
          <a:r>
            <a:rPr lang="cs-CZ" sz="1600" dirty="0" smtClean="0"/>
            <a:t>PS PČR tisk č. 408</a:t>
          </a:r>
        </a:p>
        <a:p>
          <a:r>
            <a:rPr lang="cs-CZ" sz="1600" dirty="0" smtClean="0"/>
            <a:t>(vládní návrh)  </a:t>
          </a:r>
        </a:p>
        <a:p>
          <a:endParaRPr lang="cs-CZ" sz="1600" dirty="0" smtClean="0"/>
        </a:p>
        <a:p>
          <a:r>
            <a:rPr lang="cs-CZ" sz="1600" dirty="0" smtClean="0"/>
            <a:t> </a:t>
          </a:r>
          <a:r>
            <a:rPr lang="cs-CZ" sz="1600" dirty="0" smtClean="0"/>
            <a:t>mj.: </a:t>
          </a:r>
        </a:p>
        <a:p>
          <a:r>
            <a:rPr lang="cs-CZ" sz="1600" dirty="0" smtClean="0"/>
            <a:t> mimořádné/kalamitní situace, OUL, OLH </a:t>
          </a:r>
        </a:p>
        <a:p>
          <a:endParaRPr lang="cs-CZ" sz="1600" dirty="0" smtClean="0"/>
        </a:p>
        <a:p>
          <a:r>
            <a:rPr lang="cs-CZ" sz="1200" dirty="0" smtClean="0"/>
            <a:t>návrh </a:t>
          </a:r>
          <a:r>
            <a:rPr lang="cs-CZ" sz="1200" dirty="0" smtClean="0"/>
            <a:t>přikázán k projednání výborům</a:t>
          </a:r>
        </a:p>
      </dgm:t>
    </dgm:pt>
    <dgm:pt modelId="{CB43E640-6FA3-4629-9CF2-336E6C18A0AD}" type="parTrans" cxnId="{98F95627-0C35-4A42-940A-0D164AD42C11}">
      <dgm:prSet/>
      <dgm:spPr/>
      <dgm:t>
        <a:bodyPr/>
        <a:lstStyle/>
        <a:p>
          <a:endParaRPr lang="cs-CZ"/>
        </a:p>
      </dgm:t>
    </dgm:pt>
    <dgm:pt modelId="{159F6812-E24D-47F1-A905-A71F61EAE770}" type="sibTrans" cxnId="{98F95627-0C35-4A42-940A-0D164AD42C11}">
      <dgm:prSet/>
      <dgm:spPr/>
      <dgm:t>
        <a:bodyPr/>
        <a:lstStyle/>
        <a:p>
          <a:endParaRPr lang="cs-CZ"/>
        </a:p>
      </dgm:t>
    </dgm:pt>
    <dgm:pt modelId="{BDE985B3-7F24-4AA4-B6AE-CD67F3AB0C81}">
      <dgm:prSet phldrT="[Text]" custT="1"/>
      <dgm:spPr/>
      <dgm:t>
        <a:bodyPr/>
        <a:lstStyle/>
        <a:p>
          <a:endParaRPr lang="cs-CZ" altLang="cs-CZ" sz="800" dirty="0" smtClean="0"/>
        </a:p>
        <a:p>
          <a:r>
            <a:rPr lang="cs-CZ" altLang="cs-CZ" sz="1200" b="1" dirty="0" smtClean="0">
              <a:solidFill>
                <a:srgbClr val="FF0000"/>
              </a:solidFill>
            </a:rPr>
            <a:t>Novela lesního zákona:</a:t>
          </a:r>
        </a:p>
        <a:p>
          <a:endParaRPr lang="cs-CZ" altLang="cs-CZ" sz="1200" b="1" dirty="0" smtClean="0">
            <a:solidFill>
              <a:srgbClr val="FF0000"/>
            </a:solidFill>
          </a:endParaRPr>
        </a:p>
        <a:p>
          <a:r>
            <a:rPr lang="cs-CZ" altLang="cs-CZ" sz="1200" b="1" dirty="0" smtClean="0">
              <a:solidFill>
                <a:srgbClr val="FF0000"/>
              </a:solidFill>
            </a:rPr>
            <a:t>Zákon č. 90/2019 Sb.</a:t>
          </a:r>
        </a:p>
        <a:p>
          <a:r>
            <a:rPr lang="cs-CZ" altLang="cs-CZ" sz="1200" b="1" dirty="0" smtClean="0">
              <a:solidFill>
                <a:srgbClr val="FF0000"/>
              </a:solidFill>
            </a:rPr>
            <a:t>(účinnost 2.4.2019)</a:t>
          </a:r>
        </a:p>
        <a:p>
          <a:endParaRPr lang="cs-CZ" altLang="cs-CZ" sz="1200" b="1" dirty="0" smtClean="0">
            <a:solidFill>
              <a:srgbClr val="FF0000"/>
            </a:solidFill>
          </a:endParaRPr>
        </a:p>
        <a:p>
          <a:r>
            <a:rPr lang="cs-CZ" altLang="cs-CZ" sz="1000" dirty="0" smtClean="0"/>
            <a:t>Blíže k obsahu a DZ: </a:t>
          </a:r>
        </a:p>
        <a:p>
          <a:r>
            <a:rPr lang="cs-CZ" altLang="cs-CZ" sz="1000" dirty="0" smtClean="0"/>
            <a:t>PS </a:t>
          </a:r>
          <a:r>
            <a:rPr lang="cs-CZ" altLang="cs-CZ" sz="1000" dirty="0" smtClean="0"/>
            <a:t>PČR tisk č. 380</a:t>
          </a:r>
        </a:p>
        <a:p>
          <a:r>
            <a:rPr lang="cs-CZ" altLang="cs-CZ" sz="1000" dirty="0" smtClean="0"/>
            <a:t>(poslanecký návrh)</a:t>
          </a:r>
        </a:p>
        <a:p>
          <a:r>
            <a:rPr lang="cs-CZ" altLang="cs-CZ" sz="1000" dirty="0" smtClean="0"/>
            <a:t>Opatření v mimořádných/kalamitních situacích (§ 51a ve spoj. s § </a:t>
          </a:r>
          <a:r>
            <a:rPr lang="cs-CZ" altLang="cs-CZ" sz="1000" dirty="0" smtClean="0"/>
            <a:t>49 + vazba na § 29 </a:t>
          </a:r>
          <a:r>
            <a:rPr lang="cs-CZ" altLang="cs-CZ" sz="1000" dirty="0" err="1" smtClean="0"/>
            <a:t>odfst</a:t>
          </a:r>
          <a:r>
            <a:rPr lang="cs-CZ" altLang="cs-CZ" sz="1000" dirty="0" smtClean="0"/>
            <a:t>. 1, 31 odst. 6, 32 odst. 1 až 3, 33 odst. 1 - 3 LZ) </a:t>
          </a:r>
        </a:p>
        <a:p>
          <a:endParaRPr lang="cs-CZ" altLang="cs-CZ" sz="1200" dirty="0" smtClean="0"/>
        </a:p>
        <a:p>
          <a:r>
            <a:rPr lang="cs-CZ" altLang="cs-CZ" sz="1200" dirty="0" smtClean="0"/>
            <a:t>Realizace:</a:t>
          </a:r>
        </a:p>
        <a:p>
          <a:r>
            <a:rPr lang="cs-CZ" altLang="cs-CZ" sz="1200" dirty="0" smtClean="0"/>
            <a:t>Opatření obecné povahy o odchylných opatřeních</a:t>
          </a:r>
        </a:p>
        <a:p>
          <a:r>
            <a:rPr lang="cs-CZ" altLang="cs-CZ" sz="1200" dirty="0" smtClean="0"/>
            <a:t>Účinnost 3.4.2019</a:t>
          </a:r>
        </a:p>
        <a:p>
          <a:r>
            <a:rPr lang="cs-CZ" altLang="cs-CZ" sz="1200" dirty="0" smtClean="0"/>
            <a:t>Viz blíže úřední deska </a:t>
          </a:r>
          <a:r>
            <a:rPr lang="cs-CZ" altLang="cs-CZ" sz="1200" dirty="0" err="1" smtClean="0"/>
            <a:t>MZe</a:t>
          </a:r>
          <a:endParaRPr lang="cs-CZ" altLang="cs-CZ" sz="1200" dirty="0" smtClean="0"/>
        </a:p>
        <a:p>
          <a:r>
            <a:rPr lang="cs-CZ" altLang="cs-CZ" sz="1200" dirty="0" smtClean="0">
              <a:hlinkClick xmlns:r="http://schemas.openxmlformats.org/officeDocument/2006/relationships" r:id="rId1"/>
            </a:rPr>
            <a:t>9)zde</a:t>
          </a:r>
          <a:endParaRPr lang="cs-CZ" altLang="cs-CZ" sz="1200" dirty="0" smtClean="0"/>
        </a:p>
      </dgm:t>
    </dgm:pt>
    <dgm:pt modelId="{2A405E29-C02E-4E17-B85F-0ADD62FE164E}" type="parTrans" cxnId="{F2AB36A3-21AD-47B9-86F5-E3A629B9CA4E}">
      <dgm:prSet/>
      <dgm:spPr/>
      <dgm:t>
        <a:bodyPr/>
        <a:lstStyle/>
        <a:p>
          <a:endParaRPr lang="cs-CZ"/>
        </a:p>
      </dgm:t>
    </dgm:pt>
    <dgm:pt modelId="{93C108BB-00AC-4B08-91AC-65095DDF6C00}" type="sibTrans" cxnId="{F2AB36A3-21AD-47B9-86F5-E3A629B9CA4E}">
      <dgm:prSet/>
      <dgm:spPr/>
      <dgm:t>
        <a:bodyPr/>
        <a:lstStyle/>
        <a:p>
          <a:endParaRPr lang="cs-CZ"/>
        </a:p>
      </dgm:t>
    </dgm:pt>
    <dgm:pt modelId="{3D8F571C-A4B4-4641-801D-D644FB275092}" type="pres">
      <dgm:prSet presAssocID="{A9EE3404-6588-4468-8EF1-899F362233A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C051CEE-6FB0-4F9C-B230-30E93504909E}" type="pres">
      <dgm:prSet presAssocID="{74BAC9F8-9303-4E59-959C-D288B87EA7A7}" presName="node" presStyleLbl="node1" presStyleIdx="0" presStyleCnt="3" custScaleY="54497" custRadScaleRad="88399" custRadScaleInc="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FA2B687-7C24-4CA3-A678-2B7BCD5C4750}" type="pres">
      <dgm:prSet presAssocID="{77C71CD8-721E-46C9-A193-E61A316A608C}" presName="sibTrans" presStyleLbl="sibTrans2D1" presStyleIdx="0" presStyleCnt="3" custScaleX="157894" custLinFactNeighborX="43473" custLinFactNeighborY="-11065"/>
      <dgm:spPr/>
      <dgm:t>
        <a:bodyPr/>
        <a:lstStyle/>
        <a:p>
          <a:endParaRPr lang="cs-CZ"/>
        </a:p>
      </dgm:t>
    </dgm:pt>
    <dgm:pt modelId="{5535E2F0-03DB-4F6B-873A-9E8F7BAFD3F0}" type="pres">
      <dgm:prSet presAssocID="{77C71CD8-721E-46C9-A193-E61A316A608C}" presName="connectorText" presStyleLbl="sibTrans2D1" presStyleIdx="0" presStyleCnt="3"/>
      <dgm:spPr/>
      <dgm:t>
        <a:bodyPr/>
        <a:lstStyle/>
        <a:p>
          <a:endParaRPr lang="cs-CZ"/>
        </a:p>
      </dgm:t>
    </dgm:pt>
    <dgm:pt modelId="{ACB95817-4C5A-45F4-89D1-EE8BA72DBDCE}" type="pres">
      <dgm:prSet presAssocID="{29A74EE0-EE7D-4997-A25E-DCB0A7D5C287}" presName="node" presStyleLbl="node1" presStyleIdx="1" presStyleCnt="3" custScaleY="298031" custRadScaleRad="76286" custRadScaleInc="-3534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F6D2EB6-6702-4354-8694-EEF3DA36A608}" type="pres">
      <dgm:prSet presAssocID="{159F6812-E24D-47F1-A905-A71F61EAE770}" presName="sibTrans" presStyleLbl="sibTrans2D1" presStyleIdx="1" presStyleCnt="3" custAng="21358051" custScaleX="156911" custScaleY="56999" custLinFactNeighborX="15002" custLinFactNeighborY="-80423"/>
      <dgm:spPr/>
      <dgm:t>
        <a:bodyPr/>
        <a:lstStyle/>
        <a:p>
          <a:endParaRPr lang="cs-CZ"/>
        </a:p>
      </dgm:t>
    </dgm:pt>
    <dgm:pt modelId="{15177A3D-7291-4661-BB8D-CF507684F23C}" type="pres">
      <dgm:prSet presAssocID="{159F6812-E24D-47F1-A905-A71F61EAE770}" presName="connectorText" presStyleLbl="sibTrans2D1" presStyleIdx="1" presStyleCnt="3"/>
      <dgm:spPr/>
      <dgm:t>
        <a:bodyPr/>
        <a:lstStyle/>
        <a:p>
          <a:endParaRPr lang="cs-CZ"/>
        </a:p>
      </dgm:t>
    </dgm:pt>
    <dgm:pt modelId="{6C79A3FE-A8AD-4179-8662-BA19F69D3D9A}" type="pres">
      <dgm:prSet presAssocID="{BDE985B3-7F24-4AA4-B6AE-CD67F3AB0C81}" presName="node" presStyleLbl="node1" presStyleIdx="2" presStyleCnt="3" custScaleY="318813" custRadScaleRad="81489" custRadScaleInc="4486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107F891-61E5-4BE6-B37F-39CEC4695116}" type="pres">
      <dgm:prSet presAssocID="{93C108BB-00AC-4B08-91AC-65095DDF6C00}" presName="sibTrans" presStyleLbl="sibTrans2D1" presStyleIdx="2" presStyleCnt="3" custScaleX="190256" custLinFactNeighborX="19736" custLinFactNeighborY="14783"/>
      <dgm:spPr/>
      <dgm:t>
        <a:bodyPr/>
        <a:lstStyle/>
        <a:p>
          <a:endParaRPr lang="cs-CZ"/>
        </a:p>
      </dgm:t>
    </dgm:pt>
    <dgm:pt modelId="{97EB9B4E-A520-404E-AC7C-AC2D3575D435}" type="pres">
      <dgm:prSet presAssocID="{93C108BB-00AC-4B08-91AC-65095DDF6C00}" presName="connectorText" presStyleLbl="sibTrans2D1" presStyleIdx="2" presStyleCnt="3"/>
      <dgm:spPr/>
      <dgm:t>
        <a:bodyPr/>
        <a:lstStyle/>
        <a:p>
          <a:endParaRPr lang="cs-CZ"/>
        </a:p>
      </dgm:t>
    </dgm:pt>
  </dgm:ptLst>
  <dgm:cxnLst>
    <dgm:cxn modelId="{B76E1A21-A742-47E4-9E01-575F27D803AD}" type="presOf" srcId="{74BAC9F8-9303-4E59-959C-D288B87EA7A7}" destId="{6C051CEE-6FB0-4F9C-B230-30E93504909E}" srcOrd="0" destOrd="0" presId="urn:microsoft.com/office/officeart/2005/8/layout/cycle7"/>
    <dgm:cxn modelId="{F2AB36A3-21AD-47B9-86F5-E3A629B9CA4E}" srcId="{A9EE3404-6588-4468-8EF1-899F362233A1}" destId="{BDE985B3-7F24-4AA4-B6AE-CD67F3AB0C81}" srcOrd="2" destOrd="0" parTransId="{2A405E29-C02E-4E17-B85F-0ADD62FE164E}" sibTransId="{93C108BB-00AC-4B08-91AC-65095DDF6C00}"/>
    <dgm:cxn modelId="{2CAB4300-8A44-488D-A4B2-E96B67738F6A}" type="presOf" srcId="{A9EE3404-6588-4468-8EF1-899F362233A1}" destId="{3D8F571C-A4B4-4641-801D-D644FB275092}" srcOrd="0" destOrd="0" presId="urn:microsoft.com/office/officeart/2005/8/layout/cycle7"/>
    <dgm:cxn modelId="{B281EBFC-DB1B-45A6-B5D8-2A69F8FFDFD4}" type="presOf" srcId="{159F6812-E24D-47F1-A905-A71F61EAE770}" destId="{15177A3D-7291-4661-BB8D-CF507684F23C}" srcOrd="1" destOrd="0" presId="urn:microsoft.com/office/officeart/2005/8/layout/cycle7"/>
    <dgm:cxn modelId="{FB008BF9-A3E2-46EC-B5B0-D62EFC602C17}" type="presOf" srcId="{77C71CD8-721E-46C9-A193-E61A316A608C}" destId="{3FA2B687-7C24-4CA3-A678-2B7BCD5C4750}" srcOrd="0" destOrd="0" presId="urn:microsoft.com/office/officeart/2005/8/layout/cycle7"/>
    <dgm:cxn modelId="{E02358CB-AC6B-4753-AB55-C20FA0C262F1}" type="presOf" srcId="{159F6812-E24D-47F1-A905-A71F61EAE770}" destId="{4F6D2EB6-6702-4354-8694-EEF3DA36A608}" srcOrd="0" destOrd="0" presId="urn:microsoft.com/office/officeart/2005/8/layout/cycle7"/>
    <dgm:cxn modelId="{7297D457-2E8A-43C6-BDBD-E24630CE61D4}" type="presOf" srcId="{93C108BB-00AC-4B08-91AC-65095DDF6C00}" destId="{F107F891-61E5-4BE6-B37F-39CEC4695116}" srcOrd="0" destOrd="0" presId="urn:microsoft.com/office/officeart/2005/8/layout/cycle7"/>
    <dgm:cxn modelId="{98F95627-0C35-4A42-940A-0D164AD42C11}" srcId="{A9EE3404-6588-4468-8EF1-899F362233A1}" destId="{29A74EE0-EE7D-4997-A25E-DCB0A7D5C287}" srcOrd="1" destOrd="0" parTransId="{CB43E640-6FA3-4629-9CF2-336E6C18A0AD}" sibTransId="{159F6812-E24D-47F1-A905-A71F61EAE770}"/>
    <dgm:cxn modelId="{0E04815B-C3C3-4F9F-BD56-BE041F404B29}" type="presOf" srcId="{77C71CD8-721E-46C9-A193-E61A316A608C}" destId="{5535E2F0-03DB-4F6B-873A-9E8F7BAFD3F0}" srcOrd="1" destOrd="0" presId="urn:microsoft.com/office/officeart/2005/8/layout/cycle7"/>
    <dgm:cxn modelId="{1B272E66-D84B-4B2F-82E4-D942877A3AC4}" type="presOf" srcId="{29A74EE0-EE7D-4997-A25E-DCB0A7D5C287}" destId="{ACB95817-4C5A-45F4-89D1-EE8BA72DBDCE}" srcOrd="0" destOrd="0" presId="urn:microsoft.com/office/officeart/2005/8/layout/cycle7"/>
    <dgm:cxn modelId="{B27A0764-DAD0-49B1-A1C6-CCC1CBF55184}" type="presOf" srcId="{BDE985B3-7F24-4AA4-B6AE-CD67F3AB0C81}" destId="{6C79A3FE-A8AD-4179-8662-BA19F69D3D9A}" srcOrd="0" destOrd="0" presId="urn:microsoft.com/office/officeart/2005/8/layout/cycle7"/>
    <dgm:cxn modelId="{7C7B1326-6AAA-41BC-BF77-178FE5E3FB61}" type="presOf" srcId="{93C108BB-00AC-4B08-91AC-65095DDF6C00}" destId="{97EB9B4E-A520-404E-AC7C-AC2D3575D435}" srcOrd="1" destOrd="0" presId="urn:microsoft.com/office/officeart/2005/8/layout/cycle7"/>
    <dgm:cxn modelId="{EA079529-A1DE-41B0-BD33-151D79CE50E8}" srcId="{A9EE3404-6588-4468-8EF1-899F362233A1}" destId="{74BAC9F8-9303-4E59-959C-D288B87EA7A7}" srcOrd="0" destOrd="0" parTransId="{B45F1A4F-36BC-47D2-AA35-AC5EA1838D0F}" sibTransId="{77C71CD8-721E-46C9-A193-E61A316A608C}"/>
    <dgm:cxn modelId="{D20D8FA8-8B0A-474B-B325-F2CEFF0756F5}" type="presParOf" srcId="{3D8F571C-A4B4-4641-801D-D644FB275092}" destId="{6C051CEE-6FB0-4F9C-B230-30E93504909E}" srcOrd="0" destOrd="0" presId="urn:microsoft.com/office/officeart/2005/8/layout/cycle7"/>
    <dgm:cxn modelId="{3412A5BB-58F7-411E-A0E3-829FD041B68A}" type="presParOf" srcId="{3D8F571C-A4B4-4641-801D-D644FB275092}" destId="{3FA2B687-7C24-4CA3-A678-2B7BCD5C4750}" srcOrd="1" destOrd="0" presId="urn:microsoft.com/office/officeart/2005/8/layout/cycle7"/>
    <dgm:cxn modelId="{CBE48485-60B3-4A2F-B721-F1A7CE2EE43B}" type="presParOf" srcId="{3FA2B687-7C24-4CA3-A678-2B7BCD5C4750}" destId="{5535E2F0-03DB-4F6B-873A-9E8F7BAFD3F0}" srcOrd="0" destOrd="0" presId="urn:microsoft.com/office/officeart/2005/8/layout/cycle7"/>
    <dgm:cxn modelId="{303EF49E-3818-44B5-8816-197309C4CB6F}" type="presParOf" srcId="{3D8F571C-A4B4-4641-801D-D644FB275092}" destId="{ACB95817-4C5A-45F4-89D1-EE8BA72DBDCE}" srcOrd="2" destOrd="0" presId="urn:microsoft.com/office/officeart/2005/8/layout/cycle7"/>
    <dgm:cxn modelId="{C70779A0-FA4A-4F12-882A-8B6E8D30F302}" type="presParOf" srcId="{3D8F571C-A4B4-4641-801D-D644FB275092}" destId="{4F6D2EB6-6702-4354-8694-EEF3DA36A608}" srcOrd="3" destOrd="0" presId="urn:microsoft.com/office/officeart/2005/8/layout/cycle7"/>
    <dgm:cxn modelId="{798B0811-6D04-40AD-9714-258FC230A5DE}" type="presParOf" srcId="{4F6D2EB6-6702-4354-8694-EEF3DA36A608}" destId="{15177A3D-7291-4661-BB8D-CF507684F23C}" srcOrd="0" destOrd="0" presId="urn:microsoft.com/office/officeart/2005/8/layout/cycle7"/>
    <dgm:cxn modelId="{B2FE30FF-C031-4579-9FA3-D3552A09342A}" type="presParOf" srcId="{3D8F571C-A4B4-4641-801D-D644FB275092}" destId="{6C79A3FE-A8AD-4179-8662-BA19F69D3D9A}" srcOrd="4" destOrd="0" presId="urn:microsoft.com/office/officeart/2005/8/layout/cycle7"/>
    <dgm:cxn modelId="{BF9039ED-CAB5-41E9-B3FA-68F6694E1306}" type="presParOf" srcId="{3D8F571C-A4B4-4641-801D-D644FB275092}" destId="{F107F891-61E5-4BE6-B37F-39CEC4695116}" srcOrd="5" destOrd="0" presId="urn:microsoft.com/office/officeart/2005/8/layout/cycle7"/>
    <dgm:cxn modelId="{80C08CDA-9239-43F1-81EE-B76A4E612D7F}" type="presParOf" srcId="{F107F891-61E5-4BE6-B37F-39CEC4695116}" destId="{97EB9B4E-A520-404E-AC7C-AC2D3575D435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FB0DA8-A2F5-4421-BD6A-0B9E75F7F04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63BAC67-7C70-4403-B0E8-95E2C4B7D4DA}">
      <dgm:prSet phldrT="[Text]"/>
      <dgm:spPr/>
      <dgm:t>
        <a:bodyPr/>
        <a:lstStyle/>
        <a:p>
          <a:r>
            <a:rPr lang="cs-CZ" dirty="0" smtClean="0"/>
            <a:t>Lesy ochranné</a:t>
          </a:r>
          <a:endParaRPr lang="cs-CZ" dirty="0"/>
        </a:p>
      </dgm:t>
    </dgm:pt>
    <dgm:pt modelId="{B232978F-72E6-4A82-A466-CF3AB91BC0ED}" type="parTrans" cxnId="{2494264D-CE2B-418E-A6B5-4610F4DC840E}">
      <dgm:prSet/>
      <dgm:spPr/>
      <dgm:t>
        <a:bodyPr/>
        <a:lstStyle/>
        <a:p>
          <a:endParaRPr lang="cs-CZ"/>
        </a:p>
      </dgm:t>
    </dgm:pt>
    <dgm:pt modelId="{5F31FDAC-A2B2-44A9-8F7E-7D908BF72D52}" type="sibTrans" cxnId="{2494264D-CE2B-418E-A6B5-4610F4DC840E}">
      <dgm:prSet/>
      <dgm:spPr/>
      <dgm:t>
        <a:bodyPr/>
        <a:lstStyle/>
        <a:p>
          <a:endParaRPr lang="cs-CZ"/>
        </a:p>
      </dgm:t>
    </dgm:pt>
    <dgm:pt modelId="{D113B0DC-D86F-47B3-982F-CCAEBB59BF67}">
      <dgm:prSet phldrT="[Text]"/>
      <dgm:spPr/>
      <dgm:t>
        <a:bodyPr/>
        <a:lstStyle/>
        <a:p>
          <a:r>
            <a:rPr lang="cs-CZ" dirty="0" smtClean="0"/>
            <a:t>Rozhodnutí orgánu státní správy lesů</a:t>
          </a:r>
          <a:endParaRPr lang="cs-CZ" dirty="0"/>
        </a:p>
      </dgm:t>
    </dgm:pt>
    <dgm:pt modelId="{1DEBE5EB-F83B-4940-90F2-BF0F391C2656}" type="parTrans" cxnId="{7103F6F4-6934-493F-816F-3E4C88926165}">
      <dgm:prSet/>
      <dgm:spPr/>
      <dgm:t>
        <a:bodyPr/>
        <a:lstStyle/>
        <a:p>
          <a:endParaRPr lang="cs-CZ"/>
        </a:p>
      </dgm:t>
    </dgm:pt>
    <dgm:pt modelId="{583FD7D4-5115-4A91-A75D-FE4D132E3B12}" type="sibTrans" cxnId="{7103F6F4-6934-493F-816F-3E4C88926165}">
      <dgm:prSet/>
      <dgm:spPr/>
      <dgm:t>
        <a:bodyPr/>
        <a:lstStyle/>
        <a:p>
          <a:endParaRPr lang="cs-CZ"/>
        </a:p>
      </dgm:t>
    </dgm:pt>
    <dgm:pt modelId="{F43017B3-5328-4A1A-9603-F694A8B3F547}">
      <dgm:prSet phldrT="[Text]" phldr="1"/>
      <dgm:spPr/>
      <dgm:t>
        <a:bodyPr/>
        <a:lstStyle/>
        <a:p>
          <a:endParaRPr lang="cs-CZ" dirty="0"/>
        </a:p>
      </dgm:t>
    </dgm:pt>
    <dgm:pt modelId="{F9A222A4-ADD5-42FF-A81A-60512F0D26B9}" type="parTrans" cxnId="{12BD8043-61C8-433B-8F09-962EDB08DE42}">
      <dgm:prSet/>
      <dgm:spPr/>
      <dgm:t>
        <a:bodyPr/>
        <a:lstStyle/>
        <a:p>
          <a:endParaRPr lang="cs-CZ"/>
        </a:p>
      </dgm:t>
    </dgm:pt>
    <dgm:pt modelId="{6B9F93B4-FF50-430A-A039-2EEAEC90BE57}" type="sibTrans" cxnId="{12BD8043-61C8-433B-8F09-962EDB08DE42}">
      <dgm:prSet/>
      <dgm:spPr/>
      <dgm:t>
        <a:bodyPr/>
        <a:lstStyle/>
        <a:p>
          <a:endParaRPr lang="cs-CZ"/>
        </a:p>
      </dgm:t>
    </dgm:pt>
    <dgm:pt modelId="{393177DD-260A-4AEE-AA5B-C55D9BB50AFA}">
      <dgm:prSet phldrT="[Text]"/>
      <dgm:spPr/>
      <dgm:t>
        <a:bodyPr/>
        <a:lstStyle/>
        <a:p>
          <a:r>
            <a:rPr lang="cs-CZ" dirty="0" smtClean="0"/>
            <a:t>Lesy zvláštního určení</a:t>
          </a:r>
          <a:endParaRPr lang="cs-CZ" dirty="0"/>
        </a:p>
      </dgm:t>
    </dgm:pt>
    <dgm:pt modelId="{89DD5D4F-0C87-4810-B049-49E4A60F9835}" type="parTrans" cxnId="{674E39A1-FD44-47B7-8F73-94B6AE8963CC}">
      <dgm:prSet/>
      <dgm:spPr/>
      <dgm:t>
        <a:bodyPr/>
        <a:lstStyle/>
        <a:p>
          <a:endParaRPr lang="cs-CZ"/>
        </a:p>
      </dgm:t>
    </dgm:pt>
    <dgm:pt modelId="{27D0FEF4-59EE-4C86-8068-A89209D7AB2F}" type="sibTrans" cxnId="{674E39A1-FD44-47B7-8F73-94B6AE8963CC}">
      <dgm:prSet/>
      <dgm:spPr/>
      <dgm:t>
        <a:bodyPr/>
        <a:lstStyle/>
        <a:p>
          <a:endParaRPr lang="cs-CZ"/>
        </a:p>
      </dgm:t>
    </dgm:pt>
    <dgm:pt modelId="{FDC18516-B75B-45AD-B288-4BFEBA585610}">
      <dgm:prSet phldrT="[Text]"/>
      <dgm:spPr/>
      <dgm:t>
        <a:bodyPr/>
        <a:lstStyle/>
        <a:p>
          <a:r>
            <a:rPr lang="cs-CZ" dirty="0" smtClean="0"/>
            <a:t>Ex lege</a:t>
          </a:r>
          <a:endParaRPr lang="cs-CZ" dirty="0"/>
        </a:p>
      </dgm:t>
    </dgm:pt>
    <dgm:pt modelId="{A66B4354-881E-4259-BEF1-28E96EC6CE60}" type="parTrans" cxnId="{892C82D9-28C0-431E-926C-3FB6BB8DD464}">
      <dgm:prSet/>
      <dgm:spPr/>
      <dgm:t>
        <a:bodyPr/>
        <a:lstStyle/>
        <a:p>
          <a:endParaRPr lang="cs-CZ"/>
        </a:p>
      </dgm:t>
    </dgm:pt>
    <dgm:pt modelId="{B048C007-9DA7-427B-A2FC-8AA2F424E849}" type="sibTrans" cxnId="{892C82D9-28C0-431E-926C-3FB6BB8DD464}">
      <dgm:prSet/>
      <dgm:spPr/>
      <dgm:t>
        <a:bodyPr/>
        <a:lstStyle/>
        <a:p>
          <a:endParaRPr lang="cs-CZ"/>
        </a:p>
      </dgm:t>
    </dgm:pt>
    <dgm:pt modelId="{AAB7859B-5159-403A-AF62-CB463317BAC5}">
      <dgm:prSet phldrT="[Text]" phldr="1"/>
      <dgm:spPr/>
      <dgm:t>
        <a:bodyPr/>
        <a:lstStyle/>
        <a:p>
          <a:endParaRPr lang="cs-CZ" dirty="0"/>
        </a:p>
      </dgm:t>
    </dgm:pt>
    <dgm:pt modelId="{CA399B4F-281E-4DEB-B951-227969E0D6D8}" type="parTrans" cxnId="{98878272-B34C-4997-B3D6-2EA5474C3057}">
      <dgm:prSet/>
      <dgm:spPr/>
      <dgm:t>
        <a:bodyPr/>
        <a:lstStyle/>
        <a:p>
          <a:endParaRPr lang="cs-CZ"/>
        </a:p>
      </dgm:t>
    </dgm:pt>
    <dgm:pt modelId="{81EB982E-9598-4BED-8561-84FDC3D8EF3E}" type="sibTrans" cxnId="{98878272-B34C-4997-B3D6-2EA5474C3057}">
      <dgm:prSet/>
      <dgm:spPr/>
      <dgm:t>
        <a:bodyPr/>
        <a:lstStyle/>
        <a:p>
          <a:endParaRPr lang="cs-CZ"/>
        </a:p>
      </dgm:t>
    </dgm:pt>
    <dgm:pt modelId="{79DD7E85-F68F-4934-BB6E-E5A8854AA5EE}">
      <dgm:prSet phldrT="[Text]"/>
      <dgm:spPr/>
      <dgm:t>
        <a:bodyPr/>
        <a:lstStyle/>
        <a:p>
          <a:r>
            <a:rPr lang="cs-CZ" dirty="0" smtClean="0"/>
            <a:t>Hospodářské lesy</a:t>
          </a:r>
          <a:endParaRPr lang="cs-CZ" dirty="0"/>
        </a:p>
      </dgm:t>
    </dgm:pt>
    <dgm:pt modelId="{9278AA37-F8DC-4677-89F1-7B6B74747E0A}" type="parTrans" cxnId="{CAA54B6E-0695-49E4-BB49-C8F12F8B3C3C}">
      <dgm:prSet/>
      <dgm:spPr/>
      <dgm:t>
        <a:bodyPr/>
        <a:lstStyle/>
        <a:p>
          <a:endParaRPr lang="cs-CZ"/>
        </a:p>
      </dgm:t>
    </dgm:pt>
    <dgm:pt modelId="{F4C29819-0730-4096-8DB6-BF8F2742AE2C}" type="sibTrans" cxnId="{CAA54B6E-0695-49E4-BB49-C8F12F8B3C3C}">
      <dgm:prSet/>
      <dgm:spPr/>
      <dgm:t>
        <a:bodyPr/>
        <a:lstStyle/>
        <a:p>
          <a:endParaRPr lang="cs-CZ"/>
        </a:p>
      </dgm:t>
    </dgm:pt>
    <dgm:pt modelId="{6E9C1EA8-D2C3-4857-A622-A7DC4F33F3E6}">
      <dgm:prSet phldrT="[Text]"/>
      <dgm:spPr/>
      <dgm:t>
        <a:bodyPr/>
        <a:lstStyle/>
        <a:p>
          <a:r>
            <a:rPr lang="cs-CZ" dirty="0" smtClean="0"/>
            <a:t>„nezařazené“ do kategorie LZÚ a LO </a:t>
          </a:r>
          <a:endParaRPr lang="cs-CZ" dirty="0"/>
        </a:p>
      </dgm:t>
    </dgm:pt>
    <dgm:pt modelId="{2EAB3AD6-B13E-426B-9BEA-22E852F51B59}" type="parTrans" cxnId="{2808A7F2-4DAA-4940-8421-DA3039282B58}">
      <dgm:prSet/>
      <dgm:spPr/>
      <dgm:t>
        <a:bodyPr/>
        <a:lstStyle/>
        <a:p>
          <a:endParaRPr lang="cs-CZ"/>
        </a:p>
      </dgm:t>
    </dgm:pt>
    <dgm:pt modelId="{C6B1B892-EDED-4021-84E4-30BDA3E6BFB6}" type="sibTrans" cxnId="{2808A7F2-4DAA-4940-8421-DA3039282B58}">
      <dgm:prSet/>
      <dgm:spPr/>
      <dgm:t>
        <a:bodyPr/>
        <a:lstStyle/>
        <a:p>
          <a:endParaRPr lang="cs-CZ"/>
        </a:p>
      </dgm:t>
    </dgm:pt>
    <dgm:pt modelId="{50A2D5AA-CE7D-4CE2-BD28-8A4EFBD6658E}">
      <dgm:prSet phldrT="[Text]"/>
      <dgm:spPr/>
      <dgm:t>
        <a:bodyPr/>
        <a:lstStyle/>
        <a:p>
          <a:r>
            <a:rPr lang="cs-CZ" dirty="0" smtClean="0"/>
            <a:t>Rozhodnutí orgánu státní správy lesů </a:t>
          </a:r>
          <a:endParaRPr lang="cs-CZ" dirty="0"/>
        </a:p>
      </dgm:t>
    </dgm:pt>
    <dgm:pt modelId="{54CB9CAF-B57E-4101-A4B5-539B6D513DB8}" type="parTrans" cxnId="{CD3319CA-45B1-41B1-966D-341EE57092E3}">
      <dgm:prSet/>
      <dgm:spPr/>
      <dgm:t>
        <a:bodyPr/>
        <a:lstStyle/>
        <a:p>
          <a:endParaRPr lang="cs-CZ"/>
        </a:p>
      </dgm:t>
    </dgm:pt>
    <dgm:pt modelId="{FD9FE223-EC33-417E-AFC6-C1E7000384DA}" type="sibTrans" cxnId="{CD3319CA-45B1-41B1-966D-341EE57092E3}">
      <dgm:prSet/>
      <dgm:spPr/>
      <dgm:t>
        <a:bodyPr/>
        <a:lstStyle/>
        <a:p>
          <a:endParaRPr lang="cs-CZ"/>
        </a:p>
      </dgm:t>
    </dgm:pt>
    <dgm:pt modelId="{545AB4FF-3B0F-4244-9519-64CF825351E7}" type="pres">
      <dgm:prSet presAssocID="{05FB0DA8-A2F5-4421-BD6A-0B9E75F7F04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3D388260-4D0D-486B-B6F5-77E59ADA6ABA}" type="pres">
      <dgm:prSet presAssocID="{263BAC67-7C70-4403-B0E8-95E2C4B7D4DA}" presName="composite" presStyleCnt="0"/>
      <dgm:spPr/>
    </dgm:pt>
    <dgm:pt modelId="{EAD30AEE-9D22-43E7-B801-589EC3C3ED59}" type="pres">
      <dgm:prSet presAssocID="{263BAC67-7C70-4403-B0E8-95E2C4B7D4DA}" presName="parTx" presStyleLbl="alignNode1" presStyleIdx="0" presStyleCnt="3" custLinFactNeighborX="-103" custLinFactNeighborY="29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C57A4C2-4194-450A-9B7D-65332DC09130}" type="pres">
      <dgm:prSet presAssocID="{263BAC67-7C70-4403-B0E8-95E2C4B7D4DA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88A7DD6-8BDC-4A95-A6F0-38CA7D86504E}" type="pres">
      <dgm:prSet presAssocID="{5F31FDAC-A2B2-44A9-8F7E-7D908BF72D52}" presName="space" presStyleCnt="0"/>
      <dgm:spPr/>
    </dgm:pt>
    <dgm:pt modelId="{C565E9A9-55CF-412E-AF69-D69B5C72B06D}" type="pres">
      <dgm:prSet presAssocID="{393177DD-260A-4AEE-AA5B-C55D9BB50AFA}" presName="composite" presStyleCnt="0"/>
      <dgm:spPr/>
    </dgm:pt>
    <dgm:pt modelId="{8A9E6CC3-1AFE-4543-A08F-1D2A793A996E}" type="pres">
      <dgm:prSet presAssocID="{393177DD-260A-4AEE-AA5B-C55D9BB50AFA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ED623FE-476F-4B8B-81CC-A26B8295952A}" type="pres">
      <dgm:prSet presAssocID="{393177DD-260A-4AEE-AA5B-C55D9BB50AFA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99C8B47-97BF-49AB-A783-613404B90028}" type="pres">
      <dgm:prSet presAssocID="{27D0FEF4-59EE-4C86-8068-A89209D7AB2F}" presName="space" presStyleCnt="0"/>
      <dgm:spPr/>
    </dgm:pt>
    <dgm:pt modelId="{833A4018-BA40-48CB-83A3-2AC1E084CFCB}" type="pres">
      <dgm:prSet presAssocID="{79DD7E85-F68F-4934-BB6E-E5A8854AA5EE}" presName="composite" presStyleCnt="0"/>
      <dgm:spPr/>
    </dgm:pt>
    <dgm:pt modelId="{B39DADB0-503A-4247-8AC0-BC890C8FEDE9}" type="pres">
      <dgm:prSet presAssocID="{79DD7E85-F68F-4934-BB6E-E5A8854AA5EE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B785B15-1608-4D3E-9E4A-B1A45479AB9C}" type="pres">
      <dgm:prSet presAssocID="{79DD7E85-F68F-4934-BB6E-E5A8854AA5EE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2494264D-CE2B-418E-A6B5-4610F4DC840E}" srcId="{05FB0DA8-A2F5-4421-BD6A-0B9E75F7F04A}" destId="{263BAC67-7C70-4403-B0E8-95E2C4B7D4DA}" srcOrd="0" destOrd="0" parTransId="{B232978F-72E6-4A82-A466-CF3AB91BC0ED}" sibTransId="{5F31FDAC-A2B2-44A9-8F7E-7D908BF72D52}"/>
    <dgm:cxn modelId="{CAA54B6E-0695-49E4-BB49-C8F12F8B3C3C}" srcId="{05FB0DA8-A2F5-4421-BD6A-0B9E75F7F04A}" destId="{79DD7E85-F68F-4934-BB6E-E5A8854AA5EE}" srcOrd="2" destOrd="0" parTransId="{9278AA37-F8DC-4677-89F1-7B6B74747E0A}" sibTransId="{F4C29819-0730-4096-8DB6-BF8F2742AE2C}"/>
    <dgm:cxn modelId="{EA996E51-BEDA-450A-9794-2D36F5955824}" type="presOf" srcId="{FDC18516-B75B-45AD-B288-4BFEBA585610}" destId="{AED623FE-476F-4B8B-81CC-A26B8295952A}" srcOrd="0" destOrd="0" presId="urn:microsoft.com/office/officeart/2005/8/layout/hList1"/>
    <dgm:cxn modelId="{7103F6F4-6934-493F-816F-3E4C88926165}" srcId="{263BAC67-7C70-4403-B0E8-95E2C4B7D4DA}" destId="{D113B0DC-D86F-47B3-982F-CCAEBB59BF67}" srcOrd="0" destOrd="0" parTransId="{1DEBE5EB-F83B-4940-90F2-BF0F391C2656}" sibTransId="{583FD7D4-5115-4A91-A75D-FE4D132E3B12}"/>
    <dgm:cxn modelId="{DFA4055C-2F7C-4444-8465-21C875709A58}" type="presOf" srcId="{263BAC67-7C70-4403-B0E8-95E2C4B7D4DA}" destId="{EAD30AEE-9D22-43E7-B801-589EC3C3ED59}" srcOrd="0" destOrd="0" presId="urn:microsoft.com/office/officeart/2005/8/layout/hList1"/>
    <dgm:cxn modelId="{2808A7F2-4DAA-4940-8421-DA3039282B58}" srcId="{79DD7E85-F68F-4934-BB6E-E5A8854AA5EE}" destId="{6E9C1EA8-D2C3-4857-A622-A7DC4F33F3E6}" srcOrd="0" destOrd="0" parTransId="{2EAB3AD6-B13E-426B-9BEA-22E852F51B59}" sibTransId="{C6B1B892-EDED-4021-84E4-30BDA3E6BFB6}"/>
    <dgm:cxn modelId="{6F16F072-2207-4D8D-8956-5BD3FA94405A}" type="presOf" srcId="{F43017B3-5328-4A1A-9603-F694A8B3F547}" destId="{DC57A4C2-4194-450A-9B7D-65332DC09130}" srcOrd="0" destOrd="1" presId="urn:microsoft.com/office/officeart/2005/8/layout/hList1"/>
    <dgm:cxn modelId="{35E62FC8-7EEF-425E-A3BD-6CFDC174B1E5}" type="presOf" srcId="{D113B0DC-D86F-47B3-982F-CCAEBB59BF67}" destId="{DC57A4C2-4194-450A-9B7D-65332DC09130}" srcOrd="0" destOrd="0" presId="urn:microsoft.com/office/officeart/2005/8/layout/hList1"/>
    <dgm:cxn modelId="{6DE2B9C0-08E2-4901-A3D6-1A66F560A98C}" type="presOf" srcId="{50A2D5AA-CE7D-4CE2-BD28-8A4EFBD6658E}" destId="{AED623FE-476F-4B8B-81CC-A26B8295952A}" srcOrd="0" destOrd="1" presId="urn:microsoft.com/office/officeart/2005/8/layout/hList1"/>
    <dgm:cxn modelId="{98878272-B34C-4997-B3D6-2EA5474C3057}" srcId="{393177DD-260A-4AEE-AA5B-C55D9BB50AFA}" destId="{AAB7859B-5159-403A-AF62-CB463317BAC5}" srcOrd="2" destOrd="0" parTransId="{CA399B4F-281E-4DEB-B951-227969E0D6D8}" sibTransId="{81EB982E-9598-4BED-8561-84FDC3D8EF3E}"/>
    <dgm:cxn modelId="{A2F00A64-0EB8-49CC-AD35-DF281FA30170}" type="presOf" srcId="{AAB7859B-5159-403A-AF62-CB463317BAC5}" destId="{AED623FE-476F-4B8B-81CC-A26B8295952A}" srcOrd="0" destOrd="2" presId="urn:microsoft.com/office/officeart/2005/8/layout/hList1"/>
    <dgm:cxn modelId="{512A42CF-EDE3-4513-80CF-7981182C52B0}" type="presOf" srcId="{393177DD-260A-4AEE-AA5B-C55D9BB50AFA}" destId="{8A9E6CC3-1AFE-4543-A08F-1D2A793A996E}" srcOrd="0" destOrd="0" presId="urn:microsoft.com/office/officeart/2005/8/layout/hList1"/>
    <dgm:cxn modelId="{C7954C72-B8C4-4325-951C-2D2BF2D90527}" type="presOf" srcId="{6E9C1EA8-D2C3-4857-A622-A7DC4F33F3E6}" destId="{1B785B15-1608-4D3E-9E4A-B1A45479AB9C}" srcOrd="0" destOrd="0" presId="urn:microsoft.com/office/officeart/2005/8/layout/hList1"/>
    <dgm:cxn modelId="{CD3319CA-45B1-41B1-966D-341EE57092E3}" srcId="{393177DD-260A-4AEE-AA5B-C55D9BB50AFA}" destId="{50A2D5AA-CE7D-4CE2-BD28-8A4EFBD6658E}" srcOrd="1" destOrd="0" parTransId="{54CB9CAF-B57E-4101-A4B5-539B6D513DB8}" sibTransId="{FD9FE223-EC33-417E-AFC6-C1E7000384DA}"/>
    <dgm:cxn modelId="{12BD8043-61C8-433B-8F09-962EDB08DE42}" srcId="{263BAC67-7C70-4403-B0E8-95E2C4B7D4DA}" destId="{F43017B3-5328-4A1A-9603-F694A8B3F547}" srcOrd="1" destOrd="0" parTransId="{F9A222A4-ADD5-42FF-A81A-60512F0D26B9}" sibTransId="{6B9F93B4-FF50-430A-A039-2EEAEC90BE57}"/>
    <dgm:cxn modelId="{674E39A1-FD44-47B7-8F73-94B6AE8963CC}" srcId="{05FB0DA8-A2F5-4421-BD6A-0B9E75F7F04A}" destId="{393177DD-260A-4AEE-AA5B-C55D9BB50AFA}" srcOrd="1" destOrd="0" parTransId="{89DD5D4F-0C87-4810-B049-49E4A60F9835}" sibTransId="{27D0FEF4-59EE-4C86-8068-A89209D7AB2F}"/>
    <dgm:cxn modelId="{C67DDDC8-8117-4C1B-AC71-57DA28BDD49E}" type="presOf" srcId="{05FB0DA8-A2F5-4421-BD6A-0B9E75F7F04A}" destId="{545AB4FF-3B0F-4244-9519-64CF825351E7}" srcOrd="0" destOrd="0" presId="urn:microsoft.com/office/officeart/2005/8/layout/hList1"/>
    <dgm:cxn modelId="{D90ECD6D-9F5F-4A04-BD8C-29AF7BDA7C78}" type="presOf" srcId="{79DD7E85-F68F-4934-BB6E-E5A8854AA5EE}" destId="{B39DADB0-503A-4247-8AC0-BC890C8FEDE9}" srcOrd="0" destOrd="0" presId="urn:microsoft.com/office/officeart/2005/8/layout/hList1"/>
    <dgm:cxn modelId="{892C82D9-28C0-431E-926C-3FB6BB8DD464}" srcId="{393177DD-260A-4AEE-AA5B-C55D9BB50AFA}" destId="{FDC18516-B75B-45AD-B288-4BFEBA585610}" srcOrd="0" destOrd="0" parTransId="{A66B4354-881E-4259-BEF1-28E96EC6CE60}" sibTransId="{B048C007-9DA7-427B-A2FC-8AA2F424E849}"/>
    <dgm:cxn modelId="{07E5A627-5C42-4B06-AEDE-66F9B84B21FD}" type="presParOf" srcId="{545AB4FF-3B0F-4244-9519-64CF825351E7}" destId="{3D388260-4D0D-486B-B6F5-77E59ADA6ABA}" srcOrd="0" destOrd="0" presId="urn:microsoft.com/office/officeart/2005/8/layout/hList1"/>
    <dgm:cxn modelId="{D83B2E5A-1173-48B2-AB33-70B15E13F453}" type="presParOf" srcId="{3D388260-4D0D-486B-B6F5-77E59ADA6ABA}" destId="{EAD30AEE-9D22-43E7-B801-589EC3C3ED59}" srcOrd="0" destOrd="0" presId="urn:microsoft.com/office/officeart/2005/8/layout/hList1"/>
    <dgm:cxn modelId="{944B5DCC-210D-42B8-A270-319EDAF3D290}" type="presParOf" srcId="{3D388260-4D0D-486B-B6F5-77E59ADA6ABA}" destId="{DC57A4C2-4194-450A-9B7D-65332DC09130}" srcOrd="1" destOrd="0" presId="urn:microsoft.com/office/officeart/2005/8/layout/hList1"/>
    <dgm:cxn modelId="{B7A4892D-DAC5-47D5-9DCD-A5319F8BD065}" type="presParOf" srcId="{545AB4FF-3B0F-4244-9519-64CF825351E7}" destId="{B88A7DD6-8BDC-4A95-A6F0-38CA7D86504E}" srcOrd="1" destOrd="0" presId="urn:microsoft.com/office/officeart/2005/8/layout/hList1"/>
    <dgm:cxn modelId="{90EBC509-4C1B-44EB-89E0-61B2225F0B6F}" type="presParOf" srcId="{545AB4FF-3B0F-4244-9519-64CF825351E7}" destId="{C565E9A9-55CF-412E-AF69-D69B5C72B06D}" srcOrd="2" destOrd="0" presId="urn:microsoft.com/office/officeart/2005/8/layout/hList1"/>
    <dgm:cxn modelId="{AD720921-8F66-4FE1-BEF7-6F0C38613741}" type="presParOf" srcId="{C565E9A9-55CF-412E-AF69-D69B5C72B06D}" destId="{8A9E6CC3-1AFE-4543-A08F-1D2A793A996E}" srcOrd="0" destOrd="0" presId="urn:microsoft.com/office/officeart/2005/8/layout/hList1"/>
    <dgm:cxn modelId="{6F90F41B-02F2-43E2-AA4A-5CCA465DA397}" type="presParOf" srcId="{C565E9A9-55CF-412E-AF69-D69B5C72B06D}" destId="{AED623FE-476F-4B8B-81CC-A26B8295952A}" srcOrd="1" destOrd="0" presId="urn:microsoft.com/office/officeart/2005/8/layout/hList1"/>
    <dgm:cxn modelId="{8713F2F8-C8A8-4936-9278-8A68D5F18F33}" type="presParOf" srcId="{545AB4FF-3B0F-4244-9519-64CF825351E7}" destId="{999C8B47-97BF-49AB-A783-613404B90028}" srcOrd="3" destOrd="0" presId="urn:microsoft.com/office/officeart/2005/8/layout/hList1"/>
    <dgm:cxn modelId="{EB2E2EBB-AE3C-4C56-91B6-6641F03FC006}" type="presParOf" srcId="{545AB4FF-3B0F-4244-9519-64CF825351E7}" destId="{833A4018-BA40-48CB-83A3-2AC1E084CFCB}" srcOrd="4" destOrd="0" presId="urn:microsoft.com/office/officeart/2005/8/layout/hList1"/>
    <dgm:cxn modelId="{1BFAFC20-BA56-4B50-A3A1-35AEF22EE431}" type="presParOf" srcId="{833A4018-BA40-48CB-83A3-2AC1E084CFCB}" destId="{B39DADB0-503A-4247-8AC0-BC890C8FEDE9}" srcOrd="0" destOrd="0" presId="urn:microsoft.com/office/officeart/2005/8/layout/hList1"/>
    <dgm:cxn modelId="{68C579B8-4932-4A86-9009-5B4F64BF4C1B}" type="presParOf" srcId="{833A4018-BA40-48CB-83A3-2AC1E084CFCB}" destId="{1B785B15-1608-4D3E-9E4A-B1A45479AB9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051CEE-6FB0-4F9C-B230-30E93504909E}">
      <dsp:nvSpPr>
        <dsp:cNvPr id="0" name=""/>
        <dsp:cNvSpPr/>
      </dsp:nvSpPr>
      <dsp:spPr>
        <a:xfrm>
          <a:off x="2472183" y="-122477"/>
          <a:ext cx="2523232" cy="6875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Lesní zákon (289/1995 Sb.) </a:t>
          </a:r>
          <a:endParaRPr lang="cs-CZ" sz="1800" kern="1200" dirty="0"/>
        </a:p>
      </dsp:txBody>
      <dsp:txXfrm>
        <a:off x="2492320" y="-102340"/>
        <a:ext cx="2482958" cy="647268"/>
      </dsp:txXfrm>
    </dsp:sp>
    <dsp:sp modelId="{3FA2B687-7C24-4CA3-A678-2B7BCD5C4750}">
      <dsp:nvSpPr>
        <dsp:cNvPr id="0" name=""/>
        <dsp:cNvSpPr/>
      </dsp:nvSpPr>
      <dsp:spPr>
        <a:xfrm rot="3180206">
          <a:off x="4001146" y="490016"/>
          <a:ext cx="615524" cy="44156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kern="1200"/>
        </a:p>
      </dsp:txBody>
      <dsp:txXfrm>
        <a:off x="4133616" y="578329"/>
        <a:ext cx="350585" cy="264939"/>
      </dsp:txXfrm>
    </dsp:sp>
    <dsp:sp modelId="{ACB95817-4C5A-45F4-89D1-EE8BA72DBDCE}">
      <dsp:nvSpPr>
        <dsp:cNvPr id="0" name=""/>
        <dsp:cNvSpPr/>
      </dsp:nvSpPr>
      <dsp:spPr>
        <a:xfrm>
          <a:off x="4286054" y="748678"/>
          <a:ext cx="2523232" cy="37600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PS PČR tisk č. 408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(vládní návrh) 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 </a:t>
          </a:r>
          <a:r>
            <a:rPr lang="cs-CZ" sz="1600" kern="1200" dirty="0" smtClean="0"/>
            <a:t>mj.: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 mimořádné/kalamitní situace, OUL, OLH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návrh </a:t>
          </a:r>
          <a:r>
            <a:rPr lang="cs-CZ" sz="1200" kern="1200" dirty="0" smtClean="0"/>
            <a:t>přikázán k projednání výborům</a:t>
          </a:r>
        </a:p>
      </dsp:txBody>
      <dsp:txXfrm>
        <a:off x="4359957" y="822581"/>
        <a:ext cx="2375426" cy="3612200"/>
      </dsp:txXfrm>
    </dsp:sp>
    <dsp:sp modelId="{4F6D2EB6-6702-4354-8694-EEF3DA36A608}">
      <dsp:nvSpPr>
        <dsp:cNvPr id="0" name=""/>
        <dsp:cNvSpPr/>
      </dsp:nvSpPr>
      <dsp:spPr>
        <a:xfrm rot="10717588">
          <a:off x="3414479" y="2060138"/>
          <a:ext cx="611692" cy="25168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/>
        </a:p>
      </dsp:txBody>
      <dsp:txXfrm rot="10800000">
        <a:off x="3489985" y="2110475"/>
        <a:ext cx="460680" cy="151013"/>
      </dsp:txXfrm>
    </dsp:sp>
    <dsp:sp modelId="{6C79A3FE-A8AD-4179-8662-BA19F69D3D9A}">
      <dsp:nvSpPr>
        <dsp:cNvPr id="0" name=""/>
        <dsp:cNvSpPr/>
      </dsp:nvSpPr>
      <dsp:spPr>
        <a:xfrm>
          <a:off x="514399" y="442425"/>
          <a:ext cx="2523232" cy="40221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altLang="cs-CZ" sz="800" kern="1200" dirty="0" smtClean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altLang="cs-CZ" sz="1200" b="1" kern="1200" dirty="0" smtClean="0">
              <a:solidFill>
                <a:srgbClr val="FF0000"/>
              </a:solidFill>
            </a:rPr>
            <a:t>Novela lesního zákona: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altLang="cs-CZ" sz="1200" b="1" kern="1200" dirty="0" smtClean="0">
            <a:solidFill>
              <a:srgbClr val="FF0000"/>
            </a:solidFill>
          </a:endParaRP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altLang="cs-CZ" sz="1200" b="1" kern="1200" dirty="0" smtClean="0">
              <a:solidFill>
                <a:srgbClr val="FF0000"/>
              </a:solidFill>
            </a:rPr>
            <a:t>Zákon č. 90/2019 Sb.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altLang="cs-CZ" sz="1200" b="1" kern="1200" dirty="0" smtClean="0">
              <a:solidFill>
                <a:srgbClr val="FF0000"/>
              </a:solidFill>
            </a:rPr>
            <a:t>(účinnost 2.4.2019)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altLang="cs-CZ" sz="1200" b="1" kern="1200" dirty="0" smtClean="0">
            <a:solidFill>
              <a:srgbClr val="FF0000"/>
            </a:solidFill>
          </a:endParaRP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altLang="cs-CZ" sz="1000" kern="1200" dirty="0" smtClean="0"/>
            <a:t>Blíže k obsahu a DZ: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altLang="cs-CZ" sz="1000" kern="1200" dirty="0" smtClean="0"/>
            <a:t>PS </a:t>
          </a:r>
          <a:r>
            <a:rPr lang="cs-CZ" altLang="cs-CZ" sz="1000" kern="1200" dirty="0" smtClean="0"/>
            <a:t>PČR tisk č. 380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altLang="cs-CZ" sz="1000" kern="1200" dirty="0" smtClean="0"/>
            <a:t>(poslanecký návrh)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altLang="cs-CZ" sz="1000" kern="1200" dirty="0" smtClean="0"/>
            <a:t>Opatření v mimořádných/kalamitních situacích (§ 51a ve spoj. s § </a:t>
          </a:r>
          <a:r>
            <a:rPr lang="cs-CZ" altLang="cs-CZ" sz="1000" kern="1200" dirty="0" smtClean="0"/>
            <a:t>49 + vazba na § 29 </a:t>
          </a:r>
          <a:r>
            <a:rPr lang="cs-CZ" altLang="cs-CZ" sz="1000" kern="1200" dirty="0" err="1" smtClean="0"/>
            <a:t>odfst</a:t>
          </a:r>
          <a:r>
            <a:rPr lang="cs-CZ" altLang="cs-CZ" sz="1000" kern="1200" dirty="0" smtClean="0"/>
            <a:t>. 1, 31 odst. 6, 32 odst. 1 až 3, 33 odst. 1 - 3 LZ)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altLang="cs-CZ" sz="1200" kern="1200" dirty="0" smtClean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altLang="cs-CZ" sz="1200" kern="1200" dirty="0" smtClean="0"/>
            <a:t>Realizace: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altLang="cs-CZ" sz="1200" kern="1200" dirty="0" smtClean="0"/>
            <a:t>Opatření obecné povahy o odchylných opatřeních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altLang="cs-CZ" sz="1200" kern="1200" dirty="0" smtClean="0"/>
            <a:t>Účinnost 3.4.2019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altLang="cs-CZ" sz="1200" kern="1200" dirty="0" smtClean="0"/>
            <a:t>Viz blíže úřední deska </a:t>
          </a:r>
          <a:r>
            <a:rPr lang="cs-CZ" altLang="cs-CZ" sz="1200" kern="1200" dirty="0" err="1" smtClean="0"/>
            <a:t>MZe</a:t>
          </a:r>
          <a:endParaRPr lang="cs-CZ" altLang="cs-CZ" sz="1200" kern="1200" dirty="0" smtClean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altLang="cs-CZ" sz="1200" kern="1200" dirty="0" smtClean="0">
              <a:hlinkClick xmlns:r="http://schemas.openxmlformats.org/officeDocument/2006/relationships" r:id="rId1"/>
            </a:rPr>
            <a:t>9)zde</a:t>
          </a:r>
          <a:endParaRPr lang="cs-CZ" altLang="cs-CZ" sz="1200" kern="1200" dirty="0" smtClean="0"/>
        </a:p>
      </dsp:txBody>
      <dsp:txXfrm>
        <a:off x="588302" y="516328"/>
        <a:ext cx="2375426" cy="3874389"/>
      </dsp:txXfrm>
    </dsp:sp>
    <dsp:sp modelId="{F107F891-61E5-4BE6-B37F-39CEC4695116}">
      <dsp:nvSpPr>
        <dsp:cNvPr id="0" name=""/>
        <dsp:cNvSpPr/>
      </dsp:nvSpPr>
      <dsp:spPr>
        <a:xfrm rot="18675150">
          <a:off x="2941059" y="634552"/>
          <a:ext cx="741682" cy="44156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kern="1200"/>
        </a:p>
      </dsp:txBody>
      <dsp:txXfrm>
        <a:off x="3073529" y="722865"/>
        <a:ext cx="476743" cy="2649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D30AEE-9D22-43E7-B801-589EC3C3ED59}">
      <dsp:nvSpPr>
        <dsp:cNvPr id="0" name=""/>
        <dsp:cNvSpPr/>
      </dsp:nvSpPr>
      <dsp:spPr>
        <a:xfrm>
          <a:off x="0" y="977285"/>
          <a:ext cx="2275284" cy="7479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Lesy ochranné</a:t>
          </a:r>
          <a:endParaRPr lang="cs-CZ" sz="2100" kern="1200" dirty="0"/>
        </a:p>
      </dsp:txBody>
      <dsp:txXfrm>
        <a:off x="0" y="977285"/>
        <a:ext cx="2275284" cy="747915"/>
      </dsp:txXfrm>
    </dsp:sp>
    <dsp:sp modelId="{DC57A4C2-4194-450A-9B7D-65332DC09130}">
      <dsp:nvSpPr>
        <dsp:cNvPr id="0" name=""/>
        <dsp:cNvSpPr/>
      </dsp:nvSpPr>
      <dsp:spPr>
        <a:xfrm>
          <a:off x="2333" y="1703137"/>
          <a:ext cx="2275284" cy="18266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100" kern="1200" dirty="0" smtClean="0"/>
            <a:t>Rozhodnutí orgánu státní správy lesů</a:t>
          </a:r>
          <a:endParaRPr lang="cs-CZ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2100" kern="1200" dirty="0"/>
        </a:p>
      </dsp:txBody>
      <dsp:txXfrm>
        <a:off x="2333" y="1703137"/>
        <a:ext cx="2275284" cy="1826625"/>
      </dsp:txXfrm>
    </dsp:sp>
    <dsp:sp modelId="{8A9E6CC3-1AFE-4543-A08F-1D2A793A996E}">
      <dsp:nvSpPr>
        <dsp:cNvPr id="0" name=""/>
        <dsp:cNvSpPr/>
      </dsp:nvSpPr>
      <dsp:spPr>
        <a:xfrm>
          <a:off x="2596157" y="955221"/>
          <a:ext cx="2275284" cy="7479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Lesy zvláštního určení</a:t>
          </a:r>
          <a:endParaRPr lang="cs-CZ" sz="2100" kern="1200" dirty="0"/>
        </a:p>
      </dsp:txBody>
      <dsp:txXfrm>
        <a:off x="2596157" y="955221"/>
        <a:ext cx="2275284" cy="747915"/>
      </dsp:txXfrm>
    </dsp:sp>
    <dsp:sp modelId="{AED623FE-476F-4B8B-81CC-A26B8295952A}">
      <dsp:nvSpPr>
        <dsp:cNvPr id="0" name=""/>
        <dsp:cNvSpPr/>
      </dsp:nvSpPr>
      <dsp:spPr>
        <a:xfrm>
          <a:off x="2596157" y="1703137"/>
          <a:ext cx="2275284" cy="18266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100" kern="1200" dirty="0" smtClean="0"/>
            <a:t>Ex lege</a:t>
          </a:r>
          <a:endParaRPr lang="cs-CZ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100" kern="1200" dirty="0" smtClean="0"/>
            <a:t>Rozhodnutí orgánu státní správy lesů </a:t>
          </a:r>
          <a:endParaRPr lang="cs-CZ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2100" kern="1200" dirty="0"/>
        </a:p>
      </dsp:txBody>
      <dsp:txXfrm>
        <a:off x="2596157" y="1703137"/>
        <a:ext cx="2275284" cy="1826625"/>
      </dsp:txXfrm>
    </dsp:sp>
    <dsp:sp modelId="{B39DADB0-503A-4247-8AC0-BC890C8FEDE9}">
      <dsp:nvSpPr>
        <dsp:cNvPr id="0" name=""/>
        <dsp:cNvSpPr/>
      </dsp:nvSpPr>
      <dsp:spPr>
        <a:xfrm>
          <a:off x="5189981" y="955221"/>
          <a:ext cx="2275284" cy="7479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Hospodářské lesy</a:t>
          </a:r>
          <a:endParaRPr lang="cs-CZ" sz="2100" kern="1200" dirty="0"/>
        </a:p>
      </dsp:txBody>
      <dsp:txXfrm>
        <a:off x="5189981" y="955221"/>
        <a:ext cx="2275284" cy="747915"/>
      </dsp:txXfrm>
    </dsp:sp>
    <dsp:sp modelId="{1B785B15-1608-4D3E-9E4A-B1A45479AB9C}">
      <dsp:nvSpPr>
        <dsp:cNvPr id="0" name=""/>
        <dsp:cNvSpPr/>
      </dsp:nvSpPr>
      <dsp:spPr>
        <a:xfrm>
          <a:off x="5189981" y="1703137"/>
          <a:ext cx="2275284" cy="18266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100" kern="1200" dirty="0" smtClean="0"/>
            <a:t>„nezařazené“ do kategorie LZÚ a LO </a:t>
          </a:r>
          <a:endParaRPr lang="cs-CZ" sz="2100" kern="1200" dirty="0"/>
        </a:p>
      </dsp:txBody>
      <dsp:txXfrm>
        <a:off x="5189981" y="1703137"/>
        <a:ext cx="2275284" cy="18266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A362C-D7E8-481E-94CB-2746FBC1240E}" type="datetimeFigureOut">
              <a:rPr lang="cs-CZ" smtClean="0"/>
              <a:t>11.04.2019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A9F3FB-4CAF-4F6A-A094-48EE1B5D99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94382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9DD53E-4F90-483E-95C0-5D492CD7152B}" type="datetimeFigureOut">
              <a:rPr lang="cs-CZ" smtClean="0"/>
              <a:t>11.04.2019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EFF8B-928A-4C19-835E-E84A9C7BA3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6982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EFF8B-928A-4C19-835E-E84A9C7BA34E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0799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EFF8B-928A-4C19-835E-E84A9C7BA34E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8884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5F63857-AAB0-4698-A26E-72FDAC7E79A7}" type="slidenum">
              <a:rPr lang="cs-CZ" altLang="cs-CZ" smtClean="0">
                <a:latin typeface="Arial" charset="0"/>
                <a:ea typeface="Microsoft YaHei" pitchFamily="34" charset="-122"/>
              </a:rPr>
              <a:pPr eaLnBrk="1" hangingPunct="1">
                <a:spcBef>
                  <a:spcPct val="0"/>
                </a:spcBef>
              </a:pPr>
              <a:t>77</a:t>
            </a:fld>
            <a:endParaRPr lang="cs-CZ" altLang="cs-CZ" smtClean="0">
              <a:latin typeface="Arial" charset="0"/>
              <a:ea typeface="Microsoft YaHei" pitchFamily="34" charset="-122"/>
            </a:endParaRPr>
          </a:p>
        </p:txBody>
      </p:sp>
      <p:sp>
        <p:nvSpPr>
          <p:cNvPr id="624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398838" cy="25495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2202" y="3228706"/>
            <a:ext cx="7942238" cy="305911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EFF8B-928A-4C19-835E-E84A9C7BA34E}" type="slidenum">
              <a:rPr lang="cs-CZ" smtClean="0"/>
              <a:t>80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0525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C3053B6-9526-4C6D-8BFA-E8BA70B92818}" type="datetimeFigureOut">
              <a:rPr lang="cs-CZ" smtClean="0"/>
              <a:t>11.04.2019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3055BEA-2CAF-4911-90A7-166D377320B6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053B6-9526-4C6D-8BFA-E8BA70B92818}" type="datetimeFigureOut">
              <a:rPr lang="cs-CZ" smtClean="0"/>
              <a:t>11.04.2019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55BEA-2CAF-4911-90A7-166D377320B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053B6-9526-4C6D-8BFA-E8BA70B92818}" type="datetimeFigureOut">
              <a:rPr lang="cs-CZ" smtClean="0"/>
              <a:t>11.04.2019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55BEA-2CAF-4911-90A7-166D377320B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C3053B6-9526-4C6D-8BFA-E8BA70B92818}" type="datetimeFigureOut">
              <a:rPr lang="cs-CZ" smtClean="0"/>
              <a:t>11.04.2019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3055BEA-2CAF-4911-90A7-166D377320B6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C3053B6-9526-4C6D-8BFA-E8BA70B92818}" type="datetimeFigureOut">
              <a:rPr lang="cs-CZ" smtClean="0"/>
              <a:t>11.04.2019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3055BEA-2CAF-4911-90A7-166D377320B6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053B6-9526-4C6D-8BFA-E8BA70B92818}" type="datetimeFigureOut">
              <a:rPr lang="cs-CZ" smtClean="0"/>
              <a:t>11.04.2019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55BEA-2CAF-4911-90A7-166D377320B6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053B6-9526-4C6D-8BFA-E8BA70B92818}" type="datetimeFigureOut">
              <a:rPr lang="cs-CZ" smtClean="0"/>
              <a:t>11.04.2019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55BEA-2CAF-4911-90A7-166D377320B6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C3053B6-9526-4C6D-8BFA-E8BA70B92818}" type="datetimeFigureOut">
              <a:rPr lang="cs-CZ" smtClean="0"/>
              <a:t>11.04.2019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3055BEA-2CAF-4911-90A7-166D377320B6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053B6-9526-4C6D-8BFA-E8BA70B92818}" type="datetimeFigureOut">
              <a:rPr lang="cs-CZ" smtClean="0"/>
              <a:t>11.04.2019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55BEA-2CAF-4911-90A7-166D377320B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C3053B6-9526-4C6D-8BFA-E8BA70B92818}" type="datetimeFigureOut">
              <a:rPr lang="cs-CZ" smtClean="0"/>
              <a:t>11.04.2019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3055BEA-2CAF-4911-90A7-166D377320B6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C3053B6-9526-4C6D-8BFA-E8BA70B92818}" type="datetimeFigureOut">
              <a:rPr lang="cs-CZ" smtClean="0"/>
              <a:t>11.04.2019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3055BEA-2CAF-4911-90A7-166D377320B6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C3053B6-9526-4C6D-8BFA-E8BA70B92818}" type="datetimeFigureOut">
              <a:rPr lang="cs-CZ" smtClean="0"/>
              <a:t>11.04.2019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3055BEA-2CAF-4911-90A7-166D377320B6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nil.uhul.cz/uvodni-informace/soucasnost" TargetMode="External"/><Relationship Id="rId2" Type="http://schemas.openxmlformats.org/officeDocument/2006/relationships/hyperlink" Target="http://nil.uhul.cz/ke-stazeni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hul.cz/images/NLP/NLP_II_final_CZ.pdf" TargetMode="External"/><Relationship Id="rId2" Type="http://schemas.openxmlformats.org/officeDocument/2006/relationships/hyperlink" Target="http://eagri.cz/public/web/file/180842/ZSLP_2012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agri.cz/public/web/mze/ministerstvo-zemedelstvi/koncepce-a-strategie/strategie-resortu-ministerstva-1.html" TargetMode="External"/><Relationship Id="rId4" Type="http://schemas.openxmlformats.org/officeDocument/2006/relationships/hyperlink" Target="http://www.uhul.cz/images/NLP/5DoporuceniKA/Zavery_a_doporuceni_KR_k_realizaci_NLP_II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oparl.europa.eu/sides/getDoc.do?pubRef=-//EP//TEXT+TA+P8-TA-2015-0109+0+DOC+XML+V0//CS" TargetMode="External"/><Relationship Id="rId2" Type="http://schemas.openxmlformats.org/officeDocument/2006/relationships/hyperlink" Target="http://www.europarl.europa.eu/oeil/popups/ficheprocedure.do?lang=en&amp;reference=2014/2223(INI)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eagri.cz/public/web/mze/ministerstvo-zemedelstvi/uredni-deska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odok.cz/veklep-detail?pid=KORNB5ZDUQCE" TargetMode="External"/><Relationship Id="rId2" Type="http://schemas.openxmlformats.org/officeDocument/2006/relationships/hyperlink" Target="https://www.psp.cz/sqw/historie.sqw?o=8&amp;T=321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nasekrajina.eu/2019/01/09/stanovisko-kzp-av-cr-k-seminari-soucasna-situace-v-ceskem-lesnictvi-dosavadni-pristupy-a-jejich-dusledky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5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://www.odolenavoda.cz/cs/sport/tj/detail/1-oddil-orientacniho-behu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trailhunter.cz/mapa-mtb-singletrailu-bikeparku-trailovych-center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ailhunter.cz/traily-v-marianskem-udoli/" TargetMode="External"/><Relationship Id="rId2" Type="http://schemas.openxmlformats.org/officeDocument/2006/relationships/hyperlink" Target="https://singlekras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hyperlink" Target="https://brno.idnes.cz/singletraily-vzniknou-v-marianskem-udoli-uz-na-jare-f9d-/brno-zpravy.aspx?c=A180104_374085_brno-zpravy_vh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lesnims.cz/lesni-ms/historie-lesnich-ms.html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hadkovarezervace.cz/zivy-obraz/" TargetMode="External"/><Relationship Id="rId2" Type="http://schemas.openxmlformats.org/officeDocument/2006/relationships/hyperlink" Target="http://www.horicenasumave.cz/pohadkova-rezervace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hadkovarezervace.cz/zivy-obraz/" TargetMode="External"/><Relationship Id="rId2" Type="http://schemas.openxmlformats.org/officeDocument/2006/relationships/hyperlink" Target="http://www.horicenasumave.cz/pohadkova-rezervac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WShovDtyDE" TargetMode="External"/><Relationship Id="rId2" Type="http://schemas.openxmlformats.org/officeDocument/2006/relationships/hyperlink" Target="https://www.youtube.com/watch?v=SLw23P0FP8w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eagri.cz/public/web/mze/lesy/dotace-a-programy/" TargetMode="External"/><Relationship Id="rId2" Type="http://schemas.openxmlformats.org/officeDocument/2006/relationships/hyperlink" Target="http://eagri.cz/public/web/mze/lesy/dotace-v-lesnim-hospodarstvi-a-myslivosti/financni-prispevky-na-hospodareni-v/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s://www.idnes.cz/zpravy/domaci/kurovec-les-biolog-napadeni-kalamita-sucho-skody.A190226_211304_domaci_lesa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eagri.cz/public/web/file/620443/TK_opatreni_kurovec_2._4._2019.pdf" TargetMode="External"/><Relationship Id="rId2" Type="http://schemas.openxmlformats.org/officeDocument/2006/relationships/hyperlink" Target="http://eagri.cz/public/web/file/620441/Rajonizace_uzemi_CR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brno.idnes.cz/foto.aspx?r=brno-prilohy&amp;c=A120709_143239_brno-prilohy_ton&amp;foto=JB44638a_04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agri.cz/public/web/mze/lesy/lesnictvi/zprava-o-stavu-lesa-a-lesniho/" TargetMode="External"/><Relationship Id="rId2" Type="http://schemas.openxmlformats.org/officeDocument/2006/relationships/hyperlink" Target="https://cuzk.cz/Periodika-a-publikace/Statisticke-udaje/Souhrne-prehledy-pudniho-fondu/Rocenka_pudniho_fondu_2018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hul.cz/nase-cinnost/narodni-inventarizace-lesu" TargetMode="Externa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chindex.cz/index.php?stat=CZ&amp;id_firmy=&amp;Neobsah=1&amp;NeRegiomenu=1&amp;&amp;NeMapu=1&amp;ZobrazRegion=1&amp;id_stavby=423&amp;zobrdet=1" TargetMode="External"/><Relationship Id="rId2" Type="http://schemas.openxmlformats.org/officeDocument/2006/relationships/hyperlink" Target="http://domybrezina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g"/><Relationship Id="rId4" Type="http://schemas.openxmlformats.org/officeDocument/2006/relationships/image" Target="../media/image38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uhul.cz/rychle-informace/84-vymera-lesnich-pozemku-v-cr-roste" TargetMode="Externa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99592" y="548681"/>
            <a:ext cx="7558608" cy="1800200"/>
          </a:xfrm>
        </p:spPr>
        <p:txBody>
          <a:bodyPr>
            <a:normAutofit/>
          </a:bodyPr>
          <a:lstStyle/>
          <a:p>
            <a:r>
              <a:rPr lang="cs-CZ" dirty="0" smtClean="0"/>
              <a:t>Právní režim ochrany lesa </a:t>
            </a:r>
            <a:br>
              <a:rPr lang="cs-CZ" dirty="0" smtClean="0"/>
            </a:br>
            <a:r>
              <a:rPr lang="cs-CZ" sz="2700" dirty="0" smtClean="0"/>
              <a:t>PŽP I – jaro 2019</a:t>
            </a:r>
            <a:br>
              <a:rPr lang="cs-CZ" sz="2700" dirty="0" smtClean="0"/>
            </a:br>
            <a:r>
              <a:rPr lang="cs-CZ" sz="2700" dirty="0" smtClean="0"/>
              <a:t>Ivana Průchová</a:t>
            </a:r>
            <a:endParaRPr lang="cs-CZ" sz="27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1640" y="3212976"/>
            <a:ext cx="6440760" cy="2425824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3074" name="Picture 2" descr="\\flsrv\profiles\1855\Documents\My Pictures\2015-09-15 fotky září 2015\fotky září 2015 2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938743"/>
            <a:ext cx="34290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\\flsrv\profiles\1855\Documents\My Pictures\2015-09-15 fotky září 2015\fotky září 2015 13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62" y="2856064"/>
            <a:ext cx="20574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\\flsrv\profiles\1855\Desktop\OBRÁZKY\PP-obrázky\vltava-vyhled-na-trebenice-2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089" y="4688208"/>
            <a:ext cx="2682240" cy="195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80112" y="2708920"/>
            <a:ext cx="2759075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956" y="4630688"/>
            <a:ext cx="220980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42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>
                <a:solidFill>
                  <a:srgbClr val="00B050"/>
                </a:solidFill>
              </a:rPr>
              <a:t>Národní inventarizace lesů (NIL)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16387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cs-CZ" altLang="cs-CZ" dirty="0" smtClean="0"/>
              <a:t>NIP I:</a:t>
            </a:r>
          </a:p>
          <a:p>
            <a:pPr lvl="1"/>
            <a:r>
              <a:rPr lang="cs-CZ" altLang="cs-CZ" dirty="0" smtClean="0"/>
              <a:t>Nařízení vlády č.193/2000 </a:t>
            </a:r>
            <a:r>
              <a:rPr lang="cs-CZ" altLang="cs-CZ" dirty="0" err="1" smtClean="0"/>
              <a:t>Sb</a:t>
            </a:r>
            <a:r>
              <a:rPr lang="cs-CZ" altLang="cs-CZ" dirty="0" smtClean="0"/>
              <a:t>, kterým se vyhlašuje provedení inventarizace lesů v letech 2001 až 2004</a:t>
            </a:r>
          </a:p>
          <a:p>
            <a:pPr lvl="1"/>
            <a:r>
              <a:rPr lang="cs-CZ" altLang="cs-CZ" dirty="0" smtClean="0"/>
              <a:t>„1. cyklus“</a:t>
            </a:r>
          </a:p>
          <a:p>
            <a:r>
              <a:rPr lang="cs-CZ" altLang="cs-CZ" dirty="0" smtClean="0"/>
              <a:t>NIP II:</a:t>
            </a:r>
          </a:p>
          <a:p>
            <a:pPr lvl="2"/>
            <a:r>
              <a:rPr lang="cs-CZ" altLang="cs-CZ" dirty="0" smtClean="0"/>
              <a:t>Nařízení vlády č. 247/2009 </a:t>
            </a:r>
            <a:r>
              <a:rPr lang="cs-CZ" altLang="cs-CZ" dirty="0" err="1" smtClean="0"/>
              <a:t>Sb</a:t>
            </a:r>
            <a:r>
              <a:rPr lang="cs-CZ" altLang="cs-CZ" dirty="0" smtClean="0"/>
              <a:t>, kterým se vyhlašuje provedení inventarizace lesů v letech 2011 až 2015</a:t>
            </a:r>
          </a:p>
          <a:p>
            <a:pPr lvl="2"/>
            <a:r>
              <a:rPr lang="cs-CZ" altLang="cs-CZ" dirty="0" smtClean="0"/>
              <a:t>„ 2. Cyklus“.</a:t>
            </a:r>
          </a:p>
          <a:p>
            <a:pPr lvl="3"/>
            <a:r>
              <a:rPr lang="cs-CZ" altLang="cs-CZ" dirty="0" smtClean="0"/>
              <a:t>Výsledky: </a:t>
            </a:r>
            <a:r>
              <a:rPr lang="cs-CZ" altLang="cs-CZ" dirty="0" smtClean="0">
                <a:hlinkClick r:id="rId2"/>
              </a:rPr>
              <a:t>zde</a:t>
            </a:r>
            <a:endParaRPr lang="cs-CZ" altLang="cs-CZ" dirty="0" smtClean="0"/>
          </a:p>
          <a:p>
            <a:r>
              <a:rPr lang="cs-CZ" altLang="cs-CZ" dirty="0" smtClean="0"/>
              <a:t>2016 – 2020 a </a:t>
            </a:r>
            <a:r>
              <a:rPr lang="cs-CZ" altLang="cs-CZ" dirty="0" err="1" smtClean="0"/>
              <a:t>násl</a:t>
            </a:r>
            <a:r>
              <a:rPr lang="cs-CZ" altLang="cs-CZ" dirty="0" smtClean="0"/>
              <a:t>: kontinuální inventarizace</a:t>
            </a:r>
          </a:p>
          <a:p>
            <a:pPr lvl="1"/>
            <a:r>
              <a:rPr lang="cs-CZ" altLang="cs-CZ" dirty="0" smtClean="0"/>
              <a:t> dosud nevydáno nařízení vlády </a:t>
            </a:r>
          </a:p>
          <a:p>
            <a:pPr lvl="1"/>
            <a:endParaRPr lang="cs-CZ" altLang="cs-CZ" dirty="0" smtClean="0"/>
          </a:p>
          <a:p>
            <a:pPr lvl="1"/>
            <a:r>
              <a:rPr lang="cs-CZ" altLang="cs-CZ" dirty="0" smtClean="0">
                <a:solidFill>
                  <a:srgbClr val="00B050"/>
                </a:solidFill>
              </a:rPr>
              <a:t>Informace k NIL I </a:t>
            </a:r>
            <a:r>
              <a:rPr lang="cs-CZ" altLang="cs-CZ" dirty="0" err="1" smtClean="0">
                <a:solidFill>
                  <a:srgbClr val="00B050"/>
                </a:solidFill>
              </a:rPr>
              <a:t>i</a:t>
            </a:r>
            <a:r>
              <a:rPr lang="cs-CZ" altLang="cs-CZ" dirty="0" smtClean="0">
                <a:solidFill>
                  <a:srgbClr val="00B050"/>
                </a:solidFill>
              </a:rPr>
              <a:t> II viz blíže </a:t>
            </a:r>
            <a:r>
              <a:rPr lang="cs-CZ" altLang="cs-CZ" dirty="0" smtClean="0">
                <a:solidFill>
                  <a:srgbClr val="00B050"/>
                </a:solidFill>
                <a:hlinkClick r:id="rId3"/>
              </a:rPr>
              <a:t>zde</a:t>
            </a:r>
            <a:endParaRPr lang="cs-CZ" altLang="cs-CZ" dirty="0" smtClean="0">
              <a:solidFill>
                <a:srgbClr val="00B050"/>
              </a:solidFill>
            </a:endParaRPr>
          </a:p>
          <a:p>
            <a:pPr lvl="2"/>
            <a:r>
              <a:rPr lang="cs-CZ" altLang="cs-CZ" dirty="0" smtClean="0"/>
              <a:t> </a:t>
            </a:r>
          </a:p>
        </p:txBody>
      </p:sp>
      <p:sp>
        <p:nvSpPr>
          <p:cNvPr id="16388" name="Zástupný symbol pro číslo snímku 3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5F83A28-45CD-4C00-9398-4F1FEA54303F}" type="slidenum">
              <a:rPr lang="cs-CZ" altLang="cs-CZ" smtClean="0">
                <a:solidFill>
                  <a:srgbClr val="FFFFFF"/>
                </a:solidFill>
              </a:rPr>
              <a:pPr/>
              <a:t>10</a:t>
            </a:fld>
            <a:endParaRPr lang="cs-CZ" altLang="cs-CZ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7467600" cy="49006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400" dirty="0" smtClean="0"/>
              <a:t>Dlouhodobé cíle státní lesnické politiky </a:t>
            </a:r>
            <a:endParaRPr lang="cs-CZ" sz="2400" dirty="0"/>
          </a:p>
        </p:txBody>
      </p:sp>
      <p:sp>
        <p:nvSpPr>
          <p:cNvPr id="17411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908720"/>
            <a:ext cx="8555037" cy="5440363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1600" b="1" dirty="0" smtClean="0">
                <a:solidFill>
                  <a:srgbClr val="00B050"/>
                </a:solidFill>
              </a:rPr>
              <a:t>ZÁSADY STÁTNÍ LESNICKÉ POLITIKY </a:t>
            </a:r>
          </a:p>
          <a:p>
            <a:pPr lvl="1" eaLnBrk="1" hangingPunct="1"/>
            <a:r>
              <a:rPr lang="cs-CZ" altLang="cs-CZ" sz="1600" b="1" dirty="0" smtClean="0"/>
              <a:t>Usnesení vlády ČR č. j. 854 ze dne 21. listopadu 2012</a:t>
            </a:r>
          </a:p>
          <a:p>
            <a:pPr eaLnBrk="1" hangingPunct="1"/>
            <a:r>
              <a:rPr lang="cs-CZ" altLang="cs-CZ" sz="1600" dirty="0" smtClean="0"/>
              <a:t>1. </a:t>
            </a:r>
            <a:r>
              <a:rPr lang="pt-BR" altLang="cs-CZ" sz="1600" dirty="0" smtClean="0"/>
              <a:t>Zajistit zachování lesa a lesní půdy pro budoucí generace. </a:t>
            </a:r>
          </a:p>
          <a:p>
            <a:pPr eaLnBrk="1" hangingPunct="1"/>
            <a:r>
              <a:rPr lang="cs-CZ" altLang="cs-CZ" sz="1600" dirty="0" smtClean="0"/>
              <a:t>2. Zvyšovat konkurenceschopnost lesního hospodářství. </a:t>
            </a:r>
          </a:p>
          <a:p>
            <a:pPr eaLnBrk="1" hangingPunct="1"/>
            <a:r>
              <a:rPr lang="cs-CZ" altLang="cs-CZ" sz="1600" dirty="0" smtClean="0"/>
              <a:t>3. Zvyšovat biodiverzitu v lesních ekosystémech, jejich celistvost a ekologickou stabilitu. </a:t>
            </a:r>
          </a:p>
          <a:p>
            <a:pPr eaLnBrk="1" hangingPunct="1"/>
            <a:r>
              <a:rPr lang="cs-CZ" altLang="cs-CZ" sz="1600" dirty="0" smtClean="0"/>
              <a:t>4. Posílit význam lesa a lesního hospodářství pro ekonomický rozvoj venkova. </a:t>
            </a:r>
          </a:p>
          <a:p>
            <a:pPr eaLnBrk="1" hangingPunct="1"/>
            <a:r>
              <a:rPr lang="cs-CZ" altLang="cs-CZ" sz="1600" dirty="0" smtClean="0"/>
              <a:t>5. Posílit význam školství, výzkumu a inovací v lesním hospodářství. </a:t>
            </a:r>
          </a:p>
          <a:p>
            <a:pPr lvl="1" eaLnBrk="1" hangingPunct="1"/>
            <a:r>
              <a:rPr lang="cs-CZ" altLang="cs-CZ" sz="1600" dirty="0" smtClean="0"/>
              <a:t>Blíže viz: </a:t>
            </a:r>
            <a:r>
              <a:rPr lang="cs-CZ" altLang="cs-CZ" sz="1600" dirty="0" smtClean="0">
                <a:hlinkClick r:id="rId2"/>
              </a:rPr>
              <a:t>http://eagri.cz/public/web/file/180842/ZSLP_2012.pdf</a:t>
            </a:r>
            <a:endParaRPr lang="cs-CZ" altLang="cs-CZ" sz="1600" dirty="0" smtClean="0"/>
          </a:p>
          <a:p>
            <a:pPr eaLnBrk="1" hangingPunct="1"/>
            <a:r>
              <a:rPr lang="cs-CZ" altLang="cs-CZ" sz="1600" b="1" dirty="0" smtClean="0">
                <a:solidFill>
                  <a:srgbClr val="00B050"/>
                </a:solidFill>
              </a:rPr>
              <a:t>NÁRODNÍ LESNICKÝ PROGRAM do roku 2013 </a:t>
            </a:r>
            <a:r>
              <a:rPr lang="cs-CZ" altLang="cs-CZ" sz="1600" b="1" dirty="0" smtClean="0"/>
              <a:t>- </a:t>
            </a:r>
            <a:r>
              <a:rPr lang="cs-CZ" altLang="cs-CZ" sz="1600" b="1" dirty="0" smtClean="0">
                <a:hlinkClick r:id="rId3"/>
              </a:rPr>
              <a:t>zde</a:t>
            </a:r>
            <a:endParaRPr lang="cs-CZ" altLang="cs-CZ" sz="1600" b="1" dirty="0" smtClean="0"/>
          </a:p>
          <a:p>
            <a:pPr lvl="1" eaLnBrk="1" hangingPunct="1"/>
            <a:r>
              <a:rPr lang="cs-CZ" altLang="cs-CZ" sz="1600" dirty="0" smtClean="0"/>
              <a:t>Závěry a doporučení Koordinační rady pro realizaci NLP II </a:t>
            </a:r>
            <a:r>
              <a:rPr lang="cs-CZ" altLang="cs-CZ" sz="1600" dirty="0" smtClean="0">
                <a:hlinkClick r:id="rId4"/>
              </a:rPr>
              <a:t>zde</a:t>
            </a:r>
            <a:endParaRPr lang="cs-CZ" altLang="cs-CZ" sz="1600" dirty="0" smtClean="0"/>
          </a:p>
          <a:p>
            <a:pPr lvl="1"/>
            <a:r>
              <a:rPr lang="cs-CZ" altLang="cs-CZ" sz="1300" dirty="0" smtClean="0"/>
              <a:t>K realizaci cílů:  </a:t>
            </a:r>
            <a:r>
              <a:rPr lang="cs-CZ" altLang="cs-CZ" sz="1600" dirty="0" smtClean="0"/>
              <a:t>závěry jsou nadále obsahově využívány a rozpracov</a:t>
            </a:r>
            <a:r>
              <a:rPr lang="cs-CZ" altLang="cs-CZ" sz="1800" dirty="0" smtClean="0"/>
              <a:t>ávány  + ve spoj. s dalšími nástroji na úrovni EU a ČR  </a:t>
            </a:r>
          </a:p>
          <a:p>
            <a:r>
              <a:rPr lang="cs-CZ" altLang="cs-CZ" sz="1800" b="1" dirty="0" smtClean="0">
                <a:solidFill>
                  <a:srgbClr val="C00000"/>
                </a:solidFill>
              </a:rPr>
              <a:t>STRATEGIE </a:t>
            </a:r>
            <a:r>
              <a:rPr lang="cs-CZ" altLang="cs-CZ" sz="1800" b="1" dirty="0">
                <a:solidFill>
                  <a:srgbClr val="C00000"/>
                </a:solidFill>
              </a:rPr>
              <a:t>resortu Ministerstva zemědělství České republiky s </a:t>
            </a:r>
            <a:r>
              <a:rPr lang="cs-CZ" altLang="cs-CZ" sz="1800" b="1" i="1" u="sng" dirty="0">
                <a:solidFill>
                  <a:srgbClr val="C00000"/>
                </a:solidFill>
              </a:rPr>
              <a:t>výhledem do roku 2030 </a:t>
            </a:r>
            <a:r>
              <a:rPr lang="cs-CZ" altLang="cs-CZ" sz="1800" b="1" dirty="0">
                <a:solidFill>
                  <a:srgbClr val="C00000"/>
                </a:solidFill>
              </a:rPr>
              <a:t>mj.</a:t>
            </a:r>
            <a:r>
              <a:rPr lang="cs-CZ" altLang="cs-CZ" sz="1800" b="1" dirty="0"/>
              <a:t> i </a:t>
            </a:r>
            <a:r>
              <a:rPr lang="cs-CZ" altLang="cs-CZ" sz="1800" b="1" u="sng" dirty="0">
                <a:solidFill>
                  <a:srgbClr val="00B050"/>
                </a:solidFill>
              </a:rPr>
              <a:t>pro </a:t>
            </a:r>
            <a:r>
              <a:rPr lang="cs-CZ" altLang="cs-CZ" sz="1800" b="1" u="sng" dirty="0" smtClean="0">
                <a:solidFill>
                  <a:srgbClr val="00B050"/>
                </a:solidFill>
              </a:rPr>
              <a:t>RESORT LESNICTVÍ</a:t>
            </a:r>
          </a:p>
          <a:p>
            <a:pPr lvl="1"/>
            <a:r>
              <a:rPr lang="cs-CZ" altLang="cs-CZ" b="1" dirty="0" smtClean="0">
                <a:solidFill>
                  <a:srgbClr val="00B050"/>
                </a:solidFill>
              </a:rPr>
              <a:t> </a:t>
            </a:r>
            <a:r>
              <a:rPr lang="cs-CZ" altLang="cs-CZ" sz="1600" b="1" dirty="0"/>
              <a:t>usnesení vlády č. 392 ze dne 2.5.2016</a:t>
            </a:r>
          </a:p>
          <a:p>
            <a:pPr lvl="1"/>
            <a:r>
              <a:rPr lang="cs-CZ" altLang="cs-CZ" sz="1600" dirty="0"/>
              <a:t> dostupné </a:t>
            </a:r>
            <a:r>
              <a:rPr lang="cs-CZ" altLang="cs-CZ" sz="1600" dirty="0">
                <a:hlinkClick r:id="rId5"/>
              </a:rPr>
              <a:t>zde</a:t>
            </a:r>
            <a:endParaRPr lang="cs-CZ" altLang="cs-CZ" sz="1600" dirty="0"/>
          </a:p>
          <a:p>
            <a:pPr lvl="2" eaLnBrk="1" hangingPunct="1"/>
            <a:endParaRPr lang="cs-CZ" altLang="cs-CZ" dirty="0" smtClean="0"/>
          </a:p>
        </p:txBody>
      </p:sp>
      <p:sp>
        <p:nvSpPr>
          <p:cNvPr id="17412" name="Zástupný symbol pro číslo snímku 3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190C481-7734-4B36-9AAD-AA3679BC3F8E}" type="slidenum">
              <a:rPr lang="cs-CZ" altLang="cs-CZ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cs-CZ" altLang="cs-CZ" sz="1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98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 smtClean="0"/>
              <a:t>Evropská unie</a:t>
            </a:r>
            <a:endParaRPr lang="cs-CZ" sz="3200" dirty="0"/>
          </a:p>
        </p:txBody>
      </p:sp>
      <p:sp>
        <p:nvSpPr>
          <p:cNvPr id="14339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cs-CZ" altLang="cs-CZ" dirty="0" smtClean="0"/>
          </a:p>
          <a:p>
            <a:r>
              <a:rPr lang="cs-CZ" altLang="cs-CZ" dirty="0" smtClean="0"/>
              <a:t>Usnesení Evropského parlamentu ze dne 28. dubna 2015 </a:t>
            </a:r>
            <a:r>
              <a:rPr lang="cs-CZ" altLang="cs-CZ" b="1" u="sng" dirty="0" smtClean="0"/>
              <a:t>o nové strategii EU v oblasti lesnictví: pro lesy a odvětví založená na lesnictví </a:t>
            </a:r>
            <a:r>
              <a:rPr lang="cs-CZ" altLang="cs-CZ" dirty="0" smtClean="0"/>
              <a:t>(</a:t>
            </a:r>
            <a:r>
              <a:rPr lang="cs-CZ" altLang="cs-CZ" dirty="0" smtClean="0">
                <a:hlinkClick r:id="rId2"/>
              </a:rPr>
              <a:t>2014/2223(INI)</a:t>
            </a:r>
            <a:r>
              <a:rPr lang="cs-CZ" altLang="cs-CZ" dirty="0" smtClean="0"/>
              <a:t>)</a:t>
            </a:r>
          </a:p>
          <a:p>
            <a:endParaRPr lang="cs-CZ" altLang="cs-CZ" sz="1400" dirty="0" smtClean="0"/>
          </a:p>
          <a:p>
            <a:r>
              <a:rPr lang="cs-CZ" altLang="cs-CZ" sz="1400" dirty="0" smtClean="0"/>
              <a:t>dostupné:</a:t>
            </a:r>
          </a:p>
          <a:p>
            <a:endParaRPr lang="cs-CZ" altLang="cs-CZ" sz="1400" dirty="0" smtClean="0"/>
          </a:p>
          <a:p>
            <a:pPr lvl="1"/>
            <a:r>
              <a:rPr lang="cs-CZ" altLang="cs-CZ" sz="1600" dirty="0" smtClean="0">
                <a:hlinkClick r:id="rId3"/>
              </a:rPr>
              <a:t>http://www.europarl.europa.eu/sides/getDoc.do?pubRef=-//EP//TEXT+TA+P8-TA-2015-0109+0+DOC+XML+V0//CS</a:t>
            </a:r>
            <a:endParaRPr lang="cs-CZ" altLang="cs-CZ" sz="1600" dirty="0" smtClean="0"/>
          </a:p>
          <a:p>
            <a:pPr lvl="1"/>
            <a:endParaRPr lang="cs-CZ" altLang="cs-CZ" sz="1600" dirty="0" smtClean="0"/>
          </a:p>
          <a:p>
            <a:pPr lvl="1"/>
            <a:endParaRPr lang="cs-CZ" altLang="cs-CZ" sz="1600" dirty="0" smtClean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15"/>
          </p:nvPr>
        </p:nvSpPr>
        <p:spPr bwMode="auto">
          <a:xfrm>
            <a:off x="7620000" y="19050"/>
            <a:ext cx="1066800" cy="32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C1739B27-BC23-4AFB-85DE-10FF272C0C0B}" type="slidenum">
              <a:rPr lang="cs-CZ" altLang="cs-CZ" sz="1400" smtClean="0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cs-CZ" altLang="cs-CZ" sz="1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65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Prameny</a:t>
            </a:r>
            <a:endParaRPr lang="cs-CZ" dirty="0"/>
          </a:p>
        </p:txBody>
      </p:sp>
      <p:sp>
        <p:nvSpPr>
          <p:cNvPr id="1536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1268761"/>
            <a:ext cx="8625780" cy="540032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cs-CZ" altLang="cs-CZ" dirty="0" smtClean="0">
                <a:solidFill>
                  <a:srgbClr val="CC0000"/>
                </a:solidFill>
              </a:rPr>
              <a:t>Zák. č. 289/1995 Sb., o lesích, ve znění pozdějších předpisů</a:t>
            </a:r>
          </a:p>
          <a:p>
            <a:pPr lvl="1" eaLnBrk="1" hangingPunct="1"/>
            <a:r>
              <a:rPr lang="cs-CZ" altLang="cs-CZ" dirty="0" smtClean="0"/>
              <a:t>Prováděcí předpisy k lesnímu zákonu   </a:t>
            </a:r>
          </a:p>
          <a:p>
            <a:pPr lvl="1" eaLnBrk="1" hangingPunct="1"/>
            <a:endParaRPr lang="cs-CZ" altLang="cs-CZ" dirty="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 smtClean="0">
                <a:solidFill>
                  <a:srgbClr val="C00000"/>
                </a:solidFill>
              </a:rPr>
              <a:t>Zákon č. 114/1992 Sb.., o ochraně přírody a krajiny,</a:t>
            </a:r>
            <a:r>
              <a:rPr lang="cs-CZ" altLang="cs-CZ" sz="2000" dirty="0" smtClean="0"/>
              <a:t> ve znění pozdějších předpisů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 smtClean="0"/>
              <a:t>zejména: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600" dirty="0" smtClean="0"/>
              <a:t>Les jako významný krajinný prvek ex lege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600" dirty="0" smtClean="0"/>
              <a:t>Závazná stanoviska orgánů ochrany přírody ke schválení  lesních hospodářských plánů, lesních hospodářských osnov, odlesňování a zalesňování pozemků nad 0,5 ha, k výstavbě lesních cesta lesních melioračních systémů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600" dirty="0" smtClean="0"/>
              <a:t>Lesy na území národních parků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600" dirty="0" smtClean="0"/>
              <a:t>Lesy a NATURA  2000 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600" dirty="0" smtClean="0"/>
              <a:t>Náhrady za ztížení lesního hospodaření </a:t>
            </a:r>
          </a:p>
          <a:p>
            <a:pPr lvl="1" eaLnBrk="1" hangingPunct="1"/>
            <a:endParaRPr lang="cs-CZ" altLang="cs-CZ" dirty="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 smtClean="0">
                <a:solidFill>
                  <a:srgbClr val="C00000"/>
                </a:solidFill>
              </a:rPr>
              <a:t>Zákon č. 282/1991 Sb., o České inspekci životního prostředí a </a:t>
            </a:r>
            <a:r>
              <a:rPr lang="cs-CZ" altLang="cs-CZ" sz="2000" u="sng" dirty="0" smtClean="0">
                <a:solidFill>
                  <a:srgbClr val="C00000"/>
                </a:solidFill>
              </a:rPr>
              <a:t>její působnosti v ochraně lese</a:t>
            </a:r>
            <a:r>
              <a:rPr lang="cs-CZ" altLang="cs-CZ" sz="2000" dirty="0" smtClean="0">
                <a:solidFill>
                  <a:srgbClr val="C00000"/>
                </a:solidFill>
              </a:rPr>
              <a:t>,</a:t>
            </a:r>
            <a:r>
              <a:rPr lang="cs-CZ" altLang="cs-CZ" sz="2000" dirty="0" smtClean="0"/>
              <a:t> ve znění pozdějších předpisů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500" dirty="0" smtClean="0"/>
              <a:t>Opatření k nápravě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500" dirty="0" smtClean="0"/>
              <a:t>Správní trestání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dirty="0" smtClean="0"/>
          </a:p>
        </p:txBody>
      </p:sp>
      <p:sp>
        <p:nvSpPr>
          <p:cNvPr id="15364" name="Zástupný symbol pro číslo snímku 3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61849816-A722-491E-B8B7-10FD3AAD9271}" type="slidenum">
              <a:rPr lang="cs-CZ" altLang="cs-CZ" sz="1400" smtClean="0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cs-CZ" altLang="cs-CZ" sz="1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53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 Novelizacím lesního zákona 2019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757533682"/>
              </p:ext>
            </p:extLst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025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1800200"/>
          </a:xfrm>
        </p:spPr>
        <p:txBody>
          <a:bodyPr>
            <a:noAutofit/>
          </a:bodyPr>
          <a:lstStyle/>
          <a:p>
            <a:r>
              <a:rPr lang="cs-CZ" sz="1200" dirty="0"/>
              <a:t>opatření obecné povahy,</a:t>
            </a:r>
            <a:br>
              <a:rPr lang="cs-CZ" sz="1200" dirty="0"/>
            </a:br>
            <a:r>
              <a:rPr lang="cs-CZ" sz="1200" dirty="0"/>
              <a:t>kterým Ministerstvo zemědělství rozhodlo o následujících opatřeních odchylných od </a:t>
            </a:r>
            <a:br>
              <a:rPr lang="cs-CZ" sz="1200" dirty="0"/>
            </a:br>
            <a:r>
              <a:rPr lang="cs-CZ" sz="1200" dirty="0"/>
              <a:t>ustanovení § 31 odst. 6, § 32 odst. 1 a § 33 odst. 1 až 3 lesního </a:t>
            </a:r>
            <a:r>
              <a:rPr lang="cs-CZ" sz="1200" dirty="0" smtClean="0"/>
              <a:t>zákona vč. přílohy:</a:t>
            </a:r>
            <a:br>
              <a:rPr lang="cs-CZ" sz="1200" dirty="0" smtClean="0"/>
            </a:br>
            <a:r>
              <a:rPr lang="cs-CZ" sz="1200" dirty="0">
                <a:hlinkClick r:id="rId2"/>
              </a:rPr>
              <a:t>zde</a:t>
            </a:r>
            <a:r>
              <a:rPr lang="cs-CZ" sz="1200" dirty="0"/>
              <a:t/>
            </a:r>
            <a:br>
              <a:rPr lang="cs-CZ" sz="1200" dirty="0"/>
            </a:br>
            <a:r>
              <a:rPr lang="cs-CZ" sz="1600" dirty="0"/>
              <a:t/>
            </a:r>
            <a:br>
              <a:rPr lang="cs-CZ" sz="1600" dirty="0"/>
            </a:br>
            <a:endParaRPr lang="cs-CZ" sz="1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7467600" cy="5061176"/>
          </a:xfrm>
        </p:spPr>
        <p:txBody>
          <a:bodyPr>
            <a:normAutofit/>
          </a:bodyPr>
          <a:lstStyle/>
          <a:p>
            <a:r>
              <a:rPr lang="cs-CZ" sz="1200" b="1" dirty="0" smtClean="0"/>
              <a:t>Výňatek:</a:t>
            </a:r>
          </a:p>
          <a:p>
            <a:r>
              <a:rPr lang="cs-CZ" sz="1200" dirty="0" smtClean="0"/>
              <a:t>Ministerstvo </a:t>
            </a:r>
            <a:r>
              <a:rPr lang="cs-CZ" sz="1200" dirty="0"/>
              <a:t>zemědělství rozhodlo o následujících </a:t>
            </a:r>
            <a:r>
              <a:rPr lang="cs-CZ" sz="1200" b="1" dirty="0"/>
              <a:t>opatřeních odchylných od </a:t>
            </a:r>
            <a:r>
              <a:rPr lang="cs-CZ" sz="1200" b="1" dirty="0" smtClean="0"/>
              <a:t>ustanovení </a:t>
            </a:r>
            <a:r>
              <a:rPr lang="cs-CZ" sz="1200" b="1" dirty="0"/>
              <a:t>§ 31 odst. 6, § 32 odst. 1 a § 33 odst. 1 až 3 lesního </a:t>
            </a:r>
            <a:r>
              <a:rPr lang="cs-CZ" sz="1200" b="1" dirty="0" smtClean="0"/>
              <a:t>zákona</a:t>
            </a:r>
          </a:p>
          <a:p>
            <a:r>
              <a:rPr lang="cs-CZ" sz="1200" dirty="0"/>
              <a:t>1. </a:t>
            </a:r>
            <a:r>
              <a:rPr lang="cs-CZ" sz="1200" dirty="0" smtClean="0"/>
              <a:t>V lesích </a:t>
            </a:r>
            <a:r>
              <a:rPr lang="cs-CZ" sz="1200" dirty="0"/>
              <a:t>na území České republiky, </a:t>
            </a:r>
            <a:r>
              <a:rPr lang="cs-CZ" sz="1200" dirty="0" smtClean="0"/>
              <a:t>s výjimkou </a:t>
            </a:r>
            <a:r>
              <a:rPr lang="cs-CZ" sz="1200" dirty="0"/>
              <a:t>lesů na území národních parků </a:t>
            </a:r>
            <a:r>
              <a:rPr lang="cs-CZ" sz="1200" dirty="0" smtClean="0"/>
              <a:t>a jejich ochranných </a:t>
            </a:r>
            <a:r>
              <a:rPr lang="cs-CZ" sz="1200" dirty="0"/>
              <a:t>pásem, se stanoví, </a:t>
            </a:r>
            <a:r>
              <a:rPr lang="cs-CZ" sz="1200" dirty="0" smtClean="0"/>
              <a:t>že na </a:t>
            </a:r>
            <a:r>
              <a:rPr lang="cs-CZ" sz="1200" dirty="0"/>
              <a:t>kůrovcové souše se až do 31. prosince 2022 </a:t>
            </a:r>
            <a:r>
              <a:rPr lang="cs-CZ" sz="1200" dirty="0" smtClean="0"/>
              <a:t>nevztahuje </a:t>
            </a:r>
            <a:r>
              <a:rPr lang="cs-CZ" sz="1200" dirty="0"/>
              <a:t>povinnost vlastníka lesa přednostně zpracovat těžbu nahodilou; povinnost </a:t>
            </a:r>
            <a:r>
              <a:rPr lang="cs-CZ" sz="1200" dirty="0" smtClean="0"/>
              <a:t>vlastníka </a:t>
            </a:r>
            <a:r>
              <a:rPr lang="cs-CZ" sz="1200" dirty="0"/>
              <a:t>lesa aktivně vyhledávat kůrovcové stromy, provádět jejich včasnou těžbu a účinnou </a:t>
            </a:r>
            <a:r>
              <a:rPr lang="cs-CZ" sz="1200" dirty="0" smtClean="0"/>
              <a:t>asanaci </a:t>
            </a:r>
            <a:r>
              <a:rPr lang="cs-CZ" sz="1200" dirty="0"/>
              <a:t>zůstává zachována;</a:t>
            </a:r>
          </a:p>
          <a:p>
            <a:endParaRPr lang="cs-CZ" sz="1200" dirty="0" smtClean="0"/>
          </a:p>
          <a:p>
            <a:r>
              <a:rPr lang="cs-CZ" sz="1200" dirty="0" smtClean="0"/>
              <a:t>2</a:t>
            </a:r>
            <a:r>
              <a:rPr lang="cs-CZ" sz="1200" dirty="0"/>
              <a:t>. </a:t>
            </a:r>
            <a:r>
              <a:rPr lang="cs-CZ" sz="1200" dirty="0" smtClean="0"/>
              <a:t>V lesích </a:t>
            </a:r>
            <a:r>
              <a:rPr lang="cs-CZ" sz="1200" dirty="0"/>
              <a:t>na území, které je tvořeno katastrálními územími, jež jsou uvedena </a:t>
            </a:r>
            <a:r>
              <a:rPr lang="cs-CZ" sz="1200" dirty="0" smtClean="0"/>
              <a:t>v příloze </a:t>
            </a:r>
            <a:r>
              <a:rPr lang="cs-CZ" sz="1200" dirty="0"/>
              <a:t>č. 1 </a:t>
            </a:r>
            <a:r>
              <a:rPr lang="cs-CZ" sz="1200" dirty="0" smtClean="0"/>
              <a:t>tohoto </a:t>
            </a:r>
            <a:r>
              <a:rPr lang="cs-CZ" sz="1200" dirty="0"/>
              <a:t>opatření obecné povahy, která je jeho </a:t>
            </a:r>
            <a:r>
              <a:rPr lang="cs-CZ" sz="1200" dirty="0" smtClean="0"/>
              <a:t>nedílnou součástí</a:t>
            </a:r>
          </a:p>
          <a:p>
            <a:pPr lvl="1"/>
            <a:r>
              <a:rPr lang="cs-CZ" sz="1200" dirty="0" smtClean="0"/>
              <a:t>2</a:t>
            </a:r>
            <a:r>
              <a:rPr lang="cs-CZ" sz="1200" dirty="0"/>
              <a:t>. 1. se stanoví, že vlastník lesa není povinen používat jako obranná opatření lapače a klást </a:t>
            </a:r>
            <a:r>
              <a:rPr lang="cs-CZ" sz="1200" dirty="0" smtClean="0"/>
              <a:t>lapáky; povinnost </a:t>
            </a:r>
            <a:r>
              <a:rPr lang="cs-CZ" sz="1200" dirty="0"/>
              <a:t>vlastníka lesa aktivně </a:t>
            </a:r>
            <a:r>
              <a:rPr lang="cs-CZ" sz="1200" dirty="0" smtClean="0"/>
              <a:t>vyhledávat kůrovcové </a:t>
            </a:r>
            <a:r>
              <a:rPr lang="cs-CZ" sz="1200" dirty="0"/>
              <a:t>stromy, provádět jejich </a:t>
            </a:r>
            <a:r>
              <a:rPr lang="cs-CZ" sz="1200" dirty="0" smtClean="0"/>
              <a:t>včasnou </a:t>
            </a:r>
            <a:r>
              <a:rPr lang="cs-CZ" sz="1200" dirty="0"/>
              <a:t>těžbu a účinnou asanaci zůstává zachována; </a:t>
            </a:r>
          </a:p>
          <a:p>
            <a:pPr lvl="1"/>
            <a:r>
              <a:rPr lang="cs-CZ" sz="1200" dirty="0" smtClean="0"/>
              <a:t>2</a:t>
            </a:r>
            <a:r>
              <a:rPr lang="cs-CZ" sz="1200" dirty="0"/>
              <a:t>. 2. se stanoví, že holina vzniklá na lesních pozemcích </a:t>
            </a:r>
            <a:r>
              <a:rPr lang="cs-CZ" sz="1200" dirty="0" smtClean="0"/>
              <a:t>v důsledku </a:t>
            </a:r>
            <a:r>
              <a:rPr lang="cs-CZ" sz="1200" dirty="0"/>
              <a:t>nahodilé těžby musí být </a:t>
            </a:r>
            <a:r>
              <a:rPr lang="cs-CZ" sz="1200" dirty="0" smtClean="0"/>
              <a:t>zalesněna </a:t>
            </a:r>
            <a:r>
              <a:rPr lang="cs-CZ" sz="1200" dirty="0"/>
              <a:t>do 5 let a lesní porosty na ní zajištěny do 10 let od jejího vzniku;</a:t>
            </a:r>
          </a:p>
          <a:p>
            <a:pPr lvl="1"/>
            <a:r>
              <a:rPr lang="cs-CZ" sz="1200" dirty="0"/>
              <a:t>2. 3. se povoluje, aby při zalesňování kalamitních holin o souvislé výměře větší než 2 ha byly </a:t>
            </a:r>
            <a:r>
              <a:rPr lang="cs-CZ" sz="1200" dirty="0" smtClean="0"/>
              <a:t>ponechány </a:t>
            </a:r>
            <a:r>
              <a:rPr lang="cs-CZ" sz="1200" dirty="0"/>
              <a:t>nezalesněné pruhy </a:t>
            </a:r>
            <a:r>
              <a:rPr lang="cs-CZ" sz="1200" dirty="0" smtClean="0"/>
              <a:t>o šířce </a:t>
            </a:r>
            <a:r>
              <a:rPr lang="cs-CZ" sz="1200" dirty="0"/>
              <a:t>až 5 metrů ve vzdálenosti přiměřené velikosti, </a:t>
            </a:r>
            <a:r>
              <a:rPr lang="cs-CZ" sz="1200" dirty="0" smtClean="0"/>
              <a:t>terénním </a:t>
            </a:r>
            <a:r>
              <a:rPr lang="cs-CZ" sz="1200" dirty="0"/>
              <a:t>a ostatním poměrům zalesňované plochy, minimálně 20 metrů, a tam, kde </a:t>
            </a:r>
            <a:r>
              <a:rPr lang="cs-CZ" sz="1200" dirty="0" smtClean="0"/>
              <a:t>kalamitní </a:t>
            </a:r>
            <a:r>
              <a:rPr lang="cs-CZ" sz="1200" dirty="0"/>
              <a:t>holina tvoří okraj lesa, se povoluje ponechat nezalesněný pruh o šířce až 5 metrů </a:t>
            </a:r>
            <a:r>
              <a:rPr lang="cs-CZ" sz="1200" dirty="0" smtClean="0"/>
              <a:t>pro </a:t>
            </a:r>
            <a:r>
              <a:rPr lang="cs-CZ" sz="1200" dirty="0"/>
              <a:t>vytvoření porostního pláště</a:t>
            </a:r>
            <a:r>
              <a:rPr lang="cs-CZ" sz="1200" dirty="0" smtClean="0"/>
              <a:t>;</a:t>
            </a:r>
          </a:p>
          <a:p>
            <a:pPr lvl="1"/>
            <a:r>
              <a:rPr lang="cs-CZ" sz="1200" dirty="0"/>
              <a:t>2. 4. se stanoví, že pokud vlastník lesa ponechá nezalesněný pruh nebo pruhy podle </a:t>
            </a:r>
            <a:r>
              <a:rPr lang="cs-CZ" sz="1200" dirty="0" smtClean="0"/>
              <a:t>bodu 2</a:t>
            </a:r>
            <a:r>
              <a:rPr lang="cs-CZ" sz="1200" dirty="0"/>
              <a:t>. 3., považují se tyto pruhy za bezlesí a o jejich plochu je možno </a:t>
            </a:r>
            <a:r>
              <a:rPr lang="cs-CZ" sz="1200" dirty="0" smtClean="0"/>
              <a:t>snížit plochu </a:t>
            </a:r>
            <a:r>
              <a:rPr lang="cs-CZ" sz="1200" dirty="0"/>
              <a:t>určenou </a:t>
            </a:r>
            <a:r>
              <a:rPr lang="cs-CZ" sz="1200" dirty="0" smtClean="0"/>
              <a:t>k</a:t>
            </a:r>
            <a:r>
              <a:rPr lang="cs-CZ" sz="1200" dirty="0"/>
              <a:t> </a:t>
            </a:r>
            <a:r>
              <a:rPr lang="cs-CZ" sz="1200" dirty="0" smtClean="0"/>
              <a:t>zalesnění v rámci </a:t>
            </a:r>
            <a:r>
              <a:rPr lang="cs-CZ" sz="1200" dirty="0"/>
              <a:t>plochy holiny</a:t>
            </a:r>
          </a:p>
          <a:p>
            <a:endParaRPr lang="cs-CZ" sz="1200" dirty="0"/>
          </a:p>
          <a:p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785092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7467600" cy="1152128"/>
          </a:xfrm>
        </p:spPr>
        <p:txBody>
          <a:bodyPr>
            <a:normAutofit/>
          </a:bodyPr>
          <a:lstStyle/>
          <a:p>
            <a:r>
              <a:rPr lang="cs-CZ" sz="1600" dirty="0" smtClean="0"/>
              <a:t>Vybrané Související novelizace jiných zákonů s dopady ve k lesnímu prostředí 2019 </a:t>
            </a:r>
            <a:br>
              <a:rPr lang="cs-CZ" sz="1600" dirty="0" smtClean="0"/>
            </a:br>
            <a:r>
              <a:rPr lang="cs-CZ" sz="1600" dirty="0" smtClean="0"/>
              <a:t>VÝHLED NOVELIAZAČNÍCH KROKŮ? </a:t>
            </a:r>
            <a:endParaRPr lang="cs-CZ" sz="1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endParaRPr lang="cs-CZ" sz="1800" b="1" dirty="0" smtClean="0"/>
          </a:p>
          <a:p>
            <a:pPr>
              <a:lnSpc>
                <a:spcPct val="80000"/>
              </a:lnSpc>
              <a:defRPr/>
            </a:pPr>
            <a:r>
              <a:rPr lang="cs-CZ" sz="1600" b="1" dirty="0" smtClean="0"/>
              <a:t>Stavební zákon ve spoj. s vodním zákonem (poslanecký návrh) </a:t>
            </a:r>
          </a:p>
          <a:p>
            <a:pPr lvl="1">
              <a:lnSpc>
                <a:spcPct val="80000"/>
              </a:lnSpc>
              <a:defRPr/>
            </a:pPr>
            <a:r>
              <a:rPr lang="cs-CZ" sz="1600" b="1" dirty="0" smtClean="0"/>
              <a:t>PS </a:t>
            </a:r>
            <a:r>
              <a:rPr lang="cs-CZ" sz="1600" b="1" dirty="0"/>
              <a:t>PČR  TISK. Č. 321/0 </a:t>
            </a:r>
            <a:r>
              <a:rPr lang="cs-CZ" sz="1600" b="1" dirty="0" smtClean="0">
                <a:hlinkClick r:id="rId2"/>
              </a:rPr>
              <a:t>ZDE</a:t>
            </a:r>
            <a:endParaRPr lang="cs-CZ" sz="1600" b="1" dirty="0" smtClean="0"/>
          </a:p>
          <a:p>
            <a:pPr>
              <a:lnSpc>
                <a:spcPct val="80000"/>
              </a:lnSpc>
              <a:defRPr/>
            </a:pPr>
            <a:endParaRPr lang="cs-CZ" sz="1600" b="1" dirty="0" smtClean="0"/>
          </a:p>
          <a:p>
            <a:pPr>
              <a:lnSpc>
                <a:spcPct val="80000"/>
              </a:lnSpc>
              <a:defRPr/>
            </a:pPr>
            <a:r>
              <a:rPr lang="cs-CZ" sz="1600" b="1" dirty="0" smtClean="0"/>
              <a:t>Vládní návrh novely vodního zákona  („mj. „zvládání sucha“): </a:t>
            </a:r>
            <a:r>
              <a:rPr lang="cs-CZ" sz="1600" b="1" dirty="0">
                <a:hlinkClick r:id="rId3"/>
              </a:rPr>
              <a:t>ZDE</a:t>
            </a:r>
            <a:endParaRPr lang="cs-CZ" sz="1600" b="1" dirty="0"/>
          </a:p>
          <a:p>
            <a:endParaRPr lang="cs-CZ" sz="1800" dirty="0" smtClean="0"/>
          </a:p>
          <a:p>
            <a:endParaRPr lang="cs-CZ" sz="1800" dirty="0"/>
          </a:p>
          <a:p>
            <a:r>
              <a:rPr lang="cs-CZ" sz="1800" dirty="0" smtClean="0"/>
              <a:t>? Výhled novelizací „lesnické legislativy“</a:t>
            </a:r>
          </a:p>
          <a:p>
            <a:pPr lvl="1"/>
            <a:r>
              <a:rPr lang="cs-CZ" sz="1500" dirty="0" smtClean="0"/>
              <a:t> ?další dílčí novelizace</a:t>
            </a:r>
          </a:p>
          <a:p>
            <a:pPr lvl="1"/>
            <a:r>
              <a:rPr lang="cs-CZ" sz="1500" dirty="0" smtClean="0"/>
              <a:t> ?nový lesní zákon – diskuse (mj. AV ČR)</a:t>
            </a:r>
          </a:p>
          <a:p>
            <a:pPr lvl="1"/>
            <a:endParaRPr lang="cs-CZ" sz="1500" dirty="0"/>
          </a:p>
          <a:p>
            <a:pPr lvl="1"/>
            <a:r>
              <a:rPr lang="cs-CZ" sz="1500" dirty="0" smtClean="0"/>
              <a:t>DISKUSE</a:t>
            </a:r>
          </a:p>
          <a:p>
            <a:pPr lvl="2"/>
            <a:r>
              <a:rPr lang="cs-CZ" sz="1200" dirty="0" smtClean="0"/>
              <a:t>SYSTÉM PRÁVNÍ REGULACE</a:t>
            </a:r>
          </a:p>
          <a:p>
            <a:pPr lvl="2"/>
            <a:r>
              <a:rPr lang="cs-CZ" sz="1200" dirty="0" smtClean="0"/>
              <a:t>MOŽNOSTI A MEZE PRÁVNÍ REGULACE</a:t>
            </a:r>
            <a:endParaRPr lang="cs-CZ" sz="1200" dirty="0"/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44638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Ad Prameny</a:t>
            </a:r>
            <a:endParaRPr lang="cs-CZ" dirty="0"/>
          </a:p>
        </p:txBody>
      </p:sp>
      <p:sp>
        <p:nvSpPr>
          <p:cNvPr id="1945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5288" y="1412875"/>
            <a:ext cx="8359775" cy="47164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2500" b="1" dirty="0" smtClean="0"/>
              <a:t>Další prameny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b="1" dirty="0" err="1" smtClean="0"/>
              <a:t>zák.č</a:t>
            </a:r>
            <a:r>
              <a:rPr lang="cs-CZ" altLang="cs-CZ" sz="1800" b="1" dirty="0" smtClean="0"/>
              <a:t>. 183/2006 Sb., o územním plánování a stavebním řádu, ve znění pozdějších předpisů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b="1" dirty="0" err="1" smtClean="0"/>
              <a:t>zák.č</a:t>
            </a:r>
            <a:r>
              <a:rPr lang="cs-CZ" altLang="cs-CZ" sz="1800" b="1" dirty="0" smtClean="0"/>
              <a:t>. 256/2013 Sb., o katastru nemovitostí (katastrální zákon)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b="1" dirty="0" err="1" smtClean="0"/>
              <a:t>Zák.č</a:t>
            </a:r>
            <a:r>
              <a:rPr lang="cs-CZ" altLang="cs-CZ" sz="1800" b="1" dirty="0" smtClean="0"/>
              <a:t>. 449/2001 Sb., o myslivosti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b="1" dirty="0" smtClean="0"/>
              <a:t>Zák.č.254/2001 Sb., vodní zákon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b="1" dirty="0" smtClean="0"/>
              <a:t>Zákon č. 250/2016 Sb. o přestupcích a řízení o nich + doprovodné zákony k němu 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b="1" dirty="0" err="1" smtClean="0"/>
              <a:t>Zák.č</a:t>
            </a:r>
            <a:r>
              <a:rPr lang="cs-CZ" altLang="cs-CZ" sz="1800" b="1" dirty="0" smtClean="0"/>
              <a:t>. 40/2009 Sb., trestní zákoník,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b="1" dirty="0" err="1" smtClean="0"/>
              <a:t>Zák.č</a:t>
            </a:r>
            <a:r>
              <a:rPr lang="cs-CZ" altLang="cs-CZ" sz="1800" b="1" dirty="0" smtClean="0"/>
              <a:t>. 418/2011  Sb. o trestní odpovědnosti právnických osob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b="1" dirty="0" smtClean="0"/>
              <a:t>procesní předpisy</a:t>
            </a:r>
          </a:p>
          <a:p>
            <a:pPr lvl="1" eaLnBrk="1" hangingPunct="1">
              <a:lnSpc>
                <a:spcPct val="80000"/>
              </a:lnSpc>
            </a:pPr>
            <a:endParaRPr lang="cs-CZ" altLang="cs-CZ" sz="1800" b="1" dirty="0"/>
          </a:p>
          <a:p>
            <a:pPr lvl="1" eaLnBrk="1" hangingPunct="1">
              <a:lnSpc>
                <a:spcPct val="80000"/>
              </a:lnSpc>
            </a:pPr>
            <a:endParaRPr lang="cs-CZ" altLang="cs-CZ" sz="1800" b="1" dirty="0" smtClean="0"/>
          </a:p>
          <a:p>
            <a:pPr>
              <a:lnSpc>
                <a:spcPct val="80000"/>
              </a:lnSpc>
            </a:pPr>
            <a:r>
              <a:rPr lang="cs-CZ" altLang="cs-CZ" sz="2200" b="1" dirty="0" smtClean="0"/>
              <a:t>Majetkoprávní předpisy</a:t>
            </a:r>
          </a:p>
          <a:p>
            <a:pPr lvl="1">
              <a:lnSpc>
                <a:spcPct val="80000"/>
              </a:lnSpc>
            </a:pPr>
            <a:r>
              <a:rPr lang="cs-CZ" altLang="cs-CZ" sz="1800" b="1" dirty="0" smtClean="0"/>
              <a:t>OZ</a:t>
            </a:r>
          </a:p>
          <a:p>
            <a:pPr lvl="1">
              <a:lnSpc>
                <a:spcPct val="80000"/>
              </a:lnSpc>
            </a:pPr>
            <a:r>
              <a:rPr lang="cs-CZ" altLang="cs-CZ" sz="1800" b="1" dirty="0" smtClean="0"/>
              <a:t>Zákon o majetku ČR</a:t>
            </a:r>
          </a:p>
          <a:p>
            <a:pPr lvl="1">
              <a:lnSpc>
                <a:spcPct val="80000"/>
              </a:lnSpc>
            </a:pPr>
            <a:r>
              <a:rPr lang="cs-CZ" altLang="cs-CZ" sz="1800" b="1" dirty="0" smtClean="0"/>
              <a:t>Zákon o státní podniku </a:t>
            </a:r>
          </a:p>
          <a:p>
            <a:pPr lvl="1">
              <a:lnSpc>
                <a:spcPct val="80000"/>
              </a:lnSpc>
            </a:pPr>
            <a:endParaRPr lang="cs-CZ" altLang="cs-CZ" b="1" dirty="0" smtClean="0"/>
          </a:p>
          <a:p>
            <a:pPr lvl="1">
              <a:lnSpc>
                <a:spcPct val="80000"/>
              </a:lnSpc>
            </a:pPr>
            <a:endParaRPr lang="cs-CZ" altLang="cs-CZ" sz="2000" b="1" dirty="0" smtClean="0"/>
          </a:p>
          <a:p>
            <a:pPr lvl="1" eaLnBrk="1" hangingPunct="1">
              <a:lnSpc>
                <a:spcPct val="80000"/>
              </a:lnSpc>
            </a:pPr>
            <a:endParaRPr lang="cs-CZ" altLang="cs-CZ" sz="1800" b="1" dirty="0" smtClean="0"/>
          </a:p>
          <a:p>
            <a:pPr lvl="1" eaLnBrk="1" hangingPunct="1">
              <a:lnSpc>
                <a:spcPct val="80000"/>
              </a:lnSpc>
            </a:pPr>
            <a:endParaRPr lang="cs-CZ" altLang="cs-CZ" sz="1800" b="1" dirty="0" smtClean="0"/>
          </a:p>
          <a:p>
            <a:pPr lvl="1" eaLnBrk="1" hangingPunct="1">
              <a:lnSpc>
                <a:spcPct val="80000"/>
              </a:lnSpc>
            </a:pPr>
            <a:endParaRPr lang="cs-CZ" altLang="cs-CZ" sz="1800" b="1" dirty="0" smtClean="0"/>
          </a:p>
          <a:p>
            <a:pPr lvl="1" eaLnBrk="1" hangingPunct="1">
              <a:lnSpc>
                <a:spcPct val="80000"/>
              </a:lnSpc>
            </a:pPr>
            <a:endParaRPr lang="cs-CZ" altLang="cs-CZ" sz="1800" b="1" dirty="0" smtClean="0"/>
          </a:p>
          <a:p>
            <a:pPr eaLnBrk="1" hangingPunct="1"/>
            <a:endParaRPr lang="cs-CZ" altLang="cs-CZ" sz="1800" dirty="0" smtClean="0"/>
          </a:p>
          <a:p>
            <a:pPr eaLnBrk="1" hangingPunct="1"/>
            <a:endParaRPr lang="cs-CZ" altLang="cs-CZ" dirty="0" smtClean="0"/>
          </a:p>
        </p:txBody>
      </p:sp>
      <p:sp>
        <p:nvSpPr>
          <p:cNvPr id="19460" name="Zástupný symbol pro číslo snímku 3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F41667E2-BE91-45A4-8EC2-E5485A4F03D5}" type="slidenum">
              <a:rPr lang="cs-CZ" altLang="cs-CZ" sz="1400" smtClean="0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cs-CZ" altLang="cs-CZ" sz="1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82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Pojmy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935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mtClean="0">
                <a:solidFill>
                  <a:srgbClr val="E15A00"/>
                </a:solidFill>
              </a:rPr>
              <a:t>Les a lesní porost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23528" y="1600201"/>
            <a:ext cx="8363272" cy="4277072"/>
          </a:xfrm>
        </p:spPr>
        <p:txBody>
          <a:bodyPr>
            <a:normAutofit/>
          </a:bodyPr>
          <a:lstStyle/>
          <a:p>
            <a:pPr algn="just" eaLnBrk="1" hangingPunct="1"/>
            <a:endParaRPr lang="cs-CZ" altLang="cs-CZ" dirty="0" smtClean="0"/>
          </a:p>
          <a:p>
            <a:pPr algn="just" eaLnBrk="1" hangingPunct="1"/>
            <a:r>
              <a:rPr lang="cs-CZ" altLang="cs-CZ" dirty="0" smtClean="0"/>
              <a:t>les: </a:t>
            </a:r>
          </a:p>
          <a:p>
            <a:pPr lvl="1" algn="just" eaLnBrk="1" hangingPunct="1"/>
            <a:r>
              <a:rPr lang="cs-CZ" altLang="cs-CZ" b="1" u="sng" dirty="0" smtClean="0">
                <a:solidFill>
                  <a:schemeClr val="hlink"/>
                </a:solidFill>
              </a:rPr>
              <a:t>lesní porosty</a:t>
            </a:r>
            <a:r>
              <a:rPr lang="cs-CZ" altLang="cs-CZ" b="1" dirty="0" smtClean="0"/>
              <a:t> </a:t>
            </a:r>
            <a:r>
              <a:rPr lang="cs-CZ" altLang="cs-CZ" dirty="0" smtClean="0"/>
              <a:t>s </a:t>
            </a:r>
            <a:r>
              <a:rPr lang="cs-CZ" altLang="cs-CZ" u="sng" dirty="0" smtClean="0">
                <a:solidFill>
                  <a:schemeClr val="hlink"/>
                </a:solidFill>
              </a:rPr>
              <a:t>jejich prostředím</a:t>
            </a:r>
            <a:r>
              <a:rPr lang="cs-CZ" altLang="cs-CZ" dirty="0" smtClean="0"/>
              <a:t> a </a:t>
            </a:r>
            <a:r>
              <a:rPr lang="cs-CZ" altLang="cs-CZ" b="1" u="sng" dirty="0" smtClean="0">
                <a:solidFill>
                  <a:schemeClr val="hlink"/>
                </a:solidFill>
              </a:rPr>
              <a:t>pozemky</a:t>
            </a:r>
            <a:r>
              <a:rPr lang="cs-CZ" altLang="cs-CZ" b="1" dirty="0" smtClean="0"/>
              <a:t> </a:t>
            </a:r>
            <a:r>
              <a:rPr lang="cs-CZ" altLang="cs-CZ" dirty="0" smtClean="0"/>
              <a:t>určené k plnění funkcí lesa (§ 2 a) LZ)</a:t>
            </a:r>
          </a:p>
          <a:p>
            <a:pPr lvl="2" algn="just" eaLnBrk="1" hangingPunct="1"/>
            <a:r>
              <a:rPr lang="cs-CZ" altLang="cs-CZ" dirty="0" smtClean="0"/>
              <a:t>Majetkoprávně: </a:t>
            </a:r>
          </a:p>
          <a:p>
            <a:pPr lvl="3" algn="just" eaLnBrk="1" hangingPunct="1"/>
            <a:r>
              <a:rPr lang="cs-CZ" altLang="cs-CZ" sz="1800" dirty="0" err="1" smtClean="0"/>
              <a:t>pozemku+porost</a:t>
            </a:r>
            <a:endParaRPr lang="cs-CZ" altLang="cs-CZ" sz="1800" dirty="0" smtClean="0"/>
          </a:p>
          <a:p>
            <a:pPr lvl="3" algn="just" eaLnBrk="1" hangingPunct="1"/>
            <a:r>
              <a:rPr lang="cs-CZ" altLang="cs-CZ" sz="1800" dirty="0" smtClean="0"/>
              <a:t>porost je součástí pozemku </a:t>
            </a:r>
          </a:p>
          <a:p>
            <a:pPr lvl="3" algn="just" eaLnBrk="1" hangingPunct="1"/>
            <a:endParaRPr lang="cs-CZ" altLang="cs-CZ" sz="1800" dirty="0" smtClean="0"/>
          </a:p>
          <a:p>
            <a:pPr algn="just" eaLnBrk="1" hangingPunct="1"/>
            <a:r>
              <a:rPr lang="cs-CZ" altLang="cs-CZ" dirty="0" smtClean="0"/>
              <a:t>lesní porost:</a:t>
            </a:r>
          </a:p>
          <a:p>
            <a:pPr lvl="1" algn="just" eaLnBrk="1" hangingPunct="1"/>
            <a:r>
              <a:rPr lang="cs-CZ" altLang="cs-CZ" b="1" dirty="0" smtClean="0">
                <a:solidFill>
                  <a:schemeClr val="hlink"/>
                </a:solidFill>
              </a:rPr>
              <a:t>stromy</a:t>
            </a:r>
            <a:r>
              <a:rPr lang="cs-CZ" altLang="cs-CZ" b="1" dirty="0" smtClean="0"/>
              <a:t> a </a:t>
            </a:r>
            <a:r>
              <a:rPr lang="cs-CZ" altLang="cs-CZ" b="1" dirty="0" smtClean="0">
                <a:solidFill>
                  <a:schemeClr val="hlink"/>
                </a:solidFill>
              </a:rPr>
              <a:t>keře </a:t>
            </a:r>
            <a:r>
              <a:rPr lang="cs-CZ" altLang="cs-CZ" b="1" i="1" dirty="0" smtClean="0"/>
              <a:t>lesních dřevin</a:t>
            </a:r>
            <a:r>
              <a:rPr lang="cs-CZ" altLang="cs-CZ" dirty="0" smtClean="0"/>
              <a:t>, které v daných podmínkách plní funkce lesa (§ 2 odst. c) LZ)</a:t>
            </a:r>
          </a:p>
        </p:txBody>
      </p:sp>
      <p:sp>
        <p:nvSpPr>
          <p:cNvPr id="20484" name="Zástupný symbol pro číslo snímku 5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A6E0CEE-EA3C-41FC-8212-FA38E9025B4E}" type="slidenum">
              <a:rPr lang="cs-CZ" altLang="cs-CZ" sz="1600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cs-CZ" altLang="cs-CZ" sz="160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14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cs-CZ" dirty="0" smtClean="0"/>
              <a:t>Osnova: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836712"/>
            <a:ext cx="7467600" cy="5616624"/>
          </a:xfrm>
        </p:spPr>
        <p:txBody>
          <a:bodyPr>
            <a:noAutofit/>
          </a:bodyPr>
          <a:lstStyle/>
          <a:p>
            <a:r>
              <a:rPr lang="cs-CZ" sz="1100" dirty="0" smtClean="0"/>
              <a:t>Funkce lesů, les jako složka životního prostředí</a:t>
            </a:r>
          </a:p>
          <a:p>
            <a:r>
              <a:rPr lang="cs-CZ" sz="1100" dirty="0" smtClean="0"/>
              <a:t>Stav lesů</a:t>
            </a:r>
          </a:p>
          <a:p>
            <a:pPr lvl="1"/>
            <a:r>
              <a:rPr lang="cs-CZ" sz="1100" dirty="0" smtClean="0"/>
              <a:t>Klimatické změny, kalamity, způsob hospodaření a ochrany - ? možnosti a meze právní regulace</a:t>
            </a:r>
          </a:p>
          <a:p>
            <a:pPr lvl="1"/>
            <a:r>
              <a:rPr lang="cs-CZ" sz="1100" dirty="0" smtClean="0"/>
              <a:t>Stanovisko Komise ŽP AV ČR  ke stavu českého  lesnictví   </a:t>
            </a:r>
            <a:r>
              <a:rPr lang="cs-CZ" sz="1100" dirty="0" smtClean="0">
                <a:hlinkClick r:id="rId2"/>
              </a:rPr>
              <a:t>zde</a:t>
            </a:r>
            <a:endParaRPr lang="cs-CZ" sz="1100" dirty="0" smtClean="0"/>
          </a:p>
          <a:p>
            <a:pPr lvl="1"/>
            <a:r>
              <a:rPr lang="cs-CZ" sz="1100" dirty="0" smtClean="0"/>
              <a:t>význam inventarizace lesů </a:t>
            </a:r>
          </a:p>
          <a:p>
            <a:r>
              <a:rPr lang="cs-CZ" sz="1100" dirty="0" smtClean="0"/>
              <a:t>Prameny</a:t>
            </a:r>
          </a:p>
          <a:p>
            <a:pPr lvl="1"/>
            <a:r>
              <a:rPr lang="cs-CZ" sz="1100" dirty="0" smtClean="0"/>
              <a:t>Vzájemné vztahy</a:t>
            </a:r>
          </a:p>
          <a:p>
            <a:r>
              <a:rPr lang="cs-CZ" sz="1100" dirty="0" smtClean="0"/>
              <a:t>Pojmy a jejich význam pro ochranu lesa</a:t>
            </a:r>
          </a:p>
          <a:p>
            <a:r>
              <a:rPr lang="cs-CZ" sz="1100" dirty="0" smtClean="0"/>
              <a:t>Les jako složka životního prostředí </a:t>
            </a:r>
          </a:p>
          <a:p>
            <a:r>
              <a:rPr lang="cs-CZ" sz="1100" dirty="0" smtClean="0"/>
              <a:t>Obecné užívání lesů a jeho limity</a:t>
            </a:r>
          </a:p>
          <a:p>
            <a:r>
              <a:rPr lang="cs-CZ" sz="1100" dirty="0" smtClean="0"/>
              <a:t>Hospodaření v lesích</a:t>
            </a:r>
          </a:p>
          <a:p>
            <a:pPr lvl="1"/>
            <a:r>
              <a:rPr lang="cs-CZ" sz="1100" dirty="0" smtClean="0"/>
              <a:t>Oblastní plánování</a:t>
            </a:r>
          </a:p>
          <a:p>
            <a:pPr lvl="1"/>
            <a:r>
              <a:rPr lang="cs-CZ" sz="1100" dirty="0" smtClean="0"/>
              <a:t>Lesní hospodářské plány, lesní hospodářské osnovy</a:t>
            </a:r>
          </a:p>
          <a:p>
            <a:pPr lvl="1"/>
            <a:r>
              <a:rPr lang="cs-CZ" sz="1100" dirty="0" smtClean="0"/>
              <a:t>Administrativní nástroje</a:t>
            </a:r>
          </a:p>
          <a:p>
            <a:pPr lvl="1"/>
            <a:r>
              <a:rPr lang="cs-CZ" sz="1100" dirty="0" smtClean="0"/>
              <a:t>Hospodaření v lesích v </a:t>
            </a:r>
          </a:p>
          <a:p>
            <a:pPr lvl="2"/>
            <a:r>
              <a:rPr lang="cs-CZ" sz="1100" dirty="0" smtClean="0"/>
              <a:t> běžných situacích – diferenciace dle kategorie lesa a území (ZCHÚ, Natura 2000)</a:t>
            </a:r>
          </a:p>
          <a:p>
            <a:pPr lvl="2"/>
            <a:r>
              <a:rPr lang="cs-CZ" sz="1100" dirty="0" smtClean="0"/>
              <a:t> mimořádných/kalamitních situacích</a:t>
            </a:r>
          </a:p>
          <a:p>
            <a:pPr lvl="1"/>
            <a:r>
              <a:rPr lang="cs-CZ" sz="1100" dirty="0" smtClean="0"/>
              <a:t>Evidence</a:t>
            </a:r>
          </a:p>
          <a:p>
            <a:pPr lvl="1"/>
            <a:r>
              <a:rPr lang="cs-CZ" sz="1100" dirty="0" smtClean="0"/>
              <a:t>Kompenzace za omezení při hospodaření</a:t>
            </a:r>
          </a:p>
          <a:p>
            <a:pPr lvl="1"/>
            <a:r>
              <a:rPr lang="cs-CZ" sz="1100" dirty="0" smtClean="0"/>
              <a:t>Podpora hospodaření v lesích</a:t>
            </a:r>
          </a:p>
          <a:p>
            <a:r>
              <a:rPr lang="cs-CZ" sz="1100" dirty="0" smtClean="0"/>
              <a:t>Rozvojové činnosti a ochrana lesa</a:t>
            </a:r>
          </a:p>
          <a:p>
            <a:pPr lvl="1"/>
            <a:r>
              <a:rPr lang="cs-CZ" sz="1100" dirty="0" smtClean="0"/>
              <a:t>Koncepční nástroje</a:t>
            </a:r>
          </a:p>
          <a:p>
            <a:pPr lvl="1"/>
            <a:r>
              <a:rPr lang="cs-CZ" sz="1100" dirty="0" smtClean="0"/>
              <a:t>Administrativní nástroje </a:t>
            </a:r>
          </a:p>
          <a:p>
            <a:r>
              <a:rPr lang="cs-CZ" sz="1100" dirty="0" smtClean="0"/>
              <a:t>Odpovědnostní vztahy</a:t>
            </a:r>
          </a:p>
          <a:p>
            <a:r>
              <a:rPr lang="cs-CZ" sz="1100" dirty="0" smtClean="0"/>
              <a:t>Organizační zabezpečení 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16780365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374062" cy="95408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2400" b="1" dirty="0" smtClean="0">
                <a:solidFill>
                  <a:srgbClr val="E15A00"/>
                </a:solidFill>
              </a:rPr>
              <a:t/>
            </a:r>
            <a:br>
              <a:rPr lang="cs-CZ" altLang="cs-CZ" sz="2400" b="1" dirty="0" smtClean="0">
                <a:solidFill>
                  <a:srgbClr val="E15A00"/>
                </a:solidFill>
              </a:rPr>
            </a:br>
            <a:r>
              <a:rPr lang="cs-CZ" altLang="cs-CZ" sz="2400" b="1" dirty="0" smtClean="0">
                <a:solidFill>
                  <a:srgbClr val="E15A00"/>
                </a:solidFill>
              </a:rPr>
              <a:t>             Pozemky určené k plnění funkcí lesa (PUPFL) </a:t>
            </a:r>
            <a:br>
              <a:rPr lang="cs-CZ" altLang="cs-CZ" sz="2400" b="1" dirty="0" smtClean="0">
                <a:solidFill>
                  <a:srgbClr val="E15A00"/>
                </a:solidFill>
              </a:rPr>
            </a:br>
            <a:r>
              <a:rPr lang="cs-CZ" altLang="cs-CZ" sz="1200" i="1" dirty="0" smtClean="0">
                <a:solidFill>
                  <a:srgbClr val="E15A00"/>
                </a:solidFill>
              </a:rPr>
              <a:t>                                                                          </a:t>
            </a:r>
            <a:r>
              <a:rPr lang="cs-CZ" altLang="cs-CZ" sz="2000" i="1" dirty="0" smtClean="0">
                <a:solidFill>
                  <a:srgbClr val="E15A00"/>
                </a:solidFill>
              </a:rPr>
              <a:t>§ 3 LZ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23527" y="1052736"/>
            <a:ext cx="8482335" cy="5471889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1800" dirty="0" smtClean="0"/>
              <a:t>Pozemky určené k plnění funkcí lesa :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dirty="0" smtClean="0"/>
              <a:t>a</a:t>
            </a:r>
            <a:r>
              <a:rPr lang="cs-CZ" altLang="cs-CZ" sz="1800" b="1" dirty="0" smtClean="0">
                <a:solidFill>
                  <a:srgbClr val="C00000"/>
                </a:solidFill>
              </a:rPr>
              <a:t>) „lesní pozemky</a:t>
            </a:r>
            <a:r>
              <a:rPr lang="cs-CZ" altLang="cs-CZ" sz="1800" dirty="0" smtClean="0"/>
              <a:t>“: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1800" b="1" dirty="0" smtClean="0"/>
              <a:t>pozemky s lesními porosty a plochy, na nichž byly lesní porosty odstraněny za účelem obnovy, 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1800" b="1" dirty="0" smtClean="0"/>
              <a:t>lesní průseky 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1800" b="1" dirty="0" smtClean="0"/>
              <a:t>nezpevněné lesní cesty, nejsou-li širší než 4 m, 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1800" b="1" dirty="0" smtClean="0"/>
              <a:t>pozemky, na nichž byly lesní porosty dočasně odstraněny na základě rozhodnutí orgánu státní správy lesů podle § 13 odst. 1 LZ</a:t>
            </a:r>
          </a:p>
          <a:p>
            <a:pPr lvl="2" eaLnBrk="1" hangingPunct="1">
              <a:lnSpc>
                <a:spcPct val="80000"/>
              </a:lnSpc>
            </a:pPr>
            <a:endParaRPr lang="cs-CZ" altLang="cs-CZ" sz="1800" b="1" dirty="0" smtClean="0"/>
          </a:p>
          <a:p>
            <a:pPr lvl="1" eaLnBrk="1" hangingPunct="1">
              <a:lnSpc>
                <a:spcPct val="80000"/>
              </a:lnSpc>
            </a:pPr>
            <a:endParaRPr lang="cs-CZ" altLang="cs-CZ" sz="1800" b="1" dirty="0" smtClean="0"/>
          </a:p>
          <a:p>
            <a:pPr lvl="1" eaLnBrk="1" hangingPunct="1">
              <a:lnSpc>
                <a:spcPct val="80000"/>
              </a:lnSpc>
            </a:pPr>
            <a:endParaRPr lang="cs-CZ" altLang="cs-CZ" sz="1800" b="1" dirty="0"/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b="1" dirty="0" smtClean="0"/>
              <a:t>b) </a:t>
            </a:r>
            <a:r>
              <a:rPr lang="cs-CZ" altLang="cs-CZ" sz="1800" b="1" dirty="0" smtClean="0">
                <a:solidFill>
                  <a:srgbClr val="C00000"/>
                </a:solidFill>
              </a:rPr>
              <a:t>"jiné pozemky„:                           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1800" b="1" dirty="0" smtClean="0"/>
              <a:t>zpevněné lesní cesty, 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1800" b="1" dirty="0" smtClean="0"/>
              <a:t>drobné vodní plochy, 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1800" b="1" dirty="0" smtClean="0"/>
              <a:t>ostatní plochy, pozemky nad horní hranicí dřevinné vegetace (hole), s výjimkou pozemků zastavěných a jejich příjezdních komunikací, 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1800" b="1" dirty="0" smtClean="0"/>
              <a:t>lesní pastviny a políčka pro zvěř</a:t>
            </a:r>
          </a:p>
          <a:p>
            <a:pPr lvl="2" eaLnBrk="1" hangingPunct="1">
              <a:lnSpc>
                <a:spcPct val="80000"/>
              </a:lnSpc>
            </a:pPr>
            <a:endParaRPr lang="cs-CZ" altLang="cs-CZ" sz="1800" b="1" dirty="0" smtClean="0"/>
          </a:p>
          <a:p>
            <a:pPr lvl="2" eaLnBrk="1" hangingPunct="1">
              <a:lnSpc>
                <a:spcPct val="80000"/>
              </a:lnSpc>
            </a:pPr>
            <a:r>
              <a:rPr lang="cs-CZ" altLang="cs-CZ" sz="1800" b="1" dirty="0" smtClean="0"/>
              <a:t>pokud nejsou součástí zemědělského půdního fondu a jestliže s lesem souvisejí nebo slouží lesnímu hospodářství</a:t>
            </a:r>
          </a:p>
          <a:p>
            <a:pPr lvl="2" eaLnBrk="1" hangingPunct="1">
              <a:lnSpc>
                <a:spcPct val="80000"/>
              </a:lnSpc>
            </a:pPr>
            <a:endParaRPr lang="cs-CZ" altLang="cs-CZ" sz="1800" b="1" dirty="0" smtClean="0"/>
          </a:p>
          <a:p>
            <a:pPr lvl="2" eaLnBrk="1" hangingPunct="1">
              <a:lnSpc>
                <a:spcPct val="80000"/>
              </a:lnSpc>
            </a:pPr>
            <a:endParaRPr lang="cs-CZ" altLang="cs-CZ" sz="1800" dirty="0" smtClean="0"/>
          </a:p>
        </p:txBody>
      </p:sp>
      <p:sp>
        <p:nvSpPr>
          <p:cNvPr id="21508" name="Zástupný symbol pro číslo snímku 5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10842798-8A33-40DE-B325-7F3E69666324}" type="slidenum">
              <a:rPr lang="cs-CZ" altLang="cs-CZ" sz="1600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cs-CZ" altLang="cs-CZ" sz="1600" smtClean="0">
              <a:solidFill>
                <a:schemeClr val="bg1"/>
              </a:solidFill>
            </a:endParaRPr>
          </a:p>
        </p:txBody>
      </p:sp>
      <p:pic>
        <p:nvPicPr>
          <p:cNvPr id="5" name="Picture 2" descr="\\flsrv\profiles\1855\Desktop\OBRÁZKY\PP-obrázky\lesní ces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068960"/>
            <a:ext cx="1944216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\\flsrv\profiles\1855\Desktop\OBRÁZKY\PP-obrázky\lesní cest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068960"/>
            <a:ext cx="1800200" cy="125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06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400" b="1" dirty="0" smtClean="0">
                <a:solidFill>
                  <a:schemeClr val="accent3"/>
                </a:solidFill>
              </a:rPr>
              <a:t>Pozemky určené k plnění funkcí lesa</a:t>
            </a:r>
            <a:br>
              <a:rPr lang="cs-CZ" sz="2400" b="1" dirty="0" smtClean="0">
                <a:solidFill>
                  <a:schemeClr val="accent3"/>
                </a:solidFill>
              </a:rPr>
            </a:br>
            <a:r>
              <a:rPr lang="cs-CZ" sz="2400" b="1" u="sng" dirty="0" smtClean="0">
                <a:solidFill>
                  <a:schemeClr val="accent3"/>
                </a:solidFill>
              </a:rPr>
              <a:t>negativní vymezení ,POCHYBNOSTI</a:t>
            </a:r>
            <a:r>
              <a:rPr lang="cs-CZ" sz="2400" u="sng" dirty="0" smtClean="0">
                <a:solidFill>
                  <a:schemeClr val="accent3"/>
                </a:solidFill>
              </a:rPr>
              <a:t/>
            </a:r>
            <a:br>
              <a:rPr lang="cs-CZ" sz="2400" u="sng" dirty="0" smtClean="0">
                <a:solidFill>
                  <a:schemeClr val="accent3"/>
                </a:solidFill>
              </a:rPr>
            </a:br>
            <a:r>
              <a:rPr lang="cs-CZ" sz="2400" dirty="0" smtClean="0">
                <a:solidFill>
                  <a:schemeClr val="accent3"/>
                </a:solidFill>
              </a:rPr>
              <a:t>(§ 3 /2 LZ)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1800" u="sng" dirty="0" smtClean="0">
                <a:solidFill>
                  <a:srgbClr val="FF0000"/>
                </a:solidFill>
              </a:rPr>
              <a:t>NEGATIVNÍ VYMEZENÍ</a:t>
            </a:r>
            <a:r>
              <a:rPr lang="cs-CZ" altLang="cs-CZ" sz="1800" u="sng" dirty="0" smtClean="0"/>
              <a:t>:</a:t>
            </a:r>
          </a:p>
          <a:p>
            <a:pPr eaLnBrk="1" hangingPunct="1"/>
            <a:r>
              <a:rPr lang="cs-CZ" altLang="cs-CZ" sz="1800" u="sng" dirty="0" smtClean="0"/>
              <a:t>školky</a:t>
            </a:r>
            <a:r>
              <a:rPr lang="cs-CZ" altLang="cs-CZ" sz="1800" dirty="0" smtClean="0"/>
              <a:t> a </a:t>
            </a:r>
            <a:r>
              <a:rPr lang="cs-CZ" altLang="cs-CZ" sz="1800" u="sng" dirty="0" smtClean="0"/>
              <a:t>plantáže lesních dřevin</a:t>
            </a:r>
            <a:r>
              <a:rPr lang="cs-CZ" altLang="cs-CZ" sz="1800" dirty="0" smtClean="0"/>
              <a:t> založené na pozemcích, které nejsou určeny k plnění funkcí lesa, </a:t>
            </a:r>
            <a:r>
              <a:rPr lang="cs-CZ" altLang="cs-CZ" sz="1800" i="1" u="sng" dirty="0" smtClean="0"/>
              <a:t>pokud orgán státní správy lesů na návrh vlastníka pozemku nerozhodne jinak</a:t>
            </a:r>
            <a:r>
              <a:rPr lang="cs-CZ" altLang="cs-CZ" sz="1800" i="1" dirty="0" smtClean="0"/>
              <a:t>.</a:t>
            </a:r>
          </a:p>
          <a:p>
            <a:pPr lvl="1" eaLnBrk="1" hangingPunct="1"/>
            <a:r>
              <a:rPr lang="cs-CZ" altLang="cs-CZ" sz="1800" dirty="0" smtClean="0"/>
              <a:t>Z judikatury:</a:t>
            </a:r>
          </a:p>
          <a:p>
            <a:pPr lvl="2" eaLnBrk="1" hangingPunct="1"/>
            <a:r>
              <a:rPr lang="cs-CZ" altLang="cs-CZ" dirty="0" smtClean="0"/>
              <a:t>Rozsudek Nejvyššího soudu  ze dne 31.8.2004, </a:t>
            </a:r>
            <a:r>
              <a:rPr lang="cs-CZ" altLang="cs-CZ" dirty="0" err="1" smtClean="0"/>
              <a:t>sp.zn</a:t>
            </a:r>
            <a:r>
              <a:rPr lang="cs-CZ" altLang="cs-CZ" dirty="0" smtClean="0"/>
              <a:t>. 25 </a:t>
            </a:r>
            <a:r>
              <a:rPr lang="cs-CZ" altLang="cs-CZ" dirty="0" err="1" smtClean="0"/>
              <a:t>Cdo</a:t>
            </a:r>
            <a:r>
              <a:rPr lang="cs-CZ" altLang="cs-CZ" dirty="0" smtClean="0"/>
              <a:t> 73/2004</a:t>
            </a:r>
          </a:p>
          <a:p>
            <a:pPr lvl="3" eaLnBrk="1" hangingPunct="1"/>
            <a:r>
              <a:rPr lang="cs-CZ" altLang="cs-CZ" i="1" dirty="0" smtClean="0"/>
              <a:t>„lesní školka není pozemkem určeným k plnění funkcí lesa, ale slouží jako </a:t>
            </a:r>
            <a:r>
              <a:rPr lang="cs-CZ" altLang="cs-CZ" i="1" dirty="0" err="1" smtClean="0"/>
              <a:t>reproduční</a:t>
            </a:r>
            <a:r>
              <a:rPr lang="cs-CZ" altLang="cs-CZ" i="1" dirty="0" smtClean="0"/>
              <a:t> (sadební) materiál k obnově lesa, případně k ozelenění veřejných prostranství, zahrad, k prodeji apod.</a:t>
            </a:r>
          </a:p>
          <a:p>
            <a:r>
              <a:rPr lang="cs-CZ" altLang="cs-CZ" sz="1700" u="sng" dirty="0" smtClean="0">
                <a:solidFill>
                  <a:srgbClr val="FF0000"/>
                </a:solidFill>
              </a:rPr>
              <a:t>POCHYBNOSTI</a:t>
            </a:r>
            <a:endParaRPr lang="cs-CZ" altLang="cs-CZ" sz="1700" u="sng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cs-CZ" altLang="cs-CZ" sz="1600" dirty="0"/>
              <a:t>V pochybnostech o tom, zda jde o pozemky určené k plnění funkcí lesa, rozhoduje orgán státní správy lesů</a:t>
            </a:r>
          </a:p>
          <a:p>
            <a:pPr lvl="1">
              <a:lnSpc>
                <a:spcPct val="90000"/>
              </a:lnSpc>
            </a:pPr>
            <a:r>
              <a:rPr lang="cs-CZ" altLang="cs-CZ" sz="1600" dirty="0"/>
              <a:t>Obecní úřad obce s rozšířenou působností </a:t>
            </a:r>
          </a:p>
          <a:p>
            <a:pPr lvl="1">
              <a:lnSpc>
                <a:spcPct val="90000"/>
              </a:lnSpc>
            </a:pPr>
            <a:endParaRPr lang="cs-CZ" altLang="cs-CZ" sz="1600" dirty="0"/>
          </a:p>
          <a:p>
            <a:pPr lvl="3" eaLnBrk="1" hangingPunct="1"/>
            <a:endParaRPr lang="cs-CZ" altLang="cs-CZ" i="1" dirty="0" smtClean="0"/>
          </a:p>
          <a:p>
            <a:pPr lvl="3" eaLnBrk="1" hangingPunct="1"/>
            <a:endParaRPr lang="cs-CZ" altLang="cs-CZ" i="1" dirty="0" smtClean="0"/>
          </a:p>
        </p:txBody>
      </p:sp>
      <p:sp>
        <p:nvSpPr>
          <p:cNvPr id="22532" name="Zástupný symbol pro číslo snímku 5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F461C7E9-8F3F-4F58-A1F6-5D69700EEA9E}" type="slidenum">
              <a:rPr lang="cs-CZ" altLang="cs-CZ" sz="1600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cs-CZ" altLang="cs-CZ" sz="160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3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mtClean="0">
                <a:solidFill>
                  <a:srgbClr val="E15A00"/>
                </a:solidFill>
              </a:rPr>
              <a:t>Kategorizace lesa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 eaLnBrk="1" hangingPunct="1"/>
            <a:r>
              <a:rPr lang="cs-CZ" altLang="cs-CZ" dirty="0" smtClean="0"/>
              <a:t>Lesy se člení podle </a:t>
            </a:r>
            <a:r>
              <a:rPr lang="cs-CZ" altLang="cs-CZ" i="1" dirty="0" smtClean="0"/>
              <a:t>převažujících funkcí</a:t>
            </a:r>
            <a:r>
              <a:rPr lang="cs-CZ" altLang="cs-CZ" dirty="0" smtClean="0"/>
              <a:t> do 3 kategorií:</a:t>
            </a:r>
          </a:p>
          <a:p>
            <a:pPr algn="just" eaLnBrk="1" hangingPunct="1"/>
            <a:endParaRPr lang="cs-CZ" altLang="cs-CZ" dirty="0" smtClean="0"/>
          </a:p>
          <a:p>
            <a:pPr lvl="1" algn="just" eaLnBrk="1" hangingPunct="1"/>
            <a:r>
              <a:rPr lang="cs-CZ" altLang="cs-CZ" b="1" dirty="0" smtClean="0"/>
              <a:t>lesy ochranné, </a:t>
            </a:r>
          </a:p>
          <a:p>
            <a:pPr lvl="1" algn="just" eaLnBrk="1" hangingPunct="1"/>
            <a:r>
              <a:rPr lang="cs-CZ" altLang="cs-CZ" b="1" dirty="0" smtClean="0"/>
              <a:t>lesy zvláštního určení, </a:t>
            </a:r>
          </a:p>
          <a:p>
            <a:pPr lvl="1" algn="just" eaLnBrk="1" hangingPunct="1"/>
            <a:r>
              <a:rPr lang="cs-CZ" altLang="cs-CZ" b="1" dirty="0" smtClean="0"/>
              <a:t>lesy hospodářské</a:t>
            </a:r>
          </a:p>
          <a:p>
            <a:pPr lvl="2" algn="just"/>
            <a:r>
              <a:rPr lang="cs-CZ" altLang="cs-CZ" dirty="0" smtClean="0"/>
              <a:t> ty, které nejsou zařazeny ani do kategorie lesů ochranných,  ani zvláštního určení</a:t>
            </a:r>
          </a:p>
          <a:p>
            <a:pPr lvl="1" algn="just" eaLnBrk="1" hangingPunct="1"/>
            <a:endParaRPr lang="cs-CZ" altLang="cs-CZ" dirty="0" smtClean="0"/>
          </a:p>
          <a:p>
            <a:pPr lvl="2" algn="just" eaLnBrk="1" hangingPunct="1"/>
            <a:r>
              <a:rPr lang="cs-CZ" altLang="cs-CZ" dirty="0" smtClean="0"/>
              <a:t>Mechanismus: </a:t>
            </a:r>
          </a:p>
          <a:p>
            <a:pPr lvl="3" algn="just"/>
            <a:r>
              <a:rPr lang="cs-CZ" altLang="cs-CZ" b="1" dirty="0" smtClean="0"/>
              <a:t>zařazení </a:t>
            </a:r>
            <a:r>
              <a:rPr lang="cs-CZ" altLang="cs-CZ" dirty="0" smtClean="0"/>
              <a:t>do příslušné kategorie 		</a:t>
            </a:r>
          </a:p>
          <a:p>
            <a:pPr lvl="3" algn="just"/>
            <a:r>
              <a:rPr lang="cs-CZ" altLang="cs-CZ" b="1" dirty="0" smtClean="0"/>
              <a:t>vyřazení</a:t>
            </a:r>
            <a:r>
              <a:rPr lang="cs-CZ" altLang="cs-CZ" dirty="0" smtClean="0"/>
              <a:t> z příslušné kategorie </a:t>
            </a:r>
          </a:p>
        </p:txBody>
      </p:sp>
      <p:sp>
        <p:nvSpPr>
          <p:cNvPr id="26628" name="Zástupný symbol pro číslo snímku 5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B435C7D1-CBBC-4B13-A6B9-480AF6917425}" type="slidenum">
              <a:rPr lang="cs-CZ" altLang="cs-CZ" sz="1600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cs-CZ" altLang="cs-CZ" sz="160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25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cs-CZ" dirty="0" smtClean="0"/>
              <a:t>Kategorizace lesů – vývoj kategorizace lesů v </a:t>
            </a:r>
            <a:r>
              <a:rPr lang="cs-CZ" sz="1600" dirty="0" smtClean="0"/>
              <a:t>%  (zdroj: Zpráva o stavu lesa a LH za rok 2014)</a:t>
            </a:r>
            <a:endParaRPr lang="cs-CZ" sz="1600" dirty="0"/>
          </a:p>
        </p:txBody>
      </p:sp>
      <p:pic>
        <p:nvPicPr>
          <p:cNvPr id="2765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" y="2284412"/>
            <a:ext cx="7200900" cy="3505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Zástupný symbol pro číslo snímku 3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28BBE233-B4EA-4922-8B86-CD44B42319E8}" type="slidenum">
              <a:rPr lang="cs-CZ" altLang="cs-CZ" sz="1400" smtClean="0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cs-CZ" altLang="cs-CZ" sz="1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04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Kategorizace lesů 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895393216"/>
              </p:ext>
            </p:extLst>
          </p:nvPr>
        </p:nvGraphicFramePr>
        <p:xfrm>
          <a:off x="457200" y="1988840"/>
          <a:ext cx="7467600" cy="4484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bdélník 4"/>
          <p:cNvSpPr/>
          <p:nvPr/>
        </p:nvSpPr>
        <p:spPr>
          <a:xfrm>
            <a:off x="353616" y="6095757"/>
            <a:ext cx="757118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Vojenské lesy</a:t>
            </a:r>
            <a:endParaRPr lang="cs-CZ" sz="1600" dirty="0"/>
          </a:p>
        </p:txBody>
      </p:sp>
      <p:sp>
        <p:nvSpPr>
          <p:cNvPr id="6" name="Obdélník 5"/>
          <p:cNvSpPr/>
          <p:nvPr/>
        </p:nvSpPr>
        <p:spPr>
          <a:xfrm>
            <a:off x="353616" y="5524555"/>
            <a:ext cx="7530752" cy="5712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Lesy pod vlivem imisí</a:t>
            </a:r>
          </a:p>
          <a:p>
            <a:pPr algn="ctr"/>
            <a:r>
              <a:rPr lang="cs-CZ" sz="1400" dirty="0"/>
              <a:t>4 pásma ohrožení (</a:t>
            </a:r>
            <a:r>
              <a:rPr lang="cs-CZ" sz="1400" dirty="0" err="1"/>
              <a:t>vyhl</a:t>
            </a:r>
            <a:r>
              <a:rPr lang="cs-CZ" sz="1400" dirty="0"/>
              <a:t>. č. 78/1996 Sb.- ? novelizace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2009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dirty="0" smtClean="0">
                <a:solidFill>
                  <a:srgbClr val="E15A00"/>
                </a:solidFill>
              </a:rPr>
              <a:t>Lesy ochranné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 rtlCol="0">
            <a:normAutofit lnSpcReduction="10000"/>
          </a:bodyPr>
          <a:lstStyle/>
          <a:p>
            <a:pPr marL="182880" indent="-18288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altLang="cs-CZ" sz="1800" dirty="0" smtClean="0"/>
              <a:t>Pojem:</a:t>
            </a:r>
          </a:p>
          <a:p>
            <a:pPr lvl="1" indent="-18288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altLang="cs-CZ" sz="1600" dirty="0" smtClean="0"/>
          </a:p>
          <a:p>
            <a:pPr lvl="1" indent="-18288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altLang="cs-CZ" sz="2400" b="1" dirty="0" smtClean="0"/>
              <a:t>lesy na </a:t>
            </a:r>
            <a:r>
              <a:rPr lang="cs-CZ" altLang="cs-CZ" sz="2400" b="1" u="sng" dirty="0" smtClean="0">
                <a:solidFill>
                  <a:srgbClr val="00B050"/>
                </a:solidFill>
              </a:rPr>
              <a:t>mimořádně nepříznivých stanovištích </a:t>
            </a:r>
            <a:r>
              <a:rPr lang="cs-CZ" altLang="cs-CZ" sz="2400" b="1" dirty="0" smtClean="0"/>
              <a:t>(sutě, kamenná moře, prudké svahy, strže, nestabilizované náplavy a písky, rašeliniště, odvaly a výsypky apod.),</a:t>
            </a:r>
          </a:p>
          <a:p>
            <a:pPr lvl="1" indent="-18288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altLang="cs-CZ" sz="2400" b="1" u="sng" dirty="0" smtClean="0">
                <a:solidFill>
                  <a:srgbClr val="00B050"/>
                </a:solidFill>
              </a:rPr>
              <a:t>vysokohorské lesy </a:t>
            </a:r>
            <a:r>
              <a:rPr lang="cs-CZ" altLang="cs-CZ" sz="2400" b="1" dirty="0" smtClean="0"/>
              <a:t>pod hranicí stromové vegetace chránící níže položené lesy a lesy na exponovaných hřebenech,</a:t>
            </a:r>
          </a:p>
          <a:p>
            <a:pPr lvl="1" indent="-18288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altLang="cs-CZ" sz="2400" b="1" dirty="0" smtClean="0"/>
              <a:t>lesy </a:t>
            </a:r>
            <a:r>
              <a:rPr lang="cs-CZ" altLang="cs-CZ" sz="2400" b="1" u="sng" dirty="0" smtClean="0">
                <a:solidFill>
                  <a:srgbClr val="00B050"/>
                </a:solidFill>
              </a:rPr>
              <a:t>v klečovém lesním vegetačním stupni</a:t>
            </a:r>
            <a:r>
              <a:rPr lang="cs-CZ" altLang="cs-CZ" sz="2400" b="1" dirty="0" smtClean="0">
                <a:solidFill>
                  <a:srgbClr val="00B050"/>
                </a:solidFill>
              </a:rPr>
              <a:t>.</a:t>
            </a:r>
          </a:p>
          <a:p>
            <a:pPr marL="182880" indent="-18288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altLang="cs-CZ" sz="1800" dirty="0" smtClean="0"/>
          </a:p>
          <a:p>
            <a:pPr marL="182880" indent="-18288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altLang="cs-CZ" sz="1800" b="1" dirty="0" smtClean="0"/>
              <a:t>Zařazení/vyřazení </a:t>
            </a:r>
            <a:r>
              <a:rPr lang="cs-CZ" altLang="cs-CZ" sz="1800" dirty="0" smtClean="0"/>
              <a:t> na základě </a:t>
            </a:r>
            <a:r>
              <a:rPr lang="cs-CZ" altLang="cs-CZ" sz="1800" b="1" dirty="0" smtClean="0">
                <a:solidFill>
                  <a:srgbClr val="C00000"/>
                </a:solidFill>
              </a:rPr>
              <a:t>rozhodnutí orgánu státní správy lesů</a:t>
            </a:r>
            <a:r>
              <a:rPr lang="cs-CZ" altLang="cs-CZ" sz="1800" dirty="0">
                <a:solidFill>
                  <a:srgbClr val="C00000"/>
                </a:solidFill>
              </a:rPr>
              <a:t> </a:t>
            </a:r>
            <a:r>
              <a:rPr lang="cs-CZ" altLang="cs-CZ" sz="1800" dirty="0" smtClean="0"/>
              <a:t>( krajský </a:t>
            </a:r>
            <a:r>
              <a:rPr lang="cs-CZ" altLang="cs-CZ" sz="1800" dirty="0" err="1" smtClean="0"/>
              <a:t>úřad,s</a:t>
            </a:r>
            <a:r>
              <a:rPr lang="cs-CZ" altLang="cs-CZ" sz="1800" dirty="0" smtClean="0"/>
              <a:t> výjimkou vojenských lesů – zde Vojenský lesní úřad).</a:t>
            </a:r>
          </a:p>
          <a:p>
            <a:pPr lvl="1" indent="-18288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altLang="cs-CZ" sz="1600" dirty="0" smtClean="0"/>
              <a:t> na návrh vlastníka lesa nebo </a:t>
            </a:r>
          </a:p>
          <a:p>
            <a:pPr lvl="1" indent="-18288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altLang="cs-CZ" sz="1600" dirty="0" smtClean="0"/>
              <a:t> z vlastního podnětu.</a:t>
            </a:r>
          </a:p>
        </p:txBody>
      </p:sp>
      <p:sp>
        <p:nvSpPr>
          <p:cNvPr id="28676" name="Zástupný symbol pro číslo snímku 5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CA5A2479-12E8-4215-BD26-227C469ED7FF}" type="slidenum">
              <a:rPr lang="cs-CZ" altLang="cs-CZ" sz="1600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cs-CZ" altLang="cs-CZ" sz="160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58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mtClean="0">
                <a:solidFill>
                  <a:srgbClr val="E15A00"/>
                </a:solidFill>
              </a:rPr>
              <a:t>Lesy zvláštního určení 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 rtlCol="0">
            <a:normAutofit/>
          </a:bodyPr>
          <a:lstStyle/>
          <a:p>
            <a:pPr marL="182880" indent="-18288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altLang="cs-CZ" sz="1800" dirty="0" smtClean="0"/>
          </a:p>
          <a:p>
            <a:pPr marL="182880" indent="-18288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altLang="cs-CZ" sz="3200" b="1" u="sng" dirty="0" smtClean="0"/>
              <a:t>ex lege:</a:t>
            </a:r>
          </a:p>
          <a:p>
            <a:pPr lvl="1" indent="-18288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altLang="cs-CZ" sz="2800" dirty="0" smtClean="0"/>
              <a:t>lesy zvláštního určení jsou lesy, které nejsou lesy ochrannými a nacházejí se</a:t>
            </a:r>
          </a:p>
          <a:p>
            <a:pPr marL="1005840" lvl="3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cs-CZ" altLang="cs-CZ" sz="2400" dirty="0" smtClean="0"/>
              <a:t>v </a:t>
            </a:r>
            <a:r>
              <a:rPr lang="cs-CZ" altLang="cs-CZ" sz="2400" b="1" u="sng" dirty="0" smtClean="0">
                <a:solidFill>
                  <a:srgbClr val="00B050"/>
                </a:solidFill>
              </a:rPr>
              <a:t>pásmech hygienické ochrany vodních zdrojů </a:t>
            </a:r>
            <a:r>
              <a:rPr lang="cs-CZ" altLang="cs-CZ" sz="2400" b="1" dirty="0" smtClean="0">
                <a:solidFill>
                  <a:srgbClr val="00B050"/>
                </a:solidFill>
              </a:rPr>
              <a:t>I. stupně,</a:t>
            </a:r>
          </a:p>
          <a:p>
            <a:pPr marL="1005840" lvl="3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cs-CZ" altLang="cs-CZ" sz="2400" b="1" dirty="0" smtClean="0">
              <a:solidFill>
                <a:srgbClr val="00B050"/>
              </a:solidFill>
            </a:endParaRPr>
          </a:p>
          <a:p>
            <a:pPr marL="1005840" lvl="3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cs-CZ" altLang="cs-CZ" sz="2400" dirty="0" smtClean="0"/>
              <a:t>v </a:t>
            </a:r>
            <a:r>
              <a:rPr lang="cs-CZ" altLang="cs-CZ" sz="2400" b="1" u="sng" dirty="0" smtClean="0">
                <a:solidFill>
                  <a:srgbClr val="00B050"/>
                </a:solidFill>
              </a:rPr>
              <a:t>ochranných pásmech zdrojů přírodních léčivých a stolních minerálních vod</a:t>
            </a:r>
          </a:p>
          <a:p>
            <a:pPr marL="1005840" lvl="3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cs-CZ" altLang="cs-CZ" sz="2400" b="1" u="sng" dirty="0" smtClean="0">
              <a:solidFill>
                <a:srgbClr val="00B050"/>
              </a:solidFill>
            </a:endParaRPr>
          </a:p>
          <a:p>
            <a:pPr marL="1005840" lvl="3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cs-CZ" altLang="cs-CZ" sz="2400" dirty="0" smtClean="0"/>
              <a:t>na </a:t>
            </a:r>
            <a:r>
              <a:rPr lang="cs-CZ" altLang="cs-CZ" sz="2400" b="1" u="sng" dirty="0" smtClean="0">
                <a:solidFill>
                  <a:srgbClr val="00B050"/>
                </a:solidFill>
              </a:rPr>
              <a:t>území národních parků a národních přírodních rezervací</a:t>
            </a:r>
          </a:p>
          <a:p>
            <a:pPr marL="182880" indent="-18288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altLang="cs-CZ" dirty="0" smtClean="0"/>
          </a:p>
        </p:txBody>
      </p:sp>
      <p:sp>
        <p:nvSpPr>
          <p:cNvPr id="29700" name="Zástupný symbol pro číslo snímku 5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1DFA4CC8-35D9-493B-AFE2-83BB2F6B5F94}" type="slidenum">
              <a:rPr lang="cs-CZ" altLang="cs-CZ" sz="1600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cs-CZ" altLang="cs-CZ" sz="160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59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dirty="0" smtClean="0">
                <a:solidFill>
                  <a:srgbClr val="E15A00"/>
                </a:solidFill>
              </a:rPr>
              <a:t>Lesy zvláštního určení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2000" u="sng" dirty="0" smtClean="0"/>
              <a:t>Na základě </a:t>
            </a:r>
            <a:r>
              <a:rPr lang="cs-CZ" altLang="cs-CZ" b="1" u="sng" dirty="0" smtClean="0"/>
              <a:t>rozhodnutí orgánu státní správy lesů  </a:t>
            </a:r>
            <a:r>
              <a:rPr lang="cs-CZ" altLang="cs-CZ" sz="2000" u="sng" dirty="0" smtClean="0"/>
              <a:t>(na návrh vlastníka nebo z vlastního podnětu)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b="1" dirty="0" smtClean="0"/>
              <a:t>Lesy: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1600" b="1" dirty="0" smtClean="0"/>
              <a:t> </a:t>
            </a:r>
            <a:r>
              <a:rPr lang="cs-CZ" altLang="cs-CZ" sz="2000" b="1" dirty="0" smtClean="0"/>
              <a:t>v prvních zónách chráněných krajinných oblastí a lesy v přírodních rezervacích a přírodních památkách,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2000" b="1" dirty="0" smtClean="0"/>
              <a:t>lázeňské,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2000" b="1" dirty="0" smtClean="0"/>
              <a:t>příměstské a další lesy se zvýšenou rekreační funkcí sloužící lesnickému výzkumu a lesnické výuce,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2000" b="1" dirty="0" smtClean="0"/>
              <a:t>se zvýšenou funkcí </a:t>
            </a:r>
            <a:r>
              <a:rPr lang="cs-CZ" altLang="cs-CZ" sz="2000" b="1" dirty="0" err="1" smtClean="0"/>
              <a:t>půdoochrannou</a:t>
            </a:r>
            <a:r>
              <a:rPr lang="cs-CZ" altLang="cs-CZ" sz="2000" b="1" dirty="0" smtClean="0"/>
              <a:t>, </a:t>
            </a:r>
            <a:r>
              <a:rPr lang="cs-CZ" altLang="cs-CZ" sz="2000" b="1" dirty="0" err="1" smtClean="0"/>
              <a:t>vodoochrannou</a:t>
            </a:r>
            <a:r>
              <a:rPr lang="cs-CZ" altLang="cs-CZ" sz="2000" b="1" dirty="0" smtClean="0"/>
              <a:t>, klimatickou nebo krajinotvornou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2000" b="1" dirty="0" smtClean="0"/>
              <a:t>potřebné pro zachování biologické různorodosti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2000" b="1" dirty="0" smtClean="0"/>
              <a:t>v uznaných oborách a v samostatných bažantnicích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2000" b="1" dirty="0" smtClean="0"/>
              <a:t>v nichž jiný důležitý veřejný zájem vyžaduje odlišný způsob hospodaření.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b="1" dirty="0" smtClean="0"/>
          </a:p>
        </p:txBody>
      </p:sp>
      <p:sp>
        <p:nvSpPr>
          <p:cNvPr id="30724" name="Zástupný symbol pro číslo snímku 5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A32E0DC1-733D-4FD2-998E-843660C72413}" type="slidenum">
              <a:rPr lang="cs-CZ" altLang="cs-CZ" sz="1600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cs-CZ" altLang="cs-CZ" sz="160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36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mtClean="0">
                <a:solidFill>
                  <a:srgbClr val="E15A00"/>
                </a:solidFill>
              </a:rPr>
              <a:t>Lesy pod vlivem imisí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cs-CZ" altLang="cs-CZ" sz="2000" smtClean="0"/>
          </a:p>
          <a:p>
            <a:pPr eaLnBrk="1" hangingPunct="1"/>
            <a:r>
              <a:rPr lang="cs-CZ" altLang="cs-CZ" sz="2000" smtClean="0"/>
              <a:t>Vyskytují se v rámci všech kategorií lesa se lze setkat s lesy pod vlivem imisí</a:t>
            </a:r>
          </a:p>
          <a:p>
            <a:pPr lvl="1" eaLnBrk="1" hangingPunct="1"/>
            <a:r>
              <a:rPr lang="cs-CZ" altLang="cs-CZ" smtClean="0"/>
              <a:t>zařazují se do čtyř pásem ohrožení. </a:t>
            </a:r>
          </a:p>
          <a:p>
            <a:pPr lvl="1" eaLnBrk="1" hangingPunct="1"/>
            <a:r>
              <a:rPr lang="cs-CZ" altLang="cs-CZ" smtClean="0"/>
              <a:t>pásma ohrožení </a:t>
            </a:r>
          </a:p>
          <a:p>
            <a:pPr lvl="2" eaLnBrk="1" hangingPunct="1"/>
            <a:r>
              <a:rPr lang="cs-CZ" altLang="cs-CZ" smtClean="0"/>
              <a:t>- viz vyhl. Mze č. 78/1996 Sb., o stanovení pásem ohrožení lesů pod vlivem imisí</a:t>
            </a:r>
          </a:p>
          <a:p>
            <a:pPr eaLnBrk="1" hangingPunct="1"/>
            <a:endParaRPr lang="cs-CZ" altLang="cs-CZ" smtClean="0"/>
          </a:p>
        </p:txBody>
      </p:sp>
      <p:sp>
        <p:nvSpPr>
          <p:cNvPr id="32772" name="Zástupný symbol pro číslo snímku 5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AF576661-9B01-4677-84EC-D6962ACBEB55}" type="slidenum">
              <a:rPr lang="cs-CZ" altLang="cs-CZ" sz="1600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cs-CZ" altLang="cs-CZ" sz="160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01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5497" y="274638"/>
            <a:ext cx="8351303" cy="202034"/>
          </a:xfrm>
        </p:spPr>
        <p:txBody>
          <a:bodyPr>
            <a:noAutofit/>
          </a:bodyPr>
          <a:lstStyle/>
          <a:p>
            <a:r>
              <a:rPr lang="cs-CZ" sz="2000" b="1" dirty="0" smtClean="0"/>
              <a:t>Právní režim lesa a jeho ochrany – vzájemné vztahy  </a:t>
            </a:r>
            <a:endParaRPr lang="cs-CZ" sz="2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1124744"/>
            <a:ext cx="8892480" cy="5328592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213894" y="1853816"/>
            <a:ext cx="2016224" cy="322496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Obecné užívání lesů</a:t>
            </a:r>
          </a:p>
          <a:p>
            <a:pPr algn="ctr"/>
            <a:r>
              <a:rPr lang="cs-CZ" b="1" dirty="0" smtClean="0"/>
              <a:t>Nástroje:</a:t>
            </a:r>
            <a:endParaRPr lang="cs-CZ" b="1" dirty="0"/>
          </a:p>
          <a:p>
            <a:pPr marL="285750" indent="-285750" algn="ctr">
              <a:buFontTx/>
              <a:buChar char="-"/>
            </a:pPr>
            <a:r>
              <a:rPr lang="cs-CZ" sz="1400" b="1" dirty="0" smtClean="0"/>
              <a:t>administrativní</a:t>
            </a:r>
          </a:p>
          <a:p>
            <a:pPr marL="285750" indent="-285750" algn="ctr">
              <a:buFontTx/>
              <a:buChar char="-"/>
            </a:pPr>
            <a:r>
              <a:rPr lang="cs-CZ" sz="1400" b="1" dirty="0" smtClean="0"/>
              <a:t>sankční </a:t>
            </a:r>
            <a:endParaRPr lang="cs-CZ" sz="1400" b="1" dirty="0"/>
          </a:p>
        </p:txBody>
      </p:sp>
      <p:sp>
        <p:nvSpPr>
          <p:cNvPr id="5" name="Obdélník 4"/>
          <p:cNvSpPr/>
          <p:nvPr/>
        </p:nvSpPr>
        <p:spPr>
          <a:xfrm>
            <a:off x="2429509" y="1844824"/>
            <a:ext cx="2304256" cy="319130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Hospodaření v lese</a:t>
            </a:r>
          </a:p>
          <a:p>
            <a:pPr algn="ctr"/>
            <a:r>
              <a:rPr lang="cs-CZ" dirty="0" smtClean="0">
                <a:solidFill>
                  <a:srgbClr val="C00000"/>
                </a:solidFill>
              </a:rPr>
              <a:t>„</a:t>
            </a:r>
            <a:r>
              <a:rPr lang="cs-CZ" b="1" dirty="0" smtClean="0">
                <a:solidFill>
                  <a:srgbClr val="CC0000"/>
                </a:solidFill>
              </a:rPr>
              <a:t>běžné“</a:t>
            </a:r>
            <a:r>
              <a:rPr lang="cs-CZ" b="1" dirty="0" smtClean="0">
                <a:solidFill>
                  <a:srgbClr val="C00000"/>
                </a:solidFill>
              </a:rPr>
              <a:t>  x  mimořádné události</a:t>
            </a:r>
          </a:p>
          <a:p>
            <a:pPr algn="ctr"/>
            <a:r>
              <a:rPr lang="cs-CZ" b="1" dirty="0" smtClean="0"/>
              <a:t>Nástroje:</a:t>
            </a:r>
          </a:p>
          <a:p>
            <a:pPr algn="ctr"/>
            <a:r>
              <a:rPr lang="cs-CZ" b="1" dirty="0" smtClean="0"/>
              <a:t>- </a:t>
            </a:r>
            <a:r>
              <a:rPr lang="cs-CZ" sz="1400" b="1" dirty="0" smtClean="0"/>
              <a:t>koncepční</a:t>
            </a:r>
          </a:p>
          <a:p>
            <a:pPr marL="285750" indent="-285750" algn="ctr">
              <a:buFontTx/>
              <a:buChar char="-"/>
            </a:pPr>
            <a:r>
              <a:rPr lang="cs-CZ" sz="1400" b="1" dirty="0" smtClean="0"/>
              <a:t>administrativní</a:t>
            </a:r>
          </a:p>
          <a:p>
            <a:pPr marL="285750" indent="-285750" algn="ctr">
              <a:buFontTx/>
              <a:buChar char="-"/>
            </a:pPr>
            <a:r>
              <a:rPr lang="cs-CZ" sz="1400" b="1" dirty="0" smtClean="0"/>
              <a:t>ekonomické</a:t>
            </a:r>
          </a:p>
          <a:p>
            <a:pPr marL="285750" indent="-285750" algn="ctr">
              <a:buFontTx/>
              <a:buChar char="-"/>
            </a:pPr>
            <a:r>
              <a:rPr lang="cs-CZ" sz="1400" b="1" dirty="0" smtClean="0"/>
              <a:t> sankční</a:t>
            </a:r>
            <a:endParaRPr lang="cs-CZ" sz="1400" b="1" dirty="0"/>
          </a:p>
        </p:txBody>
      </p:sp>
      <p:sp>
        <p:nvSpPr>
          <p:cNvPr id="6" name="Obdélník 5"/>
          <p:cNvSpPr/>
          <p:nvPr/>
        </p:nvSpPr>
        <p:spPr>
          <a:xfrm>
            <a:off x="4862646" y="1844824"/>
            <a:ext cx="2157626" cy="32062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solidFill>
                  <a:schemeClr val="tx1"/>
                </a:solidFill>
              </a:rPr>
              <a:t>Ochrana  lesa před  odnímáním pro jiné účely, omezení plnění funkcí lesa </a:t>
            </a:r>
          </a:p>
          <a:p>
            <a:pPr algn="ctr"/>
            <a:r>
              <a:rPr lang="cs-CZ" sz="1600" b="1" dirty="0" smtClean="0">
                <a:solidFill>
                  <a:schemeClr val="tx1"/>
                </a:solidFill>
              </a:rPr>
              <a:t>(„rozvojové činnosti“)</a:t>
            </a:r>
          </a:p>
          <a:p>
            <a:pPr algn="ctr"/>
            <a:r>
              <a:rPr lang="cs-CZ" b="1" dirty="0" smtClean="0"/>
              <a:t>Nástroje:</a:t>
            </a:r>
          </a:p>
          <a:p>
            <a:pPr algn="ctr"/>
            <a:r>
              <a:rPr lang="cs-CZ" sz="1600" b="1" dirty="0" smtClean="0"/>
              <a:t>- </a:t>
            </a:r>
            <a:r>
              <a:rPr lang="cs-CZ" sz="1400" b="1" dirty="0" smtClean="0"/>
              <a:t>koncepční</a:t>
            </a:r>
          </a:p>
          <a:p>
            <a:pPr marL="285750" indent="-285750" algn="ctr">
              <a:buFontTx/>
              <a:buChar char="-"/>
            </a:pPr>
            <a:r>
              <a:rPr lang="cs-CZ" sz="1400" b="1" dirty="0" smtClean="0"/>
              <a:t>administrativní - ekonomické</a:t>
            </a:r>
          </a:p>
          <a:p>
            <a:pPr marL="285750" indent="-285750" algn="ctr">
              <a:buFontTx/>
              <a:buChar char="-"/>
            </a:pPr>
            <a:r>
              <a:rPr lang="cs-CZ" sz="1400" b="1" dirty="0" smtClean="0"/>
              <a:t> sankční   </a:t>
            </a:r>
            <a:endParaRPr lang="cs-CZ" sz="1400" b="1" dirty="0"/>
          </a:p>
        </p:txBody>
      </p:sp>
      <p:sp>
        <p:nvSpPr>
          <p:cNvPr id="11" name="Obdélník s jedním zakulaceným rohem 10"/>
          <p:cNvSpPr/>
          <p:nvPr/>
        </p:nvSpPr>
        <p:spPr>
          <a:xfrm>
            <a:off x="304889" y="5267846"/>
            <a:ext cx="8820470" cy="549262"/>
          </a:xfrm>
          <a:prstGeom prst="round1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Subjekty,  organizační zabezpečení</a:t>
            </a:r>
            <a:endParaRPr lang="cs-CZ" dirty="0"/>
          </a:p>
        </p:txBody>
      </p:sp>
      <p:sp>
        <p:nvSpPr>
          <p:cNvPr id="12" name="Obdélník s jedním zakulaceným rohem 11"/>
          <p:cNvSpPr/>
          <p:nvPr/>
        </p:nvSpPr>
        <p:spPr>
          <a:xfrm>
            <a:off x="213894" y="476672"/>
            <a:ext cx="8911465" cy="864096"/>
          </a:xfrm>
          <a:prstGeom prst="round1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Les jako složka životního prostředí</a:t>
            </a:r>
          </a:p>
          <a:p>
            <a:pPr algn="ctr"/>
            <a:r>
              <a:rPr lang="cs-CZ" b="1" dirty="0" smtClean="0">
                <a:solidFill>
                  <a:srgbClr val="C00000"/>
                </a:solidFill>
              </a:rPr>
              <a:t>Specifika ochrany lesa jako součásti přírody </a:t>
            </a:r>
            <a:r>
              <a:rPr lang="cs-CZ" b="1" smtClean="0">
                <a:solidFill>
                  <a:srgbClr val="C00000"/>
                </a:solidFill>
              </a:rPr>
              <a:t>a krajiny </a:t>
            </a:r>
            <a:endParaRPr lang="cs-CZ" b="1" dirty="0" smtClean="0">
              <a:solidFill>
                <a:srgbClr val="C00000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7092908" y="1844824"/>
            <a:ext cx="2051092" cy="322496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Zalesňování nelesních pozemků</a:t>
            </a:r>
          </a:p>
          <a:p>
            <a:pPr algn="ctr"/>
            <a:r>
              <a:rPr lang="cs-CZ" b="1" dirty="0" smtClean="0">
                <a:solidFill>
                  <a:schemeClr val="bg1"/>
                </a:solidFill>
              </a:rPr>
              <a:t>Nástroje:</a:t>
            </a:r>
          </a:p>
          <a:p>
            <a:pPr marL="285750" indent="-285750" algn="ctr">
              <a:buFontTx/>
              <a:buChar char="-"/>
            </a:pPr>
            <a:r>
              <a:rPr lang="cs-CZ" sz="1600" b="1" dirty="0" smtClean="0">
                <a:solidFill>
                  <a:schemeClr val="bg1"/>
                </a:solidFill>
              </a:rPr>
              <a:t>koncepční</a:t>
            </a:r>
          </a:p>
          <a:p>
            <a:pPr marL="285750" indent="-285750" algn="ctr">
              <a:buFontTx/>
              <a:buChar char="-"/>
            </a:pPr>
            <a:r>
              <a:rPr lang="cs-CZ" sz="1400" b="1" dirty="0" smtClean="0">
                <a:solidFill>
                  <a:schemeClr val="bg1"/>
                </a:solidFill>
              </a:rPr>
              <a:t>administrativní</a:t>
            </a:r>
          </a:p>
          <a:p>
            <a:pPr marL="285750" indent="-285750" algn="ctr">
              <a:buFontTx/>
              <a:buChar char="-"/>
            </a:pPr>
            <a:r>
              <a:rPr lang="cs-CZ" sz="1600" b="1" dirty="0" smtClean="0">
                <a:solidFill>
                  <a:schemeClr val="bg1"/>
                </a:solidFill>
              </a:rPr>
              <a:t>ekonomické</a:t>
            </a:r>
          </a:p>
          <a:p>
            <a:pPr marL="285750" indent="-285750" algn="ctr">
              <a:buFontTx/>
              <a:buChar char="-"/>
            </a:pPr>
            <a:r>
              <a:rPr lang="cs-CZ" sz="1600" b="1" dirty="0" smtClean="0">
                <a:solidFill>
                  <a:schemeClr val="bg1"/>
                </a:solidFill>
              </a:rPr>
              <a:t>sankční</a:t>
            </a:r>
          </a:p>
          <a:p>
            <a:pPr marL="285750" indent="-285750" algn="ctr">
              <a:buFontTx/>
              <a:buChar char="-"/>
            </a:pP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310817" y="5949280"/>
            <a:ext cx="8820470" cy="596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Vlastnické vztahy, služebnosti, odvozená užívací práva </a:t>
            </a:r>
          </a:p>
          <a:p>
            <a:pPr algn="ctr"/>
            <a:r>
              <a:rPr lang="cs-CZ" dirty="0" smtClean="0"/>
              <a:t>Blíže viz též již Pozemkové právo – podzim 2018 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213893" y="1196752"/>
            <a:ext cx="8911465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Základní povinnosti (§ 11 LZ) – KAŽDÝ, VLASTNÍK </a:t>
            </a:r>
            <a:endParaRPr lang="cs-CZ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66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Funkce lesa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altLang="cs-CZ" dirty="0"/>
          </a:p>
          <a:p>
            <a:endParaRPr lang="cs-CZ" altLang="cs-CZ" dirty="0" smtClean="0"/>
          </a:p>
          <a:p>
            <a:endParaRPr lang="cs-CZ" altLang="cs-CZ" dirty="0"/>
          </a:p>
          <a:p>
            <a:endParaRPr lang="cs-CZ" altLang="cs-CZ" dirty="0" smtClean="0"/>
          </a:p>
          <a:p>
            <a:endParaRPr lang="cs-CZ" altLang="cs-CZ" dirty="0"/>
          </a:p>
        </p:txBody>
      </p:sp>
      <p:sp>
        <p:nvSpPr>
          <p:cNvPr id="5" name="Obdélník 4"/>
          <p:cNvSpPr/>
          <p:nvPr/>
        </p:nvSpPr>
        <p:spPr>
          <a:xfrm>
            <a:off x="899592" y="1916830"/>
            <a:ext cx="2844316" cy="388843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u="sng" dirty="0" smtClean="0">
                <a:solidFill>
                  <a:schemeClr val="tx1"/>
                </a:solidFill>
              </a:rPr>
              <a:t>PRODUKČNÍ </a:t>
            </a:r>
          </a:p>
          <a:p>
            <a:pPr algn="ctr"/>
            <a:r>
              <a:rPr lang="cs-CZ" sz="1600" dirty="0" smtClean="0"/>
              <a:t>(les jako obnovitelný zdroj)</a:t>
            </a:r>
            <a:endParaRPr lang="cs-CZ" sz="1600" dirty="0"/>
          </a:p>
        </p:txBody>
      </p:sp>
      <p:sp>
        <p:nvSpPr>
          <p:cNvPr id="6" name="Obdélník 5"/>
          <p:cNvSpPr/>
          <p:nvPr/>
        </p:nvSpPr>
        <p:spPr>
          <a:xfrm>
            <a:off x="4726698" y="1916830"/>
            <a:ext cx="3085661" cy="388843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600" b="1" u="sng" dirty="0" smtClean="0">
                <a:solidFill>
                  <a:schemeClr val="tx1"/>
                </a:solidFill>
              </a:rPr>
              <a:t>MIMOPRODUKČNÍ:</a:t>
            </a:r>
            <a:endParaRPr lang="cs-CZ" sz="1600" b="1" u="sng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cs-CZ" sz="1200" b="1" dirty="0" smtClean="0">
                <a:solidFill>
                  <a:srgbClr val="002060"/>
                </a:solidFill>
              </a:rPr>
              <a:t>Zejména: </a:t>
            </a:r>
          </a:p>
          <a:p>
            <a:pPr marL="285750" indent="-285750">
              <a:buFontTx/>
              <a:buChar char="-"/>
            </a:pPr>
            <a:endParaRPr lang="cs-CZ" sz="1200" b="1" dirty="0" smtClean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cs-CZ" sz="1200" b="1" dirty="0">
                <a:solidFill>
                  <a:srgbClr val="002060"/>
                </a:solidFill>
              </a:rPr>
              <a:t>KLIMATICKÁ</a:t>
            </a:r>
          </a:p>
          <a:p>
            <a:pPr marL="285750" indent="-285750">
              <a:buFontTx/>
              <a:buChar char="-"/>
            </a:pPr>
            <a:endParaRPr lang="cs-CZ" sz="1200" b="1" dirty="0" smtClean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cs-CZ" sz="1200" b="1" dirty="0" smtClean="0">
                <a:solidFill>
                  <a:srgbClr val="002060"/>
                </a:solidFill>
              </a:rPr>
              <a:t>PŮDOOCHRANNÁ</a:t>
            </a:r>
          </a:p>
          <a:p>
            <a:pPr marL="285750" indent="-285750">
              <a:buFontTx/>
              <a:buChar char="-"/>
            </a:pPr>
            <a:endParaRPr lang="cs-CZ" sz="1200" b="1" dirty="0" smtClean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cs-CZ" sz="1200" b="1" dirty="0" smtClean="0">
                <a:solidFill>
                  <a:srgbClr val="002060"/>
                </a:solidFill>
              </a:rPr>
              <a:t>VODOOCHRANNÁ</a:t>
            </a:r>
          </a:p>
          <a:p>
            <a:pPr marL="285750" indent="-285750">
              <a:buFontTx/>
              <a:buChar char="-"/>
            </a:pPr>
            <a:endParaRPr lang="cs-CZ" sz="1200" b="1" dirty="0" smtClean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cs-CZ" sz="1200" b="1" dirty="0" smtClean="0">
                <a:solidFill>
                  <a:srgbClr val="002060"/>
                </a:solidFill>
              </a:rPr>
              <a:t>EKOLOGICKÁ (mj. ZVĚŘ, ROSTLINSTVO, EKOSYSTÉMY), </a:t>
            </a:r>
          </a:p>
          <a:p>
            <a:pPr marL="285750" indent="-285750">
              <a:buFontTx/>
              <a:buChar char="-"/>
            </a:pPr>
            <a:endParaRPr lang="cs-CZ" sz="1200" b="1" dirty="0" smtClean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cs-CZ" sz="1200" b="1" dirty="0" smtClean="0">
                <a:solidFill>
                  <a:srgbClr val="002060"/>
                </a:solidFill>
              </a:rPr>
              <a:t>KRAJINOTVORNÁ</a:t>
            </a:r>
          </a:p>
          <a:p>
            <a:pPr marL="285750" indent="-285750">
              <a:buFontTx/>
              <a:buChar char="-"/>
            </a:pPr>
            <a:endParaRPr lang="cs-CZ" sz="1200" b="1" dirty="0" smtClean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cs-CZ" sz="1200" b="1" dirty="0" smtClean="0">
                <a:solidFill>
                  <a:srgbClr val="002060"/>
                </a:solidFill>
              </a:rPr>
              <a:t>REKREAČNÍ</a:t>
            </a:r>
            <a:endParaRPr lang="cs-CZ" sz="1200" b="1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endParaRPr lang="cs-CZ" sz="1200" b="1" dirty="0" smtClean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endParaRPr lang="cs-CZ" dirty="0" smtClean="0"/>
          </a:p>
        </p:txBody>
      </p:sp>
      <p:cxnSp>
        <p:nvCxnSpPr>
          <p:cNvPr id="8" name="Přímá spojnice se šipkou 7"/>
          <p:cNvCxnSpPr/>
          <p:nvPr/>
        </p:nvCxnSpPr>
        <p:spPr>
          <a:xfrm flipH="1">
            <a:off x="3059832" y="1124744"/>
            <a:ext cx="1368152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>
            <a:off x="4427984" y="1124744"/>
            <a:ext cx="1562472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bousměrná vodorovná šipka 3"/>
          <p:cNvSpPr/>
          <p:nvPr/>
        </p:nvSpPr>
        <p:spPr>
          <a:xfrm>
            <a:off x="3743908" y="3633270"/>
            <a:ext cx="1033729" cy="45555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340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ZÁKLADNÍ POVINNOSTI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§ 11 LZ</a:t>
            </a:r>
            <a:endParaRPr lang="cs-CZ" dirty="0"/>
          </a:p>
          <a:p>
            <a:r>
              <a:rPr lang="cs-CZ" dirty="0" smtClean="0">
                <a:solidFill>
                  <a:srgbClr val="C00000"/>
                </a:solidFill>
              </a:rPr>
              <a:t>KAŽDÝ:</a:t>
            </a:r>
          </a:p>
          <a:p>
            <a:pPr lvl="1"/>
            <a:r>
              <a:rPr lang="cs-CZ" dirty="0" smtClean="0"/>
              <a:t>OBECNÁ PREVENČNÍ POVINNOST</a:t>
            </a:r>
          </a:p>
          <a:p>
            <a:pPr lvl="2"/>
            <a:r>
              <a:rPr lang="cs-CZ" dirty="0" smtClean="0"/>
              <a:t> předcházet ohrožování nebo poškozování lesa, objektů a zařízení sloužících hospodaření v lese</a:t>
            </a:r>
          </a:p>
          <a:p>
            <a:pPr lvl="1"/>
            <a:r>
              <a:rPr lang="cs-CZ" dirty="0" smtClean="0"/>
              <a:t>ZÁKAZ UŽÍT LESNÍ POZEMKY BEZ POVOLENÍ K JINÝM ÚČELŮM, pokud lesní zákon nestanoví jinak</a:t>
            </a:r>
          </a:p>
          <a:p>
            <a:endParaRPr lang="cs-CZ" dirty="0" smtClean="0"/>
          </a:p>
          <a:p>
            <a:r>
              <a:rPr lang="cs-CZ" dirty="0" smtClean="0">
                <a:solidFill>
                  <a:srgbClr val="C00000"/>
                </a:solidFill>
              </a:rPr>
              <a:t>VLASTNÍK</a:t>
            </a:r>
          </a:p>
          <a:p>
            <a:pPr lvl="1"/>
            <a:r>
              <a:rPr lang="cs-CZ" dirty="0" smtClean="0"/>
              <a:t>hospodařit tak, nepoškozoval zájmy jiných vlastníků lesů a funkce lesa byly zachovány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chránit genofond lesních dřevin 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právo na náhradu újmy v důsledku omezení hospodaření v lese  </a:t>
            </a:r>
          </a:p>
          <a:p>
            <a:pPr lvl="2"/>
            <a:r>
              <a:rPr lang="cs-CZ" dirty="0" smtClean="0"/>
              <a:t>podrobněji viz též dále  </a:t>
            </a:r>
          </a:p>
        </p:txBody>
      </p:sp>
    </p:spTree>
    <p:extLst>
      <p:ext uri="{BB962C8B-B14F-4D97-AF65-F5344CB8AC3E}">
        <p14:creationId xmlns:p14="http://schemas.microsoft.com/office/powerpoint/2010/main" val="326467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Grp="1" noChangeArrowheads="1"/>
          </p:cNvSpPr>
          <p:nvPr>
            <p:ph type="title"/>
          </p:nvPr>
        </p:nvSpPr>
        <p:spPr>
          <a:xfrm>
            <a:off x="251520" y="-531440"/>
            <a:ext cx="7673280" cy="158417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1400" b="1" dirty="0" smtClean="0">
                <a:solidFill>
                  <a:srgbClr val="C00000"/>
                </a:solidFill>
              </a:rPr>
              <a:t>Les jako složka životního prostředí</a:t>
            </a:r>
            <a:br>
              <a:rPr lang="cs-CZ" altLang="cs-CZ" sz="1400" b="1" dirty="0" smtClean="0">
                <a:solidFill>
                  <a:srgbClr val="C00000"/>
                </a:solidFill>
              </a:rPr>
            </a:br>
            <a:r>
              <a:rPr lang="cs-CZ" sz="1400" b="1" dirty="0">
                <a:solidFill>
                  <a:srgbClr val="C00000"/>
                </a:solidFill>
              </a:rPr>
              <a:t>Specifika ochrany lesa jako součásti přírody a krajiny</a:t>
            </a:r>
            <a:br>
              <a:rPr lang="cs-CZ" sz="1400" b="1" dirty="0">
                <a:solidFill>
                  <a:srgbClr val="C00000"/>
                </a:solidFill>
              </a:rPr>
            </a:br>
            <a:endParaRPr lang="cs-CZ" altLang="cs-CZ" sz="1400" b="1" dirty="0" smtClean="0">
              <a:solidFill>
                <a:srgbClr val="C00000"/>
              </a:solidFill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5496" y="1052736"/>
            <a:ext cx="8219256" cy="54006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cs-CZ" altLang="cs-CZ" sz="1600" b="1" dirty="0" smtClean="0"/>
              <a:t>Les jako významný krajinný prvek ex lege</a:t>
            </a:r>
          </a:p>
          <a:p>
            <a:endParaRPr lang="cs-CZ" sz="1600" b="1" dirty="0" smtClean="0"/>
          </a:p>
          <a:p>
            <a:r>
              <a:rPr lang="cs-CZ" sz="1600" b="1" dirty="0" smtClean="0"/>
              <a:t>Les jako ekosystém a biotop</a:t>
            </a:r>
          </a:p>
          <a:p>
            <a:endParaRPr lang="cs-CZ" sz="1600" b="1" dirty="0" smtClean="0"/>
          </a:p>
          <a:p>
            <a:r>
              <a:rPr lang="cs-CZ" sz="1600" b="1" dirty="0" smtClean="0"/>
              <a:t>Závazné </a:t>
            </a:r>
            <a:r>
              <a:rPr lang="cs-CZ" sz="1600" b="1" dirty="0"/>
              <a:t>stanovisko orgánu ochrany přírody je nezbytné k odlesňování a zalesňování pozemků nad 0,5 ha a k výstavbě lesních cest a lesních melioračních systémů.. </a:t>
            </a:r>
            <a:endParaRPr lang="cs-CZ" altLang="cs-CZ" sz="1600" b="1" dirty="0" smtClean="0">
              <a:solidFill>
                <a:srgbClr val="C00000"/>
              </a:solidFill>
            </a:endParaRPr>
          </a:p>
          <a:p>
            <a:pPr lvl="1" eaLnBrk="1" hangingPunct="1"/>
            <a:endParaRPr lang="cs-CZ" altLang="cs-CZ" sz="1600" b="1" dirty="0" smtClean="0">
              <a:solidFill>
                <a:srgbClr val="C00000"/>
              </a:solidFill>
            </a:endParaRPr>
          </a:p>
          <a:p>
            <a:pPr eaLnBrk="1" hangingPunct="1"/>
            <a:r>
              <a:rPr lang="cs-CZ" altLang="cs-CZ" sz="1600" b="1" dirty="0" smtClean="0"/>
              <a:t>Závazné stanovisko orgánu ochrany přírody ve vztahu k LHP </a:t>
            </a:r>
          </a:p>
          <a:p>
            <a:pPr lvl="1"/>
            <a:r>
              <a:rPr lang="cs-CZ" altLang="cs-CZ" sz="1600" b="1" dirty="0" smtClean="0"/>
              <a:t>za splnění zákonných limitů</a:t>
            </a:r>
          </a:p>
          <a:p>
            <a:pPr eaLnBrk="1" hangingPunct="1"/>
            <a:endParaRPr lang="cs-CZ" altLang="cs-CZ" sz="1600" b="1" dirty="0"/>
          </a:p>
          <a:p>
            <a:pPr eaLnBrk="1" hangingPunct="1"/>
            <a:r>
              <a:rPr lang="cs-CZ" altLang="cs-CZ" sz="1600" b="1" dirty="0" smtClean="0"/>
              <a:t>Lesy a  zvláště chráněná území </a:t>
            </a:r>
          </a:p>
          <a:p>
            <a:endParaRPr lang="cs-CZ" altLang="cs-CZ" sz="1600" b="1" dirty="0" smtClean="0"/>
          </a:p>
          <a:p>
            <a:r>
              <a:rPr lang="cs-CZ" altLang="cs-CZ" sz="1600" b="1" dirty="0" smtClean="0"/>
              <a:t>Lesy a rostliny a živočichové</a:t>
            </a:r>
            <a:endParaRPr lang="cs-CZ" altLang="cs-CZ" sz="1600" b="1" dirty="0"/>
          </a:p>
          <a:p>
            <a:pPr lvl="1"/>
            <a:r>
              <a:rPr lang="cs-CZ" altLang="cs-CZ" sz="1600" b="1" dirty="0" smtClean="0"/>
              <a:t>Obecná ochrana, zvláštní ochrana, zvěř</a:t>
            </a:r>
          </a:p>
          <a:p>
            <a:pPr lvl="1"/>
            <a:endParaRPr lang="cs-CZ" altLang="cs-CZ" sz="1600" b="1" dirty="0" smtClean="0"/>
          </a:p>
          <a:p>
            <a:pPr eaLnBrk="1" hangingPunct="1"/>
            <a:r>
              <a:rPr lang="cs-CZ" altLang="cs-CZ" sz="1600" b="1" dirty="0" smtClean="0"/>
              <a:t>Lesy a NATURA 2000</a:t>
            </a:r>
          </a:p>
          <a:p>
            <a:endParaRPr lang="cs-CZ" altLang="cs-CZ" sz="1600" b="1" dirty="0" smtClean="0"/>
          </a:p>
          <a:p>
            <a:r>
              <a:rPr lang="cs-CZ" altLang="cs-CZ" sz="1600" b="1" dirty="0" smtClean="0"/>
              <a:t>Náhrada za omezení  lesního  hospodaření v zájmu ochrany přírody </a:t>
            </a:r>
          </a:p>
          <a:p>
            <a:endParaRPr lang="cs-CZ" altLang="cs-CZ" sz="1600" b="1" dirty="0" smtClean="0"/>
          </a:p>
          <a:p>
            <a:endParaRPr lang="cs-CZ" altLang="cs-CZ" sz="1600" i="1" dirty="0" smtClean="0"/>
          </a:p>
          <a:p>
            <a:pPr lvl="2" eaLnBrk="1" hangingPunct="1"/>
            <a:endParaRPr lang="cs-CZ" altLang="cs-CZ" sz="1200" i="1" dirty="0" smtClean="0"/>
          </a:p>
        </p:txBody>
      </p:sp>
      <p:sp>
        <p:nvSpPr>
          <p:cNvPr id="34820" name="Zástupný symbol pro číslo snímku 5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A12C494-8FD9-4E0E-9F26-36A879D3C897}" type="slidenum">
              <a:rPr lang="cs-CZ" altLang="cs-CZ" sz="1600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cs-CZ" altLang="cs-CZ" sz="160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04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Obecné užívání lesů a jeho limity</a:t>
            </a:r>
            <a:endParaRPr lang="cs-CZ" dirty="0"/>
          </a:p>
        </p:txBody>
      </p:sp>
      <p:pic>
        <p:nvPicPr>
          <p:cNvPr id="2050" name="Picture 2" descr="C:\Users\1855\Desktop\obrázky výuka\Vojtík a Marťakvěten201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88840"/>
            <a:ext cx="3593373" cy="241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1855\Desktop\obrázky výuka\houby v les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853424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\\flsrv\profiles\1855\Desktop\OBRÁZKY\PP-obrázky\lesní cest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581128"/>
            <a:ext cx="1944216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\\flsrv\profiles\1855\Desktop\OBRÁZKY\PP-obrázky\lesní cesta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54" y="4293096"/>
            <a:ext cx="2506409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8052" y="2415024"/>
            <a:ext cx="30480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52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AutoShape 2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8229600" cy="882042"/>
          </a:xfrm>
        </p:spPr>
        <p:txBody>
          <a:bodyPr/>
          <a:lstStyle/>
          <a:p>
            <a:pPr eaLnBrk="1" hangingPunct="1"/>
            <a:r>
              <a:rPr lang="cs-CZ" dirty="0" smtClean="0"/>
              <a:t>Obecné užívání lesů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95536" y="1268760"/>
            <a:ext cx="8291264" cy="5184576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cs-CZ" sz="2000" b="1" dirty="0" smtClean="0">
                <a:solidFill>
                  <a:srgbClr val="C00000"/>
                </a:solidFill>
              </a:rPr>
              <a:t>veřejný zájem na umožnění veřejnosti  využívat lesy pro jejich funkce 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b="1" dirty="0" smtClean="0">
                <a:solidFill>
                  <a:srgbClr val="C00000"/>
                </a:solidFill>
              </a:rPr>
              <a:t> bez ohledu na majetkoprávní </a:t>
            </a:r>
            <a:r>
              <a:rPr lang="cs-CZ" sz="2000" b="1" dirty="0" err="1" smtClean="0">
                <a:solidFill>
                  <a:srgbClr val="C00000"/>
                </a:solidFill>
              </a:rPr>
              <a:t>reřim</a:t>
            </a:r>
            <a:endParaRPr lang="cs-CZ" sz="2000" b="1" dirty="0" smtClean="0">
              <a:solidFill>
                <a:srgbClr val="C0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cs-CZ" sz="2000" b="1" dirty="0">
                <a:solidFill>
                  <a:srgbClr val="C00000"/>
                </a:solidFill>
              </a:rPr>
              <a:t> </a:t>
            </a:r>
            <a:r>
              <a:rPr lang="cs-CZ" sz="2000" b="1" dirty="0" smtClean="0">
                <a:solidFill>
                  <a:srgbClr val="C00000"/>
                </a:solidFill>
              </a:rPr>
              <a:t>omezení a limity</a:t>
            </a:r>
          </a:p>
          <a:p>
            <a:pPr eaLnBrk="1" hangingPunct="1">
              <a:lnSpc>
                <a:spcPct val="80000"/>
              </a:lnSpc>
            </a:pPr>
            <a:endParaRPr lang="cs-CZ" sz="2000" b="1" i="1" u="sng" dirty="0">
              <a:solidFill>
                <a:srgbClr val="C0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cs-CZ" sz="2100" b="1" i="1" u="sng" dirty="0" smtClean="0"/>
              <a:t>Každý má právo</a:t>
            </a:r>
            <a:r>
              <a:rPr lang="cs-CZ" sz="2100" dirty="0" smtClean="0"/>
              <a:t> </a:t>
            </a:r>
          </a:p>
          <a:p>
            <a:pPr lvl="2" eaLnBrk="1" hangingPunct="1">
              <a:lnSpc>
                <a:spcPct val="80000"/>
              </a:lnSpc>
            </a:pPr>
            <a:r>
              <a:rPr lang="cs-CZ" sz="2100" b="1" dirty="0" smtClean="0">
                <a:solidFill>
                  <a:srgbClr val="C00000"/>
                </a:solidFill>
              </a:rPr>
              <a:t>vstupovat do lesa na vlastní nebezpečí</a:t>
            </a:r>
          </a:p>
          <a:p>
            <a:pPr lvl="3">
              <a:lnSpc>
                <a:spcPct val="80000"/>
              </a:lnSpc>
            </a:pPr>
            <a:endParaRPr lang="cs-CZ" sz="2100" dirty="0" smtClean="0"/>
          </a:p>
          <a:p>
            <a:pPr lvl="3">
              <a:lnSpc>
                <a:spcPct val="80000"/>
              </a:lnSpc>
            </a:pPr>
            <a:r>
              <a:rPr lang="cs-CZ" sz="2100" i="1" dirty="0" smtClean="0"/>
              <a:t>Rozsudek </a:t>
            </a:r>
            <a:r>
              <a:rPr lang="cs-CZ" sz="2100" i="1" dirty="0"/>
              <a:t>Nejvyššího soudu  ze dne 28. 2.2013 25 </a:t>
            </a:r>
            <a:r>
              <a:rPr lang="cs-CZ" sz="2100" i="1" dirty="0" err="1"/>
              <a:t>sp.zn</a:t>
            </a:r>
            <a:r>
              <a:rPr lang="cs-CZ" sz="2100" i="1" dirty="0"/>
              <a:t>.  </a:t>
            </a:r>
            <a:r>
              <a:rPr lang="cs-CZ" sz="2100" i="1" dirty="0" err="1"/>
              <a:t>Cdo</a:t>
            </a:r>
            <a:r>
              <a:rPr lang="cs-CZ" sz="2100" i="1" dirty="0"/>
              <a:t> </a:t>
            </a:r>
            <a:r>
              <a:rPr lang="cs-CZ" sz="2100" i="1" dirty="0" smtClean="0"/>
              <a:t>3154/2011</a:t>
            </a:r>
          </a:p>
          <a:p>
            <a:pPr lvl="2">
              <a:lnSpc>
                <a:spcPct val="80000"/>
              </a:lnSpc>
            </a:pPr>
            <a:endParaRPr lang="cs-CZ" sz="2100" b="1" dirty="0">
              <a:solidFill>
                <a:srgbClr val="C00000"/>
              </a:solidFill>
            </a:endParaRPr>
          </a:p>
          <a:p>
            <a:pPr lvl="2">
              <a:lnSpc>
                <a:spcPct val="80000"/>
              </a:lnSpc>
            </a:pPr>
            <a:r>
              <a:rPr lang="cs-CZ" sz="2100" b="1" dirty="0" smtClean="0">
                <a:solidFill>
                  <a:srgbClr val="C00000"/>
                </a:solidFill>
              </a:rPr>
              <a:t>sbírat</a:t>
            </a:r>
            <a:r>
              <a:rPr lang="cs-CZ" sz="2100" b="1" dirty="0" smtClean="0"/>
              <a:t> </a:t>
            </a:r>
            <a:r>
              <a:rPr lang="cs-CZ" sz="2100" b="1" dirty="0" smtClean="0">
                <a:solidFill>
                  <a:srgbClr val="C00000"/>
                </a:solidFill>
              </a:rPr>
              <a:t>pro vlastní potřebu </a:t>
            </a:r>
            <a:r>
              <a:rPr lang="cs-CZ" sz="2100" b="1" dirty="0" smtClean="0"/>
              <a:t>lesní plody a suchou na zemi ležící klest.</a:t>
            </a:r>
          </a:p>
          <a:p>
            <a:pPr lvl="2" eaLnBrk="1" hangingPunct="1">
              <a:lnSpc>
                <a:spcPct val="80000"/>
              </a:lnSpc>
            </a:pPr>
            <a:endParaRPr lang="cs-CZ" sz="2100" b="1" dirty="0" smtClean="0"/>
          </a:p>
          <a:p>
            <a:pPr lvl="2" eaLnBrk="1" hangingPunct="1">
              <a:lnSpc>
                <a:spcPct val="80000"/>
              </a:lnSpc>
            </a:pPr>
            <a:r>
              <a:rPr lang="cs-CZ" sz="2100" b="1" dirty="0" smtClean="0"/>
              <a:t>povinnost  les </a:t>
            </a:r>
            <a:r>
              <a:rPr lang="cs-CZ" sz="2100" b="1" dirty="0" smtClean="0">
                <a:solidFill>
                  <a:srgbClr val="C00000"/>
                </a:solidFill>
              </a:rPr>
              <a:t>nepoškozovat, nenarušovat lesní prostředí</a:t>
            </a:r>
            <a:r>
              <a:rPr lang="cs-CZ" sz="2100" b="1" dirty="0" smtClean="0"/>
              <a:t> a dbát pokynů vlastníka, popřípadě nájemce lesa a jeho zaměstnanců.</a:t>
            </a:r>
          </a:p>
          <a:p>
            <a:pPr lvl="1" eaLnBrk="1" hangingPunct="1">
              <a:lnSpc>
                <a:spcPct val="80000"/>
              </a:lnSpc>
            </a:pPr>
            <a:endParaRPr lang="cs-CZ" sz="1700" b="1" dirty="0" smtClean="0"/>
          </a:p>
          <a:p>
            <a:pPr>
              <a:lnSpc>
                <a:spcPct val="80000"/>
              </a:lnSpc>
            </a:pPr>
            <a:r>
              <a:rPr lang="cs-CZ" sz="2000" b="1" dirty="0" smtClean="0"/>
              <a:t>Chovatelé včel </a:t>
            </a:r>
          </a:p>
          <a:p>
            <a:pPr lvl="1">
              <a:lnSpc>
                <a:spcPct val="80000"/>
              </a:lnSpc>
            </a:pPr>
            <a:r>
              <a:rPr lang="cs-CZ" sz="2000" dirty="0" smtClean="0"/>
              <a:t>mohou se souhlasem vlastníka lesa a v zájmu podpory ekologické rovnováhy, opylování rostlin, využití medovice a zlepšení produkce semen lesních dřevin </a:t>
            </a:r>
          </a:p>
          <a:p>
            <a:pPr algn="just" eaLnBrk="1" hangingPunct="1">
              <a:lnSpc>
                <a:spcPct val="80000"/>
              </a:lnSpc>
            </a:pPr>
            <a:endParaRPr lang="cs-CZ" sz="1700" b="1" dirty="0" smtClean="0"/>
          </a:p>
          <a:p>
            <a:pPr algn="just" eaLnBrk="1" hangingPunct="1">
              <a:lnSpc>
                <a:spcPct val="80000"/>
              </a:lnSpc>
            </a:pPr>
            <a:endParaRPr lang="cs-CZ" sz="1900" b="1" dirty="0" smtClean="0"/>
          </a:p>
        </p:txBody>
      </p:sp>
      <p:sp>
        <p:nvSpPr>
          <p:cNvPr id="25602" name="Zástupný symbol pro číslo snímku 5"/>
          <p:cNvSpPr>
            <a:spLocks noGrp="1"/>
          </p:cNvSpPr>
          <p:nvPr>
            <p:ph type="sldNum" sz="quarter" idx="1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EDF9AC0-14B0-4243-860B-E4B702FEC391}" type="slidenum">
              <a:rPr lang="cs-CZ" smtClean="0">
                <a:solidFill>
                  <a:schemeClr val="bg1"/>
                </a:solidFill>
              </a:rPr>
              <a:pPr eaLnBrk="1" hangingPunct="1"/>
              <a:t>33</a:t>
            </a:fld>
            <a:endParaRPr lang="cs-CZ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61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Obecné užívání </a:t>
            </a:r>
            <a:r>
              <a:rPr lang="cs-CZ" dirty="0" smtClean="0"/>
              <a:t>lesů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 smtClean="0"/>
          </a:p>
          <a:p>
            <a:pPr algn="just">
              <a:lnSpc>
                <a:spcPct val="80000"/>
              </a:lnSpc>
            </a:pPr>
            <a:r>
              <a:rPr lang="cs-CZ" sz="1900" b="1" dirty="0"/>
              <a:t>omezení dle zvláštních předpisů nebo na základě nich (zákon o myslivosti, zákon o ochraně přírody a krajiny, zákon  o zajišťování obrany České republiky) </a:t>
            </a:r>
          </a:p>
          <a:p>
            <a:pPr algn="just">
              <a:lnSpc>
                <a:spcPct val="80000"/>
              </a:lnSpc>
            </a:pPr>
            <a:endParaRPr lang="cs-CZ" sz="1900" b="1" dirty="0"/>
          </a:p>
          <a:p>
            <a:pPr algn="just">
              <a:lnSpc>
                <a:spcPct val="80000"/>
              </a:lnSpc>
            </a:pPr>
            <a:r>
              <a:rPr lang="cs-CZ" sz="1900" b="1" dirty="0"/>
              <a:t>omezení  obecného užívání </a:t>
            </a:r>
            <a:r>
              <a:rPr lang="cs-CZ" sz="1900" b="1" dirty="0" smtClean="0"/>
              <a:t>lesů </a:t>
            </a:r>
            <a:endParaRPr lang="cs-CZ" sz="1900" b="1" dirty="0"/>
          </a:p>
          <a:p>
            <a:pPr algn="just">
              <a:lnSpc>
                <a:spcPct val="80000"/>
              </a:lnSpc>
            </a:pPr>
            <a:endParaRPr lang="cs-CZ" sz="1900" b="1" dirty="0"/>
          </a:p>
          <a:p>
            <a:pPr algn="just">
              <a:lnSpc>
                <a:spcPct val="80000"/>
              </a:lnSpc>
            </a:pPr>
            <a:r>
              <a:rPr lang="cs-CZ" sz="1900" b="1" dirty="0"/>
              <a:t>zákazy (§ 20 </a:t>
            </a:r>
            <a:r>
              <a:rPr lang="cs-CZ" sz="1900" b="1" dirty="0" smtClean="0"/>
              <a:t>LZ)</a:t>
            </a:r>
          </a:p>
          <a:p>
            <a:pPr lvl="1" algn="just">
              <a:lnSpc>
                <a:spcPct val="80000"/>
              </a:lnSpc>
            </a:pPr>
            <a:r>
              <a:rPr lang="cs-CZ" sz="1600" b="1" dirty="0" smtClean="0"/>
              <a:t>výjimky ze zákazů</a:t>
            </a:r>
          </a:p>
          <a:p>
            <a:pPr lvl="1" algn="just">
              <a:lnSpc>
                <a:spcPct val="80000"/>
              </a:lnSpc>
            </a:pPr>
            <a:endParaRPr lang="cs-CZ" sz="1600" b="1" dirty="0"/>
          </a:p>
          <a:p>
            <a:pPr algn="just">
              <a:lnSpc>
                <a:spcPct val="80000"/>
              </a:lnSpc>
            </a:pPr>
            <a:r>
              <a:rPr lang="cs-CZ" sz="1900" b="1" dirty="0" smtClean="0"/>
              <a:t>vztahy odpovědnosti:</a:t>
            </a:r>
          </a:p>
          <a:p>
            <a:pPr lvl="1" algn="just">
              <a:lnSpc>
                <a:spcPct val="80000"/>
              </a:lnSpc>
            </a:pPr>
            <a:r>
              <a:rPr lang="cs-CZ" sz="1600" b="1" dirty="0" smtClean="0"/>
              <a:t>přestupky: § 53 LZ</a:t>
            </a:r>
          </a:p>
          <a:p>
            <a:pPr lvl="1" algn="just">
              <a:lnSpc>
                <a:spcPct val="80000"/>
              </a:lnSpc>
            </a:pPr>
            <a:r>
              <a:rPr lang="cs-CZ" sz="1600" b="1" dirty="0" smtClean="0"/>
              <a:t>TZ</a:t>
            </a:r>
          </a:p>
          <a:p>
            <a:pPr lvl="1" algn="just">
              <a:lnSpc>
                <a:spcPct val="80000"/>
              </a:lnSpc>
            </a:pPr>
            <a:r>
              <a:rPr lang="cs-CZ" sz="1600" b="1" dirty="0" smtClean="0"/>
              <a:t>náhrada újmy  </a:t>
            </a:r>
            <a:endParaRPr lang="cs-CZ" sz="1600" b="1" dirty="0"/>
          </a:p>
        </p:txBody>
      </p:sp>
    </p:spTree>
    <p:extLst>
      <p:ext uri="{BB962C8B-B14F-4D97-AF65-F5344CB8AC3E}">
        <p14:creationId xmlns:p14="http://schemas.microsoft.com/office/powerpoint/2010/main" val="217502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organizované nebo  hromadné sportovní akce lese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556792"/>
            <a:ext cx="7467600" cy="4873752"/>
          </a:xfrm>
        </p:spPr>
        <p:txBody>
          <a:bodyPr/>
          <a:lstStyle/>
          <a:p>
            <a:r>
              <a:rPr lang="cs-CZ" dirty="0" smtClean="0"/>
              <a:t>Podmínky realizace aktivit/konkrétních akcí</a:t>
            </a:r>
          </a:p>
          <a:p>
            <a:pPr lvl="1"/>
            <a:r>
              <a:rPr lang="cs-CZ" dirty="0" smtClean="0"/>
              <a:t>LESNÍ ZÁKON (§ 20/5)</a:t>
            </a:r>
          </a:p>
          <a:p>
            <a:pPr lvl="1"/>
            <a:r>
              <a:rPr lang="cs-CZ" dirty="0" smtClean="0"/>
              <a:t>+ dle povahy „aktivity“ další předpisy řešící „dotčené zájmy“ (např. zákon o ochraně přírody a krajiny, zákon o myslivosti, zákon o ochraně veřejného zdraví, zákon o odpadech…)</a:t>
            </a:r>
          </a:p>
          <a:p>
            <a:pPr lvl="1"/>
            <a:r>
              <a:rPr lang="cs-CZ" dirty="0" smtClean="0"/>
              <a:t> </a:t>
            </a:r>
            <a:endParaRPr lang="cs-CZ" dirty="0"/>
          </a:p>
          <a:p>
            <a:r>
              <a:rPr lang="cs-CZ" dirty="0" smtClean="0"/>
              <a:t>Např. orientační běh</a:t>
            </a:r>
          </a:p>
          <a:p>
            <a:pPr lvl="1"/>
            <a:r>
              <a:rPr lang="cs-CZ" sz="1200" dirty="0" smtClean="0"/>
              <a:t>Zdroj  </a:t>
            </a:r>
            <a:r>
              <a:rPr lang="cs-CZ" sz="1200" dirty="0" smtClean="0">
                <a:hlinkClick r:id="rId2"/>
              </a:rPr>
              <a:t>zde </a:t>
            </a:r>
            <a:r>
              <a:rPr lang="cs-CZ" sz="1200" dirty="0" smtClean="0"/>
              <a:t> </a:t>
            </a:r>
          </a:p>
          <a:p>
            <a:r>
              <a:rPr lang="cs-CZ" dirty="0"/>
              <a:t>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562743"/>
            <a:ext cx="4045839" cy="303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84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ČR – blíže </a:t>
            </a:r>
            <a:r>
              <a:rPr lang="cs-CZ" dirty="0">
                <a:hlinkClick r:id="rId2"/>
              </a:rPr>
              <a:t>zde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144984" y="1600200"/>
            <a:ext cx="6092031" cy="487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20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1800" dirty="0"/>
              <a:t/>
            </a:r>
            <a:br>
              <a:rPr lang="cs-CZ" sz="1800" dirty="0"/>
            </a:b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1800" dirty="0"/>
              <a:t/>
            </a:r>
            <a:br>
              <a:rPr lang="cs-CZ" sz="1800" dirty="0"/>
            </a:br>
            <a:r>
              <a:rPr lang="cs-CZ" sz="1800" dirty="0" err="1" smtClean="0"/>
              <a:t>Singeltrail</a:t>
            </a:r>
            <a:r>
              <a:rPr lang="cs-CZ" sz="1800" dirty="0" smtClean="0"/>
              <a:t> Moravský kras </a:t>
            </a:r>
            <a:br>
              <a:rPr lang="cs-CZ" sz="1800" dirty="0" smtClean="0"/>
            </a:br>
            <a:r>
              <a:rPr lang="cs-CZ" sz="1800" dirty="0"/>
              <a:t/>
            </a:r>
            <a:br>
              <a:rPr lang="cs-CZ" sz="1800" dirty="0"/>
            </a:br>
            <a:r>
              <a:rPr lang="cs-CZ" sz="1800" dirty="0" err="1" smtClean="0"/>
              <a:t>singletrail</a:t>
            </a:r>
            <a:r>
              <a:rPr lang="cs-CZ" sz="1800" dirty="0" smtClean="0"/>
              <a:t> moravský kras </a:t>
            </a:r>
            <a:r>
              <a:rPr lang="cs-CZ" sz="1800" dirty="0" smtClean="0">
                <a:hlinkClick r:id="rId2"/>
              </a:rPr>
              <a:t>zde </a:t>
            </a:r>
            <a:br>
              <a:rPr lang="cs-CZ" sz="1800" dirty="0" smtClean="0">
                <a:hlinkClick r:id="rId2"/>
              </a:rPr>
            </a:br>
            <a:r>
              <a:rPr lang="cs-CZ" sz="1800" dirty="0" smtClean="0"/>
              <a:t>snímek: trasa Mariánské údolí</a:t>
            </a:r>
            <a:br>
              <a:rPr lang="cs-CZ" sz="1800" dirty="0" smtClean="0"/>
            </a:br>
            <a:r>
              <a:rPr lang="cs-CZ" sz="1800" dirty="0" smtClean="0"/>
              <a:t>blíže např. </a:t>
            </a:r>
            <a:r>
              <a:rPr lang="cs-CZ" sz="1800" dirty="0" smtClean="0">
                <a:hlinkClick r:id="rId3"/>
              </a:rPr>
              <a:t>zde</a:t>
            </a: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1800" dirty="0"/>
              <a:t> </a:t>
            </a:r>
            <a:r>
              <a:rPr lang="cs-CZ" sz="1800" dirty="0" smtClean="0"/>
              <a:t>                   </a:t>
            </a:r>
            <a:r>
              <a:rPr lang="cs-CZ" sz="1800" dirty="0" err="1" smtClean="0">
                <a:hlinkClick r:id="rId4"/>
              </a:rPr>
              <a:t>zde</a:t>
            </a:r>
            <a:endParaRPr lang="cs-CZ" sz="18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29902"/>
            <a:ext cx="7467600" cy="4214221"/>
          </a:xfrm>
        </p:spPr>
      </p:pic>
    </p:spTree>
    <p:extLst>
      <p:ext uri="{BB962C8B-B14F-4D97-AF65-F5344CB8AC3E}">
        <p14:creationId xmlns:p14="http://schemas.microsoft.com/office/powerpoint/2010/main" val="158153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8058"/>
          </a:xfrm>
        </p:spPr>
        <p:txBody>
          <a:bodyPr>
            <a:normAutofit/>
          </a:bodyPr>
          <a:lstStyle/>
          <a:p>
            <a:r>
              <a:rPr lang="cs-CZ" sz="1800" dirty="0"/>
              <a:t>lesní </a:t>
            </a:r>
            <a:r>
              <a:rPr lang="cs-CZ" sz="1400" dirty="0"/>
              <a:t>MATEŘSKÉ ŠKOLKY </a:t>
            </a:r>
            <a:r>
              <a:rPr lang="cs-CZ" sz="1800" dirty="0">
                <a:sym typeface="Wingdings" panose="05000000000000000000" pitchFamily="2" charset="2"/>
              </a:rPr>
              <a:t> např. blíže </a:t>
            </a:r>
            <a:r>
              <a:rPr lang="cs-CZ" sz="1800" dirty="0">
                <a:sym typeface="Wingdings" panose="05000000000000000000" pitchFamily="2" charset="2"/>
                <a:hlinkClick r:id="rId2"/>
              </a:rPr>
              <a:t>zde</a:t>
            </a:r>
            <a:endParaRPr lang="cs-CZ" sz="1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764704"/>
            <a:ext cx="7467600" cy="5709248"/>
          </a:xfrm>
        </p:spPr>
        <p:txBody>
          <a:bodyPr>
            <a:normAutofit/>
          </a:bodyPr>
          <a:lstStyle/>
          <a:p>
            <a:r>
              <a:rPr lang="cs-CZ" sz="1200" dirty="0" smtClean="0"/>
              <a:t>Vztah k lesu</a:t>
            </a:r>
          </a:p>
          <a:p>
            <a:pPr lvl="1"/>
            <a:r>
              <a:rPr lang="cs-CZ" sz="1200" dirty="0" smtClean="0"/>
              <a:t>nepřímý </a:t>
            </a:r>
          </a:p>
          <a:p>
            <a:pPr lvl="2"/>
            <a:r>
              <a:rPr lang="cs-CZ" sz="1200" dirty="0" smtClean="0"/>
              <a:t>např. budova/jiný objekt  LMŠ  se nachází mimo les, vzdělávací programy o lese atd.    </a:t>
            </a:r>
          </a:p>
          <a:p>
            <a:pPr lvl="1"/>
            <a:r>
              <a:rPr lang="cs-CZ" sz="1200" dirty="0" smtClean="0"/>
              <a:t>přímý </a:t>
            </a:r>
          </a:p>
          <a:p>
            <a:pPr lvl="2"/>
            <a:r>
              <a:rPr lang="cs-CZ" sz="1200" dirty="0" smtClean="0"/>
              <a:t>zázemí“ LMŠ  - se nachází přímo v lese</a:t>
            </a:r>
          </a:p>
          <a:p>
            <a:pPr lvl="2"/>
            <a:r>
              <a:rPr lang="cs-CZ" sz="1200" dirty="0" smtClean="0"/>
              <a:t>pohyb dětí a dalších osob v lese</a:t>
            </a:r>
          </a:p>
          <a:p>
            <a:pPr lvl="2"/>
            <a:endParaRPr lang="cs-CZ" sz="1200" dirty="0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2353558"/>
            <a:ext cx="5120640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57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600" dirty="0" smtClean="0"/>
              <a:t>Organizované akce v lese: divadlo</a:t>
            </a:r>
            <a:endParaRPr lang="cs-CZ" sz="1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Pohádková rezervace</a:t>
            </a:r>
          </a:p>
          <a:p>
            <a:pPr lvl="1"/>
            <a:r>
              <a:rPr lang="cs-CZ" dirty="0" smtClean="0"/>
              <a:t>Hořice na Šumavě</a:t>
            </a:r>
          </a:p>
          <a:p>
            <a:pPr lvl="3"/>
            <a:r>
              <a:rPr lang="cs-CZ" dirty="0" smtClean="0">
                <a:hlinkClick r:id="rId2"/>
              </a:rPr>
              <a:t>zde</a:t>
            </a:r>
            <a:endParaRPr lang="cs-CZ" dirty="0" smtClean="0"/>
          </a:p>
          <a:p>
            <a:pPr lvl="3"/>
            <a:endParaRPr lang="cs-CZ" dirty="0"/>
          </a:p>
          <a:p>
            <a:pPr lvl="3"/>
            <a:r>
              <a:rPr lang="cs-CZ" dirty="0" smtClean="0">
                <a:hlinkClick r:id="rId3"/>
              </a:rPr>
              <a:t>zde</a:t>
            </a:r>
            <a:endParaRPr lang="cs-CZ" dirty="0" smtClean="0"/>
          </a:p>
          <a:p>
            <a:pPr lvl="3"/>
            <a:endParaRPr lang="cs-CZ" dirty="0"/>
          </a:p>
          <a:p>
            <a:pPr lvl="3"/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195" y="2780928"/>
            <a:ext cx="4457605" cy="324097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94" y="3789040"/>
            <a:ext cx="3027807" cy="212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76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Přírodní lesní oblasti (41) – viz blíže oblastní plánování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95736" y="1418182"/>
            <a:ext cx="6092031" cy="487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85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600" dirty="0" smtClean="0"/>
              <a:t>Organizované akce v lese: divadlo</a:t>
            </a:r>
            <a:endParaRPr lang="cs-CZ" sz="1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Pohádková rezervace</a:t>
            </a:r>
          </a:p>
          <a:p>
            <a:pPr lvl="1"/>
            <a:r>
              <a:rPr lang="cs-CZ" dirty="0" smtClean="0"/>
              <a:t>Hořice na Šumavě</a:t>
            </a:r>
          </a:p>
          <a:p>
            <a:pPr lvl="3"/>
            <a:r>
              <a:rPr lang="cs-CZ" dirty="0" smtClean="0">
                <a:hlinkClick r:id="rId2"/>
              </a:rPr>
              <a:t>zde</a:t>
            </a:r>
            <a:endParaRPr lang="cs-CZ" dirty="0" smtClean="0"/>
          </a:p>
          <a:p>
            <a:pPr lvl="3"/>
            <a:endParaRPr lang="cs-CZ" dirty="0"/>
          </a:p>
          <a:p>
            <a:pPr lvl="3"/>
            <a:r>
              <a:rPr lang="cs-CZ" dirty="0" smtClean="0">
                <a:hlinkClick r:id="rId3"/>
              </a:rPr>
              <a:t>zde</a:t>
            </a:r>
            <a:endParaRPr lang="cs-CZ" dirty="0" smtClean="0"/>
          </a:p>
          <a:p>
            <a:pPr lvl="3"/>
            <a:endParaRPr lang="cs-CZ" dirty="0"/>
          </a:p>
          <a:p>
            <a:pPr lvl="3"/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888" y="2564904"/>
            <a:ext cx="4511040" cy="360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72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Hospodaření v lese</a:t>
            </a:r>
            <a:endParaRPr lang="cs-CZ" dirty="0"/>
          </a:p>
        </p:txBody>
      </p:sp>
      <p:pic>
        <p:nvPicPr>
          <p:cNvPr id="3074" name="Picture 2" descr="C:\Users\1855\Desktop\obrázky výuka\hospodaření v les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65889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855\Desktop\obrázky výuka\těžba dřev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348037"/>
            <a:ext cx="2266950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1855\Desktop\obrázky výuka\težba dřeva - zákaz vstup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3" y="250724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1855\Desktop\obrázky výuka\těžba 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864" y="4125073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1855\Desktop\obrázky výuka\oplocenka 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65551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17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>
                <a:solidFill>
                  <a:schemeClr val="folHlink"/>
                </a:solidFill>
              </a:rPr>
              <a:t>Hospodaření v lese - pojmy 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9388" y="1341438"/>
            <a:ext cx="8407400" cy="57673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FFFF66"/>
              </a:buClr>
            </a:pPr>
            <a:endParaRPr lang="cs-CZ" altLang="cs-CZ" sz="1800" b="1" dirty="0" smtClean="0"/>
          </a:p>
          <a:p>
            <a:pPr eaLnBrk="1" hangingPunct="1">
              <a:lnSpc>
                <a:spcPct val="80000"/>
              </a:lnSpc>
              <a:buClr>
                <a:srgbClr val="FFFF66"/>
              </a:buClr>
            </a:pPr>
            <a:r>
              <a:rPr lang="cs-CZ" altLang="cs-CZ" sz="1800" b="1" dirty="0" smtClean="0"/>
              <a:t>hospodaření v lese </a:t>
            </a:r>
          </a:p>
          <a:p>
            <a:pPr lvl="1" eaLnBrk="1" hangingPunct="1">
              <a:lnSpc>
                <a:spcPct val="80000"/>
              </a:lnSpc>
              <a:buClr>
                <a:srgbClr val="FFFF66"/>
              </a:buClr>
            </a:pPr>
            <a:r>
              <a:rPr lang="cs-CZ" altLang="cs-CZ" sz="1800" dirty="0" smtClean="0"/>
              <a:t>obnova</a:t>
            </a:r>
          </a:p>
          <a:p>
            <a:pPr lvl="1" eaLnBrk="1" hangingPunct="1">
              <a:lnSpc>
                <a:spcPct val="80000"/>
              </a:lnSpc>
              <a:buClr>
                <a:srgbClr val="FFFF66"/>
              </a:buClr>
            </a:pPr>
            <a:r>
              <a:rPr lang="cs-CZ" altLang="cs-CZ" sz="1800" dirty="0" smtClean="0"/>
              <a:t>ochrana </a:t>
            </a:r>
          </a:p>
          <a:p>
            <a:pPr lvl="1">
              <a:lnSpc>
                <a:spcPct val="80000"/>
              </a:lnSpc>
              <a:buClr>
                <a:srgbClr val="FFFF66"/>
              </a:buClr>
            </a:pPr>
            <a:r>
              <a:rPr lang="cs-CZ" altLang="cs-CZ" sz="1800" dirty="0" smtClean="0"/>
              <a:t>těžba </a:t>
            </a:r>
          </a:p>
          <a:p>
            <a:pPr lvl="1" eaLnBrk="1" hangingPunct="1">
              <a:lnSpc>
                <a:spcPct val="80000"/>
              </a:lnSpc>
              <a:buClr>
                <a:srgbClr val="FFFF66"/>
              </a:buClr>
            </a:pPr>
            <a:r>
              <a:rPr lang="cs-CZ" altLang="cs-CZ" sz="1800" dirty="0" smtClean="0"/>
              <a:t>výchova</a:t>
            </a:r>
          </a:p>
          <a:p>
            <a:pPr marL="365760" lvl="1" indent="0" eaLnBrk="1" hangingPunct="1">
              <a:lnSpc>
                <a:spcPct val="80000"/>
              </a:lnSpc>
              <a:buClr>
                <a:srgbClr val="FFFF66"/>
              </a:buClr>
              <a:buNone/>
            </a:pPr>
            <a:r>
              <a:rPr lang="cs-CZ" altLang="cs-CZ" sz="1800" dirty="0" smtClean="0"/>
              <a:t> lesních porostů  </a:t>
            </a:r>
          </a:p>
          <a:p>
            <a:pPr lvl="1" eaLnBrk="1" hangingPunct="1">
              <a:lnSpc>
                <a:spcPct val="80000"/>
              </a:lnSpc>
              <a:buClr>
                <a:srgbClr val="FFFF66"/>
              </a:buClr>
            </a:pPr>
            <a:r>
              <a:rPr lang="cs-CZ" altLang="cs-CZ" sz="1800" dirty="0" smtClean="0"/>
              <a:t>ostatní činnosti zabezpečující plnění funkcí lesa</a:t>
            </a:r>
          </a:p>
          <a:p>
            <a:pPr eaLnBrk="1" hangingPunct="1">
              <a:lnSpc>
                <a:spcPct val="80000"/>
              </a:lnSpc>
              <a:buClr>
                <a:srgbClr val="FFFF66"/>
              </a:buClr>
            </a:pPr>
            <a:endParaRPr lang="cs-CZ" altLang="cs-CZ" sz="1800" b="1" dirty="0" smtClean="0"/>
          </a:p>
          <a:p>
            <a:pPr eaLnBrk="1" hangingPunct="1">
              <a:lnSpc>
                <a:spcPct val="80000"/>
              </a:lnSpc>
              <a:buClr>
                <a:srgbClr val="FFFF66"/>
              </a:buClr>
            </a:pPr>
            <a:endParaRPr lang="cs-CZ" altLang="cs-CZ" sz="1800" b="1" dirty="0"/>
          </a:p>
          <a:p>
            <a:pPr eaLnBrk="1" hangingPunct="1">
              <a:lnSpc>
                <a:spcPct val="80000"/>
              </a:lnSpc>
              <a:buClr>
                <a:srgbClr val="FFFF66"/>
              </a:buClr>
            </a:pPr>
            <a:r>
              <a:rPr lang="cs-CZ" altLang="cs-CZ" sz="1800" b="1" dirty="0" smtClean="0"/>
              <a:t>výchova lesa </a:t>
            </a:r>
          </a:p>
          <a:p>
            <a:pPr lvl="1" eaLnBrk="1" hangingPunct="1">
              <a:lnSpc>
                <a:spcPct val="80000"/>
              </a:lnSpc>
              <a:buClr>
                <a:srgbClr val="FFFF66"/>
              </a:buClr>
            </a:pPr>
            <a:r>
              <a:rPr lang="cs-CZ" altLang="cs-CZ" sz="1800" dirty="0" smtClean="0"/>
              <a:t>pozitivně:</a:t>
            </a:r>
          </a:p>
          <a:p>
            <a:pPr lvl="2">
              <a:lnSpc>
                <a:spcPct val="80000"/>
              </a:lnSpc>
              <a:buClr>
                <a:srgbClr val="FFFF66"/>
              </a:buClr>
            </a:pPr>
            <a:r>
              <a:rPr lang="cs-CZ" altLang="cs-CZ" sz="1500" dirty="0" smtClean="0"/>
              <a:t>opatření ovlivňující </a:t>
            </a:r>
          </a:p>
          <a:p>
            <a:pPr lvl="3">
              <a:lnSpc>
                <a:spcPct val="80000"/>
              </a:lnSpc>
              <a:buClr>
                <a:srgbClr val="FFFF66"/>
              </a:buClr>
            </a:pPr>
            <a:r>
              <a:rPr lang="cs-CZ" altLang="cs-CZ" sz="1500" dirty="0" smtClean="0"/>
              <a:t>druhovou a prostorovou skladbu, </a:t>
            </a:r>
          </a:p>
          <a:p>
            <a:pPr lvl="3">
              <a:lnSpc>
                <a:spcPct val="80000"/>
              </a:lnSpc>
              <a:buClr>
                <a:srgbClr val="FFFF66"/>
              </a:buClr>
            </a:pPr>
            <a:r>
              <a:rPr lang="cs-CZ" altLang="cs-CZ" sz="1500" dirty="0" smtClean="0"/>
              <a:t>růst, vývoj, zdravotní stav, odolnost a kvalitu lesního porostu s cílem zabezpečit plnění funkcí lesa</a:t>
            </a:r>
          </a:p>
          <a:p>
            <a:pPr lvl="1">
              <a:lnSpc>
                <a:spcPct val="80000"/>
              </a:lnSpc>
              <a:buClr>
                <a:srgbClr val="FFFF66"/>
              </a:buClr>
            </a:pPr>
            <a:r>
              <a:rPr lang="cs-CZ" altLang="cs-CZ" sz="1800" dirty="0" smtClean="0"/>
              <a:t>negativně:</a:t>
            </a:r>
            <a:endParaRPr lang="cs-CZ" altLang="cs-CZ" sz="1800" dirty="0"/>
          </a:p>
          <a:p>
            <a:pPr lvl="2">
              <a:lnSpc>
                <a:spcPct val="80000"/>
              </a:lnSpc>
              <a:buClr>
                <a:srgbClr val="FFFF66"/>
              </a:buClr>
            </a:pPr>
            <a:r>
              <a:rPr lang="cs-CZ" altLang="cs-CZ" sz="1500" dirty="0" smtClean="0"/>
              <a:t> výchovou není těžba mýtní </a:t>
            </a:r>
          </a:p>
        </p:txBody>
      </p:sp>
    </p:spTree>
    <p:extLst>
      <p:ext uri="{BB962C8B-B14F-4D97-AF65-F5344CB8AC3E}">
        <p14:creationId xmlns:p14="http://schemas.microsoft.com/office/powerpoint/2010/main" val="350165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rgbClr val="88A44D"/>
                </a:solidFill>
              </a:rPr>
              <a:t>Nástroje hospodaření v lese</a:t>
            </a:r>
          </a:p>
        </p:txBody>
      </p:sp>
      <p:sp>
        <p:nvSpPr>
          <p:cNvPr id="41988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46410" y="1268760"/>
            <a:ext cx="8504238" cy="5589240"/>
          </a:xfrm>
        </p:spPr>
        <p:txBody>
          <a:bodyPr>
            <a:normAutofit/>
          </a:bodyPr>
          <a:lstStyle/>
          <a:p>
            <a:pPr eaLnBrk="1" hangingPunct="1"/>
            <a:endParaRPr lang="cs-CZ" altLang="cs-CZ" b="1" dirty="0" smtClean="0"/>
          </a:p>
          <a:p>
            <a:pPr eaLnBrk="1" hangingPunct="1"/>
            <a:r>
              <a:rPr lang="cs-CZ" altLang="cs-CZ" b="1" dirty="0" smtClean="0"/>
              <a:t>Koncepční nástroje</a:t>
            </a:r>
          </a:p>
          <a:p>
            <a:pPr lvl="1" eaLnBrk="1" hangingPunct="1">
              <a:lnSpc>
                <a:spcPct val="90000"/>
              </a:lnSpc>
              <a:buClr>
                <a:srgbClr val="FFFF66"/>
              </a:buClr>
            </a:pPr>
            <a:endParaRPr lang="cs-CZ" altLang="cs-CZ" sz="2000" b="1" dirty="0" smtClean="0"/>
          </a:p>
          <a:p>
            <a:pPr lvl="1" eaLnBrk="1" hangingPunct="1">
              <a:lnSpc>
                <a:spcPct val="90000"/>
              </a:lnSpc>
              <a:buClr>
                <a:srgbClr val="FFFF66"/>
              </a:buClr>
            </a:pPr>
            <a:r>
              <a:rPr lang="cs-CZ" altLang="cs-CZ" sz="2000" b="1" dirty="0" smtClean="0"/>
              <a:t>Oblastní plány rozvoje lesa: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cs-CZ" altLang="cs-CZ" sz="1600" dirty="0" smtClean="0"/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cs-CZ" altLang="cs-CZ" sz="1600" dirty="0" smtClean="0"/>
              <a:t>Nástroj státní lesnické politiky</a:t>
            </a:r>
          </a:p>
          <a:p>
            <a:pPr lvl="3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cs-CZ" altLang="cs-CZ" sz="1400" dirty="0" smtClean="0"/>
              <a:t>Rámcové zásady hospodaření v lesích </a:t>
            </a:r>
          </a:p>
          <a:p>
            <a:pPr lvl="3"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cs-CZ" altLang="cs-CZ" sz="600" dirty="0" smtClean="0"/>
          </a:p>
          <a:p>
            <a:pPr lvl="2" eaLnBrk="1" hangingPunct="1">
              <a:lnSpc>
                <a:spcPct val="90000"/>
              </a:lnSpc>
            </a:pPr>
            <a:r>
              <a:rPr lang="cs-CZ" altLang="cs-CZ" sz="1600" dirty="0" smtClean="0"/>
              <a:t>diferencovány dle přírodních lesních oblastí – ČR – 41 PLO</a:t>
            </a:r>
          </a:p>
          <a:p>
            <a:pPr lvl="3">
              <a:lnSpc>
                <a:spcPct val="90000"/>
              </a:lnSpc>
            </a:pPr>
            <a:r>
              <a:rPr lang="cs-CZ" altLang="cs-CZ" sz="1600" dirty="0" smtClean="0"/>
              <a:t>dostupné zde</a:t>
            </a:r>
            <a:endParaRPr lang="cs-CZ" altLang="cs-CZ" sz="1600" dirty="0"/>
          </a:p>
          <a:p>
            <a:pPr lvl="4">
              <a:lnSpc>
                <a:spcPct val="90000"/>
              </a:lnSpc>
            </a:pPr>
            <a:r>
              <a:rPr lang="cs-CZ" altLang="cs-CZ" sz="1400" dirty="0" smtClean="0"/>
              <a:t> ukázka viz dále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z="1600" dirty="0" smtClean="0"/>
              <a:t>zpracovávají se zpravidla na 20 let.</a:t>
            </a:r>
          </a:p>
          <a:p>
            <a:pPr lvl="2" eaLnBrk="1" hangingPunct="1">
              <a:lnSpc>
                <a:spcPct val="90000"/>
              </a:lnSpc>
            </a:pPr>
            <a:endParaRPr lang="cs-CZ" altLang="cs-CZ" sz="1600" dirty="0" smtClean="0"/>
          </a:p>
          <a:p>
            <a:pPr lvl="2" eaLnBrk="1" hangingPunct="1">
              <a:lnSpc>
                <a:spcPct val="90000"/>
              </a:lnSpc>
            </a:pPr>
            <a:r>
              <a:rPr lang="cs-CZ" altLang="cs-CZ" sz="1600" dirty="0" smtClean="0"/>
              <a:t>zadává je a schvaluje ministerstvo zemědělství</a:t>
            </a:r>
          </a:p>
          <a:p>
            <a:pPr lvl="2" eaLnBrk="1" hangingPunct="1">
              <a:lnSpc>
                <a:spcPct val="90000"/>
              </a:lnSpc>
            </a:pPr>
            <a:endParaRPr lang="cs-CZ" altLang="cs-CZ" sz="1600" dirty="0" smtClean="0"/>
          </a:p>
          <a:p>
            <a:pPr lvl="2">
              <a:lnSpc>
                <a:spcPct val="90000"/>
              </a:lnSpc>
            </a:pPr>
            <a:r>
              <a:rPr lang="cs-CZ" altLang="cs-CZ" sz="1600" b="1" dirty="0" smtClean="0"/>
              <a:t>Vyhláška 298/2018 Sb. o </a:t>
            </a:r>
            <a:r>
              <a:rPr lang="cs-CZ" altLang="cs-CZ" sz="1600" b="1" dirty="0"/>
              <a:t>zpracování oblastních plánů rozvoje lesů a o vymezení hospodářských souborů</a:t>
            </a:r>
            <a:endParaRPr lang="cs-CZ" altLang="cs-CZ" sz="1600" b="1" dirty="0" smtClean="0"/>
          </a:p>
          <a:p>
            <a:pPr lvl="1">
              <a:lnSpc>
                <a:spcPct val="90000"/>
              </a:lnSpc>
              <a:buClr>
                <a:srgbClr val="FFFF66"/>
              </a:buClr>
            </a:pPr>
            <a:endParaRPr lang="cs-CZ" altLang="cs-CZ" sz="2000" b="1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89671A8-9A0B-498C-AE76-6E263A9B3701}" type="slidenum">
              <a:rPr lang="cs-CZ"/>
              <a:pPr>
                <a:defRPr/>
              </a:pPr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719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Přírodní lesní oblasti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95736" y="1418182"/>
            <a:ext cx="6092031" cy="487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10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PLO č.22 Krkonoše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33400" y="1031355"/>
            <a:ext cx="7315200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45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7708900" cy="1008062"/>
          </a:xfrm>
        </p:spPr>
        <p:txBody>
          <a:bodyPr/>
          <a:lstStyle/>
          <a:p>
            <a:pPr eaLnBrk="1" hangingPunct="1"/>
            <a:r>
              <a:rPr lang="cs-CZ" altLang="cs-CZ" dirty="0" smtClean="0">
                <a:solidFill>
                  <a:srgbClr val="88A44D"/>
                </a:solidFill>
              </a:rPr>
              <a:t>Lesní hospodářské plánování  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95288" y="1557338"/>
            <a:ext cx="7639050" cy="51117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FFFF66"/>
              </a:buClr>
            </a:pPr>
            <a:endParaRPr lang="cs-CZ" altLang="cs-CZ" sz="16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FFFF66"/>
              </a:buClr>
            </a:pPr>
            <a:r>
              <a:rPr lang="cs-CZ" altLang="cs-CZ" sz="2000" b="1" dirty="0" smtClean="0"/>
              <a:t>Lesní hospodářské plány </a:t>
            </a:r>
          </a:p>
          <a:p>
            <a:pPr lvl="1" eaLnBrk="1" hangingPunct="1">
              <a:lnSpc>
                <a:spcPct val="80000"/>
              </a:lnSpc>
              <a:buClr>
                <a:srgbClr val="FFFF66"/>
              </a:buClr>
            </a:pPr>
            <a:r>
              <a:rPr lang="cs-CZ" altLang="cs-CZ" sz="1600" dirty="0" smtClean="0"/>
              <a:t> zpracovává vlastník lesa (nese náklady), </a:t>
            </a:r>
          </a:p>
          <a:p>
            <a:pPr lvl="2" eaLnBrk="1" hangingPunct="1">
              <a:lnSpc>
                <a:spcPct val="80000"/>
              </a:lnSpc>
              <a:buClr>
                <a:srgbClr val="FFFF66"/>
              </a:buClr>
            </a:pPr>
            <a:r>
              <a:rPr lang="cs-CZ" altLang="cs-CZ" sz="1600" dirty="0" smtClean="0"/>
              <a:t>Povinné pro </a:t>
            </a:r>
            <a:r>
              <a:rPr lang="cs-CZ" altLang="cs-CZ" sz="1600" dirty="0" err="1" smtClean="0"/>
              <a:t>pro</a:t>
            </a:r>
            <a:r>
              <a:rPr lang="cs-CZ" altLang="cs-CZ" sz="1600" dirty="0" smtClean="0"/>
              <a:t>:</a:t>
            </a:r>
          </a:p>
          <a:p>
            <a:pPr lvl="3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cs-CZ" altLang="cs-CZ" sz="1600" dirty="0" smtClean="0"/>
              <a:t>PO nakládající se státními lesy</a:t>
            </a:r>
          </a:p>
          <a:p>
            <a:pPr lvl="3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cs-CZ" altLang="cs-CZ" sz="1600" dirty="0" smtClean="0"/>
              <a:t>PO a FO vlastnící více jak 50 ha v obvodu schvalujícího orgánu (krajský úřad)</a:t>
            </a:r>
          </a:p>
          <a:p>
            <a:pPr lvl="2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cs-CZ" altLang="cs-CZ" sz="1600" dirty="0" smtClean="0"/>
              <a:t>Pro ostatní osoby jsou dobrovolné.</a:t>
            </a:r>
          </a:p>
          <a:p>
            <a:pPr eaLnBrk="1" hangingPunct="1">
              <a:lnSpc>
                <a:spcPct val="80000"/>
              </a:lnSpc>
              <a:buClr>
                <a:srgbClr val="FFFF66"/>
              </a:buClr>
            </a:pPr>
            <a:r>
              <a:rPr lang="cs-CZ" altLang="cs-CZ" sz="2000" b="1" dirty="0" smtClean="0"/>
              <a:t>Lesní hospodářské osnovy </a:t>
            </a:r>
          </a:p>
          <a:p>
            <a:pPr lvl="1" eaLnBrk="1" hangingPunct="1">
              <a:lnSpc>
                <a:spcPct val="80000"/>
              </a:lnSpc>
              <a:buClr>
                <a:srgbClr val="FFFF66"/>
              </a:buClr>
            </a:pPr>
            <a:r>
              <a:rPr lang="cs-CZ" altLang="cs-CZ" sz="1600" dirty="0" smtClean="0"/>
              <a:t> zpracovává je OSSL (náklady nese stát)</a:t>
            </a:r>
          </a:p>
          <a:p>
            <a:pPr lvl="1" eaLnBrk="1" hangingPunct="1">
              <a:lnSpc>
                <a:spcPct val="80000"/>
              </a:lnSpc>
              <a:buClr>
                <a:srgbClr val="FFFF66"/>
              </a:buClr>
            </a:pPr>
            <a:r>
              <a:rPr lang="cs-CZ" altLang="cs-CZ" sz="1600" dirty="0" smtClean="0"/>
              <a:t>Oprávnění zpracovat LHP a LHO:</a:t>
            </a:r>
          </a:p>
          <a:p>
            <a:pPr lvl="2" eaLnBrk="1" hangingPunct="1">
              <a:lnSpc>
                <a:spcPct val="80000"/>
              </a:lnSpc>
              <a:buClr>
                <a:srgbClr val="FFFF66"/>
              </a:buClr>
            </a:pPr>
            <a:r>
              <a:rPr lang="cs-CZ" altLang="cs-CZ" sz="1600" dirty="0" smtClean="0"/>
              <a:t>jen osoby, jimž byla udělena licence. Je třeba závazné stanovisko OOP </a:t>
            </a:r>
          </a:p>
          <a:p>
            <a:pPr>
              <a:lnSpc>
                <a:spcPct val="80000"/>
              </a:lnSpc>
              <a:buClr>
                <a:srgbClr val="FFFF66"/>
              </a:buClr>
            </a:pPr>
            <a:r>
              <a:rPr lang="cs-CZ" altLang="cs-CZ" sz="2000" b="1" dirty="0" smtClean="0"/>
              <a:t>Hospodaření bez LHP i LHO </a:t>
            </a:r>
          </a:p>
          <a:p>
            <a:pPr lvl="1" eaLnBrk="1" hangingPunct="1">
              <a:lnSpc>
                <a:spcPct val="80000"/>
              </a:lnSpc>
              <a:buClr>
                <a:srgbClr val="FFFF66"/>
              </a:buClr>
            </a:pPr>
            <a:r>
              <a:rPr lang="cs-CZ" altLang="cs-CZ" sz="1600" dirty="0" smtClean="0"/>
              <a:t>povinnost oznamovací, spolupráce s OLH</a:t>
            </a:r>
          </a:p>
          <a:p>
            <a:pPr eaLnBrk="1" hangingPunct="1">
              <a:lnSpc>
                <a:spcPct val="80000"/>
              </a:lnSpc>
            </a:pPr>
            <a:endParaRPr lang="cs-CZ" altLang="cs-CZ" sz="1600" b="1" dirty="0" smtClean="0"/>
          </a:p>
          <a:p>
            <a:pPr eaLnBrk="1" hangingPunct="1">
              <a:lnSpc>
                <a:spcPct val="80000"/>
              </a:lnSpc>
            </a:pPr>
            <a:endParaRPr lang="cs-CZ" altLang="cs-CZ" sz="1600" b="1" dirty="0"/>
          </a:p>
          <a:p>
            <a:pPr eaLnBrk="1" hangingPunct="1">
              <a:lnSpc>
                <a:spcPct val="80000"/>
              </a:lnSpc>
            </a:pPr>
            <a:r>
              <a:rPr lang="cs-CZ" altLang="cs-CZ" sz="2000" b="1" dirty="0" smtClean="0"/>
              <a:t>Lesní hospodářská eviden</a:t>
            </a:r>
            <a:r>
              <a:rPr lang="cs-CZ" altLang="cs-CZ" sz="2000" dirty="0" smtClean="0"/>
              <a:t>ce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600" dirty="0" smtClean="0"/>
              <a:t>o plnění závazných ustanovení plánu a o provedené obnově lesa</a:t>
            </a:r>
          </a:p>
        </p:txBody>
      </p:sp>
    </p:spTree>
    <p:extLst>
      <p:ext uri="{BB962C8B-B14F-4D97-AF65-F5344CB8AC3E}">
        <p14:creationId xmlns:p14="http://schemas.microsoft.com/office/powerpoint/2010/main" val="74930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Druhy těžby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542928" y="1600200"/>
            <a:ext cx="129614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TĚŽBA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207176" y="2992005"/>
            <a:ext cx="190045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ÚMYSLNÁ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419872" y="3014478"/>
            <a:ext cx="194421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NAHODILÁ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652120" y="2992005"/>
            <a:ext cx="227267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MIMOŘÁDNÁ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457200" y="4383811"/>
            <a:ext cx="1615578" cy="1080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PŘEDMÝTNÍ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2157402" y="4428756"/>
            <a:ext cx="1561216" cy="1035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solidFill>
                  <a:schemeClr val="tx1"/>
                </a:solidFill>
              </a:rPr>
              <a:t>MÝTNÍ</a:t>
            </a:r>
            <a:endParaRPr lang="cs-CZ" sz="1600" b="1" dirty="0">
              <a:solidFill>
                <a:schemeClr val="tx1"/>
              </a:solidFill>
            </a:endParaRPr>
          </a:p>
        </p:txBody>
      </p:sp>
      <p:cxnSp>
        <p:nvCxnSpPr>
          <p:cNvPr id="13" name="Přímá spojnice se šipkou 12"/>
          <p:cNvCxnSpPr/>
          <p:nvPr/>
        </p:nvCxnSpPr>
        <p:spPr>
          <a:xfrm>
            <a:off x="4191000" y="2514600"/>
            <a:ext cx="1067545" cy="5795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>
            <a:off x="4255369" y="2472977"/>
            <a:ext cx="1931875" cy="4519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>
            <a:endCxn id="6" idx="0"/>
          </p:cNvCxnSpPr>
          <p:nvPr/>
        </p:nvCxnSpPr>
        <p:spPr>
          <a:xfrm flipH="1">
            <a:off x="2157402" y="2514600"/>
            <a:ext cx="1784039" cy="4774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 flipH="1">
            <a:off x="1259632" y="3908573"/>
            <a:ext cx="747464" cy="6415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>
            <a:off x="2072778" y="3661866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720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350"/>
            <a:ext cx="7925569" cy="86439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b="1" dirty="0" smtClean="0">
                <a:solidFill>
                  <a:schemeClr val="accent1">
                    <a:lumMod val="50000"/>
                  </a:schemeClr>
                </a:solidFill>
              </a:rPr>
              <a:t>Základní povinnosti pro hospodaření v lese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23528" y="1340768"/>
            <a:ext cx="7687245" cy="5256584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2000" dirty="0" smtClean="0"/>
              <a:t>Vlastník lesa je povinen porost obnovovat, přednost má přirozená obnova 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dirty="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 smtClean="0"/>
              <a:t>Povinnost zvyšovat odolnost lesa a jeho stabilitu (§ 32 odst. 5 </a:t>
            </a:r>
            <a:r>
              <a:rPr lang="cs-CZ" altLang="cs-CZ" sz="2000" dirty="0" err="1" smtClean="0"/>
              <a:t>LesZ</a:t>
            </a:r>
            <a:r>
              <a:rPr lang="cs-CZ" altLang="cs-CZ" sz="2000" dirty="0" smtClean="0"/>
              <a:t>).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dirty="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 smtClean="0"/>
              <a:t>TĚŽBA DŘÍVÍ:</a:t>
            </a:r>
          </a:p>
          <a:p>
            <a:r>
              <a:rPr lang="cs-CZ" altLang="cs-CZ" sz="2000" dirty="0" smtClean="0"/>
              <a:t>přednostně </a:t>
            </a:r>
            <a:r>
              <a:rPr lang="cs-CZ" altLang="cs-CZ" sz="2000" dirty="0"/>
              <a:t>se provádí těžba nahodilá, ochrana před vývojem škodlivých organismů.</a:t>
            </a:r>
          </a:p>
          <a:p>
            <a:endParaRPr lang="cs-CZ" altLang="cs-CZ" sz="2000" dirty="0"/>
          </a:p>
          <a:p>
            <a:r>
              <a:rPr lang="cs-CZ" altLang="cs-CZ" sz="2000" dirty="0"/>
              <a:t>zákaz provádět mýtní těžbu úmyslnou v lesech mladších než 80 let. Lze udělit výjimku (LHP, LHO, rozhodnutí).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dirty="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 smtClean="0"/>
              <a:t>ZALESNĚNÍ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Holina musí být zalesněna do 2 let a porosty zajištěny do 7 let. Lze udělit výjimku (LHP, LHO, rozhodnutím).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408786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cs-CZ" dirty="0" smtClean="0">
                <a:solidFill>
                  <a:schemeClr val="accent3"/>
                </a:solidFill>
              </a:rPr>
              <a:t>LESNÍ DOPRAVA </a:t>
            </a:r>
            <a:endParaRPr lang="cs-CZ" dirty="0">
              <a:solidFill>
                <a:schemeClr val="accent3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Pojem (§ 34 LZ) </a:t>
            </a:r>
          </a:p>
          <a:p>
            <a:pPr lvl="1"/>
            <a:r>
              <a:rPr lang="cs-CZ" dirty="0" smtClean="0"/>
              <a:t>Přibližování, uskladnění, odvoz dříví</a:t>
            </a:r>
          </a:p>
          <a:p>
            <a:pPr lvl="1"/>
            <a:endParaRPr lang="cs-CZ" dirty="0"/>
          </a:p>
          <a:p>
            <a:pPr lvl="1"/>
            <a:r>
              <a:rPr lang="cs-CZ" dirty="0" smtClean="0"/>
              <a:t>povinnost provádět tak, aby nedocházelo k nepřiměřenému poškozování lesa a ostatních pozemků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ochrana stability lesa při výstavbě a údržbě přibližovacích linek, lesní dopravní sítě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oprávnění  v případě, že nelze účelu dosáhnout jinak. užívat cizí pozemky k lesní dopravě</a:t>
            </a:r>
          </a:p>
          <a:p>
            <a:pPr lvl="2"/>
            <a:r>
              <a:rPr lang="cs-CZ" dirty="0" smtClean="0"/>
              <a:t>v nezbytné míře, po nezbytnou dobu, za náhradu</a:t>
            </a:r>
          </a:p>
          <a:p>
            <a:pPr lvl="2"/>
            <a:r>
              <a:rPr lang="cs-CZ" dirty="0" smtClean="0"/>
              <a:t>podmínky: </a:t>
            </a:r>
          </a:p>
          <a:p>
            <a:pPr lvl="3"/>
            <a:r>
              <a:rPr lang="cs-CZ" dirty="0" smtClean="0"/>
              <a:t>dohoda  s vlastníkem či nájemcem(pachtýřem) dotčených pozemků</a:t>
            </a:r>
          </a:p>
          <a:p>
            <a:pPr lvl="3"/>
            <a:r>
              <a:rPr lang="cs-CZ" dirty="0" smtClean="0"/>
              <a:t>rozhodnutím orgány státní správy lesů, nedojde - </a:t>
            </a:r>
            <a:r>
              <a:rPr lang="cs-CZ" dirty="0" err="1" smtClean="0"/>
              <a:t>li</a:t>
            </a:r>
            <a:r>
              <a:rPr lang="cs-CZ" dirty="0" smtClean="0"/>
              <a:t> k dohodě</a:t>
            </a:r>
          </a:p>
          <a:p>
            <a:endParaRPr lang="cs-CZ" dirty="0" smtClean="0"/>
          </a:p>
          <a:p>
            <a:r>
              <a:rPr lang="cs-CZ" dirty="0" smtClean="0"/>
              <a:t>	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42156"/>
            <a:ext cx="26289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4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642194"/>
          </a:xfrm>
        </p:spPr>
        <p:txBody>
          <a:bodyPr>
            <a:noAutofit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cs-CZ" altLang="cs-CZ" sz="1400" b="1" i="1" cap="none" dirty="0" smtClean="0">
                <a:solidFill>
                  <a:schemeClr val="tx1"/>
                </a:solidFill>
                <a:latin typeface="Arial" panose="020B0604020202020204" pitchFamily="34" charset="0"/>
              </a:rPr>
              <a:t>Klimatické změny a les</a:t>
            </a:r>
            <a:br>
              <a:rPr lang="cs-CZ" altLang="cs-CZ" sz="1400" b="1" i="1" cap="none" dirty="0" smtClean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cs-CZ" altLang="cs-CZ" sz="1400" i="1" cap="none" dirty="0" smtClean="0">
                <a:solidFill>
                  <a:schemeClr val="tx1"/>
                </a:solidFill>
                <a:latin typeface="Arial" panose="020B0604020202020204" pitchFamily="34" charset="0"/>
              </a:rPr>
              <a:t>Výhled:</a:t>
            </a:r>
            <a:br>
              <a:rPr lang="cs-CZ" altLang="cs-CZ" sz="1400" i="1" cap="none" dirty="0" smtClean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cs-CZ" altLang="cs-CZ" sz="1400" i="1" cap="none" dirty="0" smtClean="0">
                <a:solidFill>
                  <a:schemeClr val="tx1"/>
                </a:solidFill>
                <a:latin typeface="Arial" panose="020B0604020202020204" pitchFamily="34" charset="0"/>
              </a:rPr>
              <a:t>Změna </a:t>
            </a:r>
            <a:r>
              <a:rPr lang="cs-CZ" altLang="cs-CZ" sz="1400" i="1" cap="none" dirty="0">
                <a:solidFill>
                  <a:schemeClr val="tx1"/>
                </a:solidFill>
                <a:latin typeface="Arial" panose="020B0604020202020204" pitchFamily="34" charset="0"/>
              </a:rPr>
              <a:t>produkčního potenciálu smrku v období </a:t>
            </a:r>
            <a:r>
              <a:rPr lang="cs-CZ" altLang="cs-CZ" sz="1400" b="1" i="1" cap="none" dirty="0">
                <a:solidFill>
                  <a:srgbClr val="C00000"/>
                </a:solidFill>
                <a:latin typeface="Arial" panose="020B0604020202020204" pitchFamily="34" charset="0"/>
              </a:rPr>
              <a:t>2071-2100</a:t>
            </a:r>
            <a:r>
              <a:rPr lang="cs-CZ" altLang="cs-CZ" sz="1400" i="1" cap="none" dirty="0">
                <a:solidFill>
                  <a:schemeClr val="tx1"/>
                </a:solidFill>
                <a:latin typeface="Arial" panose="020B0604020202020204" pitchFamily="34" charset="0"/>
              </a:rPr>
              <a:t> oproti období 1961-1990 na současné </a:t>
            </a:r>
            <a:r>
              <a:rPr lang="cs-CZ" altLang="cs-CZ" sz="1400" i="1" cap="none" dirty="0" smtClean="0">
                <a:solidFill>
                  <a:schemeClr val="tx1"/>
                </a:solidFill>
                <a:latin typeface="Arial" panose="020B0604020202020204" pitchFamily="34" charset="0"/>
              </a:rPr>
              <a:t>lesní půdě.</a:t>
            </a:r>
            <a:r>
              <a:rPr lang="cs-CZ" altLang="cs-CZ" sz="1400" i="1" cap="none" dirty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cs-CZ" altLang="cs-CZ" sz="1400" i="1" cap="none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cs-CZ" altLang="cs-CZ" sz="1400" i="1" cap="none" dirty="0" smtClean="0">
                <a:solidFill>
                  <a:schemeClr val="tx1"/>
                </a:solidFill>
                <a:latin typeface="Arial" panose="020B0604020202020204" pitchFamily="34" charset="0"/>
              </a:rPr>
              <a:t>Pro </a:t>
            </a:r>
            <a:r>
              <a:rPr lang="cs-CZ" altLang="cs-CZ" sz="1400" i="1" cap="none" dirty="0">
                <a:solidFill>
                  <a:schemeClr val="tx1"/>
                </a:solidFill>
                <a:latin typeface="Arial" panose="020B0604020202020204" pitchFamily="34" charset="0"/>
              </a:rPr>
              <a:t>orientaci jsou zobrazeny hranice přírodních lesních oblastí (PLO).</a:t>
            </a:r>
            <a:br>
              <a:rPr lang="cs-CZ" altLang="cs-CZ" sz="1400" i="1" cap="none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cs-CZ" altLang="cs-CZ" sz="1400" i="1" cap="none" dirty="0">
                <a:solidFill>
                  <a:schemeClr val="tx1"/>
                </a:solidFill>
                <a:latin typeface="Arial" panose="020B0604020202020204" pitchFamily="34" charset="0"/>
              </a:rPr>
              <a:t> Sloupcový graf znázorňuje změnu produkčních podmínek v jednotlivých PLO.</a:t>
            </a:r>
            <a:r>
              <a:rPr lang="cs-CZ" altLang="cs-CZ" sz="1400" cap="none" dirty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cs-CZ" altLang="cs-CZ" sz="1400" cap="none" dirty="0">
                <a:solidFill>
                  <a:schemeClr val="tx1"/>
                </a:solidFill>
                <a:latin typeface="Arial" panose="020B0604020202020204" pitchFamily="34" charset="0"/>
              </a:rPr>
            </a:br>
            <a:endParaRPr lang="cs-CZ" sz="14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27612"/>
            <a:ext cx="7467600" cy="3418800"/>
          </a:xfrm>
        </p:spPr>
      </p:pic>
    </p:spTree>
    <p:extLst>
      <p:ext uri="{BB962C8B-B14F-4D97-AF65-F5344CB8AC3E}">
        <p14:creationId xmlns:p14="http://schemas.microsoft.com/office/powerpoint/2010/main" val="27836763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Těžba, přibližování, odvoz dřeva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Příklady:</a:t>
            </a:r>
          </a:p>
          <a:p>
            <a:pPr lvl="1"/>
            <a:r>
              <a:rPr lang="cs-CZ" dirty="0" smtClean="0"/>
              <a:t>těžba, lesní doprava </a:t>
            </a:r>
            <a:endParaRPr lang="cs-CZ" dirty="0"/>
          </a:p>
          <a:p>
            <a:pPr lvl="2"/>
            <a:r>
              <a:rPr lang="cs-CZ" dirty="0" smtClean="0">
                <a:hlinkClick r:id="rId2"/>
              </a:rPr>
              <a:t>zde</a:t>
            </a:r>
            <a:endParaRPr lang="cs-CZ" dirty="0" smtClean="0"/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stahování kmenů koněm</a:t>
            </a:r>
            <a:endParaRPr lang="cs-CZ" dirty="0"/>
          </a:p>
          <a:p>
            <a:pPr lvl="2"/>
            <a:r>
              <a:rPr lang="cs-CZ" dirty="0">
                <a:hlinkClick r:id="rId3"/>
              </a:rPr>
              <a:t>zde	 </a:t>
            </a:r>
            <a:r>
              <a:rPr lang="cs-CZ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33237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dirty="0" smtClean="0">
                <a:solidFill>
                  <a:schemeClr val="folHlink"/>
                </a:solidFill>
              </a:rPr>
              <a:t>Náhrada újmy způsobené omezením hospodaření v  lesích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00113" y="1773238"/>
            <a:ext cx="7710487" cy="475138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Clr>
                <a:schemeClr val="folHlink"/>
              </a:buClr>
            </a:pPr>
            <a:endParaRPr lang="cs-CZ" altLang="cs-CZ" sz="2500" dirty="0" smtClean="0"/>
          </a:p>
          <a:p>
            <a:pPr eaLnBrk="1" hangingPunct="1">
              <a:lnSpc>
                <a:spcPct val="80000"/>
              </a:lnSpc>
              <a:buClr>
                <a:schemeClr val="folHlink"/>
              </a:buClr>
            </a:pPr>
            <a:r>
              <a:rPr lang="cs-CZ" altLang="cs-CZ" sz="2500" dirty="0" smtClean="0">
                <a:solidFill>
                  <a:srgbClr val="00B050"/>
                </a:solidFill>
              </a:rPr>
              <a:t>Lesní zákon</a:t>
            </a:r>
          </a:p>
          <a:p>
            <a:pPr eaLnBrk="1" hangingPunct="1">
              <a:lnSpc>
                <a:spcPct val="80000"/>
              </a:lnSpc>
              <a:buClr>
                <a:schemeClr val="folHlink"/>
              </a:buClr>
            </a:pPr>
            <a:r>
              <a:rPr lang="cs-CZ" altLang="cs-CZ" sz="2500" dirty="0" smtClean="0"/>
              <a:t>§ 11 odst. 3 LZ zákona </a:t>
            </a:r>
          </a:p>
          <a:p>
            <a:pPr eaLnBrk="1" hangingPunct="1">
              <a:lnSpc>
                <a:spcPct val="80000"/>
              </a:lnSpc>
              <a:buClr>
                <a:schemeClr val="folHlink"/>
              </a:buClr>
            </a:pPr>
            <a:r>
              <a:rPr lang="cs-CZ" altLang="cs-CZ" sz="2100" dirty="0" smtClean="0"/>
              <a:t>Obecné ustanovení, s ohledem na §   58 zákona o ochraně přírody v aplikační praxi v současné době nevyužíváno</a:t>
            </a:r>
          </a:p>
          <a:p>
            <a:pPr eaLnBrk="1" hangingPunct="1">
              <a:lnSpc>
                <a:spcPct val="80000"/>
              </a:lnSpc>
              <a:buClr>
                <a:schemeClr val="folHlink"/>
              </a:buClr>
            </a:pPr>
            <a:endParaRPr lang="cs-CZ" altLang="cs-CZ" sz="2400" dirty="0" smtClean="0"/>
          </a:p>
          <a:p>
            <a:pPr eaLnBrk="1" hangingPunct="1">
              <a:lnSpc>
                <a:spcPct val="80000"/>
              </a:lnSpc>
              <a:buClr>
                <a:schemeClr val="folHlink"/>
              </a:buClr>
            </a:pPr>
            <a:r>
              <a:rPr lang="cs-CZ" altLang="cs-CZ" sz="2400" dirty="0" smtClean="0"/>
              <a:t>Náhrada újmy způsobené omezením hospodaření v lesech ochranných a lesech zvláštního určení </a:t>
            </a:r>
          </a:p>
          <a:p>
            <a:pPr lvl="1" eaLnBrk="1" hangingPunct="1">
              <a:lnSpc>
                <a:spcPct val="80000"/>
              </a:lnSpc>
              <a:buClr>
                <a:schemeClr val="folHlink"/>
              </a:buClr>
            </a:pPr>
            <a:r>
              <a:rPr lang="cs-CZ" altLang="cs-CZ" sz="2000" dirty="0" smtClean="0"/>
              <a:t>§ 36 </a:t>
            </a:r>
            <a:r>
              <a:rPr lang="cs-CZ" altLang="cs-CZ" sz="2000" dirty="0" err="1" smtClean="0"/>
              <a:t>LesZ</a:t>
            </a:r>
            <a:endParaRPr lang="cs-CZ" altLang="cs-CZ" sz="2000" dirty="0" smtClean="0"/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dirty="0" smtClean="0"/>
              <a:t>Poskytuje ji stát, který však může uložit třetí osobě povinnost poskytnout náhradu.</a:t>
            </a:r>
          </a:p>
          <a:p>
            <a:pPr eaLnBrk="1" hangingPunct="1">
              <a:lnSpc>
                <a:spcPct val="80000"/>
              </a:lnSpc>
              <a:buClr>
                <a:schemeClr val="folHlink"/>
              </a:buClr>
            </a:pPr>
            <a:r>
              <a:rPr lang="cs-CZ" altLang="cs-CZ" sz="2400" dirty="0" smtClean="0"/>
              <a:t>Náhrada dle § 22 odst. 2 </a:t>
            </a:r>
            <a:r>
              <a:rPr lang="cs-CZ" altLang="cs-CZ" sz="2400" dirty="0" err="1" smtClean="0"/>
              <a:t>LesZ</a:t>
            </a:r>
            <a:r>
              <a:rPr lang="cs-CZ" altLang="cs-CZ" sz="2400" dirty="0" smtClean="0"/>
              <a:t> (bezpečnost)</a:t>
            </a:r>
          </a:p>
          <a:p>
            <a:pPr eaLnBrk="1" hangingPunct="1">
              <a:lnSpc>
                <a:spcPct val="80000"/>
              </a:lnSpc>
              <a:buClr>
                <a:schemeClr val="folHlink"/>
              </a:buClr>
            </a:pPr>
            <a:r>
              <a:rPr lang="cs-CZ" altLang="cs-CZ" sz="2400" dirty="0" smtClean="0"/>
              <a:t>Náhrada dle § 34 odst. 4 </a:t>
            </a:r>
            <a:r>
              <a:rPr lang="cs-CZ" altLang="cs-CZ" sz="2400" dirty="0" err="1" smtClean="0"/>
              <a:t>LesZ</a:t>
            </a:r>
            <a:r>
              <a:rPr lang="cs-CZ" altLang="cs-CZ" sz="2400" dirty="0" smtClean="0"/>
              <a:t> (lesní doprava)</a:t>
            </a:r>
          </a:p>
          <a:p>
            <a:pPr eaLnBrk="1" hangingPunct="1">
              <a:lnSpc>
                <a:spcPct val="80000"/>
              </a:lnSpc>
              <a:buClr>
                <a:schemeClr val="folHlink"/>
              </a:buClr>
            </a:pPr>
            <a:r>
              <a:rPr lang="cs-CZ" altLang="cs-CZ" sz="2400" dirty="0" smtClean="0"/>
              <a:t>Náhrada dle § 35 </a:t>
            </a:r>
            <a:r>
              <a:rPr lang="cs-CZ" altLang="cs-CZ" sz="2400" dirty="0" err="1" smtClean="0"/>
              <a:t>LesZ</a:t>
            </a:r>
            <a:r>
              <a:rPr lang="cs-CZ" altLang="cs-CZ" sz="2400" dirty="0" smtClean="0"/>
              <a:t> (meliorace a hrazení bystřin)</a:t>
            </a:r>
          </a:p>
        </p:txBody>
      </p:sp>
    </p:spTree>
    <p:extLst>
      <p:ext uri="{BB962C8B-B14F-4D97-AF65-F5344CB8AC3E}">
        <p14:creationId xmlns:p14="http://schemas.microsoft.com/office/powerpoint/2010/main" val="47713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dirty="0">
                <a:solidFill>
                  <a:schemeClr val="folHlink"/>
                </a:solidFill>
              </a:rPr>
              <a:t>Náhrada újmy způsobené omezením hospodaření v  lesích</a:t>
            </a:r>
            <a:endParaRPr lang="cs-CZ" altLang="cs-CZ" dirty="0" smtClean="0">
              <a:solidFill>
                <a:srgbClr val="C00000"/>
              </a:solidFill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1628775"/>
            <a:ext cx="7980362" cy="4824413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cs-CZ" altLang="cs-CZ" sz="2500" dirty="0" smtClean="0"/>
          </a:p>
          <a:p>
            <a:pPr>
              <a:lnSpc>
                <a:spcPct val="80000"/>
              </a:lnSpc>
            </a:pPr>
            <a:r>
              <a:rPr lang="cs-CZ" altLang="cs-CZ" sz="2500" dirty="0" smtClean="0">
                <a:solidFill>
                  <a:srgbClr val="00B050"/>
                </a:solidFill>
              </a:rPr>
              <a:t>Zákon o ochraně přírody a krajiny</a:t>
            </a:r>
          </a:p>
          <a:p>
            <a:pPr>
              <a:lnSpc>
                <a:spcPct val="80000"/>
              </a:lnSpc>
            </a:pPr>
            <a:endParaRPr lang="cs-CZ" altLang="cs-CZ" sz="2500" dirty="0" smtClean="0"/>
          </a:p>
          <a:p>
            <a:pPr lvl="1">
              <a:lnSpc>
                <a:spcPct val="80000"/>
              </a:lnSpc>
              <a:buClr>
                <a:schemeClr val="folHlink"/>
              </a:buClr>
            </a:pPr>
            <a:r>
              <a:rPr lang="cs-CZ" altLang="cs-CZ" sz="2100" dirty="0" smtClean="0"/>
              <a:t>Náhrada za ztížení lesního hospodaření dle § 58 ZOPK - újma musí mít původ v zákoně o ochraně přírody a krajiny; </a:t>
            </a:r>
          </a:p>
          <a:p>
            <a:pPr lvl="1">
              <a:lnSpc>
                <a:spcPct val="80000"/>
              </a:lnSpc>
              <a:buClr>
                <a:schemeClr val="folHlink"/>
              </a:buClr>
            </a:pPr>
            <a:endParaRPr lang="cs-CZ" altLang="cs-CZ" dirty="0"/>
          </a:p>
          <a:p>
            <a:pPr lvl="1">
              <a:lnSpc>
                <a:spcPct val="80000"/>
              </a:lnSpc>
              <a:buClr>
                <a:schemeClr val="folHlink"/>
              </a:buClr>
            </a:pPr>
            <a:r>
              <a:rPr lang="cs-CZ" altLang="cs-CZ" sz="2100" dirty="0" err="1" smtClean="0"/>
              <a:t>Vyhl.č</a:t>
            </a:r>
            <a:r>
              <a:rPr lang="cs-CZ" altLang="cs-CZ" sz="2100" dirty="0" smtClean="0"/>
              <a:t>. 335/2006 Sb.</a:t>
            </a:r>
          </a:p>
          <a:p>
            <a:pPr lvl="2">
              <a:lnSpc>
                <a:spcPct val="80000"/>
              </a:lnSpc>
              <a:buClr>
                <a:schemeClr val="folHlink"/>
              </a:buClr>
            </a:pPr>
            <a:r>
              <a:rPr lang="cs-CZ" altLang="cs-CZ" dirty="0" smtClean="0"/>
              <a:t>způsob výpočtu náhrady </a:t>
            </a:r>
            <a:endParaRPr lang="cs-CZ" altLang="cs-CZ" sz="2500" dirty="0" smtClean="0"/>
          </a:p>
        </p:txBody>
      </p:sp>
    </p:spTree>
    <p:extLst>
      <p:ext uri="{BB962C8B-B14F-4D97-AF65-F5344CB8AC3E}">
        <p14:creationId xmlns:p14="http://schemas.microsoft.com/office/powerpoint/2010/main" val="190311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7385248" cy="562074"/>
          </a:xfrm>
        </p:spPr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Podpora hospodaření v lesích 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836712"/>
            <a:ext cx="7601272" cy="6021288"/>
          </a:xfrm>
        </p:spPr>
        <p:txBody>
          <a:bodyPr>
            <a:noAutofit/>
          </a:bodyPr>
          <a:lstStyle/>
          <a:p>
            <a:r>
              <a:rPr lang="cs-CZ" sz="1600" dirty="0" smtClean="0"/>
              <a:t>§ 46 LZ</a:t>
            </a:r>
          </a:p>
          <a:p>
            <a:r>
              <a:rPr lang="cs-CZ" sz="1400" dirty="0" smtClean="0"/>
              <a:t>Stát </a:t>
            </a:r>
            <a:r>
              <a:rPr lang="cs-CZ" sz="1400" dirty="0"/>
              <a:t>podporuje hospodaření v lesích poskytováním služeb nebo finančních příspěvků vlastníkům lesů. </a:t>
            </a:r>
            <a:endParaRPr lang="cs-CZ" sz="1400" dirty="0" smtClean="0"/>
          </a:p>
          <a:p>
            <a:r>
              <a:rPr lang="cs-CZ" sz="1400" dirty="0" smtClean="0"/>
              <a:t>Finanční příspěvky (demonstrativní výčet)</a:t>
            </a:r>
          </a:p>
          <a:p>
            <a:pPr lvl="1"/>
            <a:r>
              <a:rPr lang="cs-CZ" sz="1400" dirty="0" smtClean="0"/>
              <a:t> </a:t>
            </a:r>
            <a:r>
              <a:rPr lang="cs-CZ" sz="1400" dirty="0"/>
              <a:t>ekologické a k přírodě šetrné technologie při hospodaření v </a:t>
            </a:r>
            <a:r>
              <a:rPr lang="cs-CZ" sz="1400" dirty="0" smtClean="0"/>
              <a:t>lese,</a:t>
            </a:r>
          </a:p>
          <a:p>
            <a:pPr lvl="1"/>
            <a:r>
              <a:rPr lang="cs-CZ" sz="1400" dirty="0"/>
              <a:t> </a:t>
            </a:r>
            <a:r>
              <a:rPr lang="cs-CZ" sz="1400" dirty="0" smtClean="0"/>
              <a:t>obnovu</a:t>
            </a:r>
            <a:r>
              <a:rPr lang="cs-CZ" sz="1400" dirty="0"/>
              <a:t>, zajištění a výchovu lesních porostů do 40 let věku</a:t>
            </a:r>
            <a:r>
              <a:rPr lang="cs-CZ" sz="1400" dirty="0" smtClean="0"/>
              <a:t>,</a:t>
            </a:r>
          </a:p>
          <a:p>
            <a:pPr lvl="1"/>
            <a:r>
              <a:rPr lang="cs-CZ" sz="1400" dirty="0" smtClean="0"/>
              <a:t> </a:t>
            </a:r>
            <a:r>
              <a:rPr lang="cs-CZ" sz="1400" dirty="0"/>
              <a:t>zvyšování podílu melioračních a zpevňujících </a:t>
            </a:r>
            <a:r>
              <a:rPr lang="cs-CZ" sz="1400" dirty="0" smtClean="0"/>
              <a:t>dřevin,</a:t>
            </a:r>
          </a:p>
          <a:p>
            <a:pPr lvl="1"/>
            <a:r>
              <a:rPr lang="cs-CZ" sz="1400" dirty="0" smtClean="0"/>
              <a:t>opatření </a:t>
            </a:r>
            <a:r>
              <a:rPr lang="cs-CZ" sz="1400" dirty="0"/>
              <a:t>k obnově lesů poškozených imisemi a lesů chřadnoucích vinou antropogenních </a:t>
            </a:r>
            <a:r>
              <a:rPr lang="cs-CZ" sz="1400" dirty="0" smtClean="0"/>
              <a:t>vlivů,</a:t>
            </a:r>
          </a:p>
          <a:p>
            <a:pPr lvl="1"/>
            <a:r>
              <a:rPr lang="cs-CZ" sz="1400" dirty="0" smtClean="0"/>
              <a:t>opatření </a:t>
            </a:r>
            <a:r>
              <a:rPr lang="cs-CZ" sz="1400" dirty="0"/>
              <a:t>k obnově porostů s nevhodnou nebo náhradní dřevinnou skladbou (rekonstrukce nebo přeměna porostu</a:t>
            </a:r>
            <a:r>
              <a:rPr lang="cs-CZ" sz="1400" dirty="0" smtClean="0"/>
              <a:t>),</a:t>
            </a:r>
          </a:p>
          <a:p>
            <a:pPr lvl="1"/>
            <a:r>
              <a:rPr lang="cs-CZ" sz="1400" dirty="0" smtClean="0"/>
              <a:t>opatření </a:t>
            </a:r>
            <a:r>
              <a:rPr lang="cs-CZ" sz="1400" dirty="0"/>
              <a:t>k zalesnění v horských </a:t>
            </a:r>
            <a:r>
              <a:rPr lang="cs-CZ" sz="1400" dirty="0" smtClean="0"/>
              <a:t>polohách,</a:t>
            </a:r>
          </a:p>
          <a:p>
            <a:pPr lvl="1"/>
            <a:r>
              <a:rPr lang="cs-CZ" sz="1400" dirty="0" smtClean="0"/>
              <a:t>ochranu lesa,</a:t>
            </a:r>
          </a:p>
          <a:p>
            <a:pPr lvl="1"/>
            <a:r>
              <a:rPr lang="cs-CZ" sz="1400" dirty="0" smtClean="0"/>
              <a:t>opatření </a:t>
            </a:r>
            <a:r>
              <a:rPr lang="cs-CZ" sz="1400" dirty="0"/>
              <a:t>k zajištění mimoprodukčních funkcí </a:t>
            </a:r>
            <a:r>
              <a:rPr lang="cs-CZ" sz="1400" dirty="0" smtClean="0"/>
              <a:t>lesa, opatření </a:t>
            </a:r>
            <a:r>
              <a:rPr lang="cs-CZ" sz="1400" dirty="0"/>
              <a:t>k zajištění proti lesním hmyzím škůdcům a opatření při jiných mimořádných okolnostech a nepředvídatelných škodách ohrožujících stav lesů, přesahujících možnosti vlastníka </a:t>
            </a:r>
            <a:r>
              <a:rPr lang="cs-CZ" sz="1400" dirty="0" smtClean="0"/>
              <a:t>lesa</a:t>
            </a:r>
          </a:p>
          <a:p>
            <a:r>
              <a:rPr lang="cs-CZ" sz="1400" dirty="0" smtClean="0"/>
              <a:t>Finanční příspěvky na hospodaření v lesích, ochranu lesa – bližší </a:t>
            </a:r>
            <a:r>
              <a:rPr lang="cs-CZ" sz="1400" dirty="0" err="1" smtClean="0"/>
              <a:t>info</a:t>
            </a:r>
            <a:r>
              <a:rPr lang="cs-CZ" sz="1400" dirty="0" smtClean="0"/>
              <a:t>  např. </a:t>
            </a:r>
            <a:r>
              <a:rPr lang="cs-CZ" sz="1400" dirty="0" smtClean="0">
                <a:hlinkClick r:id="rId2"/>
              </a:rPr>
              <a:t>zde  </a:t>
            </a:r>
            <a:endParaRPr lang="cs-CZ" sz="1400" dirty="0" smtClean="0"/>
          </a:p>
          <a:p>
            <a:r>
              <a:rPr lang="cs-CZ" sz="1400" dirty="0" err="1" smtClean="0">
                <a:solidFill>
                  <a:srgbClr val="FF0000"/>
                </a:solidFill>
              </a:rPr>
              <a:t>Nař.vl.č</a:t>
            </a:r>
            <a:r>
              <a:rPr lang="cs-CZ" sz="1400" dirty="0" smtClean="0">
                <a:solidFill>
                  <a:srgbClr val="FF0000"/>
                </a:solidFill>
              </a:rPr>
              <a:t>. </a:t>
            </a:r>
            <a:r>
              <a:rPr lang="cs-CZ" sz="1400" dirty="0">
                <a:solidFill>
                  <a:srgbClr val="FF0000"/>
                </a:solidFill>
              </a:rPr>
              <a:t>30/2004 </a:t>
            </a:r>
            <a:r>
              <a:rPr lang="cs-CZ" sz="1400" dirty="0"/>
              <a:t>Sb. o stanovení závazných pravidel poskytování finančních příspěvků na hospodaření v lesích a na vybrané myslivecké </a:t>
            </a:r>
            <a:r>
              <a:rPr lang="cs-CZ" sz="1400" dirty="0" smtClean="0"/>
              <a:t>činnosti, ve znění </a:t>
            </a:r>
            <a:r>
              <a:rPr lang="cs-CZ" sz="1400" dirty="0" err="1" smtClean="0"/>
              <a:t>nař.vl</a:t>
            </a:r>
            <a:r>
              <a:rPr lang="cs-CZ" sz="1400" dirty="0" smtClean="0"/>
              <a:t>. </a:t>
            </a:r>
            <a:r>
              <a:rPr lang="cs-CZ" sz="1400" dirty="0" smtClean="0">
                <a:solidFill>
                  <a:srgbClr val="FF0000"/>
                </a:solidFill>
              </a:rPr>
              <a:t>245/2018 Sb.</a:t>
            </a:r>
          </a:p>
          <a:p>
            <a:r>
              <a:rPr lang="cs-CZ" sz="1400" dirty="0" smtClean="0"/>
              <a:t>EU - dotační tituly</a:t>
            </a:r>
          </a:p>
          <a:p>
            <a:r>
              <a:rPr lang="cs-CZ" sz="1400" dirty="0" smtClean="0"/>
              <a:t>Blíže k dotacím: </a:t>
            </a:r>
            <a:r>
              <a:rPr lang="cs-CZ" sz="1400" dirty="0" smtClean="0">
                <a:hlinkClick r:id="rId3"/>
              </a:rPr>
              <a:t>http://eagri.cz/public/web/mze/lesy/dotace-a-programy/</a:t>
            </a:r>
            <a:endParaRPr lang="cs-CZ" sz="1400" dirty="0" smtClean="0"/>
          </a:p>
          <a:p>
            <a:pPr lvl="1"/>
            <a:r>
              <a:rPr lang="cs-CZ" sz="1400" dirty="0" smtClean="0"/>
              <a:t>,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55932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Mimořádné události v lese</a:t>
            </a:r>
            <a:endParaRPr lang="cs-CZ" dirty="0"/>
          </a:p>
        </p:txBody>
      </p:sp>
      <p:pic>
        <p:nvPicPr>
          <p:cNvPr id="4098" name="Picture 2" descr="C:\Users\1855\Desktop\obrázky výuka\PP3c92df_173546_110999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3648447" cy="229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1855\Desktop\obrázky výuka\pozar_lesa-696x4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182" y="2240868"/>
            <a:ext cx="460851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1855\Desktop\obrázky výuka\sněhová kalamit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717032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6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Mimořádné události v lese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Z médií </a:t>
            </a:r>
            <a:r>
              <a:rPr lang="cs-CZ" dirty="0" err="1" smtClean="0"/>
              <a:t>např</a:t>
            </a:r>
            <a:r>
              <a:rPr lang="cs-CZ" dirty="0" smtClean="0"/>
              <a:t>: </a:t>
            </a:r>
          </a:p>
          <a:p>
            <a:pPr lvl="1"/>
            <a:r>
              <a:rPr lang="cs-CZ" dirty="0" smtClean="0"/>
              <a:t>Klimatické změny + kalamity (např. kůrovec, větrné , sněhové kalamity)  </a:t>
            </a:r>
          </a:p>
          <a:p>
            <a:pPr lvl="2"/>
            <a:r>
              <a:rPr lang="cs-CZ" dirty="0" smtClean="0"/>
              <a:t>? Vzájemné vztahy</a:t>
            </a:r>
          </a:p>
          <a:p>
            <a:pPr lvl="2"/>
            <a:r>
              <a:rPr lang="cs-CZ" dirty="0" smtClean="0"/>
              <a:t>? Řešení – možnosti a meze právní regulace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>
                <a:hlinkClick r:id="rId2"/>
              </a:rPr>
              <a:t>zde</a:t>
            </a:r>
            <a:endParaRPr lang="cs-CZ" dirty="0"/>
          </a:p>
        </p:txBody>
      </p:sp>
      <p:pic>
        <p:nvPicPr>
          <p:cNvPr id="4" name="Picture 2" descr="C:\Users\1855\Desktop\obrázky výuka\PP3c92df_173546_11099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645024"/>
            <a:ext cx="3648447" cy="229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64590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7529264" cy="850106"/>
          </a:xfrm>
        </p:spPr>
        <p:txBody>
          <a:bodyPr/>
          <a:lstStyle/>
          <a:p>
            <a:r>
              <a:rPr lang="cs-CZ" b="1" dirty="0" smtClean="0">
                <a:solidFill>
                  <a:srgbClr val="00B050"/>
                </a:solidFill>
              </a:rPr>
              <a:t>Lesní zákon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1124744"/>
            <a:ext cx="8219256" cy="5733256"/>
          </a:xfrm>
        </p:spPr>
        <p:txBody>
          <a:bodyPr>
            <a:noAutofit/>
          </a:bodyPr>
          <a:lstStyle/>
          <a:p>
            <a:r>
              <a:rPr lang="cs-CZ" sz="2000" dirty="0" smtClean="0">
                <a:solidFill>
                  <a:srgbClr val="FF0000"/>
                </a:solidFill>
              </a:rPr>
              <a:t>§ 32 LZ</a:t>
            </a:r>
            <a:r>
              <a:rPr lang="cs-CZ" sz="2000" dirty="0" smtClean="0"/>
              <a:t>:</a:t>
            </a:r>
          </a:p>
          <a:p>
            <a:pPr lvl="1"/>
            <a:r>
              <a:rPr lang="cs-CZ" sz="1800" dirty="0" smtClean="0"/>
              <a:t>Vlastník </a:t>
            </a:r>
            <a:r>
              <a:rPr lang="cs-CZ" sz="1800" dirty="0"/>
              <a:t>lesa je povinen </a:t>
            </a:r>
            <a:r>
              <a:rPr lang="cs-CZ" sz="1800" b="1" dirty="0"/>
              <a:t>provádět taková opatření</a:t>
            </a:r>
            <a:r>
              <a:rPr lang="cs-CZ" sz="1800" dirty="0"/>
              <a:t>, aby se </a:t>
            </a:r>
            <a:r>
              <a:rPr lang="cs-CZ" sz="1800" b="1" dirty="0"/>
              <a:t>předcházelo a zabránilo působení škodlivých činitelů na les</a:t>
            </a:r>
            <a:r>
              <a:rPr lang="cs-CZ" sz="1800" dirty="0"/>
              <a:t>, </a:t>
            </a:r>
            <a:r>
              <a:rPr lang="cs-CZ" sz="1800" dirty="0" smtClean="0"/>
              <a:t>zejména</a:t>
            </a:r>
          </a:p>
          <a:p>
            <a:pPr lvl="1"/>
            <a:r>
              <a:rPr lang="cs-CZ" sz="1800" dirty="0" smtClean="0"/>
              <a:t>PREVENCE :</a:t>
            </a:r>
          </a:p>
          <a:p>
            <a:pPr lvl="2"/>
            <a:r>
              <a:rPr lang="cs-CZ" b="1" dirty="0" smtClean="0"/>
              <a:t>zjišťovat </a:t>
            </a:r>
            <a:r>
              <a:rPr lang="cs-CZ" b="1" dirty="0"/>
              <a:t>a evidovat výskyt a rozsah škodlivých činitelů </a:t>
            </a:r>
            <a:r>
              <a:rPr lang="cs-CZ" dirty="0"/>
              <a:t>a jimi působených </a:t>
            </a:r>
            <a:r>
              <a:rPr lang="cs-CZ" b="1" dirty="0"/>
              <a:t>poškozen</a:t>
            </a:r>
            <a:r>
              <a:rPr lang="cs-CZ" dirty="0"/>
              <a:t>í důležitých pro pozdější průkaznost provedených opatření; při zvýšeném výskytu neprodleně </a:t>
            </a:r>
            <a:r>
              <a:rPr lang="cs-CZ" b="1" dirty="0"/>
              <a:t>informovat místně příslušný orgán státní správy lesů</a:t>
            </a:r>
            <a:r>
              <a:rPr lang="cs-CZ" dirty="0"/>
              <a:t> a </a:t>
            </a:r>
            <a:r>
              <a:rPr lang="cs-CZ" b="1" dirty="0"/>
              <a:t>provést nezbytná </a:t>
            </a:r>
            <a:r>
              <a:rPr lang="cs-CZ" b="1" dirty="0" smtClean="0"/>
              <a:t>opatření,</a:t>
            </a:r>
          </a:p>
          <a:p>
            <a:pPr lvl="2"/>
            <a:r>
              <a:rPr lang="cs-CZ" b="1" dirty="0" smtClean="0"/>
              <a:t>preventivně </a:t>
            </a:r>
            <a:r>
              <a:rPr lang="cs-CZ" b="1" dirty="0"/>
              <a:t>bránit vývoji, šíření a přemnožení škodlivých </a:t>
            </a:r>
            <a:r>
              <a:rPr lang="cs-CZ" b="1" dirty="0" smtClean="0"/>
              <a:t>organismů</a:t>
            </a:r>
            <a:r>
              <a:rPr lang="cs-CZ" dirty="0" smtClean="0"/>
              <a:t>,</a:t>
            </a:r>
          </a:p>
          <a:p>
            <a:pPr lvl="2"/>
            <a:r>
              <a:rPr lang="cs-CZ" b="1" dirty="0" smtClean="0"/>
              <a:t>provádět </a:t>
            </a:r>
            <a:r>
              <a:rPr lang="cs-CZ" b="1" dirty="0"/>
              <a:t>preventivní opatření proti vzniku lesních </a:t>
            </a:r>
            <a:r>
              <a:rPr lang="cs-CZ" b="1" dirty="0" smtClean="0"/>
              <a:t>požárů</a:t>
            </a:r>
          </a:p>
          <a:p>
            <a:r>
              <a:rPr lang="cs-CZ" sz="1800" b="1" dirty="0">
                <a:solidFill>
                  <a:srgbClr val="C00000"/>
                </a:solidFill>
              </a:rPr>
              <a:t>Vlastník lesa je povinen hospodařit v lese tak, aby jeho činností nebyly ohroženy lesy sousedních vlastníků</a:t>
            </a:r>
            <a:r>
              <a:rPr lang="cs-CZ" sz="1800" b="1" dirty="0" smtClean="0">
                <a:solidFill>
                  <a:srgbClr val="C00000"/>
                </a:solidFill>
              </a:rPr>
              <a:t>.</a:t>
            </a:r>
          </a:p>
          <a:p>
            <a:r>
              <a:rPr lang="cs-CZ" sz="1800" b="1" dirty="0" smtClean="0">
                <a:solidFill>
                  <a:srgbClr val="C00000"/>
                </a:solidFill>
              </a:rPr>
              <a:t>Výhled: novelizace LZ</a:t>
            </a:r>
          </a:p>
          <a:p>
            <a:r>
              <a:rPr lang="cs-CZ" sz="1800" b="1" dirty="0" smtClean="0">
                <a:solidFill>
                  <a:srgbClr val="C00000"/>
                </a:solidFill>
              </a:rPr>
              <a:t>! + Ve spoj. s § 51 a 51a LZ</a:t>
            </a:r>
            <a:endParaRPr lang="cs-CZ" sz="1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15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0732"/>
            <a:ext cx="7467600" cy="1143000"/>
          </a:xfrm>
        </p:spPr>
        <p:txBody>
          <a:bodyPr/>
          <a:lstStyle/>
          <a:p>
            <a:r>
              <a:rPr lang="cs-CZ" b="1" dirty="0">
                <a:solidFill>
                  <a:srgbClr val="00B050"/>
                </a:solidFill>
              </a:rPr>
              <a:t>Lesní </a:t>
            </a:r>
            <a:r>
              <a:rPr lang="cs-CZ" b="1" dirty="0" smtClean="0">
                <a:solidFill>
                  <a:srgbClr val="00B050"/>
                </a:solidFill>
              </a:rPr>
              <a:t>zákon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827584" y="1196752"/>
            <a:ext cx="6963544" cy="5377808"/>
          </a:xfrm>
        </p:spPr>
        <p:txBody>
          <a:bodyPr>
            <a:normAutofit fontScale="55000" lnSpcReduction="20000"/>
          </a:bodyPr>
          <a:lstStyle/>
          <a:p>
            <a:endParaRPr lang="cs-CZ" dirty="0" smtClean="0"/>
          </a:p>
          <a:p>
            <a:r>
              <a:rPr lang="cs-CZ" dirty="0" smtClean="0"/>
              <a:t>VZNIK MIMOŘÁDNÝCH OKOLNOSTÍ A NEPŘEDVÍDFANÝCH ŠKOD  </a:t>
            </a:r>
            <a:r>
              <a:rPr lang="cs-CZ" dirty="0"/>
              <a:t>v lese </a:t>
            </a:r>
            <a:r>
              <a:rPr lang="cs-CZ" dirty="0" smtClean="0"/>
              <a:t> -  § 32/2 LZ (větrné </a:t>
            </a:r>
            <a:r>
              <a:rPr lang="cs-CZ" dirty="0"/>
              <a:t>a sněhové kalamity, přemnožení škůdců, nebezpečí vzniku požárů v období sucha apod</a:t>
            </a:r>
            <a:r>
              <a:rPr lang="cs-CZ" dirty="0" smtClean="0"/>
              <a:t>.) </a:t>
            </a:r>
            <a:r>
              <a:rPr lang="cs-CZ" b="1" dirty="0"/>
              <a:t>vlastník lesa </a:t>
            </a:r>
            <a:r>
              <a:rPr lang="cs-CZ" b="1" dirty="0" smtClean="0"/>
              <a:t>povinen: </a:t>
            </a:r>
          </a:p>
          <a:p>
            <a:pPr lvl="1"/>
            <a:r>
              <a:rPr lang="cs-CZ" b="1" dirty="0" smtClean="0"/>
              <a:t>činit </a:t>
            </a:r>
            <a:r>
              <a:rPr lang="cs-CZ" b="1" dirty="0"/>
              <a:t>bezodkladná opatření k jejich odstranění a pro zmírnění jejich následků</a:t>
            </a:r>
            <a:r>
              <a:rPr lang="cs-CZ" dirty="0"/>
              <a:t>. </a:t>
            </a:r>
          </a:p>
          <a:p>
            <a:endParaRPr lang="cs-CZ" b="1" dirty="0" smtClean="0"/>
          </a:p>
          <a:p>
            <a:r>
              <a:rPr lang="cs-CZ" b="1" dirty="0" smtClean="0"/>
              <a:t>Orgán </a:t>
            </a:r>
            <a:r>
              <a:rPr lang="cs-CZ" b="1" dirty="0"/>
              <a:t>státní správy lesů může vlastníku lesa nařídit tato </a:t>
            </a:r>
            <a:r>
              <a:rPr lang="cs-CZ" b="1" dirty="0" smtClean="0"/>
              <a:t>opatření</a:t>
            </a:r>
          </a:p>
          <a:p>
            <a:pPr lvl="1"/>
            <a:r>
              <a:rPr lang="cs-CZ" dirty="0" smtClean="0"/>
              <a:t>zastavení </a:t>
            </a:r>
            <a:r>
              <a:rPr lang="cs-CZ" dirty="0"/>
              <a:t>jiných těžeb než těžeb nahodilých a zpracování těžeb nahodilých ve stanoveném rozsahu a </a:t>
            </a:r>
            <a:r>
              <a:rPr lang="cs-CZ" dirty="0" smtClean="0"/>
              <a:t>termínu,</a:t>
            </a:r>
          </a:p>
          <a:p>
            <a:pPr lvl="1"/>
            <a:r>
              <a:rPr lang="cs-CZ" dirty="0" smtClean="0"/>
              <a:t>provedení </a:t>
            </a:r>
            <a:r>
              <a:rPr lang="cs-CZ" dirty="0"/>
              <a:t>ochranného zásahu směřujícího k zastavení šíření nebo k hubení škodlivých </a:t>
            </a:r>
            <a:r>
              <a:rPr lang="cs-CZ" dirty="0" smtClean="0"/>
              <a:t>organismů,</a:t>
            </a:r>
          </a:p>
          <a:p>
            <a:pPr lvl="1"/>
            <a:r>
              <a:rPr lang="cs-CZ" dirty="0" smtClean="0"/>
              <a:t>zničení </a:t>
            </a:r>
            <a:r>
              <a:rPr lang="cs-CZ" dirty="0"/>
              <a:t>napadených semen a </a:t>
            </a:r>
            <a:r>
              <a:rPr lang="cs-CZ" dirty="0" smtClean="0"/>
              <a:t>sazenic,</a:t>
            </a:r>
          </a:p>
          <a:p>
            <a:pPr lvl="1"/>
            <a:r>
              <a:rPr lang="cs-CZ" dirty="0" smtClean="0"/>
              <a:t>průkazné </a:t>
            </a:r>
            <a:r>
              <a:rPr lang="cs-CZ" dirty="0"/>
              <a:t>označování a evidenci vytěženého </a:t>
            </a:r>
            <a:r>
              <a:rPr lang="cs-CZ" dirty="0" smtClean="0"/>
              <a:t>dřeva,</a:t>
            </a:r>
          </a:p>
          <a:p>
            <a:pPr lvl="1"/>
            <a:r>
              <a:rPr lang="cs-CZ" dirty="0" smtClean="0"/>
              <a:t>omezení </a:t>
            </a:r>
            <a:r>
              <a:rPr lang="cs-CZ" dirty="0"/>
              <a:t>nakládání se dřevem, semeny nebo sazenicemi lesních dřevin</a:t>
            </a:r>
            <a:r>
              <a:rPr lang="cs-CZ" dirty="0" smtClean="0"/>
              <a:t>.</a:t>
            </a:r>
          </a:p>
          <a:p>
            <a:pPr lvl="1"/>
            <a:endParaRPr lang="cs-CZ" dirty="0" smtClean="0"/>
          </a:p>
          <a:p>
            <a:r>
              <a:rPr lang="cs-CZ" dirty="0"/>
              <a:t>Opatření </a:t>
            </a:r>
            <a:r>
              <a:rPr lang="cs-CZ" dirty="0" smtClean="0"/>
              <a:t>může </a:t>
            </a:r>
            <a:r>
              <a:rPr lang="cs-CZ" dirty="0"/>
              <a:t>orgán státní správy lesů uložit </a:t>
            </a:r>
            <a:endParaRPr lang="cs-CZ" dirty="0" smtClean="0"/>
          </a:p>
          <a:p>
            <a:pPr lvl="1"/>
            <a:r>
              <a:rPr lang="cs-CZ" dirty="0" smtClean="0"/>
              <a:t>Rozhodnutím</a:t>
            </a:r>
          </a:p>
          <a:p>
            <a:pPr lvl="1"/>
            <a:r>
              <a:rPr lang="cs-CZ" dirty="0" smtClean="0"/>
              <a:t>Opatřením obecné povahy .(dle novely LZ zákone č. 90/2019 Sb. ) 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Výhled novelizace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PS PČR: Tisk č. 382 § 51a odchylná opatření v případech mimořádných situacích  Schváleno – zákon č. 90/2019 Sb., účinnost 2.4.2019</a:t>
            </a:r>
          </a:p>
          <a:p>
            <a:r>
              <a:rPr lang="cs-CZ" dirty="0" smtClean="0"/>
              <a:t>- VZTAH</a:t>
            </a:r>
          </a:p>
          <a:p>
            <a:r>
              <a:rPr lang="cs-CZ" dirty="0" smtClean="0"/>
              <a:t>PS PČR Tisk č. 408  (projednávání ve výborech) 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126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 Kůrovcová kalamita ČR – opatření 2019 </a:t>
            </a:r>
            <a:r>
              <a:rPr lang="cs-CZ" sz="1050" dirty="0" smtClean="0"/>
              <a:t>:</a:t>
            </a:r>
            <a:br>
              <a:rPr lang="cs-CZ" sz="1050" dirty="0" smtClean="0"/>
            </a:br>
            <a:r>
              <a:rPr lang="cs-CZ" sz="1200" dirty="0" smtClean="0"/>
              <a:t>Zdroj </a:t>
            </a:r>
            <a:r>
              <a:rPr lang="cs-CZ" sz="1200" dirty="0" smtClean="0">
                <a:hlinkClick r:id="rId2"/>
              </a:rPr>
              <a:t>zde</a:t>
            </a:r>
            <a:r>
              <a:rPr lang="cs-CZ" sz="1200" dirty="0" smtClean="0"/>
              <a:t/>
            </a:r>
            <a:br>
              <a:rPr lang="cs-CZ" sz="1200" dirty="0" smtClean="0"/>
            </a:br>
            <a:r>
              <a:rPr lang="cs-CZ" sz="1200" dirty="0" smtClean="0"/>
              <a:t>Opatření dle rajonizace/zonace : </a:t>
            </a:r>
            <a:r>
              <a:rPr lang="cs-CZ" sz="1200" dirty="0" smtClean="0">
                <a:hlinkClick r:id="rId3"/>
              </a:rPr>
              <a:t>zde</a:t>
            </a:r>
            <a:endParaRPr lang="cs-CZ" sz="12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4"/>
          <a:stretch>
            <a:fillRect/>
          </a:stretch>
        </p:blipFill>
        <p:spPr>
          <a:xfrm>
            <a:off x="1144984" y="1600200"/>
            <a:ext cx="6092031" cy="487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49623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7601272" cy="1072654"/>
          </a:xfrm>
        </p:spPr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„Rozvojové činnosti“ a ochrana lesa 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347292"/>
            <a:ext cx="7715200" cy="5126660"/>
          </a:xfrm>
        </p:spPr>
        <p:txBody>
          <a:bodyPr>
            <a:normAutofit/>
          </a:bodyPr>
          <a:lstStyle/>
          <a:p>
            <a:r>
              <a:rPr lang="cs-CZ" sz="1800" dirty="0" smtClean="0"/>
              <a:t>např. z historie:</a:t>
            </a:r>
          </a:p>
          <a:p>
            <a:pPr lvl="1"/>
            <a:r>
              <a:rPr lang="cs-CZ" dirty="0" smtClean="0"/>
              <a:t>mj. velký zábor lesa</a:t>
            </a:r>
            <a:endParaRPr lang="cs-CZ" dirty="0"/>
          </a:p>
          <a:p>
            <a:endParaRPr lang="cs-CZ" dirty="0" smtClean="0"/>
          </a:p>
          <a:p>
            <a:r>
              <a:rPr lang="cs-CZ" sz="1600" dirty="0" smtClean="0"/>
              <a:t>Masarykův okruh Brno</a:t>
            </a:r>
          </a:p>
          <a:p>
            <a:r>
              <a:rPr lang="cs-CZ" sz="1600" dirty="0" smtClean="0">
                <a:hlinkClick r:id="rId2"/>
              </a:rPr>
              <a:t>Blíže:        </a:t>
            </a:r>
            <a:endParaRPr lang="cs-CZ" sz="1600" dirty="0">
              <a:hlinkClick r:id="rId2"/>
            </a:endParaRPr>
          </a:p>
          <a:p>
            <a:pPr lvl="1"/>
            <a:r>
              <a:rPr lang="cs-CZ" sz="1600" dirty="0" smtClean="0">
                <a:hlinkClick r:id="rId2"/>
              </a:rPr>
              <a:t>Zde</a:t>
            </a:r>
            <a:r>
              <a:rPr lang="cs-CZ" sz="1600" dirty="0" smtClean="0"/>
              <a:t> </a:t>
            </a:r>
            <a:endParaRPr lang="cs-CZ" sz="1600" dirty="0"/>
          </a:p>
        </p:txBody>
      </p:sp>
      <p:pic>
        <p:nvPicPr>
          <p:cNvPr id="5122" name="Picture 2" descr="C:\Users\1855\Desktop\obrázky výuka\Masarykův okruh -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093" y="2337358"/>
            <a:ext cx="2371129" cy="170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1855\Desktop\obrázky výuka\Masarykův okruh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628800"/>
            <a:ext cx="2160240" cy="1561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1855\Desktop\obrázky výuka\Masaryův okruh 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159" y="1347292"/>
            <a:ext cx="2121925" cy="1373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flsrv\profiles\1855\Desktop\315_inka-brno-dalsi-zajimavosti-masarykuv-okruh-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645024"/>
            <a:ext cx="4073252" cy="277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87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7475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/>
              <a:t>Lesy v ČR </a:t>
            </a:r>
            <a:endParaRPr lang="cs-CZ" dirty="0"/>
          </a:p>
        </p:txBody>
      </p:sp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>
          <a:xfrm>
            <a:off x="179388" y="1125538"/>
            <a:ext cx="8507412" cy="554355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1600" b="1" dirty="0" smtClean="0"/>
              <a:t>Česká republika </a:t>
            </a:r>
          </a:p>
          <a:p>
            <a:pPr lvl="1" eaLnBrk="1" hangingPunct="1"/>
            <a:r>
              <a:rPr lang="cs-CZ" altLang="cs-CZ" sz="1600" b="1" dirty="0" smtClean="0">
                <a:solidFill>
                  <a:srgbClr val="00B050"/>
                </a:solidFill>
              </a:rPr>
              <a:t>lesní pozemky pokrývají 33,9 % </a:t>
            </a:r>
            <a:r>
              <a:rPr lang="cs-CZ" altLang="cs-CZ" sz="1600" b="1" dirty="0" smtClean="0"/>
              <a:t>( pozn. procento se dílčím způsobem liší od zdroje, který údaj uvádí) z celkového území státu </a:t>
            </a:r>
          </a:p>
          <a:p>
            <a:pPr lvl="1" eaLnBrk="1" hangingPunct="1"/>
            <a:r>
              <a:rPr lang="cs-CZ" altLang="cs-CZ" sz="1600" b="1" dirty="0" smtClean="0"/>
              <a:t>Konkrétní údaje viz:</a:t>
            </a:r>
          </a:p>
          <a:p>
            <a:pPr lvl="2" eaLnBrk="1" hangingPunct="1"/>
            <a:r>
              <a:rPr lang="cs-CZ" altLang="cs-CZ" sz="1400" b="1" dirty="0" smtClean="0"/>
              <a:t>Souhrnné údaje o půdním fondu ČR</a:t>
            </a:r>
          </a:p>
          <a:p>
            <a:pPr lvl="3" eaLnBrk="1" hangingPunct="1"/>
            <a:r>
              <a:rPr lang="cs-CZ" altLang="cs-CZ" sz="1200" b="1" dirty="0" smtClean="0"/>
              <a:t>Dostupné </a:t>
            </a:r>
            <a:r>
              <a:rPr lang="cs-CZ" altLang="cs-CZ" sz="1200" b="1" dirty="0" smtClean="0">
                <a:hlinkClick r:id="rId2"/>
              </a:rPr>
              <a:t>zde</a:t>
            </a:r>
            <a:endParaRPr lang="cs-CZ" altLang="cs-CZ" sz="1200" b="1" dirty="0" smtClean="0"/>
          </a:p>
          <a:p>
            <a:pPr lvl="1" eaLnBrk="1" hangingPunct="1"/>
            <a:r>
              <a:rPr lang="cs-CZ" altLang="cs-CZ" sz="1600" b="1" dirty="0" smtClean="0"/>
              <a:t>Zpráva o stavu lesa a lesního hospodářství ČR 2017 a dřívější</a:t>
            </a:r>
          </a:p>
          <a:p>
            <a:pPr lvl="3" eaLnBrk="1" hangingPunct="1"/>
            <a:r>
              <a:rPr lang="cs-CZ" altLang="cs-CZ" sz="1200" b="1" dirty="0" smtClean="0"/>
              <a:t>Dostupné na</a:t>
            </a:r>
            <a:r>
              <a:rPr lang="cs-CZ" altLang="cs-CZ" sz="1200" b="1" dirty="0" smtClean="0">
                <a:hlinkClick r:id="rId3"/>
              </a:rPr>
              <a:t>: zde</a:t>
            </a:r>
            <a:endParaRPr lang="cs-CZ" altLang="cs-CZ" sz="1200" b="1" dirty="0" smtClean="0"/>
          </a:p>
          <a:p>
            <a:pPr lvl="3" eaLnBrk="1" hangingPunct="1"/>
            <a:r>
              <a:rPr lang="cs-CZ" altLang="cs-CZ" sz="1200" b="1" dirty="0" smtClean="0"/>
              <a:t>(odkaz i v interaktivní osnově předmětu Lesní právo)</a:t>
            </a:r>
          </a:p>
          <a:p>
            <a:pPr lvl="1" eaLnBrk="1" hangingPunct="1"/>
            <a:r>
              <a:rPr lang="cs-CZ" altLang="cs-CZ" sz="1600" b="1" dirty="0" smtClean="0"/>
              <a:t>Národní inventarizace lesů </a:t>
            </a:r>
            <a:r>
              <a:rPr lang="cs-CZ" altLang="cs-CZ" sz="1600" b="1" dirty="0" smtClean="0">
                <a:hlinkClick r:id="rId4"/>
              </a:rPr>
              <a:t>zde</a:t>
            </a:r>
            <a:endParaRPr lang="cs-CZ" altLang="cs-CZ" sz="1600" b="1" dirty="0" smtClean="0"/>
          </a:p>
          <a:p>
            <a:pPr lvl="1" eaLnBrk="1" hangingPunct="1"/>
            <a:endParaRPr lang="cs-CZ" altLang="cs-CZ" sz="1600" b="1" dirty="0" smtClean="0"/>
          </a:p>
          <a:p>
            <a:pPr lvl="1" eaLnBrk="1" hangingPunct="1"/>
            <a:r>
              <a:rPr lang="cs-CZ" altLang="cs-CZ" sz="1600" b="1" dirty="0" smtClean="0"/>
              <a:t>Výhled:</a:t>
            </a:r>
          </a:p>
          <a:p>
            <a:pPr lvl="2"/>
            <a:r>
              <a:rPr lang="cs-CZ" altLang="cs-CZ" sz="1300" b="1" dirty="0" smtClean="0"/>
              <a:t>STAV LESŮ</a:t>
            </a:r>
          </a:p>
          <a:p>
            <a:pPr lvl="3"/>
            <a:r>
              <a:rPr lang="cs-CZ" altLang="cs-CZ" sz="1300" b="1" dirty="0" smtClean="0"/>
              <a:t>Z HLEDISKA </a:t>
            </a:r>
          </a:p>
          <a:p>
            <a:pPr lvl="4"/>
            <a:r>
              <a:rPr lang="cs-CZ" altLang="cs-CZ" sz="1100" b="1" dirty="0" smtClean="0"/>
              <a:t>KVANTITATVNÍHO </a:t>
            </a:r>
          </a:p>
          <a:p>
            <a:pPr lvl="4"/>
            <a:r>
              <a:rPr lang="cs-CZ" altLang="cs-CZ" sz="1100" b="1" dirty="0" smtClean="0"/>
              <a:t>KVALITATIVNÍHO</a:t>
            </a:r>
          </a:p>
          <a:p>
            <a:pPr lvl="3"/>
            <a:endParaRPr lang="cs-CZ" altLang="cs-CZ" sz="1300" b="1" dirty="0"/>
          </a:p>
          <a:p>
            <a:pPr lvl="3"/>
            <a:r>
              <a:rPr lang="cs-CZ" altLang="cs-CZ" sz="1300" b="1" dirty="0" smtClean="0"/>
              <a:t> DISKUSE K ROLI (možnostem a mezím) PRÁVA</a:t>
            </a:r>
          </a:p>
        </p:txBody>
      </p:sp>
      <p:sp>
        <p:nvSpPr>
          <p:cNvPr id="9220" name="Zástupný symbol pro číslo snímku 3"/>
          <p:cNvSpPr>
            <a:spLocks noGrp="1"/>
          </p:cNvSpPr>
          <p:nvPr>
            <p:ph type="sldNum" sz="quarter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D368385-86E6-4E03-8915-D52FC9224B25}" type="slidenum">
              <a:rPr lang="cs-CZ" altLang="cs-CZ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cs-CZ" altLang="cs-CZ" sz="1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65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Průřezové nástroje a subjekty ochrany 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000" b="1" dirty="0" smtClean="0"/>
              <a:t>územní plánování</a:t>
            </a:r>
          </a:p>
          <a:p>
            <a:pPr lvl="1"/>
            <a:r>
              <a:rPr lang="cs-CZ" sz="1800" dirty="0" smtClean="0"/>
              <a:t>Orgány územního plánování</a:t>
            </a:r>
          </a:p>
          <a:p>
            <a:pPr lvl="1"/>
            <a:r>
              <a:rPr lang="cs-CZ" sz="1800" dirty="0" smtClean="0"/>
              <a:t>projektanti </a:t>
            </a:r>
          </a:p>
          <a:p>
            <a:pPr lvl="1"/>
            <a:r>
              <a:rPr lang="cs-CZ" sz="1800" dirty="0" smtClean="0"/>
              <a:t>dotčené orgány, ÚSC, dotčená veřejnost, vlastníci</a:t>
            </a:r>
          </a:p>
          <a:p>
            <a:r>
              <a:rPr lang="cs-CZ" sz="2000" b="1" dirty="0" smtClean="0"/>
              <a:t>speciální nástroje ve vztahu k vlivu  na životní prostředí</a:t>
            </a:r>
          </a:p>
          <a:p>
            <a:pPr lvl="1"/>
            <a:r>
              <a:rPr lang="cs-CZ" sz="1800" dirty="0" smtClean="0"/>
              <a:t>Hodnocení koncepcí (SEA) a záměrů (EIA)</a:t>
            </a:r>
          </a:p>
          <a:p>
            <a:pPr lvl="1"/>
            <a:r>
              <a:rPr lang="cs-CZ" sz="1800" dirty="0" smtClean="0"/>
              <a:t>Zákazy  - výjimky z nich </a:t>
            </a:r>
          </a:p>
          <a:p>
            <a:r>
              <a:rPr lang="cs-CZ" sz="2000" b="1" dirty="0" smtClean="0"/>
              <a:t>realizace </a:t>
            </a:r>
          </a:p>
          <a:p>
            <a:pPr lvl="1"/>
            <a:r>
              <a:rPr lang="cs-CZ" sz="1500" dirty="0" smtClean="0"/>
              <a:t>stavební činnost</a:t>
            </a:r>
          </a:p>
          <a:p>
            <a:pPr lvl="1"/>
            <a:r>
              <a:rPr lang="cs-CZ" sz="1800" dirty="0" smtClean="0"/>
              <a:t>geologický průzkum</a:t>
            </a:r>
          </a:p>
          <a:p>
            <a:pPr lvl="1"/>
            <a:r>
              <a:rPr lang="cs-CZ" sz="1800" dirty="0" smtClean="0"/>
              <a:t>těžba nerostů </a:t>
            </a:r>
          </a:p>
          <a:p>
            <a:r>
              <a:rPr lang="cs-CZ" b="1" dirty="0" smtClean="0"/>
              <a:t>ukončení</a:t>
            </a:r>
          </a:p>
          <a:p>
            <a:pPr lvl="1"/>
            <a:r>
              <a:rPr lang="cs-CZ" dirty="0" smtClean="0"/>
              <a:t>rekultivace</a:t>
            </a:r>
          </a:p>
          <a:p>
            <a:pPr lvl="1"/>
            <a:endParaRPr lang="cs-CZ" sz="1800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358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solidFill>
                  <a:srgbClr val="C00000"/>
                </a:solidFill>
              </a:rPr>
              <a:t>Odnětí  pozemků plnění funkcí lesa (§ 15 </a:t>
            </a:r>
            <a:r>
              <a:rPr lang="cs-CZ" altLang="cs-CZ" dirty="0" smtClean="0">
                <a:solidFill>
                  <a:srgbClr val="C00000"/>
                </a:solidFill>
              </a:rPr>
              <a:t>a </a:t>
            </a:r>
            <a:r>
              <a:rPr lang="cs-CZ" altLang="cs-CZ" dirty="0">
                <a:solidFill>
                  <a:srgbClr val="C00000"/>
                </a:solidFill>
              </a:rPr>
              <a:t>násl. ve spoj. s § 11 LZ)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1800" dirty="0"/>
              <a:t>Časové hledisko: </a:t>
            </a:r>
          </a:p>
          <a:p>
            <a:pPr lvl="1">
              <a:lnSpc>
                <a:spcPct val="90000"/>
              </a:lnSpc>
            </a:pPr>
            <a:r>
              <a:rPr lang="cs-CZ" altLang="cs-CZ" dirty="0"/>
              <a:t>dočasné</a:t>
            </a:r>
          </a:p>
          <a:p>
            <a:pPr lvl="1">
              <a:lnSpc>
                <a:spcPct val="90000"/>
              </a:lnSpc>
            </a:pPr>
            <a:r>
              <a:rPr lang="cs-CZ" altLang="cs-CZ" dirty="0"/>
              <a:t>trvalé</a:t>
            </a:r>
          </a:p>
          <a:p>
            <a:pPr>
              <a:lnSpc>
                <a:spcPct val="90000"/>
              </a:lnSpc>
            </a:pPr>
            <a:endParaRPr lang="cs-CZ" altLang="cs-CZ" sz="1800" dirty="0" smtClean="0"/>
          </a:p>
          <a:p>
            <a:pPr>
              <a:lnSpc>
                <a:spcPct val="90000"/>
              </a:lnSpc>
            </a:pPr>
            <a:r>
              <a:rPr lang="cs-CZ" altLang="cs-CZ" sz="1800" dirty="0" smtClean="0"/>
              <a:t>Procesně</a:t>
            </a:r>
            <a:r>
              <a:rPr lang="cs-CZ" altLang="cs-CZ" sz="1800" dirty="0"/>
              <a:t>: vazba na procesy podle stavebního </a:t>
            </a:r>
            <a:r>
              <a:rPr lang="cs-CZ" altLang="cs-CZ" sz="1800" dirty="0" smtClean="0"/>
              <a:t>zákona (viz dále)</a:t>
            </a:r>
          </a:p>
          <a:p>
            <a:pPr>
              <a:lnSpc>
                <a:spcPct val="90000"/>
              </a:lnSpc>
            </a:pPr>
            <a:endParaRPr lang="cs-CZ" altLang="cs-CZ" sz="1800" dirty="0"/>
          </a:p>
          <a:p>
            <a:pPr>
              <a:lnSpc>
                <a:spcPct val="90000"/>
              </a:lnSpc>
            </a:pPr>
            <a:endParaRPr lang="cs-CZ" altLang="cs-CZ" sz="1800" dirty="0" smtClean="0"/>
          </a:p>
          <a:p>
            <a:pPr>
              <a:lnSpc>
                <a:spcPct val="90000"/>
              </a:lnSpc>
            </a:pPr>
            <a:r>
              <a:rPr lang="cs-CZ" altLang="cs-CZ" sz="1800" dirty="0" smtClean="0"/>
              <a:t>Poplatek </a:t>
            </a:r>
            <a:r>
              <a:rPr lang="cs-CZ" altLang="cs-CZ" sz="1800" dirty="0"/>
              <a:t>za odnětí (§ 17 LZ)</a:t>
            </a:r>
          </a:p>
          <a:p>
            <a:pPr lvl="1">
              <a:lnSpc>
                <a:spcPct val="90000"/>
              </a:lnSpc>
            </a:pPr>
            <a:r>
              <a:rPr lang="cs-CZ" altLang="cs-CZ" sz="1800" dirty="0"/>
              <a:t>Ekonomický  nástroj</a:t>
            </a:r>
          </a:p>
          <a:p>
            <a:pPr>
              <a:lnSpc>
                <a:spcPct val="90000"/>
              </a:lnSpc>
            </a:pPr>
            <a:endParaRPr lang="cs-CZ" altLang="cs-CZ" sz="1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285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74638"/>
            <a:ext cx="7673280" cy="70609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1600" b="1" dirty="0" smtClean="0">
                <a:solidFill>
                  <a:srgbClr val="C00000"/>
                </a:solidFill>
              </a:rPr>
              <a:t>Odnětí  pozemků plnění funkcí lesa A VAZBA NA PROCESY PODLE Stavebního zákona 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052736"/>
            <a:ext cx="8805863" cy="626469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cs-CZ" altLang="cs-CZ" sz="1400" dirty="0" smtClean="0"/>
              <a:t>(viz též dále vybrané situace v grafickém zobrazení)</a:t>
            </a:r>
          </a:p>
          <a:p>
            <a:pPr>
              <a:lnSpc>
                <a:spcPct val="90000"/>
              </a:lnSpc>
            </a:pPr>
            <a:endParaRPr lang="cs-CZ" altLang="cs-CZ" sz="1400" dirty="0" smtClean="0"/>
          </a:p>
          <a:p>
            <a:pPr lvl="1">
              <a:lnSpc>
                <a:spcPct val="90000"/>
              </a:lnSpc>
            </a:pPr>
            <a:r>
              <a:rPr lang="cs-CZ" altLang="cs-CZ" sz="1400" dirty="0" smtClean="0"/>
              <a:t>soulad s územním plánování</a:t>
            </a:r>
          </a:p>
          <a:p>
            <a:pPr lvl="1">
              <a:lnSpc>
                <a:spcPct val="90000"/>
              </a:lnSpc>
            </a:pPr>
            <a:r>
              <a:rPr lang="cs-CZ" altLang="cs-CZ" sz="1400" dirty="0" smtClean="0"/>
              <a:t>územní rozhodování </a:t>
            </a:r>
          </a:p>
          <a:p>
            <a:pPr lvl="2">
              <a:lnSpc>
                <a:spcPct val="90000"/>
              </a:lnSpc>
            </a:pPr>
            <a:r>
              <a:rPr lang="cs-CZ" altLang="cs-CZ" sz="1400" dirty="0" smtClean="0"/>
              <a:t>Soulad s územním plánováním</a:t>
            </a:r>
          </a:p>
          <a:p>
            <a:pPr lvl="2">
              <a:lnSpc>
                <a:spcPct val="90000"/>
              </a:lnSpc>
            </a:pPr>
            <a:r>
              <a:rPr lang="cs-CZ" altLang="cs-CZ" sz="1400" dirty="0" smtClean="0"/>
              <a:t>Podkladová závazná stanoviska k ÚR dle povahy dotčeného zájmu:</a:t>
            </a:r>
          </a:p>
          <a:p>
            <a:pPr lvl="3">
              <a:lnSpc>
                <a:spcPct val="90000"/>
              </a:lnSpc>
            </a:pPr>
            <a:r>
              <a:rPr lang="cs-CZ" altLang="cs-CZ" sz="1400" dirty="0" smtClean="0"/>
              <a:t>LZ: Závazné stanovisko orgánu státní správy lesů ( § 14 odst. 2 LZ)</a:t>
            </a:r>
          </a:p>
          <a:p>
            <a:pPr lvl="3">
              <a:lnSpc>
                <a:spcPct val="90000"/>
              </a:lnSpc>
            </a:pPr>
            <a:r>
              <a:rPr lang="cs-CZ" altLang="cs-CZ" sz="1400" dirty="0" smtClean="0"/>
              <a:t>ZOPK: </a:t>
            </a:r>
          </a:p>
          <a:p>
            <a:pPr lvl="4">
              <a:lnSpc>
                <a:spcPct val="90000"/>
              </a:lnSpc>
            </a:pPr>
            <a:r>
              <a:rPr lang="cs-CZ" altLang="cs-CZ" sz="1400" dirty="0" smtClean="0"/>
              <a:t>Závazné stanovisko k odlesnění dle </a:t>
            </a:r>
            <a:r>
              <a:rPr lang="cs-CZ" altLang="cs-CZ" sz="1400" dirty="0"/>
              <a:t>§ 4 odst. 3 ZOPK (nad 0,5 </a:t>
            </a:r>
            <a:r>
              <a:rPr lang="cs-CZ" altLang="cs-CZ" sz="1400" dirty="0" smtClean="0"/>
              <a:t>ha)</a:t>
            </a:r>
          </a:p>
          <a:p>
            <a:pPr lvl="4">
              <a:lnSpc>
                <a:spcPct val="90000"/>
              </a:lnSpc>
            </a:pPr>
            <a:r>
              <a:rPr lang="cs-CZ" altLang="cs-CZ" sz="1400" dirty="0" smtClean="0"/>
              <a:t>Závazné stanovisko dle § 4 </a:t>
            </a:r>
            <a:r>
              <a:rPr lang="cs-CZ" altLang="cs-CZ" sz="1400" dirty="0" err="1" smtClean="0"/>
              <a:t>odst</a:t>
            </a:r>
            <a:r>
              <a:rPr lang="cs-CZ" altLang="cs-CZ" sz="1400" dirty="0" smtClean="0"/>
              <a:t> 2 – les jako VKP</a:t>
            </a:r>
          </a:p>
          <a:p>
            <a:pPr lvl="4">
              <a:lnSpc>
                <a:spcPct val="90000"/>
              </a:lnSpc>
            </a:pPr>
            <a:r>
              <a:rPr lang="cs-CZ" altLang="cs-CZ" sz="1400" dirty="0" smtClean="0"/>
              <a:t>Dle konkrétní situace souhlas (závazné stanovisko)  dle 12 odst. 2 – krajinný ráz</a:t>
            </a:r>
          </a:p>
          <a:p>
            <a:pPr lvl="4">
              <a:lnSpc>
                <a:spcPct val="90000"/>
              </a:lnSpc>
            </a:pPr>
            <a:r>
              <a:rPr lang="cs-CZ" altLang="cs-CZ" sz="1400" dirty="0" smtClean="0"/>
              <a:t>Specifika ve ZCHÚ </a:t>
            </a:r>
          </a:p>
          <a:p>
            <a:pPr lvl="2">
              <a:lnSpc>
                <a:spcPct val="90000"/>
              </a:lnSpc>
            </a:pPr>
            <a:r>
              <a:rPr lang="cs-CZ" altLang="cs-CZ" sz="1400" dirty="0" smtClean="0"/>
              <a:t>Územní rozhodnutí (ÚR)</a:t>
            </a:r>
          </a:p>
          <a:p>
            <a:pPr lvl="2">
              <a:lnSpc>
                <a:spcPct val="90000"/>
              </a:lnSpc>
            </a:pPr>
            <a:r>
              <a:rPr lang="cs-CZ" altLang="cs-CZ" sz="1400" dirty="0" smtClean="0"/>
              <a:t>Rozhodnutí o odnětí pozemků určených plnění funkcí lesa¨(§ 15 a násl. LZ)</a:t>
            </a:r>
          </a:p>
          <a:p>
            <a:pPr lvl="3">
              <a:lnSpc>
                <a:spcPct val="90000"/>
              </a:lnSpc>
            </a:pPr>
            <a:r>
              <a:rPr lang="cs-CZ" altLang="cs-CZ" sz="1400" dirty="0" smtClean="0"/>
              <a:t>Výrok o odnětí</a:t>
            </a:r>
          </a:p>
          <a:p>
            <a:pPr lvl="3">
              <a:lnSpc>
                <a:spcPct val="90000"/>
              </a:lnSpc>
            </a:pPr>
            <a:r>
              <a:rPr lang="cs-CZ" altLang="cs-CZ" sz="1400" dirty="0" smtClean="0"/>
              <a:t>Výrok  o povinnosti zaplatit poplatek za odnětí</a:t>
            </a:r>
          </a:p>
          <a:p>
            <a:pPr lvl="2">
              <a:lnSpc>
                <a:spcPct val="90000"/>
              </a:lnSpc>
            </a:pPr>
            <a:r>
              <a:rPr lang="cs-CZ" altLang="cs-CZ" sz="1400" dirty="0" smtClean="0"/>
              <a:t>Stavební povolení  (je-li zapotřebí)</a:t>
            </a:r>
          </a:p>
          <a:p>
            <a:pPr lvl="2">
              <a:lnSpc>
                <a:spcPct val="90000"/>
              </a:lnSpc>
            </a:pPr>
            <a:r>
              <a:rPr lang="cs-CZ" altLang="cs-CZ" sz="1400" dirty="0" smtClean="0"/>
              <a:t>Odlesnění (kácení  lesních porostů) </a:t>
            </a:r>
          </a:p>
          <a:p>
            <a:pPr lvl="2">
              <a:lnSpc>
                <a:spcPct val="90000"/>
              </a:lnSpc>
            </a:pPr>
            <a:endParaRPr lang="cs-CZ" altLang="cs-CZ" sz="1400" dirty="0"/>
          </a:p>
          <a:p>
            <a:pPr>
              <a:lnSpc>
                <a:spcPct val="90000"/>
              </a:lnSpc>
            </a:pPr>
            <a:endParaRPr lang="cs-CZ" altLang="cs-CZ" sz="1400" dirty="0" smtClean="0"/>
          </a:p>
          <a:p>
            <a:pPr>
              <a:lnSpc>
                <a:spcPct val="90000"/>
              </a:lnSpc>
            </a:pPr>
            <a:r>
              <a:rPr lang="cs-CZ" altLang="cs-CZ" sz="1400" dirty="0" smtClean="0"/>
              <a:t>další situace: </a:t>
            </a:r>
          </a:p>
          <a:p>
            <a:pPr lvl="1">
              <a:lnSpc>
                <a:spcPct val="90000"/>
              </a:lnSpc>
            </a:pPr>
            <a:r>
              <a:rPr lang="cs-CZ" altLang="cs-CZ" sz="1100" dirty="0" smtClean="0"/>
              <a:t>zjednodušené postupy (územní souhlas, ohlášení) a společná řízení dle </a:t>
            </a:r>
            <a:r>
              <a:rPr lang="cs-CZ" altLang="cs-CZ" sz="1100" dirty="0" err="1" smtClean="0"/>
              <a:t>StZ</a:t>
            </a:r>
            <a:r>
              <a:rPr lang="cs-CZ" altLang="cs-CZ" sz="1100" dirty="0" smtClean="0"/>
              <a:t>, v nich dotčeny PUPFL </a:t>
            </a:r>
          </a:p>
          <a:p>
            <a:pPr lvl="1">
              <a:lnSpc>
                <a:spcPct val="90000"/>
              </a:lnSpc>
            </a:pPr>
            <a:endParaRPr lang="cs-CZ" altLang="cs-CZ" sz="1100" dirty="0" smtClean="0"/>
          </a:p>
        </p:txBody>
      </p:sp>
    </p:spTree>
    <p:extLst>
      <p:ext uri="{BB962C8B-B14F-4D97-AF65-F5344CB8AC3E}">
        <p14:creationId xmlns:p14="http://schemas.microsoft.com/office/powerpoint/2010/main" val="335000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519113" y="0"/>
            <a:ext cx="8229600" cy="1143000"/>
          </a:xfrm>
        </p:spPr>
        <p:txBody>
          <a:bodyPr/>
          <a:lstStyle/>
          <a:p>
            <a:r>
              <a:rPr lang="cs-CZ" altLang="cs-CZ" dirty="0" smtClean="0">
                <a:solidFill>
                  <a:srgbClr val="003300"/>
                </a:solidFill>
              </a:rPr>
              <a:t>Ochrana PUPFL 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5288" y="1022350"/>
            <a:ext cx="8424862" cy="5719763"/>
          </a:xfrm>
        </p:spPr>
        <p:txBody>
          <a:bodyPr/>
          <a:lstStyle/>
          <a:p>
            <a:r>
              <a:rPr lang="cs-CZ" altLang="cs-CZ" dirty="0" smtClean="0"/>
              <a:t>Soulad s územním plánováním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4A5D0B7-995C-477E-9437-11F0023A0ACF}" type="slidenum">
              <a:rPr lang="cs-CZ" smtClean="0"/>
              <a:pPr>
                <a:defRPr/>
              </a:pPr>
              <a:t>63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6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539750" y="1773238"/>
            <a:ext cx="1851025" cy="1511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b="1" dirty="0">
                <a:solidFill>
                  <a:srgbClr val="003300"/>
                </a:solidFill>
              </a:rPr>
              <a:t>Souhlas orgánu státní správy lesů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b="1" dirty="0">
                <a:solidFill>
                  <a:srgbClr val="003300"/>
                </a:solidFill>
              </a:rPr>
              <a:t>§ 14/2 LZ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b="1" dirty="0">
                <a:solidFill>
                  <a:srgbClr val="003300"/>
                </a:solidFill>
              </a:rPr>
              <a:t>= závazné stanovisko</a:t>
            </a:r>
          </a:p>
        </p:txBody>
      </p:sp>
      <p:sp>
        <p:nvSpPr>
          <p:cNvPr id="7" name="Obdélník 6"/>
          <p:cNvSpPr/>
          <p:nvPr/>
        </p:nvSpPr>
        <p:spPr>
          <a:xfrm>
            <a:off x="3538538" y="1993900"/>
            <a:ext cx="170338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solidFill>
                  <a:srgbClr val="C00000"/>
                </a:solidFill>
              </a:rPr>
              <a:t>Územní rozhodnutí</a:t>
            </a:r>
          </a:p>
        </p:txBody>
      </p:sp>
      <p:sp>
        <p:nvSpPr>
          <p:cNvPr id="8" name="Obdélník 7"/>
          <p:cNvSpPr/>
          <p:nvPr/>
        </p:nvSpPr>
        <p:spPr>
          <a:xfrm>
            <a:off x="539750" y="3543300"/>
            <a:ext cx="2792413" cy="1512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b="1" dirty="0">
                <a:solidFill>
                  <a:srgbClr val="003300"/>
                </a:solidFill>
              </a:rPr>
              <a:t>Rozhodnutí orgánu státní správy lesů o odnětí plnění funkcí lesa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b="1" dirty="0">
                <a:solidFill>
                  <a:srgbClr val="003300"/>
                </a:solidFill>
              </a:rPr>
              <a:t>+ rozhodnutí o poplatku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b="1" dirty="0">
                <a:solidFill>
                  <a:srgbClr val="003300"/>
                </a:solidFill>
              </a:rPr>
              <a:t>§ 16,17 LZ</a:t>
            </a:r>
          </a:p>
        </p:txBody>
      </p:sp>
      <p:sp>
        <p:nvSpPr>
          <p:cNvPr id="9" name="Obdélník 8"/>
          <p:cNvSpPr/>
          <p:nvPr/>
        </p:nvSpPr>
        <p:spPr>
          <a:xfrm>
            <a:off x="4284663" y="3698875"/>
            <a:ext cx="1439862" cy="12017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solidFill>
                  <a:srgbClr val="C00000"/>
                </a:solidFill>
              </a:rPr>
              <a:t>Stavební povolení</a:t>
            </a:r>
          </a:p>
        </p:txBody>
      </p:sp>
      <p:sp>
        <p:nvSpPr>
          <p:cNvPr id="10" name="Obdélník 9"/>
          <p:cNvSpPr/>
          <p:nvPr/>
        </p:nvSpPr>
        <p:spPr>
          <a:xfrm>
            <a:off x="6646863" y="3722688"/>
            <a:ext cx="1585912" cy="1201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b="1" dirty="0" smtClean="0"/>
              <a:t>Odlesňování</a:t>
            </a:r>
            <a:endParaRPr lang="cs-CZ" sz="16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/>
              <a:t>§ 16/3 LZ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4788025" y="5056188"/>
            <a:ext cx="2471614" cy="15414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b="1" dirty="0" smtClean="0">
                <a:solidFill>
                  <a:srgbClr val="C00000"/>
                </a:solidFill>
              </a:rPr>
              <a:t>Užívání</a:t>
            </a:r>
            <a:endParaRPr lang="cs-CZ" sz="1400" b="1" dirty="0">
              <a:solidFill>
                <a:srgbClr val="C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b="1" dirty="0" smtClean="0">
                <a:solidFill>
                  <a:srgbClr val="C00000"/>
                </a:solidFill>
              </a:rPr>
              <a:t>s/bez </a:t>
            </a:r>
            <a:r>
              <a:rPr lang="cs-CZ" sz="1400" b="1" dirty="0">
                <a:solidFill>
                  <a:srgbClr val="C00000"/>
                </a:solidFill>
              </a:rPr>
              <a:t>kolaudačního souhlasu/kolaudačního rozhodnutí dle § 119 a násl. </a:t>
            </a:r>
            <a:r>
              <a:rPr lang="cs-CZ" sz="1400" b="1" dirty="0" err="1">
                <a:solidFill>
                  <a:srgbClr val="C00000"/>
                </a:solidFill>
              </a:rPr>
              <a:t>StZ</a:t>
            </a:r>
            <a:endParaRPr lang="cs-CZ" sz="1400" b="1" dirty="0">
              <a:solidFill>
                <a:srgbClr val="C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000" b="1" dirty="0">
              <a:solidFill>
                <a:srgbClr val="C00000"/>
              </a:solidFill>
            </a:endParaRPr>
          </a:p>
        </p:txBody>
      </p:sp>
      <p:sp>
        <p:nvSpPr>
          <p:cNvPr id="12" name="Šipka doprava 11"/>
          <p:cNvSpPr/>
          <p:nvPr/>
        </p:nvSpPr>
        <p:spPr>
          <a:xfrm>
            <a:off x="2522538" y="2424113"/>
            <a:ext cx="576262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6" name="Šipka doprava 15"/>
          <p:cNvSpPr/>
          <p:nvPr/>
        </p:nvSpPr>
        <p:spPr>
          <a:xfrm>
            <a:off x="5618163" y="2181225"/>
            <a:ext cx="642937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7" name="Šipka doprava 16"/>
          <p:cNvSpPr/>
          <p:nvPr/>
        </p:nvSpPr>
        <p:spPr>
          <a:xfrm>
            <a:off x="3598863" y="4057650"/>
            <a:ext cx="576262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8" name="Šipka doprava 17"/>
          <p:cNvSpPr/>
          <p:nvPr/>
        </p:nvSpPr>
        <p:spPr>
          <a:xfrm>
            <a:off x="5949950" y="4057650"/>
            <a:ext cx="622300" cy="484188"/>
          </a:xfrm>
          <a:prstGeom prst="rightArrow">
            <a:avLst>
              <a:gd name="adj1" fmla="val 6715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9" name="Šipka doprava 18"/>
          <p:cNvSpPr/>
          <p:nvPr/>
        </p:nvSpPr>
        <p:spPr>
          <a:xfrm>
            <a:off x="8512175" y="4057650"/>
            <a:ext cx="574675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0" name="Obdélník 19"/>
          <p:cNvSpPr/>
          <p:nvPr/>
        </p:nvSpPr>
        <p:spPr>
          <a:xfrm>
            <a:off x="684213" y="5616575"/>
            <a:ext cx="285432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/>
              <a:t>Realizace záměru</a:t>
            </a:r>
          </a:p>
        </p:txBody>
      </p:sp>
      <p:sp>
        <p:nvSpPr>
          <p:cNvPr id="21" name="Šipka doprava 20"/>
          <p:cNvSpPr/>
          <p:nvPr/>
        </p:nvSpPr>
        <p:spPr>
          <a:xfrm>
            <a:off x="4032250" y="5830888"/>
            <a:ext cx="715963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635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482711" cy="72008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400" dirty="0" smtClean="0">
                <a:solidFill>
                  <a:srgbClr val="003300"/>
                </a:solidFill>
              </a:rPr>
              <a:t>Ochrana PUPFL(LZ) +  les jako </a:t>
            </a:r>
            <a:r>
              <a:rPr lang="cs-CZ" sz="2400" u="sng" dirty="0" smtClean="0">
                <a:solidFill>
                  <a:srgbClr val="003300"/>
                </a:solidFill>
              </a:rPr>
              <a:t>VKP ex lege </a:t>
            </a:r>
            <a:r>
              <a:rPr lang="cs-CZ" sz="2400" dirty="0" smtClean="0">
                <a:solidFill>
                  <a:srgbClr val="003300"/>
                </a:solidFill>
              </a:rPr>
              <a:t>, les a krajinný ráz (</a:t>
            </a:r>
            <a:r>
              <a:rPr lang="cs-CZ" sz="2400" dirty="0" err="1" smtClean="0">
                <a:solidFill>
                  <a:srgbClr val="003300"/>
                </a:solidFill>
              </a:rPr>
              <a:t>ZoPK</a:t>
            </a:r>
            <a:r>
              <a:rPr lang="cs-CZ" sz="2400" dirty="0" smtClean="0">
                <a:solidFill>
                  <a:srgbClr val="003300"/>
                </a:solidFill>
              </a:rPr>
              <a:t>)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1052736"/>
            <a:ext cx="8496622" cy="5689377"/>
          </a:xfrm>
        </p:spPr>
        <p:txBody>
          <a:bodyPr/>
          <a:lstStyle/>
          <a:p>
            <a:r>
              <a:rPr lang="cs-CZ" altLang="cs-CZ" sz="2800" dirty="0" smtClean="0"/>
              <a:t>Soulad s územním plánováním</a:t>
            </a:r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4A5D0B7-995C-477E-9437-11F0023A0ACF}" type="slidenum">
              <a:rPr lang="cs-CZ" smtClean="0"/>
              <a:pPr>
                <a:defRPr/>
              </a:pPr>
              <a:t>64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539751" y="1988840"/>
            <a:ext cx="1844828" cy="12956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100" b="1" dirty="0">
                <a:solidFill>
                  <a:srgbClr val="003300"/>
                </a:solidFill>
              </a:rPr>
              <a:t>Souhlas orgánu státní správy lesů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100" b="1" dirty="0">
                <a:solidFill>
                  <a:srgbClr val="003300"/>
                </a:solidFill>
              </a:rPr>
              <a:t>§ 14/2 LZ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100" b="1" dirty="0">
                <a:solidFill>
                  <a:srgbClr val="003300"/>
                </a:solidFill>
              </a:rPr>
              <a:t>= závazné stanovisko</a:t>
            </a:r>
          </a:p>
        </p:txBody>
      </p:sp>
      <p:sp>
        <p:nvSpPr>
          <p:cNvPr id="6" name="Obdélník 5"/>
          <p:cNvSpPr/>
          <p:nvPr/>
        </p:nvSpPr>
        <p:spPr>
          <a:xfrm>
            <a:off x="539750" y="3398435"/>
            <a:ext cx="1765547" cy="13517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rgbClr val="7030A0"/>
                </a:solidFill>
              </a:rPr>
              <a:t>Souhlas orgánu ochrany přírody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dirty="0">
                <a:solidFill>
                  <a:srgbClr val="7030A0"/>
                </a:solidFill>
              </a:rPr>
              <a:t>Les a krajinný ráz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dirty="0">
                <a:solidFill>
                  <a:srgbClr val="7030A0"/>
                </a:solidFill>
              </a:rPr>
              <a:t>§ 12/2 ZOPK = závazné </a:t>
            </a:r>
            <a:r>
              <a:rPr lang="cs-CZ" sz="1200" b="1" dirty="0">
                <a:solidFill>
                  <a:srgbClr val="7030A0"/>
                </a:solidFill>
              </a:rPr>
              <a:t>stanovisko</a:t>
            </a:r>
          </a:p>
        </p:txBody>
      </p:sp>
      <p:sp>
        <p:nvSpPr>
          <p:cNvPr id="7" name="Obdélník 6"/>
          <p:cNvSpPr/>
          <p:nvPr/>
        </p:nvSpPr>
        <p:spPr>
          <a:xfrm>
            <a:off x="2505869" y="3505994"/>
            <a:ext cx="170497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solidFill>
                  <a:srgbClr val="C00000"/>
                </a:solidFill>
              </a:rPr>
              <a:t>Územní rozhodnutí</a:t>
            </a:r>
          </a:p>
        </p:txBody>
      </p:sp>
      <p:sp>
        <p:nvSpPr>
          <p:cNvPr id="8" name="Obdélník 7"/>
          <p:cNvSpPr/>
          <p:nvPr/>
        </p:nvSpPr>
        <p:spPr>
          <a:xfrm>
            <a:off x="4595841" y="3431381"/>
            <a:ext cx="1882130" cy="1512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rgbClr val="003300"/>
                </a:solidFill>
              </a:rPr>
              <a:t>Rozhodnutí orgánu státní správy lesů o odnětí plnění funkcí lesa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rgbClr val="003300"/>
                </a:solidFill>
              </a:rPr>
              <a:t>+ rozhodnutí o poplatku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rgbClr val="003300"/>
                </a:solidFill>
              </a:rPr>
              <a:t>§ 16,17 LZ</a:t>
            </a:r>
          </a:p>
        </p:txBody>
      </p:sp>
      <p:sp>
        <p:nvSpPr>
          <p:cNvPr id="9" name="Obdélník 8"/>
          <p:cNvSpPr/>
          <p:nvPr/>
        </p:nvSpPr>
        <p:spPr>
          <a:xfrm>
            <a:off x="6790041" y="3409575"/>
            <a:ext cx="1439862" cy="12017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solidFill>
                  <a:srgbClr val="C00000"/>
                </a:solidFill>
              </a:rPr>
              <a:t>Stavební povolení</a:t>
            </a:r>
          </a:p>
        </p:txBody>
      </p:sp>
      <p:sp>
        <p:nvSpPr>
          <p:cNvPr id="10" name="Obdélník 9"/>
          <p:cNvSpPr/>
          <p:nvPr/>
        </p:nvSpPr>
        <p:spPr>
          <a:xfrm>
            <a:off x="2439791" y="5390842"/>
            <a:ext cx="1585912" cy="1201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 smtClean="0"/>
              <a:t>Odlesňování</a:t>
            </a:r>
            <a:endParaRPr lang="cs-CZ" sz="20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/>
              <a:t>§ 16/3 LZ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6477972" y="4954265"/>
            <a:ext cx="2226140" cy="17672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b="1" dirty="0" smtClean="0">
                <a:solidFill>
                  <a:srgbClr val="C00000"/>
                </a:solidFill>
              </a:rPr>
              <a:t>Užívání: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400" b="1" dirty="0" smtClean="0">
              <a:solidFill>
                <a:srgbClr val="C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b="1" dirty="0" smtClean="0">
                <a:solidFill>
                  <a:srgbClr val="C00000"/>
                </a:solidFill>
              </a:rPr>
              <a:t>s/bez kolaudačního souhlasu/kolaudačního rozhodnutí dle § 119 a násl. </a:t>
            </a:r>
            <a:r>
              <a:rPr lang="cs-CZ" sz="1400" b="1" dirty="0" err="1" smtClean="0">
                <a:solidFill>
                  <a:srgbClr val="C00000"/>
                </a:solidFill>
              </a:rPr>
              <a:t>StZ</a:t>
            </a:r>
            <a:endParaRPr lang="cs-CZ" sz="1400" b="1" dirty="0" smtClean="0">
              <a:solidFill>
                <a:srgbClr val="C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600" b="1" dirty="0">
              <a:solidFill>
                <a:srgbClr val="C00000"/>
              </a:solidFill>
            </a:endParaRPr>
          </a:p>
        </p:txBody>
      </p:sp>
      <p:sp>
        <p:nvSpPr>
          <p:cNvPr id="16" name="Šipka doprava 15"/>
          <p:cNvSpPr/>
          <p:nvPr/>
        </p:nvSpPr>
        <p:spPr>
          <a:xfrm>
            <a:off x="4283968" y="3908849"/>
            <a:ext cx="431701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7" name="Šipka doprava 16"/>
          <p:cNvSpPr/>
          <p:nvPr/>
        </p:nvSpPr>
        <p:spPr>
          <a:xfrm>
            <a:off x="6391487" y="3892426"/>
            <a:ext cx="576263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8" name="Šipka doprava 17"/>
          <p:cNvSpPr/>
          <p:nvPr/>
        </p:nvSpPr>
        <p:spPr>
          <a:xfrm>
            <a:off x="8257535" y="3930811"/>
            <a:ext cx="620712" cy="485775"/>
          </a:xfrm>
          <a:prstGeom prst="rightArrow">
            <a:avLst>
              <a:gd name="adj1" fmla="val 6715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9" name="Šipka doprava 18"/>
          <p:cNvSpPr/>
          <p:nvPr/>
        </p:nvSpPr>
        <p:spPr>
          <a:xfrm>
            <a:off x="4060629" y="5806081"/>
            <a:ext cx="576262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0" name="Obdélník 19"/>
          <p:cNvSpPr/>
          <p:nvPr/>
        </p:nvSpPr>
        <p:spPr>
          <a:xfrm>
            <a:off x="4539610" y="5520332"/>
            <a:ext cx="148907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/>
              <a:t>Realizace záměru</a:t>
            </a:r>
          </a:p>
        </p:txBody>
      </p:sp>
      <p:sp>
        <p:nvSpPr>
          <p:cNvPr id="21" name="Šipka doprava 20"/>
          <p:cNvSpPr/>
          <p:nvPr/>
        </p:nvSpPr>
        <p:spPr>
          <a:xfrm>
            <a:off x="6046941" y="5767590"/>
            <a:ext cx="474209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550861" y="4944268"/>
            <a:ext cx="175443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100" b="1" dirty="0">
                <a:solidFill>
                  <a:srgbClr val="7030A0"/>
                </a:solidFill>
              </a:rPr>
              <a:t>Souhlas orgánu ochrany přírody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100" dirty="0">
                <a:solidFill>
                  <a:srgbClr val="7030A0"/>
                </a:solidFill>
              </a:rPr>
              <a:t>Les </a:t>
            </a:r>
            <a:r>
              <a:rPr lang="cs-CZ" sz="1100" dirty="0" err="1" smtClean="0">
                <a:solidFill>
                  <a:srgbClr val="7030A0"/>
                </a:solidFill>
              </a:rPr>
              <a:t>jakoVKP</a:t>
            </a:r>
            <a:r>
              <a:rPr lang="cs-CZ" sz="1100" dirty="0" smtClean="0">
                <a:solidFill>
                  <a:srgbClr val="7030A0"/>
                </a:solidFill>
              </a:rPr>
              <a:t> ex lege</a:t>
            </a:r>
            <a:endParaRPr lang="cs-CZ" sz="1100" dirty="0">
              <a:solidFill>
                <a:srgbClr val="7030A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100" dirty="0">
                <a:solidFill>
                  <a:srgbClr val="7030A0"/>
                </a:solidFill>
              </a:rPr>
              <a:t>§ </a:t>
            </a:r>
            <a:r>
              <a:rPr lang="cs-CZ" sz="1100" dirty="0" smtClean="0">
                <a:solidFill>
                  <a:srgbClr val="7030A0"/>
                </a:solidFill>
              </a:rPr>
              <a:t>4/2 </a:t>
            </a:r>
            <a:r>
              <a:rPr lang="cs-CZ" sz="1100" dirty="0">
                <a:solidFill>
                  <a:srgbClr val="7030A0"/>
                </a:solidFill>
              </a:rPr>
              <a:t>ZOPK = závazné </a:t>
            </a:r>
            <a:r>
              <a:rPr lang="cs-CZ" sz="1100" b="1" dirty="0">
                <a:solidFill>
                  <a:srgbClr val="7030A0"/>
                </a:solidFill>
              </a:rPr>
              <a:t>stanovisko</a:t>
            </a:r>
          </a:p>
        </p:txBody>
      </p:sp>
      <p:cxnSp>
        <p:nvCxnSpPr>
          <p:cNvPr id="22" name="Přímá spojnice se šipkou 21"/>
          <p:cNvCxnSpPr/>
          <p:nvPr/>
        </p:nvCxnSpPr>
        <p:spPr>
          <a:xfrm>
            <a:off x="2254398" y="2591594"/>
            <a:ext cx="251471" cy="9814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>
            <a:stCxn id="6" idx="3"/>
          </p:cNvCxnSpPr>
          <p:nvPr/>
        </p:nvCxnSpPr>
        <p:spPr>
          <a:xfrm flipV="1">
            <a:off x="2305297" y="4065907"/>
            <a:ext cx="179568" cy="83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se šipkou 29"/>
          <p:cNvCxnSpPr>
            <a:stCxn id="3" idx="3"/>
          </p:cNvCxnSpPr>
          <p:nvPr/>
        </p:nvCxnSpPr>
        <p:spPr>
          <a:xfrm flipV="1">
            <a:off x="2305298" y="4187824"/>
            <a:ext cx="179567" cy="12136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7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PUPFL +  zvláště chráněná území dle zákona o ochraně přírody a krajiny </a:t>
            </a:r>
          </a:p>
        </p:txBody>
      </p:sp>
      <p:sp>
        <p:nvSpPr>
          <p:cNvPr id="7171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altLang="cs-CZ" sz="1800" dirty="0" smtClean="0"/>
              <a:t>+ navíc PŘED ÚZEMNÍM ROZHODNUTÍM:</a:t>
            </a:r>
          </a:p>
          <a:p>
            <a:pPr lvl="1"/>
            <a:r>
              <a:rPr lang="cs-CZ" altLang="cs-CZ" sz="1800" dirty="0" smtClean="0"/>
              <a:t>Rozhodnutí orgánu ochrany přírody a krajiny  dle § 43 ZOPK</a:t>
            </a:r>
          </a:p>
          <a:p>
            <a:pPr lvl="1"/>
            <a:r>
              <a:rPr lang="cs-CZ" altLang="cs-CZ" sz="1800" dirty="0" smtClean="0"/>
              <a:t>Závazné stanovisko dle § 44 ZOPK </a:t>
            </a:r>
          </a:p>
          <a:p>
            <a:pPr lvl="1"/>
            <a:endParaRPr lang="cs-CZ" altLang="cs-CZ" dirty="0" smtClean="0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4A5D0B7-995C-477E-9437-11F0023A0ACF}" type="slidenum">
              <a:rPr lang="cs-CZ" smtClean="0"/>
              <a:pPr>
                <a:defRPr/>
              </a:pPr>
              <a:t>65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6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684213" y="3716338"/>
            <a:ext cx="1755775" cy="1584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solidFill>
                  <a:srgbClr val="FF00FF"/>
                </a:solidFill>
              </a:rPr>
              <a:t>Rozhodnutí orgánu ochrany přírody o výjimce dle § 43 ZOPK</a:t>
            </a:r>
          </a:p>
        </p:txBody>
      </p:sp>
      <p:sp>
        <p:nvSpPr>
          <p:cNvPr id="5" name="Obdélník 4"/>
          <p:cNvSpPr/>
          <p:nvPr/>
        </p:nvSpPr>
        <p:spPr>
          <a:xfrm>
            <a:off x="4427538" y="4749800"/>
            <a:ext cx="73025" cy="119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3849688" y="5013325"/>
            <a:ext cx="1730375" cy="1558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solidFill>
                  <a:srgbClr val="FF00FF"/>
                </a:solidFill>
              </a:rPr>
              <a:t>Závazné stanovisko orgánu ochrany přírody dle § 44 ZOPK </a:t>
            </a:r>
          </a:p>
        </p:txBody>
      </p:sp>
      <p:sp>
        <p:nvSpPr>
          <p:cNvPr id="7" name="Obdélník 6"/>
          <p:cNvSpPr/>
          <p:nvPr/>
        </p:nvSpPr>
        <p:spPr>
          <a:xfrm>
            <a:off x="6637338" y="3700463"/>
            <a:ext cx="1450975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solidFill>
                  <a:srgbClr val="C00000"/>
                </a:solidFill>
              </a:rPr>
              <a:t>Územní rozhodnutí</a:t>
            </a:r>
          </a:p>
        </p:txBody>
      </p:sp>
      <p:sp>
        <p:nvSpPr>
          <p:cNvPr id="8" name="Šipka doprava 7"/>
          <p:cNvSpPr/>
          <p:nvPr/>
        </p:nvSpPr>
        <p:spPr>
          <a:xfrm>
            <a:off x="2627313" y="4348163"/>
            <a:ext cx="979487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9" name="Šipka doprava 8"/>
          <p:cNvSpPr/>
          <p:nvPr/>
        </p:nvSpPr>
        <p:spPr>
          <a:xfrm>
            <a:off x="5667375" y="4256088"/>
            <a:ext cx="977900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3894138" y="3700463"/>
            <a:ext cx="1685925" cy="11096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PUPFL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Souhlas s odnětím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§ 14/2 LZ</a:t>
            </a:r>
          </a:p>
        </p:txBody>
      </p:sp>
    </p:spTree>
    <p:extLst>
      <p:ext uri="{BB962C8B-B14F-4D97-AF65-F5344CB8AC3E}">
        <p14:creationId xmlns:p14="http://schemas.microsoft.com/office/powerpoint/2010/main" val="257831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>
                <a:solidFill>
                  <a:srgbClr val="C00000"/>
                </a:solidFill>
              </a:rPr>
              <a:t>Omezení využívání pozemků pro plnění funkcí lesa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časové hledisko:</a:t>
            </a:r>
          </a:p>
          <a:p>
            <a:pPr lvl="1"/>
            <a:r>
              <a:rPr lang="cs-CZ" sz="2400" dirty="0" smtClean="0"/>
              <a:t>dočasně</a:t>
            </a:r>
          </a:p>
          <a:p>
            <a:pPr lvl="1"/>
            <a:r>
              <a:rPr lang="cs-CZ" sz="2400" dirty="0" smtClean="0"/>
              <a:t>trvalé</a:t>
            </a:r>
          </a:p>
          <a:p>
            <a:endParaRPr lang="cs-CZ" dirty="0"/>
          </a:p>
          <a:p>
            <a:r>
              <a:rPr lang="cs-CZ" dirty="0" smtClean="0"/>
              <a:t>neplatí se poplatek za odnětí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33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2165" y="274638"/>
            <a:ext cx="7702635" cy="562074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„</a:t>
            </a:r>
            <a:r>
              <a:rPr lang="cs-CZ" dirty="0" smtClean="0">
                <a:solidFill>
                  <a:srgbClr val="C00000"/>
                </a:solidFill>
              </a:rPr>
              <a:t>ochranné pásmo“ lesa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48131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22165" y="836712"/>
            <a:ext cx="8504238" cy="6941901"/>
          </a:xfrm>
        </p:spPr>
        <p:txBody>
          <a:bodyPr/>
          <a:lstStyle/>
          <a:p>
            <a:r>
              <a:rPr lang="cs-CZ" altLang="cs-CZ" sz="1400" dirty="0" smtClean="0"/>
              <a:t>§ 14 odst. 2 LZ</a:t>
            </a:r>
          </a:p>
          <a:p>
            <a:pPr lvl="1"/>
            <a:r>
              <a:rPr lang="cs-CZ" altLang="cs-CZ" sz="1400" dirty="0" smtClean="0"/>
              <a:t>50 m od okraje lesa</a:t>
            </a:r>
          </a:p>
          <a:p>
            <a:pPr lvl="2"/>
            <a:r>
              <a:rPr lang="cs-CZ" altLang="cs-CZ" sz="1400" dirty="0" smtClean="0"/>
              <a:t> dotčenost jinými aktivitami</a:t>
            </a:r>
          </a:p>
          <a:p>
            <a:pPr lvl="2"/>
            <a:r>
              <a:rPr lang="cs-CZ" altLang="cs-CZ" sz="1400" dirty="0" smtClean="0"/>
              <a:t> nutný   souhlas orgánu státní správy lesů </a:t>
            </a:r>
          </a:p>
          <a:p>
            <a:pPr lvl="2"/>
            <a:endParaRPr lang="cs-CZ" altLang="cs-CZ" dirty="0"/>
          </a:p>
          <a:p>
            <a:r>
              <a:rPr lang="cs-CZ" altLang="cs-CZ" sz="1800" dirty="0" smtClean="0"/>
              <a:t>nová výstavba/umístění mimo ochranné pásmo-např. </a:t>
            </a:r>
            <a:r>
              <a:rPr lang="cs-CZ" altLang="cs-CZ" sz="1800" dirty="0" smtClean="0">
                <a:hlinkClick r:id="rId2"/>
              </a:rPr>
              <a:t>zde </a:t>
            </a:r>
            <a:endParaRPr lang="cs-CZ" altLang="cs-CZ" sz="1800" dirty="0" smtClean="0"/>
          </a:p>
          <a:p>
            <a:endParaRPr lang="cs-CZ" altLang="cs-CZ" sz="1800" dirty="0"/>
          </a:p>
          <a:p>
            <a:endParaRPr lang="cs-CZ" altLang="cs-CZ" sz="1800" dirty="0" smtClean="0"/>
          </a:p>
          <a:p>
            <a:endParaRPr lang="cs-CZ" altLang="cs-CZ" sz="1800" dirty="0"/>
          </a:p>
          <a:p>
            <a:endParaRPr lang="cs-CZ" altLang="cs-CZ" sz="1800" dirty="0" smtClean="0"/>
          </a:p>
          <a:p>
            <a:endParaRPr lang="cs-CZ" altLang="cs-CZ" sz="1800" dirty="0"/>
          </a:p>
          <a:p>
            <a:endParaRPr lang="cs-CZ" altLang="cs-CZ" sz="1800" dirty="0" smtClean="0"/>
          </a:p>
          <a:p>
            <a:r>
              <a:rPr lang="cs-CZ" altLang="cs-CZ" sz="1800" dirty="0" smtClean="0"/>
              <a:t>nová výstavba/u lesa-v ochranném pásmu např. </a:t>
            </a:r>
            <a:r>
              <a:rPr lang="cs-CZ" altLang="cs-CZ" sz="1800" dirty="0" smtClean="0">
                <a:hlinkClick r:id="rId3"/>
              </a:rPr>
              <a:t>zde</a:t>
            </a:r>
            <a:endParaRPr lang="cs-CZ" altLang="cs-CZ" sz="1800" dirty="0"/>
          </a:p>
          <a:p>
            <a:r>
              <a:rPr lang="cs-CZ" altLang="cs-CZ" sz="1800" dirty="0" smtClean="0"/>
              <a:t>                                      </a:t>
            </a:r>
          </a:p>
          <a:p>
            <a:pPr lvl="2"/>
            <a:endParaRPr lang="cs-CZ" altLang="cs-CZ" dirty="0"/>
          </a:p>
          <a:p>
            <a:pPr lvl="2"/>
            <a:endParaRPr lang="cs-CZ" alt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4EDE3278-901C-4633-A205-1951DCED8BEE}" type="slidenum">
              <a:rPr lang="cs-CZ" smtClean="0"/>
              <a:pPr>
                <a:defRPr/>
              </a:pPr>
              <a:t>67</a:t>
            </a:fld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708920"/>
            <a:ext cx="3409457" cy="185462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372" y="5085184"/>
            <a:ext cx="2438400" cy="160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26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>
                <a:solidFill>
                  <a:srgbClr val="C00000"/>
                </a:solidFill>
              </a:rPr>
              <a:t>Zalesňování nelesních pozemků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51520" y="1412776"/>
            <a:ext cx="8197155" cy="5328592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1800" dirty="0" smtClean="0"/>
              <a:t>Vazba na procesy podle stavebního zákona</a:t>
            </a:r>
          </a:p>
          <a:p>
            <a:pPr eaLnBrk="1" hangingPunct="1"/>
            <a:r>
              <a:rPr lang="cs-CZ" altLang="cs-CZ" sz="1800" dirty="0" smtClean="0"/>
              <a:t>Územní plánování</a:t>
            </a:r>
          </a:p>
          <a:p>
            <a:pPr>
              <a:lnSpc>
                <a:spcPct val="90000"/>
              </a:lnSpc>
            </a:pPr>
            <a:r>
              <a:rPr lang="cs-CZ" altLang="cs-CZ" sz="1800" dirty="0"/>
              <a:t>Územní rozhodování </a:t>
            </a:r>
          </a:p>
          <a:p>
            <a:pPr lvl="1">
              <a:lnSpc>
                <a:spcPct val="90000"/>
              </a:lnSpc>
            </a:pPr>
            <a:r>
              <a:rPr lang="cs-CZ" altLang="cs-CZ" sz="1800" dirty="0"/>
              <a:t>Soulad s územním plánováním</a:t>
            </a:r>
          </a:p>
          <a:p>
            <a:pPr lvl="1">
              <a:lnSpc>
                <a:spcPct val="90000"/>
              </a:lnSpc>
            </a:pPr>
            <a:r>
              <a:rPr lang="cs-CZ" altLang="cs-CZ" sz="1800" dirty="0"/>
              <a:t>Podkladová závazná stanoviska k ÚR</a:t>
            </a:r>
          </a:p>
          <a:p>
            <a:pPr lvl="2">
              <a:lnSpc>
                <a:spcPct val="90000"/>
              </a:lnSpc>
            </a:pPr>
            <a:r>
              <a:rPr lang="cs-CZ" altLang="cs-CZ" dirty="0"/>
              <a:t>LZ: Závazné stanovisko orgánu státní správy lesů ( § 14 odst. 2 </a:t>
            </a:r>
            <a:r>
              <a:rPr lang="cs-CZ" altLang="cs-CZ" dirty="0" smtClean="0"/>
              <a:t>LZ</a:t>
            </a:r>
          </a:p>
          <a:p>
            <a:pPr lvl="2">
              <a:lnSpc>
                <a:spcPct val="90000"/>
              </a:lnSpc>
            </a:pPr>
            <a:r>
              <a:rPr lang="cs-CZ" altLang="cs-CZ" dirty="0" smtClean="0"/>
              <a:t>ZPF: souhlas s odnětím dle § 9 </a:t>
            </a:r>
            <a:r>
              <a:rPr lang="cs-CZ" altLang="cs-CZ" dirty="0" err="1" smtClean="0"/>
              <a:t>ZoZPF</a:t>
            </a:r>
            <a:r>
              <a:rPr lang="cs-CZ" altLang="cs-CZ" dirty="0" smtClean="0"/>
              <a:t> </a:t>
            </a:r>
            <a:endParaRPr lang="cs-CZ" altLang="cs-CZ" dirty="0"/>
          </a:p>
          <a:p>
            <a:pPr lvl="2">
              <a:lnSpc>
                <a:spcPct val="90000"/>
              </a:lnSpc>
            </a:pPr>
            <a:r>
              <a:rPr lang="cs-CZ" altLang="cs-CZ" dirty="0"/>
              <a:t>ZOPK: </a:t>
            </a:r>
          </a:p>
          <a:p>
            <a:pPr lvl="3">
              <a:lnSpc>
                <a:spcPct val="90000"/>
              </a:lnSpc>
            </a:pPr>
            <a:r>
              <a:rPr lang="cs-CZ" altLang="cs-CZ" dirty="0"/>
              <a:t>Závazné stanovisko </a:t>
            </a:r>
            <a:r>
              <a:rPr lang="cs-CZ" altLang="cs-CZ" dirty="0" smtClean="0"/>
              <a:t>k zalesnění dle </a:t>
            </a:r>
            <a:r>
              <a:rPr lang="cs-CZ" altLang="cs-CZ" dirty="0"/>
              <a:t>§ 4 odst. 3 ZOPK (nad 0,5 ha)</a:t>
            </a:r>
          </a:p>
          <a:p>
            <a:pPr lvl="3">
              <a:lnSpc>
                <a:spcPct val="90000"/>
              </a:lnSpc>
            </a:pPr>
            <a:r>
              <a:rPr lang="cs-CZ" altLang="cs-CZ" dirty="0" smtClean="0"/>
              <a:t>Souhlas </a:t>
            </a:r>
            <a:r>
              <a:rPr lang="cs-CZ" altLang="cs-CZ" dirty="0"/>
              <a:t>(závazné stanovisko)  dle 12 odst. 2 – krajinný ráz</a:t>
            </a:r>
          </a:p>
          <a:p>
            <a:pPr lvl="3">
              <a:lnSpc>
                <a:spcPct val="90000"/>
              </a:lnSpc>
            </a:pPr>
            <a:r>
              <a:rPr lang="cs-CZ" altLang="cs-CZ" dirty="0"/>
              <a:t>Specifika ve ZCHÚ </a:t>
            </a:r>
          </a:p>
          <a:p>
            <a:pPr lvl="1">
              <a:lnSpc>
                <a:spcPct val="90000"/>
              </a:lnSpc>
            </a:pPr>
            <a:r>
              <a:rPr lang="cs-CZ" altLang="cs-CZ" sz="1800" dirty="0"/>
              <a:t>Územní rozhodnutí (ÚR)</a:t>
            </a:r>
          </a:p>
          <a:p>
            <a:pPr eaLnBrk="1" hangingPunct="1"/>
            <a:r>
              <a:rPr lang="cs-CZ" altLang="cs-CZ" sz="1800" dirty="0" smtClean="0"/>
              <a:t>prohlášení pozemku určený k plnění funkcí lesa</a:t>
            </a:r>
          </a:p>
          <a:p>
            <a:pPr lvl="1" eaLnBrk="1" hangingPunct="1"/>
            <a:r>
              <a:rPr lang="cs-CZ" altLang="cs-CZ" sz="1800" dirty="0" smtClean="0"/>
              <a:t> § 3 odst. 4 LZ</a:t>
            </a:r>
          </a:p>
          <a:p>
            <a:pPr lvl="2" eaLnBrk="1" hangingPunct="1"/>
            <a:r>
              <a:rPr lang="cs-CZ" altLang="cs-CZ" dirty="0" smtClean="0"/>
              <a:t>správní rozhodnutí  </a:t>
            </a:r>
          </a:p>
          <a:p>
            <a:pPr eaLnBrk="1" hangingPunct="1"/>
            <a:endParaRPr lang="cs-CZ" altLang="cs-CZ" sz="1800" dirty="0" smtClean="0"/>
          </a:p>
        </p:txBody>
      </p:sp>
    </p:spTree>
    <p:extLst>
      <p:ext uri="{BB962C8B-B14F-4D97-AF65-F5344CB8AC3E}">
        <p14:creationId xmlns:p14="http://schemas.microsoft.com/office/powerpoint/2010/main" val="341942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>
                <a:solidFill>
                  <a:srgbClr val="C00000"/>
                </a:solidFill>
              </a:rPr>
              <a:t>Lesnické rekultivace</a:t>
            </a:r>
          </a:p>
        </p:txBody>
      </p:sp>
      <p:sp>
        <p:nvSpPr>
          <p:cNvPr id="5120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1800" dirty="0" smtClean="0"/>
              <a:t>zalesňování pozemků dotčených těžbou nerostů </a:t>
            </a:r>
          </a:p>
          <a:p>
            <a:pPr lvl="1" eaLnBrk="1" hangingPunct="1"/>
            <a:r>
              <a:rPr lang="cs-CZ" altLang="cs-CZ" sz="1800" dirty="0" smtClean="0"/>
              <a:t>specifika</a:t>
            </a:r>
          </a:p>
          <a:p>
            <a:pPr lvl="1" eaLnBrk="1" hangingPunct="1"/>
            <a:r>
              <a:rPr lang="cs-CZ" altLang="cs-CZ" sz="1800" dirty="0" smtClean="0"/>
              <a:t> vazba na zák. č. 44/1988 Sb. a prováděcí předpisy</a:t>
            </a:r>
          </a:p>
          <a:p>
            <a:pPr eaLnBrk="1" hangingPunct="1"/>
            <a:endParaRPr lang="cs-CZ" altLang="cs-CZ" sz="1800" dirty="0" smtClean="0"/>
          </a:p>
          <a:p>
            <a:pPr eaLnBrk="1" hangingPunct="1"/>
            <a:r>
              <a:rPr lang="cs-CZ" altLang="cs-CZ" sz="1800" dirty="0" smtClean="0"/>
              <a:t>lesnická rekultivace jedna z více druhů rekultivace území dotčeného těžbou (vedle zemědělské, vodní, ostatní  – rekreace, sport  atd.)</a:t>
            </a:r>
          </a:p>
          <a:p>
            <a:pPr lvl="1" eaLnBrk="1" hangingPunct="1"/>
            <a:r>
              <a:rPr lang="cs-CZ" altLang="cs-CZ" sz="1800" dirty="0" smtClean="0"/>
              <a:t>Koncepční a projektové nástroje (souhrnný plán sanace a rekultivace, plán sanace a rekultivace, zvláštní plán rekultivace, projektová část rekultivace) </a:t>
            </a:r>
          </a:p>
          <a:p>
            <a:pPr lvl="2" eaLnBrk="1" hangingPunct="1"/>
            <a:r>
              <a:rPr lang="cs-CZ" altLang="cs-CZ" dirty="0" smtClean="0"/>
              <a:t>soulad s nástroji územního plánování</a:t>
            </a:r>
          </a:p>
          <a:p>
            <a:pPr lvl="2" eaLnBrk="1" hangingPunct="1"/>
            <a:r>
              <a:rPr lang="cs-CZ" altLang="cs-CZ" dirty="0" smtClean="0"/>
              <a:t>posouzení vlivů na ŽP</a:t>
            </a:r>
          </a:p>
          <a:p>
            <a:pPr eaLnBrk="1" hangingPunct="1"/>
            <a:endParaRPr lang="cs-CZ" altLang="cs-CZ" sz="1800" dirty="0" smtClean="0"/>
          </a:p>
          <a:p>
            <a:pPr eaLnBrk="1" hangingPunct="1"/>
            <a:r>
              <a:rPr lang="cs-CZ" altLang="cs-CZ" sz="1800" dirty="0" smtClean="0"/>
              <a:t>procesy podle stavebního zákona</a:t>
            </a:r>
          </a:p>
          <a:p>
            <a:pPr lvl="1" eaLnBrk="1" hangingPunct="1"/>
            <a:r>
              <a:rPr lang="cs-CZ" altLang="cs-CZ" sz="1800" dirty="0" smtClean="0"/>
              <a:t>územní řízení a na ně navazující </a:t>
            </a:r>
          </a:p>
        </p:txBody>
      </p:sp>
    </p:spTree>
    <p:extLst>
      <p:ext uri="{BB962C8B-B14F-4D97-AF65-F5344CB8AC3E}">
        <p14:creationId xmlns:p14="http://schemas.microsoft.com/office/powerpoint/2010/main" val="211513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35013"/>
          </a:xfrm>
        </p:spPr>
        <p:txBody>
          <a:bodyPr/>
          <a:lstStyle/>
          <a:p>
            <a:pPr>
              <a:defRPr/>
            </a:pPr>
            <a:r>
              <a:rPr lang="cs-CZ" sz="2000" dirty="0" smtClean="0"/>
              <a:t>Podíl lesních pozemků procentech v okresech – rok 2016</a:t>
            </a:r>
            <a:br>
              <a:rPr lang="cs-CZ" sz="2000" dirty="0" smtClean="0"/>
            </a:br>
            <a:r>
              <a:rPr lang="cs-CZ" sz="2000" dirty="0" smtClean="0"/>
              <a:t>zdroj</a:t>
            </a:r>
            <a:r>
              <a:rPr lang="cs-CZ" sz="2000" dirty="0"/>
              <a:t>: </a:t>
            </a:r>
            <a:r>
              <a:rPr lang="cs-CZ" sz="2000" dirty="0" smtClean="0"/>
              <a:t>ČÚZK</a:t>
            </a:r>
            <a:endParaRPr lang="cs-CZ" sz="2000" dirty="0"/>
          </a:p>
        </p:txBody>
      </p:sp>
      <p:pic>
        <p:nvPicPr>
          <p:cNvPr id="11268" name="Obrázek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22" y="1600200"/>
            <a:ext cx="6840755" cy="4873625"/>
          </a:xfrm>
          <a:noFill/>
        </p:spPr>
      </p:pic>
      <p:sp>
        <p:nvSpPr>
          <p:cNvPr id="11267" name="Zástupný symbol pro číslo snímku 3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EAC4D61-1610-4B3E-92D3-16AA11725D5D}" type="slidenum">
              <a:rPr lang="cs-CZ" altLang="cs-CZ" smtClean="0">
                <a:solidFill>
                  <a:srgbClr val="FFFFFF"/>
                </a:solidFill>
              </a:rPr>
              <a:pPr/>
              <a:t>7</a:t>
            </a:fld>
            <a:endParaRPr lang="cs-CZ" altLang="cs-CZ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5090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>
                <a:solidFill>
                  <a:srgbClr val="C00000"/>
                </a:solidFill>
              </a:rPr>
              <a:t>Opatření k nápravě  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323528" y="1412776"/>
            <a:ext cx="8482334" cy="4896544"/>
          </a:xfrm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b="1" dirty="0" smtClean="0"/>
              <a:t>§ 51 LZ</a:t>
            </a:r>
          </a:p>
          <a:p>
            <a:pPr lvl="1">
              <a:defRPr/>
            </a:pPr>
            <a:r>
              <a:rPr lang="cs-CZ" dirty="0" smtClean="0"/>
              <a:t>Dozor orgány státní správy lesů</a:t>
            </a:r>
          </a:p>
          <a:p>
            <a:pPr lvl="1">
              <a:defRPr/>
            </a:pPr>
            <a:r>
              <a:rPr lang="cs-CZ" dirty="0" smtClean="0"/>
              <a:t>Zjištění nedostatků</a:t>
            </a:r>
          </a:p>
          <a:p>
            <a:pPr lvl="2">
              <a:defRPr/>
            </a:pPr>
            <a:r>
              <a:rPr lang="cs-CZ" dirty="0" smtClean="0"/>
              <a:t> </a:t>
            </a:r>
            <a:r>
              <a:rPr lang="cs-CZ" b="1" dirty="0"/>
              <a:t>opatření k odstranění zjištěných nedostatků, popřípadě i opatření ke zlepšení stavu lesů a plnění jejich funkcí.</a:t>
            </a:r>
            <a:r>
              <a:rPr lang="cs-CZ" dirty="0"/>
              <a:t> </a:t>
            </a:r>
          </a:p>
          <a:p>
            <a:pPr lvl="2">
              <a:defRPr/>
            </a:pPr>
            <a:r>
              <a:rPr lang="cs-CZ" b="1" dirty="0"/>
              <a:t>hrozící škody jsou oprávněny rozhodnout o omezení nebo zastavení výroby nebo jiné činnosti v lese až do doby odstranění nedostatků nebo jejich příčin</a:t>
            </a:r>
            <a:r>
              <a:rPr lang="cs-CZ" dirty="0" smtClean="0"/>
              <a:t>.</a:t>
            </a:r>
          </a:p>
          <a:p>
            <a:pPr>
              <a:defRPr/>
            </a:pPr>
            <a:r>
              <a:rPr lang="cs-CZ" dirty="0" smtClean="0"/>
              <a:t>!!! Novelizace LZ (</a:t>
            </a:r>
            <a:r>
              <a:rPr lang="cs-CZ" dirty="0" err="1" smtClean="0"/>
              <a:t>tisk.č</a:t>
            </a:r>
            <a:r>
              <a:rPr lang="cs-CZ" dirty="0" smtClean="0"/>
              <a:t>. 382/schváleno) - </a:t>
            </a:r>
            <a:r>
              <a:rPr lang="cs-CZ" b="1" u="sng" dirty="0" smtClean="0"/>
              <a:t>+ § 51a </a:t>
            </a:r>
            <a:r>
              <a:rPr lang="cs-CZ" dirty="0" smtClean="0"/>
              <a:t>–ODCHYLNÁ OPATŘENÍ V PŘÍPADĚ MIMOŘÁDNÝCH UDÁLOSTÍ </a:t>
            </a:r>
          </a:p>
          <a:p>
            <a:pPr lvl="2">
              <a:defRPr/>
            </a:pPr>
            <a:endParaRPr lang="cs-CZ" dirty="0"/>
          </a:p>
          <a:p>
            <a:pPr>
              <a:defRPr/>
            </a:pPr>
            <a:r>
              <a:rPr lang="cs-CZ" b="1" dirty="0" smtClean="0"/>
              <a:t>§ 3 zákona o ČIŽP</a:t>
            </a:r>
          </a:p>
          <a:p>
            <a:pPr lvl="1">
              <a:defRPr/>
            </a:pPr>
            <a:r>
              <a:rPr lang="cs-CZ" dirty="0" smtClean="0"/>
              <a:t>Česká inspekce životního prostředí </a:t>
            </a:r>
          </a:p>
          <a:p>
            <a:pPr lvl="1">
              <a:defRPr/>
            </a:pPr>
            <a:r>
              <a:rPr lang="cs-CZ" dirty="0" smtClean="0"/>
              <a:t>Zjišťování nedostatků a škod na funkcích lesa jako složce životního prostředí, jejich příčiny  a původce</a:t>
            </a:r>
          </a:p>
          <a:p>
            <a:pPr lvl="1">
              <a:defRPr/>
            </a:pPr>
            <a:r>
              <a:rPr lang="cs-CZ" dirty="0" smtClean="0"/>
              <a:t>Opatření k nápravě</a:t>
            </a:r>
          </a:p>
          <a:p>
            <a:pPr lvl="1">
              <a:defRPr/>
            </a:pPr>
            <a:r>
              <a:rPr lang="cs-CZ" dirty="0" smtClean="0"/>
              <a:t>Omezení nebo zastavení  výroby nebo jiné činnosti až do doby odstranění nedostatků a jejich příčin  </a:t>
            </a:r>
          </a:p>
          <a:p>
            <a:pPr lvl="2">
              <a:defRPr/>
            </a:pPr>
            <a:endParaRPr lang="cs-CZ" dirty="0"/>
          </a:p>
          <a:p>
            <a:pPr lvl="2">
              <a:defRPr/>
            </a:pPr>
            <a:endParaRPr lang="cs-CZ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dirty="0" smtClean="0"/>
          </a:p>
        </p:txBody>
      </p:sp>
      <p:sp>
        <p:nvSpPr>
          <p:cNvPr id="48131" name="Zástupný symbol pro zápatí 2"/>
          <p:cNvSpPr>
            <a:spLocks noGrp="1"/>
          </p:cNvSpPr>
          <p:nvPr>
            <p:ph type="ftr" sz="quarter" idx="16"/>
          </p:nvPr>
        </p:nvSpPr>
        <p:spPr bwMode="auto">
          <a:xfrm>
            <a:off x="304800" y="6410325"/>
            <a:ext cx="3581400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81888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Odpovědnostní vztahy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endParaRPr lang="cs-CZ" dirty="0" smtClean="0"/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dirty="0" smtClean="0"/>
              <a:t>Systém odpovědnosti :</a:t>
            </a:r>
          </a:p>
          <a:p>
            <a:pPr>
              <a:defRPr/>
            </a:pPr>
            <a:endParaRPr lang="cs-CZ" dirty="0" smtClean="0"/>
          </a:p>
          <a:p>
            <a:pPr>
              <a:defRPr/>
            </a:pPr>
            <a:r>
              <a:rPr lang="cs-CZ" dirty="0" err="1"/>
              <a:t>Správněprávní</a:t>
            </a:r>
            <a:r>
              <a:rPr lang="cs-CZ" dirty="0"/>
              <a:t> </a:t>
            </a:r>
            <a:r>
              <a:rPr lang="cs-CZ" dirty="0" smtClean="0"/>
              <a:t>odpovědnost</a:t>
            </a:r>
          </a:p>
          <a:p>
            <a:pPr>
              <a:defRPr/>
            </a:pPr>
            <a:endParaRPr lang="cs-CZ" dirty="0" smtClean="0"/>
          </a:p>
          <a:p>
            <a:pPr>
              <a:defRPr/>
            </a:pPr>
            <a:r>
              <a:rPr lang="cs-CZ" dirty="0" smtClean="0"/>
              <a:t>Trestněprávní </a:t>
            </a:r>
            <a:r>
              <a:rPr lang="cs-CZ" dirty="0"/>
              <a:t>odpovědnost</a:t>
            </a:r>
          </a:p>
          <a:p>
            <a:pPr>
              <a:defRPr/>
            </a:pPr>
            <a:endParaRPr lang="cs-CZ" dirty="0" smtClean="0"/>
          </a:p>
          <a:p>
            <a:pPr>
              <a:defRPr/>
            </a:pPr>
            <a:r>
              <a:rPr lang="cs-CZ" dirty="0" smtClean="0"/>
              <a:t>Závazky z deliktů (soukromoprávní odpovědnost)</a:t>
            </a:r>
            <a:endParaRPr lang="cs-CZ" dirty="0"/>
          </a:p>
          <a:p>
            <a:pPr>
              <a:defRPr/>
            </a:pPr>
            <a:endParaRPr lang="cs-CZ" dirty="0" smtClean="0"/>
          </a:p>
          <a:p>
            <a:pPr>
              <a:defRPr/>
            </a:pPr>
            <a:r>
              <a:rPr lang="cs-CZ" dirty="0" smtClean="0"/>
              <a:t>Odpovědnost </a:t>
            </a:r>
            <a:r>
              <a:rPr lang="cs-CZ" dirty="0"/>
              <a:t>za ekologickou újmu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45105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1301006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/>
            </a:r>
            <a:br>
              <a:rPr lang="cs-CZ" dirty="0" smtClean="0">
                <a:solidFill>
                  <a:srgbClr val="C00000"/>
                </a:solidFill>
              </a:rPr>
            </a:br>
            <a:r>
              <a:rPr lang="cs-CZ" dirty="0">
                <a:solidFill>
                  <a:srgbClr val="C00000"/>
                </a:solidFill>
              </a:rPr>
              <a:t/>
            </a:r>
            <a:br>
              <a:rPr lang="cs-CZ" dirty="0">
                <a:solidFill>
                  <a:srgbClr val="C00000"/>
                </a:solidFill>
              </a:rPr>
            </a:br>
            <a:r>
              <a:rPr lang="cs-CZ" dirty="0" err="1" smtClean="0">
                <a:solidFill>
                  <a:srgbClr val="C00000"/>
                </a:solidFill>
              </a:rPr>
              <a:t>Správněprávní</a:t>
            </a:r>
            <a:r>
              <a:rPr lang="cs-CZ" dirty="0" smtClean="0">
                <a:solidFill>
                  <a:srgbClr val="C00000"/>
                </a:solidFill>
              </a:rPr>
              <a:t> odpovědnost</a:t>
            </a:r>
            <a:br>
              <a:rPr lang="cs-CZ" dirty="0" smtClean="0">
                <a:solidFill>
                  <a:srgbClr val="C00000"/>
                </a:solidFill>
              </a:rPr>
            </a:br>
            <a:r>
              <a:rPr lang="cs-CZ" dirty="0" smtClean="0">
                <a:solidFill>
                  <a:srgbClr val="C00000"/>
                </a:solidFill>
              </a:rPr>
              <a:t>- odpovědnost za přestupky</a:t>
            </a:r>
            <a:r>
              <a:rPr lang="cs-CZ" dirty="0">
                <a:solidFill>
                  <a:srgbClr val="C00000"/>
                </a:solidFill>
              </a:rPr>
              <a:t/>
            </a:r>
            <a:br>
              <a:rPr lang="cs-CZ" dirty="0">
                <a:solidFill>
                  <a:srgbClr val="C00000"/>
                </a:solidFill>
              </a:rPr>
            </a:b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3"/>
            <a:endParaRPr lang="cs-CZ" dirty="0" smtClean="0"/>
          </a:p>
          <a:p>
            <a:pPr lvl="1"/>
            <a:r>
              <a:rPr lang="cs-CZ" sz="1800" dirty="0" smtClean="0"/>
              <a:t>zákon č.  250/2016 Sb. o přestupcích a řízení o nich</a:t>
            </a:r>
          </a:p>
          <a:p>
            <a:pPr lvl="1"/>
            <a:r>
              <a:rPr lang="cs-CZ" sz="1800" dirty="0" smtClean="0"/>
              <a:t>zákon č. 183/2017 Sb., kterým </a:t>
            </a:r>
            <a:r>
              <a:rPr lang="cs-CZ" sz="1800" dirty="0"/>
              <a:t>se mění některé zákony v souvislosti s přijetím zákona o odpovědnosti za přestupky a řízení o nich a zákona o některých </a:t>
            </a:r>
            <a:r>
              <a:rPr lang="cs-CZ" sz="1800" dirty="0" smtClean="0"/>
              <a:t>přestupcích („doprovodný“ zákon)</a:t>
            </a:r>
          </a:p>
          <a:p>
            <a:pPr lvl="1"/>
            <a:endParaRPr lang="cs-CZ" sz="1800" dirty="0" smtClean="0"/>
          </a:p>
          <a:p>
            <a:pPr lvl="1"/>
            <a:r>
              <a:rPr lang="cs-CZ" sz="1800" dirty="0" smtClean="0"/>
              <a:t>Lesní zákon</a:t>
            </a:r>
          </a:p>
          <a:p>
            <a:pPr lvl="2"/>
            <a:r>
              <a:rPr lang="cs-CZ" sz="1500" dirty="0" smtClean="0"/>
              <a:t>§ 53,54,56</a:t>
            </a:r>
          </a:p>
          <a:p>
            <a:pPr lvl="1"/>
            <a:r>
              <a:rPr lang="cs-CZ" sz="1800" dirty="0" smtClean="0"/>
              <a:t>Zákon č. 282/1991 Sb. o ČIŽP a její působnosti v oblasti lesa</a:t>
            </a:r>
          </a:p>
          <a:p>
            <a:pPr lvl="2"/>
            <a:r>
              <a:rPr lang="cs-CZ" sz="1500" dirty="0" smtClean="0"/>
              <a:t>§ 4,5,6</a:t>
            </a:r>
          </a:p>
          <a:p>
            <a:pPr lvl="2"/>
            <a:endParaRPr lang="cs-CZ" sz="1500" dirty="0" smtClean="0"/>
          </a:p>
          <a:p>
            <a:pPr lvl="1"/>
            <a:r>
              <a:rPr lang="cs-CZ" sz="1800" dirty="0" smtClean="0"/>
              <a:t>Zákon č. 114/1992 Sb. – les a příroda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59305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Trestněprávní odpovědnost</a:t>
            </a:r>
            <a:br>
              <a:rPr lang="cs-CZ" dirty="0">
                <a:solidFill>
                  <a:srgbClr val="C00000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cs-CZ" dirty="0" err="1" smtClean="0"/>
              <a:t>Zák.č</a:t>
            </a:r>
            <a:r>
              <a:rPr lang="cs-CZ" dirty="0" smtClean="0"/>
              <a:t>. 40/2009 Sb., trestní zákoník, </a:t>
            </a:r>
            <a:r>
              <a:rPr lang="cs-CZ" dirty="0" err="1" smtClean="0"/>
              <a:t>zák.č</a:t>
            </a:r>
            <a:r>
              <a:rPr lang="cs-CZ" dirty="0" smtClean="0"/>
              <a:t>. 418/2011 o trestní odpovědnosti právnických osob 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Skutkové </a:t>
            </a:r>
            <a:r>
              <a:rPr lang="cs-CZ" dirty="0"/>
              <a:t>podstaty TČ </a:t>
            </a:r>
            <a:br>
              <a:rPr lang="cs-CZ" dirty="0"/>
            </a:br>
            <a:r>
              <a:rPr lang="cs-CZ" dirty="0"/>
              <a:t>- souvislost s </a:t>
            </a:r>
            <a:r>
              <a:rPr lang="cs-CZ" dirty="0" smtClean="0"/>
              <a:t>„lesem“</a:t>
            </a:r>
          </a:p>
          <a:p>
            <a:pPr lvl="2"/>
            <a:r>
              <a:rPr lang="cs-CZ" dirty="0" smtClean="0"/>
              <a:t>Poškození lesa (§ 295, 296 TZ)</a:t>
            </a:r>
          </a:p>
          <a:p>
            <a:pPr lvl="2">
              <a:defRPr/>
            </a:pPr>
            <a:r>
              <a:rPr lang="cs-CZ" dirty="0"/>
              <a:t>Poškození a ohrožení životního prostředí – úmyslné </a:t>
            </a:r>
            <a:r>
              <a:rPr lang="cs-CZ" dirty="0" smtClean="0"/>
              <a:t>(TZ § </a:t>
            </a:r>
            <a:r>
              <a:rPr lang="cs-CZ" dirty="0"/>
              <a:t>293)</a:t>
            </a:r>
          </a:p>
          <a:p>
            <a:pPr lvl="2">
              <a:defRPr/>
            </a:pPr>
            <a:r>
              <a:rPr lang="cs-CZ" dirty="0"/>
              <a:t>Poškození a ohrožení životního prostředí – z hrubé nedbalosti (§ </a:t>
            </a:r>
            <a:r>
              <a:rPr lang="cs-CZ" dirty="0" smtClean="0"/>
              <a:t>294 TZ)</a:t>
            </a:r>
          </a:p>
          <a:p>
            <a:pPr lvl="2">
              <a:defRPr/>
            </a:pPr>
            <a:r>
              <a:rPr lang="cs-CZ" dirty="0" smtClean="0"/>
              <a:t>Obecné ohrožení (§ 272 TZ, § 273 TZ) </a:t>
            </a:r>
            <a:endParaRPr lang="cs-CZ" dirty="0"/>
          </a:p>
          <a:p>
            <a:pPr lvl="2">
              <a:defRPr/>
            </a:pPr>
            <a:r>
              <a:rPr lang="cs-CZ" dirty="0"/>
              <a:t>Krádež (§ </a:t>
            </a:r>
            <a:r>
              <a:rPr lang="cs-CZ" dirty="0" smtClean="0"/>
              <a:t>205 TZ)</a:t>
            </a:r>
            <a:endParaRPr lang="cs-CZ" dirty="0"/>
          </a:p>
          <a:p>
            <a:pPr lvl="2">
              <a:defRPr/>
            </a:pPr>
            <a:r>
              <a:rPr lang="cs-CZ" dirty="0"/>
              <a:t>Poškození cizí věci (§ </a:t>
            </a:r>
            <a:r>
              <a:rPr lang="cs-CZ" dirty="0" smtClean="0"/>
              <a:t>228 TZ)</a:t>
            </a:r>
          </a:p>
          <a:p>
            <a:pPr lvl="2">
              <a:defRPr/>
            </a:pPr>
            <a:r>
              <a:rPr lang="cs-CZ" dirty="0" smtClean="0"/>
              <a:t>Zneužívání vlastnictví (§ 229 TZ)</a:t>
            </a:r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805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Prevence škod a Náhrada škody a nemajetkové újmy  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Prevence</a:t>
            </a:r>
          </a:p>
          <a:p>
            <a:pPr lvl="1"/>
            <a:r>
              <a:rPr lang="cs-CZ" dirty="0" smtClean="0"/>
              <a:t>Obecná prevenční povinnost (§ 2900 OZ))</a:t>
            </a:r>
          </a:p>
          <a:p>
            <a:pPr lvl="1"/>
            <a:r>
              <a:rPr lang="cs-CZ" dirty="0" smtClean="0"/>
              <a:t>Speciální prevenční povinnosti:	</a:t>
            </a:r>
          </a:p>
          <a:p>
            <a:pPr lvl="1"/>
            <a:r>
              <a:rPr lang="cs-CZ" dirty="0" smtClean="0"/>
              <a:t> v lesním zákoně: </a:t>
            </a:r>
          </a:p>
          <a:p>
            <a:pPr lvl="2"/>
            <a:r>
              <a:rPr lang="cs-CZ" dirty="0" smtClean="0"/>
              <a:t>§ 11 LZ ,§ 22 (střety s okolím) § 32 LZ (předcházení působení škodlivých činitelů na les) , § 34 LZ („lesní doprava“),</a:t>
            </a:r>
          </a:p>
          <a:p>
            <a:pPr lvl="1"/>
            <a:r>
              <a:rPr lang="cs-CZ" dirty="0" smtClean="0"/>
              <a:t>dle dalších předpisů např.  </a:t>
            </a:r>
          </a:p>
          <a:p>
            <a:pPr lvl="2"/>
            <a:r>
              <a:rPr lang="cs-CZ" dirty="0" smtClean="0"/>
              <a:t>zákon č. 449/2001 Sb. o myslivosti – prevence škody působených zvěří, </a:t>
            </a:r>
          </a:p>
          <a:p>
            <a:pPr lvl="2"/>
            <a:r>
              <a:rPr lang="cs-CZ" dirty="0" smtClean="0"/>
              <a:t>zákon č. 115/2000 Sb., o prevenci škod působených zvláště chráněnými živočichy </a:t>
            </a:r>
          </a:p>
          <a:p>
            <a:pPr lvl="2"/>
            <a:endParaRPr lang="cs-CZ" dirty="0"/>
          </a:p>
          <a:p>
            <a:pPr lvl="2"/>
            <a:r>
              <a:rPr lang="cs-CZ" dirty="0" smtClean="0"/>
              <a:t>Diskuse: </a:t>
            </a:r>
          </a:p>
          <a:p>
            <a:pPr lvl="3"/>
            <a:r>
              <a:rPr lang="cs-CZ" dirty="0" smtClean="0"/>
              <a:t>vzájemný vztah, judikatura </a:t>
            </a:r>
          </a:p>
        </p:txBody>
      </p:sp>
    </p:spTree>
    <p:extLst>
      <p:ext uri="{BB962C8B-B14F-4D97-AF65-F5344CB8AC3E}">
        <p14:creationId xmlns:p14="http://schemas.microsoft.com/office/powerpoint/2010/main" val="19245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Prevence škod a Náhrada škody a nemajetkové újmy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Závazky z deliktů</a:t>
            </a:r>
          </a:p>
          <a:p>
            <a:pPr lvl="1"/>
            <a:r>
              <a:rPr lang="cs-CZ" dirty="0"/>
              <a:t>NŠ dle 2910 OZ</a:t>
            </a:r>
          </a:p>
          <a:p>
            <a:pPr lvl="1"/>
            <a:r>
              <a:rPr lang="cs-CZ" dirty="0"/>
              <a:t>NŠ způsobená provozní činností (§ 2924 OZ)</a:t>
            </a:r>
          </a:p>
          <a:p>
            <a:pPr lvl="1"/>
            <a:r>
              <a:rPr lang="cs-CZ" dirty="0"/>
              <a:t>NŠ způsobená provozem zvlášť nebezpečným (§ 2925)</a:t>
            </a:r>
          </a:p>
          <a:p>
            <a:pPr lvl="1"/>
            <a:r>
              <a:rPr lang="cs-CZ" dirty="0"/>
              <a:t> NŠ výkon „oprávnění“ na nemovité věci (§ 2926 OZ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Náhrada </a:t>
            </a:r>
            <a:r>
              <a:rPr lang="cs-CZ" dirty="0"/>
              <a:t>nemajetkové újmy při poškození věci (</a:t>
            </a:r>
            <a:r>
              <a:rPr lang="cs-CZ" altLang="cs-CZ" dirty="0"/>
              <a:t>2969/2 OZ) </a:t>
            </a:r>
            <a:r>
              <a:rPr lang="cs-CZ" dirty="0"/>
              <a:t> </a:t>
            </a:r>
          </a:p>
          <a:p>
            <a:endParaRPr lang="cs-CZ" dirty="0" smtClean="0"/>
          </a:p>
          <a:p>
            <a:r>
              <a:rPr lang="cs-CZ" dirty="0" smtClean="0"/>
              <a:t>Speciální případy</a:t>
            </a:r>
          </a:p>
          <a:p>
            <a:pPr lvl="1"/>
            <a:r>
              <a:rPr lang="cs-CZ" dirty="0" smtClean="0"/>
              <a:t>NŠ působená zvěří na lesních porostech dle </a:t>
            </a:r>
            <a:r>
              <a:rPr lang="cs-CZ" dirty="0" err="1" smtClean="0"/>
              <a:t>zák.č</a:t>
            </a:r>
            <a:r>
              <a:rPr lang="cs-CZ" dirty="0" smtClean="0"/>
              <a:t>. 449/2001 Sb.</a:t>
            </a:r>
          </a:p>
          <a:p>
            <a:pPr lvl="1"/>
            <a:r>
              <a:rPr lang="cs-CZ" dirty="0" smtClean="0"/>
              <a:t>NŠ působená zvláště chráněnými živočichy dle </a:t>
            </a:r>
            <a:r>
              <a:rPr lang="cs-CZ" dirty="0" err="1" smtClean="0"/>
              <a:t>zák.č</a:t>
            </a:r>
            <a:r>
              <a:rPr lang="cs-CZ" dirty="0" smtClean="0"/>
              <a:t>. 115/2000 Sb.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720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Náhrada újmy způsobené v důsledku působení lesa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na majetku</a:t>
            </a:r>
          </a:p>
          <a:p>
            <a:endParaRPr lang="cs-CZ" dirty="0" smtClean="0"/>
          </a:p>
          <a:p>
            <a:r>
              <a:rPr lang="cs-CZ" dirty="0" smtClean="0"/>
              <a:t>na zdraví a životě</a:t>
            </a:r>
          </a:p>
          <a:p>
            <a:r>
              <a:rPr lang="cs-CZ" dirty="0" smtClean="0"/>
              <a:t> 	Z judikatury:</a:t>
            </a:r>
          </a:p>
          <a:p>
            <a:pPr lvl="3"/>
            <a:r>
              <a:rPr lang="cs-CZ" dirty="0" smtClean="0"/>
              <a:t>např. újma způsobená pádem stromu</a:t>
            </a:r>
          </a:p>
          <a:p>
            <a:pPr lvl="4"/>
            <a:r>
              <a:rPr lang="cs-CZ" dirty="0" smtClean="0"/>
              <a:t>rozsudek </a:t>
            </a:r>
            <a:r>
              <a:rPr lang="cs-CZ" dirty="0"/>
              <a:t>Nejvyššího soudu  ze dne </a:t>
            </a:r>
            <a:r>
              <a:rPr lang="cs-CZ" b="1" dirty="0"/>
              <a:t>28. 2.2013 </a:t>
            </a:r>
            <a:r>
              <a:rPr lang="cs-CZ" dirty="0"/>
              <a:t>sp.zn.25 </a:t>
            </a:r>
            <a:r>
              <a:rPr lang="cs-CZ" dirty="0" err="1"/>
              <a:t>Cdo</a:t>
            </a:r>
            <a:r>
              <a:rPr lang="cs-CZ" dirty="0"/>
              <a:t> 3154/2011</a:t>
            </a:r>
          </a:p>
          <a:p>
            <a:pPr lvl="5"/>
            <a:r>
              <a:rPr lang="cs-CZ" dirty="0"/>
              <a:t>Les ve vlastnictví ČR </a:t>
            </a:r>
            <a:br>
              <a:rPr lang="cs-CZ" dirty="0"/>
            </a:br>
            <a:r>
              <a:rPr lang="cs-CZ" dirty="0"/>
              <a:t>Lesy </a:t>
            </a:r>
            <a:r>
              <a:rPr lang="cs-CZ" dirty="0" err="1"/>
              <a:t>ČR,s.p</a:t>
            </a:r>
            <a:r>
              <a:rPr lang="cs-CZ" dirty="0"/>
              <a:t>.)</a:t>
            </a:r>
          </a:p>
          <a:p>
            <a:pPr lvl="5"/>
            <a:r>
              <a:rPr lang="cs-CZ" dirty="0"/>
              <a:t>Povinnosti vlastníka lesa</a:t>
            </a:r>
          </a:p>
          <a:p>
            <a:pPr lvl="5"/>
            <a:r>
              <a:rPr lang="cs-CZ" dirty="0"/>
              <a:t>Zvláště chráněné území</a:t>
            </a:r>
          </a:p>
          <a:p>
            <a:pPr lvl="5"/>
            <a:r>
              <a:rPr lang="cs-CZ" dirty="0"/>
              <a:t>Obecné užívání </a:t>
            </a:r>
            <a:r>
              <a:rPr lang="cs-CZ" dirty="0" smtClean="0"/>
              <a:t>lesů</a:t>
            </a:r>
            <a:endParaRPr lang="cs-CZ" dirty="0"/>
          </a:p>
          <a:p>
            <a:pPr lvl="5"/>
            <a:r>
              <a:rPr lang="cs-CZ" dirty="0"/>
              <a:t>Cyklostezka</a:t>
            </a:r>
          </a:p>
          <a:p>
            <a:pPr lvl="5"/>
            <a:r>
              <a:rPr lang="cs-CZ" dirty="0" smtClean="0"/>
              <a:t>Prevence/</a:t>
            </a:r>
            <a:r>
              <a:rPr lang="cs-CZ" dirty="0" err="1" smtClean="0"/>
              <a:t>zanedebání</a:t>
            </a:r>
            <a:r>
              <a:rPr lang="cs-CZ" dirty="0" smtClean="0"/>
              <a:t> prevence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872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"/>
          <p:cNvSpPr txBox="1">
            <a:spLocks noChangeArrowheads="1"/>
          </p:cNvSpPr>
          <p:nvPr/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547688" indent="-2730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822325" eaLnBrk="0" hangingPunct="0">
              <a:spcBef>
                <a:spcPct val="20000"/>
              </a:spcBef>
              <a:buClr>
                <a:srgbClr val="A7EA52"/>
              </a:buClr>
              <a:buSzPct val="75000"/>
              <a:buFont typeface="Wingdings 2" pitchFamily="18" charset="2"/>
              <a:buChar char="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096963" eaLnBrk="0" hangingPunct="0">
              <a:spcBef>
                <a:spcPct val="20000"/>
              </a:spcBef>
              <a:buClr>
                <a:srgbClr val="5DCEAF"/>
              </a:buClr>
              <a:buSzPct val="70000"/>
              <a:buFont typeface="Wingdings" pitchFamily="2" charset="2"/>
              <a:buChar char="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1371600" eaLnBrk="0" hangingPunct="0">
              <a:spcBef>
                <a:spcPct val="20000"/>
              </a:spcBef>
              <a:buClr>
                <a:srgbClr val="FF8021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1828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21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286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21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2743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21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2004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21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cs-CZ" altLang="cs-CZ" sz="3300" dirty="0">
                <a:solidFill>
                  <a:srgbClr val="C00000"/>
                </a:solidFill>
              </a:rPr>
              <a:t>Odpovědnost za ekologickou újmu</a:t>
            </a:r>
          </a:p>
        </p:txBody>
      </p:sp>
      <p:sp>
        <p:nvSpPr>
          <p:cNvPr id="47107" name="Text Box 2"/>
          <p:cNvSpPr txBox="1">
            <a:spLocks noChangeArrowheads="1"/>
          </p:cNvSpPr>
          <p:nvPr/>
        </p:nvSpPr>
        <p:spPr bwMode="auto">
          <a:xfrm>
            <a:off x="301625" y="1124744"/>
            <a:ext cx="8504238" cy="4980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71463" indent="-27146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546100" indent="-2730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820738" eaLnBrk="0" hangingPunct="0">
              <a:spcBef>
                <a:spcPct val="20000"/>
              </a:spcBef>
              <a:buClr>
                <a:srgbClr val="A7EA52"/>
              </a:buClr>
              <a:buSzPct val="75000"/>
              <a:buFont typeface="Wingdings 2" pitchFamily="18" charset="2"/>
              <a:buChar char="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095375" eaLnBrk="0" hangingPunct="0">
              <a:spcBef>
                <a:spcPct val="20000"/>
              </a:spcBef>
              <a:buClr>
                <a:srgbClr val="5DCEAF"/>
              </a:buClr>
              <a:buSzPct val="70000"/>
              <a:buFont typeface="Wingdings" pitchFamily="2" charset="2"/>
              <a:buChar char="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1371600" eaLnBrk="0" hangingPunct="0">
              <a:spcBef>
                <a:spcPct val="20000"/>
              </a:spcBef>
              <a:buClr>
                <a:srgbClr val="FF8021"/>
              </a:buClr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1828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21"/>
              </a:buClr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286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21"/>
              </a:buClr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2743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21"/>
              </a:buClr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2004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21"/>
              </a:buClr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75"/>
              </a:spcBef>
              <a:buClr>
                <a:srgbClr val="4F81BD"/>
              </a:buClr>
            </a:pPr>
            <a:r>
              <a:rPr lang="cs-CZ" altLang="cs-CZ" sz="1800" dirty="0">
                <a:solidFill>
                  <a:srgbClr val="000000"/>
                </a:solidFill>
              </a:rPr>
              <a:t>Prameny:</a:t>
            </a:r>
          </a:p>
          <a:p>
            <a:pPr lvl="1" eaLnBrk="1" hangingPunct="1">
              <a:lnSpc>
                <a:spcPct val="90000"/>
              </a:lnSpc>
              <a:spcBef>
                <a:spcPts val="550"/>
              </a:spcBef>
              <a:buClr>
                <a:srgbClr val="C0504D"/>
              </a:buClr>
            </a:pPr>
            <a:r>
              <a:rPr lang="cs-CZ" altLang="cs-CZ" sz="1800" dirty="0" err="1">
                <a:solidFill>
                  <a:srgbClr val="1F497D"/>
                </a:solidFill>
              </a:rPr>
              <a:t>Zák.č</a:t>
            </a:r>
            <a:r>
              <a:rPr lang="cs-CZ" altLang="cs-CZ" sz="1800" dirty="0">
                <a:solidFill>
                  <a:srgbClr val="1F497D"/>
                </a:solidFill>
              </a:rPr>
              <a:t>. 17/1992 Sb., o životním prostředí</a:t>
            </a:r>
          </a:p>
          <a:p>
            <a:pPr lvl="1" eaLnBrk="1" hangingPunct="1">
              <a:lnSpc>
                <a:spcPct val="90000"/>
              </a:lnSpc>
              <a:spcBef>
                <a:spcPts val="550"/>
              </a:spcBef>
              <a:buClr>
                <a:srgbClr val="C0504D"/>
              </a:buClr>
            </a:pPr>
            <a:r>
              <a:rPr lang="cs-CZ" altLang="cs-CZ" sz="1800" dirty="0" err="1">
                <a:solidFill>
                  <a:srgbClr val="1F497D"/>
                </a:solidFill>
              </a:rPr>
              <a:t>Zák.č</a:t>
            </a:r>
            <a:r>
              <a:rPr lang="cs-CZ" altLang="cs-CZ" sz="1800" dirty="0">
                <a:solidFill>
                  <a:srgbClr val="1F497D"/>
                </a:solidFill>
              </a:rPr>
              <a:t>. 167/2008 Sb., o předcházení ekologické újmě a její nápravě</a:t>
            </a:r>
          </a:p>
          <a:p>
            <a:pPr lvl="2" eaLnBrk="1" hangingPunct="1">
              <a:lnSpc>
                <a:spcPct val="90000"/>
              </a:lnSpc>
              <a:spcBef>
                <a:spcPts val="500"/>
              </a:spcBef>
              <a:buClr>
                <a:srgbClr val="9BBB59"/>
              </a:buClr>
            </a:pPr>
            <a:r>
              <a:rPr lang="cs-CZ" altLang="cs-CZ" sz="1800" dirty="0">
                <a:solidFill>
                  <a:srgbClr val="000000"/>
                </a:solidFill>
              </a:rPr>
              <a:t>Vztah </a:t>
            </a:r>
            <a:r>
              <a:rPr lang="cs-CZ" altLang="cs-CZ" sz="1800" dirty="0" err="1">
                <a:solidFill>
                  <a:srgbClr val="000000"/>
                </a:solidFill>
              </a:rPr>
              <a:t>zák.č</a:t>
            </a:r>
            <a:r>
              <a:rPr lang="cs-CZ" altLang="cs-CZ" sz="1800" dirty="0">
                <a:solidFill>
                  <a:srgbClr val="000000"/>
                </a:solidFill>
              </a:rPr>
              <a:t>. 17/1992 Sb. a </a:t>
            </a:r>
            <a:r>
              <a:rPr lang="cs-CZ" altLang="cs-CZ" sz="1800" dirty="0" err="1">
                <a:solidFill>
                  <a:srgbClr val="000000"/>
                </a:solidFill>
              </a:rPr>
              <a:t>zák.č</a:t>
            </a:r>
            <a:r>
              <a:rPr lang="cs-CZ" altLang="cs-CZ" sz="1800" dirty="0">
                <a:solidFill>
                  <a:srgbClr val="000000"/>
                </a:solidFill>
              </a:rPr>
              <a:t>. 167/2008 Sb.</a:t>
            </a:r>
          </a:p>
          <a:p>
            <a:pPr lvl="2" eaLnBrk="1" hangingPunct="1">
              <a:lnSpc>
                <a:spcPct val="90000"/>
              </a:lnSpc>
              <a:spcBef>
                <a:spcPts val="550"/>
              </a:spcBef>
              <a:buClr>
                <a:srgbClr val="C0504D"/>
              </a:buClr>
            </a:pPr>
            <a:r>
              <a:rPr lang="cs-CZ" altLang="cs-CZ" sz="1800" dirty="0" smtClean="0">
                <a:solidFill>
                  <a:srgbClr val="1F497D"/>
                </a:solidFill>
              </a:rPr>
              <a:t>„les“  </a:t>
            </a:r>
          </a:p>
          <a:p>
            <a:pPr lvl="3" eaLnBrk="1" hangingPunct="1">
              <a:lnSpc>
                <a:spcPct val="90000"/>
              </a:lnSpc>
              <a:spcBef>
                <a:spcPts val="550"/>
              </a:spcBef>
              <a:buClr>
                <a:srgbClr val="C0504D"/>
              </a:buClr>
            </a:pPr>
            <a:r>
              <a:rPr lang="cs-CZ" altLang="cs-CZ" sz="1800" dirty="0" smtClean="0">
                <a:solidFill>
                  <a:srgbClr val="1F497D"/>
                </a:solidFill>
              </a:rPr>
              <a:t>není výslovně objektem</a:t>
            </a:r>
          </a:p>
          <a:p>
            <a:pPr lvl="3" eaLnBrk="1" hangingPunct="1">
              <a:lnSpc>
                <a:spcPct val="90000"/>
              </a:lnSpc>
              <a:spcBef>
                <a:spcPts val="550"/>
              </a:spcBef>
              <a:buClr>
                <a:srgbClr val="C0504D"/>
              </a:buClr>
            </a:pPr>
            <a:r>
              <a:rPr lang="cs-CZ" altLang="cs-CZ" sz="1800" dirty="0" smtClean="0">
                <a:solidFill>
                  <a:srgbClr val="1F497D"/>
                </a:solidFill>
              </a:rPr>
              <a:t>„zprostředkovaně“ – přírodní stanoviště, půda</a:t>
            </a:r>
          </a:p>
          <a:p>
            <a:pPr lvl="2" eaLnBrk="1" hangingPunct="1">
              <a:lnSpc>
                <a:spcPct val="90000"/>
              </a:lnSpc>
              <a:spcBef>
                <a:spcPts val="550"/>
              </a:spcBef>
              <a:buClr>
                <a:srgbClr val="C0504D"/>
              </a:buClr>
            </a:pPr>
            <a:endParaRPr lang="cs-CZ" altLang="cs-CZ" sz="1800" dirty="0" smtClean="0">
              <a:solidFill>
                <a:srgbClr val="1F497D"/>
              </a:solidFill>
            </a:endParaRPr>
          </a:p>
          <a:p>
            <a:pPr lvl="1" eaLnBrk="1" hangingPunct="1">
              <a:lnSpc>
                <a:spcPct val="90000"/>
              </a:lnSpc>
              <a:spcBef>
                <a:spcPts val="550"/>
              </a:spcBef>
              <a:buClr>
                <a:srgbClr val="C0504D"/>
              </a:buClr>
            </a:pPr>
            <a:r>
              <a:rPr lang="cs-CZ" altLang="cs-CZ" sz="1800" dirty="0" smtClean="0">
                <a:solidFill>
                  <a:srgbClr val="1F497D"/>
                </a:solidFill>
              </a:rPr>
              <a:t>Zvláštní </a:t>
            </a:r>
            <a:r>
              <a:rPr lang="cs-CZ" altLang="cs-CZ" sz="1800" dirty="0">
                <a:solidFill>
                  <a:srgbClr val="1F497D"/>
                </a:solidFill>
              </a:rPr>
              <a:t>(„složkové“) předpisy</a:t>
            </a:r>
          </a:p>
          <a:p>
            <a:pPr lvl="2" eaLnBrk="1" hangingPunct="1">
              <a:lnSpc>
                <a:spcPct val="90000"/>
              </a:lnSpc>
              <a:spcBef>
                <a:spcPts val="500"/>
              </a:spcBef>
              <a:buClr>
                <a:srgbClr val="9BBB59"/>
              </a:buClr>
            </a:pPr>
            <a:r>
              <a:rPr lang="cs-CZ" altLang="cs-CZ" sz="1800" dirty="0">
                <a:solidFill>
                  <a:srgbClr val="000000"/>
                </a:solidFill>
              </a:rPr>
              <a:t>Nápravná opatření</a:t>
            </a:r>
          </a:p>
          <a:p>
            <a:pPr lvl="3" eaLnBrk="1" hangingPunct="1">
              <a:lnSpc>
                <a:spcPct val="90000"/>
              </a:lnSpc>
              <a:spcBef>
                <a:spcPts val="500"/>
              </a:spcBef>
              <a:buClr>
                <a:srgbClr val="8064A2"/>
              </a:buClr>
            </a:pPr>
            <a:r>
              <a:rPr lang="cs-CZ" altLang="cs-CZ" sz="1800" b="1" dirty="0" smtClean="0">
                <a:solidFill>
                  <a:srgbClr val="00B050"/>
                </a:solidFill>
              </a:rPr>
              <a:t>Lesní </a:t>
            </a:r>
            <a:r>
              <a:rPr lang="cs-CZ" altLang="cs-CZ" sz="1800" b="1" dirty="0">
                <a:solidFill>
                  <a:srgbClr val="00B050"/>
                </a:solidFill>
              </a:rPr>
              <a:t>zákon - § 51</a:t>
            </a:r>
          </a:p>
          <a:p>
            <a:pPr lvl="2" eaLnBrk="1" hangingPunct="1">
              <a:lnSpc>
                <a:spcPct val="90000"/>
              </a:lnSpc>
              <a:spcBef>
                <a:spcPts val="500"/>
              </a:spcBef>
              <a:buClr>
                <a:srgbClr val="9BBB59"/>
              </a:buClr>
            </a:pPr>
            <a:endParaRPr lang="cs-CZ" altLang="cs-CZ" sz="1800" dirty="0">
              <a:solidFill>
                <a:srgbClr val="000000"/>
              </a:solidFill>
            </a:endParaRPr>
          </a:p>
          <a:p>
            <a:pPr lvl="2" eaLnBrk="1" hangingPunct="1">
              <a:lnSpc>
                <a:spcPct val="90000"/>
              </a:lnSpc>
              <a:spcBef>
                <a:spcPts val="500"/>
              </a:spcBef>
              <a:buClr>
                <a:srgbClr val="9BBB59"/>
              </a:buClr>
            </a:pPr>
            <a:endParaRPr lang="cs-CZ" altLang="cs-CZ" sz="1800" dirty="0">
              <a:solidFill>
                <a:srgbClr val="000000"/>
              </a:solidFill>
            </a:endParaRPr>
          </a:p>
          <a:p>
            <a:pPr lvl="2" eaLnBrk="1" hangingPunct="1">
              <a:lnSpc>
                <a:spcPct val="90000"/>
              </a:lnSpc>
              <a:spcBef>
                <a:spcPts val="500"/>
              </a:spcBef>
              <a:buClr>
                <a:srgbClr val="9BBB59"/>
              </a:buClr>
            </a:pPr>
            <a:r>
              <a:rPr lang="cs-CZ" altLang="cs-CZ" sz="1800" dirty="0">
                <a:solidFill>
                  <a:srgbClr val="000000"/>
                </a:solidFill>
              </a:rPr>
              <a:t>Vztah zákona o ekologické újmě </a:t>
            </a:r>
            <a:r>
              <a:rPr lang="cs-CZ" altLang="cs-CZ" sz="1800" dirty="0" smtClean="0">
                <a:solidFill>
                  <a:srgbClr val="000000"/>
                </a:solidFill>
              </a:rPr>
              <a:t>a jiných předpisů</a:t>
            </a:r>
            <a:endParaRPr lang="cs-CZ" altLang="cs-CZ" sz="1800" dirty="0">
              <a:solidFill>
                <a:srgbClr val="000000"/>
              </a:solidFill>
            </a:endParaRPr>
          </a:p>
        </p:txBody>
      </p:sp>
      <p:sp>
        <p:nvSpPr>
          <p:cNvPr id="47108" name="Text Box 3"/>
          <p:cNvSpPr txBox="1">
            <a:spLocks noChangeArrowheads="1"/>
          </p:cNvSpPr>
          <p:nvPr/>
        </p:nvSpPr>
        <p:spPr bwMode="auto">
          <a:xfrm>
            <a:off x="4362450" y="1027113"/>
            <a:ext cx="457200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tIns="46800" rIns="45720" bIns="46800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547688" indent="-2730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822325" eaLnBrk="0" hangingPunct="0">
              <a:spcBef>
                <a:spcPct val="20000"/>
              </a:spcBef>
              <a:buClr>
                <a:srgbClr val="A7EA52"/>
              </a:buClr>
              <a:buSzPct val="75000"/>
              <a:buFont typeface="Wingdings 2" pitchFamily="18" charset="2"/>
              <a:buChar char="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096963" eaLnBrk="0" hangingPunct="0">
              <a:spcBef>
                <a:spcPct val="20000"/>
              </a:spcBef>
              <a:buClr>
                <a:srgbClr val="5DCEAF"/>
              </a:buClr>
              <a:buSzPct val="70000"/>
              <a:buFont typeface="Wingdings" pitchFamily="2" charset="2"/>
              <a:buChar char="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1371600" eaLnBrk="0" hangingPunct="0">
              <a:spcBef>
                <a:spcPct val="20000"/>
              </a:spcBef>
              <a:buClr>
                <a:srgbClr val="FF8021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1828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21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286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21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2743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21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2004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21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Pct val="100000"/>
              <a:buFontTx/>
              <a:buNone/>
            </a:pPr>
            <a:fld id="{984BF42D-5247-4B4E-A78A-2434A85F4F95}" type="slidenum">
              <a:rPr lang="cs-CZ" altLang="cs-CZ" sz="1600">
                <a:solidFill>
                  <a:srgbClr val="88A44D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SzPct val="100000"/>
                <a:buFontTx/>
                <a:buNone/>
              </a:pPr>
              <a:t>77</a:t>
            </a:fld>
            <a:endParaRPr lang="cs-CZ" altLang="cs-CZ" sz="1600">
              <a:solidFill>
                <a:srgbClr val="88A44D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6086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ORGANIZAČNÍ ZABEZPEČENÍ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595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dirty="0" smtClean="0">
                <a:solidFill>
                  <a:srgbClr val="E15A00"/>
                </a:solidFill>
              </a:rPr>
              <a:t>Organizační zabezpečení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68760"/>
            <a:ext cx="7467600" cy="5589240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cs-CZ" sz="18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1800" b="1" dirty="0" smtClean="0"/>
              <a:t>- -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7200" b="1" dirty="0" smtClean="0">
                <a:solidFill>
                  <a:srgbClr val="00B050"/>
                </a:solidFill>
              </a:rPr>
              <a:t>- obecní úřady obcí s rozšířenou působností,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7200" b="1" dirty="0" smtClean="0">
                <a:solidFill>
                  <a:srgbClr val="00B050"/>
                </a:solidFill>
              </a:rPr>
              <a:t>- krajské úřady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7200" b="1" dirty="0" smtClean="0">
                <a:solidFill>
                  <a:srgbClr val="00B050"/>
                </a:solidFill>
              </a:rPr>
              <a:t>- Ministerstvo zemědělství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7200" b="1" dirty="0" smtClean="0"/>
              <a:t>		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6400" b="1" dirty="0" smtClean="0"/>
              <a:t>- </a:t>
            </a:r>
            <a:r>
              <a:rPr lang="cs-CZ" altLang="cs-CZ" sz="6400" b="1" dirty="0" smtClean="0">
                <a:solidFill>
                  <a:srgbClr val="00B050"/>
                </a:solidFill>
              </a:rPr>
              <a:t>Vojenský lesní úřad </a:t>
            </a:r>
            <a:r>
              <a:rPr lang="cs-CZ" altLang="cs-CZ" sz="4800" b="1" dirty="0" smtClean="0">
                <a:solidFill>
                  <a:srgbClr val="00B050"/>
                </a:solidFill>
              </a:rPr>
              <a:t>(</a:t>
            </a:r>
            <a:r>
              <a:rPr lang="cs-CZ" altLang="cs-CZ" sz="4800" b="1" dirty="0" err="1" smtClean="0"/>
              <a:t>org.složka</a:t>
            </a:r>
            <a:r>
              <a:rPr lang="cs-CZ" altLang="cs-CZ" sz="4800" b="1" dirty="0" smtClean="0"/>
              <a:t> Ministerstva obrany).</a:t>
            </a:r>
          </a:p>
          <a:p>
            <a:pPr>
              <a:lnSpc>
                <a:spcPct val="80000"/>
              </a:lnSpc>
              <a:buNone/>
            </a:pPr>
            <a:r>
              <a:rPr lang="cs-CZ" altLang="cs-CZ" sz="7200" b="1" dirty="0" smtClean="0"/>
              <a:t>       - </a:t>
            </a:r>
            <a:r>
              <a:rPr lang="cs-CZ" altLang="cs-CZ" sz="4800" b="1" u="sng" dirty="0"/>
              <a:t>vojenské </a:t>
            </a:r>
            <a:r>
              <a:rPr lang="cs-CZ" altLang="cs-CZ" sz="4800" b="1" u="sng" dirty="0" smtClean="0"/>
              <a:t>lesy </a:t>
            </a:r>
            <a:endParaRPr lang="cs-CZ" altLang="cs-CZ" sz="4800" b="1" u="sng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cs-CZ" sz="4800" b="1" u="sng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6400" b="1" dirty="0" smtClean="0"/>
              <a:t>- </a:t>
            </a:r>
            <a:r>
              <a:rPr lang="cs-CZ" altLang="cs-CZ" sz="6400" b="1" dirty="0" smtClean="0">
                <a:solidFill>
                  <a:srgbClr val="00B050"/>
                </a:solidFill>
              </a:rPr>
              <a:t>Ministerstvo životního prostředí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6400" b="1" dirty="0"/>
              <a:t> </a:t>
            </a:r>
            <a:r>
              <a:rPr lang="cs-CZ" altLang="cs-CZ" sz="6400" b="1" dirty="0" smtClean="0"/>
              <a:t>   - </a:t>
            </a:r>
            <a:r>
              <a:rPr lang="cs-CZ" altLang="cs-CZ" sz="4900" b="1" dirty="0" smtClean="0"/>
              <a:t>orgán vrchního státního dozoru (§ 50 LZ ve spoj. § 19/1   </a:t>
            </a:r>
            <a:r>
              <a:rPr lang="cs-CZ" altLang="cs-CZ" sz="4900" b="1" dirty="0" err="1" smtClean="0"/>
              <a:t>KOmpZ</a:t>
            </a:r>
            <a:r>
              <a:rPr lang="cs-CZ" altLang="cs-CZ" sz="4900" b="1" dirty="0" smtClean="0"/>
              <a:t>)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4900" b="1" dirty="0" smtClean="0"/>
              <a:t>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4900" b="1" dirty="0" smtClean="0"/>
              <a:t>     - </a:t>
            </a:r>
            <a:r>
              <a:rPr lang="cs-CZ" altLang="cs-CZ" sz="4900" b="1" u="sng" dirty="0" smtClean="0"/>
              <a:t>lesy národních parků</a:t>
            </a:r>
            <a:r>
              <a:rPr lang="cs-CZ" altLang="cs-CZ" sz="4900" b="1" dirty="0" smtClean="0"/>
              <a:t>: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4900" b="1" dirty="0"/>
              <a:t> </a:t>
            </a:r>
            <a:r>
              <a:rPr lang="cs-CZ" altLang="cs-CZ" sz="4900" b="1" dirty="0" smtClean="0"/>
              <a:t>     - MŽP  ústřední orgán státní správy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4900" b="1" dirty="0" smtClean="0"/>
              <a:t>            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cs-CZ" altLang="cs-CZ" sz="7200" b="1" dirty="0" smtClean="0"/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cs-CZ" altLang="cs-CZ" sz="7200" b="1" dirty="0" smtClean="0">
                <a:solidFill>
                  <a:srgbClr val="00B050"/>
                </a:solidFill>
              </a:rPr>
              <a:t>Česká inspekce životního prostředí </a:t>
            </a:r>
            <a:r>
              <a:rPr lang="cs-CZ" altLang="cs-CZ" sz="4900" b="1" dirty="0" smtClean="0">
                <a:solidFill>
                  <a:srgbClr val="00B050"/>
                </a:solidFill>
              </a:rPr>
              <a:t>( zákon č. 282/1991 Sb.)  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cs-CZ" altLang="cs-CZ" sz="4900" b="1" dirty="0" smtClean="0"/>
              <a:t>- působnost v ochraně lesa (les jako složka životního prostředí) :</a:t>
            </a:r>
          </a:p>
          <a:p>
            <a:pPr lvl="1">
              <a:lnSpc>
                <a:spcPct val="80000"/>
              </a:lnSpc>
              <a:buFontTx/>
              <a:buChar char="-"/>
            </a:pPr>
            <a:r>
              <a:rPr lang="cs-CZ" altLang="cs-CZ" sz="4900" b="1" dirty="0" smtClean="0"/>
              <a:t>- dozor</a:t>
            </a:r>
          </a:p>
          <a:p>
            <a:pPr lvl="1">
              <a:lnSpc>
                <a:spcPct val="80000"/>
              </a:lnSpc>
              <a:buFontTx/>
              <a:buChar char="-"/>
            </a:pPr>
            <a:r>
              <a:rPr lang="cs-CZ" altLang="cs-CZ" sz="4900" b="1" dirty="0" smtClean="0"/>
              <a:t>- ukládání </a:t>
            </a:r>
            <a:r>
              <a:rPr lang="cs-CZ" altLang="cs-CZ" sz="4900" b="1" dirty="0"/>
              <a:t>opatření k </a:t>
            </a:r>
            <a:r>
              <a:rPr lang="cs-CZ" altLang="cs-CZ" sz="4900" b="1" dirty="0" smtClean="0"/>
              <a:t>nápravě</a:t>
            </a:r>
          </a:p>
          <a:p>
            <a:pPr lvl="1">
              <a:lnSpc>
                <a:spcPct val="80000"/>
              </a:lnSpc>
              <a:buFontTx/>
              <a:buChar char="-"/>
            </a:pPr>
            <a:r>
              <a:rPr lang="cs-CZ" altLang="cs-CZ" sz="4900" b="1" dirty="0" smtClean="0"/>
              <a:t>- omezení </a:t>
            </a:r>
            <a:r>
              <a:rPr lang="cs-CZ" altLang="cs-CZ" sz="4900" b="1" dirty="0"/>
              <a:t>nebo zastavení výroby nebo  činnosti </a:t>
            </a:r>
            <a:endParaRPr lang="cs-CZ" altLang="cs-CZ" sz="4900" b="1" dirty="0" smtClean="0"/>
          </a:p>
          <a:p>
            <a:pPr lvl="1">
              <a:lnSpc>
                <a:spcPct val="80000"/>
              </a:lnSpc>
              <a:buFontTx/>
              <a:buChar char="-"/>
            </a:pPr>
            <a:r>
              <a:rPr lang="cs-CZ" altLang="cs-CZ" sz="4900" b="1" dirty="0" smtClean="0"/>
              <a:t>- ukládání pokut</a:t>
            </a:r>
          </a:p>
          <a:p>
            <a:pPr lvl="1">
              <a:lnSpc>
                <a:spcPct val="80000"/>
              </a:lnSpc>
              <a:buFontTx/>
              <a:buChar char="-"/>
            </a:pPr>
            <a:endParaRPr lang="cs-CZ" altLang="cs-CZ" sz="4900" b="1" dirty="0"/>
          </a:p>
          <a:p>
            <a:pPr lvl="1">
              <a:lnSpc>
                <a:spcPct val="80000"/>
              </a:lnSpc>
              <a:buFontTx/>
              <a:buChar char="-"/>
            </a:pPr>
            <a:endParaRPr lang="cs-CZ" altLang="cs-CZ" sz="4900" b="1" dirty="0" smtClean="0"/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altLang="cs-CZ" sz="6400" b="1" dirty="0" smtClean="0">
                <a:solidFill>
                  <a:srgbClr val="00B050"/>
                </a:solidFill>
              </a:rPr>
              <a:t>Lesní stráž </a:t>
            </a:r>
            <a:r>
              <a:rPr lang="cs-CZ" altLang="cs-CZ" sz="4900" b="1" dirty="0" smtClean="0">
                <a:solidFill>
                  <a:srgbClr val="00B050"/>
                </a:solidFill>
              </a:rPr>
              <a:t>(§ 38 LZ)</a:t>
            </a:r>
          </a:p>
          <a:p>
            <a:pPr lvl="1"/>
            <a:r>
              <a:rPr lang="cs-CZ" altLang="cs-CZ" sz="4900" dirty="0"/>
              <a:t>postavení „úřední osoby</a:t>
            </a:r>
            <a:r>
              <a:rPr lang="cs-CZ" altLang="cs-CZ" sz="4900" dirty="0" smtClean="0"/>
              <a:t>“ (§ 127 TZ)</a:t>
            </a:r>
            <a:endParaRPr lang="cs-CZ" altLang="cs-CZ" sz="4900" dirty="0"/>
          </a:p>
          <a:p>
            <a:pPr lvl="1"/>
            <a:r>
              <a:rPr lang="cs-CZ" altLang="cs-CZ" sz="4900" dirty="0"/>
              <a:t>fyzická osoba zajišťující ochrannou službu v lesích při obecném užívání občany</a:t>
            </a:r>
          </a:p>
          <a:p>
            <a:pPr lvl="1"/>
            <a:endParaRPr lang="cs-CZ" altLang="cs-CZ" sz="4900" dirty="0"/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altLang="cs-CZ" sz="4900" b="1" dirty="0" smtClean="0"/>
              <a:t> </a:t>
            </a:r>
            <a:endParaRPr lang="cs-CZ" altLang="cs-CZ" sz="4900" dirty="0"/>
          </a:p>
          <a:p>
            <a:pPr marL="182880" indent="-182880">
              <a:lnSpc>
                <a:spcPct val="80000"/>
              </a:lnSpc>
              <a:buFontTx/>
              <a:buChar char="-"/>
              <a:defRPr/>
            </a:pPr>
            <a:endParaRPr lang="cs-CZ" altLang="cs-CZ" sz="1500" dirty="0"/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cs-CZ" altLang="cs-CZ" sz="18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cs-CZ" sz="1800" b="1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1800" b="1" dirty="0" smtClean="0"/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1800" b="1" dirty="0" smtClean="0"/>
              <a:t>                   </a:t>
            </a:r>
          </a:p>
        </p:txBody>
      </p:sp>
      <p:sp>
        <p:nvSpPr>
          <p:cNvPr id="35844" name="Zástupný symbol pro číslo snímku 5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59DD1BB-96C4-483E-BF67-6F431756BBAC}" type="slidenum">
              <a:rPr lang="cs-CZ" altLang="cs-CZ" sz="1600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79</a:t>
            </a:fld>
            <a:endParaRPr lang="cs-CZ" altLang="cs-CZ" sz="160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81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3401"/>
            <a:ext cx="8229600" cy="1167408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Vývoj celkové výměry lesních pozemků</a:t>
            </a:r>
            <a:endParaRPr lang="cs-CZ" dirty="0"/>
          </a:p>
        </p:txBody>
      </p:sp>
      <p:sp>
        <p:nvSpPr>
          <p:cNvPr id="13315" name="Zástupný symbol pro obsah 2"/>
          <p:cNvSpPr>
            <a:spLocks noGrp="1"/>
          </p:cNvSpPr>
          <p:nvPr>
            <p:ph sz="quarter" idx="1"/>
          </p:nvPr>
        </p:nvSpPr>
        <p:spPr>
          <a:xfrm>
            <a:off x="717550" y="2492375"/>
            <a:ext cx="8229600" cy="5646738"/>
          </a:xfrm>
        </p:spPr>
        <p:txBody>
          <a:bodyPr/>
          <a:lstStyle/>
          <a:p>
            <a:r>
              <a:rPr lang="cs-CZ" altLang="cs-CZ" smtClean="0"/>
              <a:t>Zdroj:Ústav pro hospodářskou úpravu lesů </a:t>
            </a:r>
          </a:p>
          <a:p>
            <a:r>
              <a:rPr lang="cs-CZ" altLang="cs-CZ" smtClean="0">
                <a:hlinkClick r:id="rId2"/>
              </a:rPr>
              <a:t>zde</a:t>
            </a:r>
            <a:endParaRPr lang="cs-CZ" altLang="cs-CZ" smtClean="0"/>
          </a:p>
        </p:txBody>
      </p:sp>
      <p:sp>
        <p:nvSpPr>
          <p:cNvPr id="13316" name="Zástupný symbol pro číslo snímku 3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AE6615E-A3C0-4293-9671-65C04FDC0233}" type="slidenum">
              <a:rPr lang="cs-CZ" altLang="cs-CZ" smtClean="0">
                <a:solidFill>
                  <a:srgbClr val="FFFFFF"/>
                </a:solidFill>
              </a:rPr>
              <a:pPr/>
              <a:t>8</a:t>
            </a:fld>
            <a:endParaRPr lang="cs-CZ" altLang="cs-CZ" smtClean="0">
              <a:solidFill>
                <a:srgbClr val="FFFFFF"/>
              </a:solidFill>
            </a:endParaRPr>
          </a:p>
        </p:txBody>
      </p:sp>
      <p:pic>
        <p:nvPicPr>
          <p:cNvPr id="13318" name="Picture 2" descr="vymery les pozemk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088" y="3571875"/>
            <a:ext cx="670560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783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rgbClr val="00B050"/>
                </a:solidFill>
              </a:rPr>
              <a:t>Odborný lesní hospodář - </a:t>
            </a:r>
            <a:r>
              <a:rPr lang="cs-CZ" sz="1800" b="1" dirty="0" smtClean="0">
                <a:solidFill>
                  <a:srgbClr val="00B050"/>
                </a:solidFill>
              </a:rPr>
              <a:t>§ 37 LZ</a:t>
            </a:r>
            <a:endParaRPr lang="cs-CZ" sz="1800" b="1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smtClean="0">
                <a:solidFill>
                  <a:srgbClr val="00B050"/>
                </a:solidFill>
              </a:rPr>
              <a:t>projev principu odbornosti</a:t>
            </a: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 smtClean="0"/>
          </a:p>
          <a:p>
            <a:pPr marL="548640" lvl="1" indent="-182880">
              <a:buFont typeface="Arial" pitchFamily="34" charset="0"/>
              <a:buChar char="•"/>
              <a:defRPr/>
            </a:pPr>
            <a:r>
              <a:rPr lang="cs-CZ" sz="1500" b="1" dirty="0" smtClean="0"/>
              <a:t>Vlastník lesa je povinen  zajišťovat  hospodaření </a:t>
            </a:r>
            <a:r>
              <a:rPr lang="cs-CZ" sz="1500" b="1" dirty="0"/>
              <a:t>v lesích </a:t>
            </a:r>
            <a:r>
              <a:rPr lang="cs-CZ" sz="1500" b="1" dirty="0" smtClean="0"/>
              <a:t>v </a:t>
            </a:r>
            <a:r>
              <a:rPr lang="cs-CZ" sz="1500" b="1" dirty="0"/>
              <a:t>součinnosti s odborným lesním hospodářem. </a:t>
            </a:r>
            <a:endParaRPr lang="cs-CZ" sz="1500" b="1" dirty="0" smtClean="0"/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800" dirty="0"/>
          </a:p>
          <a:p>
            <a:pPr marL="548640" lvl="1" indent="-182880">
              <a:buFont typeface="Arial" pitchFamily="34" charset="0"/>
              <a:buChar char="•"/>
              <a:defRPr/>
            </a:pPr>
            <a:r>
              <a:rPr lang="cs-CZ" sz="1500" b="1" dirty="0" smtClean="0"/>
              <a:t>Odborný </a:t>
            </a:r>
            <a:r>
              <a:rPr lang="cs-CZ" sz="1500" b="1" dirty="0"/>
              <a:t>lesní hospodář zabezpečuje vlastníku lesa odbornou úroveň hospodaření v lese podle tohoto zákona a právních předpisů vydaných k jeho provedení</a:t>
            </a:r>
            <a:r>
              <a:rPr lang="cs-CZ" sz="1500" b="1" dirty="0" smtClean="0"/>
              <a:t>.</a:t>
            </a: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800" b="1" dirty="0"/>
          </a:p>
          <a:p>
            <a:pPr marL="548640" lvl="1" indent="-182880">
              <a:buFont typeface="Arial" pitchFamily="34" charset="0"/>
              <a:buChar char="•"/>
              <a:defRPr/>
            </a:pPr>
            <a:r>
              <a:rPr lang="cs-CZ" sz="1500" b="1" dirty="0" smtClean="0"/>
              <a:t>Odborným </a:t>
            </a:r>
            <a:r>
              <a:rPr lang="cs-CZ" sz="1500" b="1" dirty="0"/>
              <a:t>lesním hospodářem může být fyzická osoba nebo právnická osoba, která má k této činnosti licenci udělenou orgánem státní správy lesů </a:t>
            </a:r>
            <a:endParaRPr lang="cs-CZ" sz="1500" b="1" dirty="0" smtClean="0"/>
          </a:p>
          <a:p>
            <a:pPr marL="548640" lvl="1" indent="-182880">
              <a:buFont typeface="Arial" pitchFamily="34" charset="0"/>
              <a:buChar char="•"/>
              <a:defRPr/>
            </a:pPr>
            <a:endParaRPr lang="cs-CZ" sz="1500" b="1" dirty="0"/>
          </a:p>
          <a:p>
            <a:pPr marL="822960" lvl="2">
              <a:buFont typeface="Arial" pitchFamily="34" charset="0"/>
              <a:buChar char="•"/>
              <a:defRPr/>
            </a:pPr>
            <a:r>
              <a:rPr lang="cs-CZ" sz="1200" b="1" dirty="0" smtClean="0"/>
              <a:t>vztah OLH k vlastníkovi lesa</a:t>
            </a:r>
          </a:p>
          <a:p>
            <a:pPr marL="822960" lvl="2">
              <a:buFont typeface="Arial" pitchFamily="34" charset="0"/>
              <a:buChar char="•"/>
              <a:defRPr/>
            </a:pPr>
            <a:r>
              <a:rPr lang="cs-CZ" sz="1200" b="1" dirty="0" smtClean="0"/>
              <a:t>vztah OLH k orgánům státní správy lesů</a:t>
            </a:r>
          </a:p>
          <a:p>
            <a:pPr marL="822960" lvl="2">
              <a:buFont typeface="Arial" pitchFamily="34" charset="0"/>
              <a:buChar char="•"/>
              <a:defRPr/>
            </a:pPr>
            <a:endParaRPr lang="cs-CZ" sz="1200" b="1" dirty="0"/>
          </a:p>
          <a:p>
            <a:pPr marL="822960" lvl="2">
              <a:buFont typeface="Arial" pitchFamily="34" charset="0"/>
              <a:buChar char="•"/>
              <a:defRPr/>
            </a:pPr>
            <a:r>
              <a:rPr lang="cs-CZ" sz="1200" b="1" dirty="0" smtClean="0"/>
              <a:t>!! Výhled: novelizace LZ (PS PČR tisk. Č. 408) </a:t>
            </a:r>
          </a:p>
          <a:p>
            <a:pPr marL="548640" lvl="1" indent="-182880">
              <a:buFont typeface="Arial" pitchFamily="34" charset="0"/>
              <a:buChar char="•"/>
              <a:defRPr/>
            </a:pPr>
            <a:endParaRPr lang="cs-CZ" sz="1500" b="1" dirty="0" smtClean="0"/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8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</p:txBody>
      </p:sp>
      <p:sp>
        <p:nvSpPr>
          <p:cNvPr id="40964" name="Zástupný symbol pro číslo snímku 3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AD6786B-FEA3-4085-8B25-77A0C65FF01D}" type="slidenum">
              <a:rPr lang="cs-CZ" altLang="cs-CZ" sz="1400" smtClean="0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80</a:t>
            </a:fld>
            <a:endParaRPr lang="cs-CZ" altLang="cs-CZ" sz="1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33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r>
              <a:rPr lang="cs-CZ" dirty="0" smtClean="0">
                <a:sym typeface="Wingdings" panose="05000000000000000000" pitchFamily="2" charset="2"/>
              </a:rPr>
              <a:t>.</a:t>
            </a:r>
            <a:br>
              <a:rPr lang="cs-CZ" dirty="0" smtClean="0">
                <a:sym typeface="Wingdings" panose="05000000000000000000" pitchFamily="2" charset="2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429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Vlastnické vztahy v lesích - Rok 2017</a:t>
            </a:r>
            <a:endParaRPr lang="cs-CZ" dirty="0"/>
          </a:p>
        </p:txBody>
      </p:sp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913"/>
          </a:xfrm>
        </p:spPr>
        <p:txBody>
          <a:bodyPr>
            <a:normAutofit fontScale="25000" lnSpcReduction="20000"/>
          </a:bodyPr>
          <a:lstStyle/>
          <a:p>
            <a:r>
              <a:rPr lang="cs-CZ" altLang="cs-CZ" sz="6400" dirty="0" smtClean="0"/>
              <a:t>Vlastnické vztahy v lesích ČR </a:t>
            </a:r>
          </a:p>
          <a:p>
            <a:r>
              <a:rPr lang="cs-CZ" altLang="cs-CZ" sz="6400" dirty="0" smtClean="0"/>
              <a:t>Vlastnictví</a:t>
            </a:r>
          </a:p>
          <a:p>
            <a:r>
              <a:rPr lang="cs-CZ" altLang="cs-CZ" sz="6400" dirty="0" smtClean="0"/>
              <a:t>Porostní plocha (ha) % </a:t>
            </a:r>
          </a:p>
          <a:p>
            <a:r>
              <a:rPr lang="cs-CZ" altLang="cs-CZ" sz="6400" dirty="0" smtClean="0"/>
              <a:t>Státní lesy 1 461 370                                                    56,04% </a:t>
            </a:r>
          </a:p>
          <a:p>
            <a:r>
              <a:rPr lang="cs-CZ" altLang="cs-CZ" sz="6400" dirty="0" smtClean="0"/>
              <a:t>z toho</a:t>
            </a:r>
          </a:p>
          <a:p>
            <a:pPr lvl="1"/>
            <a:r>
              <a:rPr lang="cs-CZ" altLang="cs-CZ" sz="6400" dirty="0" smtClean="0"/>
              <a:t>LČR s. p. 1 218 005                                          46,71% </a:t>
            </a:r>
          </a:p>
          <a:p>
            <a:pPr lvl="1"/>
            <a:r>
              <a:rPr lang="cs-CZ" altLang="cs-CZ" sz="6400" dirty="0" smtClean="0"/>
              <a:t>Vojenské lesy a statky ČR, s. p. 122 003           4,68 %</a:t>
            </a:r>
          </a:p>
          <a:p>
            <a:pPr lvl="1"/>
            <a:r>
              <a:rPr lang="cs-CZ" altLang="cs-CZ" sz="6400" dirty="0" smtClean="0"/>
              <a:t>lesy MŽP (NP) 95 495                                        3,66  %</a:t>
            </a:r>
          </a:p>
          <a:p>
            <a:pPr lvl="1"/>
            <a:r>
              <a:rPr lang="cs-CZ" altLang="cs-CZ" sz="6400" dirty="0" smtClean="0"/>
              <a:t>lesy MŽP (AOPK) 1 663                                     0,06 %</a:t>
            </a:r>
          </a:p>
          <a:p>
            <a:pPr lvl="1"/>
            <a:r>
              <a:rPr lang="cs-CZ" altLang="cs-CZ" sz="6400" dirty="0" smtClean="0"/>
              <a:t>krajské lesy (střední školy aj.) 1 646                  0,06 %</a:t>
            </a:r>
          </a:p>
          <a:p>
            <a:pPr lvl="1"/>
            <a:r>
              <a:rPr lang="cs-CZ" altLang="cs-CZ" sz="6400" dirty="0" smtClean="0"/>
              <a:t>ostatní 22 558                                                     0,87 % </a:t>
            </a:r>
          </a:p>
          <a:p>
            <a:r>
              <a:rPr lang="cs-CZ" altLang="cs-CZ" sz="6400" dirty="0" smtClean="0"/>
              <a:t>Právnické osoby 81 476                                                3,12 %</a:t>
            </a:r>
          </a:p>
          <a:p>
            <a:r>
              <a:rPr lang="cs-CZ" altLang="cs-CZ" sz="6400" dirty="0" smtClean="0"/>
              <a:t>Obecní a městské lesy 446 772                                  17,13 %</a:t>
            </a:r>
          </a:p>
          <a:p>
            <a:r>
              <a:rPr lang="cs-CZ" altLang="cs-CZ" sz="6400" dirty="0" smtClean="0"/>
              <a:t>Lesy církevní a náboženských spol. 86 682                  3,32 %</a:t>
            </a:r>
          </a:p>
          <a:p>
            <a:r>
              <a:rPr lang="cs-CZ" altLang="cs-CZ" sz="6400" dirty="0" smtClean="0"/>
              <a:t>Lesní družstva a společnosti 30 765                             1,18 %</a:t>
            </a:r>
          </a:p>
          <a:p>
            <a:r>
              <a:rPr lang="cs-CZ" altLang="cs-CZ" sz="6400" dirty="0" smtClean="0"/>
              <a:t> Lesy ve vlastnictví fyzických osob 500 108                19,18 %</a:t>
            </a:r>
          </a:p>
          <a:p>
            <a:r>
              <a:rPr lang="cs-CZ" altLang="cs-CZ" sz="6400" dirty="0" smtClean="0"/>
              <a:t>Ostatní (nezařazené) lesy 666                                      0,03 %</a:t>
            </a:r>
          </a:p>
          <a:p>
            <a:r>
              <a:rPr lang="cs-CZ" altLang="cs-CZ" sz="6400" dirty="0" smtClean="0">
                <a:solidFill>
                  <a:srgbClr val="00B050"/>
                </a:solidFill>
              </a:rPr>
              <a:t>Celkem 2 607 841 100,00 ha</a:t>
            </a:r>
          </a:p>
          <a:p>
            <a:endParaRPr lang="cs-CZ" altLang="cs-CZ" sz="1600" dirty="0" smtClean="0"/>
          </a:p>
          <a:p>
            <a:endParaRPr lang="cs-CZ" altLang="cs-CZ" sz="1600" dirty="0" smtClean="0"/>
          </a:p>
          <a:p>
            <a:endParaRPr lang="cs-CZ" altLang="cs-CZ" sz="1600" dirty="0" smtClean="0"/>
          </a:p>
          <a:p>
            <a:endParaRPr lang="cs-CZ" altLang="cs-CZ" sz="1600" dirty="0" smtClean="0"/>
          </a:p>
          <a:p>
            <a:endParaRPr lang="cs-CZ" altLang="cs-CZ" sz="1600" dirty="0" smtClean="0"/>
          </a:p>
          <a:p>
            <a:r>
              <a:rPr lang="cs-CZ" altLang="cs-CZ" sz="1200" dirty="0" smtClean="0"/>
              <a:t>Poznámka: Údaje uváděné v tabulce vychází z dat lesních hospodářských plánů dostupných v informačním a datovém centru ÚHÚL k 31. 12. 2017. Údaje o probíhajícím majetkovém vyrovnání s církvemi a náboženskými společnostmi jsou uvedeny v kapitole 1.2.1. Aktuální informace lze najít také na webových stránkách LČR. Pramen:	ÚHÚL</a:t>
            </a:r>
          </a:p>
        </p:txBody>
      </p:sp>
      <p:sp>
        <p:nvSpPr>
          <p:cNvPr id="16388" name="Zástupný symbol pro číslo snímku 3"/>
          <p:cNvSpPr>
            <a:spLocks noGrp="1"/>
          </p:cNvSpPr>
          <p:nvPr>
            <p:ph type="sldNum" sz="quarter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B341FBE-28F9-45D2-B465-6E4A79B8D025}" type="slidenum">
              <a:rPr lang="cs-CZ" altLang="cs-CZ" smtClean="0">
                <a:solidFill>
                  <a:srgbClr val="FFFFFF"/>
                </a:solidFill>
              </a:rPr>
              <a:pPr/>
              <a:t>9</a:t>
            </a:fld>
            <a:endParaRPr lang="cs-CZ" altLang="cs-CZ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69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Zelená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1445</TotalTime>
  <Words>4997</Words>
  <Application>Microsoft Office PowerPoint</Application>
  <PresentationFormat>Předvádění na obrazovce (4:3)</PresentationFormat>
  <Paragraphs>948</Paragraphs>
  <Slides>81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81</vt:i4>
      </vt:variant>
    </vt:vector>
  </HeadingPairs>
  <TitlesOfParts>
    <vt:vector size="91" baseType="lpstr">
      <vt:lpstr>Microsoft YaHei</vt:lpstr>
      <vt:lpstr>Arial</vt:lpstr>
      <vt:lpstr>Calibri</vt:lpstr>
      <vt:lpstr>Century Schoolbook</vt:lpstr>
      <vt:lpstr>Georgia</vt:lpstr>
      <vt:lpstr>Tahoma</vt:lpstr>
      <vt:lpstr>Times New Roman</vt:lpstr>
      <vt:lpstr>Wingdings</vt:lpstr>
      <vt:lpstr>Wingdings 2</vt:lpstr>
      <vt:lpstr>Arkýř</vt:lpstr>
      <vt:lpstr>Právní režim ochrany lesa  PŽP I – jaro 2019 Ivana Průchová</vt:lpstr>
      <vt:lpstr>Osnova:</vt:lpstr>
      <vt:lpstr>Funkce lesa</vt:lpstr>
      <vt:lpstr>Přírodní lesní oblasti (41) – viz blíže oblastní plánování</vt:lpstr>
      <vt:lpstr>Klimatické změny a les Výhled: Změna produkčního potenciálu smrku v období 2071-2100 oproti období 1961-1990 na současné lesní půdě. Pro orientaci jsou zobrazeny hranice přírodních lesních oblastí (PLO).  Sloupcový graf znázorňuje změnu produkčních podmínek v jednotlivých PLO. </vt:lpstr>
      <vt:lpstr>Lesy v ČR </vt:lpstr>
      <vt:lpstr>Podíl lesních pozemků procentech v okresech – rok 2016 zdroj: ČÚZK</vt:lpstr>
      <vt:lpstr>Vývoj celkové výměry lesních pozemků</vt:lpstr>
      <vt:lpstr>Vlastnické vztahy v lesích - Rok 2017</vt:lpstr>
      <vt:lpstr>Národní inventarizace lesů (NIL)</vt:lpstr>
      <vt:lpstr>Dlouhodobé cíle státní lesnické politiky </vt:lpstr>
      <vt:lpstr>Evropská unie</vt:lpstr>
      <vt:lpstr>Prameny</vt:lpstr>
      <vt:lpstr>K Novelizacím lesního zákona 2019</vt:lpstr>
      <vt:lpstr>opatření obecné povahy, kterým Ministerstvo zemědělství rozhodlo o následujících opatřeních odchylných od  ustanovení § 31 odst. 6, § 32 odst. 1 a § 33 odst. 1 až 3 lesního zákona vč. přílohy: zde  </vt:lpstr>
      <vt:lpstr>Vybrané Související novelizace jiných zákonů s dopady ve k lesnímu prostředí 2019  VÝHLED NOVELIAZAČNÍCH KROKŮ? </vt:lpstr>
      <vt:lpstr>Ad Prameny</vt:lpstr>
      <vt:lpstr>Základní Pojmy</vt:lpstr>
      <vt:lpstr>Les a lesní porost</vt:lpstr>
      <vt:lpstr>              Pozemky určené k plnění funkcí lesa (PUPFL)                                                                            § 3 LZ</vt:lpstr>
      <vt:lpstr>Pozemky určené k plnění funkcí lesa negativní vymezení ,POCHYBNOSTI (§ 3 /2 LZ)</vt:lpstr>
      <vt:lpstr>Kategorizace lesa</vt:lpstr>
      <vt:lpstr>Kategorizace lesů – vývoj kategorizace lesů v %  (zdroj: Zpráva o stavu lesa a LH za rok 2014)</vt:lpstr>
      <vt:lpstr>Kategorizace lesů </vt:lpstr>
      <vt:lpstr>Lesy ochranné</vt:lpstr>
      <vt:lpstr>Lesy zvláštního určení </vt:lpstr>
      <vt:lpstr>Lesy zvláštního určení</vt:lpstr>
      <vt:lpstr>Lesy pod vlivem imisí </vt:lpstr>
      <vt:lpstr>Právní režim lesa a jeho ochrany – vzájemné vztahy  </vt:lpstr>
      <vt:lpstr>ZÁKLADNÍ POVINNOSTI</vt:lpstr>
      <vt:lpstr>Les jako složka životního prostředí Specifika ochrany lesa jako součásti přírody a krajiny </vt:lpstr>
      <vt:lpstr>Obecné užívání lesů a jeho limity</vt:lpstr>
      <vt:lpstr>Obecné užívání lesů</vt:lpstr>
      <vt:lpstr>Obecné užívání lesů</vt:lpstr>
      <vt:lpstr>organizované nebo  hromadné sportovní akce lese</vt:lpstr>
      <vt:lpstr>ČR – blíže zde </vt:lpstr>
      <vt:lpstr>    Singeltrail Moravský kras   singletrail moravský kras zde  snímek: trasa Mariánské údolí blíže např. zde                     zde</vt:lpstr>
      <vt:lpstr>lesní MATEŘSKÉ ŠKOLKY  např. blíže zde</vt:lpstr>
      <vt:lpstr>Organizované akce v lese: divadlo</vt:lpstr>
      <vt:lpstr>Organizované akce v lese: divadlo</vt:lpstr>
      <vt:lpstr>Hospodaření v lese</vt:lpstr>
      <vt:lpstr>Hospodaření v lese - pojmy </vt:lpstr>
      <vt:lpstr>Nástroje hospodaření v lese</vt:lpstr>
      <vt:lpstr>Přírodní lesní oblasti</vt:lpstr>
      <vt:lpstr>PLO č.22 Krkonoše</vt:lpstr>
      <vt:lpstr>Lesní hospodářské plánování  </vt:lpstr>
      <vt:lpstr>Druhy těžby</vt:lpstr>
      <vt:lpstr>Základní povinnosti pro hospodaření v lese </vt:lpstr>
      <vt:lpstr>LESNÍ DOPRAVA </vt:lpstr>
      <vt:lpstr>Těžba, přibližování, odvoz dřeva</vt:lpstr>
      <vt:lpstr>Náhrada újmy způsobené omezením hospodaření v  lesích</vt:lpstr>
      <vt:lpstr>Náhrada újmy způsobené omezením hospodaření v  lesích</vt:lpstr>
      <vt:lpstr>Podpora hospodaření v lesích </vt:lpstr>
      <vt:lpstr>Mimořádné události v lese</vt:lpstr>
      <vt:lpstr>Mimořádné události v lese</vt:lpstr>
      <vt:lpstr>Lesní zákon</vt:lpstr>
      <vt:lpstr>Lesní zákon </vt:lpstr>
      <vt:lpstr> Kůrovcová kalamita ČR – opatření 2019 : Zdroj zde Opatření dle rajonizace/zonace : zde</vt:lpstr>
      <vt:lpstr>„Rozvojové činnosti“ a ochrana lesa </vt:lpstr>
      <vt:lpstr>Průřezové nástroje a subjekty ochrany </vt:lpstr>
      <vt:lpstr>Odnětí  pozemků plnění funkcí lesa (§ 15 a násl. ve spoj. s § 11 LZ)</vt:lpstr>
      <vt:lpstr>Odnětí  pozemků plnění funkcí lesa A VAZBA NA PROCESY PODLE Stavebního zákona </vt:lpstr>
      <vt:lpstr>Ochrana PUPFL </vt:lpstr>
      <vt:lpstr>Ochrana PUPFL(LZ) +  les jako VKP ex lege , les a krajinný ráz (ZoPK)</vt:lpstr>
      <vt:lpstr>PUPFL +  zvláště chráněná území dle zákona o ochraně přírody a krajiny </vt:lpstr>
      <vt:lpstr>Omezení využívání pozemků pro plnění funkcí lesa</vt:lpstr>
      <vt:lpstr>„ochranné pásmo“ lesa</vt:lpstr>
      <vt:lpstr>Zalesňování nelesních pozemků</vt:lpstr>
      <vt:lpstr>Lesnické rekultivace</vt:lpstr>
      <vt:lpstr>Opatření k nápravě  </vt:lpstr>
      <vt:lpstr>Odpovědnostní vztahy</vt:lpstr>
      <vt:lpstr>  Správněprávní odpovědnost - odpovědnost za přestupky </vt:lpstr>
      <vt:lpstr>Trestněprávní odpovědnost </vt:lpstr>
      <vt:lpstr>Prevence škod a Náhrada škody a nemajetkové újmy  </vt:lpstr>
      <vt:lpstr>Prevence škod a Náhrada škody a nemajetkové újmy </vt:lpstr>
      <vt:lpstr>Náhrada újmy způsobené v důsledku působení lesa</vt:lpstr>
      <vt:lpstr>Prezentace aplikace PowerPoint</vt:lpstr>
      <vt:lpstr>ORGANIZAČNÍ ZABEZPEČENÍ</vt:lpstr>
      <vt:lpstr>Organizační zabezpečení</vt:lpstr>
      <vt:lpstr>Odborný lesní hospodář - § 37 LZ</vt:lpstr>
      <vt:lpstr>Děkuji za pozornost. </vt:lpstr>
    </vt:vector>
  </TitlesOfParts>
  <Company>PrF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Ochrana lesa</dc:title>
  <dc:creator>Ivana Průchová</dc:creator>
  <cp:lastModifiedBy>Ivana Průchová</cp:lastModifiedBy>
  <cp:revision>142</cp:revision>
  <cp:lastPrinted>2019-04-02T06:53:11Z</cp:lastPrinted>
  <dcterms:created xsi:type="dcterms:W3CDTF">2016-04-04T10:28:15Z</dcterms:created>
  <dcterms:modified xsi:type="dcterms:W3CDTF">2019-04-11T07:24:02Z</dcterms:modified>
</cp:coreProperties>
</file>