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9" r:id="rId3"/>
    <p:sldId id="260" r:id="rId4"/>
    <p:sldId id="296" r:id="rId5"/>
    <p:sldId id="297" r:id="rId6"/>
    <p:sldId id="298" r:id="rId7"/>
    <p:sldId id="299" r:id="rId8"/>
    <p:sldId id="264" r:id="rId9"/>
    <p:sldId id="309" r:id="rId10"/>
    <p:sldId id="310" r:id="rId11"/>
    <p:sldId id="307" r:id="rId12"/>
    <p:sldId id="308" r:id="rId13"/>
    <p:sldId id="271" r:id="rId14"/>
    <p:sldId id="268" r:id="rId15"/>
    <p:sldId id="270" r:id="rId16"/>
    <p:sldId id="269" r:id="rId17"/>
    <p:sldId id="311" r:id="rId18"/>
    <p:sldId id="266" r:id="rId19"/>
    <p:sldId id="265" r:id="rId20"/>
    <p:sldId id="272" r:id="rId21"/>
    <p:sldId id="267" r:id="rId22"/>
    <p:sldId id="342" r:id="rId23"/>
    <p:sldId id="274" r:id="rId24"/>
    <p:sldId id="316" r:id="rId25"/>
    <p:sldId id="315" r:id="rId26"/>
    <p:sldId id="273" r:id="rId27"/>
    <p:sldId id="275" r:id="rId28"/>
    <p:sldId id="314" r:id="rId29"/>
    <p:sldId id="312" r:id="rId30"/>
    <p:sldId id="313" r:id="rId31"/>
    <p:sldId id="276" r:id="rId32"/>
    <p:sldId id="278" r:id="rId33"/>
    <p:sldId id="301" r:id="rId34"/>
    <p:sldId id="292" r:id="rId35"/>
    <p:sldId id="328" r:id="rId36"/>
    <p:sldId id="329" r:id="rId37"/>
    <p:sldId id="300" r:id="rId38"/>
    <p:sldId id="330" r:id="rId39"/>
    <p:sldId id="318" r:id="rId40"/>
    <p:sldId id="286" r:id="rId41"/>
    <p:sldId id="277" r:id="rId42"/>
    <p:sldId id="279" r:id="rId43"/>
    <p:sldId id="289" r:id="rId44"/>
    <p:sldId id="287" r:id="rId45"/>
    <p:sldId id="321" r:id="rId46"/>
    <p:sldId id="320" r:id="rId47"/>
    <p:sldId id="319" r:id="rId48"/>
    <p:sldId id="322" r:id="rId49"/>
    <p:sldId id="281" r:id="rId50"/>
    <p:sldId id="303" r:id="rId51"/>
    <p:sldId id="283" r:id="rId52"/>
    <p:sldId id="331" r:id="rId53"/>
    <p:sldId id="323" r:id="rId54"/>
    <p:sldId id="304" r:id="rId55"/>
    <p:sldId id="294" r:id="rId56"/>
    <p:sldId id="284" r:id="rId57"/>
    <p:sldId id="293" r:id="rId58"/>
    <p:sldId id="306" r:id="rId59"/>
    <p:sldId id="325" r:id="rId60"/>
    <p:sldId id="324" r:id="rId61"/>
    <p:sldId id="341" r:id="rId62"/>
    <p:sldId id="336" r:id="rId63"/>
    <p:sldId id="332" r:id="rId64"/>
    <p:sldId id="333" r:id="rId65"/>
    <p:sldId id="337" r:id="rId66"/>
    <p:sldId id="335" r:id="rId67"/>
    <p:sldId id="340" r:id="rId68"/>
    <p:sldId id="339" r:id="rId69"/>
  </p:sldIdLst>
  <p:sldSz cx="12192000" cy="6858000"/>
  <p:notesSz cx="992981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79F41-4CBC-4AAE-8220-64020FE783D1}" type="doc">
      <dgm:prSet loTypeId="urn:microsoft.com/office/officeart/2005/8/layout/vList5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AF7C47E8-4965-4110-AE28-0B664371E9F7}">
      <dgm:prSet/>
      <dgm:spPr/>
      <dgm:t>
        <a:bodyPr/>
        <a:lstStyle/>
        <a:p>
          <a:r>
            <a:rPr lang="cs-CZ" dirty="0"/>
            <a:t>Přírodní útvar vzniklý z povrchových zvětralin zemské kůry a z organických zbytků za působení půdotvorných faktorů (matečná hornina, klima, činnost organismů a člověka)</a:t>
          </a:r>
          <a:endParaRPr lang="en-US" dirty="0"/>
        </a:p>
      </dgm:t>
    </dgm:pt>
    <dgm:pt modelId="{EAFFE522-912F-4656-8779-B3242DA3E4DB}" type="parTrans" cxnId="{E9CFE9BA-F4E8-4C35-9D9D-1E2B46EF75D4}">
      <dgm:prSet/>
      <dgm:spPr/>
      <dgm:t>
        <a:bodyPr/>
        <a:lstStyle/>
        <a:p>
          <a:endParaRPr lang="en-US"/>
        </a:p>
      </dgm:t>
    </dgm:pt>
    <dgm:pt modelId="{AB5029D0-D48F-4904-B4AD-AF02C105087E}" type="sibTrans" cxnId="{E9CFE9BA-F4E8-4C35-9D9D-1E2B46EF75D4}">
      <dgm:prSet/>
      <dgm:spPr/>
      <dgm:t>
        <a:bodyPr/>
        <a:lstStyle/>
        <a:p>
          <a:endParaRPr lang="en-US"/>
        </a:p>
      </dgm:t>
    </dgm:pt>
    <dgm:pt modelId="{2BDDBB3A-B666-48D4-8B45-7B4ECB266953}">
      <dgm:prSet/>
      <dgm:spPr/>
      <dgm:t>
        <a:bodyPr/>
        <a:lstStyle/>
        <a:p>
          <a:r>
            <a:rPr lang="cs-CZ"/>
            <a:t>Vlastnosti</a:t>
          </a:r>
          <a:endParaRPr lang="en-US"/>
        </a:p>
      </dgm:t>
    </dgm:pt>
    <dgm:pt modelId="{77EA548E-25B7-4921-8D60-BD62365674A3}" type="parTrans" cxnId="{F8100FAD-9BF4-40BB-A0C4-21491FB699EA}">
      <dgm:prSet/>
      <dgm:spPr/>
      <dgm:t>
        <a:bodyPr/>
        <a:lstStyle/>
        <a:p>
          <a:endParaRPr lang="en-US"/>
        </a:p>
      </dgm:t>
    </dgm:pt>
    <dgm:pt modelId="{9FF2BC51-2A90-4874-9DD5-52F4D1A922FA}" type="sibTrans" cxnId="{F8100FAD-9BF4-40BB-A0C4-21491FB699EA}">
      <dgm:prSet/>
      <dgm:spPr/>
      <dgm:t>
        <a:bodyPr/>
        <a:lstStyle/>
        <a:p>
          <a:endParaRPr lang="en-US"/>
        </a:p>
      </dgm:t>
    </dgm:pt>
    <dgm:pt modelId="{BB1ED003-9BD0-47C5-A221-89A18DAAB739}">
      <dgm:prSet custT="1"/>
      <dgm:spPr/>
      <dgm:t>
        <a:bodyPr/>
        <a:lstStyle/>
        <a:p>
          <a:r>
            <a:rPr lang="cs-CZ" sz="2000" dirty="0"/>
            <a:t>Fyzikální, biologické, chemické</a:t>
          </a:r>
          <a:endParaRPr lang="en-US" sz="2000" dirty="0"/>
        </a:p>
      </dgm:t>
    </dgm:pt>
    <dgm:pt modelId="{0618569F-37B1-4599-8868-84D74149D42B}" type="parTrans" cxnId="{BA2EA589-F7F8-427B-9E09-B0DB95B0CB49}">
      <dgm:prSet/>
      <dgm:spPr/>
      <dgm:t>
        <a:bodyPr/>
        <a:lstStyle/>
        <a:p>
          <a:endParaRPr lang="en-US"/>
        </a:p>
      </dgm:t>
    </dgm:pt>
    <dgm:pt modelId="{FB5A5C2F-C60F-41F7-A52D-41DDAE9AB485}" type="sibTrans" cxnId="{BA2EA589-F7F8-427B-9E09-B0DB95B0CB49}">
      <dgm:prSet/>
      <dgm:spPr/>
      <dgm:t>
        <a:bodyPr/>
        <a:lstStyle/>
        <a:p>
          <a:endParaRPr lang="en-US"/>
        </a:p>
      </dgm:t>
    </dgm:pt>
    <dgm:pt modelId="{F99355A1-A903-464F-9338-7390F1083B6E}">
      <dgm:prSet/>
      <dgm:spPr/>
      <dgm:t>
        <a:bodyPr/>
        <a:lstStyle/>
        <a:p>
          <a:r>
            <a:rPr lang="cs-CZ"/>
            <a:t>Charakteristika</a:t>
          </a:r>
          <a:endParaRPr lang="en-US"/>
        </a:p>
      </dgm:t>
    </dgm:pt>
    <dgm:pt modelId="{F9B0CA98-6F69-4E66-8CB5-7C6CC830617C}" type="parTrans" cxnId="{EEE2516E-E79C-4AF8-8230-E267F6EF9232}">
      <dgm:prSet/>
      <dgm:spPr/>
      <dgm:t>
        <a:bodyPr/>
        <a:lstStyle/>
        <a:p>
          <a:endParaRPr lang="en-US"/>
        </a:p>
      </dgm:t>
    </dgm:pt>
    <dgm:pt modelId="{A693DC96-D085-4061-BCE6-6AE04BA7875D}" type="sibTrans" cxnId="{EEE2516E-E79C-4AF8-8230-E267F6EF9232}">
      <dgm:prSet/>
      <dgm:spPr/>
      <dgm:t>
        <a:bodyPr/>
        <a:lstStyle/>
        <a:p>
          <a:endParaRPr lang="en-US"/>
        </a:p>
      </dgm:t>
    </dgm:pt>
    <dgm:pt modelId="{4764CEDC-A9FE-446E-AC05-1E261149DEA2}">
      <dgm:prSet custT="1"/>
      <dgm:spPr/>
      <dgm:t>
        <a:bodyPr/>
        <a:lstStyle/>
        <a:p>
          <a:r>
            <a:rPr lang="cs-CZ" sz="1800" dirty="0"/>
            <a:t>Multifunkčnost</a:t>
          </a:r>
          <a:endParaRPr lang="en-US" sz="1800" dirty="0"/>
        </a:p>
      </dgm:t>
    </dgm:pt>
    <dgm:pt modelId="{9BC0A81C-97B6-43D6-B25F-6982BA2BEE64}" type="parTrans" cxnId="{C6A30093-E2DC-4890-9522-0628E9D1911C}">
      <dgm:prSet/>
      <dgm:spPr/>
      <dgm:t>
        <a:bodyPr/>
        <a:lstStyle/>
        <a:p>
          <a:endParaRPr lang="en-US"/>
        </a:p>
      </dgm:t>
    </dgm:pt>
    <dgm:pt modelId="{F46FF983-7AD7-4E10-AA63-07196B6D6C92}" type="sibTrans" cxnId="{C6A30093-E2DC-4890-9522-0628E9D1911C}">
      <dgm:prSet/>
      <dgm:spPr/>
      <dgm:t>
        <a:bodyPr/>
        <a:lstStyle/>
        <a:p>
          <a:endParaRPr lang="en-US"/>
        </a:p>
      </dgm:t>
    </dgm:pt>
    <dgm:pt modelId="{5DA369FD-8A60-4DA0-9A29-D8D787517857}">
      <dgm:prSet custT="1"/>
      <dgm:spPr/>
      <dgm:t>
        <a:bodyPr/>
        <a:lstStyle/>
        <a:p>
          <a:r>
            <a:rPr lang="cs-CZ" sz="1800" dirty="0"/>
            <a:t>„Neobnovitelnost, nenahraditelnost“ </a:t>
          </a:r>
          <a:endParaRPr lang="en-US" sz="1800" dirty="0"/>
        </a:p>
      </dgm:t>
    </dgm:pt>
    <dgm:pt modelId="{39A5DEEF-148E-4189-B936-A2222D0637CC}" type="parTrans" cxnId="{3C425563-9702-46A3-94D6-E9396BB0E88B}">
      <dgm:prSet/>
      <dgm:spPr/>
      <dgm:t>
        <a:bodyPr/>
        <a:lstStyle/>
        <a:p>
          <a:endParaRPr lang="en-US"/>
        </a:p>
      </dgm:t>
    </dgm:pt>
    <dgm:pt modelId="{D9DC1C21-C317-41EA-92F1-88A549505237}" type="sibTrans" cxnId="{3C425563-9702-46A3-94D6-E9396BB0E88B}">
      <dgm:prSet/>
      <dgm:spPr/>
      <dgm:t>
        <a:bodyPr/>
        <a:lstStyle/>
        <a:p>
          <a:endParaRPr lang="en-US"/>
        </a:p>
      </dgm:t>
    </dgm:pt>
    <dgm:pt modelId="{6C9D3C68-E327-46F7-95CD-8485A20672D4}">
      <dgm:prSet/>
      <dgm:spPr/>
      <dgm:t>
        <a:bodyPr/>
        <a:lstStyle/>
        <a:p>
          <a:r>
            <a:rPr lang="cs-CZ" sz="1600" dirty="0"/>
            <a:t>1 cm půdy vzniká cca 100 let</a:t>
          </a:r>
          <a:endParaRPr lang="en-US" sz="1600" dirty="0"/>
        </a:p>
      </dgm:t>
    </dgm:pt>
    <dgm:pt modelId="{0E392F37-DB4F-45BD-99FE-F0D5E8E623E0}" type="parTrans" cxnId="{783E9435-D087-447A-93E3-8BFA521D2D45}">
      <dgm:prSet/>
      <dgm:spPr/>
      <dgm:t>
        <a:bodyPr/>
        <a:lstStyle/>
        <a:p>
          <a:endParaRPr lang="en-US"/>
        </a:p>
      </dgm:t>
    </dgm:pt>
    <dgm:pt modelId="{2C779FFF-6662-4932-8826-D66CC5366DAF}" type="sibTrans" cxnId="{783E9435-D087-447A-93E3-8BFA521D2D45}">
      <dgm:prSet/>
      <dgm:spPr/>
      <dgm:t>
        <a:bodyPr/>
        <a:lstStyle/>
        <a:p>
          <a:endParaRPr lang="en-US"/>
        </a:p>
      </dgm:t>
    </dgm:pt>
    <dgm:pt modelId="{D14B41B0-59E2-48C6-8306-892FDD3EE41F}">
      <dgm:prSet custT="1"/>
      <dgm:spPr/>
      <dgm:t>
        <a:bodyPr/>
        <a:lstStyle/>
        <a:p>
          <a:r>
            <a:rPr lang="cs-CZ" sz="1800" dirty="0"/>
            <a:t>Přírodní bohatství státu vs. Soukromé vlastnictví</a:t>
          </a:r>
          <a:endParaRPr lang="en-US" sz="1800" dirty="0"/>
        </a:p>
      </dgm:t>
    </dgm:pt>
    <dgm:pt modelId="{D99B9CF1-E4F2-4D50-B716-62974063A36B}" type="parTrans" cxnId="{89175A27-1D25-41C9-88A9-1932E6627CA6}">
      <dgm:prSet/>
      <dgm:spPr/>
      <dgm:t>
        <a:bodyPr/>
        <a:lstStyle/>
        <a:p>
          <a:endParaRPr lang="en-US"/>
        </a:p>
      </dgm:t>
    </dgm:pt>
    <dgm:pt modelId="{3C9CCF05-C1CF-49AD-BE76-E1643136ECAD}" type="sibTrans" cxnId="{89175A27-1D25-41C9-88A9-1932E6627CA6}">
      <dgm:prSet/>
      <dgm:spPr/>
      <dgm:t>
        <a:bodyPr/>
        <a:lstStyle/>
        <a:p>
          <a:endParaRPr lang="en-US"/>
        </a:p>
      </dgm:t>
    </dgm:pt>
    <dgm:pt modelId="{6679C83D-485E-468F-A925-DAFD4E860E20}" type="pres">
      <dgm:prSet presAssocID="{95279F41-4CBC-4AAE-8220-64020FE783D1}" presName="Name0" presStyleCnt="0">
        <dgm:presLayoutVars>
          <dgm:dir/>
          <dgm:animLvl val="lvl"/>
          <dgm:resizeHandles val="exact"/>
        </dgm:presLayoutVars>
      </dgm:prSet>
      <dgm:spPr/>
    </dgm:pt>
    <dgm:pt modelId="{E31058F6-B9CC-43C6-977E-70681069563E}" type="pres">
      <dgm:prSet presAssocID="{AF7C47E8-4965-4110-AE28-0B664371E9F7}" presName="linNode" presStyleCnt="0"/>
      <dgm:spPr/>
    </dgm:pt>
    <dgm:pt modelId="{FB884D54-0714-4DC9-9513-B7F8F970F5C8}" type="pres">
      <dgm:prSet presAssocID="{AF7C47E8-4965-4110-AE28-0B664371E9F7}" presName="parentText" presStyleLbl="node1" presStyleIdx="0" presStyleCnt="3" custScaleX="263096">
        <dgm:presLayoutVars>
          <dgm:chMax val="1"/>
          <dgm:bulletEnabled val="1"/>
        </dgm:presLayoutVars>
      </dgm:prSet>
      <dgm:spPr/>
    </dgm:pt>
    <dgm:pt modelId="{BD66203E-0973-46F1-811A-B809B0576950}" type="pres">
      <dgm:prSet presAssocID="{AB5029D0-D48F-4904-B4AD-AF02C105087E}" presName="sp" presStyleCnt="0"/>
      <dgm:spPr/>
    </dgm:pt>
    <dgm:pt modelId="{B301E4B5-CE4F-43A5-B52B-AA25B8E7445A}" type="pres">
      <dgm:prSet presAssocID="{2BDDBB3A-B666-48D4-8B45-7B4ECB266953}" presName="linNode" presStyleCnt="0"/>
      <dgm:spPr/>
    </dgm:pt>
    <dgm:pt modelId="{484F026B-0E2C-48B2-B2CC-630FBC47776C}" type="pres">
      <dgm:prSet presAssocID="{2BDDBB3A-B666-48D4-8B45-7B4ECB26695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16B0FE4-7A5F-4902-AA46-80CF23AC3E39}" type="pres">
      <dgm:prSet presAssocID="{2BDDBB3A-B666-48D4-8B45-7B4ECB266953}" presName="descendantText" presStyleLbl="alignAccFollowNode1" presStyleIdx="0" presStyleCnt="2">
        <dgm:presLayoutVars>
          <dgm:bulletEnabled val="1"/>
        </dgm:presLayoutVars>
      </dgm:prSet>
      <dgm:spPr/>
    </dgm:pt>
    <dgm:pt modelId="{90034A88-F61F-4128-9A46-A29B04350FC8}" type="pres">
      <dgm:prSet presAssocID="{9FF2BC51-2A90-4874-9DD5-52F4D1A922FA}" presName="sp" presStyleCnt="0"/>
      <dgm:spPr/>
    </dgm:pt>
    <dgm:pt modelId="{D134A317-4462-4521-877E-B78B4F5283F6}" type="pres">
      <dgm:prSet presAssocID="{F99355A1-A903-464F-9338-7390F1083B6E}" presName="linNode" presStyleCnt="0"/>
      <dgm:spPr/>
    </dgm:pt>
    <dgm:pt modelId="{6F040A9D-FD86-4189-9EF4-C0500466AB4C}" type="pres">
      <dgm:prSet presAssocID="{F99355A1-A903-464F-9338-7390F1083B6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A6E9AA1-5878-410F-BD96-9B7AEB9EFF35}" type="pres">
      <dgm:prSet presAssocID="{F99355A1-A903-464F-9338-7390F1083B6E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8A3EA09-2D26-48F0-86BE-85126D62F5BE}" type="presOf" srcId="{95279F41-4CBC-4AAE-8220-64020FE783D1}" destId="{6679C83D-485E-468F-A925-DAFD4E860E20}" srcOrd="0" destOrd="0" presId="urn:microsoft.com/office/officeart/2005/8/layout/vList5"/>
    <dgm:cxn modelId="{A6EBB921-CC97-45A5-BC39-C891E746BFF8}" type="presOf" srcId="{BB1ED003-9BD0-47C5-A221-89A18DAAB739}" destId="{D16B0FE4-7A5F-4902-AA46-80CF23AC3E39}" srcOrd="0" destOrd="0" presId="urn:microsoft.com/office/officeart/2005/8/layout/vList5"/>
    <dgm:cxn modelId="{3D09B425-21D9-49ED-AA6C-DE34ED4A6709}" type="presOf" srcId="{D14B41B0-59E2-48C6-8306-892FDD3EE41F}" destId="{DA6E9AA1-5878-410F-BD96-9B7AEB9EFF35}" srcOrd="0" destOrd="3" presId="urn:microsoft.com/office/officeart/2005/8/layout/vList5"/>
    <dgm:cxn modelId="{89175A27-1D25-41C9-88A9-1932E6627CA6}" srcId="{F99355A1-A903-464F-9338-7390F1083B6E}" destId="{D14B41B0-59E2-48C6-8306-892FDD3EE41F}" srcOrd="2" destOrd="0" parTransId="{D99B9CF1-E4F2-4D50-B716-62974063A36B}" sibTransId="{3C9CCF05-C1CF-49AD-BE76-E1643136ECAD}"/>
    <dgm:cxn modelId="{783E9435-D087-447A-93E3-8BFA521D2D45}" srcId="{5DA369FD-8A60-4DA0-9A29-D8D787517857}" destId="{6C9D3C68-E327-46F7-95CD-8485A20672D4}" srcOrd="0" destOrd="0" parTransId="{0E392F37-DB4F-45BD-99FE-F0D5E8E623E0}" sibTransId="{2C779FFF-6662-4932-8826-D66CC5366DAF}"/>
    <dgm:cxn modelId="{3C425563-9702-46A3-94D6-E9396BB0E88B}" srcId="{F99355A1-A903-464F-9338-7390F1083B6E}" destId="{5DA369FD-8A60-4DA0-9A29-D8D787517857}" srcOrd="1" destOrd="0" parTransId="{39A5DEEF-148E-4189-B936-A2222D0637CC}" sibTransId="{D9DC1C21-C317-41EA-92F1-88A549505237}"/>
    <dgm:cxn modelId="{EEE2516E-E79C-4AF8-8230-E267F6EF9232}" srcId="{95279F41-4CBC-4AAE-8220-64020FE783D1}" destId="{F99355A1-A903-464F-9338-7390F1083B6E}" srcOrd="2" destOrd="0" parTransId="{F9B0CA98-6F69-4E66-8CB5-7C6CC830617C}" sibTransId="{A693DC96-D085-4061-BCE6-6AE04BA7875D}"/>
    <dgm:cxn modelId="{E2FFE873-DCDD-4291-8AC2-9734E4450139}" type="presOf" srcId="{2BDDBB3A-B666-48D4-8B45-7B4ECB266953}" destId="{484F026B-0E2C-48B2-B2CC-630FBC47776C}" srcOrd="0" destOrd="0" presId="urn:microsoft.com/office/officeart/2005/8/layout/vList5"/>
    <dgm:cxn modelId="{45CA475A-BD7F-4203-ACE8-99CDF508DBEB}" type="presOf" srcId="{F99355A1-A903-464F-9338-7390F1083B6E}" destId="{6F040A9D-FD86-4189-9EF4-C0500466AB4C}" srcOrd="0" destOrd="0" presId="urn:microsoft.com/office/officeart/2005/8/layout/vList5"/>
    <dgm:cxn modelId="{C2B76884-67F3-40F1-8DEA-0B57B5165C95}" type="presOf" srcId="{4764CEDC-A9FE-446E-AC05-1E261149DEA2}" destId="{DA6E9AA1-5878-410F-BD96-9B7AEB9EFF35}" srcOrd="0" destOrd="0" presId="urn:microsoft.com/office/officeart/2005/8/layout/vList5"/>
    <dgm:cxn modelId="{FE527589-6D7D-4EDA-BCCE-BA394EFC524D}" type="presOf" srcId="{5DA369FD-8A60-4DA0-9A29-D8D787517857}" destId="{DA6E9AA1-5878-410F-BD96-9B7AEB9EFF35}" srcOrd="0" destOrd="1" presId="urn:microsoft.com/office/officeart/2005/8/layout/vList5"/>
    <dgm:cxn modelId="{BA2EA589-F7F8-427B-9E09-B0DB95B0CB49}" srcId="{2BDDBB3A-B666-48D4-8B45-7B4ECB266953}" destId="{BB1ED003-9BD0-47C5-A221-89A18DAAB739}" srcOrd="0" destOrd="0" parTransId="{0618569F-37B1-4599-8868-84D74149D42B}" sibTransId="{FB5A5C2F-C60F-41F7-A52D-41DDAE9AB485}"/>
    <dgm:cxn modelId="{EDDE2E92-F9A9-4A5F-9055-58CC867D351C}" type="presOf" srcId="{6C9D3C68-E327-46F7-95CD-8485A20672D4}" destId="{DA6E9AA1-5878-410F-BD96-9B7AEB9EFF35}" srcOrd="0" destOrd="2" presId="urn:microsoft.com/office/officeart/2005/8/layout/vList5"/>
    <dgm:cxn modelId="{C6A30093-E2DC-4890-9522-0628E9D1911C}" srcId="{F99355A1-A903-464F-9338-7390F1083B6E}" destId="{4764CEDC-A9FE-446E-AC05-1E261149DEA2}" srcOrd="0" destOrd="0" parTransId="{9BC0A81C-97B6-43D6-B25F-6982BA2BEE64}" sibTransId="{F46FF983-7AD7-4E10-AA63-07196B6D6C92}"/>
    <dgm:cxn modelId="{F8100FAD-9BF4-40BB-A0C4-21491FB699EA}" srcId="{95279F41-4CBC-4AAE-8220-64020FE783D1}" destId="{2BDDBB3A-B666-48D4-8B45-7B4ECB266953}" srcOrd="1" destOrd="0" parTransId="{77EA548E-25B7-4921-8D60-BD62365674A3}" sibTransId="{9FF2BC51-2A90-4874-9DD5-52F4D1A922FA}"/>
    <dgm:cxn modelId="{E9CFE9BA-F4E8-4C35-9D9D-1E2B46EF75D4}" srcId="{95279F41-4CBC-4AAE-8220-64020FE783D1}" destId="{AF7C47E8-4965-4110-AE28-0B664371E9F7}" srcOrd="0" destOrd="0" parTransId="{EAFFE522-912F-4656-8779-B3242DA3E4DB}" sibTransId="{AB5029D0-D48F-4904-B4AD-AF02C105087E}"/>
    <dgm:cxn modelId="{3331F5BE-EE19-4869-BB0E-2F386E47AF97}" type="presOf" srcId="{AF7C47E8-4965-4110-AE28-0B664371E9F7}" destId="{FB884D54-0714-4DC9-9513-B7F8F970F5C8}" srcOrd="0" destOrd="0" presId="urn:microsoft.com/office/officeart/2005/8/layout/vList5"/>
    <dgm:cxn modelId="{9E61F9DD-F279-421F-AF19-C19EE1818E9C}" type="presParOf" srcId="{6679C83D-485E-468F-A925-DAFD4E860E20}" destId="{E31058F6-B9CC-43C6-977E-70681069563E}" srcOrd="0" destOrd="0" presId="urn:microsoft.com/office/officeart/2005/8/layout/vList5"/>
    <dgm:cxn modelId="{AAD7B649-7953-4042-BA80-EC486AF23FAC}" type="presParOf" srcId="{E31058F6-B9CC-43C6-977E-70681069563E}" destId="{FB884D54-0714-4DC9-9513-B7F8F970F5C8}" srcOrd="0" destOrd="0" presId="urn:microsoft.com/office/officeart/2005/8/layout/vList5"/>
    <dgm:cxn modelId="{B36848CD-4124-44C1-9183-CE8FD86CB002}" type="presParOf" srcId="{6679C83D-485E-468F-A925-DAFD4E860E20}" destId="{BD66203E-0973-46F1-811A-B809B0576950}" srcOrd="1" destOrd="0" presId="urn:microsoft.com/office/officeart/2005/8/layout/vList5"/>
    <dgm:cxn modelId="{DE73DDBC-09A9-4ACF-8C4A-46A677A648F6}" type="presParOf" srcId="{6679C83D-485E-468F-A925-DAFD4E860E20}" destId="{B301E4B5-CE4F-43A5-B52B-AA25B8E7445A}" srcOrd="2" destOrd="0" presId="urn:microsoft.com/office/officeart/2005/8/layout/vList5"/>
    <dgm:cxn modelId="{B1DBDF03-6EE0-4838-8A24-B381B990FD59}" type="presParOf" srcId="{B301E4B5-CE4F-43A5-B52B-AA25B8E7445A}" destId="{484F026B-0E2C-48B2-B2CC-630FBC47776C}" srcOrd="0" destOrd="0" presId="urn:microsoft.com/office/officeart/2005/8/layout/vList5"/>
    <dgm:cxn modelId="{4708B31C-FF3E-41E5-8E6B-809BFF5D4019}" type="presParOf" srcId="{B301E4B5-CE4F-43A5-B52B-AA25B8E7445A}" destId="{D16B0FE4-7A5F-4902-AA46-80CF23AC3E39}" srcOrd="1" destOrd="0" presId="urn:microsoft.com/office/officeart/2005/8/layout/vList5"/>
    <dgm:cxn modelId="{100EEECC-92A6-447F-81B6-31E057DCD1D3}" type="presParOf" srcId="{6679C83D-485E-468F-A925-DAFD4E860E20}" destId="{90034A88-F61F-4128-9A46-A29B04350FC8}" srcOrd="3" destOrd="0" presId="urn:microsoft.com/office/officeart/2005/8/layout/vList5"/>
    <dgm:cxn modelId="{834C9A4B-033A-4801-93DB-D7B43BEEB1AB}" type="presParOf" srcId="{6679C83D-485E-468F-A925-DAFD4E860E20}" destId="{D134A317-4462-4521-877E-B78B4F5283F6}" srcOrd="4" destOrd="0" presId="urn:microsoft.com/office/officeart/2005/8/layout/vList5"/>
    <dgm:cxn modelId="{63CE6232-BA29-4224-A13E-A35A15E30142}" type="presParOf" srcId="{D134A317-4462-4521-877E-B78B4F5283F6}" destId="{6F040A9D-FD86-4189-9EF4-C0500466AB4C}" srcOrd="0" destOrd="0" presId="urn:microsoft.com/office/officeart/2005/8/layout/vList5"/>
    <dgm:cxn modelId="{8F82412E-9D6C-4AE4-8656-9E90BD6B05AD}" type="presParOf" srcId="{D134A317-4462-4521-877E-B78B4F5283F6}" destId="{DA6E9AA1-5878-410F-BD96-9B7AEB9EFF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D4D967-C0EB-4BE6-9493-24CCAF029FB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685AF4B-557E-4BD1-93F9-3935B04C3F58}">
      <dgm:prSet phldrT="[Text]" custT="1"/>
      <dgm:spPr/>
      <dgm:t>
        <a:bodyPr/>
        <a:lstStyle/>
        <a:p>
          <a:r>
            <a:rPr lang="cs-CZ" sz="2400" dirty="0"/>
            <a:t>Ztráta organické hmoty</a:t>
          </a:r>
        </a:p>
      </dgm:t>
    </dgm:pt>
    <dgm:pt modelId="{D34862FC-8AC3-425D-9332-D2CB070CA85C}" type="parTrans" cxnId="{23AEDEE9-4587-4A09-AEB1-A378BE60A2C8}">
      <dgm:prSet/>
      <dgm:spPr/>
      <dgm:t>
        <a:bodyPr/>
        <a:lstStyle/>
        <a:p>
          <a:endParaRPr lang="cs-CZ"/>
        </a:p>
      </dgm:t>
    </dgm:pt>
    <dgm:pt modelId="{DE610F54-1370-41AE-AE5B-684F2878F72F}" type="sibTrans" cxnId="{23AEDEE9-4587-4A09-AEB1-A378BE60A2C8}">
      <dgm:prSet/>
      <dgm:spPr/>
      <dgm:t>
        <a:bodyPr/>
        <a:lstStyle/>
        <a:p>
          <a:endParaRPr lang="cs-CZ"/>
        </a:p>
      </dgm:t>
    </dgm:pt>
    <dgm:pt modelId="{CEB924DA-7EFD-4CE8-A70F-91BFDF87FCEF}">
      <dgm:prSet phldrT="[Text]"/>
      <dgm:spPr/>
      <dgm:t>
        <a:bodyPr/>
        <a:lstStyle/>
        <a:p>
          <a:r>
            <a:rPr lang="cs-CZ" dirty="0"/>
            <a:t>Zhoršení půdní struktury a utužení půdy</a:t>
          </a:r>
        </a:p>
      </dgm:t>
    </dgm:pt>
    <dgm:pt modelId="{41365BE6-6F14-447F-B69D-65D8A39FECF5}" type="parTrans" cxnId="{89BD66E9-A248-43DD-ABF0-110B928E1D84}">
      <dgm:prSet/>
      <dgm:spPr/>
      <dgm:t>
        <a:bodyPr/>
        <a:lstStyle/>
        <a:p>
          <a:endParaRPr lang="cs-CZ"/>
        </a:p>
      </dgm:t>
    </dgm:pt>
    <dgm:pt modelId="{00C12726-FC03-440A-84D6-31D16118F849}" type="sibTrans" cxnId="{89BD66E9-A248-43DD-ABF0-110B928E1D84}">
      <dgm:prSet/>
      <dgm:spPr/>
      <dgm:t>
        <a:bodyPr/>
        <a:lstStyle/>
        <a:p>
          <a:endParaRPr lang="cs-CZ"/>
        </a:p>
      </dgm:t>
    </dgm:pt>
    <dgm:pt modelId="{4BF8F202-78A4-49CD-A763-ACC3C7AC04B3}">
      <dgm:prSet phldrT="[Text]" custT="1"/>
      <dgm:spPr/>
      <dgm:t>
        <a:bodyPr/>
        <a:lstStyle/>
        <a:p>
          <a:r>
            <a:rPr lang="cs-CZ" sz="2400" dirty="0"/>
            <a:t>Omezení infiltrace</a:t>
          </a:r>
        </a:p>
      </dgm:t>
    </dgm:pt>
    <dgm:pt modelId="{D9E74020-0C87-41A2-9E06-63C712DD6C98}" type="parTrans" cxnId="{13844785-A305-47AF-839F-9F4913D5A7A9}">
      <dgm:prSet/>
      <dgm:spPr/>
      <dgm:t>
        <a:bodyPr/>
        <a:lstStyle/>
        <a:p>
          <a:endParaRPr lang="cs-CZ"/>
        </a:p>
      </dgm:t>
    </dgm:pt>
    <dgm:pt modelId="{BF9AC8EA-B7AE-4B06-916B-017EB6F8239C}" type="sibTrans" cxnId="{13844785-A305-47AF-839F-9F4913D5A7A9}">
      <dgm:prSet/>
      <dgm:spPr/>
      <dgm:t>
        <a:bodyPr/>
        <a:lstStyle/>
        <a:p>
          <a:endParaRPr lang="cs-CZ"/>
        </a:p>
      </dgm:t>
    </dgm:pt>
    <dgm:pt modelId="{051DED79-4E0D-4CA1-9F99-A60BE3C41245}">
      <dgm:prSet phldrT="[Text]"/>
      <dgm:spPr/>
      <dgm:t>
        <a:bodyPr/>
        <a:lstStyle/>
        <a:p>
          <a:r>
            <a:rPr lang="cs-CZ" dirty="0"/>
            <a:t>Zrychlení povrchového odtoku</a:t>
          </a:r>
        </a:p>
      </dgm:t>
    </dgm:pt>
    <dgm:pt modelId="{EBB895D1-5D35-4B25-BC8C-0B03E3CD2101}" type="parTrans" cxnId="{8DF62411-B57A-4ECC-B71B-E6A5F4959AD4}">
      <dgm:prSet/>
      <dgm:spPr/>
      <dgm:t>
        <a:bodyPr/>
        <a:lstStyle/>
        <a:p>
          <a:endParaRPr lang="cs-CZ"/>
        </a:p>
      </dgm:t>
    </dgm:pt>
    <dgm:pt modelId="{66826BD9-E07D-471C-B23B-6BC95B0DC9E2}" type="sibTrans" cxnId="{8DF62411-B57A-4ECC-B71B-E6A5F4959AD4}">
      <dgm:prSet/>
      <dgm:spPr/>
      <dgm:t>
        <a:bodyPr/>
        <a:lstStyle/>
        <a:p>
          <a:endParaRPr lang="cs-CZ"/>
        </a:p>
      </dgm:t>
    </dgm:pt>
    <dgm:pt modelId="{8FF9B483-3694-468B-8D40-1E80AFB838ED}">
      <dgm:prSet phldrT="[Text]" custT="1"/>
      <dgm:spPr/>
      <dgm:t>
        <a:bodyPr/>
        <a:lstStyle/>
        <a:p>
          <a:r>
            <a:rPr lang="cs-CZ" sz="2400" dirty="0"/>
            <a:t>Vodní eroze</a:t>
          </a:r>
        </a:p>
      </dgm:t>
    </dgm:pt>
    <dgm:pt modelId="{C59DB034-CE56-4B1F-8A95-1BBA5B814394}" type="parTrans" cxnId="{8C03978A-D5E1-419B-A4E2-AAC963C31EC8}">
      <dgm:prSet/>
      <dgm:spPr/>
      <dgm:t>
        <a:bodyPr/>
        <a:lstStyle/>
        <a:p>
          <a:endParaRPr lang="cs-CZ"/>
        </a:p>
      </dgm:t>
    </dgm:pt>
    <dgm:pt modelId="{5A1DDB66-9457-4CCA-8ED1-D6555DEB1367}" type="sibTrans" cxnId="{8C03978A-D5E1-419B-A4E2-AAC963C31EC8}">
      <dgm:prSet/>
      <dgm:spPr/>
      <dgm:t>
        <a:bodyPr/>
        <a:lstStyle/>
        <a:p>
          <a:endParaRPr lang="cs-CZ"/>
        </a:p>
      </dgm:t>
    </dgm:pt>
    <dgm:pt modelId="{A6395924-C49E-4E66-93B7-0C0AD42F13B2}" type="pres">
      <dgm:prSet presAssocID="{84D4D967-C0EB-4BE6-9493-24CCAF029FB1}" presName="cycle" presStyleCnt="0">
        <dgm:presLayoutVars>
          <dgm:dir/>
          <dgm:resizeHandles val="exact"/>
        </dgm:presLayoutVars>
      </dgm:prSet>
      <dgm:spPr/>
    </dgm:pt>
    <dgm:pt modelId="{576EE721-491A-40A1-8C3C-3F4FB56F3ED2}" type="pres">
      <dgm:prSet presAssocID="{7685AF4B-557E-4BD1-93F9-3935B04C3F58}" presName="node" presStyleLbl="node1" presStyleIdx="0" presStyleCnt="5">
        <dgm:presLayoutVars>
          <dgm:bulletEnabled val="1"/>
        </dgm:presLayoutVars>
      </dgm:prSet>
      <dgm:spPr/>
    </dgm:pt>
    <dgm:pt modelId="{F695C37A-A906-4923-A52F-68BC921865B0}" type="pres">
      <dgm:prSet presAssocID="{7685AF4B-557E-4BD1-93F9-3935B04C3F58}" presName="spNode" presStyleCnt="0"/>
      <dgm:spPr/>
    </dgm:pt>
    <dgm:pt modelId="{84ADE8B2-12BE-432D-B50D-986B6B8377F3}" type="pres">
      <dgm:prSet presAssocID="{DE610F54-1370-41AE-AE5B-684F2878F72F}" presName="sibTrans" presStyleLbl="sibTrans1D1" presStyleIdx="0" presStyleCnt="5"/>
      <dgm:spPr/>
    </dgm:pt>
    <dgm:pt modelId="{34850DDA-F789-480D-82D4-A18E02FE00F5}" type="pres">
      <dgm:prSet presAssocID="{CEB924DA-7EFD-4CE8-A70F-91BFDF87FCEF}" presName="node" presStyleLbl="node1" presStyleIdx="1" presStyleCnt="5">
        <dgm:presLayoutVars>
          <dgm:bulletEnabled val="1"/>
        </dgm:presLayoutVars>
      </dgm:prSet>
      <dgm:spPr/>
    </dgm:pt>
    <dgm:pt modelId="{DEC940F2-421C-4B0F-84A6-522F314BA189}" type="pres">
      <dgm:prSet presAssocID="{CEB924DA-7EFD-4CE8-A70F-91BFDF87FCEF}" presName="spNode" presStyleCnt="0"/>
      <dgm:spPr/>
    </dgm:pt>
    <dgm:pt modelId="{CBAE6A97-41DC-40BE-864B-C81D8DE1B870}" type="pres">
      <dgm:prSet presAssocID="{00C12726-FC03-440A-84D6-31D16118F849}" presName="sibTrans" presStyleLbl="sibTrans1D1" presStyleIdx="1" presStyleCnt="5"/>
      <dgm:spPr/>
    </dgm:pt>
    <dgm:pt modelId="{B94361C8-62A2-4370-94B4-4A6DF768A614}" type="pres">
      <dgm:prSet presAssocID="{4BF8F202-78A4-49CD-A763-ACC3C7AC04B3}" presName="node" presStyleLbl="node1" presStyleIdx="2" presStyleCnt="5">
        <dgm:presLayoutVars>
          <dgm:bulletEnabled val="1"/>
        </dgm:presLayoutVars>
      </dgm:prSet>
      <dgm:spPr/>
    </dgm:pt>
    <dgm:pt modelId="{49C3C887-6066-4DB0-80D1-5E1066CF2B19}" type="pres">
      <dgm:prSet presAssocID="{4BF8F202-78A4-49CD-A763-ACC3C7AC04B3}" presName="spNode" presStyleCnt="0"/>
      <dgm:spPr/>
    </dgm:pt>
    <dgm:pt modelId="{7673D1D5-9E24-4E50-98A6-C33668191451}" type="pres">
      <dgm:prSet presAssocID="{BF9AC8EA-B7AE-4B06-916B-017EB6F8239C}" presName="sibTrans" presStyleLbl="sibTrans1D1" presStyleIdx="2" presStyleCnt="5"/>
      <dgm:spPr/>
    </dgm:pt>
    <dgm:pt modelId="{7231D410-2F49-428B-B9F2-E0DCE688F23A}" type="pres">
      <dgm:prSet presAssocID="{051DED79-4E0D-4CA1-9F99-A60BE3C41245}" presName="node" presStyleLbl="node1" presStyleIdx="3" presStyleCnt="5">
        <dgm:presLayoutVars>
          <dgm:bulletEnabled val="1"/>
        </dgm:presLayoutVars>
      </dgm:prSet>
      <dgm:spPr/>
    </dgm:pt>
    <dgm:pt modelId="{C846616E-F161-424F-A818-5CDA27F35A9A}" type="pres">
      <dgm:prSet presAssocID="{051DED79-4E0D-4CA1-9F99-A60BE3C41245}" presName="spNode" presStyleCnt="0"/>
      <dgm:spPr/>
    </dgm:pt>
    <dgm:pt modelId="{2AE4985B-5CF7-46EE-A8A2-9EE1AF3766B2}" type="pres">
      <dgm:prSet presAssocID="{66826BD9-E07D-471C-B23B-6BC95B0DC9E2}" presName="sibTrans" presStyleLbl="sibTrans1D1" presStyleIdx="3" presStyleCnt="5"/>
      <dgm:spPr/>
    </dgm:pt>
    <dgm:pt modelId="{1AD6CE54-726E-4386-ABDF-AA52CE88F34C}" type="pres">
      <dgm:prSet presAssocID="{8FF9B483-3694-468B-8D40-1E80AFB838ED}" presName="node" presStyleLbl="node1" presStyleIdx="4" presStyleCnt="5">
        <dgm:presLayoutVars>
          <dgm:bulletEnabled val="1"/>
        </dgm:presLayoutVars>
      </dgm:prSet>
      <dgm:spPr/>
    </dgm:pt>
    <dgm:pt modelId="{B25D9B1C-0539-4516-BCA6-C19FC815CB46}" type="pres">
      <dgm:prSet presAssocID="{8FF9B483-3694-468B-8D40-1E80AFB838ED}" presName="spNode" presStyleCnt="0"/>
      <dgm:spPr/>
    </dgm:pt>
    <dgm:pt modelId="{1BC3CC5A-A417-4DDC-919D-83A7C97F406E}" type="pres">
      <dgm:prSet presAssocID="{5A1DDB66-9457-4CCA-8ED1-D6555DEB1367}" presName="sibTrans" presStyleLbl="sibTrans1D1" presStyleIdx="4" presStyleCnt="5"/>
      <dgm:spPr/>
    </dgm:pt>
  </dgm:ptLst>
  <dgm:cxnLst>
    <dgm:cxn modelId="{8DF62411-B57A-4ECC-B71B-E6A5F4959AD4}" srcId="{84D4D967-C0EB-4BE6-9493-24CCAF029FB1}" destId="{051DED79-4E0D-4CA1-9F99-A60BE3C41245}" srcOrd="3" destOrd="0" parTransId="{EBB895D1-5D35-4B25-BC8C-0B03E3CD2101}" sibTransId="{66826BD9-E07D-471C-B23B-6BC95B0DC9E2}"/>
    <dgm:cxn modelId="{9790B11B-E63D-4DED-8C2A-116A3F249BD3}" type="presOf" srcId="{DE610F54-1370-41AE-AE5B-684F2878F72F}" destId="{84ADE8B2-12BE-432D-B50D-986B6B8377F3}" srcOrd="0" destOrd="0" presId="urn:microsoft.com/office/officeart/2005/8/layout/cycle5"/>
    <dgm:cxn modelId="{2DF99732-28F1-4B75-913D-13351806930F}" type="presOf" srcId="{BF9AC8EA-B7AE-4B06-916B-017EB6F8239C}" destId="{7673D1D5-9E24-4E50-98A6-C33668191451}" srcOrd="0" destOrd="0" presId="urn:microsoft.com/office/officeart/2005/8/layout/cycle5"/>
    <dgm:cxn modelId="{6648067A-AD6D-4039-BBC6-617038FDDC84}" type="presOf" srcId="{7685AF4B-557E-4BD1-93F9-3935B04C3F58}" destId="{576EE721-491A-40A1-8C3C-3F4FB56F3ED2}" srcOrd="0" destOrd="0" presId="urn:microsoft.com/office/officeart/2005/8/layout/cycle5"/>
    <dgm:cxn modelId="{AC18477B-D15B-4048-A177-D4DCAA7FB75B}" type="presOf" srcId="{051DED79-4E0D-4CA1-9F99-A60BE3C41245}" destId="{7231D410-2F49-428B-B9F2-E0DCE688F23A}" srcOrd="0" destOrd="0" presId="urn:microsoft.com/office/officeart/2005/8/layout/cycle5"/>
    <dgm:cxn modelId="{13844785-A305-47AF-839F-9F4913D5A7A9}" srcId="{84D4D967-C0EB-4BE6-9493-24CCAF029FB1}" destId="{4BF8F202-78A4-49CD-A763-ACC3C7AC04B3}" srcOrd="2" destOrd="0" parTransId="{D9E74020-0C87-41A2-9E06-63C712DD6C98}" sibTransId="{BF9AC8EA-B7AE-4B06-916B-017EB6F8239C}"/>
    <dgm:cxn modelId="{8C03978A-D5E1-419B-A4E2-AAC963C31EC8}" srcId="{84D4D967-C0EB-4BE6-9493-24CCAF029FB1}" destId="{8FF9B483-3694-468B-8D40-1E80AFB838ED}" srcOrd="4" destOrd="0" parTransId="{C59DB034-CE56-4B1F-8A95-1BBA5B814394}" sibTransId="{5A1DDB66-9457-4CCA-8ED1-D6555DEB1367}"/>
    <dgm:cxn modelId="{60E82EA8-0C65-41FE-9815-8195AC9788E1}" type="presOf" srcId="{8FF9B483-3694-468B-8D40-1E80AFB838ED}" destId="{1AD6CE54-726E-4386-ABDF-AA52CE88F34C}" srcOrd="0" destOrd="0" presId="urn:microsoft.com/office/officeart/2005/8/layout/cycle5"/>
    <dgm:cxn modelId="{0D4004BC-F67A-43BF-8B1A-2B3E65D516E1}" type="presOf" srcId="{00C12726-FC03-440A-84D6-31D16118F849}" destId="{CBAE6A97-41DC-40BE-864B-C81D8DE1B870}" srcOrd="0" destOrd="0" presId="urn:microsoft.com/office/officeart/2005/8/layout/cycle5"/>
    <dgm:cxn modelId="{43C012C4-C7BA-45C3-9C36-A22F1B28CC14}" type="presOf" srcId="{4BF8F202-78A4-49CD-A763-ACC3C7AC04B3}" destId="{B94361C8-62A2-4370-94B4-4A6DF768A614}" srcOrd="0" destOrd="0" presId="urn:microsoft.com/office/officeart/2005/8/layout/cycle5"/>
    <dgm:cxn modelId="{1C521ADE-C8D1-4C1B-8838-7CBF6A68DF22}" type="presOf" srcId="{84D4D967-C0EB-4BE6-9493-24CCAF029FB1}" destId="{A6395924-C49E-4E66-93B7-0C0AD42F13B2}" srcOrd="0" destOrd="0" presId="urn:microsoft.com/office/officeart/2005/8/layout/cycle5"/>
    <dgm:cxn modelId="{89BD66E9-A248-43DD-ABF0-110B928E1D84}" srcId="{84D4D967-C0EB-4BE6-9493-24CCAF029FB1}" destId="{CEB924DA-7EFD-4CE8-A70F-91BFDF87FCEF}" srcOrd="1" destOrd="0" parTransId="{41365BE6-6F14-447F-B69D-65D8A39FECF5}" sibTransId="{00C12726-FC03-440A-84D6-31D16118F849}"/>
    <dgm:cxn modelId="{23AEDEE9-4587-4A09-AEB1-A378BE60A2C8}" srcId="{84D4D967-C0EB-4BE6-9493-24CCAF029FB1}" destId="{7685AF4B-557E-4BD1-93F9-3935B04C3F58}" srcOrd="0" destOrd="0" parTransId="{D34862FC-8AC3-425D-9332-D2CB070CA85C}" sibTransId="{DE610F54-1370-41AE-AE5B-684F2878F72F}"/>
    <dgm:cxn modelId="{8DA20DF3-221E-46EC-A8CA-3AC0A381C0FE}" type="presOf" srcId="{CEB924DA-7EFD-4CE8-A70F-91BFDF87FCEF}" destId="{34850DDA-F789-480D-82D4-A18E02FE00F5}" srcOrd="0" destOrd="0" presId="urn:microsoft.com/office/officeart/2005/8/layout/cycle5"/>
    <dgm:cxn modelId="{2CAF1EFA-BBC3-401B-8EDA-8BB9AD00D15F}" type="presOf" srcId="{5A1DDB66-9457-4CCA-8ED1-D6555DEB1367}" destId="{1BC3CC5A-A417-4DDC-919D-83A7C97F406E}" srcOrd="0" destOrd="0" presId="urn:microsoft.com/office/officeart/2005/8/layout/cycle5"/>
    <dgm:cxn modelId="{AD1E12FC-3717-49E9-BBA4-1F2C59A17C4D}" type="presOf" srcId="{66826BD9-E07D-471C-B23B-6BC95B0DC9E2}" destId="{2AE4985B-5CF7-46EE-A8A2-9EE1AF3766B2}" srcOrd="0" destOrd="0" presId="urn:microsoft.com/office/officeart/2005/8/layout/cycle5"/>
    <dgm:cxn modelId="{DBA4769E-9701-4029-9011-E2FC72073E78}" type="presParOf" srcId="{A6395924-C49E-4E66-93B7-0C0AD42F13B2}" destId="{576EE721-491A-40A1-8C3C-3F4FB56F3ED2}" srcOrd="0" destOrd="0" presId="urn:microsoft.com/office/officeart/2005/8/layout/cycle5"/>
    <dgm:cxn modelId="{DCBE77D5-77AA-43F1-BCF6-405C7E9D2A95}" type="presParOf" srcId="{A6395924-C49E-4E66-93B7-0C0AD42F13B2}" destId="{F695C37A-A906-4923-A52F-68BC921865B0}" srcOrd="1" destOrd="0" presId="urn:microsoft.com/office/officeart/2005/8/layout/cycle5"/>
    <dgm:cxn modelId="{D6091B1E-9E4C-48A2-AA9C-4EC03138F34B}" type="presParOf" srcId="{A6395924-C49E-4E66-93B7-0C0AD42F13B2}" destId="{84ADE8B2-12BE-432D-B50D-986B6B8377F3}" srcOrd="2" destOrd="0" presId="urn:microsoft.com/office/officeart/2005/8/layout/cycle5"/>
    <dgm:cxn modelId="{BB20A7B4-D2E5-41F3-BC43-52ECE12F0FC9}" type="presParOf" srcId="{A6395924-C49E-4E66-93B7-0C0AD42F13B2}" destId="{34850DDA-F789-480D-82D4-A18E02FE00F5}" srcOrd="3" destOrd="0" presId="urn:microsoft.com/office/officeart/2005/8/layout/cycle5"/>
    <dgm:cxn modelId="{2C9FAF29-00FE-442E-8683-F6A9862DBA35}" type="presParOf" srcId="{A6395924-C49E-4E66-93B7-0C0AD42F13B2}" destId="{DEC940F2-421C-4B0F-84A6-522F314BA189}" srcOrd="4" destOrd="0" presId="urn:microsoft.com/office/officeart/2005/8/layout/cycle5"/>
    <dgm:cxn modelId="{E501D246-628A-43FD-9F19-7E9C5CDFB6AE}" type="presParOf" srcId="{A6395924-C49E-4E66-93B7-0C0AD42F13B2}" destId="{CBAE6A97-41DC-40BE-864B-C81D8DE1B870}" srcOrd="5" destOrd="0" presId="urn:microsoft.com/office/officeart/2005/8/layout/cycle5"/>
    <dgm:cxn modelId="{F358D131-0CD9-4F5F-A048-B3BFCFD83D59}" type="presParOf" srcId="{A6395924-C49E-4E66-93B7-0C0AD42F13B2}" destId="{B94361C8-62A2-4370-94B4-4A6DF768A614}" srcOrd="6" destOrd="0" presId="urn:microsoft.com/office/officeart/2005/8/layout/cycle5"/>
    <dgm:cxn modelId="{47892C0D-98E5-415C-86DC-003C00529DAE}" type="presParOf" srcId="{A6395924-C49E-4E66-93B7-0C0AD42F13B2}" destId="{49C3C887-6066-4DB0-80D1-5E1066CF2B19}" srcOrd="7" destOrd="0" presId="urn:microsoft.com/office/officeart/2005/8/layout/cycle5"/>
    <dgm:cxn modelId="{0EAE59E4-E6B4-4289-BFB1-D2646019F373}" type="presParOf" srcId="{A6395924-C49E-4E66-93B7-0C0AD42F13B2}" destId="{7673D1D5-9E24-4E50-98A6-C33668191451}" srcOrd="8" destOrd="0" presId="urn:microsoft.com/office/officeart/2005/8/layout/cycle5"/>
    <dgm:cxn modelId="{1F17E632-858A-4DAB-9DDB-C054FD40A80B}" type="presParOf" srcId="{A6395924-C49E-4E66-93B7-0C0AD42F13B2}" destId="{7231D410-2F49-428B-B9F2-E0DCE688F23A}" srcOrd="9" destOrd="0" presId="urn:microsoft.com/office/officeart/2005/8/layout/cycle5"/>
    <dgm:cxn modelId="{F2B4E181-849B-4AA3-A942-A298B3DBD2B2}" type="presParOf" srcId="{A6395924-C49E-4E66-93B7-0C0AD42F13B2}" destId="{C846616E-F161-424F-A818-5CDA27F35A9A}" srcOrd="10" destOrd="0" presId="urn:microsoft.com/office/officeart/2005/8/layout/cycle5"/>
    <dgm:cxn modelId="{7CE5AD15-FD18-4080-9A47-5DA3093566AC}" type="presParOf" srcId="{A6395924-C49E-4E66-93B7-0C0AD42F13B2}" destId="{2AE4985B-5CF7-46EE-A8A2-9EE1AF3766B2}" srcOrd="11" destOrd="0" presId="urn:microsoft.com/office/officeart/2005/8/layout/cycle5"/>
    <dgm:cxn modelId="{3369BA37-92E4-4C10-B78C-A10D9C259C6A}" type="presParOf" srcId="{A6395924-C49E-4E66-93B7-0C0AD42F13B2}" destId="{1AD6CE54-726E-4386-ABDF-AA52CE88F34C}" srcOrd="12" destOrd="0" presId="urn:microsoft.com/office/officeart/2005/8/layout/cycle5"/>
    <dgm:cxn modelId="{64B424BD-1F7C-4692-8469-5D08147C8213}" type="presParOf" srcId="{A6395924-C49E-4E66-93B7-0C0AD42F13B2}" destId="{B25D9B1C-0539-4516-BCA6-C19FC815CB46}" srcOrd="13" destOrd="0" presId="urn:microsoft.com/office/officeart/2005/8/layout/cycle5"/>
    <dgm:cxn modelId="{26C2FA01-1010-4F1F-87B2-A71C1FDEF9D9}" type="presParOf" srcId="{A6395924-C49E-4E66-93B7-0C0AD42F13B2}" destId="{1BC3CC5A-A417-4DDC-919D-83A7C97F406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DC8475-E630-48EB-90A2-37D7111CF30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CE5B860-7004-4679-8CB2-ED248D2722D6}">
      <dgm:prSet/>
      <dgm:spPr/>
      <dgm:t>
        <a:bodyPr/>
        <a:lstStyle/>
        <a:p>
          <a:r>
            <a:rPr lang="cs-CZ" dirty="0"/>
            <a:t>Zásady ochrany ZPF a kategorizace zemědělské půdy</a:t>
          </a:r>
        </a:p>
      </dgm:t>
    </dgm:pt>
    <dgm:pt modelId="{BEB05227-4D39-4FAB-BF74-F6D0D9D02E30}" type="parTrans" cxnId="{175697AA-DF1C-406F-921E-5678ADD44333}">
      <dgm:prSet/>
      <dgm:spPr/>
      <dgm:t>
        <a:bodyPr/>
        <a:lstStyle/>
        <a:p>
          <a:endParaRPr lang="cs-CZ"/>
        </a:p>
      </dgm:t>
    </dgm:pt>
    <dgm:pt modelId="{E971BA45-4CC7-49F9-8DF0-3B546E409A63}" type="sibTrans" cxnId="{175697AA-DF1C-406F-921E-5678ADD44333}">
      <dgm:prSet/>
      <dgm:spPr/>
      <dgm:t>
        <a:bodyPr/>
        <a:lstStyle/>
        <a:p>
          <a:endParaRPr lang="cs-CZ"/>
        </a:p>
      </dgm:t>
    </dgm:pt>
    <dgm:pt modelId="{909E28E8-B8D1-4EF3-91FB-893EE60F4B2C}">
      <dgm:prSet/>
      <dgm:spPr/>
      <dgm:t>
        <a:bodyPr/>
        <a:lstStyle/>
        <a:p>
          <a:r>
            <a:rPr lang="cs-CZ" dirty="0"/>
            <a:t>Územní plánování</a:t>
          </a:r>
        </a:p>
      </dgm:t>
    </dgm:pt>
    <dgm:pt modelId="{B909E4BC-65B6-417F-8FB3-235C8DC712AF}" type="parTrans" cxnId="{8467388B-3481-48BB-A6A8-BB7ACF9E1887}">
      <dgm:prSet/>
      <dgm:spPr/>
      <dgm:t>
        <a:bodyPr/>
        <a:lstStyle/>
        <a:p>
          <a:endParaRPr lang="cs-CZ"/>
        </a:p>
      </dgm:t>
    </dgm:pt>
    <dgm:pt modelId="{8D002037-EB6A-4705-B7E3-B7B8BC1D9FBB}" type="sibTrans" cxnId="{8467388B-3481-48BB-A6A8-BB7ACF9E1887}">
      <dgm:prSet/>
      <dgm:spPr/>
      <dgm:t>
        <a:bodyPr/>
        <a:lstStyle/>
        <a:p>
          <a:endParaRPr lang="cs-CZ"/>
        </a:p>
      </dgm:t>
    </dgm:pt>
    <dgm:pt modelId="{E0D3EDAF-237A-4F13-B492-1306E45DAB09}">
      <dgm:prSet/>
      <dgm:spPr/>
      <dgm:t>
        <a:bodyPr/>
        <a:lstStyle/>
        <a:p>
          <a:r>
            <a:rPr lang="cs-CZ" dirty="0"/>
            <a:t>Rozhodování v území – odnětí půdy ze ZPF</a:t>
          </a:r>
        </a:p>
      </dgm:t>
    </dgm:pt>
    <dgm:pt modelId="{77C8F3CD-281C-49A1-8068-9115E99B0CBE}" type="parTrans" cxnId="{EF5E1389-9B81-47D9-8393-9101A3F42815}">
      <dgm:prSet/>
      <dgm:spPr/>
      <dgm:t>
        <a:bodyPr/>
        <a:lstStyle/>
        <a:p>
          <a:endParaRPr lang="cs-CZ"/>
        </a:p>
      </dgm:t>
    </dgm:pt>
    <dgm:pt modelId="{25BDD3A0-15C2-4120-A0C0-7551F6AC55E4}" type="sibTrans" cxnId="{EF5E1389-9B81-47D9-8393-9101A3F42815}">
      <dgm:prSet/>
      <dgm:spPr/>
      <dgm:t>
        <a:bodyPr/>
        <a:lstStyle/>
        <a:p>
          <a:endParaRPr lang="cs-CZ"/>
        </a:p>
      </dgm:t>
    </dgm:pt>
    <dgm:pt modelId="{4B6260A7-DEC8-47EE-A685-064E42CB4753}">
      <dgm:prSet/>
      <dgm:spPr/>
      <dgm:t>
        <a:bodyPr/>
        <a:lstStyle/>
        <a:p>
          <a:r>
            <a:rPr lang="cs-CZ" dirty="0"/>
            <a:t>Ochrana půdy při činnostech v návaznosti na odnětí</a:t>
          </a:r>
        </a:p>
      </dgm:t>
    </dgm:pt>
    <dgm:pt modelId="{93BB8184-99DB-41B1-984F-9AD50B8C7E32}" type="parTrans" cxnId="{4F509253-CE08-4F30-91B9-43C30FE241B5}">
      <dgm:prSet/>
      <dgm:spPr/>
      <dgm:t>
        <a:bodyPr/>
        <a:lstStyle/>
        <a:p>
          <a:endParaRPr lang="cs-CZ"/>
        </a:p>
      </dgm:t>
    </dgm:pt>
    <dgm:pt modelId="{8A1A42E4-2EC9-4A13-8BC6-3C285B3FF371}" type="sibTrans" cxnId="{4F509253-CE08-4F30-91B9-43C30FE241B5}">
      <dgm:prSet/>
      <dgm:spPr/>
      <dgm:t>
        <a:bodyPr/>
        <a:lstStyle/>
        <a:p>
          <a:endParaRPr lang="cs-CZ"/>
        </a:p>
      </dgm:t>
    </dgm:pt>
    <dgm:pt modelId="{ACA77817-0966-48BA-B8D3-C0BC617E6360}">
      <dgm:prSet/>
      <dgm:spPr/>
      <dgm:t>
        <a:bodyPr/>
        <a:lstStyle/>
        <a:p>
          <a:r>
            <a:rPr lang="cs-CZ"/>
            <a:t>Rekultivace</a:t>
          </a:r>
        </a:p>
      </dgm:t>
    </dgm:pt>
    <dgm:pt modelId="{516D0F02-EDCB-41BD-846F-DDA8BB69F1CB}" type="parTrans" cxnId="{53CE230F-E169-4E8B-AE52-B4A85267A20E}">
      <dgm:prSet/>
      <dgm:spPr/>
      <dgm:t>
        <a:bodyPr/>
        <a:lstStyle/>
        <a:p>
          <a:endParaRPr lang="cs-CZ"/>
        </a:p>
      </dgm:t>
    </dgm:pt>
    <dgm:pt modelId="{A0854A32-12DB-4667-9596-28989C69A5A8}" type="sibTrans" cxnId="{53CE230F-E169-4E8B-AE52-B4A85267A20E}">
      <dgm:prSet/>
      <dgm:spPr/>
      <dgm:t>
        <a:bodyPr/>
        <a:lstStyle/>
        <a:p>
          <a:endParaRPr lang="cs-CZ"/>
        </a:p>
      </dgm:t>
    </dgm:pt>
    <dgm:pt modelId="{2A9D1978-DB1D-4FE3-8739-A7727529776A}" type="pres">
      <dgm:prSet presAssocID="{67DC8475-E630-48EB-90A2-37D7111CF30E}" presName="outerComposite" presStyleCnt="0">
        <dgm:presLayoutVars>
          <dgm:chMax val="5"/>
          <dgm:dir/>
          <dgm:resizeHandles val="exact"/>
        </dgm:presLayoutVars>
      </dgm:prSet>
      <dgm:spPr/>
    </dgm:pt>
    <dgm:pt modelId="{4F16334B-C864-4C93-9E6D-1ECD1166EEE4}" type="pres">
      <dgm:prSet presAssocID="{67DC8475-E630-48EB-90A2-37D7111CF30E}" presName="dummyMaxCanvas" presStyleCnt="0">
        <dgm:presLayoutVars/>
      </dgm:prSet>
      <dgm:spPr/>
    </dgm:pt>
    <dgm:pt modelId="{BE9C4A79-EC88-44BB-B6D6-D62660F1271B}" type="pres">
      <dgm:prSet presAssocID="{67DC8475-E630-48EB-90A2-37D7111CF30E}" presName="FiveNodes_1" presStyleLbl="node1" presStyleIdx="0" presStyleCnt="5">
        <dgm:presLayoutVars>
          <dgm:bulletEnabled val="1"/>
        </dgm:presLayoutVars>
      </dgm:prSet>
      <dgm:spPr/>
    </dgm:pt>
    <dgm:pt modelId="{8665734E-62E2-48AF-BC4C-ABC18AC91776}" type="pres">
      <dgm:prSet presAssocID="{67DC8475-E630-48EB-90A2-37D7111CF30E}" presName="FiveNodes_2" presStyleLbl="node1" presStyleIdx="1" presStyleCnt="5">
        <dgm:presLayoutVars>
          <dgm:bulletEnabled val="1"/>
        </dgm:presLayoutVars>
      </dgm:prSet>
      <dgm:spPr/>
    </dgm:pt>
    <dgm:pt modelId="{C33FEFC5-02F9-4845-B385-1FD99489D8A8}" type="pres">
      <dgm:prSet presAssocID="{67DC8475-E630-48EB-90A2-37D7111CF30E}" presName="FiveNodes_3" presStyleLbl="node1" presStyleIdx="2" presStyleCnt="5">
        <dgm:presLayoutVars>
          <dgm:bulletEnabled val="1"/>
        </dgm:presLayoutVars>
      </dgm:prSet>
      <dgm:spPr/>
    </dgm:pt>
    <dgm:pt modelId="{32360C66-6C44-4B81-913E-E0EEEA43C8DB}" type="pres">
      <dgm:prSet presAssocID="{67DC8475-E630-48EB-90A2-37D7111CF30E}" presName="FiveNodes_4" presStyleLbl="node1" presStyleIdx="3" presStyleCnt="5">
        <dgm:presLayoutVars>
          <dgm:bulletEnabled val="1"/>
        </dgm:presLayoutVars>
      </dgm:prSet>
      <dgm:spPr/>
    </dgm:pt>
    <dgm:pt modelId="{0A6D88D1-47F0-4E74-A436-6A97F245AF34}" type="pres">
      <dgm:prSet presAssocID="{67DC8475-E630-48EB-90A2-37D7111CF30E}" presName="FiveNodes_5" presStyleLbl="node1" presStyleIdx="4" presStyleCnt="5">
        <dgm:presLayoutVars>
          <dgm:bulletEnabled val="1"/>
        </dgm:presLayoutVars>
      </dgm:prSet>
      <dgm:spPr/>
    </dgm:pt>
    <dgm:pt modelId="{54AADEB1-7D22-41DA-ACFD-16A91EE25414}" type="pres">
      <dgm:prSet presAssocID="{67DC8475-E630-48EB-90A2-37D7111CF30E}" presName="FiveConn_1-2" presStyleLbl="fgAccFollowNode1" presStyleIdx="0" presStyleCnt="4">
        <dgm:presLayoutVars>
          <dgm:bulletEnabled val="1"/>
        </dgm:presLayoutVars>
      </dgm:prSet>
      <dgm:spPr/>
    </dgm:pt>
    <dgm:pt modelId="{07D1B7A4-EAD1-417B-9DAC-D6BFC47B202C}" type="pres">
      <dgm:prSet presAssocID="{67DC8475-E630-48EB-90A2-37D7111CF30E}" presName="FiveConn_2-3" presStyleLbl="fgAccFollowNode1" presStyleIdx="1" presStyleCnt="4">
        <dgm:presLayoutVars>
          <dgm:bulletEnabled val="1"/>
        </dgm:presLayoutVars>
      </dgm:prSet>
      <dgm:spPr/>
    </dgm:pt>
    <dgm:pt modelId="{7D890459-8DC5-423F-9E34-18FE21364680}" type="pres">
      <dgm:prSet presAssocID="{67DC8475-E630-48EB-90A2-37D7111CF30E}" presName="FiveConn_3-4" presStyleLbl="fgAccFollowNode1" presStyleIdx="2" presStyleCnt="4">
        <dgm:presLayoutVars>
          <dgm:bulletEnabled val="1"/>
        </dgm:presLayoutVars>
      </dgm:prSet>
      <dgm:spPr/>
    </dgm:pt>
    <dgm:pt modelId="{38D812DB-278F-453D-994E-8EC462EC9927}" type="pres">
      <dgm:prSet presAssocID="{67DC8475-E630-48EB-90A2-37D7111CF30E}" presName="FiveConn_4-5" presStyleLbl="fgAccFollowNode1" presStyleIdx="3" presStyleCnt="4">
        <dgm:presLayoutVars>
          <dgm:bulletEnabled val="1"/>
        </dgm:presLayoutVars>
      </dgm:prSet>
      <dgm:spPr/>
    </dgm:pt>
    <dgm:pt modelId="{B75D6DDC-097D-43FA-95C1-EB2191CD8E66}" type="pres">
      <dgm:prSet presAssocID="{67DC8475-E630-48EB-90A2-37D7111CF30E}" presName="FiveNodes_1_text" presStyleLbl="node1" presStyleIdx="4" presStyleCnt="5">
        <dgm:presLayoutVars>
          <dgm:bulletEnabled val="1"/>
        </dgm:presLayoutVars>
      </dgm:prSet>
      <dgm:spPr/>
    </dgm:pt>
    <dgm:pt modelId="{ABFECE0A-874C-40D3-A5A6-8ECB9602592F}" type="pres">
      <dgm:prSet presAssocID="{67DC8475-E630-48EB-90A2-37D7111CF30E}" presName="FiveNodes_2_text" presStyleLbl="node1" presStyleIdx="4" presStyleCnt="5">
        <dgm:presLayoutVars>
          <dgm:bulletEnabled val="1"/>
        </dgm:presLayoutVars>
      </dgm:prSet>
      <dgm:spPr/>
    </dgm:pt>
    <dgm:pt modelId="{468C28FB-3D35-43A2-A281-251BBF5FE1EA}" type="pres">
      <dgm:prSet presAssocID="{67DC8475-E630-48EB-90A2-37D7111CF30E}" presName="FiveNodes_3_text" presStyleLbl="node1" presStyleIdx="4" presStyleCnt="5">
        <dgm:presLayoutVars>
          <dgm:bulletEnabled val="1"/>
        </dgm:presLayoutVars>
      </dgm:prSet>
      <dgm:spPr/>
    </dgm:pt>
    <dgm:pt modelId="{3185CC1C-FDD5-4644-B342-3092BC1368A0}" type="pres">
      <dgm:prSet presAssocID="{67DC8475-E630-48EB-90A2-37D7111CF30E}" presName="FiveNodes_4_text" presStyleLbl="node1" presStyleIdx="4" presStyleCnt="5">
        <dgm:presLayoutVars>
          <dgm:bulletEnabled val="1"/>
        </dgm:presLayoutVars>
      </dgm:prSet>
      <dgm:spPr/>
    </dgm:pt>
    <dgm:pt modelId="{AB9AAC0E-A132-4896-9F7E-B4CDF9E85D6C}" type="pres">
      <dgm:prSet presAssocID="{67DC8475-E630-48EB-90A2-37D7111CF30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3CE230F-E169-4E8B-AE52-B4A85267A20E}" srcId="{67DC8475-E630-48EB-90A2-37D7111CF30E}" destId="{ACA77817-0966-48BA-B8D3-C0BC617E6360}" srcOrd="4" destOrd="0" parTransId="{516D0F02-EDCB-41BD-846F-DDA8BB69F1CB}" sibTransId="{A0854A32-12DB-4667-9596-28989C69A5A8}"/>
    <dgm:cxn modelId="{2F8E1F13-320F-47AA-BC52-0655FDEFBD73}" type="presOf" srcId="{4B6260A7-DEC8-47EE-A685-064E42CB4753}" destId="{32360C66-6C44-4B81-913E-E0EEEA43C8DB}" srcOrd="0" destOrd="0" presId="urn:microsoft.com/office/officeart/2005/8/layout/vProcess5"/>
    <dgm:cxn modelId="{A6369937-1CD2-48F3-8BF8-D121263629ED}" type="presOf" srcId="{909E28E8-B8D1-4EF3-91FB-893EE60F4B2C}" destId="{ABFECE0A-874C-40D3-A5A6-8ECB9602592F}" srcOrd="1" destOrd="0" presId="urn:microsoft.com/office/officeart/2005/8/layout/vProcess5"/>
    <dgm:cxn modelId="{13F10C62-8B97-48BD-8305-623D93C7520B}" type="presOf" srcId="{1CE5B860-7004-4679-8CB2-ED248D2722D6}" destId="{BE9C4A79-EC88-44BB-B6D6-D62660F1271B}" srcOrd="0" destOrd="0" presId="urn:microsoft.com/office/officeart/2005/8/layout/vProcess5"/>
    <dgm:cxn modelId="{C4239A65-8F24-4145-B8D8-3F91935FC4D7}" type="presOf" srcId="{E0D3EDAF-237A-4F13-B492-1306E45DAB09}" destId="{C33FEFC5-02F9-4845-B385-1FD99489D8A8}" srcOrd="0" destOrd="0" presId="urn:microsoft.com/office/officeart/2005/8/layout/vProcess5"/>
    <dgm:cxn modelId="{B9B8AA4C-C548-49E7-A1AD-0A0C8E3AA314}" type="presOf" srcId="{67DC8475-E630-48EB-90A2-37D7111CF30E}" destId="{2A9D1978-DB1D-4FE3-8739-A7727529776A}" srcOrd="0" destOrd="0" presId="urn:microsoft.com/office/officeart/2005/8/layout/vProcess5"/>
    <dgm:cxn modelId="{EE7FF06F-DD56-4A5D-8E4A-A73664BCEBC0}" type="presOf" srcId="{4B6260A7-DEC8-47EE-A685-064E42CB4753}" destId="{3185CC1C-FDD5-4644-B342-3092BC1368A0}" srcOrd="1" destOrd="0" presId="urn:microsoft.com/office/officeart/2005/8/layout/vProcess5"/>
    <dgm:cxn modelId="{E9E91E50-1581-4690-AB9E-595E1FA21622}" type="presOf" srcId="{ACA77817-0966-48BA-B8D3-C0BC617E6360}" destId="{AB9AAC0E-A132-4896-9F7E-B4CDF9E85D6C}" srcOrd="1" destOrd="0" presId="urn:microsoft.com/office/officeart/2005/8/layout/vProcess5"/>
    <dgm:cxn modelId="{4F509253-CE08-4F30-91B9-43C30FE241B5}" srcId="{67DC8475-E630-48EB-90A2-37D7111CF30E}" destId="{4B6260A7-DEC8-47EE-A685-064E42CB4753}" srcOrd="3" destOrd="0" parTransId="{93BB8184-99DB-41B1-984F-9AD50B8C7E32}" sibTransId="{8A1A42E4-2EC9-4A13-8BC6-3C285B3FF371}"/>
    <dgm:cxn modelId="{7F2CD07C-43D4-45AE-A5F3-099D00C87079}" type="presOf" srcId="{25BDD3A0-15C2-4120-A0C0-7551F6AC55E4}" destId="{7D890459-8DC5-423F-9E34-18FE21364680}" srcOrd="0" destOrd="0" presId="urn:microsoft.com/office/officeart/2005/8/layout/vProcess5"/>
    <dgm:cxn modelId="{CF2DCB87-4D64-4DAA-9976-8739699BD077}" type="presOf" srcId="{E0D3EDAF-237A-4F13-B492-1306E45DAB09}" destId="{468C28FB-3D35-43A2-A281-251BBF5FE1EA}" srcOrd="1" destOrd="0" presId="urn:microsoft.com/office/officeart/2005/8/layout/vProcess5"/>
    <dgm:cxn modelId="{EF5E1389-9B81-47D9-8393-9101A3F42815}" srcId="{67DC8475-E630-48EB-90A2-37D7111CF30E}" destId="{E0D3EDAF-237A-4F13-B492-1306E45DAB09}" srcOrd="2" destOrd="0" parTransId="{77C8F3CD-281C-49A1-8068-9115E99B0CBE}" sibTransId="{25BDD3A0-15C2-4120-A0C0-7551F6AC55E4}"/>
    <dgm:cxn modelId="{8467388B-3481-48BB-A6A8-BB7ACF9E1887}" srcId="{67DC8475-E630-48EB-90A2-37D7111CF30E}" destId="{909E28E8-B8D1-4EF3-91FB-893EE60F4B2C}" srcOrd="1" destOrd="0" parTransId="{B909E4BC-65B6-417F-8FB3-235C8DC712AF}" sibTransId="{8D002037-EB6A-4705-B7E3-B7B8BC1D9FBB}"/>
    <dgm:cxn modelId="{175697AA-DF1C-406F-921E-5678ADD44333}" srcId="{67DC8475-E630-48EB-90A2-37D7111CF30E}" destId="{1CE5B860-7004-4679-8CB2-ED248D2722D6}" srcOrd="0" destOrd="0" parTransId="{BEB05227-4D39-4FAB-BF74-F6D0D9D02E30}" sibTransId="{E971BA45-4CC7-49F9-8DF0-3B546E409A63}"/>
    <dgm:cxn modelId="{97FBD1AF-54E5-462F-83AB-3805F9D85422}" type="presOf" srcId="{8D002037-EB6A-4705-B7E3-B7B8BC1D9FBB}" destId="{07D1B7A4-EAD1-417B-9DAC-D6BFC47B202C}" srcOrd="0" destOrd="0" presId="urn:microsoft.com/office/officeart/2005/8/layout/vProcess5"/>
    <dgm:cxn modelId="{BF21EFD3-E4BE-43FA-9761-E48852A97410}" type="presOf" srcId="{ACA77817-0966-48BA-B8D3-C0BC617E6360}" destId="{0A6D88D1-47F0-4E74-A436-6A97F245AF34}" srcOrd="0" destOrd="0" presId="urn:microsoft.com/office/officeart/2005/8/layout/vProcess5"/>
    <dgm:cxn modelId="{A9B084E2-B412-4366-984D-500C8B3FB477}" type="presOf" srcId="{909E28E8-B8D1-4EF3-91FB-893EE60F4B2C}" destId="{8665734E-62E2-48AF-BC4C-ABC18AC91776}" srcOrd="0" destOrd="0" presId="urn:microsoft.com/office/officeart/2005/8/layout/vProcess5"/>
    <dgm:cxn modelId="{3EFAC8ED-F02E-4939-9D23-39FD4CD5E8EF}" type="presOf" srcId="{E971BA45-4CC7-49F9-8DF0-3B546E409A63}" destId="{54AADEB1-7D22-41DA-ACFD-16A91EE25414}" srcOrd="0" destOrd="0" presId="urn:microsoft.com/office/officeart/2005/8/layout/vProcess5"/>
    <dgm:cxn modelId="{03EC8CF8-6274-434C-A418-C28B5C1EAF74}" type="presOf" srcId="{8A1A42E4-2EC9-4A13-8BC6-3C285B3FF371}" destId="{38D812DB-278F-453D-994E-8EC462EC9927}" srcOrd="0" destOrd="0" presId="urn:microsoft.com/office/officeart/2005/8/layout/vProcess5"/>
    <dgm:cxn modelId="{A4DFBCFB-215C-4C1F-91BC-A84D5C66B0F1}" type="presOf" srcId="{1CE5B860-7004-4679-8CB2-ED248D2722D6}" destId="{B75D6DDC-097D-43FA-95C1-EB2191CD8E66}" srcOrd="1" destOrd="0" presId="urn:microsoft.com/office/officeart/2005/8/layout/vProcess5"/>
    <dgm:cxn modelId="{76F16F91-C65C-4166-ADD8-1334C73EF58F}" type="presParOf" srcId="{2A9D1978-DB1D-4FE3-8739-A7727529776A}" destId="{4F16334B-C864-4C93-9E6D-1ECD1166EEE4}" srcOrd="0" destOrd="0" presId="urn:microsoft.com/office/officeart/2005/8/layout/vProcess5"/>
    <dgm:cxn modelId="{A561D464-CB7D-44C2-9F07-DE838E646FC0}" type="presParOf" srcId="{2A9D1978-DB1D-4FE3-8739-A7727529776A}" destId="{BE9C4A79-EC88-44BB-B6D6-D62660F1271B}" srcOrd="1" destOrd="0" presId="urn:microsoft.com/office/officeart/2005/8/layout/vProcess5"/>
    <dgm:cxn modelId="{A6BEB5FF-6CB6-4FC5-BE26-149A6F94EDE1}" type="presParOf" srcId="{2A9D1978-DB1D-4FE3-8739-A7727529776A}" destId="{8665734E-62E2-48AF-BC4C-ABC18AC91776}" srcOrd="2" destOrd="0" presId="urn:microsoft.com/office/officeart/2005/8/layout/vProcess5"/>
    <dgm:cxn modelId="{74DD01F2-7D3A-4710-AB0D-1AA8F4A1AC47}" type="presParOf" srcId="{2A9D1978-DB1D-4FE3-8739-A7727529776A}" destId="{C33FEFC5-02F9-4845-B385-1FD99489D8A8}" srcOrd="3" destOrd="0" presId="urn:microsoft.com/office/officeart/2005/8/layout/vProcess5"/>
    <dgm:cxn modelId="{C9B2AB84-7296-4C8B-ABF2-08E29699C059}" type="presParOf" srcId="{2A9D1978-DB1D-4FE3-8739-A7727529776A}" destId="{32360C66-6C44-4B81-913E-E0EEEA43C8DB}" srcOrd="4" destOrd="0" presId="urn:microsoft.com/office/officeart/2005/8/layout/vProcess5"/>
    <dgm:cxn modelId="{792C4046-4CD3-4B79-A86E-FCC0853241E4}" type="presParOf" srcId="{2A9D1978-DB1D-4FE3-8739-A7727529776A}" destId="{0A6D88D1-47F0-4E74-A436-6A97F245AF34}" srcOrd="5" destOrd="0" presId="urn:microsoft.com/office/officeart/2005/8/layout/vProcess5"/>
    <dgm:cxn modelId="{6A89CA53-143A-4981-BBF3-4F74748B343A}" type="presParOf" srcId="{2A9D1978-DB1D-4FE3-8739-A7727529776A}" destId="{54AADEB1-7D22-41DA-ACFD-16A91EE25414}" srcOrd="6" destOrd="0" presId="urn:microsoft.com/office/officeart/2005/8/layout/vProcess5"/>
    <dgm:cxn modelId="{686975E0-3771-44FC-8AC1-80580ABFD7BE}" type="presParOf" srcId="{2A9D1978-DB1D-4FE3-8739-A7727529776A}" destId="{07D1B7A4-EAD1-417B-9DAC-D6BFC47B202C}" srcOrd="7" destOrd="0" presId="urn:microsoft.com/office/officeart/2005/8/layout/vProcess5"/>
    <dgm:cxn modelId="{B75E5699-F990-44B3-B2EF-A254DB1BDFFB}" type="presParOf" srcId="{2A9D1978-DB1D-4FE3-8739-A7727529776A}" destId="{7D890459-8DC5-423F-9E34-18FE21364680}" srcOrd="8" destOrd="0" presId="urn:microsoft.com/office/officeart/2005/8/layout/vProcess5"/>
    <dgm:cxn modelId="{845E06D1-0E62-4153-9749-9F50D31CF20F}" type="presParOf" srcId="{2A9D1978-DB1D-4FE3-8739-A7727529776A}" destId="{38D812DB-278F-453D-994E-8EC462EC9927}" srcOrd="9" destOrd="0" presId="urn:microsoft.com/office/officeart/2005/8/layout/vProcess5"/>
    <dgm:cxn modelId="{6579B1D5-AC9F-4C42-BEBD-A7AEA31DB2D3}" type="presParOf" srcId="{2A9D1978-DB1D-4FE3-8739-A7727529776A}" destId="{B75D6DDC-097D-43FA-95C1-EB2191CD8E66}" srcOrd="10" destOrd="0" presId="urn:microsoft.com/office/officeart/2005/8/layout/vProcess5"/>
    <dgm:cxn modelId="{73A25600-2E08-4CD3-92AA-37BEB27448B1}" type="presParOf" srcId="{2A9D1978-DB1D-4FE3-8739-A7727529776A}" destId="{ABFECE0A-874C-40D3-A5A6-8ECB9602592F}" srcOrd="11" destOrd="0" presId="urn:microsoft.com/office/officeart/2005/8/layout/vProcess5"/>
    <dgm:cxn modelId="{C0885DE6-1E35-49F7-B9DD-22096884F21A}" type="presParOf" srcId="{2A9D1978-DB1D-4FE3-8739-A7727529776A}" destId="{468C28FB-3D35-43A2-A281-251BBF5FE1EA}" srcOrd="12" destOrd="0" presId="urn:microsoft.com/office/officeart/2005/8/layout/vProcess5"/>
    <dgm:cxn modelId="{CD245263-2064-4EE3-AD46-C83C53BC6389}" type="presParOf" srcId="{2A9D1978-DB1D-4FE3-8739-A7727529776A}" destId="{3185CC1C-FDD5-4644-B342-3092BC1368A0}" srcOrd="13" destOrd="0" presId="urn:microsoft.com/office/officeart/2005/8/layout/vProcess5"/>
    <dgm:cxn modelId="{BDEE7A6F-2A64-4DE3-9405-C67689343FB7}" type="presParOf" srcId="{2A9D1978-DB1D-4FE3-8739-A7727529776A}" destId="{AB9AAC0E-A132-4896-9F7E-B4CDF9E85D6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38F95D-FEAD-4FDB-8F0F-101F2075CD1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8E5739-17B4-4E88-B88F-A4105B3CE88D}">
      <dgm:prSet/>
      <dgm:spPr/>
      <dgm:t>
        <a:bodyPr/>
        <a:lstStyle/>
        <a:p>
          <a:r>
            <a:rPr lang="cs-CZ"/>
            <a:t>Žádost o souhlas s odnětím zemědělské půdy</a:t>
          </a:r>
          <a:endParaRPr lang="en-US"/>
        </a:p>
      </dgm:t>
    </dgm:pt>
    <dgm:pt modelId="{9A86A481-3541-4AFE-9AAF-E628B75DD4FB}" type="parTrans" cxnId="{EF5E5071-6895-49CB-B7B7-0FC6F003E1CA}">
      <dgm:prSet/>
      <dgm:spPr/>
      <dgm:t>
        <a:bodyPr/>
        <a:lstStyle/>
        <a:p>
          <a:endParaRPr lang="en-US"/>
        </a:p>
      </dgm:t>
    </dgm:pt>
    <dgm:pt modelId="{A768ECBC-8344-4D80-8B8C-B651B4C6F950}" type="sibTrans" cxnId="{EF5E5071-6895-49CB-B7B7-0FC6F003E1CA}">
      <dgm:prSet/>
      <dgm:spPr/>
      <dgm:t>
        <a:bodyPr/>
        <a:lstStyle/>
        <a:p>
          <a:endParaRPr lang="en-US"/>
        </a:p>
      </dgm:t>
    </dgm:pt>
    <dgm:pt modelId="{C4D8C7E5-D5DB-43CA-A3D7-317862100B4C}">
      <dgm:prSet/>
      <dgm:spPr/>
      <dgm:t>
        <a:bodyPr/>
        <a:lstStyle/>
        <a:p>
          <a:r>
            <a:rPr lang="cs-CZ"/>
            <a:t>účel zamýšleného odnětí</a:t>
          </a:r>
          <a:endParaRPr lang="en-US"/>
        </a:p>
      </dgm:t>
    </dgm:pt>
    <dgm:pt modelId="{A3612E1D-B12E-4C3F-A1C2-E419123B03BB}" type="parTrans" cxnId="{2E0EBEB1-887C-4080-99B5-140F33B26717}">
      <dgm:prSet/>
      <dgm:spPr/>
      <dgm:t>
        <a:bodyPr/>
        <a:lstStyle/>
        <a:p>
          <a:endParaRPr lang="en-US"/>
        </a:p>
      </dgm:t>
    </dgm:pt>
    <dgm:pt modelId="{B39C59E5-4640-44F6-9A5C-8CB358DDC55C}" type="sibTrans" cxnId="{2E0EBEB1-887C-4080-99B5-140F33B26717}">
      <dgm:prSet/>
      <dgm:spPr/>
      <dgm:t>
        <a:bodyPr/>
        <a:lstStyle/>
        <a:p>
          <a:endParaRPr lang="en-US"/>
        </a:p>
      </dgm:t>
    </dgm:pt>
    <dgm:pt modelId="{C7DF1B2C-0E59-404E-95BF-5CE31E66FB99}">
      <dgm:prSet/>
      <dgm:spPr/>
      <dgm:t>
        <a:bodyPr/>
        <a:lstStyle/>
        <a:p>
          <a:r>
            <a:rPr lang="cs-CZ" dirty="0"/>
            <a:t>vyhodnocení předpokládaných důsledků navrhovaného řešení na ZPF</a:t>
          </a:r>
          <a:endParaRPr lang="en-US" dirty="0"/>
        </a:p>
      </dgm:t>
    </dgm:pt>
    <dgm:pt modelId="{265765E9-63E8-43E8-8D52-9ECB5E8B9BD3}" type="parTrans" cxnId="{D5C4A8BB-5C0E-4A19-90A8-318CC2D9E0BF}">
      <dgm:prSet/>
      <dgm:spPr/>
      <dgm:t>
        <a:bodyPr/>
        <a:lstStyle/>
        <a:p>
          <a:endParaRPr lang="en-US"/>
        </a:p>
      </dgm:t>
    </dgm:pt>
    <dgm:pt modelId="{A0BA6F51-CFB9-45A7-B10A-7AAC0628B3E9}" type="sibTrans" cxnId="{D5C4A8BB-5C0E-4A19-90A8-318CC2D9E0BF}">
      <dgm:prSet/>
      <dgm:spPr/>
      <dgm:t>
        <a:bodyPr/>
        <a:lstStyle/>
        <a:p>
          <a:endParaRPr lang="en-US"/>
        </a:p>
      </dgm:t>
    </dgm:pt>
    <dgm:pt modelId="{0C9D6D93-76B4-4848-95B6-BF1BE79B1AB2}">
      <dgm:prSet/>
      <dgm:spPr/>
      <dgm:t>
        <a:bodyPr/>
        <a:lstStyle/>
        <a:p>
          <a:r>
            <a:rPr lang="cs-CZ" dirty="0"/>
            <a:t>zdůvodnění, proč je navrhované řešení z hlediska ochrany zemědělského půdního fondu, životního prostředí a ostatních zákonem chráněných veřejných zájmů nejvýhodnější</a:t>
          </a:r>
          <a:endParaRPr lang="en-US" dirty="0"/>
        </a:p>
      </dgm:t>
    </dgm:pt>
    <dgm:pt modelId="{E3C2F25C-A492-42A9-A09E-4A74C4DF3E25}" type="parTrans" cxnId="{633E713D-33E2-469D-A002-638604A7F3B6}">
      <dgm:prSet/>
      <dgm:spPr/>
      <dgm:t>
        <a:bodyPr/>
        <a:lstStyle/>
        <a:p>
          <a:endParaRPr lang="en-US"/>
        </a:p>
      </dgm:t>
    </dgm:pt>
    <dgm:pt modelId="{63DDAB49-3FA4-4990-870E-10DCAE148825}" type="sibTrans" cxnId="{633E713D-33E2-469D-A002-638604A7F3B6}">
      <dgm:prSet/>
      <dgm:spPr/>
      <dgm:t>
        <a:bodyPr/>
        <a:lstStyle/>
        <a:p>
          <a:endParaRPr lang="en-US"/>
        </a:p>
      </dgm:t>
    </dgm:pt>
    <dgm:pt modelId="{E283EA57-07E0-4303-9BC7-994F76CDFD83}">
      <dgm:prSet/>
      <dgm:spPr/>
      <dgm:t>
        <a:bodyPr/>
        <a:lstStyle/>
        <a:p>
          <a:r>
            <a:rPr lang="cs-CZ"/>
            <a:t>Souhlas k odnětí půdy ze ZPF</a:t>
          </a:r>
          <a:endParaRPr lang="en-US"/>
        </a:p>
      </dgm:t>
    </dgm:pt>
    <dgm:pt modelId="{7FBFCCC1-87DB-4AB9-A56D-AB04178E9F8A}" type="parTrans" cxnId="{A719B46A-53C8-49C9-8320-085D58C36A30}">
      <dgm:prSet/>
      <dgm:spPr/>
      <dgm:t>
        <a:bodyPr/>
        <a:lstStyle/>
        <a:p>
          <a:endParaRPr lang="en-US"/>
        </a:p>
      </dgm:t>
    </dgm:pt>
    <dgm:pt modelId="{A90ACDF5-8968-46F7-9776-98B77F3F388A}" type="sibTrans" cxnId="{A719B46A-53C8-49C9-8320-085D58C36A30}">
      <dgm:prSet/>
      <dgm:spPr/>
      <dgm:t>
        <a:bodyPr/>
        <a:lstStyle/>
        <a:p>
          <a:endParaRPr lang="en-US"/>
        </a:p>
      </dgm:t>
    </dgm:pt>
    <dgm:pt modelId="{A62E0CAC-769C-46DA-91DD-A5E223BDD2B3}">
      <dgm:prSet/>
      <dgm:spPr/>
      <dgm:t>
        <a:bodyPr/>
        <a:lstStyle/>
        <a:p>
          <a:r>
            <a:rPr lang="cs-CZ" dirty="0"/>
            <a:t>dotčené pozemky</a:t>
          </a:r>
          <a:endParaRPr lang="en-US" dirty="0"/>
        </a:p>
      </dgm:t>
    </dgm:pt>
    <dgm:pt modelId="{0F88E7CD-9439-4FE8-B6AE-81969F7737E5}" type="parTrans" cxnId="{46556A72-78AF-4722-A157-504B6B697055}">
      <dgm:prSet/>
      <dgm:spPr/>
      <dgm:t>
        <a:bodyPr/>
        <a:lstStyle/>
        <a:p>
          <a:endParaRPr lang="en-US"/>
        </a:p>
      </dgm:t>
    </dgm:pt>
    <dgm:pt modelId="{3A245C58-A00B-4F0F-B0CB-A98EFA2B8B3F}" type="sibTrans" cxnId="{46556A72-78AF-4722-A157-504B6B697055}">
      <dgm:prSet/>
      <dgm:spPr/>
      <dgm:t>
        <a:bodyPr/>
        <a:lstStyle/>
        <a:p>
          <a:endParaRPr lang="en-US"/>
        </a:p>
      </dgm:t>
    </dgm:pt>
    <dgm:pt modelId="{471D1282-CBC9-4EB4-8534-EAAD43DB8D8D}">
      <dgm:prSet/>
      <dgm:spPr/>
      <dgm:t>
        <a:bodyPr/>
        <a:lstStyle/>
        <a:p>
          <a:r>
            <a:rPr lang="cs-CZ" dirty="0"/>
            <a:t>podmínky nezbytné k zajištění ochrany ZPF</a:t>
          </a:r>
          <a:endParaRPr lang="en-US" dirty="0"/>
        </a:p>
      </dgm:t>
    </dgm:pt>
    <dgm:pt modelId="{65C135FE-6E88-49CE-949F-E77B7E5417B2}" type="parTrans" cxnId="{EABF2883-11B8-4DCE-896D-F0D703F57F9F}">
      <dgm:prSet/>
      <dgm:spPr/>
      <dgm:t>
        <a:bodyPr/>
        <a:lstStyle/>
        <a:p>
          <a:endParaRPr lang="en-US"/>
        </a:p>
      </dgm:t>
    </dgm:pt>
    <dgm:pt modelId="{1BCB520C-A6D2-4CD2-A02A-D5D7FB32F471}" type="sibTrans" cxnId="{EABF2883-11B8-4DCE-896D-F0D703F57F9F}">
      <dgm:prSet/>
      <dgm:spPr/>
      <dgm:t>
        <a:bodyPr/>
        <a:lstStyle/>
        <a:p>
          <a:endParaRPr lang="en-US"/>
        </a:p>
      </dgm:t>
    </dgm:pt>
    <dgm:pt modelId="{AE2CFBF8-13EC-49BC-8E38-73B59E14DB11}">
      <dgm:prSet/>
      <dgm:spPr/>
      <dgm:t>
        <a:bodyPr/>
        <a:lstStyle/>
        <a:p>
          <a:r>
            <a:rPr lang="cs-CZ" dirty="0"/>
            <a:t>schválení plánu rekultivace</a:t>
          </a:r>
          <a:endParaRPr lang="en-US" dirty="0"/>
        </a:p>
      </dgm:t>
    </dgm:pt>
    <dgm:pt modelId="{2B9730D7-B3E4-49C1-8B35-A44F69EBE8FB}" type="parTrans" cxnId="{C374E677-3E4B-4DD8-A1CD-19881D0D3C05}">
      <dgm:prSet/>
      <dgm:spPr/>
      <dgm:t>
        <a:bodyPr/>
        <a:lstStyle/>
        <a:p>
          <a:endParaRPr lang="en-US"/>
        </a:p>
      </dgm:t>
    </dgm:pt>
    <dgm:pt modelId="{523EF92E-1A4D-4888-8A75-947D0AB882BB}" type="sibTrans" cxnId="{C374E677-3E4B-4DD8-A1CD-19881D0D3C05}">
      <dgm:prSet/>
      <dgm:spPr/>
      <dgm:t>
        <a:bodyPr/>
        <a:lstStyle/>
        <a:p>
          <a:endParaRPr lang="en-US"/>
        </a:p>
      </dgm:t>
    </dgm:pt>
    <dgm:pt modelId="{0E8A3D19-7BEB-4F80-B597-36D7872D9439}">
      <dgm:prSet/>
      <dgm:spPr/>
      <dgm:t>
        <a:bodyPr/>
        <a:lstStyle/>
        <a:p>
          <a:r>
            <a:rPr lang="cs-CZ" dirty="0"/>
            <a:t>orientační výše odvodů za odnětí půdy ze ZFP</a:t>
          </a:r>
          <a:endParaRPr lang="en-US" dirty="0"/>
        </a:p>
      </dgm:t>
    </dgm:pt>
    <dgm:pt modelId="{EA61FD2D-7C19-47F6-9E69-EB168C0CE0C8}" type="parTrans" cxnId="{4E5AD162-091B-467C-B46C-AE55334B6BCB}">
      <dgm:prSet/>
      <dgm:spPr/>
      <dgm:t>
        <a:bodyPr/>
        <a:lstStyle/>
        <a:p>
          <a:endParaRPr lang="en-US"/>
        </a:p>
      </dgm:t>
    </dgm:pt>
    <dgm:pt modelId="{614AB5CD-BB20-44EE-B1CA-132181EC33B8}" type="sibTrans" cxnId="{4E5AD162-091B-467C-B46C-AE55334B6BCB}">
      <dgm:prSet/>
      <dgm:spPr/>
      <dgm:t>
        <a:bodyPr/>
        <a:lstStyle/>
        <a:p>
          <a:endParaRPr lang="en-US"/>
        </a:p>
      </dgm:t>
    </dgm:pt>
    <dgm:pt modelId="{CDB30503-435D-4028-AFBC-92F3DB8F2882}">
      <dgm:prSet/>
      <dgm:spPr/>
      <dgm:t>
        <a:bodyPr/>
        <a:lstStyle/>
        <a:p>
          <a:r>
            <a:rPr lang="cs-CZ" dirty="0"/>
            <a:t>vymezení etap u záměrů prováděných po etapách</a:t>
          </a:r>
          <a:endParaRPr lang="en-US" dirty="0"/>
        </a:p>
      </dgm:t>
    </dgm:pt>
    <dgm:pt modelId="{0207949E-72E6-463A-8450-8C0997E950E0}" type="parTrans" cxnId="{1ACAB5BC-F856-4414-9F84-92FDD97C9BFE}">
      <dgm:prSet/>
      <dgm:spPr/>
      <dgm:t>
        <a:bodyPr/>
        <a:lstStyle/>
        <a:p>
          <a:endParaRPr lang="en-US"/>
        </a:p>
      </dgm:t>
    </dgm:pt>
    <dgm:pt modelId="{47A403E2-DEC6-4EF3-914E-3889F33AC355}" type="sibTrans" cxnId="{1ACAB5BC-F856-4414-9F84-92FDD97C9BFE}">
      <dgm:prSet/>
      <dgm:spPr/>
      <dgm:t>
        <a:bodyPr/>
        <a:lstStyle/>
        <a:p>
          <a:endParaRPr lang="en-US"/>
        </a:p>
      </dgm:t>
    </dgm:pt>
    <dgm:pt modelId="{96F64860-322F-4873-88A8-5304D8EF86DF}">
      <dgm:prSet/>
      <dgm:spPr/>
      <dgm:t>
        <a:bodyPr/>
        <a:lstStyle/>
        <a:p>
          <a:r>
            <a:rPr lang="cs-CZ"/>
            <a:t>Právní povaha</a:t>
          </a:r>
          <a:endParaRPr lang="en-US"/>
        </a:p>
      </dgm:t>
    </dgm:pt>
    <dgm:pt modelId="{131FB9A8-63EF-4239-8638-794BDC34C19B}" type="parTrans" cxnId="{4715A388-A2BE-41F0-940F-B2030DDBB5F5}">
      <dgm:prSet/>
      <dgm:spPr/>
      <dgm:t>
        <a:bodyPr/>
        <a:lstStyle/>
        <a:p>
          <a:endParaRPr lang="en-US"/>
        </a:p>
      </dgm:t>
    </dgm:pt>
    <dgm:pt modelId="{25115D2D-8B61-47E1-9250-8D56EABCA1AA}" type="sibTrans" cxnId="{4715A388-A2BE-41F0-940F-B2030DDBB5F5}">
      <dgm:prSet/>
      <dgm:spPr/>
      <dgm:t>
        <a:bodyPr/>
        <a:lstStyle/>
        <a:p>
          <a:endParaRPr lang="en-US"/>
        </a:p>
      </dgm:t>
    </dgm:pt>
    <dgm:pt modelId="{BB63FEAA-96B8-4F7E-9922-744164390975}">
      <dgm:prSet/>
      <dgm:spPr/>
      <dgm:t>
        <a:bodyPr/>
        <a:lstStyle/>
        <a:p>
          <a:r>
            <a:rPr lang="cs-CZ"/>
            <a:t>Závazná součást rozhodnutí, která budou ve věci vydána podle zvláštních předpisů</a:t>
          </a:r>
          <a:endParaRPr lang="en-US"/>
        </a:p>
      </dgm:t>
    </dgm:pt>
    <dgm:pt modelId="{F8550003-C6B5-461E-8CEF-FAC8C02A6CE1}" type="parTrans" cxnId="{1AAD373E-F1FB-4563-9A60-4C7996499A8D}">
      <dgm:prSet/>
      <dgm:spPr/>
      <dgm:t>
        <a:bodyPr/>
        <a:lstStyle/>
        <a:p>
          <a:endParaRPr lang="en-US"/>
        </a:p>
      </dgm:t>
    </dgm:pt>
    <dgm:pt modelId="{59AAEAD5-082E-4479-982F-0299D8D3915E}" type="sibTrans" cxnId="{1AAD373E-F1FB-4563-9A60-4C7996499A8D}">
      <dgm:prSet/>
      <dgm:spPr/>
      <dgm:t>
        <a:bodyPr/>
        <a:lstStyle/>
        <a:p>
          <a:endParaRPr lang="en-US"/>
        </a:p>
      </dgm:t>
    </dgm:pt>
    <dgm:pt modelId="{0A82C09B-AE9D-4BDE-B5D2-3162FA3426EC}">
      <dgm:prSet/>
      <dgm:spPr/>
      <dgm:t>
        <a:bodyPr/>
        <a:lstStyle/>
        <a:p>
          <a:r>
            <a:rPr lang="cs-CZ"/>
            <a:t>Závazné stanovisko dle § 149 SŘ</a:t>
          </a:r>
          <a:endParaRPr lang="en-US"/>
        </a:p>
      </dgm:t>
    </dgm:pt>
    <dgm:pt modelId="{9F5AD4F4-61F0-40D9-B01D-BE3E1A6EA237}" type="parTrans" cxnId="{CC591815-67F5-4DD4-A49C-A404B365898F}">
      <dgm:prSet/>
      <dgm:spPr/>
      <dgm:t>
        <a:bodyPr/>
        <a:lstStyle/>
        <a:p>
          <a:endParaRPr lang="en-US"/>
        </a:p>
      </dgm:t>
    </dgm:pt>
    <dgm:pt modelId="{220D31F7-B4C9-46F4-A7A1-0562C084256A}" type="sibTrans" cxnId="{CC591815-67F5-4DD4-A49C-A404B365898F}">
      <dgm:prSet/>
      <dgm:spPr/>
      <dgm:t>
        <a:bodyPr/>
        <a:lstStyle/>
        <a:p>
          <a:endParaRPr lang="en-US"/>
        </a:p>
      </dgm:t>
    </dgm:pt>
    <dgm:pt modelId="{D9635BD0-BE16-4D55-87CD-DE3475F9840E}">
      <dgm:prSet/>
      <dgm:spPr/>
      <dgm:t>
        <a:bodyPr/>
        <a:lstStyle/>
        <a:p>
          <a:r>
            <a:rPr lang="cs-CZ" dirty="0"/>
            <a:t>Rozhodnutí vydané ve správním řízení, nevyžaduje-li záměr povolení podle jiného právního předpisu</a:t>
          </a:r>
          <a:endParaRPr lang="en-US" dirty="0"/>
        </a:p>
      </dgm:t>
    </dgm:pt>
    <dgm:pt modelId="{666C3133-6021-4BA8-893C-DEC8FFF7B81D}" type="parTrans" cxnId="{10C5502F-5FE1-4766-9AE9-B89345C82F67}">
      <dgm:prSet/>
      <dgm:spPr/>
      <dgm:t>
        <a:bodyPr/>
        <a:lstStyle/>
        <a:p>
          <a:endParaRPr lang="en-US"/>
        </a:p>
      </dgm:t>
    </dgm:pt>
    <dgm:pt modelId="{34B9DA8E-4D64-4A8B-B861-59A99D394B0F}" type="sibTrans" cxnId="{10C5502F-5FE1-4766-9AE9-B89345C82F67}">
      <dgm:prSet/>
      <dgm:spPr/>
      <dgm:t>
        <a:bodyPr/>
        <a:lstStyle/>
        <a:p>
          <a:endParaRPr lang="en-US"/>
        </a:p>
      </dgm:t>
    </dgm:pt>
    <dgm:pt modelId="{B53331BA-A101-47D6-A7DC-F218104757DB}">
      <dgm:prSet/>
      <dgm:spPr/>
      <dgm:t>
        <a:bodyPr/>
        <a:lstStyle/>
        <a:p>
          <a:r>
            <a:rPr lang="cs-CZ" dirty="0"/>
            <a:t>přílohy</a:t>
          </a:r>
          <a:endParaRPr lang="en-US" dirty="0"/>
        </a:p>
      </dgm:t>
    </dgm:pt>
    <dgm:pt modelId="{D448A9B0-3F34-4A7C-B038-EECDB120C4E3}" type="parTrans" cxnId="{FD7C6581-A038-4180-B327-6F8DEB199EAE}">
      <dgm:prSet/>
      <dgm:spPr/>
      <dgm:t>
        <a:bodyPr/>
        <a:lstStyle/>
        <a:p>
          <a:endParaRPr lang="cs-CZ"/>
        </a:p>
      </dgm:t>
    </dgm:pt>
    <dgm:pt modelId="{3CCBD8F7-DF93-45F6-8556-2B3AAE9FE753}" type="sibTrans" cxnId="{FD7C6581-A038-4180-B327-6F8DEB199EAE}">
      <dgm:prSet/>
      <dgm:spPr/>
      <dgm:t>
        <a:bodyPr/>
        <a:lstStyle/>
        <a:p>
          <a:endParaRPr lang="cs-CZ"/>
        </a:p>
      </dgm:t>
    </dgm:pt>
    <dgm:pt modelId="{242CB77E-EE3C-4DB4-85D6-F18EDA8B9184}" type="pres">
      <dgm:prSet presAssocID="{3538F95D-FEAD-4FDB-8F0F-101F2075CD12}" presName="linear" presStyleCnt="0">
        <dgm:presLayoutVars>
          <dgm:animLvl val="lvl"/>
          <dgm:resizeHandles val="exact"/>
        </dgm:presLayoutVars>
      </dgm:prSet>
      <dgm:spPr/>
    </dgm:pt>
    <dgm:pt modelId="{B694F3E9-FD92-406C-8A52-997F7C31BA9E}" type="pres">
      <dgm:prSet presAssocID="{168E5739-17B4-4E88-B88F-A4105B3CE8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6769030-3598-4520-837F-AF75335A7FB5}" type="pres">
      <dgm:prSet presAssocID="{168E5739-17B4-4E88-B88F-A4105B3CE88D}" presName="childText" presStyleLbl="revTx" presStyleIdx="0" presStyleCnt="3">
        <dgm:presLayoutVars>
          <dgm:bulletEnabled val="1"/>
        </dgm:presLayoutVars>
      </dgm:prSet>
      <dgm:spPr/>
    </dgm:pt>
    <dgm:pt modelId="{B7991CAA-4032-491E-9843-21C29AA43AC2}" type="pres">
      <dgm:prSet presAssocID="{E283EA57-07E0-4303-9BC7-994F76CDFD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8BA19FA-D79A-43F2-A8C6-10C159EC9619}" type="pres">
      <dgm:prSet presAssocID="{E283EA57-07E0-4303-9BC7-994F76CDFD83}" presName="childText" presStyleLbl="revTx" presStyleIdx="1" presStyleCnt="3">
        <dgm:presLayoutVars>
          <dgm:bulletEnabled val="1"/>
        </dgm:presLayoutVars>
      </dgm:prSet>
      <dgm:spPr/>
    </dgm:pt>
    <dgm:pt modelId="{E99EB5F5-A9B3-42AC-B35F-403EC167018B}" type="pres">
      <dgm:prSet presAssocID="{96F64860-322F-4873-88A8-5304D8EF86D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95C9E91-4BE1-473C-85E9-D1484B80EF97}" type="pres">
      <dgm:prSet presAssocID="{96F64860-322F-4873-88A8-5304D8EF86D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2A67E07-9C02-4244-87EE-9AC393A97802}" type="presOf" srcId="{0A82C09B-AE9D-4BDE-B5D2-3162FA3426EC}" destId="{E95C9E91-4BE1-473C-85E9-D1484B80EF97}" srcOrd="0" destOrd="1" presId="urn:microsoft.com/office/officeart/2005/8/layout/vList2"/>
    <dgm:cxn modelId="{DB246713-32F6-4D65-BD28-C7D633DB0D4D}" type="presOf" srcId="{471D1282-CBC9-4EB4-8534-EAAD43DB8D8D}" destId="{28BA19FA-D79A-43F2-A8C6-10C159EC9619}" srcOrd="0" destOrd="1" presId="urn:microsoft.com/office/officeart/2005/8/layout/vList2"/>
    <dgm:cxn modelId="{CC591815-67F5-4DD4-A49C-A404B365898F}" srcId="{BB63FEAA-96B8-4F7E-9922-744164390975}" destId="{0A82C09B-AE9D-4BDE-B5D2-3162FA3426EC}" srcOrd="0" destOrd="0" parTransId="{9F5AD4F4-61F0-40D9-B01D-BE3E1A6EA237}" sibTransId="{220D31F7-B4C9-46F4-A7A1-0562C084256A}"/>
    <dgm:cxn modelId="{BBC23E1E-1DF1-49FC-BE68-3A45B731ADF0}" type="presOf" srcId="{96F64860-322F-4873-88A8-5304D8EF86DF}" destId="{E99EB5F5-A9B3-42AC-B35F-403EC167018B}" srcOrd="0" destOrd="0" presId="urn:microsoft.com/office/officeart/2005/8/layout/vList2"/>
    <dgm:cxn modelId="{D72D682A-CC0D-4308-B3A4-CB3D0184309B}" type="presOf" srcId="{168E5739-17B4-4E88-B88F-A4105B3CE88D}" destId="{B694F3E9-FD92-406C-8A52-997F7C31BA9E}" srcOrd="0" destOrd="0" presId="urn:microsoft.com/office/officeart/2005/8/layout/vList2"/>
    <dgm:cxn modelId="{10C5502F-5FE1-4766-9AE9-B89345C82F67}" srcId="{96F64860-322F-4873-88A8-5304D8EF86DF}" destId="{D9635BD0-BE16-4D55-87CD-DE3475F9840E}" srcOrd="1" destOrd="0" parTransId="{666C3133-6021-4BA8-893C-DEC8FFF7B81D}" sibTransId="{34B9DA8E-4D64-4A8B-B861-59A99D394B0F}"/>
    <dgm:cxn modelId="{5642C13A-3492-49CD-A132-694869BD902A}" type="presOf" srcId="{C7DF1B2C-0E59-404E-95BF-5CE31E66FB99}" destId="{06769030-3598-4520-837F-AF75335A7FB5}" srcOrd="0" destOrd="1" presId="urn:microsoft.com/office/officeart/2005/8/layout/vList2"/>
    <dgm:cxn modelId="{6079F23B-B487-4CBE-B963-F01D4E65AC18}" type="presOf" srcId="{0C9D6D93-76B4-4848-95B6-BF1BE79B1AB2}" destId="{06769030-3598-4520-837F-AF75335A7FB5}" srcOrd="0" destOrd="2" presId="urn:microsoft.com/office/officeart/2005/8/layout/vList2"/>
    <dgm:cxn modelId="{633E713D-33E2-469D-A002-638604A7F3B6}" srcId="{168E5739-17B4-4E88-B88F-A4105B3CE88D}" destId="{0C9D6D93-76B4-4848-95B6-BF1BE79B1AB2}" srcOrd="2" destOrd="0" parTransId="{E3C2F25C-A492-42A9-A09E-4A74C4DF3E25}" sibTransId="{63DDAB49-3FA4-4990-870E-10DCAE148825}"/>
    <dgm:cxn modelId="{1AAD373E-F1FB-4563-9A60-4C7996499A8D}" srcId="{96F64860-322F-4873-88A8-5304D8EF86DF}" destId="{BB63FEAA-96B8-4F7E-9922-744164390975}" srcOrd="0" destOrd="0" parTransId="{F8550003-C6B5-461E-8CEF-FAC8C02A6CE1}" sibTransId="{59AAEAD5-082E-4479-982F-0299D8D3915E}"/>
    <dgm:cxn modelId="{8541065C-AA95-4615-A093-E4776337F5F9}" type="presOf" srcId="{C4D8C7E5-D5DB-43CA-A3D7-317862100B4C}" destId="{06769030-3598-4520-837F-AF75335A7FB5}" srcOrd="0" destOrd="0" presId="urn:microsoft.com/office/officeart/2005/8/layout/vList2"/>
    <dgm:cxn modelId="{05A19E62-CEFE-44CA-B130-655F1C30A607}" type="presOf" srcId="{E283EA57-07E0-4303-9BC7-994F76CDFD83}" destId="{B7991CAA-4032-491E-9843-21C29AA43AC2}" srcOrd="0" destOrd="0" presId="urn:microsoft.com/office/officeart/2005/8/layout/vList2"/>
    <dgm:cxn modelId="{4E5AD162-091B-467C-B46C-AE55334B6BCB}" srcId="{E283EA57-07E0-4303-9BC7-994F76CDFD83}" destId="{0E8A3D19-7BEB-4F80-B597-36D7872D9439}" srcOrd="3" destOrd="0" parTransId="{EA61FD2D-7C19-47F6-9E69-EB168C0CE0C8}" sibTransId="{614AB5CD-BB20-44EE-B1CA-132181EC33B8}"/>
    <dgm:cxn modelId="{A719B46A-53C8-49C9-8320-085D58C36A30}" srcId="{3538F95D-FEAD-4FDB-8F0F-101F2075CD12}" destId="{E283EA57-07E0-4303-9BC7-994F76CDFD83}" srcOrd="1" destOrd="0" parTransId="{7FBFCCC1-87DB-4AB9-A56D-AB04178E9F8A}" sibTransId="{A90ACDF5-8968-46F7-9776-98B77F3F388A}"/>
    <dgm:cxn modelId="{899A154C-A821-4B01-AE96-64E19D30F020}" type="presOf" srcId="{3538F95D-FEAD-4FDB-8F0F-101F2075CD12}" destId="{242CB77E-EE3C-4DB4-85D6-F18EDA8B9184}" srcOrd="0" destOrd="0" presId="urn:microsoft.com/office/officeart/2005/8/layout/vList2"/>
    <dgm:cxn modelId="{9B91556F-AEC3-4ABC-AD16-82C57C476F0E}" type="presOf" srcId="{BB63FEAA-96B8-4F7E-9922-744164390975}" destId="{E95C9E91-4BE1-473C-85E9-D1484B80EF97}" srcOrd="0" destOrd="0" presId="urn:microsoft.com/office/officeart/2005/8/layout/vList2"/>
    <dgm:cxn modelId="{EF5E5071-6895-49CB-B7B7-0FC6F003E1CA}" srcId="{3538F95D-FEAD-4FDB-8F0F-101F2075CD12}" destId="{168E5739-17B4-4E88-B88F-A4105B3CE88D}" srcOrd="0" destOrd="0" parTransId="{9A86A481-3541-4AFE-9AAF-E628B75DD4FB}" sibTransId="{A768ECBC-8344-4D80-8B8C-B651B4C6F950}"/>
    <dgm:cxn modelId="{46556A72-78AF-4722-A157-504B6B697055}" srcId="{E283EA57-07E0-4303-9BC7-994F76CDFD83}" destId="{A62E0CAC-769C-46DA-91DD-A5E223BDD2B3}" srcOrd="0" destOrd="0" parTransId="{0F88E7CD-9439-4FE8-B6AE-81969F7737E5}" sibTransId="{3A245C58-A00B-4F0F-B0CB-A98EFA2B8B3F}"/>
    <dgm:cxn modelId="{AA8FB655-959F-4D1A-9BCE-64A4A0856D55}" type="presOf" srcId="{D9635BD0-BE16-4D55-87CD-DE3475F9840E}" destId="{E95C9E91-4BE1-473C-85E9-D1484B80EF97}" srcOrd="0" destOrd="2" presId="urn:microsoft.com/office/officeart/2005/8/layout/vList2"/>
    <dgm:cxn modelId="{C374E677-3E4B-4DD8-A1CD-19881D0D3C05}" srcId="{E283EA57-07E0-4303-9BC7-994F76CDFD83}" destId="{AE2CFBF8-13EC-49BC-8E38-73B59E14DB11}" srcOrd="2" destOrd="0" parTransId="{2B9730D7-B3E4-49C1-8B35-A44F69EBE8FB}" sibTransId="{523EF92E-1A4D-4888-8A75-947D0AB882BB}"/>
    <dgm:cxn modelId="{FD7C6581-A038-4180-B327-6F8DEB199EAE}" srcId="{168E5739-17B4-4E88-B88F-A4105B3CE88D}" destId="{B53331BA-A101-47D6-A7DC-F218104757DB}" srcOrd="3" destOrd="0" parTransId="{D448A9B0-3F34-4A7C-B038-EECDB120C4E3}" sibTransId="{3CCBD8F7-DF93-45F6-8556-2B3AAE9FE753}"/>
    <dgm:cxn modelId="{EABF2883-11B8-4DCE-896D-F0D703F57F9F}" srcId="{E283EA57-07E0-4303-9BC7-994F76CDFD83}" destId="{471D1282-CBC9-4EB4-8534-EAAD43DB8D8D}" srcOrd="1" destOrd="0" parTransId="{65C135FE-6E88-49CE-949F-E77B7E5417B2}" sibTransId="{1BCB520C-A6D2-4CD2-A02A-D5D7FB32F471}"/>
    <dgm:cxn modelId="{4715A388-A2BE-41F0-940F-B2030DDBB5F5}" srcId="{3538F95D-FEAD-4FDB-8F0F-101F2075CD12}" destId="{96F64860-322F-4873-88A8-5304D8EF86DF}" srcOrd="2" destOrd="0" parTransId="{131FB9A8-63EF-4239-8638-794BDC34C19B}" sibTransId="{25115D2D-8B61-47E1-9250-8D56EABCA1AA}"/>
    <dgm:cxn modelId="{D650A990-53F0-4C8D-8D1C-B0E3E1B7D715}" type="presOf" srcId="{B53331BA-A101-47D6-A7DC-F218104757DB}" destId="{06769030-3598-4520-837F-AF75335A7FB5}" srcOrd="0" destOrd="3" presId="urn:microsoft.com/office/officeart/2005/8/layout/vList2"/>
    <dgm:cxn modelId="{1E93E1A9-BB90-4C5C-B8F7-42608714BD1D}" type="presOf" srcId="{0E8A3D19-7BEB-4F80-B597-36D7872D9439}" destId="{28BA19FA-D79A-43F2-A8C6-10C159EC9619}" srcOrd="0" destOrd="3" presId="urn:microsoft.com/office/officeart/2005/8/layout/vList2"/>
    <dgm:cxn modelId="{2E0EBEB1-887C-4080-99B5-140F33B26717}" srcId="{168E5739-17B4-4E88-B88F-A4105B3CE88D}" destId="{C4D8C7E5-D5DB-43CA-A3D7-317862100B4C}" srcOrd="0" destOrd="0" parTransId="{A3612E1D-B12E-4C3F-A1C2-E419123B03BB}" sibTransId="{B39C59E5-4640-44F6-9A5C-8CB358DDC55C}"/>
    <dgm:cxn modelId="{D5C4A8BB-5C0E-4A19-90A8-318CC2D9E0BF}" srcId="{168E5739-17B4-4E88-B88F-A4105B3CE88D}" destId="{C7DF1B2C-0E59-404E-95BF-5CE31E66FB99}" srcOrd="1" destOrd="0" parTransId="{265765E9-63E8-43E8-8D52-9ECB5E8B9BD3}" sibTransId="{A0BA6F51-CFB9-45A7-B10A-7AAC0628B3E9}"/>
    <dgm:cxn modelId="{1ACAB5BC-F856-4414-9F84-92FDD97C9BFE}" srcId="{E283EA57-07E0-4303-9BC7-994F76CDFD83}" destId="{CDB30503-435D-4028-AFBC-92F3DB8F2882}" srcOrd="4" destOrd="0" parTransId="{0207949E-72E6-463A-8450-8C0997E950E0}" sibTransId="{47A403E2-DEC6-4EF3-914E-3889F33AC355}"/>
    <dgm:cxn modelId="{72D7C3C0-1FB4-478E-898A-2FEC6156CBEE}" type="presOf" srcId="{AE2CFBF8-13EC-49BC-8E38-73B59E14DB11}" destId="{28BA19FA-D79A-43F2-A8C6-10C159EC9619}" srcOrd="0" destOrd="2" presId="urn:microsoft.com/office/officeart/2005/8/layout/vList2"/>
    <dgm:cxn modelId="{F6F880C5-E4FE-4A54-A489-B1C26D17FC3C}" type="presOf" srcId="{CDB30503-435D-4028-AFBC-92F3DB8F2882}" destId="{28BA19FA-D79A-43F2-A8C6-10C159EC9619}" srcOrd="0" destOrd="4" presId="urn:microsoft.com/office/officeart/2005/8/layout/vList2"/>
    <dgm:cxn modelId="{7430EEDC-4822-478A-BD36-299DBBA3EECC}" type="presOf" srcId="{A62E0CAC-769C-46DA-91DD-A5E223BDD2B3}" destId="{28BA19FA-D79A-43F2-A8C6-10C159EC9619}" srcOrd="0" destOrd="0" presId="urn:microsoft.com/office/officeart/2005/8/layout/vList2"/>
    <dgm:cxn modelId="{936445AE-47C5-4FD4-B880-73CD174FCD34}" type="presParOf" srcId="{242CB77E-EE3C-4DB4-85D6-F18EDA8B9184}" destId="{B694F3E9-FD92-406C-8A52-997F7C31BA9E}" srcOrd="0" destOrd="0" presId="urn:microsoft.com/office/officeart/2005/8/layout/vList2"/>
    <dgm:cxn modelId="{69A6E6F3-1275-4B28-9A1D-B1EA5BB696F3}" type="presParOf" srcId="{242CB77E-EE3C-4DB4-85D6-F18EDA8B9184}" destId="{06769030-3598-4520-837F-AF75335A7FB5}" srcOrd="1" destOrd="0" presId="urn:microsoft.com/office/officeart/2005/8/layout/vList2"/>
    <dgm:cxn modelId="{EDB3D3F1-C625-47A1-A0D6-59446A3EC327}" type="presParOf" srcId="{242CB77E-EE3C-4DB4-85D6-F18EDA8B9184}" destId="{B7991CAA-4032-491E-9843-21C29AA43AC2}" srcOrd="2" destOrd="0" presId="urn:microsoft.com/office/officeart/2005/8/layout/vList2"/>
    <dgm:cxn modelId="{FC1B9A69-57CE-42BF-B867-096AEA251EE4}" type="presParOf" srcId="{242CB77E-EE3C-4DB4-85D6-F18EDA8B9184}" destId="{28BA19FA-D79A-43F2-A8C6-10C159EC9619}" srcOrd="3" destOrd="0" presId="urn:microsoft.com/office/officeart/2005/8/layout/vList2"/>
    <dgm:cxn modelId="{80570016-358D-4C62-A3AE-A006A8142118}" type="presParOf" srcId="{242CB77E-EE3C-4DB4-85D6-F18EDA8B9184}" destId="{E99EB5F5-A9B3-42AC-B35F-403EC167018B}" srcOrd="4" destOrd="0" presId="urn:microsoft.com/office/officeart/2005/8/layout/vList2"/>
    <dgm:cxn modelId="{8E8B4959-DAB3-4A49-B81F-D98F3D55FD15}" type="presParOf" srcId="{242CB77E-EE3C-4DB4-85D6-F18EDA8B9184}" destId="{E95C9E91-4BE1-473C-85E9-D1484B80EF9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84EE92-82E9-4031-9F37-06203F7BC82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5CAD1E4-2124-47DF-B841-F2E8C04904A6}">
      <dgm:prSet/>
      <dgm:spPr/>
      <dgm:t>
        <a:bodyPr/>
        <a:lstStyle/>
        <a:p>
          <a:r>
            <a:rPr lang="cs-CZ"/>
            <a:t>Evidence zemědělského podnikatele</a:t>
          </a:r>
        </a:p>
      </dgm:t>
    </dgm:pt>
    <dgm:pt modelId="{83B0E6DB-3879-4DA0-9773-FA4480040A54}" type="parTrans" cxnId="{84E57B9E-7D90-4C8B-A554-FA67ABBB7104}">
      <dgm:prSet/>
      <dgm:spPr/>
      <dgm:t>
        <a:bodyPr/>
        <a:lstStyle/>
        <a:p>
          <a:endParaRPr lang="cs-CZ"/>
        </a:p>
      </dgm:t>
    </dgm:pt>
    <dgm:pt modelId="{EF9899AD-25CA-4616-9A32-8C4C11C6B4E6}" type="sibTrans" cxnId="{84E57B9E-7D90-4C8B-A554-FA67ABBB7104}">
      <dgm:prSet/>
      <dgm:spPr/>
      <dgm:t>
        <a:bodyPr/>
        <a:lstStyle/>
        <a:p>
          <a:endParaRPr lang="cs-CZ"/>
        </a:p>
      </dgm:t>
    </dgm:pt>
    <dgm:pt modelId="{F0FA25F2-D7B9-4271-A0D6-6CE75F25D68A}">
      <dgm:prSet/>
      <dgm:spPr/>
      <dgm:t>
        <a:bodyPr/>
        <a:lstStyle/>
        <a:p>
          <a:r>
            <a:rPr lang="cs-CZ"/>
            <a:t>Smlouva o kontrole a certifikaci</a:t>
          </a:r>
        </a:p>
      </dgm:t>
    </dgm:pt>
    <dgm:pt modelId="{2566DFDF-6923-45E4-A37B-39466F6E47C8}" type="parTrans" cxnId="{30027217-0F79-4CBE-85A6-15F089D323DB}">
      <dgm:prSet/>
      <dgm:spPr/>
      <dgm:t>
        <a:bodyPr/>
        <a:lstStyle/>
        <a:p>
          <a:endParaRPr lang="cs-CZ"/>
        </a:p>
      </dgm:t>
    </dgm:pt>
    <dgm:pt modelId="{469A393B-32F2-43CF-A2B3-A2859EB17A67}" type="sibTrans" cxnId="{30027217-0F79-4CBE-85A6-15F089D323DB}">
      <dgm:prSet/>
      <dgm:spPr/>
      <dgm:t>
        <a:bodyPr/>
        <a:lstStyle/>
        <a:p>
          <a:endParaRPr lang="cs-CZ"/>
        </a:p>
      </dgm:t>
    </dgm:pt>
    <dgm:pt modelId="{51748F99-827C-45A4-9D22-BA53C138FD9A}">
      <dgm:prSet/>
      <dgm:spPr/>
      <dgm:t>
        <a:bodyPr/>
        <a:lstStyle/>
        <a:p>
          <a:r>
            <a:rPr lang="cs-CZ"/>
            <a:t>Vstupní kontrola</a:t>
          </a:r>
        </a:p>
      </dgm:t>
    </dgm:pt>
    <dgm:pt modelId="{48F4F587-2BF9-4929-8A99-E84217AF53E7}" type="parTrans" cxnId="{4F7A7202-DE95-4A91-9E18-6A5736E61DB5}">
      <dgm:prSet/>
      <dgm:spPr/>
      <dgm:t>
        <a:bodyPr/>
        <a:lstStyle/>
        <a:p>
          <a:endParaRPr lang="cs-CZ"/>
        </a:p>
      </dgm:t>
    </dgm:pt>
    <dgm:pt modelId="{ACF9DA89-B6A5-4CCE-9D72-C56DBB94D49F}" type="sibTrans" cxnId="{4F7A7202-DE95-4A91-9E18-6A5736E61DB5}">
      <dgm:prSet/>
      <dgm:spPr/>
      <dgm:t>
        <a:bodyPr/>
        <a:lstStyle/>
        <a:p>
          <a:endParaRPr lang="cs-CZ"/>
        </a:p>
      </dgm:t>
    </dgm:pt>
    <dgm:pt modelId="{C68554AC-22E3-4CAA-9D79-3E83B09B2464}">
      <dgm:prSet/>
      <dgm:spPr/>
      <dgm:t>
        <a:bodyPr/>
        <a:lstStyle/>
        <a:p>
          <a:r>
            <a:rPr lang="cs-CZ"/>
            <a:t>Registrace</a:t>
          </a:r>
        </a:p>
      </dgm:t>
    </dgm:pt>
    <dgm:pt modelId="{776E9E16-9920-40C0-A8C0-33C32023CB85}" type="parTrans" cxnId="{80401368-8697-4247-B0B5-F116FA5EB42C}">
      <dgm:prSet/>
      <dgm:spPr/>
      <dgm:t>
        <a:bodyPr/>
        <a:lstStyle/>
        <a:p>
          <a:endParaRPr lang="cs-CZ"/>
        </a:p>
      </dgm:t>
    </dgm:pt>
    <dgm:pt modelId="{0D71606E-37DE-4D26-8AA2-8330DCDD9B41}" type="sibTrans" cxnId="{80401368-8697-4247-B0B5-F116FA5EB42C}">
      <dgm:prSet/>
      <dgm:spPr/>
      <dgm:t>
        <a:bodyPr/>
        <a:lstStyle/>
        <a:p>
          <a:endParaRPr lang="cs-CZ"/>
        </a:p>
      </dgm:t>
    </dgm:pt>
    <dgm:pt modelId="{18A7B060-3831-4A7F-8F4D-E1014E73C83B}">
      <dgm:prSet/>
      <dgm:spPr/>
      <dgm:t>
        <a:bodyPr/>
        <a:lstStyle/>
        <a:p>
          <a:r>
            <a:rPr lang="cs-CZ"/>
            <a:t>Přechodné období</a:t>
          </a:r>
        </a:p>
      </dgm:t>
    </dgm:pt>
    <dgm:pt modelId="{8404CBD0-0192-44B2-B9F3-584C23760598}" type="parTrans" cxnId="{3A2A01A9-E88A-4E6D-83F9-E43D4E363B34}">
      <dgm:prSet/>
      <dgm:spPr/>
      <dgm:t>
        <a:bodyPr/>
        <a:lstStyle/>
        <a:p>
          <a:endParaRPr lang="cs-CZ"/>
        </a:p>
      </dgm:t>
    </dgm:pt>
    <dgm:pt modelId="{11F013C1-292A-4321-88A7-2E2233C7AA16}" type="sibTrans" cxnId="{3A2A01A9-E88A-4E6D-83F9-E43D4E363B34}">
      <dgm:prSet/>
      <dgm:spPr/>
      <dgm:t>
        <a:bodyPr/>
        <a:lstStyle/>
        <a:p>
          <a:endParaRPr lang="cs-CZ"/>
        </a:p>
      </dgm:t>
    </dgm:pt>
    <dgm:pt modelId="{104BB2E6-CE81-4032-8F55-DCB0A6417C79}">
      <dgm:prSet/>
      <dgm:spPr/>
    </dgm:pt>
    <dgm:pt modelId="{3A05B885-2B75-4CED-9B32-F1000BBF377B}" type="parTrans" cxnId="{0517C809-1002-4B1A-BFEE-D00216F10281}">
      <dgm:prSet/>
      <dgm:spPr/>
      <dgm:t>
        <a:bodyPr/>
        <a:lstStyle/>
        <a:p>
          <a:endParaRPr lang="cs-CZ"/>
        </a:p>
      </dgm:t>
    </dgm:pt>
    <dgm:pt modelId="{B3BE3CAC-A8B8-4C6B-A4CD-B98270E694A7}" type="sibTrans" cxnId="{0517C809-1002-4B1A-BFEE-D00216F10281}">
      <dgm:prSet/>
      <dgm:spPr/>
      <dgm:t>
        <a:bodyPr/>
        <a:lstStyle/>
        <a:p>
          <a:endParaRPr lang="cs-CZ"/>
        </a:p>
      </dgm:t>
    </dgm:pt>
    <dgm:pt modelId="{314E597D-E92D-4A93-8B58-3958EF53978E}" type="pres">
      <dgm:prSet presAssocID="{1584EE92-82E9-4031-9F37-06203F7BC82D}" presName="outerComposite" presStyleCnt="0">
        <dgm:presLayoutVars>
          <dgm:chMax val="5"/>
          <dgm:dir/>
          <dgm:resizeHandles val="exact"/>
        </dgm:presLayoutVars>
      </dgm:prSet>
      <dgm:spPr/>
    </dgm:pt>
    <dgm:pt modelId="{97C435E6-158E-441B-B9AB-A02731D8902A}" type="pres">
      <dgm:prSet presAssocID="{1584EE92-82E9-4031-9F37-06203F7BC82D}" presName="dummyMaxCanvas" presStyleCnt="0">
        <dgm:presLayoutVars/>
      </dgm:prSet>
      <dgm:spPr/>
    </dgm:pt>
    <dgm:pt modelId="{0793C513-78ED-4074-BA21-C8B9AA1ED1A3}" type="pres">
      <dgm:prSet presAssocID="{1584EE92-82E9-4031-9F37-06203F7BC82D}" presName="FiveNodes_1" presStyleLbl="node1" presStyleIdx="0" presStyleCnt="5">
        <dgm:presLayoutVars>
          <dgm:bulletEnabled val="1"/>
        </dgm:presLayoutVars>
      </dgm:prSet>
      <dgm:spPr/>
    </dgm:pt>
    <dgm:pt modelId="{5AFEA2B2-092B-4ACE-9314-CF78DCE84E50}" type="pres">
      <dgm:prSet presAssocID="{1584EE92-82E9-4031-9F37-06203F7BC82D}" presName="FiveNodes_2" presStyleLbl="node1" presStyleIdx="1" presStyleCnt="5">
        <dgm:presLayoutVars>
          <dgm:bulletEnabled val="1"/>
        </dgm:presLayoutVars>
      </dgm:prSet>
      <dgm:spPr/>
    </dgm:pt>
    <dgm:pt modelId="{6FDBFBAD-5FB1-4693-9A1F-18B6F6E936BA}" type="pres">
      <dgm:prSet presAssocID="{1584EE92-82E9-4031-9F37-06203F7BC82D}" presName="FiveNodes_3" presStyleLbl="node1" presStyleIdx="2" presStyleCnt="5">
        <dgm:presLayoutVars>
          <dgm:bulletEnabled val="1"/>
        </dgm:presLayoutVars>
      </dgm:prSet>
      <dgm:spPr/>
    </dgm:pt>
    <dgm:pt modelId="{830A7935-AB58-4B77-A58C-FECB27471C0A}" type="pres">
      <dgm:prSet presAssocID="{1584EE92-82E9-4031-9F37-06203F7BC82D}" presName="FiveNodes_4" presStyleLbl="node1" presStyleIdx="3" presStyleCnt="5">
        <dgm:presLayoutVars>
          <dgm:bulletEnabled val="1"/>
        </dgm:presLayoutVars>
      </dgm:prSet>
      <dgm:spPr/>
    </dgm:pt>
    <dgm:pt modelId="{7B814EC7-DAFE-4DE2-9C31-2C2A93C0EC45}" type="pres">
      <dgm:prSet presAssocID="{1584EE92-82E9-4031-9F37-06203F7BC82D}" presName="FiveNodes_5" presStyleLbl="node1" presStyleIdx="4" presStyleCnt="5">
        <dgm:presLayoutVars>
          <dgm:bulletEnabled val="1"/>
        </dgm:presLayoutVars>
      </dgm:prSet>
      <dgm:spPr/>
    </dgm:pt>
    <dgm:pt modelId="{D88D6C8E-6B8A-4426-920A-F75D79A1A078}" type="pres">
      <dgm:prSet presAssocID="{1584EE92-82E9-4031-9F37-06203F7BC82D}" presName="FiveConn_1-2" presStyleLbl="fgAccFollowNode1" presStyleIdx="0" presStyleCnt="4">
        <dgm:presLayoutVars>
          <dgm:bulletEnabled val="1"/>
        </dgm:presLayoutVars>
      </dgm:prSet>
      <dgm:spPr/>
    </dgm:pt>
    <dgm:pt modelId="{E3B24B2E-792A-46BE-9580-BF4ABDA6B250}" type="pres">
      <dgm:prSet presAssocID="{1584EE92-82E9-4031-9F37-06203F7BC82D}" presName="FiveConn_2-3" presStyleLbl="fgAccFollowNode1" presStyleIdx="1" presStyleCnt="4">
        <dgm:presLayoutVars>
          <dgm:bulletEnabled val="1"/>
        </dgm:presLayoutVars>
      </dgm:prSet>
      <dgm:spPr/>
    </dgm:pt>
    <dgm:pt modelId="{2B42C734-427E-4DD6-B3B8-07AD743FF729}" type="pres">
      <dgm:prSet presAssocID="{1584EE92-82E9-4031-9F37-06203F7BC82D}" presName="FiveConn_3-4" presStyleLbl="fgAccFollowNode1" presStyleIdx="2" presStyleCnt="4">
        <dgm:presLayoutVars>
          <dgm:bulletEnabled val="1"/>
        </dgm:presLayoutVars>
      </dgm:prSet>
      <dgm:spPr/>
    </dgm:pt>
    <dgm:pt modelId="{D3E5F355-5663-4786-96FA-900640A002AB}" type="pres">
      <dgm:prSet presAssocID="{1584EE92-82E9-4031-9F37-06203F7BC82D}" presName="FiveConn_4-5" presStyleLbl="fgAccFollowNode1" presStyleIdx="3" presStyleCnt="4">
        <dgm:presLayoutVars>
          <dgm:bulletEnabled val="1"/>
        </dgm:presLayoutVars>
      </dgm:prSet>
      <dgm:spPr/>
    </dgm:pt>
    <dgm:pt modelId="{543F93D4-CAA8-436C-9DC1-31CE6954FCFE}" type="pres">
      <dgm:prSet presAssocID="{1584EE92-82E9-4031-9F37-06203F7BC82D}" presName="FiveNodes_1_text" presStyleLbl="node1" presStyleIdx="4" presStyleCnt="5">
        <dgm:presLayoutVars>
          <dgm:bulletEnabled val="1"/>
        </dgm:presLayoutVars>
      </dgm:prSet>
      <dgm:spPr/>
    </dgm:pt>
    <dgm:pt modelId="{A2620D9C-CA5D-49FD-9E30-7F4C11403DE9}" type="pres">
      <dgm:prSet presAssocID="{1584EE92-82E9-4031-9F37-06203F7BC82D}" presName="FiveNodes_2_text" presStyleLbl="node1" presStyleIdx="4" presStyleCnt="5">
        <dgm:presLayoutVars>
          <dgm:bulletEnabled val="1"/>
        </dgm:presLayoutVars>
      </dgm:prSet>
      <dgm:spPr/>
    </dgm:pt>
    <dgm:pt modelId="{5F01B183-7863-430D-86F5-BC1E075866B1}" type="pres">
      <dgm:prSet presAssocID="{1584EE92-82E9-4031-9F37-06203F7BC82D}" presName="FiveNodes_3_text" presStyleLbl="node1" presStyleIdx="4" presStyleCnt="5">
        <dgm:presLayoutVars>
          <dgm:bulletEnabled val="1"/>
        </dgm:presLayoutVars>
      </dgm:prSet>
      <dgm:spPr/>
    </dgm:pt>
    <dgm:pt modelId="{42F13E72-3715-4C00-ACC8-B15A46C4F3DF}" type="pres">
      <dgm:prSet presAssocID="{1584EE92-82E9-4031-9F37-06203F7BC82D}" presName="FiveNodes_4_text" presStyleLbl="node1" presStyleIdx="4" presStyleCnt="5">
        <dgm:presLayoutVars>
          <dgm:bulletEnabled val="1"/>
        </dgm:presLayoutVars>
      </dgm:prSet>
      <dgm:spPr/>
    </dgm:pt>
    <dgm:pt modelId="{35840CB6-BEEB-4EF2-B366-D5EF1A34A709}" type="pres">
      <dgm:prSet presAssocID="{1584EE92-82E9-4031-9F37-06203F7BC82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F7A7202-DE95-4A91-9E18-6A5736E61DB5}" srcId="{1584EE92-82E9-4031-9F37-06203F7BC82D}" destId="{51748F99-827C-45A4-9D22-BA53C138FD9A}" srcOrd="2" destOrd="0" parTransId="{48F4F587-2BF9-4929-8A99-E84217AF53E7}" sibTransId="{ACF9DA89-B6A5-4CCE-9D72-C56DBB94D49F}"/>
    <dgm:cxn modelId="{0517C809-1002-4B1A-BFEE-D00216F10281}" srcId="{1584EE92-82E9-4031-9F37-06203F7BC82D}" destId="{104BB2E6-CE81-4032-8F55-DCB0A6417C79}" srcOrd="5" destOrd="0" parTransId="{3A05B885-2B75-4CED-9B32-F1000BBF377B}" sibTransId="{B3BE3CAC-A8B8-4C6B-A4CD-B98270E694A7}"/>
    <dgm:cxn modelId="{24217D12-D091-4BEB-BF55-491CB53CABCC}" type="presOf" srcId="{F0FA25F2-D7B9-4271-A0D6-6CE75F25D68A}" destId="{A2620D9C-CA5D-49FD-9E30-7F4C11403DE9}" srcOrd="1" destOrd="0" presId="urn:microsoft.com/office/officeart/2005/8/layout/vProcess5"/>
    <dgm:cxn modelId="{30027217-0F79-4CBE-85A6-15F089D323DB}" srcId="{1584EE92-82E9-4031-9F37-06203F7BC82D}" destId="{F0FA25F2-D7B9-4271-A0D6-6CE75F25D68A}" srcOrd="1" destOrd="0" parTransId="{2566DFDF-6923-45E4-A37B-39466F6E47C8}" sibTransId="{469A393B-32F2-43CF-A2B3-A2859EB17A67}"/>
    <dgm:cxn modelId="{641DEF1F-1AF3-4250-BE0F-6B9CA13BE085}" type="presOf" srcId="{55CAD1E4-2124-47DF-B841-F2E8C04904A6}" destId="{0793C513-78ED-4074-BA21-C8B9AA1ED1A3}" srcOrd="0" destOrd="0" presId="urn:microsoft.com/office/officeart/2005/8/layout/vProcess5"/>
    <dgm:cxn modelId="{286A942C-FFFD-446A-A3CC-5A4DA346F486}" type="presOf" srcId="{F0FA25F2-D7B9-4271-A0D6-6CE75F25D68A}" destId="{5AFEA2B2-092B-4ACE-9314-CF78DCE84E50}" srcOrd="0" destOrd="0" presId="urn:microsoft.com/office/officeart/2005/8/layout/vProcess5"/>
    <dgm:cxn modelId="{917CA15E-A05D-4CD8-9758-A31684173839}" type="presOf" srcId="{51748F99-827C-45A4-9D22-BA53C138FD9A}" destId="{6FDBFBAD-5FB1-4693-9A1F-18B6F6E936BA}" srcOrd="0" destOrd="0" presId="urn:microsoft.com/office/officeart/2005/8/layout/vProcess5"/>
    <dgm:cxn modelId="{80401368-8697-4247-B0B5-F116FA5EB42C}" srcId="{1584EE92-82E9-4031-9F37-06203F7BC82D}" destId="{C68554AC-22E3-4CAA-9D79-3E83B09B2464}" srcOrd="3" destOrd="0" parTransId="{776E9E16-9920-40C0-A8C0-33C32023CB85}" sibTransId="{0D71606E-37DE-4D26-8AA2-8330DCDD9B41}"/>
    <dgm:cxn modelId="{CFA2F185-C552-40E4-8ADA-737FFA4D06BD}" type="presOf" srcId="{51748F99-827C-45A4-9D22-BA53C138FD9A}" destId="{5F01B183-7863-430D-86F5-BC1E075866B1}" srcOrd="1" destOrd="0" presId="urn:microsoft.com/office/officeart/2005/8/layout/vProcess5"/>
    <dgm:cxn modelId="{832FB087-86F3-4967-A44C-7491B16DBAD5}" type="presOf" srcId="{1584EE92-82E9-4031-9F37-06203F7BC82D}" destId="{314E597D-E92D-4A93-8B58-3958EF53978E}" srcOrd="0" destOrd="0" presId="urn:microsoft.com/office/officeart/2005/8/layout/vProcess5"/>
    <dgm:cxn modelId="{84E57B9E-7D90-4C8B-A554-FA67ABBB7104}" srcId="{1584EE92-82E9-4031-9F37-06203F7BC82D}" destId="{55CAD1E4-2124-47DF-B841-F2E8C04904A6}" srcOrd="0" destOrd="0" parTransId="{83B0E6DB-3879-4DA0-9773-FA4480040A54}" sibTransId="{EF9899AD-25CA-4616-9A32-8C4C11C6B4E6}"/>
    <dgm:cxn modelId="{E9EB44A0-AAAC-4C94-B563-778A8C1A10DE}" type="presOf" srcId="{55CAD1E4-2124-47DF-B841-F2E8C04904A6}" destId="{543F93D4-CAA8-436C-9DC1-31CE6954FCFE}" srcOrd="1" destOrd="0" presId="urn:microsoft.com/office/officeart/2005/8/layout/vProcess5"/>
    <dgm:cxn modelId="{E9FBFAA8-2D5B-418B-84DA-6B5054E54D94}" type="presOf" srcId="{469A393B-32F2-43CF-A2B3-A2859EB17A67}" destId="{E3B24B2E-792A-46BE-9580-BF4ABDA6B250}" srcOrd="0" destOrd="0" presId="urn:microsoft.com/office/officeart/2005/8/layout/vProcess5"/>
    <dgm:cxn modelId="{3A2A01A9-E88A-4E6D-83F9-E43D4E363B34}" srcId="{1584EE92-82E9-4031-9F37-06203F7BC82D}" destId="{18A7B060-3831-4A7F-8F4D-E1014E73C83B}" srcOrd="4" destOrd="0" parTransId="{8404CBD0-0192-44B2-B9F3-584C23760598}" sibTransId="{11F013C1-292A-4321-88A7-2E2233C7AA16}"/>
    <dgm:cxn modelId="{786313AE-AA72-478B-99F5-682A42013553}" type="presOf" srcId="{ACF9DA89-B6A5-4CCE-9D72-C56DBB94D49F}" destId="{2B42C734-427E-4DD6-B3B8-07AD743FF729}" srcOrd="0" destOrd="0" presId="urn:microsoft.com/office/officeart/2005/8/layout/vProcess5"/>
    <dgm:cxn modelId="{680E9BB0-CFC4-4ADB-832B-9ABBEABAEFF0}" type="presOf" srcId="{C68554AC-22E3-4CAA-9D79-3E83B09B2464}" destId="{830A7935-AB58-4B77-A58C-FECB27471C0A}" srcOrd="0" destOrd="0" presId="urn:microsoft.com/office/officeart/2005/8/layout/vProcess5"/>
    <dgm:cxn modelId="{BB4603BD-8562-479E-A252-BE351FF35435}" type="presOf" srcId="{C68554AC-22E3-4CAA-9D79-3E83B09B2464}" destId="{42F13E72-3715-4C00-ACC8-B15A46C4F3DF}" srcOrd="1" destOrd="0" presId="urn:microsoft.com/office/officeart/2005/8/layout/vProcess5"/>
    <dgm:cxn modelId="{8A8BD7BE-2D67-4E2A-BB32-7E7E1D4BBA5A}" type="presOf" srcId="{18A7B060-3831-4A7F-8F4D-E1014E73C83B}" destId="{35840CB6-BEEB-4EF2-B366-D5EF1A34A709}" srcOrd="1" destOrd="0" presId="urn:microsoft.com/office/officeart/2005/8/layout/vProcess5"/>
    <dgm:cxn modelId="{C3760FC1-B0B7-4DED-BCEF-4FEAC0F1E91F}" type="presOf" srcId="{18A7B060-3831-4A7F-8F4D-E1014E73C83B}" destId="{7B814EC7-DAFE-4DE2-9C31-2C2A93C0EC45}" srcOrd="0" destOrd="0" presId="urn:microsoft.com/office/officeart/2005/8/layout/vProcess5"/>
    <dgm:cxn modelId="{34C29FDC-F48C-4B71-A8B7-CFB4424F2672}" type="presOf" srcId="{EF9899AD-25CA-4616-9A32-8C4C11C6B4E6}" destId="{D88D6C8E-6B8A-4426-920A-F75D79A1A078}" srcOrd="0" destOrd="0" presId="urn:microsoft.com/office/officeart/2005/8/layout/vProcess5"/>
    <dgm:cxn modelId="{938FF5ED-F1AD-409F-808A-A931311FDA19}" type="presOf" srcId="{0D71606E-37DE-4D26-8AA2-8330DCDD9B41}" destId="{D3E5F355-5663-4786-96FA-900640A002AB}" srcOrd="0" destOrd="0" presId="urn:microsoft.com/office/officeart/2005/8/layout/vProcess5"/>
    <dgm:cxn modelId="{72F614FD-337A-464A-9011-C0B1A95167D8}" type="presParOf" srcId="{314E597D-E92D-4A93-8B58-3958EF53978E}" destId="{97C435E6-158E-441B-B9AB-A02731D8902A}" srcOrd="0" destOrd="0" presId="urn:microsoft.com/office/officeart/2005/8/layout/vProcess5"/>
    <dgm:cxn modelId="{9686DDDE-ACE8-4FCA-BFD3-44BF72E96267}" type="presParOf" srcId="{314E597D-E92D-4A93-8B58-3958EF53978E}" destId="{0793C513-78ED-4074-BA21-C8B9AA1ED1A3}" srcOrd="1" destOrd="0" presId="urn:microsoft.com/office/officeart/2005/8/layout/vProcess5"/>
    <dgm:cxn modelId="{DD6B9A1D-5CE4-406F-9399-F16F37E093E4}" type="presParOf" srcId="{314E597D-E92D-4A93-8B58-3958EF53978E}" destId="{5AFEA2B2-092B-4ACE-9314-CF78DCE84E50}" srcOrd="2" destOrd="0" presId="urn:microsoft.com/office/officeart/2005/8/layout/vProcess5"/>
    <dgm:cxn modelId="{371F57CB-D6F7-4BDA-8146-A4F6F1194B96}" type="presParOf" srcId="{314E597D-E92D-4A93-8B58-3958EF53978E}" destId="{6FDBFBAD-5FB1-4693-9A1F-18B6F6E936BA}" srcOrd="3" destOrd="0" presId="urn:microsoft.com/office/officeart/2005/8/layout/vProcess5"/>
    <dgm:cxn modelId="{754F4FB0-E2FB-400B-A22F-7A4B43FEB1F5}" type="presParOf" srcId="{314E597D-E92D-4A93-8B58-3958EF53978E}" destId="{830A7935-AB58-4B77-A58C-FECB27471C0A}" srcOrd="4" destOrd="0" presId="urn:microsoft.com/office/officeart/2005/8/layout/vProcess5"/>
    <dgm:cxn modelId="{18FAF3B7-B000-4383-944B-124A03CC1D2B}" type="presParOf" srcId="{314E597D-E92D-4A93-8B58-3958EF53978E}" destId="{7B814EC7-DAFE-4DE2-9C31-2C2A93C0EC45}" srcOrd="5" destOrd="0" presId="urn:microsoft.com/office/officeart/2005/8/layout/vProcess5"/>
    <dgm:cxn modelId="{2D6A6F29-8CDD-435E-9252-5320362FD74A}" type="presParOf" srcId="{314E597D-E92D-4A93-8B58-3958EF53978E}" destId="{D88D6C8E-6B8A-4426-920A-F75D79A1A078}" srcOrd="6" destOrd="0" presId="urn:microsoft.com/office/officeart/2005/8/layout/vProcess5"/>
    <dgm:cxn modelId="{7437BE7C-63CE-4C53-A1FC-C5006DBA9FAE}" type="presParOf" srcId="{314E597D-E92D-4A93-8B58-3958EF53978E}" destId="{E3B24B2E-792A-46BE-9580-BF4ABDA6B250}" srcOrd="7" destOrd="0" presId="urn:microsoft.com/office/officeart/2005/8/layout/vProcess5"/>
    <dgm:cxn modelId="{1E36B7B9-AEFA-4429-90D9-6399695FC928}" type="presParOf" srcId="{314E597D-E92D-4A93-8B58-3958EF53978E}" destId="{2B42C734-427E-4DD6-B3B8-07AD743FF729}" srcOrd="8" destOrd="0" presId="urn:microsoft.com/office/officeart/2005/8/layout/vProcess5"/>
    <dgm:cxn modelId="{B7ADFBA1-70E1-4AFC-8FF3-5B775DAB7830}" type="presParOf" srcId="{314E597D-E92D-4A93-8B58-3958EF53978E}" destId="{D3E5F355-5663-4786-96FA-900640A002AB}" srcOrd="9" destOrd="0" presId="urn:microsoft.com/office/officeart/2005/8/layout/vProcess5"/>
    <dgm:cxn modelId="{B5EF9C04-17B0-4297-9142-37B8B2FD47EF}" type="presParOf" srcId="{314E597D-E92D-4A93-8B58-3958EF53978E}" destId="{543F93D4-CAA8-436C-9DC1-31CE6954FCFE}" srcOrd="10" destOrd="0" presId="urn:microsoft.com/office/officeart/2005/8/layout/vProcess5"/>
    <dgm:cxn modelId="{E13CBA88-E093-48C7-81BF-1573F47702F3}" type="presParOf" srcId="{314E597D-E92D-4A93-8B58-3958EF53978E}" destId="{A2620D9C-CA5D-49FD-9E30-7F4C11403DE9}" srcOrd="11" destOrd="0" presId="urn:microsoft.com/office/officeart/2005/8/layout/vProcess5"/>
    <dgm:cxn modelId="{46D2EBC7-92D7-414C-BAEA-B8D70FFD5E10}" type="presParOf" srcId="{314E597D-E92D-4A93-8B58-3958EF53978E}" destId="{5F01B183-7863-430D-86F5-BC1E075866B1}" srcOrd="12" destOrd="0" presId="urn:microsoft.com/office/officeart/2005/8/layout/vProcess5"/>
    <dgm:cxn modelId="{770501C0-69B1-46F8-851D-5FF0EEE8F8F9}" type="presParOf" srcId="{314E597D-E92D-4A93-8B58-3958EF53978E}" destId="{42F13E72-3715-4C00-ACC8-B15A46C4F3DF}" srcOrd="13" destOrd="0" presId="urn:microsoft.com/office/officeart/2005/8/layout/vProcess5"/>
    <dgm:cxn modelId="{A96A56CB-40D7-4FA6-B3FA-767AFB950EBD}" type="presParOf" srcId="{314E597D-E92D-4A93-8B58-3958EF53978E}" destId="{35840CB6-BEEB-4EF2-B366-D5EF1A34A70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84D54-0714-4DC9-9513-B7F8F970F5C8}">
      <dsp:nvSpPr>
        <dsp:cNvPr id="0" name=""/>
        <dsp:cNvSpPr/>
      </dsp:nvSpPr>
      <dsp:spPr>
        <a:xfrm>
          <a:off x="0" y="2758"/>
          <a:ext cx="6438387" cy="1820772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Přírodní útvar vzniklý z povrchových zvětralin zemské kůry a z organických zbytků za působení půdotvorných faktorů (matečná hornina, klima, činnost organismů a člověka)</a:t>
          </a:r>
          <a:endParaRPr lang="en-US" sz="2500" kern="1200" dirty="0"/>
        </a:p>
      </dsp:txBody>
      <dsp:txXfrm>
        <a:off x="88883" y="91641"/>
        <a:ext cx="6260621" cy="1643006"/>
      </dsp:txXfrm>
    </dsp:sp>
    <dsp:sp modelId="{D16B0FE4-7A5F-4902-AA46-80CF23AC3E39}">
      <dsp:nvSpPr>
        <dsp:cNvPr id="0" name=""/>
        <dsp:cNvSpPr/>
      </dsp:nvSpPr>
      <dsp:spPr>
        <a:xfrm rot="5400000">
          <a:off x="3894110" y="649699"/>
          <a:ext cx="1456617" cy="4350512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Fyzikální, biologické, chemické</a:t>
          </a:r>
          <a:endParaRPr lang="en-US" sz="2000" kern="1200" dirty="0"/>
        </a:p>
      </dsp:txBody>
      <dsp:txXfrm rot="-5400000">
        <a:off x="2447163" y="2167752"/>
        <a:ext cx="4279406" cy="1314405"/>
      </dsp:txXfrm>
    </dsp:sp>
    <dsp:sp modelId="{484F026B-0E2C-48B2-B2CC-630FBC47776C}">
      <dsp:nvSpPr>
        <dsp:cNvPr id="0" name=""/>
        <dsp:cNvSpPr/>
      </dsp:nvSpPr>
      <dsp:spPr>
        <a:xfrm>
          <a:off x="0" y="1914569"/>
          <a:ext cx="2447163" cy="1820772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312859"/>
                <a:satOff val="-18647"/>
                <a:lumOff val="34131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312859"/>
                <a:satOff val="-18647"/>
                <a:lumOff val="34131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312859"/>
                <a:satOff val="-18647"/>
                <a:lumOff val="3413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312859"/>
                <a:satOff val="-18647"/>
                <a:lumOff val="3413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Vlastnosti</a:t>
          </a:r>
          <a:endParaRPr lang="en-US" sz="2500" kern="1200"/>
        </a:p>
      </dsp:txBody>
      <dsp:txXfrm>
        <a:off x="88883" y="2003452"/>
        <a:ext cx="2269397" cy="1643006"/>
      </dsp:txXfrm>
    </dsp:sp>
    <dsp:sp modelId="{DA6E9AA1-5878-410F-BD96-9B7AEB9EFF35}">
      <dsp:nvSpPr>
        <dsp:cNvPr id="0" name=""/>
        <dsp:cNvSpPr/>
      </dsp:nvSpPr>
      <dsp:spPr>
        <a:xfrm rot="5400000">
          <a:off x="3894110" y="2561511"/>
          <a:ext cx="1456617" cy="4350512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Multifunkčnost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„Neobnovitelnost, nenahraditelnost“ </a:t>
          </a:r>
          <a:endParaRPr lang="en-US" sz="18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1 cm půdy vzniká cca 100 let</a:t>
          </a: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Přírodní bohatství státu vs. Soukromé vlastnictví</a:t>
          </a:r>
          <a:endParaRPr lang="en-US" sz="1800" kern="1200" dirty="0"/>
        </a:p>
      </dsp:txBody>
      <dsp:txXfrm rot="-5400000">
        <a:off x="2447163" y="4079564"/>
        <a:ext cx="4279406" cy="1314405"/>
      </dsp:txXfrm>
    </dsp:sp>
    <dsp:sp modelId="{6F040A9D-FD86-4189-9EF4-C0500466AB4C}">
      <dsp:nvSpPr>
        <dsp:cNvPr id="0" name=""/>
        <dsp:cNvSpPr/>
      </dsp:nvSpPr>
      <dsp:spPr>
        <a:xfrm>
          <a:off x="0" y="3826380"/>
          <a:ext cx="2447163" cy="1820772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312859"/>
                <a:satOff val="-18647"/>
                <a:lumOff val="34131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312859"/>
                <a:satOff val="-18647"/>
                <a:lumOff val="34131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312859"/>
                <a:satOff val="-18647"/>
                <a:lumOff val="3413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312859"/>
                <a:satOff val="-18647"/>
                <a:lumOff val="3413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Charakteristika</a:t>
          </a:r>
          <a:endParaRPr lang="en-US" sz="2500" kern="1200"/>
        </a:p>
      </dsp:txBody>
      <dsp:txXfrm>
        <a:off x="88883" y="3915263"/>
        <a:ext cx="2269397" cy="1643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EE721-491A-40A1-8C3C-3F4FB56F3ED2}">
      <dsp:nvSpPr>
        <dsp:cNvPr id="0" name=""/>
        <dsp:cNvSpPr/>
      </dsp:nvSpPr>
      <dsp:spPr>
        <a:xfrm>
          <a:off x="4120604" y="1283"/>
          <a:ext cx="1817191" cy="1181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Ztráta organické hmoty</a:t>
          </a:r>
        </a:p>
      </dsp:txBody>
      <dsp:txXfrm>
        <a:off x="4178264" y="58943"/>
        <a:ext cx="1701871" cy="1065854"/>
      </dsp:txXfrm>
    </dsp:sp>
    <dsp:sp modelId="{84ADE8B2-12BE-432D-B50D-986B6B8377F3}">
      <dsp:nvSpPr>
        <dsp:cNvPr id="0" name=""/>
        <dsp:cNvSpPr/>
      </dsp:nvSpPr>
      <dsp:spPr>
        <a:xfrm>
          <a:off x="2666209" y="591871"/>
          <a:ext cx="4725981" cy="4725981"/>
        </a:xfrm>
        <a:custGeom>
          <a:avLst/>
          <a:gdLst/>
          <a:ahLst/>
          <a:cxnLst/>
          <a:rect l="0" t="0" r="0" b="0"/>
          <a:pathLst>
            <a:path>
              <a:moveTo>
                <a:pt x="3515793" y="300281"/>
              </a:moveTo>
              <a:arcTo wR="2362990" hR="2362990" stAng="17951992" swAng="121383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50DDA-F789-480D-82D4-A18E02FE00F5}">
      <dsp:nvSpPr>
        <dsp:cNvPr id="0" name=""/>
        <dsp:cNvSpPr/>
      </dsp:nvSpPr>
      <dsp:spPr>
        <a:xfrm>
          <a:off x="6367941" y="1634070"/>
          <a:ext cx="1817191" cy="1181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Zhoršení půdní struktury a utužení půdy</a:t>
          </a:r>
        </a:p>
      </dsp:txBody>
      <dsp:txXfrm>
        <a:off x="6425601" y="1691730"/>
        <a:ext cx="1701871" cy="1065854"/>
      </dsp:txXfrm>
    </dsp:sp>
    <dsp:sp modelId="{CBAE6A97-41DC-40BE-864B-C81D8DE1B870}">
      <dsp:nvSpPr>
        <dsp:cNvPr id="0" name=""/>
        <dsp:cNvSpPr/>
      </dsp:nvSpPr>
      <dsp:spPr>
        <a:xfrm>
          <a:off x="2666209" y="591871"/>
          <a:ext cx="4725981" cy="4725981"/>
        </a:xfrm>
        <a:custGeom>
          <a:avLst/>
          <a:gdLst/>
          <a:ahLst/>
          <a:cxnLst/>
          <a:rect l="0" t="0" r="0" b="0"/>
          <a:pathLst>
            <a:path>
              <a:moveTo>
                <a:pt x="4720348" y="2526046"/>
              </a:moveTo>
              <a:arcTo wR="2362990" hR="2362990" stAng="21837408" swAng="136149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361C8-62A2-4370-94B4-4A6DF768A614}">
      <dsp:nvSpPr>
        <dsp:cNvPr id="0" name=""/>
        <dsp:cNvSpPr/>
      </dsp:nvSpPr>
      <dsp:spPr>
        <a:xfrm>
          <a:off x="5509535" y="4275973"/>
          <a:ext cx="1817191" cy="1181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Omezení infiltrace</a:t>
          </a:r>
        </a:p>
      </dsp:txBody>
      <dsp:txXfrm>
        <a:off x="5567195" y="4333633"/>
        <a:ext cx="1701871" cy="1065854"/>
      </dsp:txXfrm>
    </dsp:sp>
    <dsp:sp modelId="{7673D1D5-9E24-4E50-98A6-C33668191451}">
      <dsp:nvSpPr>
        <dsp:cNvPr id="0" name=""/>
        <dsp:cNvSpPr/>
      </dsp:nvSpPr>
      <dsp:spPr>
        <a:xfrm>
          <a:off x="2666209" y="591871"/>
          <a:ext cx="4725981" cy="4725981"/>
        </a:xfrm>
        <a:custGeom>
          <a:avLst/>
          <a:gdLst/>
          <a:ahLst/>
          <a:cxnLst/>
          <a:rect l="0" t="0" r="0" b="0"/>
          <a:pathLst>
            <a:path>
              <a:moveTo>
                <a:pt x="2653823" y="4708015"/>
              </a:moveTo>
              <a:arcTo wR="2362990" hR="2362990" stAng="4975812" swAng="84837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1D410-2F49-428B-B9F2-E0DCE688F23A}">
      <dsp:nvSpPr>
        <dsp:cNvPr id="0" name=""/>
        <dsp:cNvSpPr/>
      </dsp:nvSpPr>
      <dsp:spPr>
        <a:xfrm>
          <a:off x="2731673" y="4275973"/>
          <a:ext cx="1817191" cy="1181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Zrychlení povrchového odtoku</a:t>
          </a:r>
        </a:p>
      </dsp:txBody>
      <dsp:txXfrm>
        <a:off x="2789333" y="4333633"/>
        <a:ext cx="1701871" cy="1065854"/>
      </dsp:txXfrm>
    </dsp:sp>
    <dsp:sp modelId="{2AE4985B-5CF7-46EE-A8A2-9EE1AF3766B2}">
      <dsp:nvSpPr>
        <dsp:cNvPr id="0" name=""/>
        <dsp:cNvSpPr/>
      </dsp:nvSpPr>
      <dsp:spPr>
        <a:xfrm>
          <a:off x="2666209" y="591871"/>
          <a:ext cx="4725981" cy="4725981"/>
        </a:xfrm>
        <a:custGeom>
          <a:avLst/>
          <a:gdLst/>
          <a:ahLst/>
          <a:cxnLst/>
          <a:rect l="0" t="0" r="0" b="0"/>
          <a:pathLst>
            <a:path>
              <a:moveTo>
                <a:pt x="251007" y="3422827"/>
              </a:moveTo>
              <a:arcTo wR="2362990" hR="2362990" stAng="9201093" swAng="136149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6CE54-726E-4386-ABDF-AA52CE88F34C}">
      <dsp:nvSpPr>
        <dsp:cNvPr id="0" name=""/>
        <dsp:cNvSpPr/>
      </dsp:nvSpPr>
      <dsp:spPr>
        <a:xfrm>
          <a:off x="1873266" y="1634070"/>
          <a:ext cx="1817191" cy="1181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Vodní eroze</a:t>
          </a:r>
        </a:p>
      </dsp:txBody>
      <dsp:txXfrm>
        <a:off x="1930926" y="1691730"/>
        <a:ext cx="1701871" cy="1065854"/>
      </dsp:txXfrm>
    </dsp:sp>
    <dsp:sp modelId="{1BC3CC5A-A417-4DDC-919D-83A7C97F406E}">
      <dsp:nvSpPr>
        <dsp:cNvPr id="0" name=""/>
        <dsp:cNvSpPr/>
      </dsp:nvSpPr>
      <dsp:spPr>
        <a:xfrm>
          <a:off x="2666209" y="591871"/>
          <a:ext cx="4725981" cy="4725981"/>
        </a:xfrm>
        <a:custGeom>
          <a:avLst/>
          <a:gdLst/>
          <a:ahLst/>
          <a:cxnLst/>
          <a:rect l="0" t="0" r="0" b="0"/>
          <a:pathLst>
            <a:path>
              <a:moveTo>
                <a:pt x="568024" y="826168"/>
              </a:moveTo>
              <a:arcTo wR="2362990" hR="2362990" stAng="13234178" swAng="121383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C4A79-EC88-44BB-B6D6-D62660F1271B}">
      <dsp:nvSpPr>
        <dsp:cNvPr id="0" name=""/>
        <dsp:cNvSpPr/>
      </dsp:nvSpPr>
      <dsp:spPr>
        <a:xfrm>
          <a:off x="0" y="0"/>
          <a:ext cx="7744967" cy="72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Zásady ochrany ZPF a kategorizace zemědělské půdy</a:t>
          </a:r>
        </a:p>
      </dsp:txBody>
      <dsp:txXfrm>
        <a:off x="21211" y="21211"/>
        <a:ext cx="6878763" cy="681782"/>
      </dsp:txXfrm>
    </dsp:sp>
    <dsp:sp modelId="{8665734E-62E2-48AF-BC4C-ABC18AC91776}">
      <dsp:nvSpPr>
        <dsp:cNvPr id="0" name=""/>
        <dsp:cNvSpPr/>
      </dsp:nvSpPr>
      <dsp:spPr>
        <a:xfrm>
          <a:off x="578358" y="824788"/>
          <a:ext cx="7744967" cy="72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Územní plánování</a:t>
          </a:r>
        </a:p>
      </dsp:txBody>
      <dsp:txXfrm>
        <a:off x="599569" y="845999"/>
        <a:ext cx="6653454" cy="681782"/>
      </dsp:txXfrm>
    </dsp:sp>
    <dsp:sp modelId="{C33FEFC5-02F9-4845-B385-1FD99489D8A8}">
      <dsp:nvSpPr>
        <dsp:cNvPr id="0" name=""/>
        <dsp:cNvSpPr/>
      </dsp:nvSpPr>
      <dsp:spPr>
        <a:xfrm>
          <a:off x="1156716" y="1649577"/>
          <a:ext cx="7744967" cy="72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Rozhodování v území – odnětí půdy ze ZPF</a:t>
          </a:r>
        </a:p>
      </dsp:txBody>
      <dsp:txXfrm>
        <a:off x="1177927" y="1670788"/>
        <a:ext cx="6653454" cy="681782"/>
      </dsp:txXfrm>
    </dsp:sp>
    <dsp:sp modelId="{32360C66-6C44-4B81-913E-E0EEEA43C8DB}">
      <dsp:nvSpPr>
        <dsp:cNvPr id="0" name=""/>
        <dsp:cNvSpPr/>
      </dsp:nvSpPr>
      <dsp:spPr>
        <a:xfrm>
          <a:off x="1735073" y="2474366"/>
          <a:ext cx="7744967" cy="72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Ochrana půdy při činnostech v návaznosti na odnětí</a:t>
          </a:r>
        </a:p>
      </dsp:txBody>
      <dsp:txXfrm>
        <a:off x="1756284" y="2495577"/>
        <a:ext cx="6653454" cy="681782"/>
      </dsp:txXfrm>
    </dsp:sp>
    <dsp:sp modelId="{0A6D88D1-47F0-4E74-A436-6A97F245AF34}">
      <dsp:nvSpPr>
        <dsp:cNvPr id="0" name=""/>
        <dsp:cNvSpPr/>
      </dsp:nvSpPr>
      <dsp:spPr>
        <a:xfrm>
          <a:off x="2313432" y="3299155"/>
          <a:ext cx="7744967" cy="72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Rekultivace</a:t>
          </a:r>
        </a:p>
      </dsp:txBody>
      <dsp:txXfrm>
        <a:off x="2334643" y="3320366"/>
        <a:ext cx="6653454" cy="681782"/>
      </dsp:txXfrm>
    </dsp:sp>
    <dsp:sp modelId="{54AADEB1-7D22-41DA-ACFD-16A91EE25414}">
      <dsp:nvSpPr>
        <dsp:cNvPr id="0" name=""/>
        <dsp:cNvSpPr/>
      </dsp:nvSpPr>
      <dsp:spPr>
        <a:xfrm>
          <a:off x="7274234" y="529071"/>
          <a:ext cx="470733" cy="470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7380149" y="529071"/>
        <a:ext cx="258903" cy="354227"/>
      </dsp:txXfrm>
    </dsp:sp>
    <dsp:sp modelId="{07D1B7A4-EAD1-417B-9DAC-D6BFC47B202C}">
      <dsp:nvSpPr>
        <dsp:cNvPr id="0" name=""/>
        <dsp:cNvSpPr/>
      </dsp:nvSpPr>
      <dsp:spPr>
        <a:xfrm>
          <a:off x="7852592" y="1353860"/>
          <a:ext cx="470733" cy="470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7958507" y="1353860"/>
        <a:ext cx="258903" cy="354227"/>
      </dsp:txXfrm>
    </dsp:sp>
    <dsp:sp modelId="{7D890459-8DC5-423F-9E34-18FE21364680}">
      <dsp:nvSpPr>
        <dsp:cNvPr id="0" name=""/>
        <dsp:cNvSpPr/>
      </dsp:nvSpPr>
      <dsp:spPr>
        <a:xfrm>
          <a:off x="8430950" y="2166579"/>
          <a:ext cx="470733" cy="470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8536865" y="2166579"/>
        <a:ext cx="258903" cy="354227"/>
      </dsp:txXfrm>
    </dsp:sp>
    <dsp:sp modelId="{38D812DB-278F-453D-994E-8EC462EC9927}">
      <dsp:nvSpPr>
        <dsp:cNvPr id="0" name=""/>
        <dsp:cNvSpPr/>
      </dsp:nvSpPr>
      <dsp:spPr>
        <a:xfrm>
          <a:off x="9009308" y="2999414"/>
          <a:ext cx="470733" cy="470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9115223" y="2999414"/>
        <a:ext cx="258903" cy="3542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4F3E9-FD92-406C-8A52-997F7C31BA9E}">
      <dsp:nvSpPr>
        <dsp:cNvPr id="0" name=""/>
        <dsp:cNvSpPr/>
      </dsp:nvSpPr>
      <dsp:spPr>
        <a:xfrm>
          <a:off x="0" y="273208"/>
          <a:ext cx="6797675" cy="4557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Žádost o souhlas s odnětím zemědělské půdy</a:t>
          </a:r>
          <a:endParaRPr lang="en-US" sz="1900" kern="1200"/>
        </a:p>
      </dsp:txBody>
      <dsp:txXfrm>
        <a:off x="22246" y="295454"/>
        <a:ext cx="6753183" cy="411223"/>
      </dsp:txXfrm>
    </dsp:sp>
    <dsp:sp modelId="{06769030-3598-4520-837F-AF75335A7FB5}">
      <dsp:nvSpPr>
        <dsp:cNvPr id="0" name=""/>
        <dsp:cNvSpPr/>
      </dsp:nvSpPr>
      <dsp:spPr>
        <a:xfrm>
          <a:off x="0" y="728923"/>
          <a:ext cx="6797675" cy="145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účel zamýšleného odnětí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 dirty="0"/>
            <a:t>vyhodnocení předpokládaných důsledků navrhovaného řešení na ZPF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 dirty="0"/>
            <a:t>zdůvodnění, proč je navrhované řešení z hlediska ochrany zemědělského půdního fondu, životního prostředí a ostatních zákonem chráněných veřejných zájmů nejvýhodnější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 dirty="0"/>
            <a:t>přílohy</a:t>
          </a:r>
          <a:endParaRPr lang="en-US" sz="1500" kern="1200" dirty="0"/>
        </a:p>
      </dsp:txBody>
      <dsp:txXfrm>
        <a:off x="0" y="728923"/>
        <a:ext cx="6797675" cy="1455210"/>
      </dsp:txXfrm>
    </dsp:sp>
    <dsp:sp modelId="{B7991CAA-4032-491E-9843-21C29AA43AC2}">
      <dsp:nvSpPr>
        <dsp:cNvPr id="0" name=""/>
        <dsp:cNvSpPr/>
      </dsp:nvSpPr>
      <dsp:spPr>
        <a:xfrm>
          <a:off x="0" y="2184133"/>
          <a:ext cx="6797675" cy="455715"/>
        </a:xfrm>
        <a:prstGeom prst="roundRect">
          <a:avLst/>
        </a:prstGeom>
        <a:gradFill rotWithShape="0">
          <a:gsLst>
            <a:gs pos="0">
              <a:schemeClr val="accent2">
                <a:hueOff val="1620045"/>
                <a:satOff val="225"/>
                <a:lumOff val="196"/>
                <a:alphaOff val="0"/>
                <a:shade val="85000"/>
                <a:satMod val="130000"/>
              </a:schemeClr>
            </a:gs>
            <a:gs pos="34000">
              <a:schemeClr val="accent2">
                <a:hueOff val="1620045"/>
                <a:satOff val="225"/>
                <a:lumOff val="196"/>
                <a:alphaOff val="0"/>
                <a:shade val="87000"/>
                <a:satMod val="125000"/>
              </a:schemeClr>
            </a:gs>
            <a:gs pos="70000">
              <a:schemeClr val="accent2">
                <a:hueOff val="1620045"/>
                <a:satOff val="225"/>
                <a:lumOff val="19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620045"/>
                <a:satOff val="225"/>
                <a:lumOff val="19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Souhlas k odnětí půdy ze ZPF</a:t>
          </a:r>
          <a:endParaRPr lang="en-US" sz="1900" kern="1200"/>
        </a:p>
      </dsp:txBody>
      <dsp:txXfrm>
        <a:off x="22246" y="2206379"/>
        <a:ext cx="6753183" cy="411223"/>
      </dsp:txXfrm>
    </dsp:sp>
    <dsp:sp modelId="{28BA19FA-D79A-43F2-A8C6-10C159EC9619}">
      <dsp:nvSpPr>
        <dsp:cNvPr id="0" name=""/>
        <dsp:cNvSpPr/>
      </dsp:nvSpPr>
      <dsp:spPr>
        <a:xfrm>
          <a:off x="0" y="2639848"/>
          <a:ext cx="6797675" cy="129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 dirty="0"/>
            <a:t>dotčené pozemky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 dirty="0"/>
            <a:t>podmínky nezbytné k zajištění ochrany ZPF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 dirty="0"/>
            <a:t>schválení plánu rekultivace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 dirty="0"/>
            <a:t>orientační výše odvodů za odnětí půdy ze ZFP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 dirty="0"/>
            <a:t>vymezení etap u záměrů prováděných po etapách</a:t>
          </a:r>
          <a:endParaRPr lang="en-US" sz="1500" kern="1200" dirty="0"/>
        </a:p>
      </dsp:txBody>
      <dsp:txXfrm>
        <a:off x="0" y="2639848"/>
        <a:ext cx="6797675" cy="1297889"/>
      </dsp:txXfrm>
    </dsp:sp>
    <dsp:sp modelId="{E99EB5F5-A9B3-42AC-B35F-403EC167018B}">
      <dsp:nvSpPr>
        <dsp:cNvPr id="0" name=""/>
        <dsp:cNvSpPr/>
      </dsp:nvSpPr>
      <dsp:spPr>
        <a:xfrm>
          <a:off x="0" y="3937738"/>
          <a:ext cx="6797675" cy="455715"/>
        </a:xfrm>
        <a:prstGeom prst="roundRect">
          <a:avLst/>
        </a:prstGeom>
        <a:gradFill rotWithShape="0">
          <a:gsLst>
            <a:gs pos="0">
              <a:schemeClr val="accent2">
                <a:hueOff val="3240090"/>
                <a:satOff val="451"/>
                <a:lumOff val="392"/>
                <a:alphaOff val="0"/>
                <a:shade val="85000"/>
                <a:satMod val="130000"/>
              </a:schemeClr>
            </a:gs>
            <a:gs pos="34000">
              <a:schemeClr val="accent2">
                <a:hueOff val="3240090"/>
                <a:satOff val="451"/>
                <a:lumOff val="392"/>
                <a:alphaOff val="0"/>
                <a:shade val="87000"/>
                <a:satMod val="125000"/>
              </a:schemeClr>
            </a:gs>
            <a:gs pos="70000">
              <a:schemeClr val="accent2">
                <a:hueOff val="3240090"/>
                <a:satOff val="451"/>
                <a:lumOff val="39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240090"/>
                <a:satOff val="451"/>
                <a:lumOff val="39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Právní povaha</a:t>
          </a:r>
          <a:endParaRPr lang="en-US" sz="1900" kern="1200"/>
        </a:p>
      </dsp:txBody>
      <dsp:txXfrm>
        <a:off x="22246" y="3959984"/>
        <a:ext cx="6753183" cy="411223"/>
      </dsp:txXfrm>
    </dsp:sp>
    <dsp:sp modelId="{E95C9E91-4BE1-473C-85E9-D1484B80EF97}">
      <dsp:nvSpPr>
        <dsp:cNvPr id="0" name=""/>
        <dsp:cNvSpPr/>
      </dsp:nvSpPr>
      <dsp:spPr>
        <a:xfrm>
          <a:off x="0" y="4393453"/>
          <a:ext cx="6797675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Závazná součást rozhodnutí, která budou ve věci vydána podle zvláštních předpisů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Závazné stanovisko dle § 149 SŘ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 dirty="0"/>
            <a:t>Rozhodnutí vydané ve správním řízení, nevyžaduje-li záměr povolení podle jiného právního předpisu</a:t>
          </a:r>
          <a:endParaRPr lang="en-US" sz="1500" kern="1200" dirty="0"/>
        </a:p>
      </dsp:txBody>
      <dsp:txXfrm>
        <a:off x="0" y="4393453"/>
        <a:ext cx="6797675" cy="9832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3C513-78ED-4074-BA21-C8B9AA1ED1A3}">
      <dsp:nvSpPr>
        <dsp:cNvPr id="0" name=""/>
        <dsp:cNvSpPr/>
      </dsp:nvSpPr>
      <dsp:spPr>
        <a:xfrm>
          <a:off x="0" y="0"/>
          <a:ext cx="7744967" cy="72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Evidence zemědělského podnikatele</a:t>
          </a:r>
        </a:p>
      </dsp:txBody>
      <dsp:txXfrm>
        <a:off x="21211" y="21211"/>
        <a:ext cx="6878763" cy="681782"/>
      </dsp:txXfrm>
    </dsp:sp>
    <dsp:sp modelId="{5AFEA2B2-092B-4ACE-9314-CF78DCE84E50}">
      <dsp:nvSpPr>
        <dsp:cNvPr id="0" name=""/>
        <dsp:cNvSpPr/>
      </dsp:nvSpPr>
      <dsp:spPr>
        <a:xfrm>
          <a:off x="578358" y="824788"/>
          <a:ext cx="7744967" cy="72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Smlouva o kontrole a certifikaci</a:t>
          </a:r>
        </a:p>
      </dsp:txBody>
      <dsp:txXfrm>
        <a:off x="599569" y="845999"/>
        <a:ext cx="6653454" cy="681782"/>
      </dsp:txXfrm>
    </dsp:sp>
    <dsp:sp modelId="{6FDBFBAD-5FB1-4693-9A1F-18B6F6E936BA}">
      <dsp:nvSpPr>
        <dsp:cNvPr id="0" name=""/>
        <dsp:cNvSpPr/>
      </dsp:nvSpPr>
      <dsp:spPr>
        <a:xfrm>
          <a:off x="1156716" y="1649577"/>
          <a:ext cx="7744967" cy="72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Vstupní kontrola</a:t>
          </a:r>
        </a:p>
      </dsp:txBody>
      <dsp:txXfrm>
        <a:off x="1177927" y="1670788"/>
        <a:ext cx="6653454" cy="681782"/>
      </dsp:txXfrm>
    </dsp:sp>
    <dsp:sp modelId="{830A7935-AB58-4B77-A58C-FECB27471C0A}">
      <dsp:nvSpPr>
        <dsp:cNvPr id="0" name=""/>
        <dsp:cNvSpPr/>
      </dsp:nvSpPr>
      <dsp:spPr>
        <a:xfrm>
          <a:off x="1735073" y="2474366"/>
          <a:ext cx="7744967" cy="72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Registrace</a:t>
          </a:r>
        </a:p>
      </dsp:txBody>
      <dsp:txXfrm>
        <a:off x="1756284" y="2495577"/>
        <a:ext cx="6653454" cy="681782"/>
      </dsp:txXfrm>
    </dsp:sp>
    <dsp:sp modelId="{7B814EC7-DAFE-4DE2-9C31-2C2A93C0EC45}">
      <dsp:nvSpPr>
        <dsp:cNvPr id="0" name=""/>
        <dsp:cNvSpPr/>
      </dsp:nvSpPr>
      <dsp:spPr>
        <a:xfrm>
          <a:off x="2313432" y="3299155"/>
          <a:ext cx="7744967" cy="724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Přechodné období</a:t>
          </a:r>
        </a:p>
      </dsp:txBody>
      <dsp:txXfrm>
        <a:off x="2334643" y="3320366"/>
        <a:ext cx="6653454" cy="681782"/>
      </dsp:txXfrm>
    </dsp:sp>
    <dsp:sp modelId="{D88D6C8E-6B8A-4426-920A-F75D79A1A078}">
      <dsp:nvSpPr>
        <dsp:cNvPr id="0" name=""/>
        <dsp:cNvSpPr/>
      </dsp:nvSpPr>
      <dsp:spPr>
        <a:xfrm>
          <a:off x="7274234" y="529071"/>
          <a:ext cx="470733" cy="470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7380149" y="529071"/>
        <a:ext cx="258903" cy="354227"/>
      </dsp:txXfrm>
    </dsp:sp>
    <dsp:sp modelId="{E3B24B2E-792A-46BE-9580-BF4ABDA6B250}">
      <dsp:nvSpPr>
        <dsp:cNvPr id="0" name=""/>
        <dsp:cNvSpPr/>
      </dsp:nvSpPr>
      <dsp:spPr>
        <a:xfrm>
          <a:off x="7852592" y="1353860"/>
          <a:ext cx="470733" cy="470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7958507" y="1353860"/>
        <a:ext cx="258903" cy="354227"/>
      </dsp:txXfrm>
    </dsp:sp>
    <dsp:sp modelId="{2B42C734-427E-4DD6-B3B8-07AD743FF729}">
      <dsp:nvSpPr>
        <dsp:cNvPr id="0" name=""/>
        <dsp:cNvSpPr/>
      </dsp:nvSpPr>
      <dsp:spPr>
        <a:xfrm>
          <a:off x="8430950" y="2166579"/>
          <a:ext cx="470733" cy="470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8536865" y="2166579"/>
        <a:ext cx="258903" cy="354227"/>
      </dsp:txXfrm>
    </dsp:sp>
    <dsp:sp modelId="{D3E5F355-5663-4786-96FA-900640A002AB}">
      <dsp:nvSpPr>
        <dsp:cNvPr id="0" name=""/>
        <dsp:cNvSpPr/>
      </dsp:nvSpPr>
      <dsp:spPr>
        <a:xfrm>
          <a:off x="9009308" y="2999414"/>
          <a:ext cx="470733" cy="470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9115223" y="2999414"/>
        <a:ext cx="258903" cy="354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FF761-F59D-4BBE-8F39-17D29DC229C4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0CC88-1CD5-4011-A8D4-104592B8F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008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731CD-AF86-48E6-A734-20BD1BB44F6E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982" y="3271381"/>
            <a:ext cx="794385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A2C84-393A-4293-8072-A65AF2AC67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11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>
            <a:extLst>
              <a:ext uri="{FF2B5EF4-FFF2-40B4-BE49-F238E27FC236}">
                <a16:creationId xmlns:a16="http://schemas.microsoft.com/office/drawing/2014/main" id="{3E0A44DD-2834-4628-9FF5-F9F521F4FC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Zástupný symbol pro poznámky 2">
            <a:extLst>
              <a:ext uri="{FF2B5EF4-FFF2-40B4-BE49-F238E27FC236}">
                <a16:creationId xmlns:a16="http://schemas.microsoft.com/office/drawing/2014/main" id="{A06004EC-99E9-40FA-AAF7-66E848D99B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2708" name="Zástupný symbol pro číslo snímku 3">
            <a:extLst>
              <a:ext uri="{FF2B5EF4-FFF2-40B4-BE49-F238E27FC236}">
                <a16:creationId xmlns:a16="http://schemas.microsoft.com/office/drawing/2014/main" id="{43FB4BAF-ADD2-4BFC-92F3-6F9CAFBE81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61B3D2-818A-4121-8C41-706ED8442EF3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>
            <a:extLst>
              <a:ext uri="{FF2B5EF4-FFF2-40B4-BE49-F238E27FC236}">
                <a16:creationId xmlns:a16="http://schemas.microsoft.com/office/drawing/2014/main" id="{8351A48C-5AD8-4499-823D-1B8A096E40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Zástupný symbol pro poznámky 2">
            <a:extLst>
              <a:ext uri="{FF2B5EF4-FFF2-40B4-BE49-F238E27FC236}">
                <a16:creationId xmlns:a16="http://schemas.microsoft.com/office/drawing/2014/main" id="{FC9AABEC-45A0-4D42-8D36-43B9EAAE2C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4756" name="Zástupný symbol pro číslo snímku 3">
            <a:extLst>
              <a:ext uri="{FF2B5EF4-FFF2-40B4-BE49-F238E27FC236}">
                <a16:creationId xmlns:a16="http://schemas.microsoft.com/office/drawing/2014/main" id="{2DE8D917-FD00-4122-A6CC-C7185B76D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4D2D63-C2C0-4FC4-996E-FA27331F73ED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6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>
            <a:extLst>
              <a:ext uri="{FF2B5EF4-FFF2-40B4-BE49-F238E27FC236}">
                <a16:creationId xmlns:a16="http://schemas.microsoft.com/office/drawing/2014/main" id="{7FED95F9-19ED-4E5C-A406-982A8B5F2C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Zástupný symbol pro poznámky 2">
            <a:extLst>
              <a:ext uri="{FF2B5EF4-FFF2-40B4-BE49-F238E27FC236}">
                <a16:creationId xmlns:a16="http://schemas.microsoft.com/office/drawing/2014/main" id="{4F6AB826-DC3E-4873-89C1-D7CB9574DF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5780" name="Zástupný symbol pro číslo snímku 3">
            <a:extLst>
              <a:ext uri="{FF2B5EF4-FFF2-40B4-BE49-F238E27FC236}">
                <a16:creationId xmlns:a16="http://schemas.microsoft.com/office/drawing/2014/main" id="{948003FD-2AAC-416B-A2FD-70E60516B0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EEAE98-A356-4BF4-B48E-948238A4D37F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8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ED8E-379B-4431-8277-E1A5B0ADD5F3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0643-9F64-49EE-8141-90F0E75AAC5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12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ED8E-379B-4431-8277-E1A5B0ADD5F3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0643-9F64-49EE-8141-90F0E75AA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ED8E-379B-4431-8277-E1A5B0ADD5F3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0643-9F64-49EE-8141-90F0E75AA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0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ED8E-379B-4431-8277-E1A5B0ADD5F3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0643-9F64-49EE-8141-90F0E75AA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74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ED8E-379B-4431-8277-E1A5B0ADD5F3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0643-9F64-49EE-8141-90F0E75AAC5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54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ED8E-379B-4431-8277-E1A5B0ADD5F3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0643-9F64-49EE-8141-90F0E75AA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30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ED8E-379B-4431-8277-E1A5B0ADD5F3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0643-9F64-49EE-8141-90F0E75AA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95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ED8E-379B-4431-8277-E1A5B0ADD5F3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0643-9F64-49EE-8141-90F0E75AA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62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ED8E-379B-4431-8277-E1A5B0ADD5F3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0643-9F64-49EE-8141-90F0E75AA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03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5FED8E-379B-4431-8277-E1A5B0ADD5F3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590643-9F64-49EE-8141-90F0E75AA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39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ED8E-379B-4431-8277-E1A5B0ADD5F3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0643-9F64-49EE-8141-90F0E75AA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39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5FED8E-379B-4431-8277-E1A5B0ADD5F3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590643-9F64-49EE-8141-90F0E75AAC5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97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raagency.eu/dokumenty/008009001/srbek_jan_vumop_praha.pdf" TargetMode="External"/><Relationship Id="rId2" Type="http://schemas.openxmlformats.org/officeDocument/2006/relationships/hyperlink" Target="http://eagri.cz/public/web/mze/puda/ochrana-pudy-a-krajiny/degradace-pu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lada.cz/assets/ppov/udrzitelny-rozvoj/Aktuality/1-3_J-HLADIK_VUMOP_FIN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pej.vumop.cz/" TargetMode="External"/><Relationship Id="rId2" Type="http://schemas.openxmlformats.org/officeDocument/2006/relationships/hyperlink" Target="http://eagri.cz/public/app/lpisext/lpis/verejny2/plpis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agri.cz/public/app/eagriapp/PU/Prehled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gal-content/CS/TXT/PDF/?uri=CELEX:52006DC0231&amp;from=EN" TargetMode="External"/><Relationship Id="rId2" Type="http://schemas.openxmlformats.org/officeDocument/2006/relationships/hyperlink" Target="http://www.fao.org/3/a-i4965e.pdf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file/538509/Strategie_MZe_final_s_grafikou.pdf" TargetMode="External"/><Relationship Id="rId2" Type="http://schemas.openxmlformats.org/officeDocument/2006/relationships/hyperlink" Target="https://www.mzp.cz/C1257458002F0DC7/cz/statni_politika_zivotniho_prostredi/$FILE/SOPSZP-Aktualizace_SPZP_2012-2020-20161123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eagri.cz/public/web/file/545860/Koncepce_ochrany_pred_nasledky_sucha_pro_uzemi_CR.pdf" TargetMode="External"/><Relationship Id="rId4" Type="http://schemas.openxmlformats.org/officeDocument/2006/relationships/hyperlink" Target="https://www.mzp.cz/C1257458002F0DC7/cz/zmena_klimatu_adaptacni_strategie/$FILE/OEOK-Adaptacni_strategie-20151029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mze/puda/" TargetMode="External"/><Relationship Id="rId2" Type="http://schemas.openxmlformats.org/officeDocument/2006/relationships/hyperlink" Target="https://www.mzp.cz/cz/ochrana_pudy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imitypudy.vumop.cz/?core=account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pej.vumop.cz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scr.cz/cz/62-aktuality/1765-protierozni-vyhlaska-nekonecny-pribeh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kalkulacka.vumop.cz/app/?" TargetMode="External"/><Relationship Id="rId2" Type="http://schemas.openxmlformats.org/officeDocument/2006/relationships/hyperlink" Target="http://me.vumop.cz/mapserv/monitor/prehled_udalosti.php?rok=2017&amp;my=0&amp;drawmap=of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trat.cz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trat.cz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file/616968/Rocenka_Ekologickeho_zemedelstvi_2017_k_zverejneni.pdf" TargetMode="Externa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file/410563/EKO_zemedelstvi_2014.pdf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istiky.vumop.cz/?core=map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A6914-EA05-4E8A-BD4C-6E3C6AD23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5400" b="1" dirty="0"/>
              <a:t>Právní režim </a:t>
            </a:r>
            <a:br>
              <a:rPr lang="cs-CZ" sz="5400" b="1" dirty="0"/>
            </a:br>
            <a:r>
              <a:rPr lang="cs-CZ" sz="5400" b="1" dirty="0"/>
              <a:t>ochrany zemědělské půdy. </a:t>
            </a:r>
            <a:br>
              <a:rPr lang="cs-CZ" sz="5400" b="1" dirty="0"/>
            </a:br>
            <a:r>
              <a:rPr lang="cs-CZ" sz="5400" b="1" dirty="0"/>
              <a:t>Ochrana půdy </a:t>
            </a:r>
            <a:br>
              <a:rPr lang="cs-CZ" sz="5400" b="1" dirty="0"/>
            </a:br>
            <a:r>
              <a:rPr lang="cs-CZ" sz="5400" b="1" dirty="0"/>
              <a:t>před vlivy zemědělské činnosti</a:t>
            </a:r>
            <a:r>
              <a:rPr lang="cs-CZ" sz="4400" b="1" dirty="0"/>
              <a:t>.</a:t>
            </a:r>
            <a:endParaRPr lang="cs-CZ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26BE69-957F-44C5-91C7-FDE398C838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JUDr. Jana </a:t>
            </a:r>
            <a:r>
              <a:rPr lang="cs-CZ" dirty="0" err="1"/>
              <a:t>Tkáčiková</a:t>
            </a:r>
            <a:r>
              <a:rPr lang="cs-CZ" dirty="0"/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145729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4F9443-E7CC-4B8C-9C72-44FAB63FF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Degradace půdy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C1AD90-19B8-4924-8386-626323852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Vzájemná provázanost degradačních procesů </a:t>
            </a:r>
          </a:p>
          <a:p>
            <a:r>
              <a:rPr lang="cs-CZ" dirty="0"/>
              <a:t>Vliv na jiné složky životního prostředí: biologická rozmanitost, voda, ovzduší</a:t>
            </a:r>
          </a:p>
          <a:p>
            <a:r>
              <a:rPr lang="cs-CZ" dirty="0"/>
              <a:t>Vliv stavu jiných složek životního prostředí: voda, ovzduší</a:t>
            </a:r>
          </a:p>
          <a:p>
            <a:r>
              <a:rPr lang="cs-CZ" dirty="0"/>
              <a:t>Důsledky</a:t>
            </a:r>
          </a:p>
          <a:p>
            <a:pPr lvl="1"/>
            <a:r>
              <a:rPr lang="cs-CZ" dirty="0"/>
              <a:t>Ztráta retenčních schopností, snižování výnosnosti</a:t>
            </a:r>
          </a:p>
          <a:p>
            <a:pPr lvl="1"/>
            <a:r>
              <a:rPr lang="cs-CZ" dirty="0"/>
              <a:t>Náklady na odstranění škod (viz www.eagri.cz)</a:t>
            </a:r>
          </a:p>
        </p:txBody>
      </p:sp>
    </p:spTree>
    <p:extLst>
      <p:ext uri="{BB962C8B-B14F-4D97-AF65-F5344CB8AC3E}">
        <p14:creationId xmlns:p14="http://schemas.microsoft.com/office/powerpoint/2010/main" val="260096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8DE92C-D966-42FC-B294-14DD5CD62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Degradace půdy – zdroje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1BB034-EB27-4EC9-B022-B3036B43F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http://eagri.cz/public/web/mze/puda/ochrana-pudy-a-krajiny/degradace-pud/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http://www.zeraagency.eu/dokumenty/008009001/srbek_jan_vumop_praha.pdf</a:t>
            </a:r>
            <a:endParaRPr lang="cs-CZ" dirty="0"/>
          </a:p>
          <a:p>
            <a:r>
              <a:rPr lang="cs-CZ" dirty="0">
                <a:hlinkClick r:id="rId4"/>
              </a:rPr>
              <a:t>https://www.vlada.cz/assets/ppov/udrzitelny-rozvoj/Aktuality/1-3_J-HLADIK_VUMOP_FIN.pdf</a:t>
            </a:r>
            <a:r>
              <a:rPr lang="cs-CZ" dirty="0"/>
              <a:t>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9163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D1FB77-3EE3-4290-8A9F-C84F9092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Pojetí ochrany půdy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311BB2-B952-4873-B776-37045B5E8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Půda jako složka životního prostředí</a:t>
            </a:r>
          </a:p>
          <a:p>
            <a:pPr lvl="1"/>
            <a:r>
              <a:rPr lang="cs-CZ" sz="2000" dirty="0"/>
              <a:t>Regulace využívání půdy</a:t>
            </a:r>
          </a:p>
          <a:p>
            <a:r>
              <a:rPr lang="cs-CZ" sz="2400" dirty="0"/>
              <a:t>Půda jako výrobní prostředek </a:t>
            </a:r>
          </a:p>
          <a:p>
            <a:pPr lvl="1"/>
            <a:r>
              <a:rPr lang="cs-CZ" sz="2000" dirty="0"/>
              <a:t>Regulace zemědělského hospodaření</a:t>
            </a:r>
          </a:p>
        </p:txBody>
      </p:sp>
    </p:spTree>
    <p:extLst>
      <p:ext uri="{BB962C8B-B14F-4D97-AF65-F5344CB8AC3E}">
        <p14:creationId xmlns:p14="http://schemas.microsoft.com/office/powerpoint/2010/main" val="2075611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7" name="Rectangle 191">
            <a:extLst>
              <a:ext uri="{FF2B5EF4-FFF2-40B4-BE49-F238E27FC236}">
                <a16:creationId xmlns:a16="http://schemas.microsoft.com/office/drawing/2014/main" id="{8E7BB182-9A2F-41DB-A15B-CEFF958823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8" name="Rectangle 192">
            <a:extLst>
              <a:ext uri="{FF2B5EF4-FFF2-40B4-BE49-F238E27FC236}">
                <a16:creationId xmlns:a16="http://schemas.microsoft.com/office/drawing/2014/main" id="{6FFB6D97-9A31-4EF7-8F10-718E39BD0C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59" name="Rectangle 193">
            <a:extLst>
              <a:ext uri="{FF2B5EF4-FFF2-40B4-BE49-F238E27FC236}">
                <a16:creationId xmlns:a16="http://schemas.microsoft.com/office/drawing/2014/main" id="{78603D46-1AEA-46AF-B965-6F9059E5ED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660" name="Straight Connector 194">
            <a:extLst>
              <a:ext uri="{FF2B5EF4-FFF2-40B4-BE49-F238E27FC236}">
                <a16:creationId xmlns:a16="http://schemas.microsoft.com/office/drawing/2014/main" id="{36762D74-2E35-4E08-8866-FBB43EE0DD4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85671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Výsledek obrázku pro zemědělská půda">
            <a:extLst>
              <a:ext uri="{FF2B5EF4-FFF2-40B4-BE49-F238E27FC236}">
                <a16:creationId xmlns:a16="http://schemas.microsoft.com/office/drawing/2014/main" id="{57314165-449D-4C53-9C86-C3A22FCAA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99" b="4"/>
          <a:stretch/>
        </p:blipFill>
        <p:spPr bwMode="auto">
          <a:xfrm>
            <a:off x="628952" y="623178"/>
            <a:ext cx="3671055" cy="29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lesní půda">
            <a:extLst>
              <a:ext uri="{FF2B5EF4-FFF2-40B4-BE49-F238E27FC236}">
                <a16:creationId xmlns:a16="http://schemas.microsoft.com/office/drawing/2014/main" id="{61F59E6E-A461-4746-9DCC-8A15127C4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r="34466" b="-3"/>
          <a:stretch/>
        </p:blipFill>
        <p:spPr bwMode="auto">
          <a:xfrm>
            <a:off x="4465863" y="2512667"/>
            <a:ext cx="2447148" cy="318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1" name="Rectangle 195">
            <a:extLst>
              <a:ext uri="{FF2B5EF4-FFF2-40B4-BE49-F238E27FC236}">
                <a16:creationId xmlns:a16="http://schemas.microsoft.com/office/drawing/2014/main" id="{776D5953-88C9-4A3A-83C1-074A63275F6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863" y="623178"/>
            <a:ext cx="2447148" cy="1728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2" name="Rectangle 196">
            <a:extLst>
              <a:ext uri="{FF2B5EF4-FFF2-40B4-BE49-F238E27FC236}">
                <a16:creationId xmlns:a16="http://schemas.microsoft.com/office/drawing/2014/main" id="{C964C180-68DA-4DC9-AE8F-A37AFF26C7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3709572"/>
            <a:ext cx="3659927" cy="19734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Výsledek obrázku pro rašeliniště">
            <a:extLst>
              <a:ext uri="{FF2B5EF4-FFF2-40B4-BE49-F238E27FC236}">
                <a16:creationId xmlns:a16="http://schemas.microsoft.com/office/drawing/2014/main" id="{51E3F22A-B7C5-4C03-A1B2-4C808A496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1" r="2" b="5430"/>
          <a:stretch/>
        </p:blipFill>
        <p:spPr bwMode="auto">
          <a:xfrm>
            <a:off x="640080" y="3709572"/>
            <a:ext cx="3659927" cy="19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81F7620-8CE8-415F-B2E0-BFAA8DAD2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5" y="634946"/>
            <a:ext cx="4015087" cy="14507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700"/>
              <a:t>Půda jako předmět české právní úpravy</a:t>
            </a:r>
            <a:endParaRPr lang="en-GB" sz="3700"/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E0E4B26E-29D9-4AE6-93EC-1A4FD3885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2198914"/>
            <a:ext cx="4015087" cy="367018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/>
              <a:t>ZEMĚDĚLSKÝ PŮDNÍ FOND</a:t>
            </a:r>
          </a:p>
          <a:p>
            <a:pPr eaLnBrk="1" hangingPunct="1"/>
            <a:r>
              <a:rPr lang="cs-CZ" altLang="cs-CZ" dirty="0"/>
              <a:t>Pozemky určené k plnění funkcí lesa</a:t>
            </a:r>
          </a:p>
          <a:p>
            <a:pPr eaLnBrk="1" hangingPunct="1"/>
            <a:r>
              <a:rPr lang="cs-CZ" altLang="cs-CZ" dirty="0"/>
              <a:t>Půda jako součást jiné složky životního prostředí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2558532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ýsledek obrázku pro zásady ochrany půdy">
            <a:extLst>
              <a:ext uri="{FF2B5EF4-FFF2-40B4-BE49-F238E27FC236}">
                <a16:creationId xmlns:a16="http://schemas.microsoft.com/office/drawing/2014/main" id="{2E0564FA-AFCE-476C-8C33-2E63D17BD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49AA227F-6DA2-4C84-A893-F326972F0F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DD2B04A-1137-44B5-B028-ACB68B02C7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5C014F1-8E33-495F-A49E-7911F19D891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Nadpis 1">
            <a:extLst>
              <a:ext uri="{FF2B5EF4-FFF2-40B4-BE49-F238E27FC236}">
                <a16:creationId xmlns:a16="http://schemas.microsoft.com/office/drawing/2014/main" id="{D6D53E3A-6596-4BBA-B742-D04FC515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>
                <a:solidFill>
                  <a:schemeClr val="tx1"/>
                </a:solidFill>
              </a:rPr>
              <a:t>Zásady ochrany půdy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CE05A447-3A5F-482D-A7F7-9911873CB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>
                <a:solidFill>
                  <a:schemeClr val="tx1"/>
                </a:solidFill>
              </a:rPr>
              <a:t>Ochrana ekologických funkcí půdy</a:t>
            </a:r>
          </a:p>
          <a:p>
            <a:pPr lvl="1" eaLnBrk="1" hangingPunct="1"/>
            <a:r>
              <a:rPr lang="cs-CZ" altLang="cs-CZ" sz="2000" dirty="0">
                <a:solidFill>
                  <a:schemeClr val="tx1"/>
                </a:solidFill>
              </a:rPr>
              <a:t>Zvýšená ochrana některých částí půdy</a:t>
            </a:r>
          </a:p>
          <a:p>
            <a:pPr eaLnBrk="1" hangingPunct="1"/>
            <a:r>
              <a:rPr lang="cs-CZ" altLang="cs-CZ" sz="2400" dirty="0">
                <a:solidFill>
                  <a:schemeClr val="tx1"/>
                </a:solidFill>
              </a:rPr>
              <a:t>Prevence</a:t>
            </a:r>
          </a:p>
          <a:p>
            <a:pPr eaLnBrk="1" hangingPunct="1"/>
            <a:r>
              <a:rPr lang="cs-CZ" altLang="cs-CZ" sz="2400" dirty="0">
                <a:solidFill>
                  <a:schemeClr val="tx1"/>
                </a:solidFill>
              </a:rPr>
              <a:t>Racionalizace a udržitelnost využívání</a:t>
            </a:r>
          </a:p>
          <a:p>
            <a:pPr lvl="1" eaLnBrk="1" hangingPunct="1"/>
            <a:r>
              <a:rPr lang="cs-CZ" altLang="cs-CZ" sz="2000" dirty="0">
                <a:solidFill>
                  <a:schemeClr val="tx1"/>
                </a:solidFill>
              </a:rPr>
              <a:t>Plánovitost</a:t>
            </a:r>
          </a:p>
          <a:p>
            <a:pPr lvl="1"/>
            <a:r>
              <a:rPr lang="cs-CZ" altLang="cs-CZ" sz="2000" dirty="0">
                <a:solidFill>
                  <a:schemeClr val="tx1"/>
                </a:solidFill>
              </a:rPr>
              <a:t>Udržitelné hospodaření</a:t>
            </a:r>
          </a:p>
          <a:p>
            <a:pPr lvl="1"/>
            <a:r>
              <a:rPr lang="cs-CZ" altLang="cs-CZ" sz="2000" dirty="0">
                <a:solidFill>
                  <a:schemeClr val="tx1"/>
                </a:solidFill>
              </a:rPr>
              <a:t>Rekultivace </a:t>
            </a:r>
          </a:p>
          <a:p>
            <a:pPr eaLnBrk="1" hangingPunct="1"/>
            <a:r>
              <a:rPr lang="cs-CZ" altLang="cs-CZ" sz="2400" dirty="0">
                <a:solidFill>
                  <a:schemeClr val="tx1"/>
                </a:solidFill>
              </a:rPr>
              <a:t>Integrace</a:t>
            </a:r>
          </a:p>
          <a:p>
            <a:pPr lvl="1" eaLnBrk="1" hangingPunct="1"/>
            <a:r>
              <a:rPr lang="cs-CZ" altLang="cs-CZ" sz="2000" dirty="0">
                <a:solidFill>
                  <a:schemeClr val="tx1"/>
                </a:solidFill>
              </a:rPr>
              <a:t>Ekonomická stimulace </a:t>
            </a:r>
          </a:p>
          <a:p>
            <a:pPr lvl="1" eaLnBrk="1" hangingPunct="1"/>
            <a:r>
              <a:rPr lang="cs-CZ" altLang="cs-CZ" sz="2000" dirty="0">
                <a:solidFill>
                  <a:schemeClr val="tx1"/>
                </a:solidFill>
              </a:rPr>
              <a:t>Součást ostatních politik</a:t>
            </a:r>
          </a:p>
        </p:txBody>
      </p:sp>
    </p:spTree>
    <p:extLst>
      <p:ext uri="{BB962C8B-B14F-4D97-AF65-F5344CB8AC3E}">
        <p14:creationId xmlns:p14="http://schemas.microsoft.com/office/powerpoint/2010/main" val="3621393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71E51-803D-4DC2-8D9A-8DBABDB0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ochrany půdy – přehled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6A0800-51D1-4FEE-9C0F-DD4BF8B384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Administrativní </a:t>
            </a:r>
          </a:p>
          <a:p>
            <a:pPr lvl="1"/>
            <a:r>
              <a:rPr lang="cs-CZ" dirty="0"/>
              <a:t>Omezení a zákazy</a:t>
            </a:r>
          </a:p>
          <a:p>
            <a:pPr lvl="1"/>
            <a:r>
              <a:rPr lang="cs-CZ" dirty="0"/>
              <a:t>Povolování a posuzování činností</a:t>
            </a:r>
          </a:p>
          <a:p>
            <a:pPr lvl="1"/>
            <a:r>
              <a:rPr lang="cs-CZ" dirty="0"/>
              <a:t>Standardy (limity)</a:t>
            </a:r>
          </a:p>
          <a:p>
            <a:pPr lvl="1"/>
            <a:r>
              <a:rPr lang="cs-CZ" dirty="0"/>
              <a:t>Kontrola a dozor</a:t>
            </a:r>
          </a:p>
          <a:p>
            <a:pPr lvl="1"/>
            <a:r>
              <a:rPr lang="cs-CZ" dirty="0"/>
              <a:t>Sankce a nápravná opatření</a:t>
            </a:r>
          </a:p>
          <a:p>
            <a:r>
              <a:rPr lang="cs-CZ" dirty="0"/>
              <a:t>Ekonomické </a:t>
            </a:r>
          </a:p>
          <a:p>
            <a:pPr lvl="1"/>
            <a:r>
              <a:rPr lang="cs-CZ" dirty="0"/>
              <a:t>Poplatky </a:t>
            </a:r>
          </a:p>
          <a:p>
            <a:pPr lvl="1"/>
            <a:r>
              <a:rPr lang="cs-CZ" dirty="0"/>
              <a:t>Podmíněnost finanční podpory</a:t>
            </a:r>
          </a:p>
          <a:p>
            <a:pPr lvl="1"/>
            <a:r>
              <a:rPr lang="cs-CZ" dirty="0"/>
              <a:t>Dotace</a:t>
            </a:r>
          </a:p>
          <a:p>
            <a:r>
              <a:rPr lang="cs-CZ" dirty="0"/>
              <a:t>Dobrovolné </a:t>
            </a:r>
          </a:p>
          <a:p>
            <a:pPr lvl="1"/>
            <a:r>
              <a:rPr lang="cs-CZ" dirty="0"/>
              <a:t>Šetrné způsoby zemědělského hospodaření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CFB391F-6791-4A06-9E8F-C5BC7843B9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Koncepční</a:t>
            </a:r>
          </a:p>
          <a:p>
            <a:pPr lvl="1"/>
            <a:r>
              <a:rPr lang="cs-CZ" dirty="0"/>
              <a:t>Pro orgány veřejné správy</a:t>
            </a:r>
          </a:p>
          <a:p>
            <a:pPr lvl="1"/>
            <a:r>
              <a:rPr lang="cs-CZ" dirty="0"/>
              <a:t>Pro adresáty </a:t>
            </a:r>
          </a:p>
          <a:p>
            <a:r>
              <a:rPr lang="cs-CZ" dirty="0"/>
              <a:t>Informační  </a:t>
            </a:r>
          </a:p>
          <a:p>
            <a:pPr lvl="1"/>
            <a:r>
              <a:rPr lang="cs-CZ" dirty="0"/>
              <a:t>Katastr nemovitostí </a:t>
            </a:r>
          </a:p>
          <a:p>
            <a:pPr lvl="1"/>
            <a:r>
              <a:rPr lang="cs-CZ" dirty="0">
                <a:hlinkClick r:id="rId2"/>
              </a:rPr>
              <a:t>Registr půdy (</a:t>
            </a:r>
            <a:r>
              <a:rPr lang="cs-CZ" b="1" dirty="0">
                <a:hlinkClick r:id="rId2"/>
              </a:rPr>
              <a:t>L</a:t>
            </a:r>
            <a:r>
              <a:rPr lang="cs-CZ" dirty="0">
                <a:hlinkClick r:id="rId2"/>
              </a:rPr>
              <a:t>and </a:t>
            </a:r>
            <a:r>
              <a:rPr lang="cs-CZ" b="1" dirty="0">
                <a:hlinkClick r:id="rId2"/>
              </a:rPr>
              <a:t>P</a:t>
            </a:r>
            <a:r>
              <a:rPr lang="cs-CZ" dirty="0">
                <a:hlinkClick r:id="rId2"/>
              </a:rPr>
              <a:t>arcel </a:t>
            </a:r>
            <a:r>
              <a:rPr lang="cs-CZ" b="1" dirty="0" err="1">
                <a:hlinkClick r:id="rId2"/>
              </a:rPr>
              <a:t>I</a:t>
            </a:r>
            <a:r>
              <a:rPr lang="cs-CZ" dirty="0" err="1">
                <a:hlinkClick r:id="rId2"/>
              </a:rPr>
              <a:t>nformation</a:t>
            </a:r>
            <a:r>
              <a:rPr lang="cs-CZ" dirty="0">
                <a:hlinkClick r:id="rId2"/>
              </a:rPr>
              <a:t> </a:t>
            </a:r>
            <a:r>
              <a:rPr lang="cs-CZ" b="1" dirty="0" err="1">
                <a:hlinkClick r:id="rId2"/>
              </a:rPr>
              <a:t>S</a:t>
            </a:r>
            <a:r>
              <a:rPr lang="cs-CZ" dirty="0" err="1">
                <a:hlinkClick r:id="rId2"/>
              </a:rPr>
              <a:t>ystem</a:t>
            </a:r>
            <a:r>
              <a:rPr lang="cs-CZ" dirty="0">
                <a:hlinkClick r:id="rId2"/>
              </a:rPr>
              <a:t>)</a:t>
            </a:r>
            <a:endParaRPr lang="cs-CZ" dirty="0"/>
          </a:p>
          <a:p>
            <a:pPr lvl="2"/>
            <a:r>
              <a:rPr lang="cs-CZ" dirty="0"/>
              <a:t>Evidence uživatelských vztahů k půdě</a:t>
            </a:r>
          </a:p>
          <a:p>
            <a:pPr lvl="2"/>
            <a:r>
              <a:rPr lang="cs-CZ" dirty="0"/>
              <a:t>Informace o kvalitě zemědělské půdy</a:t>
            </a:r>
          </a:p>
          <a:p>
            <a:pPr lvl="1"/>
            <a:r>
              <a:rPr lang="cs-CZ" dirty="0">
                <a:hlinkClick r:id="rId3"/>
              </a:rPr>
              <a:t>Vymezení </a:t>
            </a:r>
            <a:r>
              <a:rPr lang="cs-CZ" b="1" dirty="0">
                <a:hlinkClick r:id="rId3"/>
              </a:rPr>
              <a:t>B</a:t>
            </a:r>
            <a:r>
              <a:rPr lang="cs-CZ" dirty="0">
                <a:hlinkClick r:id="rId3"/>
              </a:rPr>
              <a:t>onitovaných </a:t>
            </a:r>
            <a:r>
              <a:rPr lang="cs-CZ" b="1" dirty="0">
                <a:hlinkClick r:id="rId3"/>
              </a:rPr>
              <a:t>P</a:t>
            </a:r>
            <a:r>
              <a:rPr lang="cs-CZ" dirty="0">
                <a:hlinkClick r:id="rId3"/>
              </a:rPr>
              <a:t>ůdně </a:t>
            </a:r>
            <a:r>
              <a:rPr lang="cs-CZ" b="1" dirty="0">
                <a:hlinkClick r:id="rId3"/>
              </a:rPr>
              <a:t>E</a:t>
            </a:r>
            <a:r>
              <a:rPr lang="cs-CZ" dirty="0">
                <a:hlinkClick r:id="rId3"/>
              </a:rPr>
              <a:t>kologických </a:t>
            </a:r>
            <a:r>
              <a:rPr lang="cs-CZ" b="1" dirty="0">
                <a:hlinkClick r:id="rId3"/>
              </a:rPr>
              <a:t>J</a:t>
            </a:r>
            <a:r>
              <a:rPr lang="cs-CZ" dirty="0">
                <a:hlinkClick r:id="rId3"/>
              </a:rPr>
              <a:t>ednotek</a:t>
            </a:r>
            <a:endParaRPr lang="cs-CZ" dirty="0"/>
          </a:p>
          <a:p>
            <a:r>
              <a:rPr lang="cs-CZ" dirty="0"/>
              <a:t>Přímé aktivity státu</a:t>
            </a:r>
          </a:p>
          <a:p>
            <a:pPr lvl="1"/>
            <a:r>
              <a:rPr lang="cs-CZ" dirty="0">
                <a:hlinkClick r:id="rId4"/>
              </a:rPr>
              <a:t>Pozemkové úpravy</a:t>
            </a:r>
            <a:endParaRPr lang="cs-CZ" dirty="0"/>
          </a:p>
          <a:p>
            <a:pPr lvl="1"/>
            <a:r>
              <a:rPr lang="cs-CZ" dirty="0"/>
              <a:t>Sanace starých ekologických zátěží</a:t>
            </a:r>
          </a:p>
        </p:txBody>
      </p:sp>
    </p:spTree>
    <p:extLst>
      <p:ext uri="{BB962C8B-B14F-4D97-AF65-F5344CB8AC3E}">
        <p14:creationId xmlns:p14="http://schemas.microsoft.com/office/powerpoint/2010/main" val="675692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05A42EF-68E6-4808-81CD-E5ABD0ED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43D184-74E6-4C8A-A734-BA1329C1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cs-CZ" dirty="0"/>
              <a:t>Průřezové právní předpisy</a:t>
            </a:r>
          </a:p>
        </p:txBody>
      </p:sp>
      <p:pic>
        <p:nvPicPr>
          <p:cNvPr id="2052" name="Picture 4" descr="Výsledek obrázku pro právní předpis">
            <a:extLst>
              <a:ext uri="{FF2B5EF4-FFF2-40B4-BE49-F238E27FC236}">
                <a16:creationId xmlns:a16="http://schemas.microsoft.com/office/drawing/2014/main" id="{0438496D-20FB-4267-9D65-058B027B2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2" y="645106"/>
            <a:ext cx="5247747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C4A154E-1950-4755-A5FC-5998EE0C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E026294-0692-4C80-BE0E-8946289B8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cs-CZ" dirty="0"/>
              <a:t>Stavební zákon</a:t>
            </a:r>
          </a:p>
          <a:p>
            <a:r>
              <a:rPr lang="cs-CZ" dirty="0"/>
              <a:t>Zákon o posuzování vlivů na životní prostředí </a:t>
            </a:r>
          </a:p>
          <a:p>
            <a:r>
              <a:rPr lang="cs-CZ" dirty="0"/>
              <a:t>Zákon o pozemkových úpravách</a:t>
            </a:r>
          </a:p>
          <a:p>
            <a:r>
              <a:rPr lang="cs-CZ" dirty="0"/>
              <a:t>Zákon o předcházení ekologické újmě a její nápravě</a:t>
            </a:r>
          </a:p>
          <a:p>
            <a:r>
              <a:rPr lang="cs-CZ" dirty="0"/>
              <a:t>Zákon o integrované prevenci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FE9C285-56FB-4B36-8ECA-C2D6596AA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37C076B-00B1-4629-B27F-A86F9885F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5004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5A42EF-68E6-4808-81CD-E5ABD0ED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2AF481-34A5-4E36-A702-DAA06A19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cs-CZ" dirty="0"/>
              <a:t>Sektorové právní předpisy</a:t>
            </a:r>
          </a:p>
        </p:txBody>
      </p:sp>
      <p:pic>
        <p:nvPicPr>
          <p:cNvPr id="5" name="Picture 4" descr="Výsledek obrázku pro právní předpis">
            <a:extLst>
              <a:ext uri="{FF2B5EF4-FFF2-40B4-BE49-F238E27FC236}">
                <a16:creationId xmlns:a16="http://schemas.microsoft.com/office/drawing/2014/main" id="{0DFCAA68-C24D-43F1-93EB-0B31F5A17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2" y="645106"/>
            <a:ext cx="5247747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4A154E-1950-4755-A5FC-5998EE0C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A77264-FCB1-46DF-A371-2E21E9400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Zákon o ochraně zemědělského půdního fondu</a:t>
            </a:r>
          </a:p>
          <a:p>
            <a:r>
              <a:rPr lang="cs-CZ" dirty="0"/>
              <a:t>Zákon o lesích</a:t>
            </a:r>
          </a:p>
          <a:p>
            <a:r>
              <a:rPr lang="cs-CZ" dirty="0"/>
              <a:t>Zákon o ochraně přírody a krajiny</a:t>
            </a:r>
          </a:p>
          <a:p>
            <a:r>
              <a:rPr lang="cs-CZ" dirty="0"/>
              <a:t>Zákon o vodách</a:t>
            </a:r>
          </a:p>
          <a:p>
            <a:r>
              <a:rPr lang="cs-CZ" dirty="0"/>
              <a:t>Horní zákon</a:t>
            </a:r>
          </a:p>
          <a:p>
            <a:endParaRPr lang="cs-CZ" dirty="0"/>
          </a:p>
          <a:p>
            <a:r>
              <a:rPr lang="cs-CZ" dirty="0"/>
              <a:t>Zákon o hnojivech</a:t>
            </a:r>
          </a:p>
          <a:p>
            <a:r>
              <a:rPr lang="cs-CZ" dirty="0"/>
              <a:t>Zákon o rostlinolékařské péči</a:t>
            </a:r>
          </a:p>
          <a:p>
            <a:r>
              <a:rPr lang="cs-CZ" dirty="0"/>
              <a:t>Zákon o odpadech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E9C285-56FB-4B36-8ECA-C2D6596AA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7C076B-00B1-4629-B27F-A86F9885F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0785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4E5F6-7EE4-4B4B-9076-D24DE5B5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půdy v politických dokumentech a koncepcích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92B7B4-4E1A-4604-97D0-CA31F8AB3A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>
                <a:hlinkClick r:id="rId2"/>
              </a:rPr>
              <a:t>Revidovaná Světová charta o půdě</a:t>
            </a:r>
            <a:r>
              <a:rPr lang="cs-CZ" sz="2400" dirty="0"/>
              <a:t> (FAO)</a:t>
            </a:r>
          </a:p>
          <a:p>
            <a:r>
              <a:rPr lang="cs-CZ" sz="2400" dirty="0"/>
              <a:t>Úmluva o biologické rozmanitosti (OSN)</a:t>
            </a:r>
          </a:p>
          <a:p>
            <a:r>
              <a:rPr lang="cs-CZ" sz="2400" dirty="0"/>
              <a:t>Revidovaná Charta Rady Evropy o ochraně a trvale udržitelném hospodaření s půdou</a:t>
            </a:r>
          </a:p>
          <a:p>
            <a:r>
              <a:rPr lang="cs-CZ" sz="2400" dirty="0"/>
              <a:t>Úmluva OSN o boji proti desertifikaci</a:t>
            </a:r>
          </a:p>
          <a:p>
            <a:pPr lvl="1"/>
            <a:r>
              <a:rPr lang="cs-CZ" sz="2200" dirty="0"/>
              <a:t>V zemích postižených velkým suchem nebo desertifikací, zejména v Africe</a:t>
            </a:r>
          </a:p>
          <a:p>
            <a:r>
              <a:rPr lang="cs-CZ" sz="2400" dirty="0"/>
              <a:t>Strategie EU pro přizpůsobení se změně klimatu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>
                <a:hlinkClick r:id="rId3"/>
              </a:rPr>
              <a:t>Tematická strategie pro ochranu půdy COM(2006)231 </a:t>
            </a:r>
            <a:r>
              <a:rPr lang="cs-CZ" sz="2400" dirty="0" err="1">
                <a:hlinkClick r:id="rId3"/>
              </a:rPr>
              <a:t>final</a:t>
            </a:r>
            <a:endParaRPr lang="cs-CZ" sz="2400" dirty="0"/>
          </a:p>
          <a:p>
            <a:pPr lvl="1"/>
            <a:r>
              <a:rPr lang="cs-CZ" sz="2200" dirty="0"/>
              <a:t>Zajištění udržitelného využívání půdy</a:t>
            </a:r>
          </a:p>
          <a:p>
            <a:pPr lvl="2"/>
            <a:r>
              <a:rPr lang="cs-CZ" dirty="0"/>
              <a:t>Zabránění další degradaci půdy a zachování jejích funkcí </a:t>
            </a:r>
            <a:endParaRPr lang="cs-CZ" sz="1800" dirty="0"/>
          </a:p>
          <a:p>
            <a:pPr lvl="2"/>
            <a:r>
              <a:rPr lang="cs-CZ" dirty="0"/>
              <a:t>Obnova degradované půdy na takovou funkční úroveň, která je slučitelná alespoň se současným a předpokládaným využíváním</a:t>
            </a:r>
          </a:p>
          <a:p>
            <a:pPr lvl="1"/>
            <a:r>
              <a:rPr lang="cs-CZ" dirty="0"/>
              <a:t>Nástroje</a:t>
            </a:r>
          </a:p>
          <a:p>
            <a:pPr lvl="2"/>
            <a:r>
              <a:rPr lang="cs-CZ" dirty="0"/>
              <a:t>rámcové právní předpisy, jejichž hlavním cílem je ochrana a udržitelné využívání půdy</a:t>
            </a:r>
          </a:p>
          <a:p>
            <a:pPr lvl="2"/>
            <a:r>
              <a:rPr lang="cs-CZ" dirty="0"/>
              <a:t>integrace ochrany půdy do tvorby a provádění politik členských států a Společenství</a:t>
            </a:r>
          </a:p>
          <a:p>
            <a:pPr lvl="2"/>
            <a:r>
              <a:rPr lang="cs-CZ" dirty="0"/>
              <a:t>zaplnění stávající mezery ve znalostech v určitých oblastech ochrany půdy prostřednictvím výzkumu podporovaného výzkumnými programy Společenství a členských států</a:t>
            </a:r>
          </a:p>
          <a:p>
            <a:pPr lvl="2"/>
            <a:r>
              <a:rPr lang="cs-CZ" dirty="0"/>
              <a:t>zvyšování povědomí veřejnosti o nutnosti chránit půdu</a:t>
            </a:r>
            <a:endParaRPr lang="cs-CZ" sz="2200" dirty="0"/>
          </a:p>
          <a:p>
            <a:pPr lvl="1"/>
            <a:r>
              <a:rPr lang="cs-CZ" sz="2200" strike="sngStrike" dirty="0"/>
              <a:t>Návrh rámcové Směrnice o půdě</a:t>
            </a:r>
            <a:endParaRPr lang="cs-CZ" sz="2400" strike="sngStrike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016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A847F-CD1B-4577-8BD5-EB0E6D4A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půdy v politických dokumentech a koncepcích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29DBD8-FE0F-4F94-8E7E-43160E6668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400" dirty="0">
                <a:hlinkClick r:id="rId2"/>
              </a:rPr>
              <a:t>Státní politika životního prostředí ČR 2012–2020 (akt.)</a:t>
            </a:r>
            <a:endParaRPr lang="cs-CZ" dirty="0"/>
          </a:p>
          <a:p>
            <a:pPr lvl="1"/>
            <a:r>
              <a:rPr lang="cs-CZ" sz="2000" dirty="0"/>
              <a:t>omezování trvalých záborů zemědělské půdy!!!</a:t>
            </a:r>
          </a:p>
          <a:p>
            <a:pPr lvl="1"/>
            <a:r>
              <a:rPr lang="cs-CZ" sz="2000" dirty="0"/>
              <a:t>snižování ohrožení půdy erozí!!</a:t>
            </a:r>
          </a:p>
          <a:p>
            <a:pPr lvl="1"/>
            <a:r>
              <a:rPr lang="cs-CZ" sz="2000" dirty="0"/>
              <a:t>omezování a regulace kontaminace a ostatní degradace půdy způsobené lidskou činností!!</a:t>
            </a:r>
          </a:p>
          <a:p>
            <a:pPr lvl="1"/>
            <a:r>
              <a:rPr lang="cs-CZ" sz="2000" dirty="0"/>
              <a:t>obnova vodního režimu krajiny!!!</a:t>
            </a:r>
          </a:p>
          <a:p>
            <a:pPr lvl="2"/>
            <a:r>
              <a:rPr lang="cs-CZ" dirty="0"/>
              <a:t>realizace protierozních opatření v krajině</a:t>
            </a:r>
          </a:p>
          <a:p>
            <a:r>
              <a:rPr lang="cs-CZ" sz="2400" dirty="0">
                <a:hlinkClick r:id="rId3"/>
              </a:rPr>
              <a:t>Strategie resortu Ministerstva zemědělství do roku 2030</a:t>
            </a: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67E6DD9-75DA-4FF7-ABF0-008BBC6AD1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400" dirty="0">
                <a:hlinkClick r:id="rId4"/>
              </a:rPr>
              <a:t>Strategie přizpůsobení se změně klimatu v podmínkách ČR</a:t>
            </a:r>
            <a:endParaRPr lang="cs-CZ" sz="2400" dirty="0"/>
          </a:p>
          <a:p>
            <a:pPr lvl="1"/>
            <a:r>
              <a:rPr lang="cs-CZ" sz="2000" dirty="0"/>
              <a:t>Zastavení degradace půdy nadměrnou erozí, vyčerpáním živin, ztrátou organické hmoty a utužení</a:t>
            </a:r>
          </a:p>
          <a:p>
            <a:pPr lvl="1"/>
            <a:r>
              <a:rPr lang="cs-CZ" sz="2000" dirty="0"/>
              <a:t>Podpora ekologického zemědělství</a:t>
            </a:r>
          </a:p>
          <a:p>
            <a:r>
              <a:rPr lang="cs-CZ" sz="2200" dirty="0">
                <a:hlinkClick r:id="rId5"/>
              </a:rPr>
              <a:t>Koncepce ochrany před následky sucha pro území ČR</a:t>
            </a:r>
            <a:endParaRPr lang="cs-CZ" sz="2200" dirty="0"/>
          </a:p>
          <a:p>
            <a:pPr lvl="1"/>
            <a:r>
              <a:rPr lang="cs-CZ" sz="2000" dirty="0"/>
              <a:t>Optimalizace monitoringu stavu zemědělské půdy a aktualizace bonitace půd za účelem zlepšení ochrany půdy</a:t>
            </a:r>
          </a:p>
          <a:p>
            <a:pPr lvl="1"/>
            <a:r>
              <a:rPr lang="cs-CZ" sz="2000" dirty="0"/>
              <a:t>Zvýšení ochrany půdy před účinky eroze</a:t>
            </a:r>
          </a:p>
          <a:p>
            <a:pPr lvl="1"/>
            <a:r>
              <a:rPr lang="cs-CZ" sz="2000" dirty="0"/>
              <a:t>Organická hmota v půdě a opatření na její zachování a zvýšení</a:t>
            </a:r>
          </a:p>
          <a:p>
            <a:pPr lvl="1"/>
            <a:r>
              <a:rPr lang="cs-CZ" sz="2000" dirty="0"/>
              <a:t>Změna zemědělské politiky v oblasti podpory pěstování energetických plodin</a:t>
            </a:r>
          </a:p>
          <a:p>
            <a:pPr lvl="1"/>
            <a:r>
              <a:rPr lang="cs-CZ" sz="2000" dirty="0"/>
              <a:t>Podpora principů precizního zemědělství</a:t>
            </a:r>
          </a:p>
          <a:p>
            <a:pPr lvl="1"/>
            <a:r>
              <a:rPr lang="cs-CZ" sz="2000" dirty="0"/>
              <a:t>Podpora provádění komplexních pozemkových úprav </a:t>
            </a:r>
          </a:p>
          <a:p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29178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F5E263C-FB7E-4A3E-AD04-5140CD3D1D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E65ED8C-90F7-4EB0-ACCB-64AEF411E8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604E3BF-88F7-4D19-BEC9-8486966EA46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FC7E28-E9C1-40C0-A250-567EB9E4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FFFFFF"/>
                </a:solidFill>
              </a:rPr>
              <a:t>Půda</a:t>
            </a: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7173" name="Zástupný symbol pro obsah 2">
            <a:extLst>
              <a:ext uri="{FF2B5EF4-FFF2-40B4-BE49-F238E27FC236}">
                <a16:creationId xmlns:a16="http://schemas.microsoft.com/office/drawing/2014/main" id="{E7DD7659-DE1C-4EF3-961D-17887454D8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41118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608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BA258-201E-44AC-8150-E438542D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Institucionální zabezpečení 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14ACC47-F782-41BF-906D-B8D25E6F11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Ochrana zemědělského půdního fondu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862835-A486-4FD1-928D-390A73337D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Ministerstvo životního prostředí</a:t>
            </a:r>
            <a:endParaRPr lang="cs-CZ" dirty="0"/>
          </a:p>
          <a:p>
            <a:pPr marL="201168" lvl="1" indent="0">
              <a:buNone/>
            </a:pPr>
            <a:endParaRPr lang="cs-CZ" dirty="0"/>
          </a:p>
          <a:p>
            <a:pPr lvl="1"/>
            <a:r>
              <a:rPr lang="cs-CZ" dirty="0"/>
              <a:t>Česká inspekce životního prostředí</a:t>
            </a:r>
          </a:p>
          <a:p>
            <a:pPr lvl="1"/>
            <a:r>
              <a:rPr lang="cs-CZ" dirty="0"/>
              <a:t>Obecní úřady obcí s rozšířenou působností</a:t>
            </a:r>
          </a:p>
          <a:p>
            <a:pPr lvl="1"/>
            <a:r>
              <a:rPr lang="cs-CZ" dirty="0"/>
              <a:t>Krajské úřady</a:t>
            </a:r>
          </a:p>
          <a:p>
            <a:pPr lvl="1"/>
            <a:r>
              <a:rPr lang="cs-CZ" dirty="0"/>
              <a:t>Správy NP</a:t>
            </a:r>
          </a:p>
          <a:p>
            <a:pPr lvl="1"/>
            <a:r>
              <a:rPr lang="cs-CZ" dirty="0"/>
              <a:t>Újezdní úřady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Státní fond životního prostředí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68F31B52-3E77-4DB6-B623-931210810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Zemědělské hospodaření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D6B13276-152D-45BB-8452-C9D7DA95A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r>
              <a:rPr lang="cs-CZ" dirty="0">
                <a:hlinkClick r:id="rId3"/>
              </a:rPr>
              <a:t>Ministerstvo zemědělství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Ústřední kontrolní a zkušební ústav zemědělský</a:t>
            </a:r>
          </a:p>
          <a:p>
            <a:pPr lvl="1"/>
            <a:r>
              <a:rPr lang="cs-CZ" dirty="0"/>
              <a:t>Státní pozemkový úřad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Státní zemědělský intervenční fond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674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2283B-4A64-4C62-BA3E-56425F21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Základní povinnosti při ochraně zemědělské půdy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D62DBD5-D7AF-4EC6-B45E-7F5908A8E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Zákaz</a:t>
            </a:r>
          </a:p>
          <a:p>
            <a:pPr lvl="1"/>
            <a:r>
              <a:rPr lang="cs-CZ" dirty="0"/>
              <a:t>způsobovat znečištění zemědělské půdy překračováním indikačních hodnot</a:t>
            </a:r>
          </a:p>
          <a:p>
            <a:pPr lvl="1"/>
            <a:r>
              <a:rPr lang="cs-CZ" dirty="0"/>
              <a:t>vnášet do zemědělské půdy nebo na ni jiné látky nebo přípravky, než umožňují zvláštní právní předpisy</a:t>
            </a:r>
          </a:p>
          <a:p>
            <a:pPr lvl="1"/>
            <a:r>
              <a:rPr lang="cs-CZ" dirty="0"/>
              <a:t>užívat zemědělskou půdu k nezemědělským účelům bez souhlasu s odnětím ze zemědělského půdního fondu</a:t>
            </a:r>
          </a:p>
          <a:p>
            <a:pPr lvl="1"/>
            <a:r>
              <a:rPr lang="cs-CZ" dirty="0"/>
              <a:t>způsobovat ohrožení zemědělské půdy erozí překračováním přípustné míry jejího erozního ohrožení </a:t>
            </a:r>
          </a:p>
          <a:p>
            <a:pPr lvl="1"/>
            <a:r>
              <a:rPr lang="cs-CZ" dirty="0"/>
              <a:t>poškozovat fyzikální, chemické nebo biologické vlastnosti zemědělské půdy jejím zhutňováním, zamokřováním, vysoušením, překrýváním nebo narušováním erozí</a:t>
            </a:r>
          </a:p>
          <a:p>
            <a:r>
              <a:rPr lang="cs-CZ" dirty="0"/>
              <a:t>Povinnost užívat nebo udržovat zemědělskou půdu v souladu s charakteristikou druhu pozemku, resp. evidencí půdy</a:t>
            </a:r>
          </a:p>
          <a:p>
            <a:pPr lvl="1"/>
            <a:r>
              <a:rPr lang="cs-CZ" dirty="0"/>
              <a:t>vazba na územní plánování, katastr nemovitostí, pozemkové úpravy, zemědělské hospodaření a podpory</a:t>
            </a:r>
          </a:p>
        </p:txBody>
      </p:sp>
    </p:spTree>
    <p:extLst>
      <p:ext uri="{BB962C8B-B14F-4D97-AF65-F5344CB8AC3E}">
        <p14:creationId xmlns:p14="http://schemas.microsoft.com/office/powerpoint/2010/main" val="1814760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C28C82-BD87-4FDD-8A8A-59174022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plošné ochrany ZPF - přehled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EEDBEA44-7A2F-4BF1-A3BD-02E12CADB0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281146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037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B9D3A0FC-5D74-4BAC-9DDB-68A942650B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7B7006A8-EB46-45ED-977F-BC489E2B7E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B8DB8C60-3B7D-46C5-B1A9-A295D8A485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69B36A11-4FA0-4989-A465-037DF52469F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Výsledek obrázku pro kreslené vtipy ochrana půdy">
            <a:extLst>
              <a:ext uri="{FF2B5EF4-FFF2-40B4-BE49-F238E27FC236}">
                <a16:creationId xmlns:a16="http://schemas.microsoft.com/office/drawing/2014/main" id="{B4ACB717-09C8-41CE-8887-B7EFFE696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315" y="523684"/>
            <a:ext cx="4451311" cy="568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F4CC5E2E-D31F-455C-95E5-1D15AE3C3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Zásady plošné ochrany ZPF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2DD470A-668A-484F-A59E-5F39DE00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 fontScale="92500" lnSpcReduction="10000"/>
          </a:bodyPr>
          <a:lstStyle/>
          <a:p>
            <a:r>
              <a:rPr lang="cs-CZ" sz="1700" dirty="0"/>
              <a:t>Pro nezemědělské účely je nutno použít především nezemědělskou půdu, nezastavěné a nedostatečně využité pozemky v zastavěném území nebo na nezastavěných plochách stavebních pozemků staveb mimo tato území, stavební proluky a plochy získané zbořením přežilých budov a zařízení. </a:t>
            </a:r>
          </a:p>
          <a:p>
            <a:r>
              <a:rPr lang="cs-CZ" sz="1700" dirty="0"/>
              <a:t>Odnětí půdy ze zemědělské půdy </a:t>
            </a:r>
          </a:p>
          <a:p>
            <a:pPr lvl="1"/>
            <a:r>
              <a:rPr lang="cs-CZ" sz="1700" dirty="0"/>
              <a:t>v nezbytném případě NEZBYTNOST</a:t>
            </a:r>
          </a:p>
          <a:p>
            <a:pPr lvl="1"/>
            <a:r>
              <a:rPr lang="cs-CZ" sz="1700" dirty="0"/>
              <a:t>přednostně zemědělskou půdu na zastavitelných plochách </a:t>
            </a:r>
          </a:p>
          <a:p>
            <a:pPr lvl="1"/>
            <a:r>
              <a:rPr lang="cs-CZ" sz="1700" dirty="0"/>
              <a:t>přednostně zemědělskou půdu méně kvalitní dle třídy ochrany ŠETRNOST</a:t>
            </a:r>
          </a:p>
          <a:p>
            <a:pPr lvl="1"/>
            <a:r>
              <a:rPr lang="cs-CZ" sz="1700" dirty="0"/>
              <a:t>minimalizace odnímané plochy MINIMALIZACE</a:t>
            </a:r>
          </a:p>
          <a:p>
            <a:pPr lvl="1"/>
            <a:r>
              <a:rPr lang="cs-CZ" sz="1700" dirty="0"/>
              <a:t>opětovné zemědělské využití pozemků/rekultivace DOČASNOST</a:t>
            </a:r>
          </a:p>
          <a:p>
            <a:r>
              <a:rPr lang="cs-CZ" sz="1900" dirty="0"/>
              <a:t>Za nezbytný případ se považuje zejména neexistence uvedených ploch na území dotčené obce, popřípadě na území dvou nebo více obcí, jedná-li se o záměr, který přesahuje území obce, nebo veřejně prospěšnou stavbu anebo veřejně prospěšné opatření.</a:t>
            </a:r>
          </a:p>
        </p:txBody>
      </p:sp>
    </p:spTree>
    <p:extLst>
      <p:ext uri="{BB962C8B-B14F-4D97-AF65-F5344CB8AC3E}">
        <p14:creationId xmlns:p14="http://schemas.microsoft.com/office/powerpoint/2010/main" val="1936201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D3A0FC-5D74-4BAC-9DDB-68A942650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6C6039-953E-4809-A6EB-6C267904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/>
              <a:t>Kategorizace zemědělské půdy 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79490CD-1F6E-4E25-A555-7895B966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782569"/>
            <a:ext cx="4001315" cy="502943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B36A11-4FA0-4989-A465-037DF5246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E18EDD-8413-466B-B7FA-18DC2CD1A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hlinkClick r:id="rId3"/>
              </a:rPr>
              <a:t>Třídy ochrany I. – V.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V návaznosti na přiřazené BPEJ rozdělené dle vyhlášky č. 48/2011 Sb.</a:t>
            </a:r>
          </a:p>
          <a:p>
            <a:pPr lvl="1"/>
            <a:r>
              <a:rPr lang="cs-CZ" dirty="0"/>
              <a:t>Limity využití půdy</a:t>
            </a:r>
          </a:p>
          <a:p>
            <a:r>
              <a:rPr lang="cs-CZ" dirty="0">
                <a:hlinkClick r:id="rId4"/>
              </a:rPr>
              <a:t>Bonitované Půdně Ekologické Jednotky</a:t>
            </a:r>
            <a:endParaRPr lang="cs-CZ" dirty="0"/>
          </a:p>
          <a:p>
            <a:pPr lvl="1"/>
            <a:r>
              <a:rPr lang="cs-CZ" dirty="0"/>
              <a:t>Vyhláška č. 227/2018 Sb.</a:t>
            </a:r>
          </a:p>
          <a:p>
            <a:pPr lvl="1"/>
            <a:r>
              <a:rPr lang="cs-CZ" dirty="0"/>
              <a:t>Vyjádření hlavních půdních a klimatických podmínek zemědělských pozemků</a:t>
            </a:r>
          </a:p>
          <a:p>
            <a:pPr lvl="2"/>
            <a:r>
              <a:rPr lang="cs-CZ" dirty="0"/>
              <a:t>klimatický region</a:t>
            </a:r>
          </a:p>
          <a:p>
            <a:pPr lvl="2"/>
            <a:r>
              <a:rPr lang="cs-CZ" dirty="0"/>
              <a:t>hlavní půdní jednotka</a:t>
            </a:r>
          </a:p>
          <a:p>
            <a:pPr lvl="2"/>
            <a:r>
              <a:rPr lang="cs-CZ" dirty="0"/>
              <a:t>sklonitost a expozice ke světovým stranám</a:t>
            </a:r>
          </a:p>
          <a:p>
            <a:pPr lvl="2"/>
            <a:r>
              <a:rPr lang="cs-CZ" dirty="0" err="1"/>
              <a:t>skeletovitost</a:t>
            </a:r>
            <a:endParaRPr lang="cs-CZ" dirty="0"/>
          </a:p>
          <a:p>
            <a:pPr lvl="2"/>
            <a:r>
              <a:rPr lang="cs-CZ" dirty="0"/>
              <a:t>hloubka půdy</a:t>
            </a:r>
          </a:p>
          <a:p>
            <a:pPr lvl="1"/>
            <a:r>
              <a:rPr lang="cs-CZ" dirty="0"/>
              <a:t>Vedení a aktualizace – pozemkový úřad – pozemkové úpravy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DB8C60-3B7D-46C5-B1A9-A295D8A48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7006A8-EB46-45ED-977F-BC489E2B7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4717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3BE60-2048-4666-980D-3CF93046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plošné ochrany ZPF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393D87-539C-4CCC-8883-DC1A0997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Zemědělskou půdu I. a II. třídy ochrany lze odejmout pouze v případech, kdy jiný veřejný zájem výrazně převažuje nad veřejným zájmem ochrany zemědělského půdního fondu.</a:t>
            </a:r>
          </a:p>
          <a:p>
            <a:pPr lvl="1"/>
            <a:r>
              <a:rPr lang="cs-CZ" dirty="0"/>
              <a:t>VÝJIMKY</a:t>
            </a:r>
          </a:p>
          <a:p>
            <a:pPr lvl="2"/>
            <a:r>
              <a:rPr lang="cs-CZ" dirty="0"/>
              <a:t>při posuzování těch ploch, které jsou obsaženy v platné územně plánovací dokumentaci, pokud při nové územně plánovací činnosti nemá dojít ke změně jejich využití</a:t>
            </a:r>
          </a:p>
          <a:p>
            <a:pPr lvl="2"/>
            <a:r>
              <a:rPr lang="cs-CZ" dirty="0"/>
              <a:t>jedná-li se o záměr</a:t>
            </a:r>
          </a:p>
          <a:p>
            <a:pPr lvl="3"/>
            <a:r>
              <a:rPr lang="cs-CZ" dirty="0"/>
              <a:t>veřejné dopravní nebo veřejné technické infrastruktury umísťovaný v koridoru vymezeném v platných zásadách územního rozvoje na základě vyhodnocení umístění záměru, odborně stanoveného odhadu výměry zabírané zemědělské půdy a jejího zařazení do tříd ochrany,</a:t>
            </a:r>
          </a:p>
          <a:p>
            <a:pPr lvl="3"/>
            <a:r>
              <a:rPr lang="cs-CZ" dirty="0"/>
              <a:t>umísťovaný na zastavitelné ploše vymezené v platných zásadách územního rozvoje na základě vyhodnocení umístění záměru, odborně stanoveného odhadu výměry zabírané zemědělské půdy a jejího zařazení do tříd ochrany,</a:t>
            </a:r>
          </a:p>
          <a:p>
            <a:pPr lvl="3"/>
            <a:r>
              <a:rPr lang="cs-CZ" dirty="0"/>
              <a:t>na zastavitelné ploše vymezené v platném územním plánu,</a:t>
            </a:r>
          </a:p>
          <a:p>
            <a:pPr lvl="3"/>
            <a:r>
              <a:rPr lang="cs-CZ" dirty="0"/>
              <a:t>těžby ve stanovených dobývacích prostorech, nebo</a:t>
            </a:r>
          </a:p>
          <a:p>
            <a:pPr lvl="3"/>
            <a:r>
              <a:rPr lang="cs-CZ" dirty="0"/>
              <a:t>vyhledávání a průzkumu nerostů ve stanovených průzkumných územích.</a:t>
            </a:r>
          </a:p>
        </p:txBody>
      </p:sp>
    </p:spTree>
    <p:extLst>
      <p:ext uri="{BB962C8B-B14F-4D97-AF65-F5344CB8AC3E}">
        <p14:creationId xmlns:p14="http://schemas.microsoft.com/office/powerpoint/2010/main" val="3618053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36BFC-7700-4121-B9A7-B795BFEF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Plošná ochrana ZPF v rámci územního plánování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2AC699-586C-4922-9154-E0BFA99F0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…určuje podmínky pro hospodárné využívání zastavěného území a zajišťuje ochranu nezastavěného území a nezastavitelných pozemků. (§ 18 odst. 4 </a:t>
            </a:r>
            <a:r>
              <a:rPr lang="cs-CZ" dirty="0" err="1"/>
              <a:t>StZ</a:t>
            </a:r>
            <a:r>
              <a:rPr lang="cs-CZ" dirty="0"/>
              <a:t>)</a:t>
            </a:r>
          </a:p>
          <a:p>
            <a:r>
              <a:rPr lang="cs-CZ" b="1" dirty="0"/>
              <a:t>Další zastavitelné plochy lze změnou územního plánu vymezit pouze na základě prokázání potřeby vymezení nových zastavitelných ploch.</a:t>
            </a:r>
            <a:r>
              <a:rPr lang="cs-CZ" dirty="0"/>
              <a:t> (§ 55 odst. 4 </a:t>
            </a:r>
            <a:r>
              <a:rPr lang="cs-CZ" dirty="0" err="1"/>
              <a:t>StZ</a:t>
            </a:r>
            <a:r>
              <a:rPr lang="cs-CZ" dirty="0"/>
              <a:t>) </a:t>
            </a:r>
          </a:p>
          <a:p>
            <a:pPr lvl="1"/>
            <a:r>
              <a:rPr lang="cs-CZ" i="1" dirty="0"/>
              <a:t>Vymezení zastavitelných ploch je jedním z nejzávažnějších zásahů v územním plánu, tím spíše, dochází-li přitom ke kolizi se zájmem na ochraně životního prostředí (typicky vymezení zastavitelné plochy v dosud nezastavěném území na okraji obce na přechodu do volné krajiny). </a:t>
            </a:r>
          </a:p>
          <a:p>
            <a:pPr lvl="1"/>
            <a:r>
              <a:rPr lang="cs-CZ" i="1" dirty="0"/>
              <a:t>Vymezení zastavitelné plochy o nikoliv zanedbatelné rozloze v území, na němž se nachází vysoce chráněná zemědělská půda I. či II. třídy ochrany, je třeba v návrhu územního plánu řádně odůvodnit dle požadavků obsažených v § 4 a § 5 odst. 1 zákona č. 334/1992 Sb., o ochraně zemědělského půdního fondu. </a:t>
            </a:r>
          </a:p>
          <a:p>
            <a:pPr lvl="1"/>
            <a:r>
              <a:rPr lang="cs-CZ" i="1" dirty="0"/>
              <a:t>Nepostačuje pouze povšechné odůvodnění vztahující se k územnímu plánu jako celku, v němž nejsou uvedeny úvahy ohledně nezbytnosti zabrat vysoce chráněnou zemědělskou půdu v konkrétní ploše pro sledovaný konkrétní účel.</a:t>
            </a:r>
          </a:p>
          <a:p>
            <a:pPr lvl="2"/>
            <a:r>
              <a:rPr lang="cs-CZ" dirty="0"/>
              <a:t>NSS 1 </a:t>
            </a:r>
            <a:r>
              <a:rPr lang="cs-CZ" dirty="0" err="1"/>
              <a:t>Aos</a:t>
            </a:r>
            <a:r>
              <a:rPr lang="cs-CZ" dirty="0"/>
              <a:t> 1/2013-85</a:t>
            </a:r>
          </a:p>
          <a:p>
            <a:r>
              <a:rPr lang="cs-CZ" dirty="0"/>
              <a:t>Při zpracování územně plánovací dokumentace a územně plánovacích podkladů se vychází mj. z</a:t>
            </a:r>
          </a:p>
          <a:p>
            <a:pPr lvl="1"/>
            <a:r>
              <a:rPr lang="cs-CZ" dirty="0"/>
              <a:t>uspořádání zemědělského půdního fondu v území, hydrologických a odtokových poměrů a sítě zemědělských účelových komunikací,</a:t>
            </a:r>
          </a:p>
          <a:p>
            <a:pPr lvl="1"/>
            <a:r>
              <a:rPr lang="cs-CZ" dirty="0"/>
              <a:t>řešení pozemkových úprav a vymezení současně zastavěného území obce,</a:t>
            </a:r>
          </a:p>
          <a:p>
            <a:pPr lvl="1"/>
            <a:r>
              <a:rPr lang="cs-CZ" dirty="0"/>
              <a:t>kultur (druhu pozemku) zemědělské půdy podle katastru nemovitostí a její kvality podle zařazení do bonitovaných půdně ekologických jednotek</a:t>
            </a:r>
          </a:p>
          <a:p>
            <a:r>
              <a:rPr lang="cs-CZ" b="1" dirty="0"/>
              <a:t>Orgány ochrany zemědělského půdního fondu uplatňují stanoviska </a:t>
            </a:r>
            <a:r>
              <a:rPr lang="cs-CZ" dirty="0"/>
              <a:t>k územně plánovací dokumentaci a k návrhu vymezení zastavěného území z hlediska ochrany zemědělského půdního fondu. (§ 5 odst. 2 </a:t>
            </a:r>
            <a:r>
              <a:rPr lang="cs-CZ" dirty="0" err="1"/>
              <a:t>ZoZPF</a:t>
            </a:r>
            <a:r>
              <a:rPr lang="cs-CZ" dirty="0"/>
              <a:t> + § 4 odst. 2 </a:t>
            </a:r>
            <a:r>
              <a:rPr lang="cs-CZ" dirty="0" err="1"/>
              <a:t>StZ</a:t>
            </a:r>
            <a:r>
              <a:rPr lang="cs-CZ" dirty="0"/>
              <a:t>)</a:t>
            </a:r>
            <a:endParaRPr lang="cs-CZ" i="1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0375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83C29-E388-4858-B10B-D1A10BE7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Plošná ochrana ZPF v rámci rozhodování v území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9DC12A-F8B9-429F-BA91-8ABDCEF07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ODNĚTÍ zemědělské půdy ze zemědělského půdního fondu pro nezemědělské účely</a:t>
            </a:r>
          </a:p>
          <a:p>
            <a:pPr lvl="1"/>
            <a:r>
              <a:rPr lang="cs-CZ" dirty="0"/>
              <a:t>Trvalé x dočasné </a:t>
            </a:r>
          </a:p>
          <a:p>
            <a:pPr lvl="2"/>
            <a:r>
              <a:rPr lang="cs-CZ" dirty="0"/>
              <a:t>Ve vazbě na účel využití = možnost rekultivace a vrácení do ZPF</a:t>
            </a:r>
          </a:p>
          <a:p>
            <a:r>
              <a:rPr lang="cs-CZ" dirty="0"/>
              <a:t>SOUHLAS orgánu ochrany zemědělského půdního fondu</a:t>
            </a:r>
          </a:p>
          <a:p>
            <a:pPr lvl="1"/>
            <a:r>
              <a:rPr lang="cs-CZ" dirty="0"/>
              <a:t>Záměr, který vyžaduje odnětí zemědělské půdy ze zemědělského půdního fondu, nelze povolit podle zvláštních právních předpisů bez tohoto souhlasu.</a:t>
            </a:r>
          </a:p>
          <a:p>
            <a:pPr lvl="1"/>
            <a:r>
              <a:rPr lang="cs-CZ" dirty="0"/>
              <a:t>Výjimky (§ 9 odst. 2)</a:t>
            </a:r>
          </a:p>
        </p:txBody>
      </p:sp>
    </p:spTree>
    <p:extLst>
      <p:ext uri="{BB962C8B-B14F-4D97-AF65-F5344CB8AC3E}">
        <p14:creationId xmlns:p14="http://schemas.microsoft.com/office/powerpoint/2010/main" val="2641182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80123-1A20-442A-A0C2-605738FAE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Výjimky ze souhlasu (§ 9 odst. 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998D8F-1D79-42B7-88C0-07F4EBA80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Stavby v zastavěném území</a:t>
            </a:r>
          </a:p>
          <a:p>
            <a:pPr lvl="1"/>
            <a:r>
              <a:rPr lang="cs-CZ" dirty="0"/>
              <a:t>o výměře do 25 m2</a:t>
            </a:r>
          </a:p>
          <a:p>
            <a:pPr lvl="1"/>
            <a:r>
              <a:rPr lang="cs-CZ" dirty="0"/>
              <a:t>veřejně prospěšné v proluce o velikosti do 0,5 ha</a:t>
            </a:r>
          </a:p>
          <a:p>
            <a:r>
              <a:rPr lang="cs-CZ" dirty="0"/>
              <a:t>Vyjmenované stavby nebo zařízení o ploše do 30, resp. 50 m2</a:t>
            </a:r>
          </a:p>
          <a:p>
            <a:r>
              <a:rPr lang="cs-CZ" dirty="0"/>
              <a:t>Záměry na nezastavěné části zastavěného stavebního pozemku</a:t>
            </a:r>
          </a:p>
          <a:p>
            <a:r>
              <a:rPr lang="cs-CZ" dirty="0"/>
              <a:t>Obnova přirozených a přírodě blízkých koryt vodních toků</a:t>
            </a:r>
          </a:p>
          <a:p>
            <a:r>
              <a:rPr lang="cs-CZ" dirty="0"/>
              <a:t>Krátkodobá odnětí po dobu kratší než jeden rok včetně doby potřebné k uvedení zemědělské půdy do původního stavu</a:t>
            </a:r>
          </a:p>
          <a:p>
            <a:pPr lvl="1"/>
            <a:r>
              <a:rPr lang="cs-CZ" dirty="0"/>
              <a:t>Písemné oznámení nejméně 15 dní předem </a:t>
            </a:r>
          </a:p>
          <a:p>
            <a:r>
              <a:rPr lang="cs-CZ" dirty="0"/>
              <a:t>Uložení tuhých statkových hnojiv na zemědělské půdě před jejich použitím</a:t>
            </a:r>
          </a:p>
        </p:txBody>
      </p:sp>
    </p:spTree>
    <p:extLst>
      <p:ext uri="{BB962C8B-B14F-4D97-AF65-F5344CB8AC3E}">
        <p14:creationId xmlns:p14="http://schemas.microsoft.com/office/powerpoint/2010/main" val="1989709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3ECC5F7-13A3-4981-8459-EADA51986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Plošná ochrana ZPF v rámci rozhodování v území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7" name="Zástupný obsah 5">
            <a:extLst>
              <a:ext uri="{FF2B5EF4-FFF2-40B4-BE49-F238E27FC236}">
                <a16:creationId xmlns:a16="http://schemas.microsoft.com/office/drawing/2014/main" id="{6B0214C1-9219-4158-9917-FC759EAB4B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84006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605A42EF-68E6-4808-81CD-E5ABD0ED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188447-77C8-4083-9211-95527AC39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/>
              <a:t>Funkce půdy</a:t>
            </a:r>
            <a:endParaRPr lang="en-GB" dirty="0"/>
          </a:p>
        </p:txBody>
      </p:sp>
      <p:pic>
        <p:nvPicPr>
          <p:cNvPr id="8197" name="Picture 2">
            <a:extLst>
              <a:ext uri="{FF2B5EF4-FFF2-40B4-BE49-F238E27FC236}">
                <a16:creationId xmlns:a16="http://schemas.microsoft.com/office/drawing/2014/main" id="{0F5E9514-BB4D-4054-B531-377E09D79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2" y="1824298"/>
            <a:ext cx="5451627" cy="28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C4A154E-1950-4755-A5FC-5998EE0C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DC9C89-2359-4444-AFF2-C7F89FE5B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sz="1800" dirty="0"/>
              <a:t>Produkční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sz="1600" dirty="0"/>
              <a:t>Výrobní prostředek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sz="1600" dirty="0"/>
              <a:t>Hospodářské a stavební využití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sz="1600" dirty="0"/>
              <a:t>Zdroj neobnovitelných surovin</a:t>
            </a:r>
          </a:p>
          <a:p>
            <a:pPr marL="0" indent="0">
              <a:buNone/>
              <a:defRPr/>
            </a:pPr>
            <a:r>
              <a:rPr lang="cs-CZ" sz="1800" dirty="0"/>
              <a:t>Mimoprodukční</a:t>
            </a:r>
          </a:p>
          <a:p>
            <a:pPr lvl="1">
              <a:buFont typeface="Arial" charset="0"/>
              <a:buChar char="•"/>
              <a:defRPr/>
            </a:pPr>
            <a:r>
              <a:rPr lang="cs-CZ" sz="1600" dirty="0"/>
              <a:t>Životní prostor pro rostliny a živočichy</a:t>
            </a:r>
          </a:p>
          <a:p>
            <a:pPr lvl="1">
              <a:buFont typeface="Arial" charset="0"/>
              <a:buChar char="•"/>
              <a:defRPr/>
            </a:pPr>
            <a:r>
              <a:rPr lang="cs-CZ" sz="1600" dirty="0"/>
              <a:t>Produkce biomasy</a:t>
            </a:r>
          </a:p>
          <a:p>
            <a:pPr lvl="1">
              <a:buFont typeface="Arial" charset="0"/>
              <a:buChar char="•"/>
              <a:defRPr/>
            </a:pPr>
            <a:r>
              <a:rPr lang="cs-CZ" sz="1600" dirty="0"/>
              <a:t>Součást látkového koloběhu</a:t>
            </a:r>
          </a:p>
          <a:p>
            <a:pPr lvl="1">
              <a:buFont typeface="Arial" charset="0"/>
              <a:buChar char="•"/>
              <a:defRPr/>
            </a:pPr>
            <a:r>
              <a:rPr lang="cs-CZ" sz="1600" dirty="0"/>
              <a:t>Prostředí pro infiltraci, akumulaci a retenci vody, pro transportní, transformační, </a:t>
            </a:r>
            <a:r>
              <a:rPr lang="cs-CZ" sz="1600" dirty="0" err="1"/>
              <a:t>pufrační</a:t>
            </a:r>
            <a:r>
              <a:rPr lang="cs-CZ" sz="1600" dirty="0"/>
              <a:t> a neutralizační procesy</a:t>
            </a:r>
          </a:p>
          <a:p>
            <a:pPr lvl="1">
              <a:buFont typeface="Arial" charset="0"/>
              <a:buChar char="•"/>
              <a:defRPr/>
            </a:pPr>
            <a:r>
              <a:rPr lang="cs-CZ" sz="1600" dirty="0"/>
              <a:t>Archiv dějin přírody i lidstva</a:t>
            </a:r>
            <a:endParaRPr lang="en-GB" sz="1600" dirty="0"/>
          </a:p>
          <a:p>
            <a:pPr eaLnBrk="1" hangingPunct="1">
              <a:buFont typeface="Arial" charset="0"/>
              <a:buChar char="•"/>
              <a:defRPr/>
            </a:pPr>
            <a:endParaRPr lang="en-GB" sz="15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FE9C285-56FB-4B36-8ECA-C2D6596AA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3" name="Rectangle 79">
            <a:extLst>
              <a:ext uri="{FF2B5EF4-FFF2-40B4-BE49-F238E27FC236}">
                <a16:creationId xmlns:a16="http://schemas.microsoft.com/office/drawing/2014/main" id="{937C076B-00B1-4629-B27F-A86F9885F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5923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E70FC-0F77-40F4-8C68-E720641C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Ochrana ZPF v návaznosti na odnětí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7A8DF9-6174-42A4-8048-B1F4966D5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Skrývka svrchní kulturní vrstvy půdy, popřípadě i hlouběji uložené zúrodnění schopné zeminy </a:t>
            </a:r>
          </a:p>
          <a:p>
            <a:pPr lvl="1"/>
            <a:r>
              <a:rPr lang="cs-CZ" dirty="0"/>
              <a:t>na celé dotčené ploše</a:t>
            </a:r>
          </a:p>
          <a:p>
            <a:pPr lvl="1"/>
            <a:r>
              <a:rPr lang="cs-CZ" dirty="0"/>
              <a:t>zajištění </a:t>
            </a:r>
          </a:p>
          <a:p>
            <a:pPr lvl="2"/>
            <a:r>
              <a:rPr lang="cs-CZ" dirty="0"/>
              <a:t>hospodárné využití</a:t>
            </a:r>
          </a:p>
          <a:p>
            <a:pPr lvl="2"/>
            <a:r>
              <a:rPr lang="cs-CZ" dirty="0"/>
              <a:t>řádného uskladnění pro účely rekultivace </a:t>
            </a:r>
          </a:p>
          <a:p>
            <a:pPr lvl="2"/>
            <a:r>
              <a:rPr lang="cs-CZ" dirty="0"/>
              <a:t>jejich odvozu a rozprostření na plochy určené orgánem ochrany zemědělského půdního fondu, pokud v odůvodněných případech tento orgán neudělí výjimku z povinnosti provést skrývku uvedených zemin</a:t>
            </a:r>
          </a:p>
          <a:p>
            <a:r>
              <a:rPr lang="cs-CZ" dirty="0"/>
              <a:t>Protierozní opatření</a:t>
            </a:r>
          </a:p>
          <a:p>
            <a:r>
              <a:rPr lang="cs-CZ" dirty="0"/>
              <a:t>Provádění prací především v době vegetačního klidu, minimalizace škod</a:t>
            </a:r>
          </a:p>
        </p:txBody>
      </p:sp>
    </p:spTree>
    <p:extLst>
      <p:ext uri="{BB962C8B-B14F-4D97-AF65-F5344CB8AC3E}">
        <p14:creationId xmlns:p14="http://schemas.microsoft.com/office/powerpoint/2010/main" val="2181030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7F238-5AEF-4077-85D2-D8AC7F6F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Odvody za odnětí půdy ze ZPF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62A389-737E-4592-BEB2-FD3B60140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Specifická forma úhrady, jejímž účelem je regulovat rozsah (plochu) půdy odnímané ze zemědělského půdního fondu</a:t>
            </a:r>
          </a:p>
          <a:p>
            <a:pPr lvl="1"/>
            <a:r>
              <a:rPr lang="cs-CZ" sz="2000" dirty="0"/>
              <a:t>Motivační a kompenzační funkce</a:t>
            </a:r>
          </a:p>
          <a:p>
            <a:pPr lvl="2"/>
            <a:r>
              <a:rPr lang="cs-CZ" sz="1600" i="1" dirty="0"/>
              <a:t>Prvotním účelem odvodů za odnětí půdy totiž nemá být plnění státní (a obecní) pokladny, ale motivace investorů, aby zemědělskou půdu využívali pro své záměry jen tehdy, pokud nelze jinak.</a:t>
            </a:r>
          </a:p>
          <a:p>
            <a:pPr lvl="3"/>
            <a:r>
              <a:rPr lang="cs-CZ" sz="1600" dirty="0"/>
              <a:t>NSS 9 As 175/2012 - 25</a:t>
            </a:r>
          </a:p>
          <a:p>
            <a:pPr lvl="1"/>
            <a:r>
              <a:rPr lang="cs-CZ" sz="2000" dirty="0"/>
              <a:t>Fiskální funkce</a:t>
            </a:r>
          </a:p>
          <a:p>
            <a:pPr lvl="2"/>
            <a:r>
              <a:rPr lang="cs-CZ" sz="1600" i="1" dirty="0"/>
              <a:t>odvody za trvalé odnětí zemědělské půdy ze zemědělského půdního fondu sice pojmově nepředstavují peněžité plnění s charakterem daně, převážná část výnosu z nich ve výši 55 % je nicméně příjmem státního rozpočtu</a:t>
            </a:r>
          </a:p>
          <a:p>
            <a:pPr lvl="3"/>
            <a:r>
              <a:rPr lang="cs-CZ" sz="1600" dirty="0" err="1"/>
              <a:t>Pl</a:t>
            </a:r>
            <a:r>
              <a:rPr lang="cs-CZ" sz="1600" dirty="0"/>
              <a:t>. ÚS 30/15</a:t>
            </a:r>
          </a:p>
          <a:p>
            <a:pPr lvl="2"/>
            <a:r>
              <a:rPr lang="cs-CZ" sz="1600" dirty="0"/>
              <a:t>55 % státní rozpočet, 15 % SFŽP, 30 % obce (účelová vázanost)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967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57A3B-F09A-4BC1-9C8C-498A6CB2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dirty="0"/>
              <a:t>Odvody za odnětí půdy ze ZPF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22B78B-BB07-4D6E-BBDA-494EE08AD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Rozhodnutí orgánu ochrany ZPF po zahájení realizace záměru</a:t>
            </a:r>
          </a:p>
          <a:p>
            <a:pPr lvl="1"/>
            <a:r>
              <a:rPr lang="cs-CZ" dirty="0"/>
              <a:t>Skutečný provedený zábor půdy v návaznosti na rozhodnutí podle stavebního zákona </a:t>
            </a:r>
          </a:p>
          <a:p>
            <a:pPr lvl="2"/>
            <a:r>
              <a:rPr lang="cs-CZ" dirty="0"/>
              <a:t>NSS 9 As 175/2012 - 25</a:t>
            </a:r>
          </a:p>
          <a:p>
            <a:r>
              <a:rPr lang="cs-CZ" dirty="0"/>
              <a:t>Výše odvodu – kritéria</a:t>
            </a:r>
          </a:p>
          <a:p>
            <a:pPr marL="544068" lvl="1" indent="-342900">
              <a:buFont typeface="+mj-lt"/>
              <a:buAutoNum type="alphaUcPeriod"/>
            </a:pPr>
            <a:r>
              <a:rPr lang="cs-CZ" dirty="0"/>
              <a:t>Přiřazení BPEJ a určení základní ceny</a:t>
            </a:r>
          </a:p>
          <a:p>
            <a:pPr marL="544068" lvl="1" indent="-342900">
              <a:buFont typeface="+mj-lt"/>
              <a:buAutoNum type="alphaUcPeriod"/>
            </a:pPr>
            <a:r>
              <a:rPr lang="cs-CZ" dirty="0"/>
              <a:t>Určení ekologické váhy negativních vlivů odnětí na životní prostředí</a:t>
            </a:r>
          </a:p>
          <a:p>
            <a:pPr lvl="3"/>
            <a:r>
              <a:rPr lang="cs-CZ" dirty="0"/>
              <a:t>A x B = Základní sazba odvodů </a:t>
            </a:r>
          </a:p>
          <a:p>
            <a:pPr marL="544068" lvl="1" indent="-342900">
              <a:buFont typeface="+mj-lt"/>
              <a:buAutoNum type="alphaUcPeriod"/>
            </a:pPr>
            <a:r>
              <a:rPr lang="cs-CZ" dirty="0"/>
              <a:t>Přiřazení koeficientu třídy ochrany</a:t>
            </a:r>
          </a:p>
          <a:p>
            <a:pPr lvl="3"/>
            <a:r>
              <a:rPr lang="cs-CZ" dirty="0"/>
              <a:t>Základní sazba odvodů x C = výsledná sazba odvodů</a:t>
            </a:r>
          </a:p>
          <a:p>
            <a:r>
              <a:rPr lang="cs-CZ" dirty="0"/>
              <a:t>Povinný k platbě odvodů</a:t>
            </a:r>
          </a:p>
          <a:p>
            <a:pPr lvl="1"/>
            <a:r>
              <a:rPr lang="cs-CZ" dirty="0"/>
              <a:t>Osoba, které svědčí oprávnění k záměru, pro který byl vydán souhlas s odnětím</a:t>
            </a:r>
          </a:p>
          <a:p>
            <a:pPr lvl="2"/>
            <a:r>
              <a:rPr lang="cs-CZ" dirty="0"/>
              <a:t>MS 28 Ca 294/2001-38 </a:t>
            </a:r>
          </a:p>
        </p:txBody>
      </p:sp>
    </p:spTree>
    <p:extLst>
      <p:ext uri="{BB962C8B-B14F-4D97-AF65-F5344CB8AC3E}">
        <p14:creationId xmlns:p14="http://schemas.microsoft.com/office/powerpoint/2010/main" val="3818432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4CEA854-2A35-4EE5-A151-2E490331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Odvody za odnětí půdy ze ZPF Osvobození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DD3306D-BB72-457F-985E-B323A28B8F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2400" dirty="0"/>
              <a:t>Není-li nutný souhlas s odnětím</a:t>
            </a:r>
          </a:p>
          <a:p>
            <a:r>
              <a:rPr lang="cs-CZ" sz="2400" dirty="0"/>
              <a:t>Při trvalém odnětí pro (srov. § 11a odst. 2)</a:t>
            </a:r>
          </a:p>
          <a:p>
            <a:pPr lvl="1"/>
            <a:r>
              <a:rPr lang="cs-CZ" sz="2000" dirty="0"/>
              <a:t>stavby drah včetně, je-li stavebníkem a následně vlastníkem stát,</a:t>
            </a:r>
          </a:p>
          <a:p>
            <a:pPr lvl="1"/>
            <a:r>
              <a:rPr lang="cs-CZ" sz="2000" dirty="0"/>
              <a:t>stavby dálnic, silnic a místních komunikací, </a:t>
            </a:r>
          </a:p>
          <a:p>
            <a:pPr lvl="1"/>
            <a:r>
              <a:rPr lang="cs-CZ" sz="2000" dirty="0"/>
              <a:t>stavby zemědělské prvovýroby</a:t>
            </a:r>
          </a:p>
          <a:p>
            <a:pPr lvl="1"/>
            <a:r>
              <a:rPr lang="cs-CZ" sz="2000" dirty="0"/>
              <a:t>stavby a zařízení protierozní ochrany,</a:t>
            </a:r>
          </a:p>
          <a:p>
            <a:pPr lvl="1"/>
            <a:r>
              <a:rPr lang="cs-CZ" sz="2000" dirty="0"/>
              <a:t>stavby čistíren odpadních vod</a:t>
            </a:r>
          </a:p>
          <a:p>
            <a:pPr lvl="1"/>
            <a:r>
              <a:rPr lang="cs-CZ" sz="2000" dirty="0"/>
              <a:t>stavby ve veřejném zájmu, jejichž hlavním účelem je ochrana před povodněmi</a:t>
            </a:r>
          </a:p>
          <a:p>
            <a:pPr lvl="1"/>
            <a:r>
              <a:rPr lang="cs-CZ" sz="2000" dirty="0"/>
              <a:t>vodní nádrže,</a:t>
            </a:r>
          </a:p>
          <a:p>
            <a:pPr lvl="1"/>
            <a:r>
              <a:rPr lang="cs-CZ" sz="2000" dirty="0"/>
              <a:t>stavby k vodohospodářským melioracím, zavlažování a odvodňování pozemků,</a:t>
            </a:r>
          </a:p>
          <a:p>
            <a:pPr lvl="1"/>
            <a:r>
              <a:rPr lang="cs-CZ" sz="2000" dirty="0"/>
              <a:t>vybrané změny druhu a způsobu využití pozemku.</a:t>
            </a:r>
          </a:p>
          <a:p>
            <a:r>
              <a:rPr lang="cs-CZ" sz="2200" dirty="0"/>
              <a:t>Dodatečné stanovení odvodů</a:t>
            </a:r>
          </a:p>
          <a:p>
            <a:pPr lvl="1"/>
            <a:r>
              <a:rPr lang="cs-CZ" sz="2000" dirty="0"/>
              <a:t>Dojde-li ke změně účelu využití plochy na účel využití, pro který se odvody stanovují, do 5 let od právní moci odnětí, odvody se stanoví.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err="1"/>
              <a:t>Pl</a:t>
            </a:r>
            <a:r>
              <a:rPr lang="cs-CZ" dirty="0"/>
              <a:t>. ÚS 30/15</a:t>
            </a:r>
          </a:p>
          <a:p>
            <a:r>
              <a:rPr lang="cs-CZ" i="1" dirty="0"/>
              <a:t>Ustanovení § 11a odst. 1 písm. b) zákona č. 334/1992 Sb., o ochraně zemědělského půdního fondu, </a:t>
            </a:r>
            <a:r>
              <a:rPr lang="cs-CZ" i="1" u="sng" dirty="0"/>
              <a:t>ve znění zákona č. 41/2015 Sb</a:t>
            </a:r>
            <a:r>
              <a:rPr lang="cs-CZ" i="1" dirty="0"/>
              <a:t>., zvýhodňuje stát oproti osobám jiným, neboť zakotvuje výjimku z placení odvodu za trvalé odnětí zemědělské půdy ze zemědělského půdního fondu výhradně pro stavby pozemních komunikací ve vlastnictví státu, na rozdíl od krajů a obcí, popř. soukromých osob, které jsou ohledně pozemních komunikací ve svém vlastnictví povinni odvod hradit.</a:t>
            </a:r>
          </a:p>
          <a:p>
            <a:r>
              <a:rPr lang="cs-CZ" i="1" dirty="0"/>
              <a:t>Konkrétnímu zkoumání, zda v důsledku napadeného ustanovení dochází k porušení principu rovnosti a zákazu diskriminace, resp. ochrany vlastnického práva, ovšem brání závazek státu dbát o šetrné využívání přírodních zdrojů a ochranu přírodního bohatství podle čl. 7 Ústavy. </a:t>
            </a:r>
          </a:p>
          <a:p>
            <a:r>
              <a:rPr lang="cs-CZ" i="1" dirty="0"/>
              <a:t>Pokud by totiž Ústavní soud napadené ustanovení zrušil, fakticky by zásadním způsobem rozšířil okruh výjimek z placení odvodů z pozemních komunikací. Navrhovatel požaduje zrušení § 11a odst. 1 písm. b) zákona o ochraně zemědělského půdního fondu výhradně ve slovech „ve vlastnictví státu“, a rozhodnutí podle petitu by tak znamenalo stanovení výjimky z placení odvodu pro veškeré stavby pozemních komunikací bez rozdílu; představovalo by významný zásah do základního poslání zákona, stavícího na tom, že zemědělský půdní fond je základním přírodním bohatstvím naší země, nenahraditelným výrobním prostředkem umožňujícím zemědělskou výrobu a jednou z hlavních složek životního prostředí.</a:t>
            </a:r>
          </a:p>
        </p:txBody>
      </p:sp>
    </p:spTree>
    <p:extLst>
      <p:ext uri="{BB962C8B-B14F-4D97-AF65-F5344CB8AC3E}">
        <p14:creationId xmlns:p14="http://schemas.microsoft.com/office/powerpoint/2010/main" val="785705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tavebni-technika.cz/obr/clanky2/2007_06_tezebni_2.jpg">
            <a:extLst>
              <a:ext uri="{FF2B5EF4-FFF2-40B4-BE49-F238E27FC236}">
                <a16:creationId xmlns:a16="http://schemas.microsoft.com/office/drawing/2014/main" id="{0F125D4F-90C0-4E1E-9AB4-D11BC56D8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r="37562" b="-3"/>
          <a:stretch/>
        </p:blipFill>
        <p:spPr bwMode="auto">
          <a:xfrm>
            <a:off x="4964599" y="1924163"/>
            <a:ext cx="2395870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img.aktualne.centrum.cz/455/59/4555943-rekultivace-okd.jpg">
            <a:extLst>
              <a:ext uri="{FF2B5EF4-FFF2-40B4-BE49-F238E27FC236}">
                <a16:creationId xmlns:a16="http://schemas.microsoft.com/office/drawing/2014/main" id="{FE263E12-E59C-48A6-BD23-E8E77DEB9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3" r="4" b="4"/>
          <a:stretch/>
        </p:blipFill>
        <p:spPr bwMode="auto">
          <a:xfrm>
            <a:off x="7528373" y="1921934"/>
            <a:ext cx="3720651" cy="222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energie-as.cz/cs/images/content/sanace-dolu-odvalu-katerina.jpg">
            <a:extLst>
              <a:ext uri="{FF2B5EF4-FFF2-40B4-BE49-F238E27FC236}">
                <a16:creationId xmlns:a16="http://schemas.microsoft.com/office/drawing/2014/main" id="{11E3AC30-C349-4C9D-88B4-DE03D2FD4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" r="-5" b="-5"/>
          <a:stretch/>
        </p:blipFill>
        <p:spPr bwMode="auto">
          <a:xfrm>
            <a:off x="8941518" y="4309989"/>
            <a:ext cx="2299716" cy="14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10A0F66D-AB0A-4EE1-A980-AC00FDC05F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8373" y="4309467"/>
            <a:ext cx="1247322" cy="1479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5CDD6B-2890-406D-A801-7831281A8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Rekultivace</a:t>
            </a:r>
          </a:p>
        </p:txBody>
      </p:sp>
      <p:sp>
        <p:nvSpPr>
          <p:cNvPr id="46083" name="Zástupný symbol pro obsah 2">
            <a:extLst>
              <a:ext uri="{FF2B5EF4-FFF2-40B4-BE49-F238E27FC236}">
                <a16:creationId xmlns:a16="http://schemas.microsoft.com/office/drawing/2014/main" id="{38438FC0-9536-45C9-97A9-37F13D46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3382687" cy="4088341"/>
          </a:xfrm>
        </p:spPr>
        <p:txBody>
          <a:bodyPr>
            <a:normAutofit/>
          </a:bodyPr>
          <a:lstStyle/>
          <a:p>
            <a:r>
              <a:rPr lang="cs-CZ" altLang="cs-CZ" dirty="0"/>
              <a:t>Druh rekultivace dle způsobu následného využití území</a:t>
            </a:r>
          </a:p>
          <a:p>
            <a:pPr lvl="1"/>
            <a:r>
              <a:rPr lang="cs-CZ" altLang="cs-CZ" dirty="0"/>
              <a:t>Zemědělská </a:t>
            </a:r>
          </a:p>
          <a:p>
            <a:pPr lvl="1"/>
            <a:r>
              <a:rPr lang="cs-CZ" altLang="cs-CZ" dirty="0"/>
              <a:t>Lesnická</a:t>
            </a:r>
          </a:p>
          <a:p>
            <a:pPr lvl="1"/>
            <a:r>
              <a:rPr lang="cs-CZ" altLang="cs-CZ" dirty="0"/>
              <a:t>Vodohospodářská</a:t>
            </a:r>
          </a:p>
          <a:p>
            <a:pPr lvl="1"/>
            <a:r>
              <a:rPr lang="cs-CZ" altLang="cs-CZ" dirty="0"/>
              <a:t>Rekreační</a:t>
            </a:r>
          </a:p>
          <a:p>
            <a:pPr lvl="1"/>
            <a:r>
              <a:rPr lang="cs-CZ" altLang="cs-CZ" dirty="0"/>
              <a:t>Přírodě blízká</a:t>
            </a:r>
          </a:p>
          <a:p>
            <a:pPr lvl="2"/>
            <a:r>
              <a:rPr lang="cs-CZ" altLang="cs-CZ" sz="1200" dirty="0"/>
              <a:t>„nová divočina“</a:t>
            </a:r>
          </a:p>
        </p:txBody>
      </p:sp>
    </p:spTree>
    <p:extLst>
      <p:ext uri="{BB962C8B-B14F-4D97-AF65-F5344CB8AC3E}">
        <p14:creationId xmlns:p14="http://schemas.microsoft.com/office/powerpoint/2010/main" val="4210422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Rekultivace pozemků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1600" dirty="0"/>
              <a:t>Plán rekultivace</a:t>
            </a:r>
          </a:p>
          <a:p>
            <a:pPr lvl="1"/>
            <a:r>
              <a:rPr lang="cs-CZ" altLang="cs-CZ" sz="1400" dirty="0"/>
              <a:t>Součást souhlasu s dočasným odnětím půdy ze ZPF</a:t>
            </a:r>
          </a:p>
          <a:p>
            <a:pPr lvl="1"/>
            <a:r>
              <a:rPr lang="cs-CZ" altLang="cs-CZ" sz="1400" dirty="0"/>
              <a:t>Přípravná fáze při samotné stavební či jiné činnosti</a:t>
            </a:r>
          </a:p>
          <a:p>
            <a:pPr lvl="2"/>
            <a:r>
              <a:rPr lang="cs-CZ" altLang="cs-CZ" sz="1200" dirty="0"/>
              <a:t>Vhodné povrchové úpravy, průzkum</a:t>
            </a:r>
            <a:endParaRPr lang="cs-CZ" altLang="cs-CZ" sz="1600" dirty="0"/>
          </a:p>
          <a:p>
            <a:r>
              <a:rPr lang="cs-CZ" altLang="cs-CZ" sz="1600" dirty="0"/>
              <a:t>Obsah plánu rekultivace</a:t>
            </a:r>
          </a:p>
          <a:p>
            <a:pPr lvl="1"/>
            <a:r>
              <a:rPr lang="cs-CZ" altLang="cs-CZ" sz="1400" dirty="0"/>
              <a:t>technická část</a:t>
            </a:r>
          </a:p>
          <a:p>
            <a:pPr lvl="2"/>
            <a:r>
              <a:rPr lang="cs-CZ" altLang="cs-CZ" sz="1100" dirty="0"/>
              <a:t> množství skrývaných zemin a způsob jejich využití, cíl a způsob terénních úprav pozemků, výsypek a odvalů včetně přípravy pozemků pro biologickou rekultivaci, úpravy vodního režimu, melioračních opatření a způsob vybudování příjezdových a provozních komunikací,</a:t>
            </a:r>
            <a:endParaRPr lang="cs-CZ" altLang="cs-CZ" dirty="0"/>
          </a:p>
          <a:p>
            <a:pPr lvl="1"/>
            <a:r>
              <a:rPr lang="cs-CZ" altLang="cs-CZ" sz="1400" dirty="0"/>
              <a:t>biologická část</a:t>
            </a:r>
          </a:p>
          <a:p>
            <a:pPr lvl="2"/>
            <a:r>
              <a:rPr lang="cs-CZ" altLang="cs-CZ" sz="1100" dirty="0"/>
              <a:t>meliorační osevní postup, intenzita hnojení a cíl rekultivace</a:t>
            </a:r>
          </a:p>
          <a:p>
            <a:pPr lvl="1"/>
            <a:r>
              <a:rPr lang="cs-CZ" altLang="cs-CZ" sz="1100" dirty="0"/>
              <a:t>časový postup technické a biologické rekultivace, rozpočet nákladů na provedení rekultivace, mapový podklad</a:t>
            </a:r>
            <a:endParaRPr lang="cs-CZ" alt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3178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půda před erozí -  fakta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50 % erozně ohrožené půdy</a:t>
            </a:r>
          </a:p>
          <a:p>
            <a:pPr algn="ctr"/>
            <a:r>
              <a:rPr lang="cs-CZ" sz="2800" dirty="0"/>
              <a:t>Roční ztráta úrodné půdy 21 mil. Tu = min. 4.3 mld. Kč</a:t>
            </a:r>
          </a:p>
        </p:txBody>
      </p:sp>
      <p:pic>
        <p:nvPicPr>
          <p:cNvPr id="1028" name="Picture 4" descr="VÃ½sledek obrÃ¡zku pro eroznÃ­ ohroÅ¾enÃ­ pÅ¯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86" y="3081078"/>
            <a:ext cx="4381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Ã½sledek obrÃ¡zku pro eroznÃ­ ohroÅ¾enÃ­ pÅ¯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91" y="3072246"/>
            <a:ext cx="4139277" cy="3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781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932BC0A-BFB5-4959-B34C-67E442E45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půdy před erozí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6DA3996-B809-458C-B7C8-00C43BCCE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800" dirty="0"/>
              <a:t>Zákaz způsobovat ohrožení zemědělské půdy erozí </a:t>
            </a:r>
          </a:p>
          <a:p>
            <a:pPr lvl="1"/>
            <a:r>
              <a:rPr lang="cs-CZ" sz="2400" dirty="0"/>
              <a:t>překračováním přípustné míry jejího erozního ohrožení stanovené prováděcím právním předpisem; </a:t>
            </a:r>
          </a:p>
          <a:p>
            <a:pPr lvl="2"/>
            <a:r>
              <a:rPr lang="cs-CZ" sz="2000" dirty="0"/>
              <a:t>přípustná míra erozního ohrožení se stanoví na základě průměrné dlouhodobé ztráty půdy vyjádřené v tunách na 1 ha za 1 rok v závislosti na hloubce půdy</a:t>
            </a:r>
          </a:p>
          <a:p>
            <a:pPr lvl="1"/>
            <a:r>
              <a:rPr lang="cs-CZ" sz="2400" dirty="0"/>
              <a:t>Způsob nápravy při erozním ohrožení volí původce závadného stavu podle prováděcího právního předpisu.</a:t>
            </a:r>
            <a:endParaRPr lang="cs-CZ" sz="2000" dirty="0"/>
          </a:p>
          <a:p>
            <a:r>
              <a:rPr lang="cs-CZ" sz="2800" dirty="0"/>
              <a:t>NEEXISTENCE prováděcího právního předpisu – protierozní vyhláška</a:t>
            </a:r>
          </a:p>
          <a:p>
            <a:pPr lvl="1"/>
            <a:r>
              <a:rPr lang="cs-CZ" sz="2400" dirty="0"/>
              <a:t>Předpokládaný obsah</a:t>
            </a:r>
          </a:p>
          <a:p>
            <a:pPr lvl="2"/>
            <a:r>
              <a:rPr lang="cs-CZ" sz="2000" dirty="0"/>
              <a:t>Půdy nevhodné pro změnu trvalého travního porostu na ornou půdu </a:t>
            </a:r>
          </a:p>
          <a:p>
            <a:pPr lvl="2"/>
            <a:r>
              <a:rPr lang="cs-CZ" sz="2000" dirty="0"/>
              <a:t>Způsob hodnocení erozního ohrožení  </a:t>
            </a:r>
          </a:p>
          <a:p>
            <a:pPr lvl="2"/>
            <a:r>
              <a:rPr lang="cs-CZ" sz="2000" dirty="0"/>
              <a:t>Přípustná míra erozního ohrožení</a:t>
            </a:r>
          </a:p>
          <a:p>
            <a:pPr lvl="2"/>
            <a:r>
              <a:rPr lang="cs-CZ" sz="2000" dirty="0"/>
              <a:t>Opatření k nápravě: organizační, agrotechnická </a:t>
            </a:r>
          </a:p>
          <a:p>
            <a:pPr lvl="1"/>
            <a:r>
              <a:rPr lang="cs-CZ" sz="2400" dirty="0">
                <a:hlinkClick r:id="rId2"/>
              </a:rPr>
              <a:t>https://www.smscr.cz/cz/62-aktuality/1765-protierozni-vyhlaska-nekonecny-pribeh</a:t>
            </a:r>
            <a:r>
              <a:rPr lang="cs-CZ" sz="2400" dirty="0"/>
              <a:t> </a:t>
            </a:r>
          </a:p>
          <a:p>
            <a:pPr lvl="2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71857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Protierozní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Od nejlevnější po náročnější</a:t>
            </a:r>
          </a:p>
          <a:p>
            <a:r>
              <a:rPr lang="cs-CZ" dirty="0"/>
              <a:t>Organizační</a:t>
            </a:r>
          </a:p>
          <a:p>
            <a:pPr lvl="1"/>
            <a:r>
              <a:rPr lang="cs-CZ" dirty="0"/>
              <a:t>návrh optimálního tvaru a velikosti půdního bloku</a:t>
            </a:r>
          </a:p>
          <a:p>
            <a:pPr lvl="1"/>
            <a:r>
              <a:rPr lang="cs-CZ" dirty="0"/>
              <a:t>návrh vhodného, umístění pěstovaných plodin</a:t>
            </a:r>
          </a:p>
          <a:p>
            <a:pPr lvl="1"/>
            <a:r>
              <a:rPr lang="cs-CZ" dirty="0"/>
              <a:t>návrh pásového pěstování plodin</a:t>
            </a:r>
          </a:p>
          <a:p>
            <a:r>
              <a:rPr lang="cs-CZ" dirty="0"/>
              <a:t>Agrotechnická</a:t>
            </a:r>
          </a:p>
          <a:p>
            <a:pPr lvl="1"/>
            <a:r>
              <a:rPr lang="cs-CZ" dirty="0"/>
              <a:t>setí/sázení po vrstevnici, ochranné obdělávání,</a:t>
            </a:r>
          </a:p>
          <a:p>
            <a:r>
              <a:rPr lang="cs-CZ" dirty="0"/>
              <a:t>Technická</a:t>
            </a:r>
          </a:p>
          <a:p>
            <a:pPr lvl="1"/>
            <a:r>
              <a:rPr lang="cs-CZ" dirty="0"/>
              <a:t>protierozní meze, protierozní příkopy, </a:t>
            </a:r>
            <a:r>
              <a:rPr lang="cs-CZ" dirty="0" err="1"/>
              <a:t>průlehy</a:t>
            </a:r>
            <a:r>
              <a:rPr lang="cs-CZ" dirty="0"/>
              <a:t>, zatravněné dráhy soustředěného odtoku, polní cesty s protierozní funkcí, protierozní nádrže, terasy,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1346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A9B07-95E6-450B-8354-C2BC1DD28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půdy před erozí – stávající „funkční“ nástroje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29C088-DABB-4067-A3CE-5FD76F23F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V rámci územního plánování</a:t>
            </a:r>
          </a:p>
          <a:p>
            <a:r>
              <a:rPr lang="cs-CZ" sz="2400" dirty="0"/>
              <a:t>Změna využití zemědělské půdy jen se souhlasem</a:t>
            </a:r>
          </a:p>
          <a:p>
            <a:pPr lvl="1"/>
            <a:r>
              <a:rPr lang="cs-CZ" sz="2000" dirty="0"/>
              <a:t>Z trvalého travního porostu na ornou půdu</a:t>
            </a:r>
          </a:p>
          <a:p>
            <a:pPr lvl="2"/>
            <a:r>
              <a:rPr lang="cs-CZ" sz="1800" dirty="0"/>
              <a:t>posouzení fyzikálních nebo biologických vlastností zemědělské půdy, rizik ohrožení zemědělské půdy erozí, včetně polohy údolnic a provedených opatření ke snížení těchto rizik</a:t>
            </a:r>
          </a:p>
          <a:p>
            <a:r>
              <a:rPr lang="cs-CZ" sz="2400" dirty="0"/>
              <a:t>V rámci pozemkových úprav</a:t>
            </a:r>
          </a:p>
          <a:p>
            <a:pPr lvl="1"/>
            <a:r>
              <a:rPr lang="cs-CZ" sz="2000" dirty="0"/>
              <a:t>Prostorové a funkční uspořádání pozemků</a:t>
            </a:r>
          </a:p>
          <a:p>
            <a:pPr lvl="1"/>
            <a:r>
              <a:rPr lang="cs-CZ" sz="2000" dirty="0"/>
              <a:t>Společná zařízení</a:t>
            </a:r>
          </a:p>
          <a:p>
            <a:r>
              <a:rPr lang="cs-CZ" sz="2400" dirty="0"/>
              <a:t>Regulace zemědělského hospodaření</a:t>
            </a:r>
          </a:p>
          <a:p>
            <a:pPr lvl="1"/>
            <a:r>
              <a:rPr lang="cs-CZ" sz="2000" dirty="0"/>
              <a:t>V rámci podmíněnosti přímých podpor a dalších plateb</a:t>
            </a:r>
          </a:p>
          <a:p>
            <a:pPr lvl="1"/>
            <a:r>
              <a:rPr lang="cs-CZ" sz="2000" dirty="0"/>
              <a:t>V rámci zranitelných oblastí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587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16">
            <a:extLst>
              <a:ext uri="{FF2B5EF4-FFF2-40B4-BE49-F238E27FC236}">
                <a16:creationId xmlns:a16="http://schemas.microsoft.com/office/drawing/2014/main" id="{6BB9730C-14BA-4087-9AF5-401956772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04C8AB72-CC2C-4452-A54B-A3EB92AD2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53D724F-9488-4BAD-B59C-11F33E20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Graf vývoje zemědělských a lesních pozemků (v hektarech)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ACDDA09-D8B1-45C1-9D4A-CBE3A4B3C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395" y="643538"/>
            <a:ext cx="7200309" cy="3618586"/>
          </a:xfrm>
          <a:prstGeom prst="rect">
            <a:avLst/>
          </a:prstGeom>
        </p:spPr>
      </p:pic>
      <p:sp>
        <p:nvSpPr>
          <p:cNvPr id="28" name="Rectangle 20">
            <a:extLst>
              <a:ext uri="{FF2B5EF4-FFF2-40B4-BE49-F238E27FC236}">
                <a16:creationId xmlns:a16="http://schemas.microsoft.com/office/drawing/2014/main" id="{48F3622B-3E4C-4435-A51C-9D6FD1C2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17030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3" name="Rectangle 135">
            <a:extLst>
              <a:ext uri="{FF2B5EF4-FFF2-40B4-BE49-F238E27FC236}">
                <a16:creationId xmlns:a16="http://schemas.microsoft.com/office/drawing/2014/main" id="{311973C2-EB8B-452A-A698-4A252FD3AE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654" name="Rectangle 137">
            <a:extLst>
              <a:ext uri="{FF2B5EF4-FFF2-40B4-BE49-F238E27FC236}">
                <a16:creationId xmlns:a16="http://schemas.microsoft.com/office/drawing/2014/main" id="{10162E77-11AD-44A7-84EC-40C59EEFBD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55" name="Straight Connector 139">
            <a:extLst>
              <a:ext uri="{FF2B5EF4-FFF2-40B4-BE49-F238E27FC236}">
                <a16:creationId xmlns:a16="http://schemas.microsoft.com/office/drawing/2014/main" id="{5AB158E9-1B40-4CD6-95F0-95CA11DF7B7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www.geos.cz/resort/images/upravy01.png">
            <a:extLst>
              <a:ext uri="{FF2B5EF4-FFF2-40B4-BE49-F238E27FC236}">
                <a16:creationId xmlns:a16="http://schemas.microsoft.com/office/drawing/2014/main" id="{E7F4C049-B9FE-4767-B9DA-563E13B85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4" r="26972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Nadpis 1">
            <a:extLst>
              <a:ext uri="{FF2B5EF4-FFF2-40B4-BE49-F238E27FC236}">
                <a16:creationId xmlns:a16="http://schemas.microsoft.com/office/drawing/2014/main" id="{190C8AD9-9709-4F87-B52B-9652548BA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/>
              <a:t>Pozemkové úpravy</a:t>
            </a:r>
            <a:endParaRPr lang="cs-CZ" dirty="0"/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86A7110F-A76D-434D-9995-007BE39EB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3"/>
            <a:ext cx="6368142" cy="413539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1600" dirty="0"/>
              <a:t>Vytvoření podmínek pro racionální hospodaření vlastníků půdy</a:t>
            </a:r>
            <a:r>
              <a:rPr lang="cs-CZ" altLang="cs-CZ" sz="1400" dirty="0"/>
              <a:t> prostřednictvím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altLang="cs-CZ" sz="1400" dirty="0"/>
              <a:t>prostorového a funkčního uspořádání pozemků</a:t>
            </a:r>
          </a:p>
          <a:p>
            <a:pPr>
              <a:defRPr/>
            </a:pPr>
            <a:r>
              <a:rPr lang="cs-CZ" altLang="cs-CZ" sz="1600" dirty="0"/>
              <a:t>Zajištění podmínek pro zlepšení životního prostředí ochranu a zúrodnění půdního fondu, vodní hospodářství zejména v oblasti snižování nepříznivých účinků povodní a řešení odtokových poměrů v krajině a zvýšení ekologické stability krajiny</a:t>
            </a:r>
            <a:endParaRPr lang="cs-CZ" altLang="cs-CZ" sz="1400" dirty="0"/>
          </a:p>
          <a:p>
            <a:pPr>
              <a:defRPr/>
            </a:pPr>
            <a:r>
              <a:rPr lang="cs-CZ" altLang="cs-CZ" sz="1600" dirty="0"/>
              <a:t>Plán společných zař</a:t>
            </a:r>
            <a:r>
              <a:rPr lang="cs-CZ" altLang="cs-CZ" sz="1400" dirty="0"/>
              <a:t>ízení, např.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altLang="cs-CZ" sz="1400" dirty="0"/>
              <a:t>Protierozní opatření pro ochranu půdního fondu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cs-CZ" altLang="cs-CZ" dirty="0"/>
              <a:t>protierozní meze, průlehy, zasakovací pásy, záchytné příkopy, terasy, větrolamy, zatravnění, zalesnění a podobně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altLang="cs-CZ" sz="1400" dirty="0"/>
              <a:t>Vodohospodářská opatření, opatření k ochraně a tvorbě životního prostředí, zvýšení ekologické stability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cs-CZ" altLang="cs-CZ" dirty="0"/>
              <a:t>místní územní systémy ekologické stability, doplnění, popřípadě odstranění zeleně a terénní úpravy </a:t>
            </a:r>
          </a:p>
        </p:txBody>
      </p:sp>
    </p:spTree>
    <p:extLst>
      <p:ext uri="{BB962C8B-B14F-4D97-AF65-F5344CB8AC3E}">
        <p14:creationId xmlns:p14="http://schemas.microsoft.com/office/powerpoint/2010/main" val="17670827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DF3206-F612-4A28-958C-3536EF848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půdy před erozí – podpůrné nástroje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8BDDAC-E6ED-4780-961B-AE1508B2B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Zákaz poškozovat fyzikální, chemické nebo biologické vlastnosti zemědělské půdy jejím zhutňováním, zamokřováním, vysoušením, překrýváním nebo narušováním erozí.</a:t>
            </a:r>
          </a:p>
          <a:p>
            <a:pPr lvl="1"/>
            <a:r>
              <a:rPr lang="cs-CZ" dirty="0"/>
              <a:t>Pouze nepřímá ochrana</a:t>
            </a:r>
          </a:p>
          <a:p>
            <a:pPr lvl="2"/>
            <a:r>
              <a:rPr lang="cs-CZ" dirty="0"/>
              <a:t>Odpovědnost za přestupek za poškozování fyzikálních vlastností půdy </a:t>
            </a:r>
          </a:p>
          <a:p>
            <a:pPr lvl="2"/>
            <a:r>
              <a:rPr lang="cs-CZ" dirty="0"/>
              <a:t>Povinnost nahradit škodu v rámci OZ</a:t>
            </a:r>
            <a:endParaRPr lang="cs-CZ" sz="2400" dirty="0">
              <a:hlinkClick r:id="rId2"/>
            </a:endParaRPr>
          </a:p>
          <a:p>
            <a:r>
              <a:rPr lang="cs-CZ" sz="2400" dirty="0">
                <a:hlinkClick r:id="rId2"/>
              </a:rPr>
              <a:t>Monitoring eroze</a:t>
            </a:r>
            <a:r>
              <a:rPr lang="cs-CZ" sz="2400" dirty="0"/>
              <a:t> zemědělské půdy (SPÚ)</a:t>
            </a:r>
          </a:p>
          <a:p>
            <a:pPr lvl="1"/>
            <a:r>
              <a:rPr lang="cs-CZ" sz="2000" dirty="0"/>
              <a:t>Hlášení, evidence a vyhodnocování jednotlivých erozních událostí</a:t>
            </a:r>
          </a:p>
          <a:p>
            <a:pPr lvl="2"/>
            <a:r>
              <a:rPr lang="cs-CZ" sz="1600" dirty="0"/>
              <a:t>Podklad pro navrhování protierozních opatření a přípravu politik</a:t>
            </a:r>
          </a:p>
          <a:p>
            <a:r>
              <a:rPr lang="cs-CZ" sz="2400" dirty="0">
                <a:hlinkClick r:id="rId3"/>
              </a:rPr>
              <a:t>Protierozní kalkulačka </a:t>
            </a:r>
            <a:r>
              <a:rPr lang="cs-CZ" sz="2400" dirty="0"/>
              <a:t>(VÚMOP)</a:t>
            </a:r>
          </a:p>
          <a:p>
            <a:pPr lvl="1"/>
            <a:r>
              <a:rPr lang="cs-CZ" sz="2000" dirty="0"/>
              <a:t>Analýza erozní ohroženosti pozemku</a:t>
            </a:r>
          </a:p>
          <a:p>
            <a:pPr lvl="1"/>
            <a:r>
              <a:rPr lang="cs-CZ" sz="2000" dirty="0"/>
              <a:t>Hodnocení ochranného účinku osevních postupů</a:t>
            </a:r>
          </a:p>
          <a:p>
            <a:pPr lvl="1"/>
            <a:r>
              <a:rPr lang="cs-CZ" sz="2000" dirty="0"/>
              <a:t>Vyhodnocování potřeby doplňujících protierozních opatření a jejich účinnosti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844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BE5511-2DA5-462F-9BBF-FE58A08E7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půdy před kontaminací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11933C-840A-4C71-93AC-73A09C0962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Zákaz způsobovat znečištění zemědělské půdy překračováním indikačních hodnot</a:t>
            </a:r>
          </a:p>
          <a:p>
            <a:pPr lvl="2"/>
            <a:r>
              <a:rPr lang="cs-CZ" dirty="0"/>
              <a:t>obsahy rizikových látek nebo rizikových prvků v zemědělské půdě, při jejichž překročení dochází k ohrožení zdravotní nezávadnosti potravin nebo krmiv, přímému ohrožení zdraví lidí nebo zvířat při kontaktu s půdou a negativnímu vlivu na produkční funkci zemědělské půdy</a:t>
            </a:r>
          </a:p>
          <a:p>
            <a:pPr lvl="2"/>
            <a:r>
              <a:rPr lang="cs-CZ" dirty="0"/>
              <a:t>vyhláška č. 153/2016 Sb.</a:t>
            </a:r>
          </a:p>
          <a:p>
            <a:r>
              <a:rPr lang="cs-CZ" dirty="0"/>
              <a:t>Preventivní opatření</a:t>
            </a:r>
          </a:p>
          <a:p>
            <a:pPr lvl="1"/>
            <a:r>
              <a:rPr lang="cs-CZ" dirty="0"/>
              <a:t>k zabránění úniku pevných, kapalných a plynných látek poškozujících zemědělský půdní fond a jeho vegetační kryt</a:t>
            </a:r>
          </a:p>
          <a:p>
            <a:pPr lvl="1"/>
            <a:r>
              <a:rPr lang="cs-CZ" dirty="0"/>
              <a:t>při povolování záměrů</a:t>
            </a:r>
          </a:p>
          <a:p>
            <a:pPr lvl="1"/>
            <a:r>
              <a:rPr lang="cs-CZ" dirty="0"/>
              <a:t>při zacházení se závadnými látkami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E77A93-A7AF-4EE6-8E7E-C665391130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Opatření k nápravě – původce závadného stavu</a:t>
            </a:r>
          </a:p>
          <a:p>
            <a:pPr lvl="1"/>
            <a:r>
              <a:rPr lang="cs-CZ" dirty="0"/>
              <a:t>speciální osevní postupy, </a:t>
            </a:r>
          </a:p>
          <a:p>
            <a:pPr lvl="1"/>
            <a:r>
              <a:rPr lang="cs-CZ" dirty="0"/>
              <a:t>agrotechnická a meliorační opatření sledující zlepšení půdních vlastností, </a:t>
            </a:r>
          </a:p>
          <a:p>
            <a:pPr lvl="1"/>
            <a:r>
              <a:rPr lang="cs-CZ" dirty="0"/>
              <a:t>snížení přístupnosti nebo odčerpání rizikových prvků a rizikových látek,</a:t>
            </a:r>
          </a:p>
          <a:p>
            <a:pPr lvl="1"/>
            <a:r>
              <a:rPr lang="cs-CZ" dirty="0"/>
              <a:t>změna druhu pozemku</a:t>
            </a:r>
          </a:p>
          <a:p>
            <a:pPr lvl="2"/>
            <a:r>
              <a:rPr lang="cs-CZ" dirty="0"/>
              <a:t>nebo uložení preventivních a nápravných opatření v režimu zákona o předcházení ekologické újmě</a:t>
            </a:r>
          </a:p>
          <a:p>
            <a:r>
              <a:rPr lang="cs-CZ" dirty="0"/>
              <a:t>Související důsledky v rovině</a:t>
            </a:r>
          </a:p>
          <a:p>
            <a:pPr lvl="1"/>
            <a:r>
              <a:rPr lang="cs-CZ" dirty="0"/>
              <a:t>bezpečnosti potravin, krmiv, ochrany zdraví zvířat a ochrany veřejného zdraví </a:t>
            </a:r>
          </a:p>
          <a:p>
            <a:pPr lvl="2"/>
            <a:r>
              <a:rPr lang="cs-CZ" dirty="0"/>
              <a:t>SZPI, SVS, ÚKZÚZ, KHS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4535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339F4-88FA-48EA-96A7-2177D3083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Integrovaná prevence a omezování znečištění (IPPC)</a:t>
            </a:r>
            <a:endParaRPr lang="en-GB" dirty="0"/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AC163428-DD44-4B25-A7FE-150530E57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Ochrana před průmyslovým znečištěním</a:t>
            </a:r>
          </a:p>
          <a:p>
            <a:pPr lvl="1"/>
            <a:r>
              <a:rPr lang="cs-CZ" altLang="cs-CZ" dirty="0"/>
              <a:t>Integrované povolení v režimu zákona č. 76/2002 Sb.</a:t>
            </a:r>
          </a:p>
          <a:p>
            <a:r>
              <a:rPr lang="cs-CZ" altLang="cs-CZ" dirty="0"/>
              <a:t>Závazné podmínky provozu zařízení </a:t>
            </a:r>
          </a:p>
          <a:p>
            <a:pPr lvl="2"/>
            <a:r>
              <a:rPr lang="cs-CZ" altLang="cs-CZ" dirty="0"/>
              <a:t>Podmínky zajišťující ochranu půdy</a:t>
            </a:r>
          </a:p>
          <a:p>
            <a:pPr lvl="2"/>
            <a:r>
              <a:rPr lang="cs-CZ" altLang="cs-CZ" dirty="0"/>
              <a:t>Postupy k zabránění emisím do půdy a způsoby monitorování půdy</a:t>
            </a:r>
          </a:p>
          <a:p>
            <a:pPr eaLnBrk="1" hangingPunct="1"/>
            <a:r>
              <a:rPr lang="cs-CZ" altLang="cs-CZ" dirty="0"/>
              <a:t>Základní zpráva</a:t>
            </a:r>
          </a:p>
          <a:p>
            <a:pPr lvl="1" eaLnBrk="1" hangingPunct="1"/>
            <a:r>
              <a:rPr lang="cs-CZ" altLang="cs-CZ" dirty="0"/>
              <a:t>Informace o stavu znečištění půdy a podzemních vod příslušnými nebezpečnými látkami</a:t>
            </a:r>
          </a:p>
          <a:p>
            <a:pPr lvl="1" eaLnBrk="1" hangingPunct="1"/>
            <a:r>
              <a:rPr lang="cs-CZ" altLang="cs-CZ" dirty="0"/>
              <a:t>Kvantifikované srovnání stavu území při zahájení provozu se stavem při ukončení provozu</a:t>
            </a:r>
          </a:p>
          <a:p>
            <a:pPr lvl="2" eaLnBrk="1" hangingPunct="1"/>
            <a:r>
              <a:rPr lang="cs-CZ" altLang="cs-CZ" dirty="0"/>
              <a:t>Vazba na povinnost provést opatření k nápravě při ukončení provozu (§ 15a IPPC)</a:t>
            </a:r>
          </a:p>
          <a:p>
            <a:pPr lvl="1" eaLnBrk="1" hangingPunct="1"/>
            <a:r>
              <a:rPr lang="cs-CZ" altLang="cs-CZ" dirty="0"/>
              <a:t>Součást žádosti o integrované povolení </a:t>
            </a:r>
          </a:p>
        </p:txBody>
      </p:sp>
    </p:spTree>
    <p:extLst>
      <p:ext uri="{BB962C8B-B14F-4D97-AF65-F5344CB8AC3E}">
        <p14:creationId xmlns:p14="http://schemas.microsoft.com/office/powerpoint/2010/main" val="526882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E9D455A5-C706-4034-9F19-C63CC255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>
              <a:defRPr/>
            </a:pPr>
            <a:r>
              <a:rPr lang="cs-CZ" dirty="0"/>
              <a:t>Odpovědnost za ekologickou újmu na půdě</a:t>
            </a: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AE432A2B-771B-4838-BFAB-2127D82B1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dirty="0"/>
              <a:t>Ekologická újma na půdě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altLang="cs-CZ" dirty="0"/>
              <a:t>způsobená znečištěním, jež představuje závažné riziko nepříznivého vlivu na lidské zdraví v důsledku přímého nebo nepřímého zavedení látek, přípravků, organismů nebo mikroorganismů na zemský povrch nebo pod něj</a:t>
            </a:r>
          </a:p>
          <a:p>
            <a:pPr>
              <a:defRPr/>
            </a:pPr>
            <a:r>
              <a:rPr lang="cs-CZ" altLang="cs-CZ" dirty="0"/>
              <a:t>Provozovatel vyjmenovaných činností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altLang="cs-CZ" dirty="0"/>
              <a:t>povinnost předcházet vzniku ekologické újmy a přijímat preventivní opatření v případě bezprostředně hrozící ekologické újmy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altLang="cs-CZ" dirty="0"/>
              <a:t>povinnost přijímat nápravná opatření v případě způsobení ekologické újmy provozní činností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altLang="cs-CZ" dirty="0"/>
              <a:t>povinnost informovat</a:t>
            </a:r>
          </a:p>
          <a:p>
            <a:pPr>
              <a:defRPr/>
            </a:pPr>
            <a:r>
              <a:rPr lang="cs-CZ" altLang="cs-CZ" dirty="0"/>
              <a:t>Oprávnění příslušného orgánu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altLang="cs-CZ" dirty="0"/>
              <a:t>provést preventivní nebo nápravné opatření, nekoná-li provozovatel</a:t>
            </a:r>
          </a:p>
        </p:txBody>
      </p:sp>
    </p:spTree>
    <p:extLst>
      <p:ext uri="{BB962C8B-B14F-4D97-AF65-F5344CB8AC3E}">
        <p14:creationId xmlns:p14="http://schemas.microsoft.com/office/powerpoint/2010/main" val="1483102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C2FC78-66AC-4935-908E-A45F6F9F6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Nápravná opatření na půdě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0F2304-627F-4431-8664-2B5DF9D6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Důvodné podezření, že došlo k ekologické újmě na půdě</a:t>
            </a:r>
          </a:p>
          <a:p>
            <a:pPr lvl="1"/>
            <a:r>
              <a:rPr lang="cs-CZ" dirty="0"/>
              <a:t>Zpracování analýzy rizik příslušným úřadem</a:t>
            </a:r>
          </a:p>
          <a:p>
            <a:pPr lvl="2"/>
            <a:r>
              <a:rPr lang="cs-CZ" dirty="0"/>
              <a:t>průzkum stavu znečištění, charakteru znečištěného prostředí a možnosti migrace znečištění</a:t>
            </a:r>
          </a:p>
          <a:p>
            <a:pPr lvl="2"/>
            <a:r>
              <a:rPr lang="cs-CZ" dirty="0"/>
              <a:t>vyhodnocení průzkumu</a:t>
            </a:r>
          </a:p>
          <a:p>
            <a:pPr lvl="2"/>
            <a:r>
              <a:rPr lang="cs-CZ" dirty="0"/>
              <a:t>hodnocení zdravotních rizik</a:t>
            </a:r>
          </a:p>
          <a:p>
            <a:pPr lvl="1"/>
            <a:r>
              <a:rPr lang="cs-CZ" dirty="0"/>
              <a:t>Stanovisko KHS</a:t>
            </a:r>
          </a:p>
          <a:p>
            <a:r>
              <a:rPr lang="cs-CZ" dirty="0"/>
              <a:t>Prokázání ekologické újmy na půdě</a:t>
            </a:r>
          </a:p>
          <a:p>
            <a:pPr lvl="1"/>
            <a:r>
              <a:rPr lang="cs-CZ" dirty="0"/>
              <a:t>Zpracování návrhu možných nápravných opatření a jejich hodnocení</a:t>
            </a:r>
          </a:p>
          <a:p>
            <a:pPr lvl="1"/>
            <a:r>
              <a:rPr lang="cs-CZ" dirty="0"/>
              <a:t>Uložení nápravného opatření </a:t>
            </a:r>
          </a:p>
          <a:p>
            <a:pPr lvl="1"/>
            <a:r>
              <a:rPr lang="cs-CZ" dirty="0"/>
              <a:t>Provedení nápravného opatření a minimalizace nepříznivých důsledků, aby nepředstavovala významné riziko pro lidské zdraví</a:t>
            </a:r>
          </a:p>
        </p:txBody>
      </p:sp>
    </p:spTree>
    <p:extLst>
      <p:ext uri="{BB962C8B-B14F-4D97-AF65-F5344CB8AC3E}">
        <p14:creationId xmlns:p14="http://schemas.microsoft.com/office/powerpoint/2010/main" val="28913254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9329C-CF14-4CB7-B6D9-2EF7211A6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Evidence informací o kvalitě půdy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719649-9499-4239-9A4E-E96AC2F35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Součást LPIS (Land Parcel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evidence půdy v režimu zákona o zemědělství</a:t>
            </a:r>
          </a:p>
          <a:p>
            <a:r>
              <a:rPr lang="cs-CZ" dirty="0"/>
              <a:t>Informace o </a:t>
            </a:r>
          </a:p>
          <a:p>
            <a:pPr lvl="1"/>
            <a:r>
              <a:rPr lang="cs-CZ" dirty="0"/>
              <a:t>obsahu rizikových prvků a rizikových látek v zemědělské půdě,</a:t>
            </a:r>
          </a:p>
          <a:p>
            <a:pPr lvl="1"/>
            <a:r>
              <a:rPr lang="cs-CZ" dirty="0"/>
              <a:t>fyzikálních, chemických a biologických vlastnostech zemědělské půdy a</a:t>
            </a:r>
          </a:p>
          <a:p>
            <a:pPr lvl="1"/>
            <a:r>
              <a:rPr lang="cs-CZ" dirty="0"/>
              <a:t>míře erozního ohrožení zemědělské půdy.</a:t>
            </a:r>
          </a:p>
          <a:p>
            <a:r>
              <a:rPr lang="cs-CZ" dirty="0"/>
              <a:t>Pořizují orgány ochrany zemědělského půdního fondu </a:t>
            </a:r>
          </a:p>
          <a:p>
            <a:pPr lvl="1"/>
            <a:r>
              <a:rPr lang="cs-CZ" dirty="0"/>
              <a:t>OÚORP v souvislosti erozním ohrožení</a:t>
            </a:r>
          </a:p>
          <a:p>
            <a:pPr lvl="1"/>
            <a:r>
              <a:rPr lang="cs-CZ" dirty="0"/>
              <a:t>ČIŽP </a:t>
            </a:r>
          </a:p>
          <a:p>
            <a:pPr lvl="1"/>
            <a:r>
              <a:rPr lang="cs-CZ" dirty="0"/>
              <a:t>ÚKZÚZ v souvislosti se zákonem o hnojivech</a:t>
            </a:r>
          </a:p>
        </p:txBody>
      </p:sp>
    </p:spTree>
    <p:extLst>
      <p:ext uri="{BB962C8B-B14F-4D97-AF65-F5344CB8AC3E}">
        <p14:creationId xmlns:p14="http://schemas.microsoft.com/office/powerpoint/2010/main" val="41868095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BB51C-88AD-4444-B267-A4DE40F1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Agrochemické zkoušení půd </a:t>
            </a:r>
            <a:r>
              <a:rPr lang="cs-CZ" i="1" dirty="0"/>
              <a:t>lato </a:t>
            </a:r>
            <a:r>
              <a:rPr lang="cs-CZ" i="1" dirty="0" err="1"/>
              <a:t>sensu</a:t>
            </a:r>
            <a:endParaRPr lang="cs-CZ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4BD96-CC0C-4269-83C0-55FDAB85E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Monitoring zemědělských půd</a:t>
            </a:r>
          </a:p>
          <a:p>
            <a:pPr lvl="1"/>
            <a:r>
              <a:rPr lang="cs-CZ" dirty="0"/>
              <a:t>pravidelné zjišťování vybraných chemických, fyzikálních, případně mikrobiálních parametrů půdy, zejména obsahu rizikových prvků a rizikových látek na stálých, definovaných a reprezentativních plochách stabilním souborem měřicích postupů a monitoring vstupů do zemědělských půd</a:t>
            </a:r>
          </a:p>
          <a:p>
            <a:r>
              <a:rPr lang="cs-CZ" dirty="0"/>
              <a:t>Agrochemické zkoušení zemědělských půd </a:t>
            </a:r>
            <a:r>
              <a:rPr lang="cs-CZ" i="1" dirty="0" err="1"/>
              <a:t>stricto</a:t>
            </a:r>
            <a:r>
              <a:rPr lang="cs-CZ" i="1" dirty="0"/>
              <a:t> </a:t>
            </a:r>
            <a:r>
              <a:rPr lang="cs-CZ" i="1" dirty="0" err="1"/>
              <a:t>sensu</a:t>
            </a:r>
            <a:endParaRPr lang="cs-CZ" i="1" dirty="0"/>
          </a:p>
          <a:p>
            <a:pPr lvl="1"/>
            <a:r>
              <a:rPr lang="cs-CZ" dirty="0"/>
              <a:t>pravidelné zjišťování vybraných parametrů půdní úrodnosti v důsledku používání hnojiv, pomocných látek, upravených kalů a sedimentů</a:t>
            </a:r>
          </a:p>
          <a:p>
            <a:r>
              <a:rPr lang="cs-CZ" dirty="0"/>
              <a:t>Povinnost provádění vychází nařízení EU o úředních kontrolách </a:t>
            </a:r>
          </a:p>
          <a:p>
            <a:pPr lvl="1"/>
            <a:r>
              <a:rPr lang="cs-CZ" dirty="0"/>
              <a:t>Za účelem  zajištění bezpečnosti vstupů a podmínek produkce potravin a krmiv</a:t>
            </a:r>
          </a:p>
          <a:p>
            <a:r>
              <a:rPr lang="cs-CZ" dirty="0"/>
              <a:t>Plánování a vyhodnocení agrochemického zkoušení zemědělských půd a monitoringu zemědělských půd provádí ÚKZÚZ prostřednictvím evidence půdy podle uživatelských vztahů a výsledky předává ministerstvu a Ministerstvu životního prostředí.</a:t>
            </a:r>
          </a:p>
          <a:p>
            <a:pPr lvl="1"/>
            <a:r>
              <a:rPr lang="cs-CZ" dirty="0"/>
              <a:t>O případech znečištění nebo poškození zemědělské půdy informuje ČIŽP</a:t>
            </a:r>
          </a:p>
          <a:p>
            <a:endParaRPr lang="cs-CZ" sz="1800" dirty="0"/>
          </a:p>
          <a:p>
            <a:r>
              <a:rPr lang="cs-CZ" sz="1800" dirty="0"/>
              <a:t>Obdoba pro LESY: zjišťování půdních vlastností lesních pozemků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34007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45E22-59B3-4FFD-9167-93E40C11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půdy při zemědělském hospodaření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7785BB-5F00-4880-9ECB-8279D7A1A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Přímá ochrana</a:t>
            </a:r>
          </a:p>
          <a:p>
            <a:pPr lvl="1"/>
            <a:r>
              <a:rPr lang="cs-CZ" dirty="0"/>
              <a:t>Obecné požadavky zákona o ochraně ZPF</a:t>
            </a:r>
          </a:p>
          <a:p>
            <a:pPr lvl="1"/>
            <a:r>
              <a:rPr lang="cs-CZ" dirty="0"/>
              <a:t>Povinnost užívat nebo udržovat v souladu s charakteristikou druhu pozemku, příp. v souladu s evidencí půdy </a:t>
            </a:r>
          </a:p>
          <a:p>
            <a:pPr lvl="1"/>
            <a:r>
              <a:rPr lang="cs-CZ" dirty="0"/>
              <a:t>Požadavky na „vstupy“ do půdy</a:t>
            </a:r>
          </a:p>
          <a:p>
            <a:pPr lvl="2"/>
            <a:r>
              <a:rPr lang="cs-CZ" dirty="0"/>
              <a:t>Za znečišťování zemědělské půdy se nepovažuje používání látek a přípravků na zemědělské půdě v souladu se zvláštním právním předpisem</a:t>
            </a:r>
          </a:p>
          <a:p>
            <a:pPr lvl="2"/>
            <a:r>
              <a:rPr lang="cs-CZ" dirty="0"/>
              <a:t>Do zemědělské půdy nebo na ni je zakázáno vnášet jiné látky nebo přípravky, než umožňují zvláštní právní předpisy</a:t>
            </a:r>
          </a:p>
          <a:p>
            <a:pPr lvl="1"/>
            <a:r>
              <a:rPr lang="cs-CZ" dirty="0"/>
              <a:t>Nástroje k ochraně jiných složek životního prostředí</a:t>
            </a:r>
          </a:p>
          <a:p>
            <a:pPr lvl="2"/>
            <a:r>
              <a:rPr lang="cs-CZ" dirty="0"/>
              <a:t>Regulace zemědělského hospodaření s ohledem na ochranu vod, ovzduší, biologické rozmanitosti</a:t>
            </a:r>
          </a:p>
          <a:p>
            <a:r>
              <a:rPr lang="cs-CZ" dirty="0"/>
              <a:t>Ekologické zemědělství – dobrovolný nástroj</a:t>
            </a:r>
          </a:p>
          <a:p>
            <a:r>
              <a:rPr lang="cs-CZ" dirty="0"/>
              <a:t>Nepřímá ochrana </a:t>
            </a:r>
          </a:p>
          <a:p>
            <a:pPr lvl="1"/>
            <a:r>
              <a:rPr lang="cs-CZ" dirty="0"/>
              <a:t>Nástroje společné zemědělské politiky </a:t>
            </a:r>
          </a:p>
          <a:p>
            <a:pPr lvl="2"/>
            <a:r>
              <a:rPr lang="cs-CZ" dirty="0"/>
              <a:t>Ekonomická podpora udržitelného způsobu zemědělského hospodaření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8490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68303-4A1E-455B-8CE7-CD1E66758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půdy při zemědělském hospodaření – vstupy do půdy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2CDD99-226F-44D1-B335-36725E4DFA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Hnojiva</a:t>
            </a:r>
          </a:p>
          <a:p>
            <a:pPr lvl="1"/>
            <a:r>
              <a:rPr lang="cs-CZ" dirty="0"/>
              <a:t>látka způsobilá poskytnout účinné množství živin pro výživu kulturních rostlin a lesních dřevin, pro udržení nebo zlepšení půdní úrodnosti a pro příznivé ovlivnění výnosu či kvality produkce</a:t>
            </a:r>
          </a:p>
          <a:p>
            <a:r>
              <a:rPr lang="cs-CZ" dirty="0"/>
              <a:t>Pomocné látky</a:t>
            </a:r>
          </a:p>
          <a:p>
            <a:pPr lvl="1"/>
            <a:r>
              <a:rPr lang="cs-CZ" dirty="0"/>
              <a:t>látka bez účinného množství živin, která půdu biologicky, chemicky nebo fyzikálně ovlivňuje, zlepšuje její stav nebo zvyšuje účinnost hnojiv</a:t>
            </a:r>
          </a:p>
          <a:p>
            <a:r>
              <a:rPr lang="cs-CZ" dirty="0"/>
              <a:t>Sedimenty</a:t>
            </a:r>
          </a:p>
          <a:p>
            <a:pPr lvl="1"/>
            <a:r>
              <a:rPr lang="cs-CZ" dirty="0"/>
              <a:t>usazeniny na dně rybníků, vodních nádrží a vodních toků vznikající převážně usazováním erodovaných půdních částic</a:t>
            </a:r>
          </a:p>
          <a:p>
            <a:r>
              <a:rPr lang="cs-CZ" dirty="0"/>
              <a:t>Upravené kaly z ČOV a septiků</a:t>
            </a:r>
          </a:p>
          <a:p>
            <a:r>
              <a:rPr lang="cs-CZ" dirty="0"/>
              <a:t>Přípravky na ochranu rostlin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ED03B0-9E4D-4372-A0D3-1035909451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Povinnost používat v souladu se </a:t>
            </a:r>
          </a:p>
          <a:p>
            <a:pPr lvl="1"/>
            <a:r>
              <a:rPr lang="cs-CZ" dirty="0"/>
              <a:t>zákonem o hnojivech</a:t>
            </a:r>
          </a:p>
          <a:p>
            <a:pPr lvl="1"/>
            <a:r>
              <a:rPr lang="cs-CZ" dirty="0"/>
              <a:t>zákonem o odpadech</a:t>
            </a:r>
          </a:p>
          <a:p>
            <a:pPr lvl="1"/>
            <a:r>
              <a:rPr lang="cs-CZ" dirty="0"/>
              <a:t>zákonem o ochraně ZPF</a:t>
            </a:r>
          </a:p>
          <a:p>
            <a:pPr lvl="1"/>
            <a:r>
              <a:rPr lang="cs-CZ" dirty="0"/>
              <a:t>zákonem o rostlinolékařské péči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2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3915122-B364-40AE-B2B1-054636922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0" y="905933"/>
            <a:ext cx="7411364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769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781A6BB-C725-4B7E-92A0-B623D3F2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půdy při zemědělském hospodaření - vstupy do půdy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E882BE5-3B3B-4701-A6C7-0D666CDA4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sz="2200" b="1" dirty="0"/>
              <a:t>Přípustná míra znečišťování, příp. znečištění</a:t>
            </a:r>
          </a:p>
          <a:p>
            <a:pPr lvl="1"/>
            <a:r>
              <a:rPr lang="cs-CZ" altLang="cs-CZ" dirty="0"/>
              <a:t>Hnojivy, pomocnými látkami a upravenými kaly nesmějí být při jejich používání vnášeny do půdy rizikové prvky nebo rizikové látky v množství stanoveném právními předpisy.</a:t>
            </a:r>
          </a:p>
          <a:p>
            <a:pPr lvl="1"/>
            <a:r>
              <a:rPr lang="cs-CZ" altLang="cs-CZ" dirty="0"/>
              <a:t>Sedimenty nesmějí být používány, pokud obsah rizikových prvků a rizikových látek v sedimentu a v půdě, na kterou mají být použity, a další vlastnosti sedimentu překročí limity stanovené prováděcím právním předpisem.</a:t>
            </a:r>
          </a:p>
          <a:p>
            <a:r>
              <a:rPr lang="cs-CZ" altLang="cs-CZ" dirty="0"/>
              <a:t>Obecný zákaz použití, pokud</a:t>
            </a:r>
          </a:p>
          <a:p>
            <a:pPr lvl="1"/>
            <a:r>
              <a:rPr lang="cs-CZ" altLang="cs-CZ" dirty="0"/>
              <a:t>vlastnosti pozemků neumožňují rovnoměrné pokrytí,</a:t>
            </a:r>
          </a:p>
          <a:p>
            <a:pPr lvl="1"/>
            <a:r>
              <a:rPr lang="cs-CZ" altLang="cs-CZ" dirty="0"/>
              <a:t>způsob jejich použití nevede k rovnoměrnému pokrytí pozemku</a:t>
            </a:r>
          </a:p>
          <a:p>
            <a:pPr lvl="1"/>
            <a:r>
              <a:rPr lang="cs-CZ" altLang="cs-CZ" dirty="0"/>
              <a:t>jejich použití může vést k poškození fyzikálních, chemických nebo biologických vlastností pozemku nebo pozemků sousedících, příp. i jeho širšího okolí,</a:t>
            </a:r>
          </a:p>
          <a:p>
            <a:pPr lvl="1"/>
            <a:r>
              <a:rPr lang="cs-CZ" altLang="cs-CZ" dirty="0"/>
              <a:t>půda, na kterou mají být použity, je zaplavená, přesycená vodou, pokrytá vrstvou sněhu vyšší než 5 cm, nebo promrzlá tak, že povrch půdy do hloubky 5 cm přes den nerozmrzá</a:t>
            </a:r>
          </a:p>
          <a:p>
            <a:r>
              <a:rPr lang="cs-CZ" altLang="cs-CZ" dirty="0"/>
              <a:t>Evidenční povinnost o použití </a:t>
            </a:r>
          </a:p>
        </p:txBody>
      </p:sp>
    </p:spTree>
    <p:extLst>
      <p:ext uri="{BB962C8B-B14F-4D97-AF65-F5344CB8AC3E}">
        <p14:creationId xmlns:p14="http://schemas.microsoft.com/office/powerpoint/2010/main" val="29508002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E13E2-5BB1-4EDF-87BD-6D63BB9A8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půdy při zemědělském hospodaření - vstupy do půdy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2B29F7-8977-4E94-9F18-275D8773C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200" b="1" dirty="0"/>
              <a:t>Na zemědělské půdě, kde bylo zjištěno překročení preventivní hodnoty, je zakázáno používání upravených kalů a sedimentů.</a:t>
            </a:r>
            <a:r>
              <a:rPr lang="cs-CZ" altLang="cs-CZ" sz="2200" b="1" dirty="0"/>
              <a:t> </a:t>
            </a:r>
          </a:p>
          <a:p>
            <a:r>
              <a:rPr lang="cs-CZ" altLang="cs-CZ" dirty="0"/>
              <a:t>Použití sedimentů je na zemědělské půdě možné pouze tehdy, </a:t>
            </a:r>
          </a:p>
          <a:p>
            <a:pPr lvl="1"/>
            <a:r>
              <a:rPr lang="cs-CZ" altLang="cs-CZ" dirty="0"/>
              <a:t>jedná-li se o ornou půdu nebo trvalý travní porost při jeho obnově, </a:t>
            </a:r>
          </a:p>
          <a:p>
            <a:pPr lvl="1"/>
            <a:r>
              <a:rPr lang="cs-CZ" altLang="cs-CZ" dirty="0"/>
              <a:t>a to se souhlasem orgánu ochrany zemědělského půdního fondu </a:t>
            </a:r>
          </a:p>
          <a:p>
            <a:pPr lvl="1"/>
            <a:r>
              <a:rPr lang="cs-CZ" altLang="cs-CZ" dirty="0"/>
              <a:t>a při dodržení stanovených podmínek a postupů.</a:t>
            </a:r>
          </a:p>
          <a:p>
            <a:r>
              <a:rPr lang="cs-CZ" altLang="cs-CZ" dirty="0"/>
              <a:t>Zemědělský podnikatel nesmí používat upravené kaly, pokud mu nebyl předán program použití kalů.</a:t>
            </a:r>
          </a:p>
          <a:p>
            <a:pPr lvl="1"/>
            <a:r>
              <a:rPr lang="cs-CZ" altLang="cs-CZ" dirty="0"/>
              <a:t>Povinnost používat pouze upravené kaly s ohledem na nutriční potřeby rostlin a v souladu s programem použití kalů tak, aby použitím kalů nebyla zhoršena kvalita půdy a kvalita povrchových a podzemních vod.</a:t>
            </a:r>
          </a:p>
          <a:p>
            <a:pPr lvl="1"/>
            <a:r>
              <a:rPr lang="cs-CZ" altLang="cs-CZ" dirty="0"/>
              <a:t>Zákaz použití kalů na vybraných pozemcích </a:t>
            </a:r>
          </a:p>
          <a:p>
            <a:pPr lvl="2"/>
            <a:r>
              <a:rPr lang="cs-CZ" altLang="cs-CZ" dirty="0"/>
              <a:t>§ 33 odst. 3 zákona o odpadech</a:t>
            </a:r>
          </a:p>
          <a:p>
            <a:pPr lvl="1"/>
            <a:r>
              <a:rPr lang="cs-CZ" altLang="cs-CZ" dirty="0"/>
              <a:t>Informační povinnost 14 dnů před použitím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31374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Ochrana půdy při zemědělském hospodaření – přípravky na ochranu rostlin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Vlastník pozemku nebo objektu nebo osoba, která je užívá z jiného právního důvodu, jsou povinni</a:t>
            </a:r>
          </a:p>
          <a:p>
            <a:pPr lvl="1"/>
            <a:r>
              <a:rPr lang="cs-CZ" dirty="0"/>
              <a:t>zjišťovat a omezovat výskyt a šíření škodlivých organismů včetně plevelů tak, aby nevznikla škoda jiným osobám nebo nedošlo k poškození životního prostředí anebo k ohrožení zdraví lidí nebo zvířat,</a:t>
            </a:r>
          </a:p>
          <a:p>
            <a:pPr lvl="1"/>
            <a:r>
              <a:rPr lang="cs-CZ" dirty="0"/>
              <a:t>používat k ošetřování rostlin, rostlinných produktů a jiných předmětů proti škodlivým organismům pouze přípravky, pomocné prostředky a mechanizační prostředky povolené k používání podle tohoto zákona, a to způsobem, který nepoškozuje okolní porost, zdraví lidí a zvířat nebo životní prostředí.</a:t>
            </a:r>
          </a:p>
          <a:p>
            <a:r>
              <a:rPr lang="cs-CZ" dirty="0"/>
              <a:t>Profesionální uživatel </a:t>
            </a:r>
          </a:p>
          <a:p>
            <a:pPr lvl="1"/>
            <a:r>
              <a:rPr lang="cs-CZ" dirty="0"/>
              <a:t>je povinen brát v úvahu veškeré dostupné metody ochrany rostlin a následně zavádět vhodná opatření, která lze z hospodářského a ekologického hlediska odůvodnit a která snižují či minimalizují rizika pro lidské zdraví nebo životní prostředí.</a:t>
            </a:r>
          </a:p>
          <a:p>
            <a:pPr lvl="1"/>
            <a:r>
              <a:rPr lang="cs-CZ" dirty="0"/>
              <a:t>je při rozhodování o využití integrované ochrany rostlin povinen vždy zabezpečit optimální růst zdravých rostlin a zdravotní nezávadnost a kvalitu rostlinných produktů při co nejmenším narušení zemědělských ekosystémů a zvážit použití opatření integrované ochrany rostlin stanovených prováděcím právním předpisem</a:t>
            </a:r>
          </a:p>
          <a:p>
            <a:pPr lvl="2"/>
            <a:r>
              <a:rPr lang="cs-CZ" dirty="0"/>
              <a:t>souhrn opatření, která po zvážení veškerých dostupných metod ochrany rostlin potlačují rozvoj populací škodlivých organismů, podporují přirozené mechanismy ochrany před škodlivými organismy a snižují rizika pro lidské zdraví a životní prostředí</a:t>
            </a:r>
          </a:p>
        </p:txBody>
      </p:sp>
    </p:spTree>
    <p:extLst>
      <p:ext uri="{BB962C8B-B14F-4D97-AF65-F5344CB8AC3E}">
        <p14:creationId xmlns:p14="http://schemas.microsoft.com/office/powerpoint/2010/main" val="20566330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B0786-417C-408C-A89C-8D4AB730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C1FDEB-11BF-4597-91F3-3C7247749A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 režimu zákona o ochraně ZPF</a:t>
            </a:r>
          </a:p>
          <a:p>
            <a:pPr lvl="1"/>
            <a:r>
              <a:rPr lang="cs-CZ" dirty="0"/>
              <a:t>Česká inspekce životního prostředí</a:t>
            </a:r>
          </a:p>
          <a:p>
            <a:pPr lvl="1"/>
            <a:r>
              <a:rPr lang="cs-CZ" dirty="0"/>
              <a:t>Přestupky a správní trestání</a:t>
            </a:r>
          </a:p>
          <a:p>
            <a:pPr lvl="1"/>
            <a:r>
              <a:rPr lang="cs-CZ" dirty="0"/>
              <a:t>Opatření k nápravě</a:t>
            </a:r>
          </a:p>
          <a:p>
            <a:r>
              <a:rPr lang="cs-CZ" dirty="0"/>
              <a:t>V režimu zákona o hnojivech</a:t>
            </a:r>
          </a:p>
          <a:p>
            <a:pPr lvl="1"/>
            <a:r>
              <a:rPr lang="cs-CZ" dirty="0"/>
              <a:t>Ústřední kontrolní a zkušební ústav zemědělský</a:t>
            </a:r>
          </a:p>
          <a:p>
            <a:pPr lvl="1"/>
            <a:r>
              <a:rPr lang="cs-CZ" dirty="0"/>
              <a:t>Přestupky a správní trestání</a:t>
            </a:r>
          </a:p>
          <a:p>
            <a:pPr lvl="1"/>
            <a:r>
              <a:rPr lang="cs-CZ" dirty="0"/>
              <a:t>Zvláštní opatření </a:t>
            </a:r>
          </a:p>
          <a:p>
            <a:pPr lvl="2"/>
            <a:r>
              <a:rPr lang="cs-CZ" dirty="0"/>
              <a:t>zákaz použití hnojiva, upraveného kalu nebo sedimentu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 režimu zákon o rostlinolékařské péči</a:t>
            </a:r>
          </a:p>
          <a:p>
            <a:pPr lvl="1"/>
            <a:r>
              <a:rPr lang="cs-CZ" dirty="0"/>
              <a:t>OÚORP</a:t>
            </a:r>
          </a:p>
          <a:p>
            <a:pPr lvl="2"/>
            <a:r>
              <a:rPr lang="cs-CZ" dirty="0"/>
              <a:t>výskyt a šíření plevelů, jakožto škodlivých organismů, z neobdělávané zemědělské půdy a neudržované nezemědělské půdy </a:t>
            </a:r>
          </a:p>
          <a:p>
            <a:pPr lvl="1"/>
            <a:r>
              <a:rPr lang="cs-CZ" dirty="0"/>
              <a:t>ÚKZÚZ</a:t>
            </a:r>
          </a:p>
          <a:p>
            <a:pPr lvl="2"/>
            <a:r>
              <a:rPr lang="cs-CZ" dirty="0"/>
              <a:t>Rostlinolékařský dozor</a:t>
            </a:r>
          </a:p>
          <a:p>
            <a:pPr lvl="1"/>
            <a:r>
              <a:rPr lang="cs-CZ" dirty="0"/>
              <a:t>Přestupky a správní trestání</a:t>
            </a:r>
          </a:p>
          <a:p>
            <a:pPr lvl="1"/>
            <a:r>
              <a:rPr lang="cs-CZ" dirty="0"/>
              <a:t>Úřední opatření</a:t>
            </a:r>
          </a:p>
          <a:p>
            <a:pPr lvl="2"/>
            <a:r>
              <a:rPr lang="cs-CZ" dirty="0"/>
              <a:t>k nápravě zjištěných skutečností do doby, než bude rozhodnuto o</a:t>
            </a:r>
          </a:p>
          <a:p>
            <a:pPr lvl="1"/>
            <a:r>
              <a:rPr lang="cs-CZ" dirty="0"/>
              <a:t>Mimořádná rostlinolékařská opatření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7828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0283E7E-E4D5-4104-B833-9FF8A12F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půdy při zemědělském hospodaření – </a:t>
            </a:r>
            <a:r>
              <a:rPr lang="cs-CZ" dirty="0">
                <a:hlinkClick r:id="rId2"/>
              </a:rPr>
              <a:t>zranitelné oblasti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D1971D-A43B-400E-9031-B2C966578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Zranitelné oblasti – ochrana vod a vodních zdrojů – nitrátová směrnice</a:t>
            </a:r>
          </a:p>
          <a:p>
            <a:pPr lvl="1"/>
            <a:r>
              <a:rPr lang="cs-CZ" altLang="cs-CZ" dirty="0"/>
              <a:t>Vymezení provádí MŽP na základě identifikace povrchových nebo podzemních vod znečištěných nebo ohrožených dusičnany ze zemědělských zdrojů</a:t>
            </a:r>
          </a:p>
          <a:p>
            <a:r>
              <a:rPr lang="cs-CZ" altLang="cs-CZ" dirty="0"/>
              <a:t>Specifická pravidla pro používání hnojiv a pomocných látek </a:t>
            </a:r>
          </a:p>
          <a:p>
            <a:pPr lvl="1"/>
            <a:r>
              <a:rPr lang="cs-CZ" altLang="cs-CZ" dirty="0"/>
              <a:t>Akční program viz nařízení vlády č. 262/2012 Sb.</a:t>
            </a:r>
          </a:p>
          <a:p>
            <a:pPr lvl="1"/>
            <a:r>
              <a:rPr lang="cs-CZ" altLang="cs-CZ" dirty="0"/>
              <a:t>Platí pro evidované zemědělské podnikatele, kteří provozují zemědělskou výrobu ve zranitelných oblastech, používají a skladují hnojiva</a:t>
            </a:r>
          </a:p>
        </p:txBody>
      </p:sp>
    </p:spTree>
    <p:extLst>
      <p:ext uri="{BB962C8B-B14F-4D97-AF65-F5344CB8AC3E}">
        <p14:creationId xmlns:p14="http://schemas.microsoft.com/office/powerpoint/2010/main" val="11523148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76B0C2-2629-433F-B39E-6B7D386C1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půdy při zemědělském hospodaření – </a:t>
            </a:r>
            <a:r>
              <a:rPr lang="cs-CZ" dirty="0">
                <a:hlinkClick r:id="rId2"/>
              </a:rPr>
              <a:t>zranitelné oblasti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9FCD2FA-F5A9-4700-A60D-726DCE596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Podmínky pro používání a skladování hnojiv</a:t>
            </a:r>
          </a:p>
          <a:p>
            <a:pPr lvl="1"/>
            <a:r>
              <a:rPr lang="cs-CZ" dirty="0"/>
              <a:t>Zákazy, limity, požadavky</a:t>
            </a:r>
          </a:p>
          <a:p>
            <a:r>
              <a:rPr lang="cs-CZ" dirty="0"/>
              <a:t>Střídání plodin</a:t>
            </a:r>
          </a:p>
          <a:p>
            <a:pPr lvl="1"/>
            <a:r>
              <a:rPr lang="cs-CZ" dirty="0"/>
              <a:t>Omezování mezidobí bez porostu</a:t>
            </a:r>
          </a:p>
          <a:p>
            <a:pPr lvl="1"/>
            <a:r>
              <a:rPr lang="cs-CZ" dirty="0"/>
              <a:t>Zařazení meziplodin do osevního postupu</a:t>
            </a:r>
          </a:p>
          <a:p>
            <a:r>
              <a:rPr lang="cs-CZ" dirty="0"/>
              <a:t>Protierozní opatření</a:t>
            </a:r>
          </a:p>
          <a:p>
            <a:pPr lvl="1"/>
            <a:r>
              <a:rPr lang="cs-CZ" dirty="0"/>
              <a:t>Zákaz pěstování erozně nebezpečných </a:t>
            </a:r>
            <a:r>
              <a:rPr lang="cs-CZ" dirty="0" err="1"/>
              <a:t>plodinna</a:t>
            </a:r>
            <a:r>
              <a:rPr lang="cs-CZ" dirty="0"/>
              <a:t> svažitých pozemcích (více než 7 stupňů) do 25 m od útvaru povrchové vody</a:t>
            </a:r>
          </a:p>
          <a:p>
            <a:pPr lvl="1"/>
            <a:r>
              <a:rPr lang="cs-CZ" dirty="0"/>
              <a:t>Ochranné pásy</a:t>
            </a:r>
          </a:p>
          <a:p>
            <a:r>
              <a:rPr lang="cs-CZ" dirty="0"/>
              <a:t>Kontrola a sankce</a:t>
            </a:r>
          </a:p>
          <a:p>
            <a:pPr lvl="1"/>
            <a:r>
              <a:rPr lang="cs-CZ" dirty="0"/>
              <a:t>ČIŽP v režimu vodního zákona</a:t>
            </a:r>
          </a:p>
          <a:p>
            <a:pPr lvl="1"/>
            <a:r>
              <a:rPr lang="cs-CZ" dirty="0"/>
              <a:t>ÚKZÚZ v režimu zákona o hnojivech</a:t>
            </a:r>
          </a:p>
        </p:txBody>
      </p:sp>
    </p:spTree>
    <p:extLst>
      <p:ext uri="{BB962C8B-B14F-4D97-AF65-F5344CB8AC3E}">
        <p14:creationId xmlns:p14="http://schemas.microsoft.com/office/powerpoint/2010/main" val="8604078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7518B-F5BF-44F7-BA07-3567728C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půdy při zemědělském hospodaření – nepřímá ochrana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DEB127-965E-4374-915D-6580E2A63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Společná zemědělská politika</a:t>
            </a:r>
          </a:p>
          <a:p>
            <a:r>
              <a:rPr lang="cs-CZ" sz="2400" dirty="0"/>
              <a:t>Přímé podpory z Evropského zemědělského záručního fondu</a:t>
            </a:r>
          </a:p>
          <a:p>
            <a:pPr lvl="1"/>
            <a:r>
              <a:rPr lang="cs-CZ" sz="2000" dirty="0"/>
              <a:t>Zajištění stabilního příjmu zemědělci</a:t>
            </a:r>
          </a:p>
          <a:p>
            <a:pPr lvl="1"/>
            <a:r>
              <a:rPr lang="cs-CZ" sz="2000" dirty="0"/>
              <a:t>Vázanost na udržitelný způsob hospodaření</a:t>
            </a:r>
          </a:p>
          <a:p>
            <a:pPr lvl="1"/>
            <a:r>
              <a:rPr lang="cs-CZ" sz="2000" dirty="0"/>
              <a:t>Nástroje</a:t>
            </a:r>
          </a:p>
          <a:p>
            <a:pPr lvl="2"/>
            <a:r>
              <a:rPr lang="cs-CZ" sz="1600" dirty="0"/>
              <a:t>Kontrola podmíněnosti</a:t>
            </a:r>
          </a:p>
          <a:p>
            <a:pPr lvl="2"/>
            <a:r>
              <a:rPr lang="cs-CZ" sz="1600" dirty="0" err="1"/>
              <a:t>Greening</a:t>
            </a:r>
            <a:endParaRPr lang="cs-CZ" sz="1600" dirty="0"/>
          </a:p>
          <a:p>
            <a:r>
              <a:rPr lang="cs-CZ" sz="2400" dirty="0"/>
              <a:t>Dotace z Evropské zemědělského fondu pro rozvoj venkova</a:t>
            </a:r>
          </a:p>
          <a:p>
            <a:pPr lvl="1"/>
            <a:r>
              <a:rPr lang="cs-CZ" sz="2000" dirty="0"/>
              <a:t>Podpora opatření programů rozvoje venkova nad rámec zákonných požadavků, mj.</a:t>
            </a:r>
          </a:p>
          <a:p>
            <a:pPr lvl="2"/>
            <a:r>
              <a:rPr lang="cs-CZ" sz="1600" dirty="0" err="1"/>
              <a:t>Agroenvironmentálně</a:t>
            </a:r>
            <a:r>
              <a:rPr lang="cs-CZ" sz="1600" dirty="0"/>
              <a:t>-klimatická opatření</a:t>
            </a:r>
          </a:p>
          <a:p>
            <a:pPr lvl="2"/>
            <a:r>
              <a:rPr lang="cs-CZ" sz="1600" dirty="0"/>
              <a:t>Ekologické zemědělství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8235515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2EA7E3-2A2E-493F-8E61-B0EDF277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Kontroly podmíněnosti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DCF54D-0550-4BA5-A396-E15624DFC7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Povinné požadavky na hospodaření (PPH)</a:t>
            </a:r>
          </a:p>
          <a:p>
            <a:pPr lvl="1"/>
            <a:r>
              <a:rPr lang="cs-CZ" dirty="0"/>
              <a:t>3 oblasti: Životní prostředí, Veřejné zdraví, zdraví zvířat a rostlin, Dobré životní podmínky zvířat</a:t>
            </a:r>
          </a:p>
          <a:p>
            <a:pPr lvl="1"/>
            <a:r>
              <a:rPr lang="cs-CZ" dirty="0"/>
              <a:t>Vybrané požadavky vyplývající z unijních právních předpisů (13)</a:t>
            </a:r>
          </a:p>
          <a:p>
            <a:pPr lvl="2"/>
            <a:r>
              <a:rPr lang="cs-CZ" dirty="0"/>
              <a:t>V oblasti Životní prostředí = nitrátová směrnice, směrnice o stanovištích, směrnice o ptácích, směrnice o udržitelném využívání pesticidů</a:t>
            </a:r>
          </a:p>
          <a:p>
            <a:r>
              <a:rPr lang="cs-CZ" dirty="0"/>
              <a:t>Standardy dobrého zemědělského a environmentálního stavu půdy (DZES)</a:t>
            </a:r>
          </a:p>
          <a:p>
            <a:pPr lvl="1"/>
            <a:r>
              <a:rPr lang="cs-CZ" dirty="0"/>
              <a:t>Konkretizace na vnitrostátní úrovni</a:t>
            </a:r>
          </a:p>
          <a:p>
            <a:pPr lvl="1"/>
            <a:r>
              <a:rPr lang="cs-CZ" dirty="0"/>
              <a:t>Zaměření na ochranu vody, půdy a zásob uhlíku, krajinu a minimální úroveň péče (7)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70F84E8-AC70-4F0F-8526-9954CF8EBD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Důsledky nesplnění PPH a DZES</a:t>
            </a:r>
          </a:p>
          <a:p>
            <a:pPr lvl="1"/>
            <a:r>
              <a:rPr lang="cs-CZ" dirty="0"/>
              <a:t>Snížení přímých podpor či dotací</a:t>
            </a:r>
          </a:p>
          <a:p>
            <a:pPr lvl="2"/>
            <a:r>
              <a:rPr lang="cs-CZ" dirty="0"/>
              <a:t>Úmyslné porušení 15 – 100 %</a:t>
            </a:r>
          </a:p>
          <a:p>
            <a:pPr lvl="2"/>
            <a:r>
              <a:rPr lang="cs-CZ" dirty="0"/>
              <a:t>Nedbalostní porušení 1 – 5 %</a:t>
            </a:r>
          </a:p>
          <a:p>
            <a:pPr lvl="1"/>
            <a:r>
              <a:rPr lang="cs-CZ" dirty="0"/>
              <a:t>Kritéria hodnocení: rozsah, závažnost, trvalost, přímé nebezpečí pro zdraví</a:t>
            </a:r>
          </a:p>
          <a:p>
            <a:pPr lvl="1"/>
            <a:r>
              <a:rPr lang="cs-CZ" dirty="0"/>
              <a:t>Stupně porušení: malé, střední, velké</a:t>
            </a:r>
          </a:p>
          <a:p>
            <a:r>
              <a:rPr lang="cs-CZ" dirty="0"/>
              <a:t>Kontrolní orgány: ÚKZÚZ, SZIF, ČIŽP, (SVS, ČPI, SZPI)</a:t>
            </a:r>
          </a:p>
        </p:txBody>
      </p:sp>
    </p:spTree>
    <p:extLst>
      <p:ext uri="{BB962C8B-B14F-4D97-AF65-F5344CB8AC3E}">
        <p14:creationId xmlns:p14="http://schemas.microsoft.com/office/powerpoint/2010/main" val="25537620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D62BC-C21F-46B4-AC30-CE527E63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požadavky kontroly podmíněnosti v oblasti ochrany půdy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06E074-FD44-49A8-BDF9-B47C57B0B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Ochrana vod před znečištěním dusičnany ze zemědělských zdrojů</a:t>
            </a:r>
          </a:p>
          <a:p>
            <a:r>
              <a:rPr lang="cs-CZ" dirty="0"/>
              <a:t>Zákaz pěstování erozně nebezpečných plodin</a:t>
            </a:r>
          </a:p>
          <a:p>
            <a:r>
              <a:rPr lang="cs-CZ" dirty="0"/>
              <a:t>Ochrana významných krajinných prvků a evropsky významných lokalit</a:t>
            </a:r>
          </a:p>
          <a:p>
            <a:r>
              <a:rPr lang="cs-CZ" dirty="0"/>
              <a:t>Požadavky na ochranu vod před znečištěním dusičnany ze zemědělských zdrojů</a:t>
            </a:r>
          </a:p>
          <a:p>
            <a:r>
              <a:rPr lang="cs-CZ" dirty="0"/>
              <a:t>Požadavky na zacházení se závadnými látkami</a:t>
            </a:r>
          </a:p>
          <a:p>
            <a:r>
              <a:rPr lang="cs-CZ" dirty="0"/>
              <a:t>Zachování minimálního pokryvu půdy převyšující 4 stupně průměrné sklonitosti </a:t>
            </a:r>
          </a:p>
          <a:p>
            <a:r>
              <a:rPr lang="cs-CZ" dirty="0"/>
              <a:t>Minimální úroveň obhospodařování půdy k omezování eroze</a:t>
            </a:r>
          </a:p>
          <a:p>
            <a:pPr lvl="1"/>
            <a:r>
              <a:rPr lang="cs-CZ" dirty="0"/>
              <a:t>podmínky pěstování erozně nebezpečných plodin na mírně a silně erozně ohrožených půdách</a:t>
            </a:r>
          </a:p>
          <a:p>
            <a:r>
              <a:rPr lang="cs-CZ" dirty="0"/>
              <a:t>Zachování úrovně organických složek půdy, včetně zákazu vypalování strnišť</a:t>
            </a:r>
          </a:p>
          <a:p>
            <a:pPr lvl="1"/>
            <a:r>
              <a:rPr lang="cs-CZ" dirty="0"/>
              <a:t>podmínky pro aplikaci hnojiv</a:t>
            </a:r>
          </a:p>
          <a:p>
            <a:r>
              <a:rPr lang="cs-CZ" dirty="0"/>
              <a:t>Nepoškozování krajinných prvků</a:t>
            </a:r>
          </a:p>
          <a:p>
            <a:pPr lvl="1"/>
            <a:r>
              <a:rPr lang="cs-CZ" dirty="0"/>
              <a:t>Např. meze, terasy, dřeviny,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38668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FF900-4E78-4CA0-90BB-00938756B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Greening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46994C-F7A3-42BE-8D47-66903F75C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Platba na zemědělské postupy příznivé pro klima a životní prostředí</a:t>
            </a:r>
          </a:p>
          <a:p>
            <a:pPr lvl="1"/>
            <a:r>
              <a:rPr lang="cs-CZ" dirty="0"/>
              <a:t>Příplatek k základní přímé podpoře (SAPS)</a:t>
            </a:r>
          </a:p>
          <a:p>
            <a:endParaRPr lang="cs-CZ" dirty="0"/>
          </a:p>
          <a:p>
            <a:pPr lvl="1"/>
            <a:r>
              <a:rPr lang="cs-CZ" dirty="0"/>
              <a:t>Diverzifikace plodin</a:t>
            </a:r>
          </a:p>
          <a:p>
            <a:pPr lvl="2"/>
            <a:r>
              <a:rPr lang="cs-CZ" dirty="0"/>
              <a:t>Pěstování 2 a více plodin</a:t>
            </a:r>
          </a:p>
          <a:p>
            <a:pPr lvl="1"/>
            <a:r>
              <a:rPr lang="cs-CZ" dirty="0"/>
              <a:t>Zachování stávajících trvalých travních porostů</a:t>
            </a:r>
          </a:p>
          <a:p>
            <a:pPr lvl="2"/>
            <a:r>
              <a:rPr lang="cs-CZ" dirty="0"/>
              <a:t>Udržení poměru trvalých travních porostů vůči zemědělské ploše</a:t>
            </a:r>
          </a:p>
          <a:p>
            <a:pPr lvl="2"/>
            <a:r>
              <a:rPr lang="cs-CZ" dirty="0"/>
              <a:t>Zákaz změny kultury trvalý travní porost na environmentálně citlivých plochách</a:t>
            </a:r>
          </a:p>
          <a:p>
            <a:pPr lvl="1"/>
            <a:r>
              <a:rPr lang="cs-CZ" dirty="0"/>
              <a:t>Vyhrazení plochy využívané v ekologickém zájmu</a:t>
            </a:r>
          </a:p>
          <a:p>
            <a:pPr lvl="2"/>
            <a:r>
              <a:rPr lang="cs-CZ" dirty="0"/>
              <a:t>Např. úhor, souvrať, krajinný prvek, zalesněná plocha, plocha s meziplodinami nebo plodinami vážící dusík</a:t>
            </a:r>
          </a:p>
          <a:p>
            <a:pPr lvl="2"/>
            <a:endParaRPr lang="cs-CZ" dirty="0"/>
          </a:p>
          <a:p>
            <a:r>
              <a:rPr lang="cs-CZ" dirty="0"/>
              <a:t>Sankce za nesplnění</a:t>
            </a:r>
          </a:p>
          <a:p>
            <a:pPr lvl="1"/>
            <a:r>
              <a:rPr lang="cs-CZ" dirty="0"/>
              <a:t>Snížení platby až o 25 %</a:t>
            </a:r>
          </a:p>
        </p:txBody>
      </p:sp>
    </p:spTree>
    <p:extLst>
      <p:ext uri="{BB962C8B-B14F-4D97-AF65-F5344CB8AC3E}">
        <p14:creationId xmlns:p14="http://schemas.microsoft.com/office/powerpoint/2010/main" val="256808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CB8D43F-A807-41E5-89B5-1456131E8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28" y="905933"/>
            <a:ext cx="7448747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108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74E5E-BFD9-4CC0-9F3B-501BFDDB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Ekologické zemědělství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62D62E-09FC-4831-AC7F-06CD7D4EBB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Alternativní způsob zemědělského hospodaření</a:t>
            </a:r>
          </a:p>
          <a:p>
            <a:pPr lvl="1"/>
            <a:r>
              <a:rPr lang="cs-CZ" dirty="0"/>
              <a:t>spojuje osvědčené environmentální postupy, vysokou úroveň biologické rozmanitosti, ochranu přírodních zdrojů, uplatňování přísných norem pro dobré životní podmínky zvířat a způsob produkce </a:t>
            </a:r>
          </a:p>
          <a:p>
            <a:pPr lvl="2"/>
            <a:r>
              <a:rPr lang="cs-CZ" dirty="0"/>
              <a:t>v souladu s požadavky určitých spotřebitelů, kteří upřednostňují produkty získané za použití přírodních látek a procesů</a:t>
            </a:r>
          </a:p>
          <a:p>
            <a:pPr lvl="1"/>
            <a:r>
              <a:rPr lang="cs-CZ" dirty="0"/>
              <a:t>cíle – zásady – pravidla </a:t>
            </a:r>
          </a:p>
          <a:p>
            <a:r>
              <a:rPr lang="cs-CZ" dirty="0"/>
              <a:t>Ekonomické nástroje</a:t>
            </a:r>
          </a:p>
          <a:p>
            <a:pPr lvl="1"/>
            <a:r>
              <a:rPr lang="cs-CZ" dirty="0"/>
              <a:t>Dotace v rámci Programu rozvoje venkova – Opatření „Ekologické zemědělství“</a:t>
            </a:r>
          </a:p>
          <a:p>
            <a:pPr lvl="1"/>
            <a:r>
              <a:rPr lang="cs-CZ" dirty="0"/>
              <a:t>Národní dotace</a:t>
            </a:r>
          </a:p>
          <a:p>
            <a:r>
              <a:rPr lang="cs-CZ" dirty="0"/>
              <a:t>Kontrola a dozor</a:t>
            </a:r>
          </a:p>
          <a:p>
            <a:pPr lvl="1"/>
            <a:r>
              <a:rPr lang="cs-CZ" dirty="0"/>
              <a:t>Ministerstvo zemědělství prostřednictvím pověřených právnických osob + ÚKZÚZ, …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Právní rámec</a:t>
            </a:r>
          </a:p>
          <a:p>
            <a:pPr lvl="1"/>
            <a:r>
              <a:rPr lang="cs-CZ" dirty="0"/>
              <a:t>Nařízení Rady č. 834/2007 </a:t>
            </a:r>
          </a:p>
          <a:p>
            <a:pPr lvl="1"/>
            <a:r>
              <a:rPr lang="cs-CZ" dirty="0"/>
              <a:t>Nařízení Komise č. 889/2008 (prováděcí)</a:t>
            </a:r>
          </a:p>
          <a:p>
            <a:pPr lvl="1"/>
            <a:r>
              <a:rPr lang="cs-CZ" dirty="0"/>
              <a:t>Zákon č. 242/2000 Sb.</a:t>
            </a:r>
          </a:p>
          <a:p>
            <a:pPr lvl="2"/>
            <a:r>
              <a:rPr lang="cs-CZ" dirty="0"/>
              <a:t>Prováděcí vyhláška</a:t>
            </a:r>
          </a:p>
          <a:p>
            <a:pPr lvl="2"/>
            <a:r>
              <a:rPr lang="cs-CZ" dirty="0"/>
              <a:t>Metodické pokyny</a:t>
            </a:r>
          </a:p>
          <a:p>
            <a:pPr lvl="2"/>
            <a:endParaRPr lang="cs-CZ" dirty="0"/>
          </a:p>
          <a:p>
            <a:pPr lvl="1"/>
            <a:r>
              <a:rPr lang="cs-CZ" dirty="0"/>
              <a:t>Od roku 2021 nařízení EP a Rady č. 848/2018</a:t>
            </a:r>
          </a:p>
        </p:txBody>
      </p:sp>
    </p:spTree>
    <p:extLst>
      <p:ext uri="{BB962C8B-B14F-4D97-AF65-F5344CB8AC3E}">
        <p14:creationId xmlns:p14="http://schemas.microsoft.com/office/powerpoint/2010/main" val="37565238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22DEFAE-A359-4B44-BC9B-E19E72B9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stát ekologickým zemědělcem</a:t>
            </a: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25F14EB6-1198-4872-81F2-06D0479880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311932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7134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97947FE-0C16-46FA-AD26-467B88AC6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013549"/>
            <a:ext cx="10261600" cy="45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3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132BF-380A-411D-AED0-F857EBA5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Ekologické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69653B-73C2-4345-AE84-7270413AE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Cíle </a:t>
            </a:r>
          </a:p>
          <a:p>
            <a:pPr lvl="1"/>
            <a:r>
              <a:rPr lang="cs-CZ" dirty="0"/>
              <a:t>udržitelný systém řízení zemědělství, který:</a:t>
            </a:r>
          </a:p>
          <a:p>
            <a:pPr lvl="2"/>
            <a:r>
              <a:rPr lang="cs-CZ" dirty="0"/>
              <a:t>i) respektuje přírodní systémy a cykly a zachovává a zlepšuje zdraví půdy, vody, rostlin a živočichů a rovnováhu mezi nimi,</a:t>
            </a:r>
          </a:p>
          <a:p>
            <a:pPr lvl="2"/>
            <a:r>
              <a:rPr lang="cs-CZ" dirty="0" err="1"/>
              <a:t>ii</a:t>
            </a:r>
            <a:r>
              <a:rPr lang="cs-CZ" dirty="0"/>
              <a:t>) přispívá k vysoké úrovni biologické rozmanitosti,</a:t>
            </a:r>
          </a:p>
          <a:p>
            <a:pPr lvl="2"/>
            <a:r>
              <a:rPr lang="cs-CZ" dirty="0" err="1"/>
              <a:t>iii</a:t>
            </a:r>
            <a:r>
              <a:rPr lang="cs-CZ" dirty="0"/>
              <a:t>) odpovědným způsobem využívá energii a přírodní zdroje, jako je voda, půda, organická hmota a vzduch,</a:t>
            </a:r>
          </a:p>
          <a:p>
            <a:pPr lvl="2"/>
            <a:r>
              <a:rPr lang="cs-CZ" dirty="0" err="1"/>
              <a:t>iv</a:t>
            </a:r>
            <a:r>
              <a:rPr lang="cs-CZ" dirty="0"/>
              <a:t>) dodržuje přísné normy pro dobré životní podmínky zvířat a zejména uspokojuje jejich druhově specifické etologické potřeby;</a:t>
            </a:r>
          </a:p>
          <a:p>
            <a:pPr lvl="1"/>
            <a:r>
              <a:rPr lang="cs-CZ" dirty="0"/>
              <a:t>získávání produktů vysoké jakosti</a:t>
            </a:r>
          </a:p>
        </p:txBody>
      </p:sp>
    </p:spTree>
    <p:extLst>
      <p:ext uri="{BB962C8B-B14F-4D97-AF65-F5344CB8AC3E}">
        <p14:creationId xmlns:p14="http://schemas.microsoft.com/office/powerpoint/2010/main" val="8048143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09D75-24AD-4486-8FB5-21C6677A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zásady ekologické produkce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F5BE7FE-3112-4D86-85F3-9BCD3B904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vhodné plánování a řízení biologických postupů založených na ekologických systémech využívajících vlastní přírodní zdroje způsoby, které:</a:t>
            </a:r>
          </a:p>
          <a:p>
            <a:pPr lvl="1"/>
            <a:r>
              <a:rPr lang="cs-CZ" dirty="0"/>
              <a:t>využívají živé organismy a mechanické způsoby produkce,</a:t>
            </a:r>
          </a:p>
          <a:p>
            <a:pPr lvl="1"/>
            <a:r>
              <a:rPr lang="cs-CZ" dirty="0"/>
              <a:t>provozují pěstování plodin a živočišnou produkci vázané na půdu nebo akvakulturu, která jsou v souladu se zásadou udržitelného využívání rybolovných zdrojů,</a:t>
            </a:r>
          </a:p>
          <a:p>
            <a:pPr lvl="1"/>
            <a:r>
              <a:rPr lang="cs-CZ" dirty="0"/>
              <a:t>vylučují používání GMO a produktů získaných z GMO či získaných za použití GMO s výjimkou veterinárních léčivých přípravků,</a:t>
            </a:r>
          </a:p>
          <a:p>
            <a:pPr lvl="1"/>
            <a:r>
              <a:rPr lang="cs-CZ" dirty="0"/>
              <a:t>jsou založeny na posouzení rizik, a případně na použití bezpečnostních a preventivních opatření;</a:t>
            </a:r>
          </a:p>
          <a:p>
            <a:r>
              <a:rPr lang="cs-CZ" dirty="0"/>
              <a:t>omezení využívání vnějších vstupů. Pokud je využití vnějších vstupů nutné nebo pokud neexistují vhodné řídící postupy nebo způsoby, omezí se na:</a:t>
            </a:r>
          </a:p>
          <a:p>
            <a:pPr lvl="1"/>
            <a:r>
              <a:rPr lang="cs-CZ" dirty="0"/>
              <a:t>vstupy z ekologické produkce,</a:t>
            </a:r>
          </a:p>
          <a:p>
            <a:pPr lvl="1"/>
            <a:r>
              <a:rPr lang="cs-CZ" dirty="0"/>
              <a:t>přírodní látky nebo látky z nich odvozené,</a:t>
            </a:r>
          </a:p>
          <a:p>
            <a:pPr lvl="1"/>
            <a:r>
              <a:rPr lang="cs-CZ" dirty="0"/>
              <a:t>minerální hnojiva s nízkou rozpustností;</a:t>
            </a:r>
          </a:p>
          <a:p>
            <a:r>
              <a:rPr lang="cs-CZ" dirty="0"/>
              <a:t>použití syntetických chemických látek je přísně omezené na výjimečné případy</a:t>
            </a:r>
          </a:p>
          <a:p>
            <a:r>
              <a:rPr lang="cs-CZ" dirty="0"/>
              <a:t>v případě potřeby úprava pravidel ekologické produkce s ohledem na hygienickou situaci, regionální rozdíly v podnebných a místních podmínkách, stupeň rozvoje a zvláštní chovatelské postupy.</a:t>
            </a:r>
          </a:p>
        </p:txBody>
      </p:sp>
    </p:spTree>
    <p:extLst>
      <p:ext uri="{BB962C8B-B14F-4D97-AF65-F5344CB8AC3E}">
        <p14:creationId xmlns:p14="http://schemas.microsoft.com/office/powerpoint/2010/main" val="35505213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Předpoklady ekologické produkce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Pěstební systémy a zejména zpracování půdy musí být uzpůsobeny tak, aby zachovávaly a zvyšovaly obsah humusu v půdě. </a:t>
            </a:r>
          </a:p>
          <a:p>
            <a:r>
              <a:rPr lang="cs-CZ" dirty="0"/>
              <a:t>Musí být zachována a zlepšována půdní stabilita a biologická diverzita a musí se zamezit škodám, které vznikají erozí a utužováním půdy. </a:t>
            </a:r>
          </a:p>
          <a:p>
            <a:r>
              <a:rPr lang="cs-CZ" dirty="0"/>
              <a:t>Půdní úrodnost a zásobování živinami se zajišťují hlavně vyváženými víceletými osevními postupy s využíváním meziplodin, podsevů a zeleného hnojení. </a:t>
            </a:r>
          </a:p>
          <a:p>
            <a:pPr lvl="1"/>
            <a:r>
              <a:rPr lang="cs-CZ" dirty="0"/>
              <a:t> Všechna doplňková hnojiva a pomocné půdní látky nebo přípravky na ochranu rostlin, mohou být používány pouze, pokud jsou vyjmenovány v přílohách NK č. 889/2008 </a:t>
            </a:r>
          </a:p>
          <a:p>
            <a:pPr lvl="1"/>
            <a:r>
              <a:rPr lang="cs-CZ" dirty="0"/>
              <a:t>Minerální dusíkatá hnojiva jsou zakázána </a:t>
            </a:r>
          </a:p>
          <a:p>
            <a:r>
              <a:rPr lang="cs-CZ" dirty="0"/>
              <a:t>Pro udržování dobrého zdravotního stavu rostlin se používají přednostně preventivní a kultivační metody. Pouze pokud tato opatření nedostačují, mohou se používat přípravky, které jsou vyjmenovány v příloze II NK č. 889/2008. </a:t>
            </a:r>
          </a:p>
          <a:p>
            <a:pPr lvl="1"/>
            <a:r>
              <a:rPr lang="cs-CZ" dirty="0"/>
              <a:t>Nejsou povoleny žádné herbicidy. </a:t>
            </a:r>
          </a:p>
          <a:p>
            <a:pPr lvl="1"/>
            <a:r>
              <a:rPr lang="cs-CZ" dirty="0"/>
              <a:t>Regulace plevelů se provádí osevním postupem, mechanicky, případně termicky. </a:t>
            </a:r>
          </a:p>
          <a:p>
            <a:pPr algn="r"/>
            <a:r>
              <a:rPr lang="cs-CZ" sz="1400" dirty="0"/>
              <a:t>Zdroj: </a:t>
            </a:r>
            <a:r>
              <a:rPr lang="cs-CZ" sz="1400" dirty="0">
                <a:hlinkClick r:id="rId2"/>
              </a:rPr>
              <a:t>http://eagri.cz/public/web/file/410563/EKO_zemedelstvi_2014.pdf</a:t>
            </a:r>
            <a:r>
              <a:rPr lang="cs-CZ" sz="1400" dirty="0"/>
              <a:t>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8502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83001-95F3-49FD-94A3-CACBE2EF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ekologické produkce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Pravidla pro zemědělskou produkci</a:t>
            </a:r>
          </a:p>
          <a:p>
            <a:pPr lvl="1"/>
            <a:r>
              <a:rPr lang="cs-CZ" dirty="0"/>
              <a:t>Oddělená konvenční a ekologická produkce</a:t>
            </a:r>
          </a:p>
          <a:p>
            <a:pPr lvl="1"/>
            <a:r>
              <a:rPr lang="cs-CZ" dirty="0"/>
              <a:t>Pravidla rostlinné produkce</a:t>
            </a:r>
          </a:p>
          <a:p>
            <a:pPr lvl="1"/>
            <a:r>
              <a:rPr lang="cs-CZ" dirty="0"/>
              <a:t>Pravidla živočišné produkce</a:t>
            </a:r>
          </a:p>
          <a:p>
            <a:r>
              <a:rPr lang="cs-CZ" dirty="0"/>
              <a:t>Tam, kde sousedí ekologicky obhospodařované pozemky s pozemky, které nejsou obhospodařovány ekologickým způsobem, musí ekologický podnikatel učinit vhodná opatření, kterými sníží riziko škodlivých vlivů na jím ekologicky obhospodařované pozemky, a to na nejnižší možnou míru; takovými opatřeními jsou zejména výsadba živých plotů, větrolamů, pásů zeleně, izolačních travnatých pásů nebo zřizování cest.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4945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Ochrana půdy až na posledním místě…</a:t>
            </a:r>
          </a:p>
          <a:p>
            <a:r>
              <a:rPr lang="cs-CZ" dirty="0"/>
              <a:t>Střety zájmů</a:t>
            </a:r>
          </a:p>
          <a:p>
            <a:pPr lvl="1"/>
            <a:r>
              <a:rPr lang="cs-CZ" dirty="0"/>
              <a:t>Princip nejvyššího hodnoty vs. Udržitelný rozvoj</a:t>
            </a:r>
          </a:p>
          <a:p>
            <a:pPr lvl="1"/>
            <a:r>
              <a:rPr lang="cs-CZ" dirty="0"/>
              <a:t>Udržitelné využívání zdrojů vs. Zajištění příjmu, zisku</a:t>
            </a:r>
          </a:p>
          <a:p>
            <a:r>
              <a:rPr lang="cs-CZ" dirty="0"/>
              <a:t>Neexistuje jednotný právní rámec</a:t>
            </a:r>
          </a:p>
          <a:p>
            <a:pPr lvl="1"/>
            <a:r>
              <a:rPr lang="cs-CZ" dirty="0"/>
              <a:t>Nedokonalý základ – zákon o ochraně zemědělského půdního fondu</a:t>
            </a:r>
          </a:p>
          <a:p>
            <a:r>
              <a:rPr lang="cs-CZ" dirty="0"/>
              <a:t>Institucionální roztříštěnost</a:t>
            </a:r>
          </a:p>
          <a:p>
            <a:pPr lvl="1"/>
            <a:r>
              <a:rPr lang="cs-CZ" dirty="0"/>
              <a:t>MŽP x </a:t>
            </a:r>
            <a:r>
              <a:rPr lang="cs-CZ" dirty="0" err="1"/>
              <a:t>Mze</a:t>
            </a:r>
            <a:endParaRPr lang="cs-CZ" dirty="0"/>
          </a:p>
          <a:p>
            <a:r>
              <a:rPr lang="cs-CZ" dirty="0"/>
              <a:t>Administrativní nástroje doplňovány širokým, avšak neuceleným spektrem ekonomických a dobrovolných nástrojů</a:t>
            </a:r>
          </a:p>
          <a:p>
            <a:pPr lvl="1"/>
            <a:r>
              <a:rPr lang="cs-CZ" dirty="0"/>
              <a:t>Vysoké nároky na koncepční nástroje</a:t>
            </a:r>
          </a:p>
        </p:txBody>
      </p:sp>
    </p:spTree>
    <p:extLst>
      <p:ext uri="{BB962C8B-B14F-4D97-AF65-F5344CB8AC3E}">
        <p14:creationId xmlns:p14="http://schemas.microsoft.com/office/powerpoint/2010/main" val="17122391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64401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5548005-497F-46E4-86B9-E6B570E9F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4" y="1307465"/>
            <a:ext cx="10577744" cy="423798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562793" y="5702531"/>
            <a:ext cx="916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Průměrná cena dle BPEJ = 7,14 Kč/m2 × Průměrná tržní cena půdy = 24,1 Kč/m2</a:t>
            </a:r>
          </a:p>
          <a:p>
            <a:pPr algn="ctr"/>
            <a:r>
              <a:rPr lang="cs-CZ" sz="2000" b="1" dirty="0"/>
              <a:t>ROZDÍL 238  %</a:t>
            </a:r>
          </a:p>
        </p:txBody>
      </p:sp>
    </p:spTree>
    <p:extLst>
      <p:ext uri="{BB962C8B-B14F-4D97-AF65-F5344CB8AC3E}">
        <p14:creationId xmlns:p14="http://schemas.microsoft.com/office/powerpoint/2010/main" val="80912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BE3C24-054B-4824-8085-C04B3BBF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Degradační faktory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D3528B-BA22-492B-B20E-D790D9980B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Eroze, sesuvy </a:t>
            </a:r>
          </a:p>
          <a:p>
            <a:pPr lvl="1"/>
            <a:r>
              <a:rPr lang="cs-CZ" dirty="0"/>
              <a:t>přírodní proces, při kterém dochází k rozrušování půdního povrchu působením vody/k odnosu půdních částic z povrchu půdy mechanickou silou větru, transportu půdních částic na jiné místo </a:t>
            </a:r>
          </a:p>
          <a:p>
            <a:r>
              <a:rPr lang="cs-CZ" dirty="0"/>
              <a:t>Zastavování půdy (zábory)</a:t>
            </a:r>
          </a:p>
          <a:p>
            <a:pPr lvl="1"/>
            <a:r>
              <a:rPr lang="cs-CZ" dirty="0"/>
              <a:t>zakrytí půdy nepropustnými materiály, ztráta přirozených vlastnosti a nemožnost plnit přírodní funkce</a:t>
            </a:r>
          </a:p>
          <a:p>
            <a:r>
              <a:rPr lang="cs-CZ" dirty="0"/>
              <a:t>Kontaminace (znečištění)</a:t>
            </a:r>
          </a:p>
          <a:p>
            <a:pPr lvl="1"/>
            <a:r>
              <a:rPr lang="cs-CZ" dirty="0"/>
              <a:t>zvýšení obsahu potenciálně rizikových látek v půdním prostředí, zpravidla antropogenního původu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C6611A-11CA-45AD-9AEB-A15F78269A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Utužení půdy (</a:t>
            </a:r>
            <a:r>
              <a:rPr lang="cs-CZ" dirty="0" err="1"/>
              <a:t>kompakce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degradace (rozpad) půdní struktury, změny pórovitosti, objemové hmotnosti, schopnosti infiltrace a propustnosti, snížení retenční kapacity</a:t>
            </a:r>
          </a:p>
          <a:p>
            <a:r>
              <a:rPr lang="cs-CZ" dirty="0"/>
              <a:t>Acidifikace</a:t>
            </a:r>
          </a:p>
          <a:p>
            <a:pPr lvl="1"/>
            <a:r>
              <a:rPr lang="cs-CZ" dirty="0"/>
              <a:t>snížení </a:t>
            </a:r>
            <a:r>
              <a:rPr lang="cs-CZ" dirty="0" err="1"/>
              <a:t>pufrační</a:t>
            </a:r>
            <a:r>
              <a:rPr lang="cs-CZ" dirty="0"/>
              <a:t> schopnosti půdy</a:t>
            </a:r>
          </a:p>
          <a:p>
            <a:r>
              <a:rPr lang="cs-CZ" dirty="0"/>
              <a:t>Úbytek organické hmoty (</a:t>
            </a:r>
            <a:r>
              <a:rPr lang="cs-CZ" dirty="0" err="1"/>
              <a:t>dehumifikace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snížení obsahu humusu</a:t>
            </a:r>
          </a:p>
        </p:txBody>
      </p:sp>
    </p:spTree>
    <p:extLst>
      <p:ext uri="{BB962C8B-B14F-4D97-AF65-F5344CB8AC3E}">
        <p14:creationId xmlns:p14="http://schemas.microsoft.com/office/powerpoint/2010/main" val="90856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EE67EDB-D1A2-48C3-8D92-E147527DA75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38935456"/>
              </p:ext>
            </p:extLst>
          </p:nvPr>
        </p:nvGraphicFramePr>
        <p:xfrm>
          <a:off x="1066800" y="365760"/>
          <a:ext cx="10058400" cy="553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B940BAFE-F177-41F9-9C9F-918758D998B1}"/>
              </a:ext>
            </a:extLst>
          </p:cNvPr>
          <p:cNvSpPr txBox="1"/>
          <p:nvPr/>
        </p:nvSpPr>
        <p:spPr>
          <a:xfrm>
            <a:off x="4861877" y="2613392"/>
            <a:ext cx="24682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Degradační proces</a:t>
            </a:r>
          </a:p>
          <a:p>
            <a:pPr algn="ctr"/>
            <a:r>
              <a:rPr lang="cs-CZ" sz="2800" dirty="0"/>
              <a:t>řetězová reakce</a:t>
            </a:r>
          </a:p>
        </p:txBody>
      </p:sp>
    </p:spTree>
    <p:extLst>
      <p:ext uri="{BB962C8B-B14F-4D97-AF65-F5344CB8AC3E}">
        <p14:creationId xmlns:p14="http://schemas.microsoft.com/office/powerpoint/2010/main" val="34700422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5673</Words>
  <Application>Microsoft Office PowerPoint</Application>
  <PresentationFormat>Širokoúhlá obrazovka</PresentationFormat>
  <Paragraphs>680</Paragraphs>
  <Slides>68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2" baseType="lpstr">
      <vt:lpstr>Arial</vt:lpstr>
      <vt:lpstr>Calibri</vt:lpstr>
      <vt:lpstr>Calibri Light</vt:lpstr>
      <vt:lpstr>Retrospektiva</vt:lpstr>
      <vt:lpstr>Právní režim  ochrany zemědělské půdy.  Ochrana půdy  před vlivy zemědělské činnosti.</vt:lpstr>
      <vt:lpstr>Půda</vt:lpstr>
      <vt:lpstr>Funkce půdy</vt:lpstr>
      <vt:lpstr>Graf vývoje zemědělských a lesních pozemků (v hektarech)</vt:lpstr>
      <vt:lpstr>Prezentace aplikace PowerPoint</vt:lpstr>
      <vt:lpstr>Prezentace aplikace PowerPoint</vt:lpstr>
      <vt:lpstr>Prezentace aplikace PowerPoint</vt:lpstr>
      <vt:lpstr>Degradační faktory</vt:lpstr>
      <vt:lpstr>Prezentace aplikace PowerPoint</vt:lpstr>
      <vt:lpstr>Degradace půdy</vt:lpstr>
      <vt:lpstr>Degradace půdy – zdroje </vt:lpstr>
      <vt:lpstr>Pojetí ochrany půdy</vt:lpstr>
      <vt:lpstr>Půda jako předmět české právní úpravy</vt:lpstr>
      <vt:lpstr>Zásady ochrany půdy</vt:lpstr>
      <vt:lpstr>Nástroje ochrany půdy – přehled  </vt:lpstr>
      <vt:lpstr>Průřezové právní předpisy</vt:lpstr>
      <vt:lpstr>Sektorové právní předpisy</vt:lpstr>
      <vt:lpstr>Ochrana půdy v politických dokumentech a koncepcích </vt:lpstr>
      <vt:lpstr>Ochrana půdy v politických dokumentech a koncepcích </vt:lpstr>
      <vt:lpstr>Institucionální zabezpečení </vt:lpstr>
      <vt:lpstr>Základní povinnosti při ochraně zemědělské půdy</vt:lpstr>
      <vt:lpstr>Nástroje plošné ochrany ZPF - přehled</vt:lpstr>
      <vt:lpstr>Zásady plošné ochrany ZPF</vt:lpstr>
      <vt:lpstr>Kategorizace zemědělské půdy </vt:lpstr>
      <vt:lpstr>Zásady plošné ochrany ZPF</vt:lpstr>
      <vt:lpstr>Plošná ochrana ZPF v rámci územního plánování </vt:lpstr>
      <vt:lpstr>Plošná ochrana ZPF v rámci rozhodování v území</vt:lpstr>
      <vt:lpstr>Výjimky ze souhlasu (§ 9 odst. 2)</vt:lpstr>
      <vt:lpstr>Plošná ochrana ZPF v rámci rozhodování v území</vt:lpstr>
      <vt:lpstr>Ochrana ZPF v návaznosti na odnětí</vt:lpstr>
      <vt:lpstr>Odvody za odnětí půdy ze ZPF</vt:lpstr>
      <vt:lpstr>Odvody za odnětí půdy ze ZPF</vt:lpstr>
      <vt:lpstr>Odvody za odnětí půdy ze ZPF Osvobození</vt:lpstr>
      <vt:lpstr>Rekultivace</vt:lpstr>
      <vt:lpstr>Rekultivace pozemků</vt:lpstr>
      <vt:lpstr>Ochrana půda před erozí -  fakta</vt:lpstr>
      <vt:lpstr>Ochrana půdy před erozí</vt:lpstr>
      <vt:lpstr>Protierozní opatření</vt:lpstr>
      <vt:lpstr>Ochrana půdy před erozí – stávající „funkční“ nástroje</vt:lpstr>
      <vt:lpstr>Pozemkové úpravy</vt:lpstr>
      <vt:lpstr>Ochrana půdy před erozí – podpůrné nástroje</vt:lpstr>
      <vt:lpstr>Ochrana půdy před kontaminací</vt:lpstr>
      <vt:lpstr>Integrovaná prevence a omezování znečištění (IPPC)</vt:lpstr>
      <vt:lpstr>Odpovědnost za ekologickou újmu na půdě</vt:lpstr>
      <vt:lpstr>Nápravná opatření na půdě</vt:lpstr>
      <vt:lpstr>Evidence informací o kvalitě půdy</vt:lpstr>
      <vt:lpstr>Agrochemické zkoušení půd lato sensu</vt:lpstr>
      <vt:lpstr>Ochrana půdy při zemědělském hospodaření</vt:lpstr>
      <vt:lpstr>Ochrana půdy při zemědělském hospodaření – vstupy do půdy</vt:lpstr>
      <vt:lpstr>Ochrana půdy při zemědělském hospodaření - vstupy do půdy</vt:lpstr>
      <vt:lpstr>Ochrana půdy při zemědělském hospodaření - vstupy do půdy</vt:lpstr>
      <vt:lpstr>Ochrana půdy při zemědělském hospodaření – přípravky na ochranu rostlin</vt:lpstr>
      <vt:lpstr>Odpovědnost</vt:lpstr>
      <vt:lpstr>Ochrana půdy při zemědělském hospodaření – zranitelné oblasti</vt:lpstr>
      <vt:lpstr>Ochrana půdy při zemědělském hospodaření – zranitelné oblasti</vt:lpstr>
      <vt:lpstr>Ochrana půdy při zemědělském hospodaření – nepřímá ochrana</vt:lpstr>
      <vt:lpstr>Kontroly podmíněnosti </vt:lpstr>
      <vt:lpstr>Vybrané požadavky kontroly podmíněnosti v oblasti ochrany půdy</vt:lpstr>
      <vt:lpstr>Greening</vt:lpstr>
      <vt:lpstr>Ekologické zemědělství </vt:lpstr>
      <vt:lpstr>Jak se stát ekologickým zemědělcem</vt:lpstr>
      <vt:lpstr>Prezentace aplikace PowerPoint</vt:lpstr>
      <vt:lpstr>Ekologické zemědělství</vt:lpstr>
      <vt:lpstr>Obecné zásady ekologické produkce</vt:lpstr>
      <vt:lpstr>Předpoklady ekologické produkce</vt:lpstr>
      <vt:lpstr>Pravidla ekologické produkce</vt:lpstr>
      <vt:lpstr>Závěr</vt:lpstr>
      <vt:lpstr>Děkuji za pozornost…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Právní režim  ochrany zemědělské půdy.  Ochrana půdy  před vlivy zemědělské činnosti.</dc:title>
  <dc:creator>Jana</dc:creator>
  <cp:lastModifiedBy>Jana</cp:lastModifiedBy>
  <cp:revision>63</cp:revision>
  <cp:lastPrinted>2019-03-12T10:00:10Z</cp:lastPrinted>
  <dcterms:created xsi:type="dcterms:W3CDTF">2019-03-09T09:06:57Z</dcterms:created>
  <dcterms:modified xsi:type="dcterms:W3CDTF">2019-04-13T07:23:38Z</dcterms:modified>
</cp:coreProperties>
</file>