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7"/>
  </p:notesMasterIdLst>
  <p:sldIdLst>
    <p:sldId id="585" r:id="rId2"/>
    <p:sldId id="588" r:id="rId3"/>
    <p:sldId id="586" r:id="rId4"/>
    <p:sldId id="552" r:id="rId5"/>
    <p:sldId id="531" r:id="rId6"/>
    <p:sldId id="597" r:id="rId7"/>
    <p:sldId id="594" r:id="rId8"/>
    <p:sldId id="535" r:id="rId9"/>
    <p:sldId id="537" r:id="rId10"/>
    <p:sldId id="570" r:id="rId11"/>
    <p:sldId id="536" r:id="rId12"/>
    <p:sldId id="539" r:id="rId13"/>
    <p:sldId id="452" r:id="rId14"/>
    <p:sldId id="574" r:id="rId15"/>
    <p:sldId id="523" r:id="rId16"/>
    <p:sldId id="553" r:id="rId17"/>
    <p:sldId id="524" r:id="rId18"/>
    <p:sldId id="538" r:id="rId19"/>
    <p:sldId id="525" r:id="rId20"/>
    <p:sldId id="464" r:id="rId21"/>
    <p:sldId id="466" r:id="rId22"/>
    <p:sldId id="540" r:id="rId23"/>
    <p:sldId id="596" r:id="rId24"/>
    <p:sldId id="463" r:id="rId25"/>
    <p:sldId id="465" r:id="rId26"/>
    <p:sldId id="595" r:id="rId27"/>
    <p:sldId id="468" r:id="rId28"/>
    <p:sldId id="542" r:id="rId29"/>
    <p:sldId id="472" r:id="rId30"/>
    <p:sldId id="541" r:id="rId31"/>
    <p:sldId id="544" r:id="rId32"/>
    <p:sldId id="453" r:id="rId33"/>
    <p:sldId id="543" r:id="rId34"/>
    <p:sldId id="545" r:id="rId35"/>
    <p:sldId id="481" r:id="rId36"/>
    <p:sldId id="484" r:id="rId37"/>
    <p:sldId id="579" r:id="rId38"/>
    <p:sldId id="578" r:id="rId39"/>
    <p:sldId id="486" r:id="rId40"/>
    <p:sldId id="526" r:id="rId41"/>
    <p:sldId id="483" r:id="rId42"/>
    <p:sldId id="482" r:id="rId43"/>
    <p:sldId id="473" r:id="rId44"/>
    <p:sldId id="455" r:id="rId45"/>
    <p:sldId id="475" r:id="rId46"/>
    <p:sldId id="457" r:id="rId47"/>
    <p:sldId id="474" r:id="rId48"/>
    <p:sldId id="527" r:id="rId49"/>
    <p:sldId id="479" r:id="rId50"/>
    <p:sldId id="450" r:id="rId51"/>
    <p:sldId id="589" r:id="rId52"/>
    <p:sldId id="590" r:id="rId53"/>
    <p:sldId id="591" r:id="rId54"/>
    <p:sldId id="592" r:id="rId55"/>
    <p:sldId id="593" r:id="rId56"/>
    <p:sldId id="499" r:id="rId57"/>
    <p:sldId id="521" r:id="rId58"/>
    <p:sldId id="480" r:id="rId59"/>
    <p:sldId id="451" r:id="rId60"/>
    <p:sldId id="549" r:id="rId61"/>
    <p:sldId id="488" r:id="rId62"/>
    <p:sldId id="580" r:id="rId63"/>
    <p:sldId id="581" r:id="rId64"/>
    <p:sldId id="489" r:id="rId65"/>
    <p:sldId id="490" r:id="rId66"/>
    <p:sldId id="491" r:id="rId67"/>
    <p:sldId id="600" r:id="rId68"/>
    <p:sldId id="492" r:id="rId69"/>
    <p:sldId id="493" r:id="rId70"/>
    <p:sldId id="495" r:id="rId71"/>
    <p:sldId id="496" r:id="rId72"/>
    <p:sldId id="498" r:id="rId73"/>
    <p:sldId id="598" r:id="rId74"/>
    <p:sldId id="550" r:id="rId75"/>
    <p:sldId id="554" r:id="rId76"/>
    <p:sldId id="575" r:id="rId77"/>
    <p:sldId id="555" r:id="rId78"/>
    <p:sldId id="599" r:id="rId79"/>
    <p:sldId id="516" r:id="rId80"/>
    <p:sldId id="556" r:id="rId81"/>
    <p:sldId id="517" r:id="rId82"/>
    <p:sldId id="520" r:id="rId83"/>
    <p:sldId id="399" r:id="rId84"/>
    <p:sldId id="522" r:id="rId85"/>
    <p:sldId id="557" r:id="rId86"/>
    <p:sldId id="560" r:id="rId87"/>
    <p:sldId id="571" r:id="rId88"/>
    <p:sldId id="572" r:id="rId89"/>
    <p:sldId id="506" r:id="rId90"/>
    <p:sldId id="559" r:id="rId91"/>
    <p:sldId id="505" r:id="rId92"/>
    <p:sldId id="508" r:id="rId93"/>
    <p:sldId id="558" r:id="rId94"/>
    <p:sldId id="509" r:id="rId95"/>
    <p:sldId id="507" r:id="rId96"/>
    <p:sldId id="602" r:id="rId97"/>
    <p:sldId id="511" r:id="rId98"/>
    <p:sldId id="427" r:id="rId99"/>
    <p:sldId id="512" r:id="rId100"/>
    <p:sldId id="565" r:id="rId101"/>
    <p:sldId id="563" r:id="rId102"/>
    <p:sldId id="601" r:id="rId103"/>
    <p:sldId id="603" r:id="rId104"/>
    <p:sldId id="564" r:id="rId105"/>
    <p:sldId id="561" r:id="rId106"/>
    <p:sldId id="515" r:id="rId107"/>
    <p:sldId id="576" r:id="rId108"/>
    <p:sldId id="577" r:id="rId109"/>
    <p:sldId id="567" r:id="rId110"/>
    <p:sldId id="568" r:id="rId111"/>
    <p:sldId id="569" r:id="rId112"/>
    <p:sldId id="562" r:id="rId113"/>
    <p:sldId id="519" r:id="rId114"/>
    <p:sldId id="529" r:id="rId115"/>
    <p:sldId id="256" r:id="rId116"/>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316" autoAdjust="0"/>
  </p:normalViewPr>
  <p:slideViewPr>
    <p:cSldViewPr>
      <p:cViewPr>
        <p:scale>
          <a:sx n="75" d="100"/>
          <a:sy n="75" d="100"/>
        </p:scale>
        <p:origin x="-882" y="-96"/>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BCEC35-7328-40EC-9C26-E02891A8C065}" type="datetimeFigureOut">
              <a:rPr lang="cs-CZ" smtClean="0"/>
              <a:pPr/>
              <a:t>16.4.2019</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82EABD-29BA-4790-96B6-4B096DEBCC2A}" type="slidenum">
              <a:rPr lang="cs-CZ" smtClean="0"/>
              <a:pPr/>
              <a:t>‹#›</a:t>
            </a:fld>
            <a:endParaRPr lang="cs-CZ"/>
          </a:p>
        </p:txBody>
      </p:sp>
    </p:spTree>
    <p:extLst>
      <p:ext uri="{BB962C8B-B14F-4D97-AF65-F5344CB8AC3E}">
        <p14:creationId xmlns="" xmlns:p14="http://schemas.microsoft.com/office/powerpoint/2010/main" val="84607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 xmlns:p14="http://schemas.microsoft.com/office/powerpoint/2010/main" val="691425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143000" y="685800"/>
            <a:ext cx="4572000" cy="3429000"/>
          </a:xfrm>
        </p:spPr>
      </p:sp>
      <p:sp>
        <p:nvSpPr>
          <p:cNvPr id="3" name="Zástupný symbol pro poznámky 2"/>
          <p:cNvSpPr>
            <a:spLocks noGrp="1"/>
          </p:cNvSpPr>
          <p:nvPr>
            <p:ph type="body" idx="1"/>
          </p:nvPr>
        </p:nvSpPr>
        <p:spPr/>
        <p:txBody>
          <a:bodyPr/>
          <a:lstStyle/>
          <a:p>
            <a:r>
              <a:rPr lang="cs-CZ" sz="1100" b="0" i="0" kern="1200" dirty="0" err="1" smtClean="0">
                <a:solidFill>
                  <a:schemeClr val="tx1"/>
                </a:solidFill>
                <a:effectLst/>
                <a:latin typeface="+mn-lt"/>
                <a:ea typeface="+mn-ea"/>
                <a:cs typeface="+mn-cs"/>
              </a:rPr>
              <a:t>Number</a:t>
            </a:r>
            <a:r>
              <a:rPr lang="cs-CZ" sz="1100" b="0" i="0" kern="1200" dirty="0" smtClean="0">
                <a:solidFill>
                  <a:schemeClr val="tx1"/>
                </a:solidFill>
                <a:effectLst/>
                <a:latin typeface="+mn-lt"/>
                <a:ea typeface="+mn-ea"/>
                <a:cs typeface="+mn-cs"/>
              </a:rPr>
              <a:t> </a:t>
            </a:r>
            <a:r>
              <a:rPr lang="cs-CZ" sz="1100" b="0" i="0" kern="1200" dirty="0" err="1" smtClean="0">
                <a:solidFill>
                  <a:schemeClr val="tx1"/>
                </a:solidFill>
                <a:effectLst/>
                <a:latin typeface="+mn-lt"/>
                <a:ea typeface="+mn-ea"/>
                <a:cs typeface="+mn-cs"/>
              </a:rPr>
              <a:t>of</a:t>
            </a:r>
            <a:r>
              <a:rPr lang="cs-CZ" sz="1100" b="0" i="0" kern="1200" dirty="0" smtClean="0">
                <a:solidFill>
                  <a:schemeClr val="tx1"/>
                </a:solidFill>
                <a:effectLst/>
                <a:latin typeface="+mn-lt"/>
                <a:ea typeface="+mn-ea"/>
                <a:cs typeface="+mn-cs"/>
              </a:rPr>
              <a:t> </a:t>
            </a:r>
            <a:r>
              <a:rPr lang="cs-CZ" sz="1100" b="0" i="0" kern="1200" dirty="0" err="1" smtClean="0">
                <a:solidFill>
                  <a:schemeClr val="tx1"/>
                </a:solidFill>
                <a:effectLst/>
                <a:latin typeface="+mn-lt"/>
                <a:ea typeface="+mn-ea"/>
                <a:cs typeface="+mn-cs"/>
              </a:rPr>
              <a:t>recorded</a:t>
            </a:r>
            <a:r>
              <a:rPr lang="cs-CZ" sz="1100" b="0" i="0" kern="1200" dirty="0" smtClean="0">
                <a:solidFill>
                  <a:schemeClr val="tx1"/>
                </a:solidFill>
                <a:effectLst/>
                <a:latin typeface="+mn-lt"/>
                <a:ea typeface="+mn-ea"/>
                <a:cs typeface="+mn-cs"/>
              </a:rPr>
              <a:t> </a:t>
            </a:r>
            <a:r>
              <a:rPr lang="cs-CZ" sz="1100" b="0" i="0" kern="1200" dirty="0" err="1" smtClean="0">
                <a:solidFill>
                  <a:schemeClr val="tx1"/>
                </a:solidFill>
                <a:effectLst/>
                <a:latin typeface="+mn-lt"/>
                <a:ea typeface="+mn-ea"/>
                <a:cs typeface="+mn-cs"/>
              </a:rPr>
              <a:t>transactions</a:t>
            </a:r>
            <a:r>
              <a:rPr lang="cs-CZ" sz="1100" b="0" i="0" kern="1200" dirty="0" smtClean="0">
                <a:solidFill>
                  <a:schemeClr val="tx1"/>
                </a:solidFill>
                <a:effectLst/>
                <a:latin typeface="+mn-lt"/>
                <a:ea typeface="+mn-ea"/>
                <a:cs typeface="+mn-cs"/>
              </a:rPr>
              <a:t> – </a:t>
            </a:r>
            <a:r>
              <a:rPr lang="cs-CZ" sz="1100" b="0" i="0" kern="1200" dirty="0" err="1" smtClean="0">
                <a:solidFill>
                  <a:schemeClr val="tx1"/>
                </a:solidFill>
                <a:effectLst/>
                <a:latin typeface="+mn-lt"/>
                <a:ea typeface="+mn-ea"/>
                <a:cs typeface="+mn-cs"/>
              </a:rPr>
              <a:t>birds</a:t>
            </a:r>
            <a:r>
              <a:rPr lang="cs-CZ" sz="1100" b="0" i="0" kern="1200" dirty="0" smtClean="0">
                <a:solidFill>
                  <a:schemeClr val="tx1"/>
                </a:solidFill>
                <a:effectLst/>
                <a:latin typeface="+mn-lt"/>
                <a:ea typeface="+mn-ea"/>
                <a:cs typeface="+mn-cs"/>
              </a:rPr>
              <a:t> </a:t>
            </a:r>
            <a:r>
              <a:rPr lang="cs-CZ" sz="1100" b="0" i="0" kern="1200" dirty="0" err="1" smtClean="0">
                <a:solidFill>
                  <a:schemeClr val="tx1"/>
                </a:solidFill>
                <a:effectLst/>
                <a:latin typeface="+mn-lt"/>
                <a:ea typeface="+mn-ea"/>
                <a:cs typeface="+mn-cs"/>
              </a:rPr>
              <a:t>imported</a:t>
            </a:r>
            <a:r>
              <a:rPr lang="cs-CZ" sz="1100" b="0" i="0" kern="1200" baseline="0" dirty="0" smtClean="0">
                <a:solidFill>
                  <a:schemeClr val="tx1"/>
                </a:solidFill>
                <a:effectLst/>
                <a:latin typeface="+mn-lt"/>
                <a:ea typeface="+mn-ea"/>
                <a:cs typeface="+mn-cs"/>
              </a:rPr>
              <a:t> and </a:t>
            </a:r>
            <a:r>
              <a:rPr lang="cs-CZ" sz="1100" b="0" i="0" kern="1200" baseline="0" dirty="0" err="1" smtClean="0">
                <a:solidFill>
                  <a:schemeClr val="tx1"/>
                </a:solidFill>
                <a:effectLst/>
                <a:latin typeface="+mn-lt"/>
                <a:ea typeface="+mn-ea"/>
                <a:cs typeface="+mn-cs"/>
              </a:rPr>
              <a:t>exported</a:t>
            </a:r>
            <a:r>
              <a:rPr lang="cs-CZ" sz="1100" b="0" i="0" kern="1200" baseline="0" dirty="0" smtClean="0">
                <a:solidFill>
                  <a:schemeClr val="tx1"/>
                </a:solidFill>
                <a:effectLst/>
                <a:latin typeface="+mn-lt"/>
                <a:ea typeface="+mn-ea"/>
                <a:cs typeface="+mn-cs"/>
              </a:rPr>
              <a:t> (</a:t>
            </a:r>
            <a:r>
              <a:rPr lang="cs-CZ" sz="1100" b="0" i="0" kern="1200" baseline="0" dirty="0" err="1" smtClean="0">
                <a:solidFill>
                  <a:schemeClr val="tx1"/>
                </a:solidFill>
                <a:effectLst/>
                <a:latin typeface="+mn-lt"/>
                <a:ea typeface="+mn-ea"/>
                <a:cs typeface="+mn-cs"/>
              </a:rPr>
              <a:t>Germany</a:t>
            </a:r>
            <a:r>
              <a:rPr lang="cs-CZ" sz="1100" b="0" i="0" kern="1200" baseline="0" dirty="0" smtClean="0">
                <a:solidFill>
                  <a:schemeClr val="tx1"/>
                </a:solidFill>
                <a:effectLst/>
                <a:latin typeface="+mn-lt"/>
                <a:ea typeface="+mn-ea"/>
                <a:cs typeface="+mn-cs"/>
              </a:rPr>
              <a:t>)</a:t>
            </a:r>
            <a:endParaRPr lang="cs-CZ" b="0" dirty="0"/>
          </a:p>
        </p:txBody>
      </p:sp>
    </p:spTree>
    <p:extLst>
      <p:ext uri="{BB962C8B-B14F-4D97-AF65-F5344CB8AC3E}">
        <p14:creationId xmlns="" xmlns:p14="http://schemas.microsoft.com/office/powerpoint/2010/main" val="3990696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143000" y="685800"/>
            <a:ext cx="4572000" cy="3429000"/>
          </a:xfrm>
        </p:spPr>
      </p:sp>
      <p:sp>
        <p:nvSpPr>
          <p:cNvPr id="3" name="Zástupný symbol pro poznámky 2"/>
          <p:cNvSpPr>
            <a:spLocks noGrp="1"/>
          </p:cNvSpPr>
          <p:nvPr>
            <p:ph type="body" idx="1"/>
          </p:nvPr>
        </p:nvSpPr>
        <p:spPr/>
        <p:txBody>
          <a:bodyPr/>
          <a:lstStyle/>
          <a:p>
            <a:r>
              <a:rPr lang="cs-CZ" sz="1100" b="0" i="0" kern="1200" dirty="0" err="1" smtClean="0">
                <a:solidFill>
                  <a:schemeClr val="tx1"/>
                </a:solidFill>
                <a:effectLst/>
                <a:latin typeface="+mn-lt"/>
                <a:ea typeface="+mn-ea"/>
                <a:cs typeface="+mn-cs"/>
              </a:rPr>
              <a:t>Number</a:t>
            </a:r>
            <a:r>
              <a:rPr lang="cs-CZ" sz="1100" b="0" i="0" kern="1200" dirty="0" smtClean="0">
                <a:solidFill>
                  <a:schemeClr val="tx1"/>
                </a:solidFill>
                <a:effectLst/>
                <a:latin typeface="+mn-lt"/>
                <a:ea typeface="+mn-ea"/>
                <a:cs typeface="+mn-cs"/>
              </a:rPr>
              <a:t> </a:t>
            </a:r>
            <a:r>
              <a:rPr lang="cs-CZ" sz="1100" b="0" i="0" kern="1200" dirty="0" err="1" smtClean="0">
                <a:solidFill>
                  <a:schemeClr val="tx1"/>
                </a:solidFill>
                <a:effectLst/>
                <a:latin typeface="+mn-lt"/>
                <a:ea typeface="+mn-ea"/>
                <a:cs typeface="+mn-cs"/>
              </a:rPr>
              <a:t>of</a:t>
            </a:r>
            <a:r>
              <a:rPr lang="cs-CZ" sz="1100" b="0" i="0" kern="1200" dirty="0" smtClean="0">
                <a:solidFill>
                  <a:schemeClr val="tx1"/>
                </a:solidFill>
                <a:effectLst/>
                <a:latin typeface="+mn-lt"/>
                <a:ea typeface="+mn-ea"/>
                <a:cs typeface="+mn-cs"/>
              </a:rPr>
              <a:t> </a:t>
            </a:r>
            <a:r>
              <a:rPr lang="cs-CZ" sz="1100" b="0" i="0" kern="1200" dirty="0" err="1" smtClean="0">
                <a:solidFill>
                  <a:schemeClr val="tx1"/>
                </a:solidFill>
                <a:effectLst/>
                <a:latin typeface="+mn-lt"/>
                <a:ea typeface="+mn-ea"/>
                <a:cs typeface="+mn-cs"/>
              </a:rPr>
              <a:t>recorded</a:t>
            </a:r>
            <a:r>
              <a:rPr lang="cs-CZ" sz="1100" b="0" i="0" kern="1200" dirty="0" smtClean="0">
                <a:solidFill>
                  <a:schemeClr val="tx1"/>
                </a:solidFill>
                <a:effectLst/>
                <a:latin typeface="+mn-lt"/>
                <a:ea typeface="+mn-ea"/>
                <a:cs typeface="+mn-cs"/>
              </a:rPr>
              <a:t> </a:t>
            </a:r>
            <a:r>
              <a:rPr lang="cs-CZ" sz="1100" b="0" i="0" kern="1200" dirty="0" err="1" smtClean="0">
                <a:solidFill>
                  <a:schemeClr val="tx1"/>
                </a:solidFill>
                <a:effectLst/>
                <a:latin typeface="+mn-lt"/>
                <a:ea typeface="+mn-ea"/>
                <a:cs typeface="+mn-cs"/>
              </a:rPr>
              <a:t>transactions</a:t>
            </a:r>
            <a:r>
              <a:rPr lang="cs-CZ" sz="1100" b="0" i="0" kern="1200" dirty="0" smtClean="0">
                <a:solidFill>
                  <a:schemeClr val="tx1"/>
                </a:solidFill>
                <a:effectLst/>
                <a:latin typeface="+mn-lt"/>
                <a:ea typeface="+mn-ea"/>
                <a:cs typeface="+mn-cs"/>
              </a:rPr>
              <a:t> – </a:t>
            </a:r>
            <a:r>
              <a:rPr lang="cs-CZ" sz="1100" b="0" i="0" kern="1200" dirty="0" err="1" smtClean="0">
                <a:solidFill>
                  <a:schemeClr val="tx1"/>
                </a:solidFill>
                <a:effectLst/>
                <a:latin typeface="+mn-lt"/>
                <a:ea typeface="+mn-ea"/>
                <a:cs typeface="+mn-cs"/>
              </a:rPr>
              <a:t>birds</a:t>
            </a:r>
            <a:r>
              <a:rPr lang="cs-CZ" sz="1100" b="0" i="0" kern="1200" dirty="0" smtClean="0">
                <a:solidFill>
                  <a:schemeClr val="tx1"/>
                </a:solidFill>
                <a:effectLst/>
                <a:latin typeface="+mn-lt"/>
                <a:ea typeface="+mn-ea"/>
                <a:cs typeface="+mn-cs"/>
              </a:rPr>
              <a:t> </a:t>
            </a:r>
            <a:r>
              <a:rPr lang="cs-CZ" sz="1100" b="0" i="0" kern="1200" dirty="0" err="1" smtClean="0">
                <a:solidFill>
                  <a:schemeClr val="tx1"/>
                </a:solidFill>
                <a:effectLst/>
                <a:latin typeface="+mn-lt"/>
                <a:ea typeface="+mn-ea"/>
                <a:cs typeface="+mn-cs"/>
              </a:rPr>
              <a:t>imported</a:t>
            </a:r>
            <a:r>
              <a:rPr lang="cs-CZ" sz="1100" b="0" i="0" kern="1200" baseline="0" dirty="0" smtClean="0">
                <a:solidFill>
                  <a:schemeClr val="tx1"/>
                </a:solidFill>
                <a:effectLst/>
                <a:latin typeface="+mn-lt"/>
                <a:ea typeface="+mn-ea"/>
                <a:cs typeface="+mn-cs"/>
              </a:rPr>
              <a:t> and </a:t>
            </a:r>
            <a:r>
              <a:rPr lang="cs-CZ" sz="1100" b="0" i="0" kern="1200" baseline="0" dirty="0" err="1" smtClean="0">
                <a:solidFill>
                  <a:schemeClr val="tx1"/>
                </a:solidFill>
                <a:effectLst/>
                <a:latin typeface="+mn-lt"/>
                <a:ea typeface="+mn-ea"/>
                <a:cs typeface="+mn-cs"/>
              </a:rPr>
              <a:t>exported</a:t>
            </a:r>
            <a:r>
              <a:rPr lang="cs-CZ" sz="1100" b="0" i="0" kern="1200" baseline="0" dirty="0" smtClean="0">
                <a:solidFill>
                  <a:schemeClr val="tx1"/>
                </a:solidFill>
                <a:effectLst/>
                <a:latin typeface="+mn-lt"/>
                <a:ea typeface="+mn-ea"/>
                <a:cs typeface="+mn-cs"/>
              </a:rPr>
              <a:t> (</a:t>
            </a:r>
            <a:r>
              <a:rPr lang="cs-CZ" sz="1100" b="0" i="0" kern="1200" baseline="0" dirty="0" err="1" smtClean="0">
                <a:solidFill>
                  <a:schemeClr val="tx1"/>
                </a:solidFill>
                <a:effectLst/>
                <a:latin typeface="+mn-lt"/>
                <a:ea typeface="+mn-ea"/>
                <a:cs typeface="+mn-cs"/>
              </a:rPr>
              <a:t>Czechia</a:t>
            </a:r>
            <a:r>
              <a:rPr lang="cs-CZ" sz="1100" b="0" i="0" kern="1200" baseline="0" dirty="0" smtClean="0">
                <a:solidFill>
                  <a:schemeClr val="tx1"/>
                </a:solidFill>
                <a:effectLst/>
                <a:latin typeface="+mn-lt"/>
                <a:ea typeface="+mn-ea"/>
                <a:cs typeface="+mn-cs"/>
              </a:rPr>
              <a:t>)</a:t>
            </a:r>
            <a:endParaRPr lang="cs-CZ" b="0" dirty="0"/>
          </a:p>
        </p:txBody>
      </p:sp>
    </p:spTree>
    <p:extLst>
      <p:ext uri="{BB962C8B-B14F-4D97-AF65-F5344CB8AC3E}">
        <p14:creationId xmlns="" xmlns:p14="http://schemas.microsoft.com/office/powerpoint/2010/main" val="956686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DC4DA6A9-9E08-4458-8F66-37D58F05BFB3}" type="datetimeFigureOut">
              <a:rPr lang="cs-CZ" smtClean="0"/>
              <a:pPr/>
              <a:t>16.4.2019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386FF7BF-90D5-4328-A7D3-83853A676C7B}" type="slidenum">
              <a:rPr lang="cs-CZ" smtClean="0"/>
              <a:pPr/>
              <a:t>‹#›</a:t>
            </a:fld>
            <a:endParaRPr lang="cs-CZ"/>
          </a:p>
        </p:txBody>
      </p:sp>
    </p:spTree>
    <p:extLst>
      <p:ext uri="{BB962C8B-B14F-4D97-AF65-F5344CB8AC3E}">
        <p14:creationId xmlns="" xmlns:p14="http://schemas.microsoft.com/office/powerpoint/2010/main" val="2710182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DC4DA6A9-9E08-4458-8F66-37D58F05BFB3}" type="datetimeFigureOut">
              <a:rPr lang="cs-CZ" smtClean="0"/>
              <a:pPr/>
              <a:t>16.4.2019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386FF7BF-90D5-4328-A7D3-83853A676C7B}" type="slidenum">
              <a:rPr lang="cs-CZ" smtClean="0"/>
              <a:pPr/>
              <a:t>‹#›</a:t>
            </a:fld>
            <a:endParaRPr lang="cs-CZ"/>
          </a:p>
        </p:txBody>
      </p:sp>
    </p:spTree>
    <p:extLst>
      <p:ext uri="{BB962C8B-B14F-4D97-AF65-F5344CB8AC3E}">
        <p14:creationId xmlns="" xmlns:p14="http://schemas.microsoft.com/office/powerpoint/2010/main" val="3086290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DC4DA6A9-9E08-4458-8F66-37D58F05BFB3}" type="datetimeFigureOut">
              <a:rPr lang="cs-CZ" smtClean="0"/>
              <a:pPr/>
              <a:t>16.4.2019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386FF7BF-90D5-4328-A7D3-83853A676C7B}" type="slidenum">
              <a:rPr lang="cs-CZ" smtClean="0"/>
              <a:pPr/>
              <a:t>‹#›</a:t>
            </a:fld>
            <a:endParaRPr lang="cs-CZ"/>
          </a:p>
        </p:txBody>
      </p:sp>
    </p:spTree>
    <p:extLst>
      <p:ext uri="{BB962C8B-B14F-4D97-AF65-F5344CB8AC3E}">
        <p14:creationId xmlns="" xmlns:p14="http://schemas.microsoft.com/office/powerpoint/2010/main" val="33958002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sp>
        <p:nvSpPr>
          <p:cNvPr id="9" name="Shape 9"/>
          <p:cNvSpPr/>
          <p:nvPr/>
        </p:nvSpPr>
        <p:spPr>
          <a:xfrm>
            <a:off x="0" y="5718000"/>
            <a:ext cx="9144000" cy="3300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sz="1800"/>
          </a:p>
        </p:txBody>
      </p:sp>
      <p:sp>
        <p:nvSpPr>
          <p:cNvPr id="10" name="Shape 10"/>
          <p:cNvSpPr/>
          <p:nvPr/>
        </p:nvSpPr>
        <p:spPr>
          <a:xfrm>
            <a:off x="0" y="1"/>
            <a:ext cx="9144000" cy="7075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sz="1800">
              <a:solidFill>
                <a:srgbClr val="114454"/>
              </a:solidFill>
            </a:endParaRPr>
          </a:p>
        </p:txBody>
      </p:sp>
      <p:sp>
        <p:nvSpPr>
          <p:cNvPr id="11" name="Shape 11"/>
          <p:cNvSpPr/>
          <p:nvPr/>
        </p:nvSpPr>
        <p:spPr>
          <a:xfrm>
            <a:off x="0" y="667500"/>
            <a:ext cx="9144000" cy="5098800"/>
          </a:xfrm>
          <a:prstGeom prst="rect">
            <a:avLst/>
          </a:prstGeom>
          <a:solidFill>
            <a:srgbClr val="124057"/>
          </a:solidFill>
          <a:ln>
            <a:noFill/>
          </a:ln>
        </p:spPr>
        <p:txBody>
          <a:bodyPr lIns="91425" tIns="91425" rIns="91425" bIns="91425" anchor="ctr" anchorCtr="0">
            <a:noAutofit/>
          </a:bodyPr>
          <a:lstStyle/>
          <a:p>
            <a:pPr lvl="0">
              <a:spcBef>
                <a:spcPts val="0"/>
              </a:spcBef>
              <a:buNone/>
            </a:pPr>
            <a:endParaRPr sz="1800"/>
          </a:p>
        </p:txBody>
      </p:sp>
      <p:sp>
        <p:nvSpPr>
          <p:cNvPr id="12" name="Shape 12"/>
          <p:cNvSpPr/>
          <p:nvPr/>
        </p:nvSpPr>
        <p:spPr>
          <a:xfrm>
            <a:off x="0" y="5991472"/>
            <a:ext cx="9144000" cy="1576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sz="1800"/>
          </a:p>
        </p:txBody>
      </p:sp>
      <p:sp>
        <p:nvSpPr>
          <p:cNvPr id="13" name="Shape 13"/>
          <p:cNvSpPr/>
          <p:nvPr/>
        </p:nvSpPr>
        <p:spPr>
          <a:xfrm>
            <a:off x="0" y="6112101"/>
            <a:ext cx="9144000" cy="7459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sz="1800"/>
          </a:p>
        </p:txBody>
      </p:sp>
      <p:sp>
        <p:nvSpPr>
          <p:cNvPr id="14" name="Shape 14"/>
          <p:cNvSpPr txBox="1">
            <a:spLocks noGrp="1"/>
          </p:cNvSpPr>
          <p:nvPr>
            <p:ph type="ctrTitle"/>
          </p:nvPr>
        </p:nvSpPr>
        <p:spPr>
          <a:xfrm>
            <a:off x="685800" y="3468567"/>
            <a:ext cx="5810400" cy="1546399"/>
          </a:xfrm>
          <a:prstGeom prst="rect">
            <a:avLst/>
          </a:prstGeom>
        </p:spPr>
        <p:txBody>
          <a:bodyPr lIns="91425" tIns="91425" rIns="91425" bIns="91425" anchor="b" anchorCtr="0"/>
          <a:lstStyle>
            <a:lvl1pPr lvl="0">
              <a:spcBef>
                <a:spcPts val="0"/>
              </a:spcBef>
              <a:buSzPct val="100000"/>
              <a:defRPr sz="4800"/>
            </a:lvl1pPr>
            <a:lvl2pPr lvl="1" algn="ctr">
              <a:spcBef>
                <a:spcPts val="0"/>
              </a:spcBef>
              <a:buSzPct val="100000"/>
              <a:defRPr sz="6000"/>
            </a:lvl2pPr>
            <a:lvl3pPr lvl="2" algn="ctr">
              <a:spcBef>
                <a:spcPts val="0"/>
              </a:spcBef>
              <a:buSzPct val="100000"/>
              <a:defRPr sz="6000"/>
            </a:lvl3pPr>
            <a:lvl4pPr lvl="3" algn="ctr">
              <a:spcBef>
                <a:spcPts val="0"/>
              </a:spcBef>
              <a:buSzPct val="100000"/>
              <a:defRPr sz="6000"/>
            </a:lvl4pPr>
            <a:lvl5pPr lvl="4" algn="ctr">
              <a:spcBef>
                <a:spcPts val="0"/>
              </a:spcBef>
              <a:buSzPct val="100000"/>
              <a:defRPr sz="6000"/>
            </a:lvl5pPr>
            <a:lvl6pPr lvl="5" algn="ctr">
              <a:spcBef>
                <a:spcPts val="0"/>
              </a:spcBef>
              <a:buSzPct val="100000"/>
              <a:defRPr sz="6000"/>
            </a:lvl6pPr>
            <a:lvl7pPr lvl="6" algn="ctr">
              <a:spcBef>
                <a:spcPts val="0"/>
              </a:spcBef>
              <a:buSzPct val="100000"/>
              <a:defRPr sz="6000"/>
            </a:lvl7pPr>
            <a:lvl8pPr lvl="7" algn="ctr">
              <a:spcBef>
                <a:spcPts val="0"/>
              </a:spcBef>
              <a:buSzPct val="100000"/>
              <a:defRPr sz="6000"/>
            </a:lvl8pPr>
            <a:lvl9pPr lvl="8" algn="ctr">
              <a:spcBef>
                <a:spcPts val="0"/>
              </a:spcBef>
              <a:buSzPct val="100000"/>
              <a:defRPr sz="6000"/>
            </a:lvl9pPr>
          </a:lstStyle>
          <a:p>
            <a:endParaRPr/>
          </a:p>
        </p:txBody>
      </p:sp>
    </p:spTree>
    <p:extLst>
      <p:ext uri="{BB962C8B-B14F-4D97-AF65-F5344CB8AC3E}">
        <p14:creationId xmlns="" xmlns:p14="http://schemas.microsoft.com/office/powerpoint/2010/main" val="3906745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DC4DA6A9-9E08-4458-8F66-37D58F05BFB3}" type="datetimeFigureOut">
              <a:rPr lang="cs-CZ" smtClean="0"/>
              <a:pPr/>
              <a:t>16.4.2019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386FF7BF-90D5-4328-A7D3-83853A676C7B}" type="slidenum">
              <a:rPr lang="cs-CZ" smtClean="0"/>
              <a:pPr/>
              <a:t>‹#›</a:t>
            </a:fld>
            <a:endParaRPr lang="cs-CZ"/>
          </a:p>
        </p:txBody>
      </p:sp>
    </p:spTree>
    <p:extLst>
      <p:ext uri="{BB962C8B-B14F-4D97-AF65-F5344CB8AC3E}">
        <p14:creationId xmlns="" xmlns:p14="http://schemas.microsoft.com/office/powerpoint/2010/main" val="1258605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DC4DA6A9-9E08-4458-8F66-37D58F05BFB3}" type="datetimeFigureOut">
              <a:rPr lang="cs-CZ" smtClean="0"/>
              <a:pPr/>
              <a:t>16.4.2019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386FF7BF-90D5-4328-A7D3-83853A676C7B}" type="slidenum">
              <a:rPr lang="cs-CZ" smtClean="0"/>
              <a:pPr/>
              <a:t>‹#›</a:t>
            </a:fld>
            <a:endParaRPr lang="cs-CZ"/>
          </a:p>
        </p:txBody>
      </p:sp>
    </p:spTree>
    <p:extLst>
      <p:ext uri="{BB962C8B-B14F-4D97-AF65-F5344CB8AC3E}">
        <p14:creationId xmlns="" xmlns:p14="http://schemas.microsoft.com/office/powerpoint/2010/main" val="4047821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DC4DA6A9-9E08-4458-8F66-37D58F05BFB3}" type="datetimeFigureOut">
              <a:rPr lang="cs-CZ" smtClean="0"/>
              <a:pPr/>
              <a:t>16.4.2019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386FF7BF-90D5-4328-A7D3-83853A676C7B}" type="slidenum">
              <a:rPr lang="cs-CZ" smtClean="0"/>
              <a:pPr/>
              <a:t>‹#›</a:t>
            </a:fld>
            <a:endParaRPr lang="cs-CZ"/>
          </a:p>
        </p:txBody>
      </p:sp>
    </p:spTree>
    <p:extLst>
      <p:ext uri="{BB962C8B-B14F-4D97-AF65-F5344CB8AC3E}">
        <p14:creationId xmlns="" xmlns:p14="http://schemas.microsoft.com/office/powerpoint/2010/main" val="393615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DC4DA6A9-9E08-4458-8F66-37D58F05BFB3}" type="datetimeFigureOut">
              <a:rPr lang="cs-CZ" smtClean="0"/>
              <a:pPr/>
              <a:t>16.4.2019</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386FF7BF-90D5-4328-A7D3-83853A676C7B}" type="slidenum">
              <a:rPr lang="cs-CZ" smtClean="0"/>
              <a:pPr/>
              <a:t>‹#›</a:t>
            </a:fld>
            <a:endParaRPr lang="cs-CZ"/>
          </a:p>
        </p:txBody>
      </p:sp>
    </p:spTree>
    <p:extLst>
      <p:ext uri="{BB962C8B-B14F-4D97-AF65-F5344CB8AC3E}">
        <p14:creationId xmlns="" xmlns:p14="http://schemas.microsoft.com/office/powerpoint/2010/main" val="3536053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DC4DA6A9-9E08-4458-8F66-37D58F05BFB3}" type="datetimeFigureOut">
              <a:rPr lang="cs-CZ" smtClean="0"/>
              <a:pPr/>
              <a:t>16.4.2019</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386FF7BF-90D5-4328-A7D3-83853A676C7B}" type="slidenum">
              <a:rPr lang="cs-CZ" smtClean="0"/>
              <a:pPr/>
              <a:t>‹#›</a:t>
            </a:fld>
            <a:endParaRPr lang="cs-CZ"/>
          </a:p>
        </p:txBody>
      </p:sp>
    </p:spTree>
    <p:extLst>
      <p:ext uri="{BB962C8B-B14F-4D97-AF65-F5344CB8AC3E}">
        <p14:creationId xmlns="" xmlns:p14="http://schemas.microsoft.com/office/powerpoint/2010/main" val="761728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DC4DA6A9-9E08-4458-8F66-37D58F05BFB3}" type="datetimeFigureOut">
              <a:rPr lang="cs-CZ" smtClean="0"/>
              <a:pPr/>
              <a:t>16.4.2019</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386FF7BF-90D5-4328-A7D3-83853A676C7B}" type="slidenum">
              <a:rPr lang="cs-CZ" smtClean="0"/>
              <a:pPr/>
              <a:t>‹#›</a:t>
            </a:fld>
            <a:endParaRPr lang="cs-CZ"/>
          </a:p>
        </p:txBody>
      </p:sp>
    </p:spTree>
    <p:extLst>
      <p:ext uri="{BB962C8B-B14F-4D97-AF65-F5344CB8AC3E}">
        <p14:creationId xmlns="" xmlns:p14="http://schemas.microsoft.com/office/powerpoint/2010/main" val="2832961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DC4DA6A9-9E08-4458-8F66-37D58F05BFB3}" type="datetimeFigureOut">
              <a:rPr lang="cs-CZ" smtClean="0"/>
              <a:pPr/>
              <a:t>16.4.2019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386FF7BF-90D5-4328-A7D3-83853A676C7B}" type="slidenum">
              <a:rPr lang="cs-CZ" smtClean="0"/>
              <a:pPr/>
              <a:t>‹#›</a:t>
            </a:fld>
            <a:endParaRPr lang="cs-CZ"/>
          </a:p>
        </p:txBody>
      </p:sp>
    </p:spTree>
    <p:extLst>
      <p:ext uri="{BB962C8B-B14F-4D97-AF65-F5344CB8AC3E}">
        <p14:creationId xmlns="" xmlns:p14="http://schemas.microsoft.com/office/powerpoint/2010/main" val="34026494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DC4DA6A9-9E08-4458-8F66-37D58F05BFB3}" type="datetimeFigureOut">
              <a:rPr lang="cs-CZ" smtClean="0"/>
              <a:pPr/>
              <a:t>16.4.2019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386FF7BF-90D5-4328-A7D3-83853A676C7B}" type="slidenum">
              <a:rPr lang="cs-CZ" smtClean="0"/>
              <a:pPr/>
              <a:t>‹#›</a:t>
            </a:fld>
            <a:endParaRPr lang="cs-CZ"/>
          </a:p>
        </p:txBody>
      </p:sp>
    </p:spTree>
    <p:extLst>
      <p:ext uri="{BB962C8B-B14F-4D97-AF65-F5344CB8AC3E}">
        <p14:creationId xmlns="" xmlns:p14="http://schemas.microsoft.com/office/powerpoint/2010/main" val="700958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4DA6A9-9E08-4458-8F66-37D58F05BFB3}" type="datetimeFigureOut">
              <a:rPr lang="cs-CZ" smtClean="0"/>
              <a:pPr/>
              <a:t>16.4.2019</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6FF7BF-90D5-4328-A7D3-83853A676C7B}" type="slidenum">
              <a:rPr lang="cs-CZ" smtClean="0"/>
              <a:pPr/>
              <a:t>‹#›</a:t>
            </a:fld>
            <a:endParaRPr lang="cs-CZ"/>
          </a:p>
        </p:txBody>
      </p:sp>
    </p:spTree>
    <p:extLst>
      <p:ext uri="{BB962C8B-B14F-4D97-AF65-F5344CB8AC3E}">
        <p14:creationId xmlns="" xmlns:p14="http://schemas.microsoft.com/office/powerpoint/2010/main" val="38271835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3.gif"/><Relationship Id="rId5" Type="http://schemas.openxmlformats.org/officeDocument/2006/relationships/image" Target="../media/image2.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0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10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0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10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10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1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10.gif"/></Relationships>
</file>

<file path=ppt/slides/_rels/slide11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11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11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1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11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6" Type="http://schemas.openxmlformats.org/officeDocument/2006/relationships/hyperlink" Target="https://en.wikipedia.org/wiki/Animal_trial" TargetMode="External"/><Relationship Id="rId5" Type="http://schemas.openxmlformats.org/officeDocument/2006/relationships/hyperlink" Target="https://en.wikipedia.org/wiki/Chambers_Book_of_Days" TargetMode="Externa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hyperlink" Target="http://www.thehindu.com/news/national/other-states/goat-a-repeat-offender-arrested-for-criminal-trespass-in-chhattisgarh/article8214643.ec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5" Type="http://schemas.openxmlformats.org/officeDocument/2006/relationships/hyperlink" Target="http://www.dailymail.co.uk/news/article-1127012/Police-arrest-goat-accused-armed-robbery.html" TargetMode="Externa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5.gif"/></Relationships>
</file>

<file path=ppt/slides/_rels/slide2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gif"/><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gif"/><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gif"/><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3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3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NUL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10.gif"/></Relationships>
</file>

<file path=ppt/slides/_rels/slide5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NUL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10.gif"/></Relationships>
</file>

<file path=ppt/slides/_rels/slide5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NUL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10.gif"/></Relationships>
</file>

<file path=ppt/slides/_rels/slide5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5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5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gif"/></Relationships>
</file>

<file path=ppt/slides/_rels/slide6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10.gif"/></Relationships>
</file>

<file path=ppt/slides/_rels/slide7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hyperlink" Target="https://cs.wikipedia.org/wiki/Seznam_ohro%C5%BEen%C3%BDch_%C5%BEivo%C4%8Dich%C5%AF_v_%C4%8Cesku"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7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7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8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8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hyperlink" Target="http://www.ceskatelevize.cz/ivysilani/1142743803-reporteri-ct/209452801240046" TargetMode="External"/><Relationship Id="rId4" Type="http://schemas.openxmlformats.org/officeDocument/2006/relationships/image" Target="../media/image10.gif"/></Relationships>
</file>

<file path=ppt/slides/_rels/slide8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85.xml.rels><?xml version="1.0" encoding="UTF-8" standalone="yes"?>
<Relationships xmlns="http://schemas.openxmlformats.org/package/2006/relationships"><Relationship Id="rId3" Type="http://schemas.openxmlformats.org/officeDocument/2006/relationships/image" Target="../media/image5.gif"/><Relationship Id="rId7" Type="http://schemas.openxmlformats.org/officeDocument/2006/relationships/image" Target="../media/image55.jpeg"/><Relationship Id="rId2" Type="http://schemas.openxmlformats.org/officeDocument/2006/relationships/image" Target="../media/image4.gif"/><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jpeg"/></Relationships>
</file>

<file path=ppt/slides/_rels/slide8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8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58.gif"/></Relationships>
</file>

<file path=ppt/slides/_rels/slide9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5" Type="http://schemas.openxmlformats.org/officeDocument/2006/relationships/hyperlink" Target="http://eur-lex.europa.eu/LexUriServ/LexUriServ.do?uri=CELEX:31997R0338:CS:NOT" TargetMode="External"/><Relationship Id="rId4" Type="http://schemas.openxmlformats.org/officeDocument/2006/relationships/hyperlink" Target="http://www.cites.org/"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9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9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hyperlink" Target="http://eur-lex.europa.eu/LexUriServ/LexUriServ.do?uri=CELEX:31997R0338:CS:NOT"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hyperlink" Target="http://eur-lex.europa.eu/LexUriServ/LexUriServ.do?uri=CELEX:31997R0338:CS:NOT"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hyperlink" Target="http://eur-lex.europa.eu/LexUriServ/LexUriServ.do?uri=CELEX:31997R0338:CS:NOT"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ctrTitle"/>
          </p:nvPr>
        </p:nvSpPr>
        <p:spPr>
          <a:xfrm>
            <a:off x="1115616" y="3140968"/>
            <a:ext cx="7218488" cy="1159799"/>
          </a:xfrm>
          <a:prstGeom prst="rect">
            <a:avLst/>
          </a:prstGeom>
        </p:spPr>
        <p:txBody>
          <a:bodyPr vert="horz" lIns="91425" tIns="91425" rIns="91425" bIns="91425" rtlCol="0" anchor="b" anchorCtr="0">
            <a:noAutofit/>
          </a:bodyPr>
          <a:lstStyle/>
          <a:p>
            <a:pPr lvl="0" algn="l"/>
            <a:r>
              <a:rPr lang="cs-CZ" sz="3600" b="1" dirty="0" smtClean="0">
                <a:solidFill>
                  <a:schemeClr val="bg1"/>
                </a:solidFill>
                <a:latin typeface="Cambria" panose="02040503050406030204" pitchFamily="18" charset="0"/>
              </a:rPr>
              <a:t>Právo životního prostředí I</a:t>
            </a:r>
            <a:r>
              <a:rPr lang="cs-CZ" sz="3600" i="1" dirty="0" smtClean="0">
                <a:solidFill>
                  <a:schemeClr val="bg1"/>
                </a:solidFill>
                <a:latin typeface="Cambria" panose="02040503050406030204" pitchFamily="18" charset="0"/>
              </a:rPr>
              <a:t/>
            </a:r>
            <a:br>
              <a:rPr lang="cs-CZ" sz="3600" i="1" dirty="0" smtClean="0">
                <a:solidFill>
                  <a:schemeClr val="bg1"/>
                </a:solidFill>
                <a:latin typeface="Cambria" panose="02040503050406030204" pitchFamily="18" charset="0"/>
              </a:rPr>
            </a:br>
            <a:r>
              <a:rPr lang="cs-CZ" sz="3600" i="1" dirty="0" smtClean="0">
                <a:solidFill>
                  <a:schemeClr val="bg1"/>
                </a:solidFill>
                <a:latin typeface="Cambria" panose="02040503050406030204" pitchFamily="18" charset="0"/>
              </a:rPr>
              <a:t>Právní režim ochrany zvířat I. – ochrana volně žijících živočichů, obchodování s ohroženými druhy živočichů</a:t>
            </a:r>
            <a:endParaRPr lang="en-US" sz="3600" i="1" dirty="0">
              <a:solidFill>
                <a:schemeClr val="bg1"/>
              </a:solidFill>
              <a:latin typeface="Cambria" panose="02040503050406030204" pitchFamily="18" charset="0"/>
            </a:endParaRPr>
          </a:p>
        </p:txBody>
      </p:sp>
      <p:sp>
        <p:nvSpPr>
          <p:cNvPr id="3" name="Obdélník 2"/>
          <p:cNvSpPr/>
          <p:nvPr/>
        </p:nvSpPr>
        <p:spPr>
          <a:xfrm>
            <a:off x="0" y="5086350"/>
            <a:ext cx="9432758"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Rectangle 2"/>
          <p:cNvSpPr>
            <a:spLocks noChangeArrowheads="1"/>
          </p:cNvSpPr>
          <p:nvPr/>
        </p:nvSpPr>
        <p:spPr bwMode="auto">
          <a:xfrm>
            <a:off x="457202" y="4859995"/>
            <a:ext cx="4322480"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cs-CZ"/>
          </a:p>
        </p:txBody>
      </p:sp>
      <p:graphicFrame>
        <p:nvGraphicFramePr>
          <p:cNvPr id="5" name="Objekt 4"/>
          <p:cNvGraphicFramePr>
            <a:graphicFrameLocks noChangeAspect="1"/>
          </p:cNvGraphicFramePr>
          <p:nvPr>
            <p:extLst/>
          </p:nvPr>
        </p:nvGraphicFramePr>
        <p:xfrm>
          <a:off x="457204" y="5176589"/>
          <a:ext cx="518324" cy="518324"/>
        </p:xfrm>
        <a:graphic>
          <a:graphicData uri="http://schemas.openxmlformats.org/presentationml/2006/ole">
            <p:oleObj spid="_x0000_s1026" r:id="rId4" imgW="3456432" imgH="3450336" progId="">
              <p:embed/>
            </p:oleObj>
          </a:graphicData>
        </a:graphic>
      </p:graphicFrame>
      <p:pic>
        <p:nvPicPr>
          <p:cNvPr id="1027" name="Picture 3" descr="logo"/>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264286" y="5199208"/>
            <a:ext cx="486705" cy="5155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4" descr="F:\vojtech\Pictures\Obrázky\logo katedry\logoENG.gif"/>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039748" y="5086351"/>
            <a:ext cx="1446402" cy="63714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ovéPole 5"/>
          <p:cNvSpPr txBox="1"/>
          <p:nvPr/>
        </p:nvSpPr>
        <p:spPr>
          <a:xfrm>
            <a:off x="4797394" y="4665396"/>
            <a:ext cx="4186990" cy="615553"/>
          </a:xfrm>
          <a:prstGeom prst="rect">
            <a:avLst/>
          </a:prstGeom>
          <a:noFill/>
        </p:spPr>
        <p:txBody>
          <a:bodyPr wrap="square" rtlCol="0">
            <a:spAutoFit/>
          </a:bodyPr>
          <a:lstStyle/>
          <a:p>
            <a:r>
              <a:rPr lang="cs-CZ" sz="1600" dirty="0">
                <a:solidFill>
                  <a:schemeClr val="bg1"/>
                </a:solidFill>
                <a:latin typeface="Cambria" panose="02040503050406030204" pitchFamily="18" charset="0"/>
                <a:ea typeface="Roboto Slab" panose="020B0604020202020204" charset="0"/>
              </a:rPr>
              <a:t>Mgr. Vojtěch Vomáčka, Ph.D., LL.M.</a:t>
            </a:r>
          </a:p>
          <a:p>
            <a:endParaRPr lang="cs-CZ" dirty="0">
              <a:solidFill>
                <a:schemeClr val="bg1"/>
              </a:solidFill>
              <a:latin typeface="Cambria" panose="02040503050406030204" pitchFamily="18" charset="0"/>
              <a:ea typeface="Roboto Slab" panose="020B0604020202020204" charset="0"/>
            </a:endParaRPr>
          </a:p>
        </p:txBody>
      </p:sp>
      <p:sp>
        <p:nvSpPr>
          <p:cNvPr id="9" name="TextovéPole 8"/>
          <p:cNvSpPr txBox="1"/>
          <p:nvPr/>
        </p:nvSpPr>
        <p:spPr>
          <a:xfrm>
            <a:off x="4771879" y="5176589"/>
            <a:ext cx="4364318" cy="830997"/>
          </a:xfrm>
          <a:prstGeom prst="rect">
            <a:avLst/>
          </a:prstGeom>
          <a:noFill/>
        </p:spPr>
        <p:txBody>
          <a:bodyPr wrap="square" rtlCol="0">
            <a:spAutoFit/>
          </a:bodyPr>
          <a:lstStyle/>
          <a:p>
            <a:r>
              <a:rPr lang="cs-CZ" b="1" dirty="0" smtClean="0">
                <a:latin typeface="Cambria" pitchFamily="18" charset="0"/>
                <a:ea typeface="Roboto Slab" panose="020B0604020202020204" charset="0"/>
              </a:rPr>
              <a:t>16. 4. 2019</a:t>
            </a:r>
            <a:endParaRPr lang="cs-CZ" b="1" dirty="0">
              <a:solidFill>
                <a:schemeClr val="accent3"/>
              </a:solidFill>
              <a:latin typeface="Cambria" pitchFamily="18" charset="0"/>
              <a:ea typeface="Roboto Slab" panose="020B0604020202020204" charset="0"/>
            </a:endParaRPr>
          </a:p>
          <a:p>
            <a:endParaRPr lang="cs-CZ" sz="1200" b="1" dirty="0">
              <a:latin typeface="Cambria" pitchFamily="18" charset="0"/>
              <a:ea typeface="Roboto Slab" panose="020B0604020202020204" charset="0"/>
            </a:endParaRPr>
          </a:p>
          <a:p>
            <a:endParaRPr lang="cs-CZ" dirty="0">
              <a:solidFill>
                <a:schemeClr val="bg1"/>
              </a:solidFill>
              <a:latin typeface="Roboto Slab" panose="020B0604020202020204" charset="0"/>
              <a:ea typeface="Roboto Slab" panose="020B0604020202020204" charset="0"/>
            </a:endParaRPr>
          </a:p>
        </p:txBody>
      </p:sp>
    </p:spTree>
    <p:extLst>
      <p:ext uri="{BB962C8B-B14F-4D97-AF65-F5344CB8AC3E}">
        <p14:creationId xmlns="" xmlns:p14="http://schemas.microsoft.com/office/powerpoint/2010/main" val="31043914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691680" y="263058"/>
            <a:ext cx="6408712" cy="707886"/>
          </a:xfrm>
          <a:prstGeom prst="rect">
            <a:avLst/>
          </a:prstGeom>
          <a:noFill/>
        </p:spPr>
        <p:txBody>
          <a:bodyPr wrap="square" rtlCol="0">
            <a:spAutoFit/>
          </a:bodyPr>
          <a:lstStyle/>
          <a:p>
            <a:r>
              <a:rPr lang="cs-CZ" sz="4000" b="1" dirty="0" err="1" smtClean="0">
                <a:solidFill>
                  <a:schemeClr val="accent6">
                    <a:lumMod val="75000"/>
                  </a:schemeClr>
                </a:solidFill>
              </a:rPr>
              <a:t>Cronenberg</a:t>
            </a:r>
            <a:r>
              <a:rPr lang="cs-CZ" sz="4000" b="1" dirty="0" smtClean="0">
                <a:solidFill>
                  <a:schemeClr val="accent6">
                    <a:lumMod val="75000"/>
                  </a:schemeClr>
                </a:solidFill>
              </a:rPr>
              <a:t>?</a:t>
            </a:r>
            <a:endParaRPr lang="cs-CZ" sz="4000" b="1" dirty="0">
              <a:solidFill>
                <a:schemeClr val="accent6">
                  <a:lumMod val="75000"/>
                </a:schemeClr>
              </a:solidFill>
            </a:endParaRPr>
          </a:p>
        </p:txBody>
      </p:sp>
      <p:pic>
        <p:nvPicPr>
          <p:cNvPr id="7" name="Obrázek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39552" y="1152108"/>
            <a:ext cx="7150637" cy="4491494"/>
          </a:xfrm>
          <a:prstGeom prst="rect">
            <a:avLst/>
          </a:prstGeom>
        </p:spPr>
      </p:pic>
      <p:sp>
        <p:nvSpPr>
          <p:cNvPr id="8" name="TextovéPole 7"/>
          <p:cNvSpPr txBox="1"/>
          <p:nvPr/>
        </p:nvSpPr>
        <p:spPr>
          <a:xfrm>
            <a:off x="5148064" y="5877272"/>
            <a:ext cx="3538736" cy="369332"/>
          </a:xfrm>
          <a:prstGeom prst="rect">
            <a:avLst/>
          </a:prstGeom>
          <a:noFill/>
        </p:spPr>
        <p:txBody>
          <a:bodyPr wrap="square" rtlCol="0">
            <a:spAutoFit/>
          </a:bodyPr>
          <a:lstStyle/>
          <a:p>
            <a:r>
              <a:rPr lang="cs-CZ" dirty="0"/>
              <a:t>Foto: Michal Šula, </a:t>
            </a:r>
            <a:r>
              <a:rPr lang="cs-CZ" dirty="0" smtClean="0"/>
              <a:t>MAFRA</a:t>
            </a:r>
            <a:endParaRPr lang="cs-CZ" dirty="0"/>
          </a:p>
        </p:txBody>
      </p:sp>
    </p:spTree>
    <p:extLst>
      <p:ext uri="{BB962C8B-B14F-4D97-AF65-F5344CB8AC3E}">
        <p14:creationId xmlns="" xmlns:p14="http://schemas.microsoft.com/office/powerpoint/2010/main" val="160903994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619672" y="384547"/>
            <a:ext cx="7200800" cy="584775"/>
          </a:xfrm>
          <a:prstGeom prst="rect">
            <a:avLst/>
          </a:prstGeom>
          <a:noFill/>
        </p:spPr>
        <p:txBody>
          <a:bodyPr wrap="square" rtlCol="0">
            <a:spAutoFit/>
          </a:bodyPr>
          <a:lstStyle/>
          <a:p>
            <a:r>
              <a:rPr lang="cs-CZ" sz="3200" b="1" dirty="0" smtClean="0">
                <a:solidFill>
                  <a:schemeClr val="accent6"/>
                </a:solidFill>
              </a:rPr>
              <a:t>MECHANISMUS REGULACE</a:t>
            </a:r>
            <a:endParaRPr lang="cs-CZ" sz="3200" b="1" dirty="0">
              <a:solidFill>
                <a:schemeClr val="accent6"/>
              </a:solidFill>
            </a:endParaRPr>
          </a:p>
        </p:txBody>
      </p:sp>
      <p:sp>
        <p:nvSpPr>
          <p:cNvPr id="3" name="Zástupný symbol pro obsah 2"/>
          <p:cNvSpPr>
            <a:spLocks noGrp="1"/>
          </p:cNvSpPr>
          <p:nvPr>
            <p:ph idx="1"/>
          </p:nvPr>
        </p:nvSpPr>
        <p:spPr>
          <a:xfrm>
            <a:off x="395536" y="1216333"/>
            <a:ext cx="8517632" cy="5122235"/>
          </a:xfrm>
        </p:spPr>
        <p:txBody>
          <a:bodyPr>
            <a:normAutofit fontScale="85000" lnSpcReduction="20000"/>
          </a:bodyPr>
          <a:lstStyle/>
          <a:p>
            <a:pPr marL="0" indent="0">
              <a:buNone/>
            </a:pPr>
            <a:r>
              <a:rPr lang="cs-CZ" b="1" dirty="0" smtClean="0">
                <a:solidFill>
                  <a:schemeClr val="accent6"/>
                </a:solidFill>
              </a:rPr>
              <a:t>DRUHY Z PŘÍLOHY B nařízení </a:t>
            </a:r>
            <a:r>
              <a:rPr lang="cs-CZ" dirty="0" smtClean="0"/>
              <a:t>je také zakázáno </a:t>
            </a:r>
            <a:r>
              <a:rPr lang="cs-CZ" dirty="0"/>
              <a:t>jakkoli komerčně </a:t>
            </a:r>
            <a:r>
              <a:rPr lang="cs-CZ" dirty="0" smtClean="0"/>
              <a:t>využívat </a:t>
            </a:r>
            <a:r>
              <a:rPr lang="cs-CZ" b="1" dirty="0" smtClean="0">
                <a:solidFill>
                  <a:srgbClr val="92D050"/>
                </a:solidFill>
              </a:rPr>
              <a:t>s </a:t>
            </a:r>
            <a:r>
              <a:rPr lang="cs-CZ" b="1" dirty="0">
                <a:solidFill>
                  <a:srgbClr val="92D050"/>
                </a:solidFill>
              </a:rPr>
              <a:t>výjimkou případů, kdy lze </a:t>
            </a:r>
            <a:r>
              <a:rPr lang="cs-CZ" b="1" dirty="0" smtClean="0">
                <a:solidFill>
                  <a:srgbClr val="92D050"/>
                </a:solidFill>
              </a:rPr>
              <a:t>přesvědčivě prokázat jejich legální obstarání.</a:t>
            </a:r>
          </a:p>
          <a:p>
            <a:pPr marL="0" indent="0">
              <a:buNone/>
            </a:pPr>
            <a:endParaRPr lang="cs-CZ" b="1" dirty="0">
              <a:solidFill>
                <a:srgbClr val="92D050"/>
              </a:solidFill>
            </a:endParaRPr>
          </a:p>
          <a:p>
            <a:pPr marL="0" indent="0">
              <a:buNone/>
            </a:pPr>
            <a:r>
              <a:rPr lang="cs-CZ" b="1" dirty="0" smtClean="0">
                <a:solidFill>
                  <a:srgbClr val="92D050"/>
                </a:solidFill>
              </a:rPr>
              <a:t>Výjimky ze zákazu (A i B):</a:t>
            </a:r>
          </a:p>
          <a:p>
            <a:pPr algn="just"/>
            <a:r>
              <a:rPr lang="cs-CZ" dirty="0" smtClean="0"/>
              <a:t>Exempláře byly získány dříve, </a:t>
            </a:r>
            <a:r>
              <a:rPr lang="cs-CZ" b="1" dirty="0" smtClean="0">
                <a:solidFill>
                  <a:srgbClr val="FF0000"/>
                </a:solidFill>
              </a:rPr>
              <a:t>než se stala příslušná úprava účinnou</a:t>
            </a:r>
            <a:r>
              <a:rPr lang="cs-CZ" dirty="0" smtClean="0"/>
              <a:t>, nebo byly získány před </a:t>
            </a:r>
            <a:r>
              <a:rPr lang="cs-CZ" sz="3600" b="1" dirty="0" smtClean="0">
                <a:solidFill>
                  <a:srgbClr val="FF0000"/>
                </a:solidFill>
              </a:rPr>
              <a:t>více </a:t>
            </a:r>
            <a:r>
              <a:rPr lang="cs-CZ" sz="3600" b="1" dirty="0">
                <a:solidFill>
                  <a:srgbClr val="FF0000"/>
                </a:solidFill>
              </a:rPr>
              <a:t>než 50 lety</a:t>
            </a:r>
            <a:r>
              <a:rPr lang="cs-CZ" dirty="0"/>
              <a:t>; </a:t>
            </a:r>
            <a:r>
              <a:rPr lang="cs-CZ" dirty="0" smtClean="0"/>
              <a:t>nebo byly dovezeny do EU a </a:t>
            </a:r>
            <a:r>
              <a:rPr lang="cs-CZ" b="1" dirty="0" smtClean="0">
                <a:solidFill>
                  <a:srgbClr val="FF0000"/>
                </a:solidFill>
              </a:rPr>
              <a:t>mají </a:t>
            </a:r>
            <a:r>
              <a:rPr lang="cs-CZ" b="1" dirty="0">
                <a:solidFill>
                  <a:srgbClr val="FF0000"/>
                </a:solidFill>
              </a:rPr>
              <a:t>být používány k účelům, které neohrožují přežití dotyčných druhů</a:t>
            </a:r>
            <a:r>
              <a:rPr lang="cs-CZ" dirty="0"/>
              <a:t>; </a:t>
            </a:r>
            <a:r>
              <a:rPr lang="cs-CZ" dirty="0" smtClean="0"/>
              <a:t>nebo </a:t>
            </a:r>
            <a:r>
              <a:rPr lang="cs-CZ" dirty="0"/>
              <a:t>se jedná o exempláře živočišných druhů </a:t>
            </a:r>
            <a:r>
              <a:rPr lang="cs-CZ" b="1" dirty="0">
                <a:solidFill>
                  <a:srgbClr val="FF0000"/>
                </a:solidFill>
              </a:rPr>
              <a:t>narozené a odchované v zajetí nebo uměle vypěstované exempláře rostlinných druhů</a:t>
            </a:r>
            <a:r>
              <a:rPr lang="cs-CZ" dirty="0"/>
              <a:t>, </a:t>
            </a:r>
            <a:r>
              <a:rPr lang="cs-CZ" dirty="0" smtClean="0"/>
              <a:t>nebo jde o chov/pěstování/výzkum za účelem zachování.</a:t>
            </a:r>
            <a:endParaRPr lang="cs-CZ" dirty="0"/>
          </a:p>
          <a:p>
            <a:pPr marL="0" indent="0">
              <a:buNone/>
            </a:pPr>
            <a:endParaRPr lang="cs-CZ" b="1" dirty="0" smtClean="0">
              <a:solidFill>
                <a:srgbClr val="92D050"/>
              </a:solidFill>
            </a:endParaRPr>
          </a:p>
          <a:p>
            <a:pPr marL="0" indent="0">
              <a:buNone/>
            </a:pPr>
            <a:endParaRPr lang="cs-CZ" b="1" dirty="0">
              <a:solidFill>
                <a:srgbClr val="92D050"/>
              </a:solidFill>
            </a:endParaRPr>
          </a:p>
          <a:p>
            <a:pPr marL="0" indent="0">
              <a:buNone/>
            </a:pPr>
            <a:endParaRPr lang="cs-CZ" dirty="0" smtClean="0"/>
          </a:p>
        </p:txBody>
      </p:sp>
    </p:spTree>
    <p:extLst>
      <p:ext uri="{BB962C8B-B14F-4D97-AF65-F5344CB8AC3E}">
        <p14:creationId xmlns="" xmlns:p14="http://schemas.microsoft.com/office/powerpoint/2010/main" val="235681311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ovéPole 2"/>
          <p:cNvSpPr txBox="1"/>
          <p:nvPr/>
        </p:nvSpPr>
        <p:spPr>
          <a:xfrm>
            <a:off x="475134" y="603505"/>
            <a:ext cx="7715200" cy="6347892"/>
          </a:xfrm>
          <a:prstGeom prst="rect">
            <a:avLst/>
          </a:prstGeom>
          <a:noFill/>
        </p:spPr>
        <p:txBody>
          <a:bodyPr wrap="square" rtlCol="0">
            <a:spAutoFit/>
          </a:bodyPr>
          <a:lstStyle/>
          <a:p>
            <a:r>
              <a:rPr lang="cs-CZ" sz="1050" dirty="0"/>
              <a:t>Článek 8</a:t>
            </a:r>
          </a:p>
          <a:p>
            <a:r>
              <a:rPr lang="cs-CZ" sz="1050" dirty="0"/>
              <a:t>Ustanovení týkající se regulace obchodních činností</a:t>
            </a:r>
          </a:p>
          <a:p>
            <a:r>
              <a:rPr lang="cs-CZ" sz="1050" b="1" dirty="0"/>
              <a:t>1. Nákup, nabízení ke koupi, nabývání pro obchodní účely, veřejné vystavování pro obchodní účely, využívání pro obchodní zisk a prodej, držení za účelem prodeje, nabízení k prodeji nebo převážení za účelem prodeje exemplářů druhů </a:t>
            </a:r>
            <a:r>
              <a:rPr lang="cs-CZ" sz="1600" b="1" dirty="0">
                <a:solidFill>
                  <a:srgbClr val="92D050"/>
                </a:solidFill>
              </a:rPr>
              <a:t>zařazených do přílohy A je zakázáno</a:t>
            </a:r>
            <a:r>
              <a:rPr lang="cs-CZ" sz="1050" b="1" dirty="0"/>
              <a:t>.</a:t>
            </a:r>
          </a:p>
          <a:p>
            <a:r>
              <a:rPr lang="cs-CZ" sz="1050" dirty="0"/>
              <a:t>2. Členské státy mohou zakázat držení exemplářů, zejména živých zvířat druhů zařazených do přílohy A.</a:t>
            </a:r>
          </a:p>
          <a:p>
            <a:r>
              <a:rPr lang="cs-CZ" sz="1050" dirty="0"/>
              <a:t>3. V souladu s požadavky jiných právních předpisů Společenství o ochraně volně žijících živočichů a planě rostoucích rostlin </a:t>
            </a:r>
            <a:r>
              <a:rPr lang="cs-CZ" sz="1050" b="1" dirty="0"/>
              <a:t>může být ze zákazů uvedených v odstavci 1 udělena případ od případu </a:t>
            </a:r>
            <a:r>
              <a:rPr lang="cs-CZ" b="1" dirty="0">
                <a:solidFill>
                  <a:srgbClr val="92D050"/>
                </a:solidFill>
              </a:rPr>
              <a:t>výjimka</a:t>
            </a:r>
            <a:r>
              <a:rPr lang="cs-CZ" sz="1050" b="1" dirty="0"/>
              <a:t> </a:t>
            </a:r>
            <a:r>
              <a:rPr lang="cs-CZ" sz="1050" dirty="0"/>
              <a:t>ve formě příslušného potvrzení vydaného výkonným orgánem členského státu, ve kterém se exempláře nacházejí, </a:t>
            </a:r>
            <a:r>
              <a:rPr lang="cs-CZ" sz="1050" b="1" dirty="0"/>
              <a:t>pokud</a:t>
            </a:r>
            <a:r>
              <a:rPr lang="cs-CZ" sz="1050" dirty="0"/>
              <a:t>:</a:t>
            </a:r>
          </a:p>
          <a:p>
            <a:r>
              <a:rPr lang="cs-CZ" sz="1050" dirty="0"/>
              <a:t>a) byly dané exempláře získány ve Společenství nebo do něho dovezeny </a:t>
            </a:r>
            <a:r>
              <a:rPr lang="cs-CZ" sz="1050" b="1" dirty="0">
                <a:solidFill>
                  <a:srgbClr val="FF0000"/>
                </a:solidFill>
              </a:rPr>
              <a:t>dříve, než se ustanovení </a:t>
            </a:r>
            <a:r>
              <a:rPr lang="cs-CZ" sz="1050" dirty="0"/>
              <a:t>týkající se druhů zařazených do přílohy I úmluvy nebo do přílohy C1 nařízení (EHS) č. 3626/82 nebo do přílohy A </a:t>
            </a:r>
            <a:r>
              <a:rPr lang="cs-CZ" sz="1050" b="1" dirty="0">
                <a:solidFill>
                  <a:srgbClr val="FF0000"/>
                </a:solidFill>
              </a:rPr>
              <a:t>stala pro dané exempláře použitelnými</a:t>
            </a:r>
            <a:r>
              <a:rPr lang="cs-CZ" sz="1050" dirty="0"/>
              <a:t>; nebo</a:t>
            </a:r>
          </a:p>
          <a:p>
            <a:r>
              <a:rPr lang="cs-CZ" sz="1050" dirty="0"/>
              <a:t>b) se jedná o exempláře získané </a:t>
            </a:r>
            <a:r>
              <a:rPr lang="cs-CZ" sz="1100" b="1" dirty="0">
                <a:solidFill>
                  <a:srgbClr val="FF0000"/>
                </a:solidFill>
              </a:rPr>
              <a:t>před více než 50 lety</a:t>
            </a:r>
            <a:r>
              <a:rPr lang="cs-CZ" sz="1050" dirty="0"/>
              <a:t>; nebo</a:t>
            </a:r>
          </a:p>
          <a:p>
            <a:r>
              <a:rPr lang="cs-CZ" sz="1050" dirty="0"/>
              <a:t>c</a:t>
            </a:r>
            <a:r>
              <a:rPr lang="cs-CZ" sz="1050" b="1" dirty="0">
                <a:solidFill>
                  <a:srgbClr val="FF0000"/>
                </a:solidFill>
              </a:rPr>
              <a:t>) byly exempláře dovezeny do Společenství v souladu s ustanoveními tohoto nařízení a mají být používány k účelům, které neohrožují přežití dotyčných druhů</a:t>
            </a:r>
            <a:r>
              <a:rPr lang="cs-CZ" sz="1050" dirty="0"/>
              <a:t>; nebo</a:t>
            </a:r>
          </a:p>
          <a:p>
            <a:r>
              <a:rPr lang="cs-CZ" sz="1050" dirty="0"/>
              <a:t>d) se jedná o exempláře živočišných druhů </a:t>
            </a:r>
            <a:r>
              <a:rPr lang="cs-CZ" sz="1050" b="1" dirty="0">
                <a:solidFill>
                  <a:srgbClr val="FF0000"/>
                </a:solidFill>
              </a:rPr>
              <a:t>narozené a odchované v zajetí nebo uměle vypěstované exempláře rostlinných druhů</a:t>
            </a:r>
            <a:r>
              <a:rPr lang="cs-CZ" sz="1050" dirty="0"/>
              <a:t>, případně pokud jde o části nebo odvozeniny takových exemplářů; nebo</a:t>
            </a:r>
          </a:p>
          <a:p>
            <a:r>
              <a:rPr lang="cs-CZ" sz="1050" dirty="0"/>
              <a:t>e) jsou dané exempláře za výjimečných okolností potřebné pro pokrok vědeckého poznání nebo k nezbytným biomedicínským účelům podle směrnice Rady 86/609/EHS ze dne 24. listopadu 1986 o sbližování právních a správních předpisů členských států týkajících se ochrany zvířat používaných pro pokusné a jiné vědecké účely [6], kdy se ukáže, že daný druh je jediným vhodným druhem pro takové účely, a kdy nejsou k dispozici žádné exempláře daného druhu, které se narodily a byly odchovány v zajetí; nebo</a:t>
            </a:r>
          </a:p>
          <a:p>
            <a:r>
              <a:rPr lang="cs-CZ" sz="1050" dirty="0"/>
              <a:t>f) jsou dané exempláře určeny k chovatelským nebo pěstitelským účelům, které přinesou užitek pro zachování dotyčných druhů; nebo</a:t>
            </a:r>
          </a:p>
          <a:p>
            <a:r>
              <a:rPr lang="cs-CZ" sz="1050" dirty="0"/>
              <a:t>g) jsou dané exempláře určeny k výzkumným nebo vzdělávacím účelům zaměřeným na ochranu nebo zachování daných druhů; nebo</a:t>
            </a:r>
          </a:p>
          <a:p>
            <a:r>
              <a:rPr lang="cs-CZ" sz="1050" dirty="0"/>
              <a:t>h) dané exempláře pocházejí z některého členského státu a byly získány z volné přírody v souladu s platnými právními předpisy tohoto členského státu.</a:t>
            </a:r>
          </a:p>
          <a:p>
            <a:r>
              <a:rPr lang="cs-CZ" sz="1050" dirty="0"/>
              <a:t>4. Všeobecně platné odchylky od zákazů uvedených v odstavci 1 na základě podmínek zmíněných v odstavci 3, jakož i všeobecně platné odchylky týkající se druhů zařazených do přílohy A podle čl. 3 odst. 1 písm. b) bodu </a:t>
            </a:r>
            <a:r>
              <a:rPr lang="cs-CZ" sz="1050" dirty="0" err="1"/>
              <a:t>ii</a:t>
            </a:r>
            <a:r>
              <a:rPr lang="cs-CZ" sz="1050" dirty="0"/>
              <a:t>) může stanovit Komise v souladu s postupem podle článku 18. Jakékoli takové odchylky musí být v souladu s požadavky jiných právních předpisů Společenství o ochraně volně žijících živočichů a planě rostoucích rostlin.</a:t>
            </a:r>
          </a:p>
          <a:p>
            <a:r>
              <a:rPr lang="cs-CZ" sz="1050" dirty="0"/>
              <a:t>5. </a:t>
            </a:r>
            <a:r>
              <a:rPr lang="cs-CZ" sz="1200" b="1" dirty="0">
                <a:solidFill>
                  <a:srgbClr val="92D050"/>
                </a:solidFill>
              </a:rPr>
              <a:t>Zákazy uvedené v odstavci 1 se vztahují také na exempláře druhů zařazených do přílohy B s výjimkou případů, kdy lze příslušnému orgánu dotyčného členského státu přesvědčivě prokázat, že takové exempláře byly získány, a pokud pocházejí z území mimo Společenství, že byly do něho dovezeny v souladu s požadavky platných právních předpisů o ochraně volně žijících živočichů a planě rostoucích rostlin.</a:t>
            </a:r>
          </a:p>
          <a:p>
            <a:r>
              <a:rPr lang="cs-CZ" sz="1050" dirty="0"/>
              <a:t>6. Příslušné orgány členských států mohou podle vlastního uvážení prodávat jakékoli exempláře druhů zařazených do příloh B až D, které zabavily na základě tohoto nařízení, pod podmínkou, že tím nedojde k jejich vrácení přímo fyzické nebo právnické osobě, jíž byly zabaveny nebo jež se na daném přestupku podílela. Takové exempláře mohou být poté využívány ke všem účelům, jako kdyby byly získány legálně.</a:t>
            </a:r>
          </a:p>
          <a:p>
            <a:endParaRPr lang="cs-CZ" dirty="0"/>
          </a:p>
        </p:txBody>
      </p:sp>
      <p:sp>
        <p:nvSpPr>
          <p:cNvPr id="6" name="TextovéPole 5"/>
          <p:cNvSpPr txBox="1"/>
          <p:nvPr/>
        </p:nvSpPr>
        <p:spPr>
          <a:xfrm>
            <a:off x="3923928" y="311117"/>
            <a:ext cx="7200800" cy="584775"/>
          </a:xfrm>
          <a:prstGeom prst="rect">
            <a:avLst/>
          </a:prstGeom>
          <a:noFill/>
        </p:spPr>
        <p:txBody>
          <a:bodyPr wrap="square" rtlCol="0">
            <a:spAutoFit/>
          </a:bodyPr>
          <a:lstStyle/>
          <a:p>
            <a:r>
              <a:rPr lang="cs-CZ" sz="3200" b="1" dirty="0" smtClean="0">
                <a:solidFill>
                  <a:schemeClr val="accent6"/>
                </a:solidFill>
              </a:rPr>
              <a:t>MECHANISMUS REGULACE</a:t>
            </a:r>
            <a:endParaRPr lang="cs-CZ" sz="3200" b="1" dirty="0">
              <a:solidFill>
                <a:schemeClr val="accent6"/>
              </a:solidFill>
            </a:endParaRPr>
          </a:p>
        </p:txBody>
      </p:sp>
    </p:spTree>
    <p:extLst>
      <p:ext uri="{BB962C8B-B14F-4D97-AF65-F5344CB8AC3E}">
        <p14:creationId xmlns="" xmlns:p14="http://schemas.microsoft.com/office/powerpoint/2010/main" val="269408823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pic>
        <p:nvPicPr>
          <p:cNvPr id="135170" name="Picture 2" descr="\\nss2\users\Vomacka\DSCN0023.JPG"/>
          <p:cNvPicPr>
            <a:picLocks noChangeAspect="1" noChangeArrowheads="1"/>
          </p:cNvPicPr>
          <p:nvPr/>
        </p:nvPicPr>
        <p:blipFill>
          <a:blip r:embed="rId4" cstate="print"/>
          <a:srcRect/>
          <a:stretch>
            <a:fillRect/>
          </a:stretch>
        </p:blipFill>
        <p:spPr bwMode="auto">
          <a:xfrm>
            <a:off x="1979712" y="0"/>
            <a:ext cx="5144082" cy="6858000"/>
          </a:xfrm>
          <a:prstGeom prst="rect">
            <a:avLst/>
          </a:prstGeom>
          <a:noFill/>
        </p:spPr>
      </p:pic>
    </p:spTree>
    <p:extLst>
      <p:ext uri="{BB962C8B-B14F-4D97-AF65-F5344CB8AC3E}">
        <p14:creationId xmlns="" xmlns:p14="http://schemas.microsoft.com/office/powerpoint/2010/main" val="57888687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pic>
        <p:nvPicPr>
          <p:cNvPr id="16386" name="Picture 2"/>
          <p:cNvPicPr>
            <a:picLocks noChangeAspect="1" noChangeArrowheads="1"/>
          </p:cNvPicPr>
          <p:nvPr/>
        </p:nvPicPr>
        <p:blipFill>
          <a:blip r:embed="rId4" cstate="print"/>
          <a:srcRect/>
          <a:stretch>
            <a:fillRect/>
          </a:stretch>
        </p:blipFill>
        <p:spPr bwMode="auto">
          <a:xfrm>
            <a:off x="395536" y="0"/>
            <a:ext cx="8280920" cy="6769964"/>
          </a:xfrm>
          <a:prstGeom prst="rect">
            <a:avLst/>
          </a:prstGeom>
          <a:noFill/>
          <a:ln w="9525">
            <a:noFill/>
            <a:miter lim="800000"/>
            <a:headEnd/>
            <a:tailEnd/>
          </a:ln>
        </p:spPr>
      </p:pic>
    </p:spTree>
    <p:extLst>
      <p:ext uri="{BB962C8B-B14F-4D97-AF65-F5344CB8AC3E}">
        <p14:creationId xmlns="" xmlns:p14="http://schemas.microsoft.com/office/powerpoint/2010/main" val="57888687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3" name="Zástupný symbol pro obsah 2"/>
          <p:cNvSpPr>
            <a:spLocks noGrp="1"/>
          </p:cNvSpPr>
          <p:nvPr>
            <p:ph idx="1"/>
          </p:nvPr>
        </p:nvSpPr>
        <p:spPr>
          <a:xfrm>
            <a:off x="84112" y="1556792"/>
            <a:ext cx="8808368" cy="2448272"/>
          </a:xfrm>
        </p:spPr>
        <p:txBody>
          <a:bodyPr>
            <a:noAutofit/>
          </a:bodyPr>
          <a:lstStyle/>
          <a:p>
            <a:pPr>
              <a:buNone/>
            </a:pPr>
            <a:r>
              <a:rPr lang="cs-CZ" sz="2400" b="1" dirty="0" smtClean="0"/>
              <a:t>ČL 8/2 nařízení: Členské </a:t>
            </a:r>
            <a:r>
              <a:rPr lang="cs-CZ" sz="2400" b="1" dirty="0"/>
              <a:t>státy mohou zakázat držení exemplářů, zejména živých zvířat </a:t>
            </a:r>
            <a:r>
              <a:rPr lang="cs-CZ" sz="2400" b="1" dirty="0" smtClean="0"/>
              <a:t>druhů zařazených </a:t>
            </a:r>
            <a:r>
              <a:rPr lang="cs-CZ" sz="2400" b="1" dirty="0"/>
              <a:t>do přílohy A</a:t>
            </a:r>
            <a:r>
              <a:rPr lang="cs-CZ" sz="2400" b="1" dirty="0" smtClean="0"/>
              <a:t>.</a:t>
            </a:r>
          </a:p>
          <a:p>
            <a:pPr>
              <a:buNone/>
            </a:pPr>
            <a:r>
              <a:rPr lang="cs-CZ" sz="2400" b="1" dirty="0" smtClean="0"/>
              <a:t>- 22 členských států (plus Norsko)</a:t>
            </a:r>
          </a:p>
          <a:p>
            <a:pPr>
              <a:buNone/>
            </a:pPr>
            <a:endParaRPr lang="cs-CZ" sz="2400" b="1" dirty="0"/>
          </a:p>
          <a:p>
            <a:r>
              <a:rPr lang="cs-CZ" sz="2400" b="1" dirty="0"/>
              <a:t>Rozsudek Soudního </a:t>
            </a:r>
            <a:r>
              <a:rPr lang="cs-CZ" sz="2400" b="1" dirty="0" smtClean="0"/>
              <a:t>dvora ve věci C-219/07 (</a:t>
            </a:r>
            <a:r>
              <a:rPr lang="cs-CZ" sz="2400" b="1" i="1" dirty="0" err="1" smtClean="0"/>
              <a:t>Nationale</a:t>
            </a:r>
            <a:r>
              <a:rPr lang="cs-CZ" sz="2400" b="1" i="1" dirty="0" smtClean="0"/>
              <a:t> </a:t>
            </a:r>
            <a:r>
              <a:rPr lang="cs-CZ" sz="2400" b="1" i="1" dirty="0" err="1"/>
              <a:t>Raad</a:t>
            </a:r>
            <a:r>
              <a:rPr lang="cs-CZ" sz="2400" b="1" i="1" dirty="0"/>
              <a:t> van </a:t>
            </a:r>
            <a:r>
              <a:rPr lang="cs-CZ" sz="2400" b="1" i="1" dirty="0" err="1"/>
              <a:t>Dierenkwekers</a:t>
            </a:r>
            <a:r>
              <a:rPr lang="cs-CZ" sz="2400" b="1" i="1" dirty="0"/>
              <a:t> en </a:t>
            </a:r>
            <a:r>
              <a:rPr lang="cs-CZ" sz="2400" b="1" i="1" dirty="0" err="1"/>
              <a:t>Liefhebbers</a:t>
            </a:r>
            <a:r>
              <a:rPr lang="cs-CZ" sz="2400" b="1" i="1" dirty="0"/>
              <a:t> VZW a </a:t>
            </a:r>
            <a:r>
              <a:rPr lang="cs-CZ" sz="2400" b="1" i="1" dirty="0" err="1"/>
              <a:t>Andibel</a:t>
            </a:r>
            <a:r>
              <a:rPr lang="cs-CZ" sz="2400" b="1" i="1" dirty="0"/>
              <a:t> VZW proti </a:t>
            </a:r>
            <a:r>
              <a:rPr lang="cs-CZ" sz="2400" b="1" i="1" dirty="0" err="1"/>
              <a:t>Belgische</a:t>
            </a:r>
            <a:r>
              <a:rPr lang="cs-CZ" sz="2400" b="1" i="1" dirty="0"/>
              <a:t> </a:t>
            </a:r>
            <a:r>
              <a:rPr lang="cs-CZ" sz="2400" b="1" i="1" dirty="0" err="1" smtClean="0"/>
              <a:t>Staat</a:t>
            </a:r>
            <a:r>
              <a:rPr lang="cs-CZ" sz="2400" b="1" dirty="0" smtClean="0"/>
              <a:t>): </a:t>
            </a:r>
            <a:r>
              <a:rPr lang="cs-CZ" sz="2400" dirty="0" smtClean="0"/>
              <a:t>královská vyhláška </a:t>
            </a:r>
            <a:r>
              <a:rPr lang="cs-CZ" sz="2400" dirty="0"/>
              <a:t>ze dne 7. prosince 2001, kterou se stanoví seznam zvířat, která smí být </a:t>
            </a:r>
            <a:r>
              <a:rPr lang="cs-CZ" sz="2400" dirty="0" smtClean="0"/>
              <a:t>držena</a:t>
            </a:r>
          </a:p>
          <a:p>
            <a:pPr marL="0" indent="0">
              <a:buNone/>
            </a:pPr>
            <a:r>
              <a:rPr lang="cs-CZ" sz="2400" i="1" dirty="0" smtClean="0"/>
              <a:t>„…nebrání </a:t>
            </a:r>
            <a:r>
              <a:rPr lang="cs-CZ" sz="2400" i="1" dirty="0"/>
              <a:t>takové vnitrostátní právní úpravě, jaká je dotčena ve věci v původním řízení, podle které se zákaz dovozu savců patřících k jiným druhům než těm, které jsou výslovně uvedeny v této právní úpravě, jejich držení a obchodování s nimi vztahuje na druhy savců, které nejsou uvedeny v příloze A tohoto </a:t>
            </a:r>
            <a:r>
              <a:rPr lang="cs-CZ" sz="2400" i="1" dirty="0" smtClean="0"/>
              <a:t>nařízení…“</a:t>
            </a:r>
            <a:endParaRPr lang="cs-CZ" sz="2400" i="1" dirty="0"/>
          </a:p>
          <a:p>
            <a:pPr>
              <a:buNone/>
            </a:pPr>
            <a:endParaRPr lang="cs-CZ" sz="2400" b="1" dirty="0" smtClean="0"/>
          </a:p>
          <a:p>
            <a:pPr>
              <a:buNone/>
            </a:pPr>
            <a:endParaRPr lang="cs-CZ" sz="1600" b="1" dirty="0" smtClean="0"/>
          </a:p>
          <a:p>
            <a:pPr>
              <a:buNone/>
            </a:pPr>
            <a:endParaRPr lang="cs-CZ" sz="1600" b="1" dirty="0"/>
          </a:p>
        </p:txBody>
      </p:sp>
      <p:sp>
        <p:nvSpPr>
          <p:cNvPr id="7" name="TextovéPole 6"/>
          <p:cNvSpPr txBox="1"/>
          <p:nvPr/>
        </p:nvSpPr>
        <p:spPr>
          <a:xfrm>
            <a:off x="1619672" y="384547"/>
            <a:ext cx="7200800" cy="584775"/>
          </a:xfrm>
          <a:prstGeom prst="rect">
            <a:avLst/>
          </a:prstGeom>
          <a:noFill/>
        </p:spPr>
        <p:txBody>
          <a:bodyPr wrap="square" rtlCol="0">
            <a:spAutoFit/>
          </a:bodyPr>
          <a:lstStyle/>
          <a:p>
            <a:r>
              <a:rPr lang="cs-CZ" sz="3200" b="1" dirty="0" smtClean="0">
                <a:solidFill>
                  <a:schemeClr val="accent6"/>
                </a:solidFill>
              </a:rPr>
              <a:t>MECHANISMUS REGULACE</a:t>
            </a:r>
            <a:endParaRPr lang="cs-CZ" sz="3200" b="1" dirty="0">
              <a:solidFill>
                <a:schemeClr val="accent6"/>
              </a:solidFill>
            </a:endParaRPr>
          </a:p>
        </p:txBody>
      </p:sp>
    </p:spTree>
    <p:extLst>
      <p:ext uri="{BB962C8B-B14F-4D97-AF65-F5344CB8AC3E}">
        <p14:creationId xmlns="" xmlns:p14="http://schemas.microsoft.com/office/powerpoint/2010/main" val="376579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763688" y="383331"/>
            <a:ext cx="7200800" cy="584775"/>
          </a:xfrm>
          <a:prstGeom prst="rect">
            <a:avLst/>
          </a:prstGeom>
          <a:noFill/>
        </p:spPr>
        <p:txBody>
          <a:bodyPr wrap="square" rtlCol="0">
            <a:spAutoFit/>
          </a:bodyPr>
          <a:lstStyle/>
          <a:p>
            <a:r>
              <a:rPr lang="cs-CZ" sz="3200" b="1" dirty="0" smtClean="0">
                <a:solidFill>
                  <a:schemeClr val="accent6"/>
                </a:solidFill>
              </a:rPr>
              <a:t>ČESKÁ ÚPRAVA</a:t>
            </a:r>
            <a:endParaRPr lang="cs-CZ" sz="3200" b="1" dirty="0">
              <a:solidFill>
                <a:schemeClr val="accent6"/>
              </a:solidFill>
            </a:endParaRPr>
          </a:p>
        </p:txBody>
      </p:sp>
      <p:sp>
        <p:nvSpPr>
          <p:cNvPr id="3" name="Zástupný symbol pro obsah 2"/>
          <p:cNvSpPr>
            <a:spLocks noGrp="1"/>
          </p:cNvSpPr>
          <p:nvPr>
            <p:ph idx="1"/>
          </p:nvPr>
        </p:nvSpPr>
        <p:spPr>
          <a:xfrm>
            <a:off x="543172" y="1461765"/>
            <a:ext cx="8349308" cy="5107575"/>
          </a:xfrm>
        </p:spPr>
        <p:txBody>
          <a:bodyPr>
            <a:normAutofit fontScale="70000" lnSpcReduction="20000"/>
          </a:bodyPr>
          <a:lstStyle/>
          <a:p>
            <a:pPr marL="0" indent="0">
              <a:buNone/>
            </a:pPr>
            <a:r>
              <a:rPr lang="cs-CZ" b="1" dirty="0" smtClean="0"/>
              <a:t>zákon </a:t>
            </a:r>
            <a:r>
              <a:rPr lang="cs-CZ" b="1" dirty="0"/>
              <a:t>č. 100/2004 Sb., </a:t>
            </a:r>
            <a:r>
              <a:rPr lang="cs-CZ" sz="2400" dirty="0"/>
              <a:t>o ochraně druhů volně žijících živočichů a planě rostoucích rostlin regulováním obchodu s nimi a dalších opatřeních k ochraně těchto druhů a o změně některých zákonů </a:t>
            </a:r>
            <a:r>
              <a:rPr lang="cs-CZ" b="1" dirty="0"/>
              <a:t>(zákon o obchodování s ohroženými druhy</a:t>
            </a:r>
            <a:r>
              <a:rPr lang="cs-CZ" b="1" dirty="0" smtClean="0"/>
              <a:t>):</a:t>
            </a:r>
          </a:p>
          <a:p>
            <a:r>
              <a:rPr lang="cs-CZ" sz="3400" b="1" dirty="0" smtClean="0"/>
              <a:t>MŽP</a:t>
            </a:r>
            <a:r>
              <a:rPr lang="cs-CZ" sz="3400" dirty="0" smtClean="0"/>
              <a:t> </a:t>
            </a:r>
            <a:r>
              <a:rPr lang="cs-CZ" sz="3400" dirty="0"/>
              <a:t>je tzv. výkonným orgánem CITES a např. </a:t>
            </a:r>
            <a:r>
              <a:rPr lang="cs-CZ" sz="3400" b="1" dirty="0"/>
              <a:t>uděluje povolení k vývozu a dovozu </a:t>
            </a:r>
            <a:r>
              <a:rPr lang="cs-CZ" sz="3400" dirty="0"/>
              <a:t>exemplářů ve vztahu ke třetím zemím,</a:t>
            </a:r>
          </a:p>
          <a:p>
            <a:r>
              <a:rPr lang="cs-CZ" sz="3400" b="1" dirty="0"/>
              <a:t>Agentura ochrany přírody a krajiny </a:t>
            </a:r>
            <a:r>
              <a:rPr lang="cs-CZ" sz="3400" dirty="0"/>
              <a:t>ČR je tzv. vědeckým orgánem CITES a </a:t>
            </a:r>
            <a:r>
              <a:rPr lang="cs-CZ" sz="3400" b="1" dirty="0"/>
              <a:t>vydává odborná vyjádření</a:t>
            </a:r>
            <a:r>
              <a:rPr lang="cs-CZ" sz="3400" dirty="0"/>
              <a:t>, která jsou podkladem pro rozhodování MŽP</a:t>
            </a:r>
          </a:p>
          <a:p>
            <a:r>
              <a:rPr lang="cs-CZ" sz="3400" b="1" dirty="0" smtClean="0">
                <a:solidFill>
                  <a:srgbClr val="FF0000"/>
                </a:solidFill>
              </a:rPr>
              <a:t>celní orgány a Česká inspekce životního prostředí </a:t>
            </a:r>
            <a:r>
              <a:rPr lang="cs-CZ" sz="3400" dirty="0" smtClean="0">
                <a:solidFill>
                  <a:srgbClr val="FF0000"/>
                </a:solidFill>
              </a:rPr>
              <a:t>(ČIŽP) </a:t>
            </a:r>
            <a:r>
              <a:rPr lang="cs-CZ" sz="3400" b="1" dirty="0" smtClean="0">
                <a:solidFill>
                  <a:srgbClr val="FF0000"/>
                </a:solidFill>
              </a:rPr>
              <a:t>jsou kontrolními orgány</a:t>
            </a:r>
            <a:r>
              <a:rPr lang="cs-CZ" sz="3400" dirty="0" smtClean="0"/>
              <a:t>, </a:t>
            </a:r>
            <a:r>
              <a:rPr lang="cs-CZ" sz="3400" dirty="0"/>
              <a:t>které dohlíží nad dodržování povinností </a:t>
            </a:r>
            <a:r>
              <a:rPr lang="cs-CZ" sz="3400" dirty="0" smtClean="0"/>
              <a:t>vyplývajících </a:t>
            </a:r>
            <a:r>
              <a:rPr lang="cs-CZ" sz="3400" dirty="0"/>
              <a:t>z Úmluvy, někdy též ve spolupráci se Státní veterinární správou a Státní rostlinolékařská správou</a:t>
            </a:r>
          </a:p>
          <a:p>
            <a:r>
              <a:rPr lang="cs-CZ" sz="3400" b="1" dirty="0">
                <a:solidFill>
                  <a:srgbClr val="FF0000"/>
                </a:solidFill>
              </a:rPr>
              <a:t>krajské úřady povolují obchod s exempláři </a:t>
            </a:r>
            <a:r>
              <a:rPr lang="cs-CZ" sz="3400" dirty="0"/>
              <a:t>CITES uvnitř EU, pokud takový proces  nařízení č. 338/97 </a:t>
            </a:r>
            <a:r>
              <a:rPr lang="cs-CZ" sz="3400" dirty="0" smtClean="0"/>
              <a:t>vyžaduje</a:t>
            </a:r>
          </a:p>
          <a:p>
            <a:pPr marL="0" indent="0">
              <a:buNone/>
            </a:pPr>
            <a:r>
              <a:rPr lang="en-US" sz="2800" dirty="0" smtClean="0"/>
              <a:t>+ </a:t>
            </a:r>
            <a:r>
              <a:rPr lang="cs-CZ" sz="2800" dirty="0" smtClean="0"/>
              <a:t>vyhláška </a:t>
            </a:r>
            <a:r>
              <a:rPr lang="cs-CZ" sz="2800" dirty="0"/>
              <a:t>č. 210/2010 Sb., o provedení některých ustanovení zákona o obchodování s ohroženými </a:t>
            </a:r>
            <a:r>
              <a:rPr lang="cs-CZ" sz="2800" dirty="0" smtClean="0"/>
              <a:t>druhy</a:t>
            </a:r>
            <a:endParaRPr lang="cs-CZ" dirty="0"/>
          </a:p>
        </p:txBody>
      </p:sp>
    </p:spTree>
    <p:extLst>
      <p:ext uri="{BB962C8B-B14F-4D97-AF65-F5344CB8AC3E}">
        <p14:creationId xmlns="" xmlns:p14="http://schemas.microsoft.com/office/powerpoint/2010/main" val="232886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ovéPole 6"/>
          <p:cNvSpPr txBox="1"/>
          <p:nvPr/>
        </p:nvSpPr>
        <p:spPr>
          <a:xfrm>
            <a:off x="1619672" y="384547"/>
            <a:ext cx="7200800" cy="584775"/>
          </a:xfrm>
          <a:prstGeom prst="rect">
            <a:avLst/>
          </a:prstGeom>
          <a:noFill/>
        </p:spPr>
        <p:txBody>
          <a:bodyPr wrap="square" rtlCol="0">
            <a:spAutoFit/>
          </a:bodyPr>
          <a:lstStyle/>
          <a:p>
            <a:r>
              <a:rPr lang="cs-CZ" sz="3200" b="1" dirty="0" smtClean="0">
                <a:solidFill>
                  <a:schemeClr val="accent6"/>
                </a:solidFill>
              </a:rPr>
              <a:t>MECHANISMUS REGULACE</a:t>
            </a:r>
            <a:endParaRPr lang="cs-CZ" sz="3200" b="1" dirty="0">
              <a:solidFill>
                <a:schemeClr val="accent6"/>
              </a:solidFill>
            </a:endParaRPr>
          </a:p>
        </p:txBody>
      </p:sp>
      <p:sp>
        <p:nvSpPr>
          <p:cNvPr id="4" name="Zástupný symbol pro obsah 3"/>
          <p:cNvSpPr>
            <a:spLocks noGrp="1"/>
          </p:cNvSpPr>
          <p:nvPr>
            <p:ph idx="1"/>
          </p:nvPr>
        </p:nvSpPr>
        <p:spPr/>
        <p:txBody>
          <a:bodyPr/>
          <a:lstStyle/>
          <a:p>
            <a:r>
              <a:rPr lang="cs-CZ" b="1" dirty="0" smtClean="0"/>
              <a:t>Povinnost označit exempláře</a:t>
            </a:r>
          </a:p>
          <a:p>
            <a:r>
              <a:rPr lang="cs-CZ" b="1" dirty="0" smtClean="0"/>
              <a:t>Registrace exemplářů </a:t>
            </a:r>
            <a:r>
              <a:rPr lang="cs-CZ" dirty="0" smtClean="0"/>
              <a:t>(A </a:t>
            </a:r>
            <a:r>
              <a:rPr lang="en-US" dirty="0" smtClean="0"/>
              <a:t>+</a:t>
            </a:r>
            <a:r>
              <a:rPr lang="cs-CZ" dirty="0" smtClean="0"/>
              <a:t> </a:t>
            </a:r>
            <a:r>
              <a:rPr lang="en-US" dirty="0" smtClean="0"/>
              <a:t>n</a:t>
            </a:r>
            <a:r>
              <a:rPr lang="cs-CZ" dirty="0" err="1" smtClean="0"/>
              <a:t>ěkteré</a:t>
            </a:r>
            <a:r>
              <a:rPr lang="cs-CZ" dirty="0" smtClean="0"/>
              <a:t> B)</a:t>
            </a:r>
          </a:p>
          <a:p>
            <a:r>
              <a:rPr lang="cs-CZ" b="1" dirty="0" smtClean="0"/>
              <a:t>Povinnost</a:t>
            </a:r>
            <a:r>
              <a:rPr lang="cs-CZ" dirty="0" smtClean="0"/>
              <a:t> </a:t>
            </a:r>
            <a:r>
              <a:rPr lang="cs-CZ" dirty="0"/>
              <a:t>na výzvu ČIŽP nebo celních orgánů </a:t>
            </a:r>
            <a:r>
              <a:rPr lang="cs-CZ" b="1" dirty="0" smtClean="0">
                <a:solidFill>
                  <a:srgbClr val="FF0000"/>
                </a:solidFill>
              </a:rPr>
              <a:t>prokázat legální původ </a:t>
            </a:r>
            <a:r>
              <a:rPr lang="cs-CZ" dirty="0" smtClean="0"/>
              <a:t>(jinak </a:t>
            </a:r>
            <a:r>
              <a:rPr lang="cs-CZ" dirty="0"/>
              <a:t>zákaz realizace </a:t>
            </a:r>
            <a:r>
              <a:rPr lang="cs-CZ" dirty="0" smtClean="0"/>
              <a:t>záměru, </a:t>
            </a:r>
            <a:r>
              <a:rPr lang="cs-CZ" dirty="0"/>
              <a:t>zadržení, </a:t>
            </a:r>
            <a:r>
              <a:rPr lang="cs-CZ" dirty="0" smtClean="0"/>
              <a:t>zabavení)</a:t>
            </a:r>
          </a:p>
          <a:p>
            <a:r>
              <a:rPr lang="cs-CZ" dirty="0" smtClean="0"/>
              <a:t>Povinnost </a:t>
            </a:r>
            <a:r>
              <a:rPr lang="cs-CZ" b="1" dirty="0" smtClean="0"/>
              <a:t>získat výjimku </a:t>
            </a:r>
            <a:r>
              <a:rPr lang="cs-CZ" dirty="0" smtClean="0"/>
              <a:t>ke komerčnímu využití včetně např. veřejného </a:t>
            </a:r>
            <a:r>
              <a:rPr lang="cs-CZ" dirty="0"/>
              <a:t>vystavování pro obchodní účely</a:t>
            </a:r>
            <a:r>
              <a:rPr lang="cs-CZ" dirty="0" smtClean="0"/>
              <a:t> </a:t>
            </a:r>
            <a:endParaRPr lang="cs-CZ" dirty="0"/>
          </a:p>
        </p:txBody>
      </p:sp>
    </p:spTree>
    <p:extLst>
      <p:ext uri="{BB962C8B-B14F-4D97-AF65-F5344CB8AC3E}">
        <p14:creationId xmlns="" xmlns:p14="http://schemas.microsoft.com/office/powerpoint/2010/main" val="318509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691680" y="263058"/>
            <a:ext cx="7540152" cy="707886"/>
          </a:xfrm>
          <a:prstGeom prst="rect">
            <a:avLst/>
          </a:prstGeom>
          <a:noFill/>
        </p:spPr>
        <p:txBody>
          <a:bodyPr wrap="square" rtlCol="0">
            <a:spAutoFit/>
          </a:bodyPr>
          <a:lstStyle/>
          <a:p>
            <a:r>
              <a:rPr lang="cs-CZ" sz="4000" b="1" dirty="0" smtClean="0">
                <a:solidFill>
                  <a:schemeClr val="accent6"/>
                </a:solidFill>
              </a:rPr>
              <a:t>Trestněprávní odpovědnost</a:t>
            </a:r>
            <a:endParaRPr lang="cs-CZ" sz="4000" b="1" dirty="0">
              <a:solidFill>
                <a:schemeClr val="accent6"/>
              </a:solidFill>
            </a:endParaRPr>
          </a:p>
        </p:txBody>
      </p:sp>
      <p:pic>
        <p:nvPicPr>
          <p:cNvPr id="1026" name="Picture 2" descr="metyl, metanol, alkohol, etyl, vodka, otrava, pančovatvýrobce, placatka, kolek, drak, palírna, draka"/>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metyl, metanol, alkohol, etyl, vodka, otrava, pančovatvýrobce, placatka, kolek, drak, palírna, draka"/>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07975" y="15875"/>
            <a:ext cx="9525" cy="9525"/>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metyl, metanol, alkohol, etyl, vodka, otrava, pančovatvýrobce, placatka, kolek, drak, palírna, draka"/>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60375" y="168275"/>
            <a:ext cx="9525" cy="9525"/>
          </a:xfrm>
          <a:prstGeom prst="rect">
            <a:avLst/>
          </a:prstGeom>
          <a:noFill/>
          <a:extLst>
            <a:ext uri="{909E8E84-426E-40DD-AFC4-6F175D3DCCD1}">
              <a14:hiddenFill xmlns="" xmlns:a14="http://schemas.microsoft.com/office/drawing/2010/main">
                <a:solidFill>
                  <a:srgbClr val="FFFFFF"/>
                </a:solidFill>
              </a14:hiddenFill>
            </a:ext>
          </a:extLst>
        </p:spPr>
      </p:pic>
      <p:sp>
        <p:nvSpPr>
          <p:cNvPr id="3" name="Zástupný symbol pro obsah 2"/>
          <p:cNvSpPr>
            <a:spLocks noGrp="1"/>
          </p:cNvSpPr>
          <p:nvPr>
            <p:ph idx="1"/>
          </p:nvPr>
        </p:nvSpPr>
        <p:spPr>
          <a:xfrm>
            <a:off x="457200" y="1600200"/>
            <a:ext cx="8507288" cy="5069160"/>
          </a:xfrm>
        </p:spPr>
        <p:txBody>
          <a:bodyPr>
            <a:normAutofit fontScale="62500" lnSpcReduction="20000"/>
          </a:bodyPr>
          <a:lstStyle/>
          <a:p>
            <a:pPr marL="0" indent="0">
              <a:buNone/>
            </a:pPr>
            <a:r>
              <a:rPr lang="cs-CZ" b="1" dirty="0"/>
              <a:t>§ 299 Neoprávněné nakládání s chráněnými volně žijícími živočichy a planě rostoucími </a:t>
            </a:r>
            <a:r>
              <a:rPr lang="cs-CZ" b="1" dirty="0" smtClean="0"/>
              <a:t>rostlinami</a:t>
            </a:r>
          </a:p>
          <a:p>
            <a:pPr marL="0" indent="0">
              <a:buNone/>
            </a:pPr>
            <a:endParaRPr lang="cs-CZ" b="1" dirty="0"/>
          </a:p>
          <a:p>
            <a:pPr marL="0" indent="0">
              <a:buNone/>
            </a:pPr>
            <a:r>
              <a:rPr lang="cs-CZ" b="1" dirty="0" smtClean="0"/>
              <a:t>1</a:t>
            </a:r>
            <a:r>
              <a:rPr lang="cs-CZ" b="1" dirty="0"/>
              <a:t>)</a:t>
            </a:r>
            <a:r>
              <a:rPr lang="cs-CZ" dirty="0"/>
              <a:t> </a:t>
            </a:r>
            <a:r>
              <a:rPr lang="cs-CZ" dirty="0" smtClean="0"/>
              <a:t>…usmrtí</a:t>
            </a:r>
            <a:r>
              <a:rPr lang="cs-CZ" dirty="0"/>
              <a:t>, zničí, poškodí, odejme z přírody, zpracovává, doveze, vyveze, proveze, přechovává, nabízí, zprostředkuje, sobě nebo jinému opatří jedince zvláště chráněného druhu živočicha nebo rostliny nebo exemplář </a:t>
            </a:r>
            <a:r>
              <a:rPr lang="cs-CZ" sz="3800" b="1" dirty="0">
                <a:solidFill>
                  <a:srgbClr val="00B050"/>
                </a:solidFill>
              </a:rPr>
              <a:t>chráněného druhu </a:t>
            </a:r>
            <a:r>
              <a:rPr lang="cs-CZ" dirty="0"/>
              <a:t>a spáchá takový čin </a:t>
            </a:r>
            <a:r>
              <a:rPr lang="cs-CZ" sz="3800" b="1" dirty="0">
                <a:solidFill>
                  <a:srgbClr val="00B050"/>
                </a:solidFill>
              </a:rPr>
              <a:t>na více než dvaceti pěti kusech </a:t>
            </a:r>
            <a:r>
              <a:rPr lang="cs-CZ" dirty="0"/>
              <a:t>živočichů, rostlin nebo exemplářů, bude potrestán odnětím svobody až na tři léta, zákazem činnosti nebo propadnutím věci nebo jiné majetkové hodnoty</a:t>
            </a:r>
            <a:r>
              <a:rPr lang="cs-CZ" dirty="0" smtClean="0"/>
              <a:t>.</a:t>
            </a:r>
          </a:p>
          <a:p>
            <a:pPr marL="0" indent="0">
              <a:buNone/>
            </a:pPr>
            <a:r>
              <a:rPr lang="cs-CZ" dirty="0"/>
              <a:t/>
            </a:r>
            <a:br>
              <a:rPr lang="cs-CZ" dirty="0"/>
            </a:br>
            <a:r>
              <a:rPr lang="cs-CZ" b="1" dirty="0"/>
              <a:t>(2)</a:t>
            </a:r>
            <a:r>
              <a:rPr lang="cs-CZ" dirty="0"/>
              <a:t> Stejně bude potrestán, kdo v rozporu s jiným právním předpisem usmrtí, zničí, poškodí, odejme z přírody, zpracovává, doveze, vyveze, proveze, přechovává, nabízí, zprostředkuje, sobě nebo jinému </a:t>
            </a:r>
            <a:r>
              <a:rPr lang="cs-CZ" sz="3800" b="1" dirty="0">
                <a:solidFill>
                  <a:srgbClr val="00B050"/>
                </a:solidFill>
              </a:rPr>
              <a:t>opatří jedince silně nebo kriticky ohroženého druhu živočicha nebo rostliny nebo exemplář druhu přímo ohroženého vyhubením nebo vyhynutím</a:t>
            </a:r>
            <a:r>
              <a:rPr lang="cs-CZ" dirty="0"/>
              <a:t>.</a:t>
            </a:r>
            <a:br>
              <a:rPr lang="cs-CZ" dirty="0"/>
            </a:br>
            <a:endParaRPr lang="cs-CZ" dirty="0"/>
          </a:p>
        </p:txBody>
      </p:sp>
    </p:spTree>
    <p:extLst>
      <p:ext uri="{BB962C8B-B14F-4D97-AF65-F5344CB8AC3E}">
        <p14:creationId xmlns="" xmlns:p14="http://schemas.microsoft.com/office/powerpoint/2010/main" val="239038528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691680" y="263058"/>
            <a:ext cx="7540152" cy="707886"/>
          </a:xfrm>
          <a:prstGeom prst="rect">
            <a:avLst/>
          </a:prstGeom>
          <a:noFill/>
        </p:spPr>
        <p:txBody>
          <a:bodyPr wrap="square" rtlCol="0">
            <a:spAutoFit/>
          </a:bodyPr>
          <a:lstStyle/>
          <a:p>
            <a:r>
              <a:rPr lang="cs-CZ" sz="4000" b="1" dirty="0" smtClean="0">
                <a:solidFill>
                  <a:schemeClr val="accent6"/>
                </a:solidFill>
              </a:rPr>
              <a:t>Trestněprávní odpovědnost</a:t>
            </a:r>
            <a:endParaRPr lang="cs-CZ" sz="4000" b="1" dirty="0">
              <a:solidFill>
                <a:schemeClr val="accent6"/>
              </a:solidFill>
            </a:endParaRPr>
          </a:p>
        </p:txBody>
      </p:sp>
      <p:pic>
        <p:nvPicPr>
          <p:cNvPr id="1026" name="Picture 2" descr="metyl, metanol, alkohol, etyl, vodka, otrava, pančovatvýrobce, placatka, kolek, drak, palírna, draka"/>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metyl, metanol, alkohol, etyl, vodka, otrava, pančovatvýrobce, placatka, kolek, drak, palírna, draka"/>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07975" y="15875"/>
            <a:ext cx="9525" cy="9525"/>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metyl, metanol, alkohol, etyl, vodka, otrava, pančovatvýrobce, placatka, kolek, drak, palírna, draka"/>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60375" y="168275"/>
            <a:ext cx="9525" cy="9525"/>
          </a:xfrm>
          <a:prstGeom prst="rect">
            <a:avLst/>
          </a:prstGeom>
          <a:noFill/>
          <a:extLst>
            <a:ext uri="{909E8E84-426E-40DD-AFC4-6F175D3DCCD1}">
              <a14:hiddenFill xmlns="" xmlns:a14="http://schemas.microsoft.com/office/drawing/2010/main">
                <a:solidFill>
                  <a:srgbClr val="FFFFFF"/>
                </a:solidFill>
              </a14:hiddenFill>
            </a:ext>
          </a:extLst>
        </p:spPr>
      </p:pic>
      <p:sp>
        <p:nvSpPr>
          <p:cNvPr id="3" name="Zástupný symbol pro obsah 2"/>
          <p:cNvSpPr>
            <a:spLocks noGrp="1"/>
          </p:cNvSpPr>
          <p:nvPr>
            <p:ph idx="1"/>
          </p:nvPr>
        </p:nvSpPr>
        <p:spPr/>
        <p:txBody>
          <a:bodyPr>
            <a:normAutofit fontScale="77500" lnSpcReduction="20000"/>
          </a:bodyPr>
          <a:lstStyle/>
          <a:p>
            <a:pPr marL="0" indent="0">
              <a:buNone/>
            </a:pPr>
            <a:r>
              <a:rPr lang="cs-CZ" b="1" dirty="0"/>
              <a:t>§ 300</a:t>
            </a:r>
          </a:p>
          <a:p>
            <a:pPr marL="0" indent="0">
              <a:buNone/>
            </a:pPr>
            <a:r>
              <a:rPr lang="cs-CZ" b="1" dirty="0"/>
              <a:t>Neoprávněné nakládání s chráněnými volně žijícími živočichy a planě rostoucími rostlinami z nedbalosti</a:t>
            </a:r>
          </a:p>
          <a:p>
            <a:pPr marL="0" indent="0">
              <a:buNone/>
            </a:pPr>
            <a:r>
              <a:rPr lang="cs-CZ" dirty="0"/>
              <a:t>Kdo z hrubé nedbalosti poruší jiný právní předpis tím, že </a:t>
            </a:r>
            <a:r>
              <a:rPr lang="cs-CZ" b="1" dirty="0">
                <a:solidFill>
                  <a:schemeClr val="accent6"/>
                </a:solidFill>
              </a:rPr>
              <a:t>usmrtí, zničí, poškodí, odejme z přírody, zpracovává, opakovaně doveze, vyveze nebo proveze, přechovává, nabízí, zprostředkuje nebo sobě nebo jinému opatří </a:t>
            </a:r>
            <a:r>
              <a:rPr lang="cs-CZ" b="1" dirty="0"/>
              <a:t>jedince zvláště chráněného druhu živočicha nebo rostliny nebo exemplář chráněného druhu ve větším rozsahu než dvaceti pěti kusů nebo jedince kriticky ohroženého druhu živočicha nebo rostliny nebo exemplář druhu přímo ohroženého vyhubením nebo vyhynutím</a:t>
            </a:r>
            <a:r>
              <a:rPr lang="cs-CZ" dirty="0"/>
              <a:t>, bude potrestán odnětím svobody až na jeden rok, zákazem činnosti nebo propadnutím věci.</a:t>
            </a:r>
          </a:p>
        </p:txBody>
      </p:sp>
    </p:spTree>
    <p:extLst>
      <p:ext uri="{BB962C8B-B14F-4D97-AF65-F5344CB8AC3E}">
        <p14:creationId xmlns="" xmlns:p14="http://schemas.microsoft.com/office/powerpoint/2010/main" val="341375286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ovéPole 6"/>
          <p:cNvSpPr txBox="1"/>
          <p:nvPr/>
        </p:nvSpPr>
        <p:spPr>
          <a:xfrm>
            <a:off x="1619672" y="384547"/>
            <a:ext cx="7200800" cy="584775"/>
          </a:xfrm>
          <a:prstGeom prst="rect">
            <a:avLst/>
          </a:prstGeom>
          <a:noFill/>
        </p:spPr>
        <p:txBody>
          <a:bodyPr wrap="square" rtlCol="0">
            <a:spAutoFit/>
          </a:bodyPr>
          <a:lstStyle/>
          <a:p>
            <a:r>
              <a:rPr lang="cs-CZ" sz="3200" b="1" dirty="0" smtClean="0">
                <a:solidFill>
                  <a:schemeClr val="accent6"/>
                </a:solidFill>
              </a:rPr>
              <a:t>MECHANISMUS REGULACE</a:t>
            </a:r>
            <a:endParaRPr lang="cs-CZ" sz="3200" b="1" dirty="0">
              <a:solidFill>
                <a:schemeClr val="accent6"/>
              </a:solidFill>
            </a:endParaRPr>
          </a:p>
        </p:txBody>
      </p:sp>
      <p:pic>
        <p:nvPicPr>
          <p:cNvPr id="3074" name="Picture 2" descr="http://www.cizp.cz/zdroj.aspx?typ=5&amp;Id=1488&amp;sh=-11099347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95536" y="2348880"/>
            <a:ext cx="4102351" cy="3076763"/>
          </a:xfrm>
          <a:prstGeom prst="rect">
            <a:avLst/>
          </a:prstGeom>
          <a:noFill/>
          <a:extLst>
            <a:ext uri="{909E8E84-426E-40DD-AFC4-6F175D3DCCD1}">
              <a14:hiddenFill xmlns="" xmlns:a14="http://schemas.microsoft.com/office/drawing/2010/main">
                <a:solidFill>
                  <a:srgbClr val="FFFFFF"/>
                </a:solidFill>
              </a14:hiddenFill>
            </a:ext>
          </a:extLst>
        </p:spPr>
      </p:pic>
      <p:pic>
        <p:nvPicPr>
          <p:cNvPr id="4098" name="Picture 2" descr="http://www.cizp.cz/zdroj.aspx?typ=5&amp;Id=515&amp;sh=-707232961"/>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004048" y="1592457"/>
            <a:ext cx="3442205" cy="458960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6540056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457200" y="1227914"/>
            <a:ext cx="8229600" cy="4898250"/>
          </a:xfrm>
        </p:spPr>
        <p:txBody>
          <a:bodyPr>
            <a:normAutofit/>
          </a:bodyPr>
          <a:lstStyle/>
          <a:p>
            <a:pPr marL="0" indent="0">
              <a:buNone/>
            </a:pPr>
            <a:r>
              <a:rPr lang="cs-CZ" sz="2400" dirty="0" smtClean="0"/>
              <a:t>Entomolog </a:t>
            </a:r>
            <a:r>
              <a:rPr lang="cs-CZ" sz="2400" dirty="0"/>
              <a:t>Michalem </a:t>
            </a:r>
            <a:r>
              <a:rPr lang="cs-CZ" sz="2400" dirty="0" err="1" smtClean="0"/>
              <a:t>Tkoč</a:t>
            </a:r>
            <a:r>
              <a:rPr lang="cs-CZ" sz="2400" dirty="0" smtClean="0"/>
              <a:t> (</a:t>
            </a:r>
            <a:r>
              <a:rPr lang="cs-CZ" sz="2400" dirty="0" err="1" smtClean="0"/>
              <a:t>PřF</a:t>
            </a:r>
            <a:r>
              <a:rPr lang="cs-CZ" sz="2400" dirty="0" smtClean="0"/>
              <a:t> UK)</a:t>
            </a:r>
            <a:endParaRPr lang="cs-CZ" sz="2400" dirty="0"/>
          </a:p>
          <a:p>
            <a:pPr marL="0" indent="0">
              <a:buNone/>
            </a:pPr>
            <a:endParaRPr lang="cs-CZ" sz="2400" dirty="0" smtClean="0"/>
          </a:p>
          <a:p>
            <a:r>
              <a:rPr lang="cs-CZ" sz="2400" i="1" dirty="0" smtClean="0"/>
              <a:t>„Tak </a:t>
            </a:r>
            <a:r>
              <a:rPr lang="cs-CZ" sz="2400" i="1" dirty="0"/>
              <a:t>jako každý jiný živočich i </a:t>
            </a:r>
            <a:r>
              <a:rPr lang="cs-CZ" sz="2400" b="1" i="1" dirty="0"/>
              <a:t>moucha cítí bolest</a:t>
            </a:r>
            <a:r>
              <a:rPr lang="cs-CZ" sz="2400" i="1" dirty="0"/>
              <a:t>, </a:t>
            </a:r>
            <a:r>
              <a:rPr lang="cs-CZ" sz="2400" b="1" i="1" dirty="0"/>
              <a:t>má vyvinutou nervovou soustavu, a to velmi dobře</a:t>
            </a:r>
            <a:r>
              <a:rPr lang="cs-CZ" sz="2400" i="1" dirty="0"/>
              <a:t>. Určitě vnímá kde je jí dobře a kde ne, co jí vadí, vnímá teplotu, má velmi dobrý zrak a všechny vetší chloupky na jejím těle jsou inervovány, slouží jako hmatové orgány</a:t>
            </a:r>
            <a:r>
              <a:rPr lang="cs-CZ" sz="2400" i="1" dirty="0" smtClean="0"/>
              <a:t>.“</a:t>
            </a:r>
            <a:endParaRPr lang="cs-CZ" sz="2400" i="1" dirty="0"/>
          </a:p>
          <a:p>
            <a:r>
              <a:rPr lang="cs-CZ" sz="2400" i="1" dirty="0" smtClean="0"/>
              <a:t>„Mouchy </a:t>
            </a:r>
            <a:r>
              <a:rPr lang="cs-CZ" sz="2400" i="1" dirty="0"/>
              <a:t>jsou dobří letci a v přírodě každý den uletí i několik set metrů, takto stísněné prostředí jim určitě nedělá dobře, navíc jak se snaží uniknout, tak narážejí neustále do skla</a:t>
            </a:r>
            <a:r>
              <a:rPr lang="cs-CZ" sz="2400" i="1" dirty="0" smtClean="0"/>
              <a:t>.“</a:t>
            </a:r>
            <a:endParaRPr lang="cs-CZ" sz="2400" i="1" dirty="0"/>
          </a:p>
          <a:p>
            <a:r>
              <a:rPr lang="cs-CZ" sz="2400" i="1" dirty="0" smtClean="0"/>
              <a:t>„Přilepená </a:t>
            </a:r>
            <a:r>
              <a:rPr lang="cs-CZ" sz="2400" i="1" dirty="0"/>
              <a:t>moucha </a:t>
            </a:r>
            <a:r>
              <a:rPr lang="cs-CZ" sz="2400" b="1" i="1" dirty="0"/>
              <a:t>může takto zmírat klidně dva dny</a:t>
            </a:r>
            <a:r>
              <a:rPr lang="cs-CZ" sz="2400" i="1" dirty="0" smtClean="0"/>
              <a:t>.“</a:t>
            </a:r>
            <a:endParaRPr lang="cs-CZ" sz="2400" i="1" dirty="0"/>
          </a:p>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691680" y="263058"/>
            <a:ext cx="6408712" cy="707886"/>
          </a:xfrm>
          <a:prstGeom prst="rect">
            <a:avLst/>
          </a:prstGeom>
          <a:noFill/>
        </p:spPr>
        <p:txBody>
          <a:bodyPr wrap="square" rtlCol="0">
            <a:spAutoFit/>
          </a:bodyPr>
          <a:lstStyle/>
          <a:p>
            <a:r>
              <a:rPr lang="cs-CZ" sz="4000" b="1" dirty="0" err="1" smtClean="0">
                <a:solidFill>
                  <a:schemeClr val="accent6">
                    <a:lumMod val="75000"/>
                  </a:schemeClr>
                </a:solidFill>
              </a:rPr>
              <a:t>Cronenberg</a:t>
            </a:r>
            <a:r>
              <a:rPr lang="cs-CZ" sz="4000" b="1" dirty="0" smtClean="0">
                <a:solidFill>
                  <a:schemeClr val="accent6">
                    <a:lumMod val="75000"/>
                  </a:schemeClr>
                </a:solidFill>
              </a:rPr>
              <a:t>?</a:t>
            </a:r>
            <a:endParaRPr lang="cs-CZ" sz="4000" b="1" dirty="0">
              <a:solidFill>
                <a:schemeClr val="accent6">
                  <a:lumMod val="75000"/>
                </a:schemeClr>
              </a:solidFill>
            </a:endParaRPr>
          </a:p>
        </p:txBody>
      </p:sp>
    </p:spTree>
    <p:extLst>
      <p:ext uri="{BB962C8B-B14F-4D97-AF65-F5344CB8AC3E}">
        <p14:creationId xmlns="" xmlns:p14="http://schemas.microsoft.com/office/powerpoint/2010/main" val="300546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691680" y="263058"/>
            <a:ext cx="7540152" cy="707886"/>
          </a:xfrm>
          <a:prstGeom prst="rect">
            <a:avLst/>
          </a:prstGeom>
          <a:noFill/>
        </p:spPr>
        <p:txBody>
          <a:bodyPr wrap="square" rtlCol="0">
            <a:spAutoFit/>
          </a:bodyPr>
          <a:lstStyle/>
          <a:p>
            <a:r>
              <a:rPr lang="cs-CZ" sz="4000" b="1" dirty="0" smtClean="0">
                <a:solidFill>
                  <a:schemeClr val="accent6"/>
                </a:solidFill>
              </a:rPr>
              <a:t>Překrývající se ochrana - příklad</a:t>
            </a:r>
            <a:endParaRPr lang="cs-CZ" sz="4000" b="1" dirty="0">
              <a:solidFill>
                <a:schemeClr val="accent6"/>
              </a:solidFill>
            </a:endParaRPr>
          </a:p>
        </p:txBody>
      </p:sp>
      <p:pic>
        <p:nvPicPr>
          <p:cNvPr id="1026" name="Picture 2" descr="metyl, metanol, alkohol, etyl, vodka, otrava, pančovatvýrobce, placatka, kolek, drak, palírna, draka"/>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metyl, metanol, alkohol, etyl, vodka, otrava, pančovatvýrobce, placatka, kolek, drak, palírna, draka"/>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07975" y="15875"/>
            <a:ext cx="9525" cy="9525"/>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metyl, metanol, alkohol, etyl, vodka, otrava, pančovatvýrobce, placatka, kolek, drak, palírna, draka"/>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60375" y="168275"/>
            <a:ext cx="9525" cy="9525"/>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Zástupný symbol pro obsah 5"/>
          <p:cNvPicPr>
            <a:picLocks noGrp="1" noChangeAspect="1"/>
          </p:cNvPicPr>
          <p:nvPr>
            <p:ph idx="1"/>
          </p:nvPr>
        </p:nvPicPr>
        <p:blipFill>
          <a:blip r:embed="rId5" cstate="print">
            <a:extLst>
              <a:ext uri="{28A0092B-C50C-407E-A947-70E740481C1C}">
                <a14:useLocalDpi xmlns="" xmlns:a14="http://schemas.microsoft.com/office/drawing/2010/main" val="0"/>
              </a:ext>
            </a:extLst>
          </a:blip>
          <a:stretch>
            <a:fillRect/>
          </a:stretch>
        </p:blipFill>
        <p:spPr>
          <a:xfrm>
            <a:off x="1403648" y="1205027"/>
            <a:ext cx="6788944" cy="4525963"/>
          </a:xfrm>
        </p:spPr>
      </p:pic>
      <p:sp>
        <p:nvSpPr>
          <p:cNvPr id="7" name="TextovéPole 6"/>
          <p:cNvSpPr txBox="1"/>
          <p:nvPr/>
        </p:nvSpPr>
        <p:spPr>
          <a:xfrm>
            <a:off x="5148064" y="5816239"/>
            <a:ext cx="3312368" cy="338554"/>
          </a:xfrm>
          <a:prstGeom prst="rect">
            <a:avLst/>
          </a:prstGeom>
          <a:noFill/>
        </p:spPr>
        <p:txBody>
          <a:bodyPr wrap="square" rtlCol="0">
            <a:spAutoFit/>
          </a:bodyPr>
          <a:lstStyle/>
          <a:p>
            <a:r>
              <a:rPr lang="cs-CZ" sz="1600" dirty="0"/>
              <a:t>Foto: Jaromír </a:t>
            </a:r>
            <a:r>
              <a:rPr lang="cs-CZ" sz="1600" dirty="0" err="1" smtClean="0"/>
              <a:t>Binnhack</a:t>
            </a:r>
            <a:r>
              <a:rPr lang="cs-CZ" sz="1600" dirty="0" smtClean="0"/>
              <a:t> (NP Šumava)</a:t>
            </a:r>
            <a:endParaRPr lang="cs-CZ" dirty="0"/>
          </a:p>
        </p:txBody>
      </p:sp>
    </p:spTree>
    <p:extLst>
      <p:ext uri="{BB962C8B-B14F-4D97-AF65-F5344CB8AC3E}">
        <p14:creationId xmlns="" xmlns:p14="http://schemas.microsoft.com/office/powerpoint/2010/main" val="259453655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691680" y="263058"/>
            <a:ext cx="7540152" cy="707886"/>
          </a:xfrm>
          <a:prstGeom prst="rect">
            <a:avLst/>
          </a:prstGeom>
          <a:noFill/>
        </p:spPr>
        <p:txBody>
          <a:bodyPr wrap="square" rtlCol="0">
            <a:spAutoFit/>
          </a:bodyPr>
          <a:lstStyle/>
          <a:p>
            <a:r>
              <a:rPr lang="cs-CZ" sz="4000" b="1" dirty="0" smtClean="0">
                <a:solidFill>
                  <a:schemeClr val="accent6"/>
                </a:solidFill>
              </a:rPr>
              <a:t>Překrývající se ochrana - příklad</a:t>
            </a:r>
            <a:endParaRPr lang="cs-CZ" sz="4000" b="1" dirty="0">
              <a:solidFill>
                <a:schemeClr val="accent6"/>
              </a:solidFill>
            </a:endParaRPr>
          </a:p>
        </p:txBody>
      </p:sp>
      <p:pic>
        <p:nvPicPr>
          <p:cNvPr id="1026" name="Picture 2" descr="metyl, metanol, alkohol, etyl, vodka, otrava, pančovatvýrobce, placatka, kolek, drak, palírna, draka"/>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metyl, metanol, alkohol, etyl, vodka, otrava, pančovatvýrobce, placatka, kolek, drak, palírna, draka"/>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07975" y="15875"/>
            <a:ext cx="9525" cy="9525"/>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metyl, metanol, alkohol, etyl, vodka, otrava, pančovatvýrobce, placatka, kolek, drak, palírna, draka"/>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60375" y="168275"/>
            <a:ext cx="9525" cy="9525"/>
          </a:xfrm>
          <a:prstGeom prst="rect">
            <a:avLst/>
          </a:prstGeom>
          <a:noFill/>
          <a:extLst>
            <a:ext uri="{909E8E84-426E-40DD-AFC4-6F175D3DCCD1}">
              <a14:hiddenFill xmlns="" xmlns:a14="http://schemas.microsoft.com/office/drawing/2010/main">
                <a:solidFill>
                  <a:srgbClr val="FFFFFF"/>
                </a:solidFill>
              </a14:hiddenFill>
            </a:ext>
          </a:extLst>
        </p:spPr>
      </p:pic>
      <p:sp>
        <p:nvSpPr>
          <p:cNvPr id="3" name="Zástupný symbol pro obsah 2"/>
          <p:cNvSpPr>
            <a:spLocks noGrp="1"/>
          </p:cNvSpPr>
          <p:nvPr>
            <p:ph idx="1"/>
          </p:nvPr>
        </p:nvSpPr>
        <p:spPr/>
        <p:txBody>
          <a:bodyPr>
            <a:normAutofit/>
          </a:bodyPr>
          <a:lstStyle/>
          <a:p>
            <a:pPr algn="just"/>
            <a:r>
              <a:rPr lang="cs-CZ" sz="2400" b="1" dirty="0"/>
              <a:t>Rys ostrovid je největší evropskou kočkovitou </a:t>
            </a:r>
            <a:r>
              <a:rPr lang="cs-CZ" sz="2400" b="1" dirty="0" smtClean="0"/>
              <a:t>šelmou</a:t>
            </a:r>
          </a:p>
          <a:p>
            <a:pPr algn="just"/>
            <a:r>
              <a:rPr lang="cs-CZ" sz="2400" b="1" dirty="0" smtClean="0"/>
              <a:t>Bernská úmluva </a:t>
            </a:r>
            <a:r>
              <a:rPr lang="cs-CZ" sz="2400" b="1" dirty="0"/>
              <a:t>jej zařazuje mezi chráněné druhy </a:t>
            </a:r>
            <a:r>
              <a:rPr lang="cs-CZ" sz="2400" b="1" dirty="0" smtClean="0"/>
              <a:t>živočichů</a:t>
            </a:r>
          </a:p>
          <a:p>
            <a:pPr algn="just"/>
            <a:r>
              <a:rPr lang="cs-CZ" sz="2400" b="1" dirty="0" smtClean="0"/>
              <a:t>Ve </a:t>
            </a:r>
            <a:r>
              <a:rPr lang="cs-CZ" sz="2400" b="1" dirty="0"/>
              <a:t>směrnici o stanovištích (</a:t>
            </a:r>
            <a:r>
              <a:rPr lang="cs-CZ" sz="2400" b="1" dirty="0" smtClean="0"/>
              <a:t>92/43/EHS) </a:t>
            </a:r>
            <a:r>
              <a:rPr lang="cs-CZ" sz="2400" b="1" dirty="0"/>
              <a:t>je zařazen mezi druhy vyžadující územní ochranu a přísnou </a:t>
            </a:r>
            <a:r>
              <a:rPr lang="cs-CZ" sz="2400" b="1" dirty="0" smtClean="0"/>
              <a:t>ochranu.</a:t>
            </a:r>
          </a:p>
          <a:p>
            <a:pPr algn="just"/>
            <a:r>
              <a:rPr lang="cs-CZ" sz="2400" b="1" dirty="0" smtClean="0"/>
              <a:t>CITES </a:t>
            </a:r>
            <a:r>
              <a:rPr lang="cs-CZ" sz="2400" b="1" dirty="0"/>
              <a:t>zařazuje rysy mezi druhy, se kterými nelze </a:t>
            </a:r>
            <a:r>
              <a:rPr lang="cs-CZ" sz="2400" b="1" dirty="0" smtClean="0"/>
              <a:t>obchodovat (příloha I), </a:t>
            </a:r>
            <a:r>
              <a:rPr lang="cs-CZ" sz="2400" b="1" dirty="0" err="1" smtClean="0"/>
              <a:t>citesové</a:t>
            </a:r>
            <a:r>
              <a:rPr lang="cs-CZ" sz="2400" b="1" dirty="0" smtClean="0"/>
              <a:t> nařízení jej řadí do přílohy A.</a:t>
            </a:r>
          </a:p>
          <a:p>
            <a:pPr algn="just"/>
            <a:r>
              <a:rPr lang="cs-CZ" sz="2400" b="1" dirty="0" smtClean="0"/>
              <a:t>ZOPK jej </a:t>
            </a:r>
            <a:r>
              <a:rPr lang="cs-CZ" sz="2400" b="1" dirty="0"/>
              <a:t>řadí mezi </a:t>
            </a:r>
            <a:r>
              <a:rPr lang="cs-CZ" sz="2400" b="1" dirty="0" smtClean="0"/>
              <a:t>silně ohrožené druhy.</a:t>
            </a:r>
          </a:p>
          <a:p>
            <a:pPr algn="just"/>
            <a:r>
              <a:rPr lang="cs-CZ" sz="2400" b="1" dirty="0" smtClean="0"/>
              <a:t>Zároveň se pochopitelně jedná o obratlovce chráněného proti týrání.</a:t>
            </a:r>
          </a:p>
        </p:txBody>
      </p:sp>
    </p:spTree>
    <p:extLst>
      <p:ext uri="{BB962C8B-B14F-4D97-AF65-F5344CB8AC3E}">
        <p14:creationId xmlns="" xmlns:p14="http://schemas.microsoft.com/office/powerpoint/2010/main" val="59142481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smtClean="0"/>
              <a:t>Zajímavý fakt </a:t>
            </a:r>
            <a:r>
              <a:rPr lang="cs-CZ" altLang="cs-CZ" sz="4000" b="1" dirty="0" smtClean="0"/>
              <a:t>#3</a:t>
            </a:r>
            <a:endParaRPr lang="cs-CZ" sz="4000" b="1" dirty="0"/>
          </a:p>
        </p:txBody>
      </p:sp>
      <p:pic>
        <p:nvPicPr>
          <p:cNvPr id="7" name="Obrázek 3" descr="9019-1-1252192812.jpg"/>
          <p:cNvPicPr>
            <a:picLocks noGrp="1" noChangeAspect="1"/>
          </p:cNvPicPr>
          <p:nvPr>
            <p:ph idx="1"/>
          </p:nvPr>
        </p:nvPicPr>
        <p:blipFill>
          <a:blip r:embed="rId4" cstate="print">
            <a:extLst>
              <a:ext uri="{28A0092B-C50C-407E-A947-70E740481C1C}">
                <a14:useLocalDpi xmlns="" xmlns:a14="http://schemas.microsoft.com/office/drawing/2010/main" val="0"/>
              </a:ext>
            </a:extLst>
          </a:blip>
          <a:srcRect/>
          <a:stretch>
            <a:fillRect/>
          </a:stretch>
        </p:blipFill>
        <p:spPr bwMode="auto">
          <a:xfrm>
            <a:off x="6381862" y="4653136"/>
            <a:ext cx="2948345" cy="23586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Obdélník 5"/>
          <p:cNvSpPr/>
          <p:nvPr/>
        </p:nvSpPr>
        <p:spPr>
          <a:xfrm>
            <a:off x="805544" y="3129780"/>
            <a:ext cx="7704856" cy="1200329"/>
          </a:xfrm>
          <a:prstGeom prst="rect">
            <a:avLst/>
          </a:prstGeom>
        </p:spPr>
        <p:txBody>
          <a:bodyPr wrap="square">
            <a:spAutoFit/>
          </a:bodyPr>
          <a:lstStyle/>
          <a:p>
            <a:r>
              <a:rPr lang="cs-CZ" sz="3600" i="1" dirty="0" smtClean="0"/>
              <a:t>„</a:t>
            </a:r>
            <a:r>
              <a:rPr lang="cs-CZ" sz="3600" b="1" i="1" dirty="0" smtClean="0"/>
              <a:t>Špičaté uši nemá rys jen </a:t>
            </a:r>
            <a:r>
              <a:rPr lang="cs-CZ" sz="3600" b="1" i="1" dirty="0"/>
              <a:t>na okrasu - myš zaslechne na 75 </a:t>
            </a:r>
            <a:r>
              <a:rPr lang="cs-CZ" sz="3600" b="1" i="1" dirty="0" smtClean="0"/>
              <a:t>metrů.</a:t>
            </a:r>
            <a:r>
              <a:rPr lang="cs-CZ" sz="3600" i="1" dirty="0" smtClean="0"/>
              <a:t>“</a:t>
            </a:r>
          </a:p>
        </p:txBody>
      </p:sp>
    </p:spTree>
    <p:extLst>
      <p:ext uri="{BB962C8B-B14F-4D97-AF65-F5344CB8AC3E}">
        <p14:creationId xmlns="" xmlns:p14="http://schemas.microsoft.com/office/powerpoint/2010/main" val="340635618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ovéPole 6"/>
          <p:cNvSpPr txBox="1"/>
          <p:nvPr/>
        </p:nvSpPr>
        <p:spPr>
          <a:xfrm>
            <a:off x="1619672" y="384547"/>
            <a:ext cx="7200800" cy="584775"/>
          </a:xfrm>
          <a:prstGeom prst="rect">
            <a:avLst/>
          </a:prstGeom>
          <a:noFill/>
        </p:spPr>
        <p:txBody>
          <a:bodyPr wrap="square" rtlCol="0">
            <a:spAutoFit/>
          </a:bodyPr>
          <a:lstStyle/>
          <a:p>
            <a:r>
              <a:rPr lang="cs-CZ" sz="3200" b="1" dirty="0" smtClean="0">
                <a:solidFill>
                  <a:schemeClr val="accent6"/>
                </a:solidFill>
              </a:rPr>
              <a:t>MECHANISMUS REGULACE</a:t>
            </a:r>
            <a:endParaRPr lang="cs-CZ" sz="3200" b="1" dirty="0">
              <a:solidFill>
                <a:schemeClr val="accent6"/>
              </a:solidFill>
            </a:endParaRPr>
          </a:p>
        </p:txBody>
      </p:sp>
      <p:pic>
        <p:nvPicPr>
          <p:cNvPr id="4" name="Picture 2"/>
          <p:cNvPicPr>
            <a:picLocks noChangeAspect="1" noChangeArrowheads="1"/>
          </p:cNvPicPr>
          <p:nvPr/>
        </p:nvPicPr>
        <p:blipFill rotWithShape="1">
          <a:blip r:embed="rId4" cstate="print"/>
          <a:srcRect l="8498" r="3710"/>
          <a:stretch/>
        </p:blipFill>
        <p:spPr bwMode="auto">
          <a:xfrm>
            <a:off x="2101688" y="1636451"/>
            <a:ext cx="5112568" cy="4306788"/>
          </a:xfrm>
          <a:prstGeom prst="rect">
            <a:avLst/>
          </a:prstGeom>
          <a:noFill/>
          <a:ln w="9525">
            <a:noFill/>
            <a:miter lim="800000"/>
            <a:headEnd/>
            <a:tailEnd/>
          </a:ln>
          <a:effectLst/>
        </p:spPr>
      </p:pic>
    </p:spTree>
    <p:extLst>
      <p:ext uri="{BB962C8B-B14F-4D97-AF65-F5344CB8AC3E}">
        <p14:creationId xmlns="" xmlns:p14="http://schemas.microsoft.com/office/powerpoint/2010/main" val="30205847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ovéPole 6"/>
          <p:cNvSpPr txBox="1"/>
          <p:nvPr/>
        </p:nvSpPr>
        <p:spPr>
          <a:xfrm>
            <a:off x="1619672" y="384547"/>
            <a:ext cx="7200800" cy="584775"/>
          </a:xfrm>
          <a:prstGeom prst="rect">
            <a:avLst/>
          </a:prstGeom>
          <a:noFill/>
        </p:spPr>
        <p:txBody>
          <a:bodyPr wrap="square" rtlCol="0">
            <a:spAutoFit/>
          </a:bodyPr>
          <a:lstStyle/>
          <a:p>
            <a:r>
              <a:rPr lang="cs-CZ" sz="3200" b="1" dirty="0" smtClean="0">
                <a:solidFill>
                  <a:schemeClr val="accent6"/>
                </a:solidFill>
              </a:rPr>
              <a:t>MECHANISMUS REGULACE</a:t>
            </a:r>
            <a:endParaRPr lang="cs-CZ" sz="3200" b="1" dirty="0">
              <a:solidFill>
                <a:schemeClr val="accent6"/>
              </a:solidFill>
            </a:endParaRPr>
          </a:p>
        </p:txBody>
      </p:sp>
      <p:pic>
        <p:nvPicPr>
          <p:cNvPr id="3074" name="Picture 2"/>
          <p:cNvPicPr>
            <a:picLocks noChangeAspect="1" noChangeArrowheads="1"/>
          </p:cNvPicPr>
          <p:nvPr/>
        </p:nvPicPr>
        <p:blipFill rotWithShape="1">
          <a:blip r:embed="rId4" cstate="print"/>
          <a:srcRect l="25633" r="32595"/>
          <a:stretch/>
        </p:blipFill>
        <p:spPr bwMode="auto">
          <a:xfrm>
            <a:off x="2915817" y="1033787"/>
            <a:ext cx="3168352" cy="5688632"/>
          </a:xfrm>
          <a:prstGeom prst="rect">
            <a:avLst/>
          </a:prstGeom>
          <a:noFill/>
          <a:ln w="9525">
            <a:noFill/>
            <a:miter lim="800000"/>
            <a:headEnd/>
            <a:tailEnd/>
          </a:ln>
          <a:effectLst/>
        </p:spPr>
      </p:pic>
    </p:spTree>
    <p:extLst>
      <p:ext uri="{BB962C8B-B14F-4D97-AF65-F5344CB8AC3E}">
        <p14:creationId xmlns="" xmlns:p14="http://schemas.microsoft.com/office/powerpoint/2010/main" val="30205847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960945" y="3429000"/>
            <a:ext cx="8784976" cy="1706705"/>
          </a:xfrm>
        </p:spPr>
        <p:txBody>
          <a:bodyPr>
            <a:normAutofit/>
          </a:bodyPr>
          <a:lstStyle/>
          <a:p>
            <a:r>
              <a:rPr lang="cs-CZ" dirty="0" smtClean="0"/>
              <a:t>					</a:t>
            </a:r>
            <a:endParaRPr lang="cs-CZ" dirty="0"/>
          </a:p>
        </p:txBody>
      </p:sp>
      <p:sp>
        <p:nvSpPr>
          <p:cNvPr id="6" name="TextovéPole 5"/>
          <p:cNvSpPr txBox="1"/>
          <p:nvPr/>
        </p:nvSpPr>
        <p:spPr>
          <a:xfrm>
            <a:off x="5353433" y="3212976"/>
            <a:ext cx="6696744" cy="800219"/>
          </a:xfrm>
          <a:prstGeom prst="rect">
            <a:avLst/>
          </a:prstGeom>
          <a:noFill/>
        </p:spPr>
        <p:txBody>
          <a:bodyPr wrap="square" rtlCol="0">
            <a:spAutoFit/>
          </a:bodyPr>
          <a:lstStyle/>
          <a:p>
            <a:r>
              <a:rPr lang="cs-CZ" sz="2800" dirty="0" smtClean="0"/>
              <a:t>Děkuji za pozornost!</a:t>
            </a:r>
          </a:p>
          <a:p>
            <a:endParaRPr lang="cs-CZ" dirty="0"/>
          </a:p>
        </p:txBody>
      </p:sp>
      <p:pic>
        <p:nvPicPr>
          <p:cNvPr id="5" name="Obrázek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51520" y="-17113"/>
            <a:ext cx="4573429" cy="6858000"/>
          </a:xfrm>
          <a:prstGeom prst="rect">
            <a:avLst/>
          </a:prstGeom>
        </p:spPr>
      </p:pic>
    </p:spTree>
    <p:extLst>
      <p:ext uri="{BB962C8B-B14F-4D97-AF65-F5344CB8AC3E}">
        <p14:creationId xmlns="" xmlns:p14="http://schemas.microsoft.com/office/powerpoint/2010/main" val="40672339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691680" y="322991"/>
            <a:ext cx="7200800" cy="830997"/>
          </a:xfrm>
          <a:prstGeom prst="rect">
            <a:avLst/>
          </a:prstGeom>
          <a:noFill/>
        </p:spPr>
        <p:txBody>
          <a:bodyPr wrap="square" rtlCol="0">
            <a:spAutoFit/>
          </a:bodyPr>
          <a:lstStyle/>
          <a:p>
            <a:r>
              <a:rPr lang="cs-CZ" sz="2400" b="1" dirty="0"/>
              <a:t>Nařízení Evropského parlamentu a Rady (ES) č. </a:t>
            </a:r>
            <a:r>
              <a:rPr lang="cs-CZ" sz="2400" b="1" dirty="0" smtClean="0"/>
              <a:t>1007/2009, </a:t>
            </a:r>
            <a:r>
              <a:rPr lang="pl-PL" sz="2400" b="1" dirty="0"/>
              <a:t>o obchodování s produkty z </a:t>
            </a:r>
            <a:r>
              <a:rPr lang="pl-PL" sz="2400" b="1" dirty="0" smtClean="0"/>
              <a:t>tuleňů</a:t>
            </a:r>
            <a:endParaRPr lang="cs-CZ" sz="2400" b="1" dirty="0"/>
          </a:p>
        </p:txBody>
      </p:sp>
      <p:sp>
        <p:nvSpPr>
          <p:cNvPr id="6" name="Obdélník 5"/>
          <p:cNvSpPr/>
          <p:nvPr/>
        </p:nvSpPr>
        <p:spPr>
          <a:xfrm>
            <a:off x="395536" y="1772816"/>
            <a:ext cx="8640960" cy="1323439"/>
          </a:xfrm>
          <a:prstGeom prst="rect">
            <a:avLst/>
          </a:prstGeom>
        </p:spPr>
        <p:txBody>
          <a:bodyPr wrap="square">
            <a:spAutoFit/>
          </a:bodyPr>
          <a:lstStyle/>
          <a:p>
            <a:pPr algn="ctr"/>
            <a:r>
              <a:rPr lang="cs-CZ" sz="2800" b="1" i="1" dirty="0" smtClean="0"/>
              <a:t>Tuleni </a:t>
            </a:r>
            <a:r>
              <a:rPr lang="cs-CZ" sz="2800" b="1" i="1" dirty="0"/>
              <a:t>jsou </a:t>
            </a:r>
            <a:r>
              <a:rPr lang="cs-CZ" sz="2800" b="1" i="1" dirty="0">
                <a:solidFill>
                  <a:schemeClr val="accent6">
                    <a:lumMod val="75000"/>
                  </a:schemeClr>
                </a:solidFill>
              </a:rPr>
              <a:t>vnímavé bytosti, jež mohou pociťovat bolest, rozrušení, strach či jiný druh strádání</a:t>
            </a:r>
            <a:r>
              <a:rPr lang="cs-CZ" sz="2800" b="1" i="1" dirty="0" smtClean="0"/>
              <a:t>. </a:t>
            </a:r>
          </a:p>
          <a:p>
            <a:pPr algn="ctr"/>
            <a:r>
              <a:rPr lang="cs-CZ" sz="2400" b="1" i="1" dirty="0" smtClean="0"/>
              <a:t>(</a:t>
            </a:r>
            <a:r>
              <a:rPr lang="cs-CZ" sz="2400" b="1" i="1" dirty="0"/>
              <a:t>pro účely tohoto nařízení se rozumí tuleněm i lachtan a mrož</a:t>
            </a:r>
            <a:r>
              <a:rPr lang="cs-CZ" sz="2400" b="1" i="1" dirty="0" smtClean="0"/>
              <a:t>)</a:t>
            </a:r>
            <a:endParaRPr lang="cs-CZ" sz="2400" b="1" i="1" dirty="0"/>
          </a:p>
        </p:txBody>
      </p:sp>
      <p:pic>
        <p:nvPicPr>
          <p:cNvPr id="9218" name="Picture 2" descr="https://scontent-a.xx.fbcdn.net/hphotos-xpa1/v/t1.0-9/16884_10201690633973051_571714810_n.jpg?oh=499b8bc59a3f1f3860be241ad66de1cd&amp;oe=5511256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777899" y="3212976"/>
            <a:ext cx="4884633" cy="325642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7099418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smtClean="0">
                <a:solidFill>
                  <a:schemeClr val="accent6">
                    <a:lumMod val="75000"/>
                  </a:schemeClr>
                </a:solidFill>
              </a:rPr>
              <a:t>Zvíře v právu</a:t>
            </a:r>
            <a:endParaRPr lang="cs-CZ" sz="4000" b="1" dirty="0">
              <a:solidFill>
                <a:schemeClr val="accent6">
                  <a:lumMod val="75000"/>
                </a:schemeClr>
              </a:solidFill>
            </a:endParaRPr>
          </a:p>
        </p:txBody>
      </p:sp>
      <p:sp>
        <p:nvSpPr>
          <p:cNvPr id="3" name="Zástupný symbol pro obsah 2"/>
          <p:cNvSpPr>
            <a:spLocks noGrp="1"/>
          </p:cNvSpPr>
          <p:nvPr>
            <p:ph idx="1"/>
          </p:nvPr>
        </p:nvSpPr>
        <p:spPr>
          <a:xfrm>
            <a:off x="683568" y="1812605"/>
            <a:ext cx="8229600" cy="4525963"/>
          </a:xfrm>
        </p:spPr>
        <p:txBody>
          <a:bodyPr/>
          <a:lstStyle/>
          <a:p>
            <a:endParaRPr lang="cs-CZ" dirty="0" smtClean="0"/>
          </a:p>
          <a:p>
            <a:endParaRPr lang="cs-CZ" dirty="0"/>
          </a:p>
        </p:txBody>
      </p:sp>
      <p:pic>
        <p:nvPicPr>
          <p:cNvPr id="5" name="Picture 2" descr="https://suryanaidus.files.wordpress.com/2011/05/palitana63.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313094" y="1896836"/>
            <a:ext cx="6517811" cy="4330724"/>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ovéPole 6"/>
          <p:cNvSpPr txBox="1"/>
          <p:nvPr/>
        </p:nvSpPr>
        <p:spPr>
          <a:xfrm>
            <a:off x="503004" y="1171469"/>
            <a:ext cx="8183796" cy="646331"/>
          </a:xfrm>
          <a:prstGeom prst="rect">
            <a:avLst/>
          </a:prstGeom>
          <a:noFill/>
        </p:spPr>
        <p:txBody>
          <a:bodyPr wrap="square" rtlCol="0">
            <a:spAutoFit/>
          </a:bodyPr>
          <a:lstStyle/>
          <a:p>
            <a:r>
              <a:rPr lang="cs-CZ" b="1" dirty="0" err="1" smtClean="0"/>
              <a:t>Palitana</a:t>
            </a:r>
            <a:r>
              <a:rPr lang="cs-CZ" b="1" dirty="0" smtClean="0"/>
              <a:t>, Indie – </a:t>
            </a:r>
            <a:r>
              <a:rPr lang="cs-CZ" dirty="0" smtClean="0"/>
              <a:t>od roku 2014 zákaz </a:t>
            </a:r>
            <a:r>
              <a:rPr lang="cs-CZ" dirty="0"/>
              <a:t>nejen usmrcování zvířat pro jídlo, ale i prodeje a nákupu masa nebo vajec, a také výkonu souvisejících zaměstnání.</a:t>
            </a:r>
            <a:endParaRPr lang="cs-CZ" b="1" dirty="0"/>
          </a:p>
        </p:txBody>
      </p:sp>
    </p:spTree>
    <p:extLst>
      <p:ext uri="{BB962C8B-B14F-4D97-AF65-F5344CB8AC3E}">
        <p14:creationId xmlns="" xmlns:p14="http://schemas.microsoft.com/office/powerpoint/2010/main" val="35517586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3" name="Zástupný symbol pro obsah 2"/>
          <p:cNvSpPr>
            <a:spLocks noGrp="1"/>
          </p:cNvSpPr>
          <p:nvPr>
            <p:ph idx="1"/>
          </p:nvPr>
        </p:nvSpPr>
        <p:spPr>
          <a:xfrm>
            <a:off x="683568" y="1812605"/>
            <a:ext cx="8229600" cy="4525963"/>
          </a:xfrm>
        </p:spPr>
        <p:txBody>
          <a:bodyPr/>
          <a:lstStyle/>
          <a:p>
            <a:endParaRPr lang="cs-CZ" dirty="0" smtClean="0"/>
          </a:p>
          <a:p>
            <a:endParaRPr lang="cs-CZ" dirty="0"/>
          </a:p>
        </p:txBody>
      </p:sp>
      <p:pic>
        <p:nvPicPr>
          <p:cNvPr id="6" name="Obrázek 5"/>
          <p:cNvPicPr>
            <a:picLocks noChangeAspect="1"/>
          </p:cNvPicPr>
          <p:nvPr/>
        </p:nvPicPr>
        <p:blipFill>
          <a:blip r:embed="rId4" cstate="print"/>
          <a:stretch>
            <a:fillRect/>
          </a:stretch>
        </p:blipFill>
        <p:spPr>
          <a:xfrm>
            <a:off x="971600" y="260648"/>
            <a:ext cx="6984776" cy="6538354"/>
          </a:xfrm>
          <a:prstGeom prst="rect">
            <a:avLst/>
          </a:prstGeom>
        </p:spPr>
      </p:pic>
    </p:spTree>
    <p:extLst>
      <p:ext uri="{BB962C8B-B14F-4D97-AF65-F5344CB8AC3E}">
        <p14:creationId xmlns="" xmlns:p14="http://schemas.microsoft.com/office/powerpoint/2010/main" val="1356733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smtClean="0">
                <a:solidFill>
                  <a:schemeClr val="accent6">
                    <a:lumMod val="75000"/>
                  </a:schemeClr>
                </a:solidFill>
              </a:rPr>
              <a:t>Zvíře v právu</a:t>
            </a:r>
            <a:endParaRPr lang="cs-CZ" sz="4000" b="1" dirty="0">
              <a:solidFill>
                <a:schemeClr val="accent6">
                  <a:lumMod val="75000"/>
                </a:schemeClr>
              </a:solidFill>
            </a:endParaRPr>
          </a:p>
        </p:txBody>
      </p:sp>
      <p:sp>
        <p:nvSpPr>
          <p:cNvPr id="3" name="Zástupný symbol pro obsah 2"/>
          <p:cNvSpPr>
            <a:spLocks noGrp="1"/>
          </p:cNvSpPr>
          <p:nvPr>
            <p:ph idx="1"/>
          </p:nvPr>
        </p:nvSpPr>
        <p:spPr>
          <a:xfrm>
            <a:off x="683568" y="1812605"/>
            <a:ext cx="8229600" cy="4525963"/>
          </a:xfrm>
        </p:spPr>
        <p:txBody>
          <a:bodyPr/>
          <a:lstStyle/>
          <a:p>
            <a:endParaRPr lang="cs-CZ" dirty="0" smtClean="0"/>
          </a:p>
          <a:p>
            <a:endParaRPr lang="cs-CZ" dirty="0"/>
          </a:p>
        </p:txBody>
      </p:sp>
      <p:pic>
        <p:nvPicPr>
          <p:cNvPr id="1026" name="Picture 2" descr="http://i.dailymail.co.uk/i/pix/2008/05/21/article-1020986-01542D2100000578-506_468x511_popup.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67544" y="2060848"/>
            <a:ext cx="3693732" cy="4021651"/>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http://i.dailymail.co.uk/i/pix/2008/05/21/article-1020986-0153F0A700000578-727_468x381_popup.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372388" y="2852936"/>
            <a:ext cx="5172529" cy="2972595"/>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ovéPole 5"/>
          <p:cNvSpPr txBox="1"/>
          <p:nvPr/>
        </p:nvSpPr>
        <p:spPr>
          <a:xfrm>
            <a:off x="4288333" y="2060848"/>
            <a:ext cx="5256584" cy="461665"/>
          </a:xfrm>
          <a:prstGeom prst="rect">
            <a:avLst/>
          </a:prstGeom>
          <a:noFill/>
        </p:spPr>
        <p:txBody>
          <a:bodyPr wrap="square" rtlCol="0">
            <a:spAutoFit/>
          </a:bodyPr>
          <a:lstStyle/>
          <a:p>
            <a:r>
              <a:rPr lang="cs-CZ" sz="2400" b="1" i="1" dirty="0" smtClean="0"/>
              <a:t>Matthew Pan (</a:t>
            </a:r>
            <a:r>
              <a:rPr lang="cs-CZ" sz="2400" b="1" i="1" dirty="0" err="1" smtClean="0"/>
              <a:t>Hiasl</a:t>
            </a:r>
            <a:r>
              <a:rPr lang="cs-CZ" sz="2400" b="1" i="1" dirty="0" smtClean="0"/>
              <a:t>)</a:t>
            </a:r>
            <a:endParaRPr lang="cs-CZ" sz="2400" b="1" i="1" dirty="0"/>
          </a:p>
        </p:txBody>
      </p:sp>
    </p:spTree>
    <p:extLst>
      <p:ext uri="{BB962C8B-B14F-4D97-AF65-F5344CB8AC3E}">
        <p14:creationId xmlns="" xmlns:p14="http://schemas.microsoft.com/office/powerpoint/2010/main" val="32397345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5154861" y="3216950"/>
            <a:ext cx="3758307" cy="1323439"/>
          </a:xfrm>
          <a:prstGeom prst="rect">
            <a:avLst/>
          </a:prstGeom>
          <a:noFill/>
        </p:spPr>
        <p:txBody>
          <a:bodyPr wrap="square" rtlCol="0">
            <a:spAutoFit/>
          </a:bodyPr>
          <a:lstStyle/>
          <a:p>
            <a:r>
              <a:rPr lang="cs-CZ" sz="4000" b="1">
                <a:solidFill>
                  <a:schemeClr val="accent6">
                    <a:lumMod val="75000"/>
                  </a:schemeClr>
                </a:solidFill>
              </a:rPr>
              <a:t>Somerset v Stewart (1772)</a:t>
            </a:r>
            <a:endParaRPr lang="cs-CZ" sz="4000" b="1" dirty="0">
              <a:solidFill>
                <a:schemeClr val="accent6">
                  <a:lumMod val="75000"/>
                </a:schemeClr>
              </a:solidFill>
            </a:endParaRPr>
          </a:p>
        </p:txBody>
      </p:sp>
      <p:sp>
        <p:nvSpPr>
          <p:cNvPr id="3" name="Zástupný symbol pro obsah 2"/>
          <p:cNvSpPr>
            <a:spLocks noGrp="1"/>
          </p:cNvSpPr>
          <p:nvPr>
            <p:ph idx="1"/>
          </p:nvPr>
        </p:nvSpPr>
        <p:spPr>
          <a:xfrm>
            <a:off x="683568" y="1812605"/>
            <a:ext cx="8229600" cy="4525963"/>
          </a:xfrm>
        </p:spPr>
        <p:txBody>
          <a:bodyPr/>
          <a:lstStyle/>
          <a:p>
            <a:endParaRPr lang="cs-CZ" dirty="0" smtClean="0"/>
          </a:p>
          <a:p>
            <a:endParaRPr lang="cs-CZ" dirty="0"/>
          </a:p>
        </p:txBody>
      </p:sp>
      <p:pic>
        <p:nvPicPr>
          <p:cNvPr id="6146" name="Picture 2" descr="Výsledek obrázku pro somerset v stewart"/>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57200" y="1384198"/>
            <a:ext cx="4344417" cy="470704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7454909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smtClean="0">
                <a:solidFill>
                  <a:schemeClr val="accent6">
                    <a:lumMod val="75000"/>
                  </a:schemeClr>
                </a:solidFill>
              </a:rPr>
              <a:t>Zvíře v právu</a:t>
            </a:r>
            <a:endParaRPr lang="cs-CZ" sz="4000" b="1" dirty="0">
              <a:solidFill>
                <a:schemeClr val="accent6">
                  <a:lumMod val="75000"/>
                </a:schemeClr>
              </a:solidFill>
            </a:endParaRPr>
          </a:p>
        </p:txBody>
      </p:sp>
      <p:sp>
        <p:nvSpPr>
          <p:cNvPr id="3" name="Zástupný symbol pro obsah 2"/>
          <p:cNvSpPr>
            <a:spLocks noGrp="1"/>
          </p:cNvSpPr>
          <p:nvPr>
            <p:ph idx="1"/>
          </p:nvPr>
        </p:nvSpPr>
        <p:spPr>
          <a:xfrm>
            <a:off x="683568" y="1812605"/>
            <a:ext cx="8229600" cy="4525963"/>
          </a:xfrm>
        </p:spPr>
        <p:txBody>
          <a:bodyPr/>
          <a:lstStyle/>
          <a:p>
            <a:endParaRPr lang="cs-CZ" dirty="0" smtClean="0"/>
          </a:p>
          <a:p>
            <a:endParaRPr lang="cs-CZ" dirty="0"/>
          </a:p>
        </p:txBody>
      </p:sp>
      <p:pic>
        <p:nvPicPr>
          <p:cNvPr id="6" name="Picture 2" descr="http://assets.atlasobscura.com/article_images/800x/17437/image.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971599" y="1340768"/>
            <a:ext cx="6311657" cy="4536504"/>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ovéPole 6"/>
          <p:cNvSpPr txBox="1"/>
          <p:nvPr/>
        </p:nvSpPr>
        <p:spPr>
          <a:xfrm>
            <a:off x="1835696" y="6021288"/>
            <a:ext cx="8229600" cy="369332"/>
          </a:xfrm>
          <a:prstGeom prst="rect">
            <a:avLst/>
          </a:prstGeom>
          <a:noFill/>
        </p:spPr>
        <p:txBody>
          <a:bodyPr wrap="square" rtlCol="0">
            <a:spAutoFit/>
          </a:bodyPr>
          <a:lstStyle/>
          <a:p>
            <a:r>
              <a:rPr lang="en-US" dirty="0"/>
              <a:t> </a:t>
            </a:r>
            <a:r>
              <a:rPr lang="en-US" i="1" dirty="0">
                <a:hlinkClick r:id="rId5" tooltip="Chambers Book of Days"/>
              </a:rPr>
              <a:t>Chambers Book of </a:t>
            </a:r>
            <a:r>
              <a:rPr lang="en-US" i="1" dirty="0" smtClean="0">
                <a:hlinkClick r:id="rId5" tooltip="Chambers Book of Days"/>
              </a:rPr>
              <a:t>Days</a:t>
            </a:r>
            <a:r>
              <a:rPr lang="cs-CZ" i="1" dirty="0" smtClean="0"/>
              <a:t> </a:t>
            </a:r>
            <a:r>
              <a:rPr lang="cs-CZ" sz="1400" dirty="0" smtClean="0"/>
              <a:t>(</a:t>
            </a:r>
            <a:r>
              <a:rPr lang="cs-CZ" sz="1400" dirty="0">
                <a:hlinkClick r:id="rId6"/>
              </a:rPr>
              <a:t>https://</a:t>
            </a:r>
            <a:r>
              <a:rPr lang="cs-CZ" sz="1400" dirty="0" smtClean="0">
                <a:hlinkClick r:id="rId6"/>
              </a:rPr>
              <a:t>en.wikipedia.org/wiki/Animal_trial</a:t>
            </a:r>
            <a:r>
              <a:rPr lang="cs-CZ" sz="1400" dirty="0" smtClean="0"/>
              <a:t>) </a:t>
            </a:r>
            <a:endParaRPr lang="cs-CZ" dirty="0"/>
          </a:p>
        </p:txBody>
      </p:sp>
    </p:spTree>
    <p:extLst>
      <p:ext uri="{BB962C8B-B14F-4D97-AF65-F5344CB8AC3E}">
        <p14:creationId xmlns="" xmlns:p14="http://schemas.microsoft.com/office/powerpoint/2010/main" val="28070891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smtClean="0">
                <a:solidFill>
                  <a:schemeClr val="accent6">
                    <a:lumMod val="75000"/>
                  </a:schemeClr>
                </a:solidFill>
              </a:rPr>
              <a:t>Zvíře v právu</a:t>
            </a:r>
            <a:endParaRPr lang="cs-CZ" sz="4000" b="1" dirty="0">
              <a:solidFill>
                <a:schemeClr val="accent6">
                  <a:lumMod val="75000"/>
                </a:schemeClr>
              </a:solidFill>
            </a:endParaRPr>
          </a:p>
        </p:txBody>
      </p:sp>
      <p:sp>
        <p:nvSpPr>
          <p:cNvPr id="7" name="TextovéPole 6"/>
          <p:cNvSpPr txBox="1"/>
          <p:nvPr/>
        </p:nvSpPr>
        <p:spPr>
          <a:xfrm>
            <a:off x="606388" y="6365141"/>
            <a:ext cx="7931224" cy="523220"/>
          </a:xfrm>
          <a:prstGeom prst="rect">
            <a:avLst/>
          </a:prstGeom>
          <a:noFill/>
        </p:spPr>
        <p:txBody>
          <a:bodyPr wrap="square" rtlCol="0">
            <a:spAutoFit/>
          </a:bodyPr>
          <a:lstStyle/>
          <a:p>
            <a:r>
              <a:rPr lang="cs-CZ" sz="1400" dirty="0">
                <a:hlinkClick r:id="rId4"/>
              </a:rPr>
              <a:t>http://</a:t>
            </a:r>
            <a:r>
              <a:rPr lang="cs-CZ" sz="1400" dirty="0" smtClean="0">
                <a:hlinkClick r:id="rId4"/>
              </a:rPr>
              <a:t>www.thehindu.com/news/national/other-states/goat-a-repeat-offender-arrested-for-criminal-trespass-in-chhattisgarh/article8214643.ece</a:t>
            </a:r>
            <a:r>
              <a:rPr lang="cs-CZ" sz="1400" dirty="0" smtClean="0"/>
              <a:t> </a:t>
            </a:r>
            <a:endParaRPr lang="cs-CZ" sz="1400" dirty="0"/>
          </a:p>
        </p:txBody>
      </p:sp>
      <p:sp>
        <p:nvSpPr>
          <p:cNvPr id="6" name="Zástupný symbol pro obsah 5"/>
          <p:cNvSpPr>
            <a:spLocks noGrp="1"/>
          </p:cNvSpPr>
          <p:nvPr>
            <p:ph idx="1"/>
          </p:nvPr>
        </p:nvSpPr>
        <p:spPr/>
        <p:txBody>
          <a:bodyPr/>
          <a:lstStyle/>
          <a:p>
            <a:endParaRPr lang="cs-CZ" dirty="0"/>
          </a:p>
        </p:txBody>
      </p:sp>
      <p:pic>
        <p:nvPicPr>
          <p:cNvPr id="9" name="Obrázek 8"/>
          <p:cNvPicPr>
            <a:picLocks noChangeAspect="1"/>
          </p:cNvPicPr>
          <p:nvPr/>
        </p:nvPicPr>
        <p:blipFill>
          <a:blip r:embed="rId5" cstate="print"/>
          <a:stretch>
            <a:fillRect/>
          </a:stretch>
        </p:blipFill>
        <p:spPr>
          <a:xfrm>
            <a:off x="1771700" y="-1"/>
            <a:ext cx="5306076" cy="6453337"/>
          </a:xfrm>
          <a:prstGeom prst="rect">
            <a:avLst/>
          </a:prstGeom>
        </p:spPr>
      </p:pic>
    </p:spTree>
    <p:extLst>
      <p:ext uri="{BB962C8B-B14F-4D97-AF65-F5344CB8AC3E}">
        <p14:creationId xmlns="" xmlns:p14="http://schemas.microsoft.com/office/powerpoint/2010/main" val="26684130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smtClean="0">
                <a:solidFill>
                  <a:schemeClr val="accent6">
                    <a:lumMod val="75000"/>
                  </a:schemeClr>
                </a:solidFill>
              </a:rPr>
              <a:t>Zvíře v právu</a:t>
            </a:r>
            <a:endParaRPr lang="cs-CZ" sz="4000" b="1" dirty="0">
              <a:solidFill>
                <a:schemeClr val="accent6">
                  <a:lumMod val="75000"/>
                </a:schemeClr>
              </a:solidFill>
            </a:endParaRPr>
          </a:p>
        </p:txBody>
      </p:sp>
      <p:sp>
        <p:nvSpPr>
          <p:cNvPr id="3" name="Zástupný symbol pro obsah 2"/>
          <p:cNvSpPr>
            <a:spLocks noGrp="1"/>
          </p:cNvSpPr>
          <p:nvPr>
            <p:ph idx="1"/>
          </p:nvPr>
        </p:nvSpPr>
        <p:spPr>
          <a:xfrm>
            <a:off x="683568" y="1812605"/>
            <a:ext cx="8229600" cy="4525963"/>
          </a:xfrm>
        </p:spPr>
        <p:txBody>
          <a:bodyPr/>
          <a:lstStyle/>
          <a:p>
            <a:endParaRPr lang="cs-CZ" dirty="0" smtClean="0"/>
          </a:p>
          <a:p>
            <a:endParaRPr lang="cs-CZ" dirty="0"/>
          </a:p>
        </p:txBody>
      </p:sp>
      <p:pic>
        <p:nvPicPr>
          <p:cNvPr id="5" name="Obrázek 4"/>
          <p:cNvPicPr>
            <a:picLocks noChangeAspect="1"/>
          </p:cNvPicPr>
          <p:nvPr/>
        </p:nvPicPr>
        <p:blipFill>
          <a:blip r:embed="rId4" cstate="print"/>
          <a:stretch>
            <a:fillRect/>
          </a:stretch>
        </p:blipFill>
        <p:spPr>
          <a:xfrm>
            <a:off x="1661049" y="127350"/>
            <a:ext cx="5431232" cy="5910159"/>
          </a:xfrm>
          <a:prstGeom prst="rect">
            <a:avLst/>
          </a:prstGeom>
        </p:spPr>
      </p:pic>
      <p:sp>
        <p:nvSpPr>
          <p:cNvPr id="7" name="TextovéPole 6"/>
          <p:cNvSpPr txBox="1"/>
          <p:nvPr/>
        </p:nvSpPr>
        <p:spPr>
          <a:xfrm>
            <a:off x="457200" y="6237312"/>
            <a:ext cx="7931224" cy="307777"/>
          </a:xfrm>
          <a:prstGeom prst="rect">
            <a:avLst/>
          </a:prstGeom>
          <a:noFill/>
        </p:spPr>
        <p:txBody>
          <a:bodyPr wrap="square" rtlCol="0">
            <a:spAutoFit/>
          </a:bodyPr>
          <a:lstStyle/>
          <a:p>
            <a:r>
              <a:rPr lang="cs-CZ" sz="1400" dirty="0">
                <a:hlinkClick r:id="rId5"/>
              </a:rPr>
              <a:t>http://</a:t>
            </a:r>
            <a:r>
              <a:rPr lang="cs-CZ" sz="1400" dirty="0" smtClean="0">
                <a:hlinkClick r:id="rId5"/>
              </a:rPr>
              <a:t>www.dailymail.co.uk/news/article-1127012/Police-arrest-goat-accused-armed-robbery.html</a:t>
            </a:r>
            <a:r>
              <a:rPr lang="cs-CZ" sz="1400" dirty="0" smtClean="0"/>
              <a:t> </a:t>
            </a:r>
            <a:endParaRPr lang="cs-CZ" sz="1400" dirty="0"/>
          </a:p>
        </p:txBody>
      </p:sp>
    </p:spTree>
    <p:extLst>
      <p:ext uri="{BB962C8B-B14F-4D97-AF65-F5344CB8AC3E}">
        <p14:creationId xmlns="" xmlns:p14="http://schemas.microsoft.com/office/powerpoint/2010/main" val="30393646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b="1" dirty="0" smtClean="0"/>
              <a:t>Obecné souvislosti</a:t>
            </a:r>
            <a:r>
              <a:rPr lang="cs-CZ" dirty="0" smtClean="0"/>
              <a:t> </a:t>
            </a:r>
          </a:p>
          <a:p>
            <a:pPr lvl="1"/>
            <a:r>
              <a:rPr lang="cs-CZ" dirty="0"/>
              <a:t>z</a:t>
            </a:r>
            <a:r>
              <a:rPr lang="cs-CZ" dirty="0" smtClean="0"/>
              <a:t>víře v právu,</a:t>
            </a:r>
          </a:p>
          <a:p>
            <a:pPr lvl="1"/>
            <a:r>
              <a:rPr lang="cs-CZ" dirty="0"/>
              <a:t>pojem </a:t>
            </a:r>
            <a:r>
              <a:rPr lang="cs-CZ" dirty="0" smtClean="0"/>
              <a:t>zvíře/živočich/zvěř</a:t>
            </a:r>
          </a:p>
          <a:p>
            <a:pPr marL="457200" lvl="1" indent="0">
              <a:buNone/>
            </a:pPr>
            <a:endParaRPr lang="cs-CZ" b="1" dirty="0"/>
          </a:p>
          <a:p>
            <a:r>
              <a:rPr lang="cs-CZ" b="1" dirty="0"/>
              <a:t>Civilněprávní ochrana?</a:t>
            </a:r>
          </a:p>
          <a:p>
            <a:r>
              <a:rPr lang="cs-CZ" b="1" dirty="0" smtClean="0"/>
              <a:t>Ochrana </a:t>
            </a:r>
            <a:r>
              <a:rPr lang="cs-CZ" b="1" dirty="0"/>
              <a:t>volně žijících </a:t>
            </a:r>
            <a:r>
              <a:rPr lang="cs-CZ" b="1" dirty="0" smtClean="0"/>
              <a:t>živočichů</a:t>
            </a:r>
          </a:p>
          <a:p>
            <a:r>
              <a:rPr lang="cs-CZ" b="1" dirty="0" smtClean="0"/>
              <a:t>Obchodování </a:t>
            </a:r>
            <a:r>
              <a:rPr lang="cs-CZ" b="1" dirty="0"/>
              <a:t>s ohroženými druhy živočichů </a:t>
            </a:r>
            <a:endParaRPr lang="cs-CZ" b="1" dirty="0" smtClean="0"/>
          </a:p>
          <a:p>
            <a:endParaRPr lang="cs-CZ" sz="2400" dirty="0"/>
          </a:p>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691680" y="263058"/>
            <a:ext cx="6408712" cy="707886"/>
          </a:xfrm>
          <a:prstGeom prst="rect">
            <a:avLst/>
          </a:prstGeom>
          <a:noFill/>
        </p:spPr>
        <p:txBody>
          <a:bodyPr wrap="square" rtlCol="0">
            <a:spAutoFit/>
          </a:bodyPr>
          <a:lstStyle/>
          <a:p>
            <a:r>
              <a:rPr lang="cs-CZ" sz="4000" b="1" dirty="0" smtClean="0">
                <a:solidFill>
                  <a:schemeClr val="accent6">
                    <a:lumMod val="75000"/>
                  </a:schemeClr>
                </a:solidFill>
              </a:rPr>
              <a:t>Osnova</a:t>
            </a:r>
            <a:endParaRPr lang="cs-CZ" sz="4000" b="1" dirty="0">
              <a:solidFill>
                <a:schemeClr val="accent6">
                  <a:lumMod val="75000"/>
                </a:schemeClr>
              </a:solidFill>
            </a:endParaRPr>
          </a:p>
        </p:txBody>
      </p:sp>
    </p:spTree>
    <p:extLst>
      <p:ext uri="{BB962C8B-B14F-4D97-AF65-F5344CB8AC3E}">
        <p14:creationId xmlns="" xmlns:p14="http://schemas.microsoft.com/office/powerpoint/2010/main" val="263940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smtClean="0">
                <a:solidFill>
                  <a:schemeClr val="accent6">
                    <a:lumMod val="75000"/>
                  </a:schemeClr>
                </a:solidFill>
              </a:rPr>
              <a:t>Zvíře v právu</a:t>
            </a:r>
            <a:endParaRPr lang="cs-CZ" sz="4000" b="1" dirty="0">
              <a:solidFill>
                <a:schemeClr val="accent6">
                  <a:lumMod val="75000"/>
                </a:schemeClr>
              </a:solidFill>
            </a:endParaRPr>
          </a:p>
        </p:txBody>
      </p:sp>
      <p:sp>
        <p:nvSpPr>
          <p:cNvPr id="3" name="Zástupný symbol pro obsah 2"/>
          <p:cNvSpPr>
            <a:spLocks noGrp="1"/>
          </p:cNvSpPr>
          <p:nvPr>
            <p:ph idx="1"/>
          </p:nvPr>
        </p:nvSpPr>
        <p:spPr>
          <a:xfrm>
            <a:off x="683568" y="1812605"/>
            <a:ext cx="8229600" cy="4525963"/>
          </a:xfrm>
        </p:spPr>
        <p:txBody>
          <a:bodyPr/>
          <a:lstStyle/>
          <a:p>
            <a:endParaRPr lang="cs-CZ" dirty="0" smtClean="0"/>
          </a:p>
          <a:p>
            <a:endParaRPr lang="cs-CZ" dirty="0"/>
          </a:p>
        </p:txBody>
      </p:sp>
      <p:sp>
        <p:nvSpPr>
          <p:cNvPr id="5" name="TextovéPole 4"/>
          <p:cNvSpPr txBox="1"/>
          <p:nvPr/>
        </p:nvSpPr>
        <p:spPr>
          <a:xfrm>
            <a:off x="395536" y="908720"/>
            <a:ext cx="8748464" cy="8863965"/>
          </a:xfrm>
          <a:prstGeom prst="rect">
            <a:avLst/>
          </a:prstGeom>
          <a:noFill/>
        </p:spPr>
        <p:txBody>
          <a:bodyPr wrap="square" rtlCol="0">
            <a:spAutoFit/>
          </a:bodyPr>
          <a:lstStyle/>
          <a:p>
            <a:pPr marL="457200" indent="-457200">
              <a:lnSpc>
                <a:spcPct val="150000"/>
              </a:lnSpc>
              <a:buFont typeface="Arial" pitchFamily="34" charset="0"/>
              <a:buChar char="•"/>
            </a:pPr>
            <a:r>
              <a:rPr lang="cs-CZ" sz="3200" b="1" dirty="0" smtClean="0"/>
              <a:t>Historický a náboženský kontext</a:t>
            </a:r>
          </a:p>
          <a:p>
            <a:pPr marL="914400" lvl="1" indent="-457200">
              <a:buFont typeface="Arial" pitchFamily="34" charset="0"/>
              <a:buChar char="•"/>
            </a:pPr>
            <a:r>
              <a:rPr lang="cs-CZ" sz="2400" i="1" dirty="0" smtClean="0"/>
              <a:t>Římské právo, </a:t>
            </a:r>
            <a:r>
              <a:rPr lang="cs-CZ" sz="2400" i="1" dirty="0"/>
              <a:t>Karteziánská koncepce, </a:t>
            </a:r>
            <a:r>
              <a:rPr lang="cs-CZ" sz="2400" i="1" dirty="0" err="1"/>
              <a:t>Comte</a:t>
            </a:r>
            <a:r>
              <a:rPr lang="cs-CZ" sz="2400" i="1" dirty="0"/>
              <a:t>, Schopenhauer, Nietzsche, Schweitzer </a:t>
            </a:r>
            <a:endParaRPr lang="cs-CZ" sz="2400" i="1" dirty="0" smtClean="0"/>
          </a:p>
          <a:p>
            <a:pPr marL="914400" lvl="1" indent="-457200">
              <a:buFont typeface="Arial" pitchFamily="34" charset="0"/>
              <a:buChar char="•"/>
            </a:pPr>
            <a:r>
              <a:rPr lang="cs-CZ" sz="2400" i="1" dirty="0" smtClean="0"/>
              <a:t>Regulace animal </a:t>
            </a:r>
            <a:r>
              <a:rPr lang="cs-CZ" sz="2400" i="1" dirty="0" err="1" smtClean="0"/>
              <a:t>welfare</a:t>
            </a:r>
            <a:r>
              <a:rPr lang="cs-CZ" sz="2400" i="1" dirty="0" smtClean="0"/>
              <a:t> v Anglii, Francii, USA</a:t>
            </a:r>
          </a:p>
          <a:p>
            <a:pPr marL="457200" indent="-457200">
              <a:buFont typeface="Arial" pitchFamily="34" charset="0"/>
              <a:buChar char="•"/>
            </a:pPr>
            <a:r>
              <a:rPr lang="cs-CZ" sz="3200" b="1" dirty="0" smtClean="0"/>
              <a:t>Status zvířete - zvíře předmět vlastnických vztahů, zvíře jako ne(věc)?</a:t>
            </a:r>
          </a:p>
          <a:p>
            <a:pPr marL="457200" indent="-457200">
              <a:lnSpc>
                <a:spcPct val="150000"/>
              </a:lnSpc>
              <a:buFont typeface="Arial" pitchFamily="34" charset="0"/>
              <a:buChar char="•"/>
            </a:pPr>
            <a:r>
              <a:rPr lang="cs-CZ" sz="3200" b="1" dirty="0" smtClean="0"/>
              <a:t>Zvíře jako obnovitelný přírodní zdroj?</a:t>
            </a:r>
          </a:p>
          <a:p>
            <a:pPr marL="457200" indent="-457200">
              <a:buFont typeface="Arial" pitchFamily="34" charset="0"/>
              <a:buChar char="•"/>
            </a:pPr>
            <a:r>
              <a:rPr lang="cs-CZ" sz="3200" i="1" dirty="0" smtClean="0"/>
              <a:t>Využívání zvířat\ochrana zvířat při jejich využívání\ochrana zvířat</a:t>
            </a:r>
          </a:p>
          <a:p>
            <a:pPr marL="457200" indent="-457200">
              <a:lnSpc>
                <a:spcPct val="150000"/>
              </a:lnSpc>
              <a:buFont typeface="Arial" pitchFamily="34" charset="0"/>
              <a:buChar char="•"/>
            </a:pPr>
            <a:r>
              <a:rPr lang="cs-CZ" sz="3200" b="1" dirty="0" smtClean="0"/>
              <a:t>Ochranné režimy zvířat (živočichů)</a:t>
            </a:r>
          </a:p>
          <a:p>
            <a:pPr marL="914400" lvl="1" indent="-457200">
              <a:buFont typeface="Arial" pitchFamily="34" charset="0"/>
              <a:buChar char="•"/>
            </a:pPr>
            <a:r>
              <a:rPr lang="cs-CZ" sz="2800" i="1" dirty="0" smtClean="0"/>
              <a:t>hierarchické\stojící vedle sebe</a:t>
            </a:r>
          </a:p>
          <a:p>
            <a:pPr marL="457200" indent="-457200">
              <a:buFont typeface="Arial" pitchFamily="34" charset="0"/>
              <a:buChar char="•"/>
            </a:pPr>
            <a:endParaRPr lang="cs-CZ" sz="3200" b="1" dirty="0"/>
          </a:p>
          <a:p>
            <a:pPr marL="457200" indent="-457200">
              <a:buFont typeface="Arial" pitchFamily="34" charset="0"/>
              <a:buChar char="•"/>
            </a:pPr>
            <a:endParaRPr lang="cs-CZ" sz="3200" b="1" dirty="0" smtClean="0"/>
          </a:p>
          <a:p>
            <a:endParaRPr lang="cs-CZ" sz="3200" b="1" dirty="0" smtClean="0"/>
          </a:p>
          <a:p>
            <a:endParaRPr lang="cs-CZ" sz="3200" dirty="0" smtClean="0"/>
          </a:p>
          <a:p>
            <a:endParaRPr lang="cs-CZ" sz="3200" b="1" dirty="0"/>
          </a:p>
          <a:p>
            <a:endParaRPr lang="cs-CZ" dirty="0"/>
          </a:p>
        </p:txBody>
      </p:sp>
    </p:spTree>
    <p:extLst>
      <p:ext uri="{BB962C8B-B14F-4D97-AF65-F5344CB8AC3E}">
        <p14:creationId xmlns="" xmlns:p14="http://schemas.microsoft.com/office/powerpoint/2010/main" val="22647665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fade">
                                      <p:cBhvr>
                                        <p:cTn id="28" dur="500"/>
                                        <p:tgtEl>
                                          <p:spTgt spid="5">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Effect transition="in" filter="fade">
                                      <p:cBhvr>
                                        <p:cTn id="33" dur="500"/>
                                        <p:tgtEl>
                                          <p:spTgt spid="5">
                                            <p:txEl>
                                              <p:pRg st="6" end="6"/>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
                                            <p:txEl>
                                              <p:pRg st="7" end="7"/>
                                            </p:txEl>
                                          </p:spTgt>
                                        </p:tgtEl>
                                        <p:attrNameLst>
                                          <p:attrName>style.visibility</p:attrName>
                                        </p:attrNameLst>
                                      </p:cBhvr>
                                      <p:to>
                                        <p:strVal val="visible"/>
                                      </p:to>
                                    </p:set>
                                    <p:animEffect transition="in" filter="fade">
                                      <p:cBhvr>
                                        <p:cTn id="36"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www.vincentchow.net/wp-content/uploads/2006/12/cow-fart.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22263" y="3987514"/>
            <a:ext cx="4223600" cy="2648948"/>
          </a:xfrm>
          <a:prstGeom prst="rect">
            <a:avLst/>
          </a:prstGeom>
          <a:noFill/>
          <a:extLst>
            <a:ext uri="{909E8E84-426E-40DD-AFC4-6F175D3DCCD1}">
              <a14:hiddenFill xmlns="" xmlns:a14="http://schemas.microsoft.com/office/drawing/2010/main">
                <a:solidFill>
                  <a:srgbClr val="FFFFFF"/>
                </a:solidFill>
              </a14:hiddenFill>
            </a:ext>
          </a:extLst>
        </p:spPr>
      </p:pic>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979712" y="384547"/>
            <a:ext cx="6696744" cy="646331"/>
          </a:xfrm>
          <a:prstGeom prst="rect">
            <a:avLst/>
          </a:prstGeom>
          <a:noFill/>
        </p:spPr>
        <p:txBody>
          <a:bodyPr wrap="square" rtlCol="0">
            <a:spAutoFit/>
          </a:bodyPr>
          <a:lstStyle/>
          <a:p>
            <a:r>
              <a:rPr lang="cs-CZ" sz="3600" b="1" dirty="0" smtClean="0">
                <a:solidFill>
                  <a:schemeClr val="accent6">
                    <a:lumMod val="75000"/>
                  </a:schemeClr>
                </a:solidFill>
                <a:latin typeface="+mj-lt"/>
              </a:rPr>
              <a:t>Co právo nereguluje?</a:t>
            </a:r>
            <a:endParaRPr lang="cs-CZ" sz="3600" b="1" dirty="0">
              <a:solidFill>
                <a:schemeClr val="accent6">
                  <a:lumMod val="75000"/>
                </a:schemeClr>
              </a:solidFill>
              <a:latin typeface="+mj-lt"/>
            </a:endParaRPr>
          </a:p>
        </p:txBody>
      </p:sp>
      <p:sp>
        <p:nvSpPr>
          <p:cNvPr id="3" name="Zástupný symbol pro obsah 2"/>
          <p:cNvSpPr>
            <a:spLocks noGrp="1"/>
          </p:cNvSpPr>
          <p:nvPr>
            <p:ph idx="1"/>
          </p:nvPr>
        </p:nvSpPr>
        <p:spPr>
          <a:xfrm>
            <a:off x="683568" y="1812605"/>
            <a:ext cx="8229600" cy="4525963"/>
          </a:xfrm>
        </p:spPr>
        <p:txBody>
          <a:bodyPr/>
          <a:lstStyle/>
          <a:p>
            <a:endParaRPr lang="cs-CZ" dirty="0" smtClean="0"/>
          </a:p>
          <a:p>
            <a:endParaRPr lang="cs-CZ" dirty="0"/>
          </a:p>
        </p:txBody>
      </p:sp>
      <p:sp>
        <p:nvSpPr>
          <p:cNvPr id="5" name="TextovéPole 4"/>
          <p:cNvSpPr txBox="1"/>
          <p:nvPr/>
        </p:nvSpPr>
        <p:spPr>
          <a:xfrm>
            <a:off x="371631" y="1556792"/>
            <a:ext cx="8748464" cy="3816429"/>
          </a:xfrm>
          <a:prstGeom prst="rect">
            <a:avLst/>
          </a:prstGeom>
          <a:noFill/>
        </p:spPr>
        <p:txBody>
          <a:bodyPr wrap="square" rtlCol="0">
            <a:spAutoFit/>
          </a:bodyPr>
          <a:lstStyle/>
          <a:p>
            <a:pPr marL="457200" indent="-457200">
              <a:buFont typeface="Arial" pitchFamily="34" charset="0"/>
              <a:buChar char="•"/>
            </a:pPr>
            <a:r>
              <a:rPr lang="cs-CZ" sz="3200" b="1" dirty="0" smtClean="0"/>
              <a:t>Např. proporcionalita využívání zvířat, zvířata jako zdroj znečištění ovzduší apod. </a:t>
            </a:r>
          </a:p>
          <a:p>
            <a:pPr marL="914400" lvl="1" indent="-457200">
              <a:buFont typeface="Arial" pitchFamily="34" charset="0"/>
              <a:buChar char="•"/>
            </a:pPr>
            <a:r>
              <a:rPr lang="cs-CZ" sz="3200" i="1" dirty="0" smtClean="0"/>
              <a:t>zbytečný luxus?</a:t>
            </a:r>
          </a:p>
          <a:p>
            <a:pPr marL="914400" lvl="1" indent="-457200">
              <a:buFont typeface="Arial" pitchFamily="34" charset="0"/>
              <a:buChar char="•"/>
            </a:pPr>
            <a:r>
              <a:rPr lang="cs-CZ" sz="3200" i="1" dirty="0" smtClean="0"/>
              <a:t>krutá zábava?</a:t>
            </a:r>
          </a:p>
          <a:p>
            <a:endParaRPr lang="cs-CZ" sz="3200" b="1" dirty="0" smtClean="0"/>
          </a:p>
          <a:p>
            <a:endParaRPr lang="cs-CZ" sz="3200" dirty="0" smtClean="0"/>
          </a:p>
          <a:p>
            <a:endParaRPr lang="cs-CZ" sz="3200" b="1" dirty="0"/>
          </a:p>
          <a:p>
            <a:endParaRPr lang="cs-CZ" dirty="0"/>
          </a:p>
        </p:txBody>
      </p:sp>
      <p:pic>
        <p:nvPicPr>
          <p:cNvPr id="6" name="Picture 2" descr="http://naschov.cz/wp-content/uploads/sites/9/2008/12/kozesiny3_600x450.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977052" y="3429000"/>
            <a:ext cx="3879424" cy="2909568"/>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ovéPole 6"/>
          <p:cNvSpPr txBox="1"/>
          <p:nvPr/>
        </p:nvSpPr>
        <p:spPr>
          <a:xfrm>
            <a:off x="2909658" y="6359463"/>
            <a:ext cx="5946817" cy="261610"/>
          </a:xfrm>
          <a:prstGeom prst="rect">
            <a:avLst/>
          </a:prstGeom>
          <a:noFill/>
        </p:spPr>
        <p:txBody>
          <a:bodyPr wrap="square" rtlCol="0">
            <a:spAutoFit/>
          </a:bodyPr>
          <a:lstStyle/>
          <a:p>
            <a:r>
              <a:rPr lang="cs-CZ" sz="1050" dirty="0" smtClean="0"/>
              <a:t>www.sodahead.com                                                                                                                           www.naschov.cz</a:t>
            </a:r>
            <a:endParaRPr lang="cs-CZ" sz="1050" dirty="0"/>
          </a:p>
        </p:txBody>
      </p:sp>
    </p:spTree>
    <p:extLst>
      <p:ext uri="{BB962C8B-B14F-4D97-AF65-F5344CB8AC3E}">
        <p14:creationId xmlns="" xmlns:p14="http://schemas.microsoft.com/office/powerpoint/2010/main" val="14178982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547664" y="384547"/>
            <a:ext cx="7128792" cy="646331"/>
          </a:xfrm>
          <a:prstGeom prst="rect">
            <a:avLst/>
          </a:prstGeom>
          <a:noFill/>
        </p:spPr>
        <p:txBody>
          <a:bodyPr wrap="square" rtlCol="0">
            <a:spAutoFit/>
          </a:bodyPr>
          <a:lstStyle/>
          <a:p>
            <a:r>
              <a:rPr lang="cs-CZ" sz="3600" b="1" dirty="0">
                <a:solidFill>
                  <a:schemeClr val="accent6">
                    <a:lumMod val="75000"/>
                  </a:schemeClr>
                </a:solidFill>
                <a:latin typeface="+mj-lt"/>
              </a:rPr>
              <a:t>C</a:t>
            </a:r>
            <a:r>
              <a:rPr lang="cs-CZ" sz="3600" b="1" dirty="0" smtClean="0">
                <a:solidFill>
                  <a:schemeClr val="accent6">
                    <a:lumMod val="75000"/>
                  </a:schemeClr>
                </a:solidFill>
                <a:latin typeface="+mj-lt"/>
              </a:rPr>
              <a:t>o (ne)může regulovat unijní právo?</a:t>
            </a:r>
            <a:endParaRPr lang="cs-CZ" sz="3600" b="1" dirty="0">
              <a:solidFill>
                <a:schemeClr val="accent6">
                  <a:lumMod val="75000"/>
                </a:schemeClr>
              </a:solidFill>
              <a:latin typeface="+mj-lt"/>
            </a:endParaRPr>
          </a:p>
        </p:txBody>
      </p:sp>
      <p:sp>
        <p:nvSpPr>
          <p:cNvPr id="3" name="Zástupný symbol pro obsah 2"/>
          <p:cNvSpPr>
            <a:spLocks noGrp="1"/>
          </p:cNvSpPr>
          <p:nvPr>
            <p:ph idx="1"/>
          </p:nvPr>
        </p:nvSpPr>
        <p:spPr>
          <a:xfrm>
            <a:off x="683568" y="1812605"/>
            <a:ext cx="8229600" cy="4525963"/>
          </a:xfrm>
        </p:spPr>
        <p:txBody>
          <a:bodyPr/>
          <a:lstStyle/>
          <a:p>
            <a:endParaRPr lang="cs-CZ" dirty="0" smtClean="0"/>
          </a:p>
          <a:p>
            <a:endParaRPr lang="cs-CZ" dirty="0"/>
          </a:p>
        </p:txBody>
      </p:sp>
      <p:sp>
        <p:nvSpPr>
          <p:cNvPr id="5" name="TextovéPole 4"/>
          <p:cNvSpPr txBox="1"/>
          <p:nvPr/>
        </p:nvSpPr>
        <p:spPr>
          <a:xfrm>
            <a:off x="371631" y="1556792"/>
            <a:ext cx="8748464" cy="3570208"/>
          </a:xfrm>
          <a:prstGeom prst="rect">
            <a:avLst/>
          </a:prstGeom>
          <a:noFill/>
        </p:spPr>
        <p:txBody>
          <a:bodyPr wrap="square" rtlCol="0">
            <a:spAutoFit/>
          </a:bodyPr>
          <a:lstStyle/>
          <a:p>
            <a:pPr marL="457200" indent="-457200">
              <a:buFont typeface="Arial" pitchFamily="34" charset="0"/>
              <a:buChar char="•"/>
            </a:pPr>
            <a:r>
              <a:rPr lang="cs-CZ" sz="3200" b="1" dirty="0" smtClean="0"/>
              <a:t>Např. využívání býků při koridě nebo péči o toulavé psy </a:t>
            </a:r>
            <a:r>
              <a:rPr lang="cs-CZ" sz="2400" i="1" dirty="0" smtClean="0"/>
              <a:t>(čl. 13 SFEU – animal </a:t>
            </a:r>
            <a:r>
              <a:rPr lang="cs-CZ" sz="2400" i="1" dirty="0" err="1" smtClean="0"/>
              <a:t>welfare</a:t>
            </a:r>
            <a:r>
              <a:rPr lang="cs-CZ" sz="2400" i="1" dirty="0" smtClean="0"/>
              <a:t> jako součást zemědělské politiky</a:t>
            </a:r>
            <a:r>
              <a:rPr lang="cs-CZ" sz="2400" i="1" dirty="0"/>
              <a:t>, čl. 36: </a:t>
            </a:r>
            <a:r>
              <a:rPr lang="cs-CZ" sz="2400" i="1" dirty="0" smtClean="0"/>
              <a:t>„ochranou </a:t>
            </a:r>
            <a:r>
              <a:rPr lang="cs-CZ" sz="2400" i="1" dirty="0"/>
              <a:t>zdraví a života lidí a zvířat, ochranou </a:t>
            </a:r>
            <a:r>
              <a:rPr lang="cs-CZ" sz="2400" i="1" dirty="0" smtClean="0"/>
              <a:t>rostlin“)</a:t>
            </a:r>
          </a:p>
          <a:p>
            <a:endParaRPr lang="cs-CZ" sz="3200" b="1" dirty="0" smtClean="0"/>
          </a:p>
          <a:p>
            <a:endParaRPr lang="cs-CZ" sz="3200" dirty="0" smtClean="0"/>
          </a:p>
          <a:p>
            <a:endParaRPr lang="cs-CZ" sz="3200" b="1" dirty="0"/>
          </a:p>
          <a:p>
            <a:endParaRPr lang="cs-CZ" dirty="0"/>
          </a:p>
        </p:txBody>
      </p:sp>
      <p:sp>
        <p:nvSpPr>
          <p:cNvPr id="7" name="TextovéPole 6"/>
          <p:cNvSpPr txBox="1"/>
          <p:nvPr/>
        </p:nvSpPr>
        <p:spPr>
          <a:xfrm>
            <a:off x="2966351" y="5930298"/>
            <a:ext cx="5946817" cy="261610"/>
          </a:xfrm>
          <a:prstGeom prst="rect">
            <a:avLst/>
          </a:prstGeom>
          <a:noFill/>
        </p:spPr>
        <p:txBody>
          <a:bodyPr wrap="square" rtlCol="0">
            <a:spAutoFit/>
          </a:bodyPr>
          <a:lstStyle/>
          <a:p>
            <a:r>
              <a:rPr lang="cs-CZ" sz="1050" dirty="0" smtClean="0"/>
              <a:t>lifegate.com                                                                                                                           esdaw-eu.eu</a:t>
            </a:r>
            <a:endParaRPr lang="cs-CZ" sz="1050" dirty="0"/>
          </a:p>
        </p:txBody>
      </p:sp>
      <p:pic>
        <p:nvPicPr>
          <p:cNvPr id="8" name="Picture 2" descr="Výsledek obrázku pro corrida bulls"/>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71631" y="3554337"/>
            <a:ext cx="3503073" cy="2226397"/>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4" descr="Výsledek obrázku pro stray dogs eu"/>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932039" y="3372719"/>
            <a:ext cx="3300611" cy="247364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011654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900608" y="476672"/>
            <a:ext cx="11046335" cy="461665"/>
          </a:xfrm>
          <a:prstGeom prst="rect">
            <a:avLst/>
          </a:prstGeom>
          <a:noFill/>
        </p:spPr>
        <p:txBody>
          <a:bodyPr wrap="square" rtlCol="0">
            <a:spAutoFit/>
          </a:bodyPr>
          <a:lstStyle/>
          <a:p>
            <a:pPr algn="ctr"/>
            <a:r>
              <a:rPr lang="cs-CZ" sz="2400" b="1" dirty="0" smtClean="0">
                <a:latin typeface="Roboto Slab" panose="020B0604020202020204" charset="0"/>
                <a:ea typeface="Roboto Slab" panose="020B0604020202020204" charset="0"/>
              </a:rPr>
              <a:t>EU: Kompetence + subsidiarita + proporcionalita</a:t>
            </a:r>
            <a:endParaRPr lang="en-US" sz="2400" b="1" dirty="0">
              <a:latin typeface="Roboto Slab" panose="020B0604020202020204" charset="0"/>
              <a:ea typeface="Roboto Slab" panose="020B0604020202020204" charset="0"/>
            </a:endParaRPr>
          </a:p>
        </p:txBody>
      </p:sp>
      <p:sp>
        <p:nvSpPr>
          <p:cNvPr id="2" name="TextovéPole 1"/>
          <p:cNvSpPr txBox="1"/>
          <p:nvPr/>
        </p:nvSpPr>
        <p:spPr>
          <a:xfrm>
            <a:off x="539552" y="1268760"/>
            <a:ext cx="8179786" cy="2585323"/>
          </a:xfrm>
          <a:prstGeom prst="rect">
            <a:avLst/>
          </a:prstGeom>
          <a:noFill/>
        </p:spPr>
        <p:txBody>
          <a:bodyPr wrap="square" rtlCol="0">
            <a:spAutoFit/>
          </a:bodyPr>
          <a:lstStyle/>
          <a:p>
            <a:r>
              <a:rPr lang="cs-CZ" b="1" dirty="0">
                <a:latin typeface="Cambria" panose="02040503050406030204" pitchFamily="18" charset="0"/>
                <a:ea typeface="Cambria" panose="02040503050406030204" pitchFamily="18" charset="0"/>
              </a:rPr>
              <a:t>Článek </a:t>
            </a:r>
            <a:r>
              <a:rPr lang="cs-CZ" b="1" dirty="0" smtClean="0">
                <a:latin typeface="Cambria" panose="02040503050406030204" pitchFamily="18" charset="0"/>
                <a:ea typeface="Cambria" panose="02040503050406030204" pitchFamily="18" charset="0"/>
              </a:rPr>
              <a:t>191 SFEU</a:t>
            </a:r>
            <a:endParaRPr lang="cs-CZ" b="1" dirty="0">
              <a:latin typeface="Cambria" panose="02040503050406030204" pitchFamily="18" charset="0"/>
              <a:ea typeface="Cambria" panose="02040503050406030204" pitchFamily="18" charset="0"/>
            </a:endParaRPr>
          </a:p>
          <a:p>
            <a:r>
              <a:rPr lang="cs-CZ" dirty="0">
                <a:latin typeface="Cambria" panose="02040503050406030204" pitchFamily="18" charset="0"/>
                <a:ea typeface="Cambria" panose="02040503050406030204" pitchFamily="18" charset="0"/>
              </a:rPr>
              <a:t>1. Politika Unie v oblasti životního prostředí přispívá k sledování následujících cílů:</a:t>
            </a:r>
          </a:p>
          <a:p>
            <a:r>
              <a:rPr lang="cs-CZ" dirty="0" smtClean="0">
                <a:latin typeface="Cambria" panose="02040503050406030204" pitchFamily="18" charset="0"/>
                <a:ea typeface="Cambria" panose="02040503050406030204" pitchFamily="18" charset="0"/>
              </a:rPr>
              <a:t>- </a:t>
            </a:r>
            <a:r>
              <a:rPr lang="cs-CZ" b="1" dirty="0">
                <a:solidFill>
                  <a:schemeClr val="accent6"/>
                </a:solidFill>
                <a:latin typeface="Cambria" panose="02040503050406030204" pitchFamily="18" charset="0"/>
                <a:ea typeface="Cambria" panose="02040503050406030204" pitchFamily="18" charset="0"/>
              </a:rPr>
              <a:t>zachování, ochrana a zlepšování kvality životního prostředí</a:t>
            </a:r>
            <a:r>
              <a:rPr lang="cs-CZ" dirty="0">
                <a:latin typeface="Cambria" panose="02040503050406030204" pitchFamily="18" charset="0"/>
                <a:ea typeface="Cambria" panose="02040503050406030204" pitchFamily="18" charset="0"/>
              </a:rPr>
              <a:t>,</a:t>
            </a:r>
          </a:p>
          <a:p>
            <a:r>
              <a:rPr lang="cs-CZ" dirty="0" smtClean="0">
                <a:latin typeface="Cambria" panose="02040503050406030204" pitchFamily="18" charset="0"/>
                <a:ea typeface="Cambria" panose="02040503050406030204" pitchFamily="18" charset="0"/>
              </a:rPr>
              <a:t>- </a:t>
            </a:r>
            <a:r>
              <a:rPr lang="cs-CZ" dirty="0">
                <a:latin typeface="Cambria" panose="02040503050406030204" pitchFamily="18" charset="0"/>
                <a:ea typeface="Cambria" panose="02040503050406030204" pitchFamily="18" charset="0"/>
              </a:rPr>
              <a:t>ochrana </a:t>
            </a:r>
            <a:r>
              <a:rPr lang="cs-CZ" b="1" dirty="0">
                <a:solidFill>
                  <a:schemeClr val="accent3"/>
                </a:solidFill>
                <a:latin typeface="Cambria" panose="02040503050406030204" pitchFamily="18" charset="0"/>
                <a:ea typeface="Cambria" panose="02040503050406030204" pitchFamily="18" charset="0"/>
              </a:rPr>
              <a:t>lidského zdraví</a:t>
            </a:r>
            <a:r>
              <a:rPr lang="cs-CZ" dirty="0">
                <a:latin typeface="Cambria" panose="02040503050406030204" pitchFamily="18" charset="0"/>
                <a:ea typeface="Cambria" panose="02040503050406030204" pitchFamily="18" charset="0"/>
              </a:rPr>
              <a:t>,</a:t>
            </a:r>
          </a:p>
          <a:p>
            <a:r>
              <a:rPr lang="cs-CZ" dirty="0" smtClean="0">
                <a:latin typeface="Cambria" panose="02040503050406030204" pitchFamily="18" charset="0"/>
                <a:ea typeface="Cambria" panose="02040503050406030204" pitchFamily="18" charset="0"/>
              </a:rPr>
              <a:t>- </a:t>
            </a:r>
            <a:r>
              <a:rPr lang="cs-CZ" dirty="0">
                <a:latin typeface="Cambria" panose="02040503050406030204" pitchFamily="18" charset="0"/>
                <a:ea typeface="Cambria" panose="02040503050406030204" pitchFamily="18" charset="0"/>
              </a:rPr>
              <a:t>uvážlivé a racionální </a:t>
            </a:r>
            <a:r>
              <a:rPr lang="cs-CZ" b="1" dirty="0">
                <a:solidFill>
                  <a:schemeClr val="accent2"/>
                </a:solidFill>
                <a:latin typeface="Cambria" panose="02040503050406030204" pitchFamily="18" charset="0"/>
                <a:ea typeface="Cambria" panose="02040503050406030204" pitchFamily="18" charset="0"/>
              </a:rPr>
              <a:t>využívání přírodních zdrojů</a:t>
            </a:r>
            <a:r>
              <a:rPr lang="cs-CZ" dirty="0">
                <a:latin typeface="Cambria" panose="02040503050406030204" pitchFamily="18" charset="0"/>
                <a:ea typeface="Cambria" panose="02040503050406030204" pitchFamily="18" charset="0"/>
              </a:rPr>
              <a:t>,</a:t>
            </a:r>
          </a:p>
          <a:p>
            <a:pPr>
              <a:buFontTx/>
              <a:buChar char="-"/>
            </a:pPr>
            <a:r>
              <a:rPr lang="cs-CZ" b="1" dirty="0" smtClean="0">
                <a:solidFill>
                  <a:schemeClr val="accent1"/>
                </a:solidFill>
                <a:latin typeface="Cambria" panose="02040503050406030204" pitchFamily="18" charset="0"/>
                <a:ea typeface="Cambria" panose="02040503050406030204" pitchFamily="18" charset="0"/>
              </a:rPr>
              <a:t>podpora </a:t>
            </a:r>
            <a:r>
              <a:rPr lang="cs-CZ" b="1" dirty="0">
                <a:solidFill>
                  <a:schemeClr val="accent1"/>
                </a:solidFill>
                <a:latin typeface="Cambria" panose="02040503050406030204" pitchFamily="18" charset="0"/>
                <a:ea typeface="Cambria" panose="02040503050406030204" pitchFamily="18" charset="0"/>
              </a:rPr>
              <a:t>opatření na mezinárodní úrovni </a:t>
            </a:r>
            <a:r>
              <a:rPr lang="cs-CZ" dirty="0">
                <a:latin typeface="Cambria" panose="02040503050406030204" pitchFamily="18" charset="0"/>
                <a:ea typeface="Cambria" panose="02040503050406030204" pitchFamily="18" charset="0"/>
              </a:rPr>
              <a:t>určených k řešení regionálních a celosvětových problémů životního prostředí, a zejména boj proti změně klimatu.</a:t>
            </a:r>
          </a:p>
          <a:p>
            <a:pPr>
              <a:buFontTx/>
              <a:buChar char="-"/>
            </a:pPr>
            <a:endParaRPr lang="cs-CZ" dirty="0" smtClean="0">
              <a:latin typeface="Cambria" panose="02040503050406030204" pitchFamily="18" charset="0"/>
              <a:ea typeface="Cambria" panose="02040503050406030204" pitchFamily="18" charset="0"/>
            </a:endParaRPr>
          </a:p>
        </p:txBody>
      </p:sp>
    </p:spTree>
    <p:extLst>
      <p:ext uri="{BB962C8B-B14F-4D97-AF65-F5344CB8AC3E}">
        <p14:creationId xmlns="" xmlns:p14="http://schemas.microsoft.com/office/powerpoint/2010/main" val="1444079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979712" y="384547"/>
            <a:ext cx="6696744" cy="646331"/>
          </a:xfrm>
          <a:prstGeom prst="rect">
            <a:avLst/>
          </a:prstGeom>
          <a:noFill/>
        </p:spPr>
        <p:txBody>
          <a:bodyPr wrap="square" rtlCol="0">
            <a:spAutoFit/>
          </a:bodyPr>
          <a:lstStyle/>
          <a:p>
            <a:r>
              <a:rPr lang="cs-CZ" sz="3600" b="1" dirty="0" smtClean="0">
                <a:solidFill>
                  <a:schemeClr val="accent6">
                    <a:lumMod val="75000"/>
                  </a:schemeClr>
                </a:solidFill>
                <a:latin typeface="+mj-lt"/>
              </a:rPr>
              <a:t>Ochrana zvířat</a:t>
            </a:r>
            <a:endParaRPr lang="cs-CZ" sz="3600" b="1" dirty="0">
              <a:solidFill>
                <a:schemeClr val="accent6">
                  <a:lumMod val="75000"/>
                </a:schemeClr>
              </a:solidFill>
              <a:latin typeface="+mj-lt"/>
            </a:endParaRPr>
          </a:p>
        </p:txBody>
      </p:sp>
      <p:sp>
        <p:nvSpPr>
          <p:cNvPr id="3" name="Zástupný symbol pro obsah 2"/>
          <p:cNvSpPr>
            <a:spLocks noGrp="1"/>
          </p:cNvSpPr>
          <p:nvPr>
            <p:ph idx="1"/>
          </p:nvPr>
        </p:nvSpPr>
        <p:spPr>
          <a:xfrm>
            <a:off x="683568" y="1812605"/>
            <a:ext cx="8229600" cy="4525963"/>
          </a:xfrm>
        </p:spPr>
        <p:txBody>
          <a:bodyPr/>
          <a:lstStyle/>
          <a:p>
            <a:endParaRPr lang="cs-CZ" dirty="0" smtClean="0"/>
          </a:p>
          <a:p>
            <a:endParaRPr lang="cs-CZ" dirty="0"/>
          </a:p>
        </p:txBody>
      </p:sp>
      <p:sp>
        <p:nvSpPr>
          <p:cNvPr id="5" name="TextovéPole 4"/>
          <p:cNvSpPr txBox="1"/>
          <p:nvPr/>
        </p:nvSpPr>
        <p:spPr>
          <a:xfrm>
            <a:off x="389876" y="1246390"/>
            <a:ext cx="8748464" cy="6771084"/>
          </a:xfrm>
          <a:prstGeom prst="rect">
            <a:avLst/>
          </a:prstGeom>
          <a:noFill/>
        </p:spPr>
        <p:txBody>
          <a:bodyPr wrap="square" rtlCol="0">
            <a:spAutoFit/>
          </a:bodyPr>
          <a:lstStyle/>
          <a:p>
            <a:pPr marL="457200" indent="-457200">
              <a:buFont typeface="Arial" pitchFamily="34" charset="0"/>
              <a:buChar char="•"/>
            </a:pPr>
            <a:r>
              <a:rPr lang="cs-CZ" sz="3200" b="1" dirty="0" smtClean="0"/>
              <a:t>Ochrana přírody a krajiny</a:t>
            </a:r>
          </a:p>
          <a:p>
            <a:pPr marL="914400" lvl="1" indent="-457200">
              <a:buFont typeface="Arial" pitchFamily="34" charset="0"/>
              <a:buChar char="•"/>
            </a:pPr>
            <a:r>
              <a:rPr lang="cs-CZ" sz="3200" i="1" dirty="0" smtClean="0"/>
              <a:t>Obecná ochrana volně žijících živočichů</a:t>
            </a:r>
          </a:p>
          <a:p>
            <a:pPr marL="914400" lvl="1" indent="-457200">
              <a:buFont typeface="Arial" pitchFamily="34" charset="0"/>
              <a:buChar char="•"/>
            </a:pPr>
            <a:r>
              <a:rPr lang="cs-CZ" sz="3200" i="1" dirty="0" smtClean="0"/>
              <a:t>Ochrana ohrožených druhů živočichů</a:t>
            </a:r>
          </a:p>
          <a:p>
            <a:pPr marL="914400" lvl="1" indent="-457200">
              <a:buFont typeface="Arial" pitchFamily="34" charset="0"/>
              <a:buChar char="•"/>
            </a:pPr>
            <a:endParaRPr lang="cs-CZ" sz="3200" b="1" dirty="0" smtClean="0"/>
          </a:p>
          <a:p>
            <a:pPr lvl="1" indent="-457200">
              <a:buFont typeface="Arial" pitchFamily="34" charset="0"/>
              <a:buChar char="•"/>
            </a:pPr>
            <a:r>
              <a:rPr lang="cs-CZ" sz="3200" b="1" dirty="0" smtClean="0"/>
              <a:t>Obchodování </a:t>
            </a:r>
            <a:r>
              <a:rPr lang="cs-CZ" sz="3200" b="1" dirty="0"/>
              <a:t>s ohroženými </a:t>
            </a:r>
            <a:r>
              <a:rPr lang="cs-CZ" sz="3200" b="1" dirty="0" smtClean="0"/>
              <a:t>druhy živočichů (a rostlin)</a:t>
            </a:r>
            <a:endParaRPr lang="en-US" sz="3200" b="1" dirty="0"/>
          </a:p>
          <a:p>
            <a:pPr lvl="1" indent="-457200">
              <a:buFont typeface="Arial" pitchFamily="34" charset="0"/>
              <a:buChar char="•"/>
            </a:pPr>
            <a:endParaRPr lang="cs-CZ" sz="3200" b="1" dirty="0" smtClean="0"/>
          </a:p>
          <a:p>
            <a:pPr lvl="1" indent="-457200">
              <a:buFont typeface="Arial" pitchFamily="34" charset="0"/>
              <a:buChar char="•"/>
            </a:pPr>
            <a:r>
              <a:rPr lang="cs-CZ" sz="3200" b="1" dirty="0" smtClean="0"/>
              <a:t>Ochrana zvířat před týráním (SP i TP)</a:t>
            </a:r>
            <a:endParaRPr lang="en-US" sz="3200" b="1" dirty="0"/>
          </a:p>
          <a:p>
            <a:pPr marL="457200" indent="-457200">
              <a:buFont typeface="Arial" pitchFamily="34" charset="0"/>
              <a:buChar char="•"/>
            </a:pPr>
            <a:endParaRPr lang="cs-CZ" sz="3200" b="1" dirty="0" smtClean="0"/>
          </a:p>
          <a:p>
            <a:pPr marL="457200" indent="-457200">
              <a:buFont typeface="Arial" pitchFamily="34" charset="0"/>
              <a:buChar char="•"/>
            </a:pPr>
            <a:r>
              <a:rPr lang="cs-CZ" sz="3200" b="1" dirty="0" smtClean="0"/>
              <a:t>Dílčí ochrana: lesní zákon, vodní zákon</a:t>
            </a:r>
            <a:endParaRPr lang="cs-CZ" sz="3200" b="1" dirty="0"/>
          </a:p>
          <a:p>
            <a:endParaRPr lang="cs-CZ" sz="3200" b="1" dirty="0" smtClean="0"/>
          </a:p>
          <a:p>
            <a:endParaRPr lang="cs-CZ" sz="3200" dirty="0" smtClean="0"/>
          </a:p>
          <a:p>
            <a:endParaRPr lang="cs-CZ" sz="3200" b="1" dirty="0"/>
          </a:p>
          <a:p>
            <a:endParaRPr lang="cs-CZ" dirty="0"/>
          </a:p>
        </p:txBody>
      </p:sp>
    </p:spTree>
    <p:extLst>
      <p:ext uri="{BB962C8B-B14F-4D97-AF65-F5344CB8AC3E}">
        <p14:creationId xmlns="" xmlns:p14="http://schemas.microsoft.com/office/powerpoint/2010/main" val="8093022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down)">
                                      <p:cBhvr>
                                        <p:cTn id="10" dur="500"/>
                                        <p:tgtEl>
                                          <p:spTgt spid="5">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wipe(down)">
                                      <p:cBhvr>
                                        <p:cTn id="13" dur="500"/>
                                        <p:tgtEl>
                                          <p:spTgt spid="5">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animEffect transition="in" filter="wipe(down)">
                                      <p:cBhvr>
                                        <p:cTn id="16" dur="500"/>
                                        <p:tgtEl>
                                          <p:spTgt spid="5">
                                            <p:txEl>
                                              <p:pRg st="4" end="4"/>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wipe(down)">
                                      <p:cBhvr>
                                        <p:cTn id="19" dur="500"/>
                                        <p:tgtEl>
                                          <p:spTgt spid="5">
                                            <p:txEl>
                                              <p:pRg st="6" end="6"/>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xEl>
                                              <p:pRg st="8" end="8"/>
                                            </p:txEl>
                                          </p:spTgt>
                                        </p:tgtEl>
                                        <p:attrNameLst>
                                          <p:attrName>style.visibility</p:attrName>
                                        </p:attrNameLst>
                                      </p:cBhvr>
                                      <p:to>
                                        <p:strVal val="visible"/>
                                      </p:to>
                                    </p:set>
                                    <p:animEffect transition="in" filter="wipe(down)">
                                      <p:cBhvr>
                                        <p:cTn id="24"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979712" y="384547"/>
            <a:ext cx="6984776" cy="646331"/>
          </a:xfrm>
          <a:prstGeom prst="rect">
            <a:avLst/>
          </a:prstGeom>
          <a:noFill/>
        </p:spPr>
        <p:txBody>
          <a:bodyPr wrap="square" rtlCol="0">
            <a:spAutoFit/>
          </a:bodyPr>
          <a:lstStyle/>
          <a:p>
            <a:r>
              <a:rPr lang="cs-CZ" sz="3600" b="1" dirty="0" smtClean="0">
                <a:solidFill>
                  <a:schemeClr val="accent6">
                    <a:lumMod val="75000"/>
                  </a:schemeClr>
                </a:solidFill>
                <a:latin typeface="+mj-lt"/>
              </a:rPr>
              <a:t>Ochrana zvířat při jejich „využívání“</a:t>
            </a:r>
            <a:endParaRPr lang="cs-CZ" sz="3600" b="1" dirty="0">
              <a:solidFill>
                <a:schemeClr val="accent6">
                  <a:lumMod val="75000"/>
                </a:schemeClr>
              </a:solidFill>
              <a:latin typeface="+mj-lt"/>
            </a:endParaRPr>
          </a:p>
        </p:txBody>
      </p:sp>
      <p:sp>
        <p:nvSpPr>
          <p:cNvPr id="3" name="Zástupný symbol pro obsah 2"/>
          <p:cNvSpPr>
            <a:spLocks noGrp="1"/>
          </p:cNvSpPr>
          <p:nvPr>
            <p:ph idx="1"/>
          </p:nvPr>
        </p:nvSpPr>
        <p:spPr>
          <a:xfrm>
            <a:off x="683568" y="1812605"/>
            <a:ext cx="8229600" cy="4525963"/>
          </a:xfrm>
        </p:spPr>
        <p:txBody>
          <a:bodyPr/>
          <a:lstStyle/>
          <a:p>
            <a:endParaRPr lang="cs-CZ" dirty="0" smtClean="0"/>
          </a:p>
          <a:p>
            <a:endParaRPr lang="cs-CZ" dirty="0"/>
          </a:p>
        </p:txBody>
      </p:sp>
      <p:sp>
        <p:nvSpPr>
          <p:cNvPr id="5" name="TextovéPole 4"/>
          <p:cNvSpPr txBox="1"/>
          <p:nvPr/>
        </p:nvSpPr>
        <p:spPr>
          <a:xfrm>
            <a:off x="360385" y="1484784"/>
            <a:ext cx="8748464" cy="6771084"/>
          </a:xfrm>
          <a:prstGeom prst="rect">
            <a:avLst/>
          </a:prstGeom>
          <a:noFill/>
        </p:spPr>
        <p:txBody>
          <a:bodyPr wrap="square" rtlCol="0">
            <a:spAutoFit/>
          </a:bodyPr>
          <a:lstStyle/>
          <a:p>
            <a:pPr marL="457200" indent="-457200">
              <a:buFont typeface="Arial" pitchFamily="34" charset="0"/>
              <a:buChar char="•"/>
            </a:pPr>
            <a:r>
              <a:rPr lang="cs-CZ" sz="3200" b="1" dirty="0" smtClean="0"/>
              <a:t>Ochrana zvířat proti týrání</a:t>
            </a:r>
          </a:p>
          <a:p>
            <a:pPr marL="914400" lvl="1" indent="-457200">
              <a:buFont typeface="Arial" pitchFamily="34" charset="0"/>
              <a:buChar char="•"/>
            </a:pPr>
            <a:r>
              <a:rPr lang="cs-CZ" sz="3200" i="1" dirty="0" smtClean="0"/>
              <a:t>zájmové chovy, </a:t>
            </a:r>
          </a:p>
          <a:p>
            <a:pPr marL="914400" lvl="1" indent="-457200">
              <a:buFont typeface="Arial" pitchFamily="34" charset="0"/>
              <a:buChar char="•"/>
            </a:pPr>
            <a:r>
              <a:rPr lang="cs-CZ" sz="3200" i="1" dirty="0" smtClean="0"/>
              <a:t>hospodářská zvířata,</a:t>
            </a:r>
          </a:p>
          <a:p>
            <a:pPr marL="914400" lvl="1" indent="-457200">
              <a:buFont typeface="Arial" pitchFamily="34" charset="0"/>
              <a:buChar char="•"/>
            </a:pPr>
            <a:r>
              <a:rPr lang="cs-CZ" sz="3200" i="1" dirty="0" smtClean="0"/>
              <a:t>zvířata určená k vědeckým pokusům</a:t>
            </a:r>
            <a:endParaRPr lang="cs-CZ" sz="3200" i="1" dirty="0"/>
          </a:p>
          <a:p>
            <a:endParaRPr lang="cs-CZ" sz="3200" b="1" dirty="0" smtClean="0"/>
          </a:p>
          <a:p>
            <a:pPr marL="457200" indent="-457200">
              <a:buFont typeface="Arial" pitchFamily="34" charset="0"/>
              <a:buChar char="•"/>
            </a:pPr>
            <a:r>
              <a:rPr lang="cs-CZ" sz="3200" b="1" dirty="0"/>
              <a:t>V</a:t>
            </a:r>
            <a:r>
              <a:rPr lang="cs-CZ" sz="3200" b="1" dirty="0" smtClean="0"/>
              <a:t>eterinární </a:t>
            </a:r>
            <a:r>
              <a:rPr lang="cs-CZ" sz="3200" b="1" dirty="0"/>
              <a:t>péče </a:t>
            </a:r>
            <a:endParaRPr lang="cs-CZ" sz="3200" b="1" dirty="0" smtClean="0"/>
          </a:p>
          <a:p>
            <a:pPr marL="457200" indent="-457200">
              <a:buFont typeface="Arial" pitchFamily="34" charset="0"/>
              <a:buChar char="•"/>
            </a:pPr>
            <a:r>
              <a:rPr lang="cs-CZ" sz="3200" b="1" dirty="0"/>
              <a:t>Z</a:t>
            </a:r>
            <a:r>
              <a:rPr lang="cs-CZ" sz="3200" b="1" dirty="0" smtClean="0"/>
              <a:t>oologické </a:t>
            </a:r>
            <a:r>
              <a:rPr lang="cs-CZ" sz="3200" b="1" dirty="0"/>
              <a:t>zahrady, cirkusy</a:t>
            </a:r>
            <a:r>
              <a:rPr lang="cs-CZ" sz="3200" b="1" dirty="0" smtClean="0"/>
              <a:t>,…</a:t>
            </a:r>
          </a:p>
          <a:p>
            <a:pPr marL="457200" indent="-457200">
              <a:buFont typeface="Arial" pitchFamily="34" charset="0"/>
              <a:buChar char="•"/>
            </a:pPr>
            <a:r>
              <a:rPr lang="cs-CZ" sz="3200" b="1" dirty="0" smtClean="0"/>
              <a:t>Myslivost, rybářství</a:t>
            </a:r>
          </a:p>
          <a:p>
            <a:pPr marL="457200" indent="-457200">
              <a:buFont typeface="Arial" pitchFamily="34" charset="0"/>
              <a:buChar char="•"/>
            </a:pPr>
            <a:endParaRPr lang="cs-CZ" sz="3200" b="1" dirty="0"/>
          </a:p>
          <a:p>
            <a:pPr marL="457200" indent="-457200">
              <a:buFont typeface="Arial" pitchFamily="34" charset="0"/>
              <a:buChar char="•"/>
            </a:pPr>
            <a:r>
              <a:rPr lang="cs-CZ" sz="3200" b="1" dirty="0" smtClean="0"/>
              <a:t>Občanskoprávní ochrana</a:t>
            </a:r>
          </a:p>
          <a:p>
            <a:endParaRPr lang="cs-CZ" sz="3200" b="1" dirty="0" smtClean="0"/>
          </a:p>
          <a:p>
            <a:endParaRPr lang="cs-CZ" sz="3200" dirty="0" smtClean="0"/>
          </a:p>
          <a:p>
            <a:endParaRPr lang="cs-CZ" sz="3200" b="1" dirty="0"/>
          </a:p>
          <a:p>
            <a:endParaRPr lang="cs-CZ" dirty="0"/>
          </a:p>
        </p:txBody>
      </p:sp>
    </p:spTree>
    <p:extLst>
      <p:ext uri="{BB962C8B-B14F-4D97-AF65-F5344CB8AC3E}">
        <p14:creationId xmlns="" xmlns:p14="http://schemas.microsoft.com/office/powerpoint/2010/main" val="322340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down)">
                                      <p:cBhvr>
                                        <p:cTn id="10" dur="500"/>
                                        <p:tgtEl>
                                          <p:spTgt spid="5">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wipe(down)">
                                      <p:cBhvr>
                                        <p:cTn id="13" dur="500"/>
                                        <p:tgtEl>
                                          <p:spTgt spid="5">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wipe(down)">
                                      <p:cBhvr>
                                        <p:cTn id="16" dur="50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wipe(down)">
                                      <p:cBhvr>
                                        <p:cTn id="21" dur="500"/>
                                        <p:tgtEl>
                                          <p:spTgt spid="5">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5">
                                            <p:txEl>
                                              <p:pRg st="6" end="6"/>
                                            </p:txEl>
                                          </p:spTgt>
                                        </p:tgtEl>
                                        <p:attrNameLst>
                                          <p:attrName>style.visibility</p:attrName>
                                        </p:attrNameLst>
                                      </p:cBhvr>
                                      <p:to>
                                        <p:strVal val="visible"/>
                                      </p:to>
                                    </p:set>
                                    <p:animEffect transition="in" filter="wipe(down)">
                                      <p:cBhvr>
                                        <p:cTn id="26" dur="500"/>
                                        <p:tgtEl>
                                          <p:spTgt spid="5">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Effect transition="in" filter="wipe(down)">
                                      <p:cBhvr>
                                        <p:cTn id="31" dur="500"/>
                                        <p:tgtEl>
                                          <p:spTgt spid="5">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5">
                                            <p:txEl>
                                              <p:pRg st="9" end="9"/>
                                            </p:txEl>
                                          </p:spTgt>
                                        </p:tgtEl>
                                        <p:attrNameLst>
                                          <p:attrName>style.visibility</p:attrName>
                                        </p:attrNameLst>
                                      </p:cBhvr>
                                      <p:to>
                                        <p:strVal val="visible"/>
                                      </p:to>
                                    </p:set>
                                    <p:animEffect transition="in" filter="wipe(down)">
                                      <p:cBhvr>
                                        <p:cTn id="36"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742093" y="2700572"/>
            <a:ext cx="7960060" cy="2376264"/>
          </a:xfrm>
        </p:spPr>
        <p:txBody>
          <a:bodyPr>
            <a:normAutofit fontScale="92500" lnSpcReduction="20000"/>
          </a:bodyPr>
          <a:lstStyle/>
          <a:p>
            <a:r>
              <a:rPr lang="cs-CZ" sz="3500" dirty="0">
                <a:latin typeface="Cambria" panose="02040503050406030204" pitchFamily="18" charset="0"/>
              </a:rPr>
              <a:t>Právní režim ochrany zvířat I. – ochrana volně žijících živočichů, obchodování s ohroženými druhy živočichů. </a:t>
            </a:r>
            <a:endParaRPr lang="cs-CZ" sz="3500" dirty="0" smtClean="0">
              <a:latin typeface="Cambria" panose="02040503050406030204" pitchFamily="18" charset="0"/>
            </a:endParaRPr>
          </a:p>
          <a:p>
            <a:pPr algn="l"/>
            <a:endParaRPr lang="cs-CZ" sz="3600" dirty="0" smtClean="0">
              <a:latin typeface="Cambria" panose="02040503050406030204" pitchFamily="18" charset="0"/>
            </a:endParaRPr>
          </a:p>
          <a:p>
            <a:pPr algn="l"/>
            <a:r>
              <a:rPr lang="cs-CZ" dirty="0" smtClean="0">
                <a:latin typeface="Cambria" panose="02040503050406030204" pitchFamily="18" charset="0"/>
              </a:rPr>
              <a:t>					</a:t>
            </a:r>
            <a:endParaRPr lang="cs-CZ" dirty="0">
              <a:latin typeface="Cambria" panose="02040503050406030204" pitchFamily="18" charset="0"/>
            </a:endParaRPr>
          </a:p>
        </p:txBody>
      </p:sp>
      <p:pic>
        <p:nvPicPr>
          <p:cNvPr id="1027" name="Picture 3" descr="F:\vojtech\Pictures\Obrázky\logo katedry\logoCZE.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42092" y="5211047"/>
            <a:ext cx="3087851" cy="1360198"/>
          </a:xfrm>
          <a:prstGeom prst="rect">
            <a:avLst/>
          </a:prstGeom>
          <a:noFill/>
          <a:extLst>
            <a:ext uri="{909E8E84-426E-40DD-AFC4-6F175D3DCCD1}">
              <a14:hiddenFill xmlns="" xmlns:a14="http://schemas.microsoft.com/office/drawing/2010/main">
                <a:solidFill>
                  <a:srgbClr val="FFFFFF"/>
                </a:solidFill>
              </a14:hiddenFill>
            </a:ext>
          </a:extLst>
        </p:spPr>
      </p:pic>
      <p:pic>
        <p:nvPicPr>
          <p:cNvPr id="1029" name="Picture 5" descr="F:\DATA\grafika\pruh 4.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12576" y="190111"/>
            <a:ext cx="12212093" cy="164863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Nadpis 1"/>
          <p:cNvSpPr>
            <a:spLocks noGrp="1"/>
          </p:cNvSpPr>
          <p:nvPr>
            <p:ph type="ctrTitle"/>
          </p:nvPr>
        </p:nvSpPr>
        <p:spPr>
          <a:xfrm>
            <a:off x="755576" y="1412776"/>
            <a:ext cx="7772400" cy="1470025"/>
          </a:xfrm>
        </p:spPr>
        <p:txBody>
          <a:bodyPr>
            <a:normAutofit/>
          </a:bodyPr>
          <a:lstStyle/>
          <a:p>
            <a:r>
              <a:rPr lang="cs-CZ" sz="3200" b="1" dirty="0" smtClean="0">
                <a:latin typeface="Cambria" panose="02040503050406030204" pitchFamily="18" charset="0"/>
              </a:rPr>
              <a:t>Právo životního prostředí I</a:t>
            </a:r>
            <a:endParaRPr lang="cs-CZ" sz="3200" b="1" dirty="0">
              <a:latin typeface="Cambria" panose="02040503050406030204" pitchFamily="18" charset="0"/>
            </a:endParaRPr>
          </a:p>
        </p:txBody>
      </p:sp>
      <p:sp>
        <p:nvSpPr>
          <p:cNvPr id="4" name="TextovéPole 3"/>
          <p:cNvSpPr txBox="1"/>
          <p:nvPr/>
        </p:nvSpPr>
        <p:spPr>
          <a:xfrm>
            <a:off x="5384580" y="5938666"/>
            <a:ext cx="3672408" cy="584775"/>
          </a:xfrm>
          <a:prstGeom prst="rect">
            <a:avLst/>
          </a:prstGeom>
          <a:noFill/>
        </p:spPr>
        <p:txBody>
          <a:bodyPr wrap="square" rtlCol="0">
            <a:spAutoFit/>
          </a:bodyPr>
          <a:lstStyle/>
          <a:p>
            <a:r>
              <a:rPr lang="cs-CZ" sz="1600" b="1" dirty="0" smtClean="0">
                <a:latin typeface="Cambria" panose="02040503050406030204" pitchFamily="18" charset="0"/>
              </a:rPr>
              <a:t>Jaro 2019</a:t>
            </a:r>
          </a:p>
          <a:p>
            <a:r>
              <a:rPr lang="cs-CZ" sz="1600" b="1" dirty="0" smtClean="0">
                <a:latin typeface="Cambria" panose="02040503050406030204" pitchFamily="18" charset="0"/>
              </a:rPr>
              <a:t>Mgr. Vojtěch Vomáčka, Ph.D., LL.M.</a:t>
            </a:r>
            <a:endParaRPr lang="cs-CZ" sz="1600" b="1" dirty="0">
              <a:latin typeface="Cambria" panose="02040503050406030204" pitchFamily="18" charset="0"/>
            </a:endParaRPr>
          </a:p>
        </p:txBody>
      </p:sp>
      <p:pic>
        <p:nvPicPr>
          <p:cNvPr id="2050" name="Picture 2" descr="https://hungarytoday.hu/wp-content/uploads/2019/04/m%C3%A1t%C3%A9-bence-frogspawn.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5195" y="216004"/>
            <a:ext cx="9433942" cy="628776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9090353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979712" y="384547"/>
            <a:ext cx="6984776" cy="646331"/>
          </a:xfrm>
          <a:prstGeom prst="rect">
            <a:avLst/>
          </a:prstGeom>
          <a:noFill/>
        </p:spPr>
        <p:txBody>
          <a:bodyPr wrap="square" rtlCol="0">
            <a:spAutoFit/>
          </a:bodyPr>
          <a:lstStyle/>
          <a:p>
            <a:r>
              <a:rPr lang="cs-CZ" sz="3600" b="1" dirty="0">
                <a:solidFill>
                  <a:schemeClr val="accent6">
                    <a:lumMod val="75000"/>
                  </a:schemeClr>
                </a:solidFill>
              </a:rPr>
              <a:t>Občanskoprávní </a:t>
            </a:r>
            <a:r>
              <a:rPr lang="cs-CZ" sz="3600" b="1" dirty="0" smtClean="0">
                <a:solidFill>
                  <a:schemeClr val="accent6">
                    <a:lumMod val="75000"/>
                  </a:schemeClr>
                </a:solidFill>
              </a:rPr>
              <a:t>ochrana zvířat</a:t>
            </a:r>
            <a:endParaRPr lang="cs-CZ" sz="3600" b="1" dirty="0">
              <a:solidFill>
                <a:schemeClr val="accent6">
                  <a:lumMod val="75000"/>
                </a:schemeClr>
              </a:solidFill>
            </a:endParaRPr>
          </a:p>
        </p:txBody>
      </p:sp>
      <p:sp>
        <p:nvSpPr>
          <p:cNvPr id="3" name="Zástupný symbol pro obsah 2"/>
          <p:cNvSpPr>
            <a:spLocks noGrp="1"/>
          </p:cNvSpPr>
          <p:nvPr>
            <p:ph idx="1"/>
          </p:nvPr>
        </p:nvSpPr>
        <p:spPr>
          <a:xfrm>
            <a:off x="683568" y="1812605"/>
            <a:ext cx="8229600" cy="4525963"/>
          </a:xfrm>
        </p:spPr>
        <p:txBody>
          <a:bodyPr/>
          <a:lstStyle/>
          <a:p>
            <a:endParaRPr lang="cs-CZ" dirty="0" smtClean="0"/>
          </a:p>
          <a:p>
            <a:endParaRPr lang="cs-CZ" dirty="0"/>
          </a:p>
        </p:txBody>
      </p:sp>
      <p:sp>
        <p:nvSpPr>
          <p:cNvPr id="5" name="TextovéPole 4"/>
          <p:cNvSpPr txBox="1"/>
          <p:nvPr/>
        </p:nvSpPr>
        <p:spPr>
          <a:xfrm>
            <a:off x="360385" y="1340768"/>
            <a:ext cx="8748464" cy="6278642"/>
          </a:xfrm>
          <a:prstGeom prst="rect">
            <a:avLst/>
          </a:prstGeom>
          <a:noFill/>
        </p:spPr>
        <p:txBody>
          <a:bodyPr wrap="square" rtlCol="0">
            <a:spAutoFit/>
          </a:bodyPr>
          <a:lstStyle/>
          <a:p>
            <a:pPr marL="457200" indent="-457200">
              <a:buFont typeface="Arial" pitchFamily="34" charset="0"/>
              <a:buChar char="•"/>
            </a:pPr>
            <a:r>
              <a:rPr lang="cs-CZ" sz="3200" b="1" dirty="0"/>
              <a:t>§ </a:t>
            </a:r>
            <a:r>
              <a:rPr lang="cs-CZ" sz="3200" b="1" dirty="0" smtClean="0"/>
              <a:t>494: </a:t>
            </a:r>
            <a:r>
              <a:rPr lang="cs-CZ" sz="3200" dirty="0" smtClean="0">
                <a:solidFill>
                  <a:schemeClr val="accent6">
                    <a:lumMod val="75000"/>
                  </a:schemeClr>
                </a:solidFill>
              </a:rPr>
              <a:t>Živé </a:t>
            </a:r>
            <a:r>
              <a:rPr lang="cs-CZ" sz="3200" dirty="0">
                <a:solidFill>
                  <a:schemeClr val="accent6">
                    <a:lumMod val="75000"/>
                  </a:schemeClr>
                </a:solidFill>
              </a:rPr>
              <a:t>zvíře </a:t>
            </a:r>
            <a:r>
              <a:rPr lang="cs-CZ" sz="3200" dirty="0" smtClean="0"/>
              <a:t>má zvláštní </a:t>
            </a:r>
            <a:r>
              <a:rPr lang="cs-CZ" sz="3200" dirty="0"/>
              <a:t>význam a hodnotu již jako </a:t>
            </a:r>
            <a:r>
              <a:rPr lang="cs-CZ" sz="3200" b="1" u="sng" dirty="0"/>
              <a:t>smysly nadaný živý tvor</a:t>
            </a:r>
            <a:r>
              <a:rPr lang="cs-CZ" sz="3200" dirty="0"/>
              <a:t>. </a:t>
            </a:r>
            <a:r>
              <a:rPr lang="cs-CZ" sz="3200" dirty="0">
                <a:solidFill>
                  <a:schemeClr val="accent6">
                    <a:lumMod val="75000"/>
                  </a:schemeClr>
                </a:solidFill>
              </a:rPr>
              <a:t>Živé zvíře </a:t>
            </a:r>
            <a:r>
              <a:rPr lang="cs-CZ" sz="3200" dirty="0"/>
              <a:t>není věcí a ustanovení o věcech se na živé zvíře použijí obdobně jen v rozsahu, ve kterém to neodporuje jeho povaze.</a:t>
            </a:r>
            <a:endParaRPr lang="cs-CZ" sz="3200" dirty="0" smtClean="0"/>
          </a:p>
          <a:p>
            <a:pPr marL="457200" indent="-457200">
              <a:buFont typeface="Arial" pitchFamily="34" charset="0"/>
              <a:buChar char="•"/>
            </a:pPr>
            <a:endParaRPr lang="cs-CZ" sz="3200" dirty="0"/>
          </a:p>
          <a:p>
            <a:r>
              <a:rPr lang="cs-CZ" sz="2400" dirty="0"/>
              <a:t> </a:t>
            </a:r>
            <a:r>
              <a:rPr lang="cs-CZ" sz="2400" dirty="0" smtClean="0"/>
              <a:t>= je to v </a:t>
            </a:r>
            <a:r>
              <a:rPr lang="cs-CZ" sz="2400" dirty="0"/>
              <a:t>rozporu se zvláštními právními předpisy na ochranu </a:t>
            </a:r>
            <a:r>
              <a:rPr lang="cs-CZ" sz="2400" dirty="0" smtClean="0"/>
              <a:t>zvířat</a:t>
            </a:r>
          </a:p>
          <a:p>
            <a:r>
              <a:rPr lang="cs-CZ" sz="2400" dirty="0" smtClean="0"/>
              <a:t>= </a:t>
            </a:r>
            <a:r>
              <a:rPr lang="cs-CZ" sz="2400" b="1" dirty="0" smtClean="0">
                <a:solidFill>
                  <a:schemeClr val="accent3"/>
                </a:solidFill>
              </a:rPr>
              <a:t>flexibilní definice</a:t>
            </a:r>
          </a:p>
          <a:p>
            <a:r>
              <a:rPr lang="cs-CZ" sz="2400" i="1" dirty="0" smtClean="0"/>
              <a:t>„</a:t>
            </a:r>
            <a:r>
              <a:rPr lang="cs-CZ" sz="2400" i="1" dirty="0"/>
              <a:t>nová úprava se vymaňuje z dogmatu římského práva o „bučících nástrojích“ a z právního pojetí zvířat jako věcí v právním smyslu.“</a:t>
            </a:r>
            <a:endParaRPr lang="cs-CZ" sz="2400" dirty="0" smtClean="0"/>
          </a:p>
          <a:p>
            <a:endParaRPr lang="cs-CZ" sz="3200" b="1" dirty="0" smtClean="0"/>
          </a:p>
          <a:p>
            <a:endParaRPr lang="cs-CZ" sz="3200" dirty="0" smtClean="0"/>
          </a:p>
          <a:p>
            <a:endParaRPr lang="cs-CZ" sz="3200" b="1" dirty="0"/>
          </a:p>
          <a:p>
            <a:endParaRPr lang="cs-CZ" dirty="0"/>
          </a:p>
        </p:txBody>
      </p:sp>
    </p:spTree>
    <p:extLst>
      <p:ext uri="{BB962C8B-B14F-4D97-AF65-F5344CB8AC3E}">
        <p14:creationId xmlns="" xmlns:p14="http://schemas.microsoft.com/office/powerpoint/2010/main" val="13471179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smtClean="0">
                <a:solidFill>
                  <a:schemeClr val="accent6">
                    <a:lumMod val="75000"/>
                  </a:schemeClr>
                </a:solidFill>
              </a:rPr>
              <a:t>NOZ</a:t>
            </a:r>
            <a:endParaRPr lang="cs-CZ" sz="4000" b="1" dirty="0">
              <a:solidFill>
                <a:schemeClr val="accent6">
                  <a:lumMod val="75000"/>
                </a:schemeClr>
              </a:solidFill>
            </a:endParaRPr>
          </a:p>
        </p:txBody>
      </p:sp>
      <p:sp>
        <p:nvSpPr>
          <p:cNvPr id="3" name="Zástupný symbol pro obsah 2"/>
          <p:cNvSpPr>
            <a:spLocks noGrp="1"/>
          </p:cNvSpPr>
          <p:nvPr>
            <p:ph idx="1"/>
          </p:nvPr>
        </p:nvSpPr>
        <p:spPr>
          <a:xfrm>
            <a:off x="611560" y="1484785"/>
            <a:ext cx="8301608" cy="4853784"/>
          </a:xfrm>
        </p:spPr>
        <p:txBody>
          <a:bodyPr>
            <a:normAutofit/>
          </a:bodyPr>
          <a:lstStyle/>
          <a:p>
            <a:pPr marL="0" indent="0" algn="just">
              <a:buNone/>
            </a:pPr>
            <a:r>
              <a:rPr lang="cs-CZ" sz="4800" i="1" baseline="-25000" dirty="0"/>
              <a:t>„</a:t>
            </a:r>
            <a:r>
              <a:rPr lang="cs-CZ" sz="4800" b="1" i="1" baseline="-25000" dirty="0"/>
              <a:t>Pojetí zvířete </a:t>
            </a:r>
            <a:r>
              <a:rPr lang="cs-CZ" sz="4800" i="1" baseline="-25000" dirty="0"/>
              <a:t>v občanském zákoníku je </a:t>
            </a:r>
            <a:r>
              <a:rPr lang="cs-CZ" sz="4800" b="1" i="1" baseline="-25000" dirty="0"/>
              <a:t>širší, než </a:t>
            </a:r>
            <a:r>
              <a:rPr lang="cs-CZ" sz="4800" b="1" i="1" baseline="-25000" dirty="0" smtClean="0"/>
              <a:t>v </a:t>
            </a:r>
            <a:r>
              <a:rPr lang="cs-CZ" sz="4800" b="1" i="1" baseline="-25000" dirty="0"/>
              <a:t>platném zákoně na ochranu </a:t>
            </a:r>
            <a:r>
              <a:rPr lang="cs-CZ" sz="4800" b="1" i="1" baseline="-25000" dirty="0" smtClean="0"/>
              <a:t>zvířat</a:t>
            </a:r>
            <a:r>
              <a:rPr lang="cs-CZ" sz="4800" b="1" i="1" baseline="-25000" dirty="0"/>
              <a:t> </a:t>
            </a:r>
            <a:r>
              <a:rPr lang="cs-CZ" sz="4800" i="1" baseline="-25000" dirty="0" smtClean="0"/>
              <a:t>(…). </a:t>
            </a:r>
            <a:r>
              <a:rPr lang="cs-CZ" sz="4800" i="1" baseline="-25000" dirty="0"/>
              <a:t>Ze soukromoprávního hlediska jsou </a:t>
            </a:r>
            <a:r>
              <a:rPr lang="cs-CZ" sz="4800" i="1" baseline="-25000" dirty="0" smtClean="0"/>
              <a:t>zvířaty </a:t>
            </a:r>
            <a:r>
              <a:rPr lang="cs-CZ" sz="4800" b="1" i="1" baseline="-25000" dirty="0"/>
              <a:t>nejen obratlovci, ale i bezobratlí, jsou-li schopni cítit bolest nebo stres</a:t>
            </a:r>
            <a:r>
              <a:rPr lang="cs-CZ" sz="4800" i="1" baseline="-25000" dirty="0"/>
              <a:t>. Tento </a:t>
            </a:r>
            <a:r>
              <a:rPr lang="cs-CZ" sz="4800" i="1" baseline="-25000" dirty="0" smtClean="0"/>
              <a:t>přístup </a:t>
            </a:r>
            <a:r>
              <a:rPr lang="cs-CZ" sz="4800" i="1" baseline="-25000" dirty="0"/>
              <a:t>je přímo v  zákonném textu vyjádřen poukazem na  povahu živého tvora. </a:t>
            </a:r>
            <a:r>
              <a:rPr lang="cs-CZ" sz="4800" i="1" baseline="-25000" dirty="0" smtClean="0"/>
              <a:t>Živým </a:t>
            </a:r>
            <a:r>
              <a:rPr lang="cs-CZ" sz="4800" i="1" baseline="-25000" dirty="0"/>
              <a:t>tvorem ve smyslu tohoto ustanovení nejsou jenom obratlovci</a:t>
            </a:r>
            <a:r>
              <a:rPr lang="cs-CZ" sz="4800" i="1" baseline="-25000" dirty="0" smtClean="0"/>
              <a:t>.“</a:t>
            </a:r>
          </a:p>
          <a:p>
            <a:pPr marL="0" indent="0" algn="just">
              <a:buNone/>
            </a:pPr>
            <a:r>
              <a:rPr lang="cs-CZ" sz="4800" b="1" u="sng" baseline="-25000" dirty="0" smtClean="0"/>
              <a:t>- ale stále objekt práva, obdobně věc</a:t>
            </a:r>
            <a:endParaRPr lang="cs-CZ" sz="4800" b="1" u="sng" baseline="-25000" dirty="0"/>
          </a:p>
        </p:txBody>
      </p:sp>
    </p:spTree>
    <p:extLst>
      <p:ext uri="{BB962C8B-B14F-4D97-AF65-F5344CB8AC3E}">
        <p14:creationId xmlns="" xmlns:p14="http://schemas.microsoft.com/office/powerpoint/2010/main" val="153726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979712" y="384547"/>
            <a:ext cx="6984776" cy="646331"/>
          </a:xfrm>
          <a:prstGeom prst="rect">
            <a:avLst/>
          </a:prstGeom>
          <a:noFill/>
        </p:spPr>
        <p:txBody>
          <a:bodyPr wrap="square" rtlCol="0">
            <a:spAutoFit/>
          </a:bodyPr>
          <a:lstStyle/>
          <a:p>
            <a:r>
              <a:rPr lang="cs-CZ" sz="3600" b="1" dirty="0">
                <a:solidFill>
                  <a:schemeClr val="accent6">
                    <a:lumMod val="75000"/>
                  </a:schemeClr>
                </a:solidFill>
              </a:rPr>
              <a:t>Občanskoprávní </a:t>
            </a:r>
            <a:r>
              <a:rPr lang="cs-CZ" sz="3600" b="1" dirty="0" smtClean="0">
                <a:solidFill>
                  <a:schemeClr val="accent6">
                    <a:lumMod val="75000"/>
                  </a:schemeClr>
                </a:solidFill>
              </a:rPr>
              <a:t>ochrana zvířat</a:t>
            </a:r>
            <a:endParaRPr lang="cs-CZ" sz="3600" b="1" dirty="0">
              <a:solidFill>
                <a:schemeClr val="accent6">
                  <a:lumMod val="75000"/>
                </a:schemeClr>
              </a:solidFill>
            </a:endParaRPr>
          </a:p>
        </p:txBody>
      </p:sp>
      <p:sp>
        <p:nvSpPr>
          <p:cNvPr id="3" name="Zástupný symbol pro obsah 2"/>
          <p:cNvSpPr>
            <a:spLocks noGrp="1"/>
          </p:cNvSpPr>
          <p:nvPr>
            <p:ph idx="1"/>
          </p:nvPr>
        </p:nvSpPr>
        <p:spPr>
          <a:xfrm>
            <a:off x="683568" y="1812605"/>
            <a:ext cx="8229600" cy="4525963"/>
          </a:xfrm>
        </p:spPr>
        <p:txBody>
          <a:bodyPr/>
          <a:lstStyle/>
          <a:p>
            <a:endParaRPr lang="cs-CZ" dirty="0" smtClean="0"/>
          </a:p>
          <a:p>
            <a:endParaRPr lang="cs-CZ" dirty="0"/>
          </a:p>
        </p:txBody>
      </p:sp>
      <p:sp>
        <p:nvSpPr>
          <p:cNvPr id="5" name="TextovéPole 4"/>
          <p:cNvSpPr txBox="1"/>
          <p:nvPr/>
        </p:nvSpPr>
        <p:spPr>
          <a:xfrm>
            <a:off x="386962" y="1267370"/>
            <a:ext cx="8748464" cy="5786199"/>
          </a:xfrm>
          <a:prstGeom prst="rect">
            <a:avLst/>
          </a:prstGeom>
          <a:noFill/>
        </p:spPr>
        <p:txBody>
          <a:bodyPr wrap="square" rtlCol="0">
            <a:spAutoFit/>
          </a:bodyPr>
          <a:lstStyle/>
          <a:p>
            <a:r>
              <a:rPr lang="cs-CZ" sz="3200" b="1" dirty="0"/>
              <a:t>§ 3029 odst. 2</a:t>
            </a:r>
            <a:r>
              <a:rPr lang="cs-CZ" sz="3200" dirty="0"/>
              <a:t> NOZ: ustanovení právních předpisů z oboru veřejného práva nejsou dotčena</a:t>
            </a:r>
            <a:endParaRPr lang="cs-CZ" sz="3200" b="1" dirty="0"/>
          </a:p>
          <a:p>
            <a:endParaRPr lang="cs-CZ" sz="3200" i="1" u="sng" dirty="0" smtClean="0"/>
          </a:p>
          <a:p>
            <a:r>
              <a:rPr lang="cs-CZ" sz="3200" i="1" u="sng" dirty="0" smtClean="0"/>
              <a:t>Přeprava </a:t>
            </a:r>
            <a:r>
              <a:rPr lang="cs-CZ" sz="3200" i="1" u="sng" dirty="0"/>
              <a:t>živých </a:t>
            </a:r>
            <a:r>
              <a:rPr lang="cs-CZ" sz="3200" i="1" u="sng" dirty="0" smtClean="0"/>
              <a:t>zvířat:</a:t>
            </a:r>
          </a:p>
          <a:p>
            <a:r>
              <a:rPr lang="cs-CZ" sz="3200" dirty="0" smtClean="0"/>
              <a:t>co </a:t>
            </a:r>
            <a:r>
              <a:rPr lang="cs-CZ" sz="3200" dirty="0"/>
              <a:t>do podmínek nakládání s předmětem přepravy </a:t>
            </a:r>
            <a:r>
              <a:rPr lang="cs-CZ" sz="3200" dirty="0" smtClean="0"/>
              <a:t>se nebudou </a:t>
            </a:r>
            <a:r>
              <a:rPr lang="cs-CZ" sz="3200" dirty="0"/>
              <a:t>aplikovat ustanovení </a:t>
            </a:r>
            <a:r>
              <a:rPr lang="cs-CZ" sz="3200" dirty="0" smtClean="0"/>
              <a:t>NOZ </a:t>
            </a:r>
            <a:r>
              <a:rPr lang="cs-CZ" sz="3200" dirty="0"/>
              <a:t>o přepravní smlouvě, ale příslušné unijní i vnitrostátní právní předpisy o ochraně zvířat během přepravy</a:t>
            </a:r>
            <a:r>
              <a:rPr lang="cs-CZ" sz="3200" dirty="0" smtClean="0"/>
              <a:t>.</a:t>
            </a:r>
          </a:p>
          <a:p>
            <a:endParaRPr lang="cs-CZ" sz="3200" dirty="0"/>
          </a:p>
          <a:p>
            <a:r>
              <a:rPr lang="cs-CZ" sz="3200" dirty="0" smtClean="0"/>
              <a:t>Důsledek: relativní neplatnost (a možný VP trest)</a:t>
            </a:r>
            <a:endParaRPr lang="cs-CZ" sz="3200" dirty="0"/>
          </a:p>
          <a:p>
            <a:endParaRPr lang="cs-CZ" sz="3200" b="1" dirty="0"/>
          </a:p>
          <a:p>
            <a:endParaRPr lang="cs-CZ" dirty="0"/>
          </a:p>
        </p:txBody>
      </p:sp>
    </p:spTree>
    <p:extLst>
      <p:ext uri="{BB962C8B-B14F-4D97-AF65-F5344CB8AC3E}">
        <p14:creationId xmlns="" xmlns:p14="http://schemas.microsoft.com/office/powerpoint/2010/main" val="24265812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F:\DATA\grafika\spodek.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pic>
        <p:nvPicPr>
          <p:cNvPr id="5122" name="Picture 2" descr="Výsledek obrázku pro kapitoly o právech zvířat"/>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99592" y="1556792"/>
            <a:ext cx="2714625" cy="4171951"/>
          </a:xfrm>
          <a:prstGeom prst="rect">
            <a:avLst/>
          </a:prstGeom>
          <a:noFill/>
          <a:extLst>
            <a:ext uri="{909E8E84-426E-40DD-AFC4-6F175D3DCCD1}">
              <a14:hiddenFill xmlns="" xmlns:a14="http://schemas.microsoft.com/office/drawing/2010/main">
                <a:solidFill>
                  <a:srgbClr val="FFFFFF"/>
                </a:solidFill>
              </a14:hiddenFill>
            </a:ext>
          </a:extLst>
        </p:spPr>
      </p:pic>
      <p:pic>
        <p:nvPicPr>
          <p:cNvPr id="5124" name="Picture 4" descr="Výsledek obrázku pro ochrana zvířat v právu"/>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076056" y="1556792"/>
            <a:ext cx="2847975" cy="417195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6377241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259632" y="401157"/>
            <a:ext cx="8352928" cy="584775"/>
          </a:xfrm>
          <a:prstGeom prst="rect">
            <a:avLst/>
          </a:prstGeom>
          <a:noFill/>
        </p:spPr>
        <p:txBody>
          <a:bodyPr wrap="square" rtlCol="0">
            <a:spAutoFit/>
          </a:bodyPr>
          <a:lstStyle/>
          <a:p>
            <a:pPr lvl="1"/>
            <a:r>
              <a:rPr lang="cs-CZ" sz="3200" b="1" dirty="0" smtClean="0">
                <a:solidFill>
                  <a:schemeClr val="accent6">
                    <a:lumMod val="75000"/>
                  </a:schemeClr>
                </a:solidFill>
              </a:rPr>
              <a:t>NOZ - specifika</a:t>
            </a:r>
            <a:endParaRPr lang="cs-CZ" sz="3200" b="1" dirty="0">
              <a:solidFill>
                <a:schemeClr val="accent6">
                  <a:lumMod val="75000"/>
                </a:schemeClr>
              </a:solidFill>
            </a:endParaRPr>
          </a:p>
        </p:txBody>
      </p:sp>
      <p:sp>
        <p:nvSpPr>
          <p:cNvPr id="3" name="Zástupný symbol pro obsah 2"/>
          <p:cNvSpPr>
            <a:spLocks noGrp="1"/>
          </p:cNvSpPr>
          <p:nvPr>
            <p:ph idx="1"/>
          </p:nvPr>
        </p:nvSpPr>
        <p:spPr>
          <a:xfrm>
            <a:off x="683568" y="1812605"/>
            <a:ext cx="8229600" cy="4525963"/>
          </a:xfrm>
        </p:spPr>
        <p:txBody>
          <a:bodyPr/>
          <a:lstStyle/>
          <a:p>
            <a:endParaRPr lang="cs-CZ" dirty="0" smtClean="0"/>
          </a:p>
          <a:p>
            <a:endParaRPr lang="cs-CZ" dirty="0"/>
          </a:p>
        </p:txBody>
      </p:sp>
      <p:sp>
        <p:nvSpPr>
          <p:cNvPr id="5" name="TextovéPole 4"/>
          <p:cNvSpPr txBox="1"/>
          <p:nvPr/>
        </p:nvSpPr>
        <p:spPr>
          <a:xfrm>
            <a:off x="360385" y="1484784"/>
            <a:ext cx="8748464" cy="6709529"/>
          </a:xfrm>
          <a:prstGeom prst="rect">
            <a:avLst/>
          </a:prstGeom>
          <a:noFill/>
        </p:spPr>
        <p:txBody>
          <a:bodyPr wrap="square" rtlCol="0">
            <a:spAutoFit/>
          </a:bodyPr>
          <a:lstStyle/>
          <a:p>
            <a:pPr marL="457200" indent="-457200">
              <a:buFont typeface="Arial" pitchFamily="34" charset="0"/>
              <a:buChar char="•"/>
            </a:pPr>
            <a:r>
              <a:rPr lang="cs-CZ" sz="3200" b="1" dirty="0" smtClean="0"/>
              <a:t>nabývání </a:t>
            </a:r>
            <a:r>
              <a:rPr lang="cs-CZ" sz="3200" b="1" dirty="0"/>
              <a:t>vlastnického </a:t>
            </a:r>
            <a:r>
              <a:rPr lang="cs-CZ" sz="3200" b="1" dirty="0" smtClean="0"/>
              <a:t>práva</a:t>
            </a:r>
          </a:p>
          <a:p>
            <a:pPr marL="457200" indent="-457200">
              <a:buFont typeface="Arial" pitchFamily="34" charset="0"/>
              <a:buChar char="•"/>
            </a:pPr>
            <a:r>
              <a:rPr lang="cs-CZ" sz="3200" b="1" dirty="0" smtClean="0"/>
              <a:t>náhrada </a:t>
            </a:r>
            <a:r>
              <a:rPr lang="cs-CZ" sz="3200" b="1" dirty="0"/>
              <a:t>při poškození </a:t>
            </a:r>
            <a:r>
              <a:rPr lang="cs-CZ" sz="3200" b="1" dirty="0" smtClean="0"/>
              <a:t>věci</a:t>
            </a:r>
          </a:p>
          <a:p>
            <a:pPr marL="457200" indent="-457200">
              <a:buFont typeface="Arial" pitchFamily="34" charset="0"/>
              <a:buChar char="•"/>
            </a:pPr>
            <a:r>
              <a:rPr lang="cs-CZ" sz="3200" b="1" dirty="0" smtClean="0"/>
              <a:t>náhrada </a:t>
            </a:r>
            <a:r>
              <a:rPr lang="cs-CZ" sz="3200" b="1" dirty="0"/>
              <a:t>při poranění </a:t>
            </a:r>
            <a:r>
              <a:rPr lang="cs-CZ" sz="3200" b="1" dirty="0" smtClean="0"/>
              <a:t>zvířete</a:t>
            </a:r>
          </a:p>
          <a:p>
            <a:pPr marL="457200" indent="-457200">
              <a:buFont typeface="Arial" pitchFamily="34" charset="0"/>
              <a:buChar char="•"/>
            </a:pPr>
            <a:r>
              <a:rPr lang="cs-CZ" sz="3200" b="1" dirty="0" smtClean="0"/>
              <a:t>škoda </a:t>
            </a:r>
            <a:r>
              <a:rPr lang="cs-CZ" sz="3200" b="1" dirty="0"/>
              <a:t>způsobená </a:t>
            </a:r>
            <a:r>
              <a:rPr lang="cs-CZ" sz="3200" b="1" dirty="0" smtClean="0"/>
              <a:t>zvířetem</a:t>
            </a:r>
          </a:p>
          <a:p>
            <a:pPr marL="457200" indent="-457200">
              <a:buFont typeface="Arial" pitchFamily="34" charset="0"/>
              <a:buChar char="•"/>
            </a:pPr>
            <a:r>
              <a:rPr lang="cs-CZ" sz="3200" b="1" dirty="0" smtClean="0"/>
              <a:t>vlastník může stíhat </a:t>
            </a:r>
            <a:r>
              <a:rPr lang="cs-CZ" sz="3200" b="1" dirty="0"/>
              <a:t>na cizím pozemku chované zvíře nebo roj </a:t>
            </a:r>
            <a:r>
              <a:rPr lang="cs-CZ" sz="3200" b="1" dirty="0" smtClean="0"/>
              <a:t>včel</a:t>
            </a:r>
          </a:p>
          <a:p>
            <a:pPr marL="457200" indent="-457200">
              <a:buFont typeface="Arial" pitchFamily="34" charset="0"/>
              <a:buChar char="•"/>
            </a:pPr>
            <a:r>
              <a:rPr lang="cs-CZ" sz="3200" b="1" dirty="0"/>
              <a:t>nájemce má právo chovat v bytě </a:t>
            </a:r>
            <a:r>
              <a:rPr lang="cs-CZ" sz="3200" b="1" dirty="0" smtClean="0"/>
              <a:t>zvíře</a:t>
            </a:r>
          </a:p>
          <a:p>
            <a:pPr marL="457200" indent="-457200">
              <a:buFont typeface="Arial" pitchFamily="34" charset="0"/>
              <a:buChar char="•"/>
            </a:pPr>
            <a:r>
              <a:rPr lang="cs-CZ" sz="3200" b="1" dirty="0" smtClean="0"/>
              <a:t>sousedská práva</a:t>
            </a:r>
          </a:p>
          <a:p>
            <a:pPr marL="457200" indent="-457200">
              <a:buFont typeface="Arial" pitchFamily="34" charset="0"/>
              <a:buChar char="•"/>
            </a:pPr>
            <a:endParaRPr lang="cs-CZ" sz="3200" b="1" dirty="0"/>
          </a:p>
          <a:p>
            <a:pPr algn="just"/>
            <a:r>
              <a:rPr lang="cs-CZ" sz="2000" dirty="0" smtClean="0"/>
              <a:t>Předmět výkonu rozhodnutí (o.s.ř</a:t>
            </a:r>
            <a:r>
              <a:rPr lang="cs-CZ" sz="2000" dirty="0"/>
              <a:t>.), kromě </a:t>
            </a:r>
            <a:r>
              <a:rPr lang="cs-CZ" sz="2000" dirty="0" smtClean="0"/>
              <a:t>zvířat, </a:t>
            </a:r>
            <a:r>
              <a:rPr lang="cs-CZ" sz="2000" dirty="0"/>
              <a:t>u nichž hospodářský efekt není hlavním účelem chovu a která slouží člověku jako jeho </a:t>
            </a:r>
            <a:r>
              <a:rPr lang="cs-CZ" sz="2000" dirty="0" smtClean="0"/>
              <a:t>společník [§ 322 odst. 2 písm. g)]</a:t>
            </a:r>
          </a:p>
          <a:p>
            <a:endParaRPr lang="cs-CZ" sz="3200" dirty="0" smtClean="0"/>
          </a:p>
          <a:p>
            <a:endParaRPr lang="cs-CZ" sz="3200" b="1" dirty="0"/>
          </a:p>
          <a:p>
            <a:endParaRPr lang="cs-CZ" dirty="0"/>
          </a:p>
        </p:txBody>
      </p:sp>
    </p:spTree>
    <p:extLst>
      <p:ext uri="{BB962C8B-B14F-4D97-AF65-F5344CB8AC3E}">
        <p14:creationId xmlns="" xmlns:p14="http://schemas.microsoft.com/office/powerpoint/2010/main" val="1505687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xEl>
                                              <p:pRg st="8" end="8"/>
                                            </p:txEl>
                                          </p:spTgt>
                                        </p:tgtEl>
                                        <p:attrNameLst>
                                          <p:attrName>style.visibility</p:attrName>
                                        </p:attrNameLst>
                                      </p:cBhvr>
                                      <p:to>
                                        <p:strVal val="visible"/>
                                      </p:to>
                                    </p:set>
                                    <p:anim calcmode="lin" valueType="num">
                                      <p:cBhvr additive="base">
                                        <p:cTn id="49"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1" name="Picture 3" descr="F:\DATA\grafika\spodek.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75699" y="738490"/>
            <a:ext cx="8113248" cy="60616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TextovéPole 7"/>
          <p:cNvSpPr txBox="1"/>
          <p:nvPr/>
        </p:nvSpPr>
        <p:spPr>
          <a:xfrm>
            <a:off x="1202014" y="6338568"/>
            <a:ext cx="5962273" cy="369332"/>
          </a:xfrm>
          <a:prstGeom prst="rect">
            <a:avLst/>
          </a:prstGeom>
          <a:noFill/>
        </p:spPr>
        <p:txBody>
          <a:bodyPr wrap="square" rtlCol="0">
            <a:spAutoFit/>
          </a:bodyPr>
          <a:lstStyle/>
          <a:p>
            <a:r>
              <a:rPr lang="cs-CZ" dirty="0"/>
              <a:t>Autor: Hana Müllerová </a:t>
            </a:r>
          </a:p>
        </p:txBody>
      </p:sp>
      <p:pic>
        <p:nvPicPr>
          <p:cNvPr id="2050" name="Picture 2" descr="F:\DATA\grafika\pruh 5.gif"/>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96122" y="293440"/>
            <a:ext cx="9344470" cy="955685"/>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smtClean="0">
                <a:solidFill>
                  <a:schemeClr val="accent6">
                    <a:lumMod val="75000"/>
                  </a:schemeClr>
                </a:solidFill>
              </a:rPr>
              <a:t>NOZ - kategorizace</a:t>
            </a:r>
            <a:endParaRPr lang="cs-CZ" sz="4000" b="1" dirty="0">
              <a:solidFill>
                <a:schemeClr val="accent6">
                  <a:lumMod val="75000"/>
                </a:schemeClr>
              </a:solidFill>
            </a:endParaRPr>
          </a:p>
        </p:txBody>
      </p:sp>
    </p:spTree>
    <p:extLst>
      <p:ext uri="{BB962C8B-B14F-4D97-AF65-F5344CB8AC3E}">
        <p14:creationId xmlns="" xmlns:p14="http://schemas.microsoft.com/office/powerpoint/2010/main" val="27325360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979712" y="384547"/>
            <a:ext cx="6696744" cy="646331"/>
          </a:xfrm>
          <a:prstGeom prst="rect">
            <a:avLst/>
          </a:prstGeom>
          <a:noFill/>
        </p:spPr>
        <p:txBody>
          <a:bodyPr wrap="square" rtlCol="0">
            <a:spAutoFit/>
          </a:bodyPr>
          <a:lstStyle/>
          <a:p>
            <a:pPr lvl="1"/>
            <a:r>
              <a:rPr lang="cs-CZ" sz="3600" b="1" dirty="0" smtClean="0">
                <a:solidFill>
                  <a:schemeClr val="accent6">
                    <a:lumMod val="75000"/>
                  </a:schemeClr>
                </a:solidFill>
              </a:rPr>
              <a:t>Pojem </a:t>
            </a:r>
            <a:r>
              <a:rPr lang="cs-CZ" sz="3600" b="1" dirty="0">
                <a:solidFill>
                  <a:schemeClr val="accent6">
                    <a:lumMod val="75000"/>
                  </a:schemeClr>
                </a:solidFill>
              </a:rPr>
              <a:t>zvíře/živočich/zvěř</a:t>
            </a:r>
          </a:p>
        </p:txBody>
      </p:sp>
      <p:sp>
        <p:nvSpPr>
          <p:cNvPr id="3" name="Zástupný symbol pro obsah 2"/>
          <p:cNvSpPr>
            <a:spLocks noGrp="1"/>
          </p:cNvSpPr>
          <p:nvPr>
            <p:ph idx="1"/>
          </p:nvPr>
        </p:nvSpPr>
        <p:spPr>
          <a:xfrm>
            <a:off x="683568" y="1812605"/>
            <a:ext cx="8229600" cy="4525963"/>
          </a:xfrm>
        </p:spPr>
        <p:txBody>
          <a:bodyPr/>
          <a:lstStyle/>
          <a:p>
            <a:endParaRPr lang="cs-CZ" dirty="0" smtClean="0"/>
          </a:p>
          <a:p>
            <a:endParaRPr lang="cs-CZ" baseline="-25000" dirty="0"/>
          </a:p>
        </p:txBody>
      </p:sp>
      <p:pic>
        <p:nvPicPr>
          <p:cNvPr id="10242" name="Picture 2" descr="http://image.slidesharecdn.com/eskpojiovna2012-130314124948-phpapp01/95/esk-pojiovna-2012-24-638.jpg?cb=136328345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030823" y="1118028"/>
            <a:ext cx="6984776" cy="524405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4963540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1" name="Picture 3" descr="F:\DATA\grafika\spodek.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pic>
        <p:nvPicPr>
          <p:cNvPr id="2050" name="Picture 2" descr="F:\DATA\grafika\pruh 5.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6122" y="293440"/>
            <a:ext cx="9344470" cy="955685"/>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smtClean="0">
                <a:solidFill>
                  <a:schemeClr val="accent6">
                    <a:lumMod val="75000"/>
                  </a:schemeClr>
                </a:solidFill>
              </a:rPr>
              <a:t>NOZ - kategorizace</a:t>
            </a:r>
            <a:endParaRPr lang="cs-CZ" sz="4000" b="1" dirty="0">
              <a:solidFill>
                <a:schemeClr val="accent6">
                  <a:lumMod val="75000"/>
                </a:schemeClr>
              </a:solidFill>
            </a:endParaRPr>
          </a:p>
        </p:txBody>
      </p:sp>
      <p:sp>
        <p:nvSpPr>
          <p:cNvPr id="5" name="TextovéPole 4"/>
          <p:cNvSpPr txBox="1"/>
          <p:nvPr/>
        </p:nvSpPr>
        <p:spPr>
          <a:xfrm>
            <a:off x="541334" y="1216843"/>
            <a:ext cx="8136904" cy="5816977"/>
          </a:xfrm>
          <a:prstGeom prst="rect">
            <a:avLst/>
          </a:prstGeom>
          <a:noFill/>
        </p:spPr>
        <p:txBody>
          <a:bodyPr wrap="square" rtlCol="0">
            <a:spAutoFit/>
          </a:bodyPr>
          <a:lstStyle/>
          <a:p>
            <a:r>
              <a:rPr lang="cs-CZ" sz="3600" b="1" dirty="0"/>
              <a:t>1) divoká zvířata </a:t>
            </a:r>
            <a:r>
              <a:rPr lang="cs-CZ" sz="2400" b="1" dirty="0"/>
              <a:t>= všechna nedomestikovaná, tzn. celý </a:t>
            </a:r>
            <a:r>
              <a:rPr lang="cs-CZ" sz="2400" b="1" dirty="0">
                <a:solidFill>
                  <a:schemeClr val="accent6"/>
                </a:solidFill>
              </a:rPr>
              <a:t>druh</a:t>
            </a:r>
            <a:r>
              <a:rPr lang="cs-CZ" sz="2400" b="1" dirty="0"/>
              <a:t> </a:t>
            </a:r>
            <a:r>
              <a:rPr lang="cs-CZ" sz="2400" b="1" dirty="0">
                <a:solidFill>
                  <a:schemeClr val="accent3"/>
                </a:solidFill>
              </a:rPr>
              <a:t>žije zcela nebo převážně ve volné přírodě</a:t>
            </a:r>
            <a:r>
              <a:rPr lang="cs-CZ" sz="2400" b="1" dirty="0"/>
              <a:t>,</a:t>
            </a:r>
            <a:endParaRPr lang="cs-CZ" sz="2400" dirty="0"/>
          </a:p>
          <a:p>
            <a:r>
              <a:rPr lang="cs-CZ" b="1" dirty="0" smtClean="0"/>
              <a:t>	1a</a:t>
            </a:r>
            <a:r>
              <a:rPr lang="cs-CZ" b="1" dirty="0"/>
              <a:t>) </a:t>
            </a:r>
            <a:r>
              <a:rPr lang="cs-CZ" sz="2800" b="1" dirty="0"/>
              <a:t>Zajatá zvířata </a:t>
            </a:r>
            <a:r>
              <a:rPr lang="cs-CZ" b="1" dirty="0"/>
              <a:t>= je jim fyzickými překážkami bráněno v útěku,</a:t>
            </a:r>
            <a:endParaRPr lang="cs-CZ" dirty="0"/>
          </a:p>
          <a:p>
            <a:r>
              <a:rPr lang="cs-CZ" b="1" dirty="0" smtClean="0"/>
              <a:t>	1b</a:t>
            </a:r>
            <a:r>
              <a:rPr lang="cs-CZ" b="1" dirty="0"/>
              <a:t>) </a:t>
            </a:r>
            <a:r>
              <a:rPr lang="cs-CZ" sz="2800" b="1" dirty="0"/>
              <a:t>Zkrocená zvířata </a:t>
            </a:r>
            <a:r>
              <a:rPr lang="cs-CZ" b="1" dirty="0"/>
              <a:t>= zpravidla se jim trvale nebrání ve volném </a:t>
            </a:r>
            <a:r>
              <a:rPr lang="cs-CZ" b="1" dirty="0" smtClean="0"/>
              <a:t>	pohybu </a:t>
            </a:r>
            <a:r>
              <a:rPr lang="cs-CZ" b="1" dirty="0"/>
              <a:t>a na svého pána si natolik zvykla, že se u něho samovolně </a:t>
            </a:r>
            <a:r>
              <a:rPr lang="cs-CZ" b="1" dirty="0" smtClean="0"/>
              <a:t>	zdržují</a:t>
            </a:r>
            <a:r>
              <a:rPr lang="cs-CZ" b="1" dirty="0"/>
              <a:t>, anebo se k němu pravidelně vrací.</a:t>
            </a:r>
            <a:endParaRPr lang="cs-CZ" dirty="0"/>
          </a:p>
          <a:p>
            <a:r>
              <a:rPr lang="cs-CZ" b="1" dirty="0" smtClean="0"/>
              <a:t>	1c</a:t>
            </a:r>
            <a:r>
              <a:rPr lang="cs-CZ" b="1" dirty="0"/>
              <a:t>) </a:t>
            </a:r>
            <a:r>
              <a:rPr lang="cs-CZ" sz="2400" b="1" dirty="0"/>
              <a:t>Zvláštní postavení </a:t>
            </a:r>
            <a:r>
              <a:rPr lang="cs-CZ" sz="2000" b="1" dirty="0"/>
              <a:t>zvířat označených a zvířat v zoologických </a:t>
            </a:r>
            <a:r>
              <a:rPr lang="cs-CZ" sz="2000" b="1" dirty="0" smtClean="0"/>
              <a:t>	zahradách </a:t>
            </a:r>
            <a:r>
              <a:rPr lang="cs-CZ" sz="2000" b="1" dirty="0"/>
              <a:t>a ryb v soukromých rybnících a podobných zařízeních</a:t>
            </a:r>
            <a:r>
              <a:rPr lang="cs-CZ" dirty="0"/>
              <a:t>.</a:t>
            </a:r>
          </a:p>
          <a:p>
            <a:r>
              <a:rPr lang="cs-CZ" sz="3200" b="1" dirty="0"/>
              <a:t>2) domácí zvířata </a:t>
            </a:r>
            <a:r>
              <a:rPr lang="cs-CZ" b="1" dirty="0"/>
              <a:t>= </a:t>
            </a:r>
            <a:r>
              <a:rPr lang="cs-CZ" b="1" dirty="0">
                <a:solidFill>
                  <a:schemeClr val="accent6"/>
                </a:solidFill>
              </a:rPr>
              <a:t>druh</a:t>
            </a:r>
            <a:r>
              <a:rPr lang="cs-CZ" b="1" dirty="0">
                <a:solidFill>
                  <a:schemeClr val="accent3"/>
                </a:solidFill>
              </a:rPr>
              <a:t> žije s člověkem buď bezvýjimečně, anebo z převážné části</a:t>
            </a:r>
            <a:r>
              <a:rPr lang="cs-CZ" b="1" dirty="0"/>
              <a:t>; domestikovaná zvířata inklinují k člověku, člověk je využívá pro své účely a skrze výchovu a zvyk na člověka podléhají jeho dozoru a převážnému vlivu (kůň, osel, mezek, dobytek, vepř, ovce, koza, pes, kočka, králík, drůbež, holub, páv).</a:t>
            </a:r>
            <a:endParaRPr lang="cs-CZ" dirty="0"/>
          </a:p>
          <a:p>
            <a:r>
              <a:rPr lang="cs-CZ" b="1" dirty="0"/>
              <a:t> </a:t>
            </a:r>
            <a:endParaRPr lang="cs-CZ" dirty="0"/>
          </a:p>
          <a:p>
            <a:r>
              <a:rPr lang="cs-CZ" b="1" dirty="0"/>
              <a:t>1) i 2) mohou být chovaná zvířata:</a:t>
            </a:r>
            <a:endParaRPr lang="cs-CZ" dirty="0"/>
          </a:p>
          <a:p>
            <a:r>
              <a:rPr lang="cs-CZ" b="1" dirty="0"/>
              <a:t>- v zájmovém chovu,</a:t>
            </a:r>
            <a:endParaRPr lang="cs-CZ" dirty="0"/>
          </a:p>
          <a:p>
            <a:r>
              <a:rPr lang="cs-CZ" b="1" dirty="0"/>
              <a:t>- hospodářská zvířata (zvláštní kategorie dobytka).</a:t>
            </a:r>
            <a:endParaRPr lang="cs-CZ" dirty="0"/>
          </a:p>
          <a:p>
            <a:endParaRPr lang="cs-CZ" dirty="0"/>
          </a:p>
        </p:txBody>
      </p:sp>
    </p:spTree>
    <p:extLst>
      <p:ext uri="{BB962C8B-B14F-4D97-AF65-F5344CB8AC3E}">
        <p14:creationId xmlns="" xmlns:p14="http://schemas.microsoft.com/office/powerpoint/2010/main" val="343942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down)">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down)">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wipe(down)">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wipe(down)">
                                      <p:cBhvr>
                                        <p:cTn id="42" dur="500"/>
                                        <p:tgtEl>
                                          <p:spTgt spid="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wipe(down)">
                                      <p:cBhvr>
                                        <p:cTn id="4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1" name="Picture 3" descr="F:\DATA\grafika\spodek.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pic>
        <p:nvPicPr>
          <p:cNvPr id="2050" name="Picture 2" descr="F:\DATA\grafika\pruh 5.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6122" y="293440"/>
            <a:ext cx="9344470" cy="955685"/>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smtClean="0">
                <a:solidFill>
                  <a:schemeClr val="accent6">
                    <a:lumMod val="75000"/>
                  </a:schemeClr>
                </a:solidFill>
              </a:rPr>
              <a:t>NOZ - kategorizace</a:t>
            </a:r>
            <a:endParaRPr lang="cs-CZ" sz="4000" b="1" dirty="0">
              <a:solidFill>
                <a:schemeClr val="accent6">
                  <a:lumMod val="75000"/>
                </a:schemeClr>
              </a:solidFill>
            </a:endParaRPr>
          </a:p>
        </p:txBody>
      </p:sp>
      <p:sp>
        <p:nvSpPr>
          <p:cNvPr id="5" name="TextovéPole 4"/>
          <p:cNvSpPr txBox="1"/>
          <p:nvPr/>
        </p:nvSpPr>
        <p:spPr>
          <a:xfrm>
            <a:off x="541334" y="1216843"/>
            <a:ext cx="8136904" cy="5293757"/>
          </a:xfrm>
          <a:prstGeom prst="rect">
            <a:avLst/>
          </a:prstGeom>
          <a:noFill/>
        </p:spPr>
        <p:txBody>
          <a:bodyPr wrap="square" rtlCol="0">
            <a:spAutoFit/>
          </a:bodyPr>
          <a:lstStyle/>
          <a:p>
            <a:pPr marL="571500" indent="-571500">
              <a:buFont typeface="Arial" pitchFamily="34" charset="0"/>
              <a:buChar char="•"/>
            </a:pPr>
            <a:r>
              <a:rPr lang="cs-CZ" sz="3200" dirty="0" smtClean="0"/>
              <a:t>I </a:t>
            </a:r>
            <a:r>
              <a:rPr lang="cs-CZ" sz="3200" dirty="0"/>
              <a:t>na chovné farmě nebo na jatkách zůstává krokodýl divokým zvířetem, přestože nikdy nežil mimo lidské zajetí. </a:t>
            </a:r>
            <a:endParaRPr lang="cs-CZ" sz="3200" dirty="0" smtClean="0"/>
          </a:p>
          <a:p>
            <a:pPr marL="571500" indent="-571500">
              <a:buFont typeface="Arial" pitchFamily="34" charset="0"/>
              <a:buChar char="•"/>
            </a:pPr>
            <a:r>
              <a:rPr lang="cs-CZ" sz="3200" dirty="0" smtClean="0"/>
              <a:t>Prase </a:t>
            </a:r>
            <a:r>
              <a:rPr lang="cs-CZ" sz="3200" dirty="0"/>
              <a:t>domácí bude domácím zvířetem, i pokud se mu podaří uniknout z hospodářského chovu. </a:t>
            </a:r>
            <a:endParaRPr lang="cs-CZ" sz="3200" dirty="0" smtClean="0"/>
          </a:p>
          <a:p>
            <a:pPr marL="571500" indent="-571500">
              <a:buFont typeface="Arial" pitchFamily="34" charset="0"/>
              <a:buChar char="•"/>
            </a:pPr>
            <a:r>
              <a:rPr lang="cs-CZ" sz="3200" dirty="0" smtClean="0"/>
              <a:t>Zvíře</a:t>
            </a:r>
            <a:r>
              <a:rPr lang="cs-CZ" sz="3200" dirty="0"/>
              <a:t>, které náleží ke zdivočelé populaci domestikovaného druhu, se podle </a:t>
            </a:r>
            <a:r>
              <a:rPr lang="cs-CZ" sz="3200" dirty="0" smtClean="0"/>
              <a:t>ZOPK </a:t>
            </a:r>
            <a:r>
              <a:rPr lang="cs-CZ" sz="3200" dirty="0"/>
              <a:t>nepovažuje za volně žijícího živočicha, avšak podle NOZ je divokým zvířetem.</a:t>
            </a:r>
          </a:p>
          <a:p>
            <a:endParaRPr lang="cs-CZ" dirty="0"/>
          </a:p>
        </p:txBody>
      </p:sp>
    </p:spTree>
    <p:extLst>
      <p:ext uri="{BB962C8B-B14F-4D97-AF65-F5344CB8AC3E}">
        <p14:creationId xmlns="" xmlns:p14="http://schemas.microsoft.com/office/powerpoint/2010/main" val="1891846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259632" y="401157"/>
            <a:ext cx="8352928" cy="584775"/>
          </a:xfrm>
          <a:prstGeom prst="rect">
            <a:avLst/>
          </a:prstGeom>
          <a:noFill/>
        </p:spPr>
        <p:txBody>
          <a:bodyPr wrap="square" rtlCol="0">
            <a:spAutoFit/>
          </a:bodyPr>
          <a:lstStyle/>
          <a:p>
            <a:pPr lvl="1"/>
            <a:r>
              <a:rPr lang="cs-CZ" sz="3200" b="1" dirty="0" smtClean="0">
                <a:solidFill>
                  <a:schemeClr val="accent6">
                    <a:lumMod val="75000"/>
                  </a:schemeClr>
                </a:solidFill>
              </a:rPr>
              <a:t>Příklad: odpovědnost vlastníka/chovatele</a:t>
            </a:r>
            <a:endParaRPr lang="cs-CZ" sz="3200" b="1" dirty="0">
              <a:solidFill>
                <a:schemeClr val="accent6">
                  <a:lumMod val="75000"/>
                </a:schemeClr>
              </a:solidFill>
            </a:endParaRPr>
          </a:p>
        </p:txBody>
      </p:sp>
      <p:sp>
        <p:nvSpPr>
          <p:cNvPr id="3" name="Zástupný symbol pro obsah 2"/>
          <p:cNvSpPr>
            <a:spLocks noGrp="1"/>
          </p:cNvSpPr>
          <p:nvPr>
            <p:ph idx="1"/>
          </p:nvPr>
        </p:nvSpPr>
        <p:spPr>
          <a:xfrm>
            <a:off x="683568" y="1812605"/>
            <a:ext cx="8229600" cy="4525963"/>
          </a:xfrm>
        </p:spPr>
        <p:txBody>
          <a:bodyPr/>
          <a:lstStyle/>
          <a:p>
            <a:endParaRPr lang="cs-CZ" dirty="0" smtClean="0"/>
          </a:p>
          <a:p>
            <a:endParaRPr lang="cs-CZ" dirty="0"/>
          </a:p>
        </p:txBody>
      </p:sp>
      <p:sp>
        <p:nvSpPr>
          <p:cNvPr id="5" name="TextovéPole 4"/>
          <p:cNvSpPr txBox="1"/>
          <p:nvPr/>
        </p:nvSpPr>
        <p:spPr>
          <a:xfrm>
            <a:off x="390037" y="1558147"/>
            <a:ext cx="8748464" cy="5663089"/>
          </a:xfrm>
          <a:prstGeom prst="rect">
            <a:avLst/>
          </a:prstGeom>
          <a:noFill/>
        </p:spPr>
        <p:txBody>
          <a:bodyPr wrap="square" rtlCol="0">
            <a:spAutoFit/>
          </a:bodyPr>
          <a:lstStyle/>
          <a:p>
            <a:r>
              <a:rPr lang="cs-CZ" sz="2800" b="1" dirty="0" smtClean="0"/>
              <a:t>Východiska:</a:t>
            </a:r>
          </a:p>
          <a:p>
            <a:pPr marL="457200" indent="-457200">
              <a:buFont typeface="Arial" pitchFamily="34" charset="0"/>
              <a:buChar char="•"/>
            </a:pPr>
            <a:r>
              <a:rPr lang="cs-CZ" sz="2800" b="1" dirty="0" smtClean="0"/>
              <a:t>Dopady </a:t>
            </a:r>
            <a:r>
              <a:rPr lang="cs-CZ" sz="2800" b="1" dirty="0"/>
              <a:t>veřejnoprávní i soukromoprávní</a:t>
            </a:r>
          </a:p>
          <a:p>
            <a:pPr marL="457200" indent="-457200">
              <a:buFont typeface="Arial" pitchFamily="34" charset="0"/>
              <a:buChar char="•"/>
            </a:pPr>
            <a:r>
              <a:rPr lang="cs-CZ" sz="2800" b="1" dirty="0" smtClean="0"/>
              <a:t>Široká, objektivní odpovědnost vlastníka</a:t>
            </a:r>
            <a:endParaRPr lang="cs-CZ" sz="2800" dirty="0" smtClean="0"/>
          </a:p>
          <a:p>
            <a:pPr marL="914400" lvl="1" indent="-457200">
              <a:buFont typeface="Arial" pitchFamily="34" charset="0"/>
              <a:buChar char="•"/>
            </a:pPr>
            <a:r>
              <a:rPr lang="cs-CZ" sz="2800" dirty="0"/>
              <a:t>omezená ovladatelnost zvířat důvodem pro </a:t>
            </a:r>
            <a:r>
              <a:rPr lang="cs-CZ" sz="2800" dirty="0" smtClean="0"/>
              <a:t>odlišné </a:t>
            </a:r>
            <a:r>
              <a:rPr lang="cs-CZ" sz="2800" dirty="0"/>
              <a:t>posuzování škody způsobené věcí od škody způsobené </a:t>
            </a:r>
            <a:r>
              <a:rPr lang="cs-CZ" sz="2800" dirty="0" smtClean="0"/>
              <a:t>zvířetem, ovšem nikoli vzniku odpovědnosti</a:t>
            </a:r>
          </a:p>
          <a:p>
            <a:pPr marL="457200" indent="-457200">
              <a:buFont typeface="Arial" pitchFamily="34" charset="0"/>
              <a:buChar char="•"/>
            </a:pPr>
            <a:r>
              <a:rPr lang="cs-CZ" sz="2800" b="1" dirty="0" smtClean="0"/>
              <a:t>Domněnka přiměřené inteligence</a:t>
            </a:r>
          </a:p>
          <a:p>
            <a:pPr marL="914400" lvl="1" indent="-457200">
              <a:buFont typeface="Arial" pitchFamily="34" charset="0"/>
              <a:buChar char="•"/>
            </a:pPr>
            <a:r>
              <a:rPr lang="cs-CZ" sz="2800" dirty="0" smtClean="0"/>
              <a:t>Schopnost předvídat chování zvířete</a:t>
            </a:r>
          </a:p>
          <a:p>
            <a:pPr marL="457200" indent="-457200">
              <a:buFont typeface="Arial" pitchFamily="34" charset="0"/>
              <a:buChar char="•"/>
            </a:pPr>
            <a:r>
              <a:rPr lang="cs-CZ" sz="2800" b="1" dirty="0" smtClean="0"/>
              <a:t>Uplatnění svépomoci, nutné obrany </a:t>
            </a:r>
            <a:r>
              <a:rPr lang="cs-CZ" sz="2800" b="1" dirty="0"/>
              <a:t>a krajní nouze </a:t>
            </a:r>
            <a:endParaRPr lang="cs-CZ" sz="2800" b="1" dirty="0" smtClean="0"/>
          </a:p>
          <a:p>
            <a:endParaRPr lang="cs-CZ" sz="3200" b="1" dirty="0"/>
          </a:p>
          <a:p>
            <a:endParaRPr lang="cs-CZ" sz="3200" b="1" dirty="0"/>
          </a:p>
          <a:p>
            <a:endParaRPr lang="cs-CZ" dirty="0"/>
          </a:p>
        </p:txBody>
      </p:sp>
    </p:spTree>
    <p:extLst>
      <p:ext uri="{BB962C8B-B14F-4D97-AF65-F5344CB8AC3E}">
        <p14:creationId xmlns="" xmlns:p14="http://schemas.microsoft.com/office/powerpoint/2010/main" val="261608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fade">
                                      <p:cBhvr>
                                        <p:cTn id="25" dur="500"/>
                                        <p:tgtEl>
                                          <p:spTgt spid="5">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fade">
                                      <p:cBhvr>
                                        <p:cTn id="28" dur="500"/>
                                        <p:tgtEl>
                                          <p:spTgt spid="5">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Effect transition="in" filter="fade">
                                      <p:cBhvr>
                                        <p:cTn id="33"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259632" y="401157"/>
            <a:ext cx="8352928" cy="584775"/>
          </a:xfrm>
          <a:prstGeom prst="rect">
            <a:avLst/>
          </a:prstGeom>
          <a:noFill/>
        </p:spPr>
        <p:txBody>
          <a:bodyPr wrap="square" rtlCol="0">
            <a:spAutoFit/>
          </a:bodyPr>
          <a:lstStyle/>
          <a:p>
            <a:pPr lvl="1"/>
            <a:r>
              <a:rPr lang="cs-CZ" sz="3200" b="1" dirty="0" smtClean="0">
                <a:solidFill>
                  <a:schemeClr val="accent6">
                    <a:lumMod val="75000"/>
                  </a:schemeClr>
                </a:solidFill>
              </a:rPr>
              <a:t>Odpovědnost vlastníka\chovatele</a:t>
            </a:r>
            <a:endParaRPr lang="cs-CZ" sz="3200" b="1" dirty="0">
              <a:solidFill>
                <a:schemeClr val="accent6">
                  <a:lumMod val="75000"/>
                </a:schemeClr>
              </a:solidFill>
            </a:endParaRPr>
          </a:p>
        </p:txBody>
      </p:sp>
      <p:sp>
        <p:nvSpPr>
          <p:cNvPr id="3" name="Zástupný symbol pro obsah 2"/>
          <p:cNvSpPr>
            <a:spLocks noGrp="1"/>
          </p:cNvSpPr>
          <p:nvPr>
            <p:ph idx="1"/>
          </p:nvPr>
        </p:nvSpPr>
        <p:spPr>
          <a:xfrm>
            <a:off x="683568" y="1812605"/>
            <a:ext cx="8229600" cy="4525963"/>
          </a:xfrm>
        </p:spPr>
        <p:txBody>
          <a:bodyPr/>
          <a:lstStyle/>
          <a:p>
            <a:endParaRPr lang="cs-CZ" dirty="0" smtClean="0"/>
          </a:p>
          <a:p>
            <a:endParaRPr lang="cs-CZ" dirty="0"/>
          </a:p>
        </p:txBody>
      </p:sp>
      <p:sp>
        <p:nvSpPr>
          <p:cNvPr id="5" name="TextovéPole 4"/>
          <p:cNvSpPr txBox="1"/>
          <p:nvPr/>
        </p:nvSpPr>
        <p:spPr>
          <a:xfrm>
            <a:off x="360385" y="1484784"/>
            <a:ext cx="8748464" cy="4801314"/>
          </a:xfrm>
          <a:prstGeom prst="rect">
            <a:avLst/>
          </a:prstGeom>
          <a:noFill/>
        </p:spPr>
        <p:txBody>
          <a:bodyPr wrap="square" rtlCol="0">
            <a:spAutoFit/>
          </a:bodyPr>
          <a:lstStyle/>
          <a:p>
            <a:r>
              <a:rPr lang="cs-CZ" sz="3200" b="1" dirty="0"/>
              <a:t>§ 2934 </a:t>
            </a:r>
            <a:r>
              <a:rPr lang="cs-CZ" sz="3200" b="1" dirty="0" smtClean="0"/>
              <a:t>NOZ</a:t>
            </a:r>
            <a:r>
              <a:rPr lang="cs-CZ" sz="3200" dirty="0" smtClean="0"/>
              <a:t>: slouží-li </a:t>
            </a:r>
            <a:r>
              <a:rPr lang="cs-CZ" sz="3200" b="1" dirty="0">
                <a:solidFill>
                  <a:schemeClr val="accent6">
                    <a:lumMod val="75000"/>
                  </a:schemeClr>
                </a:solidFill>
              </a:rPr>
              <a:t>domácí</a:t>
            </a:r>
            <a:r>
              <a:rPr lang="cs-CZ" sz="3200" dirty="0"/>
              <a:t> zvíře vlastníku k </a:t>
            </a:r>
            <a:r>
              <a:rPr lang="cs-CZ" sz="3200" b="1" dirty="0"/>
              <a:t>výkonu povolání </a:t>
            </a:r>
            <a:r>
              <a:rPr lang="cs-CZ" sz="3200" dirty="0"/>
              <a:t>či k </a:t>
            </a:r>
            <a:r>
              <a:rPr lang="cs-CZ" sz="3200" b="1" dirty="0"/>
              <a:t>jiné výdělečné činnosti </a:t>
            </a:r>
            <a:r>
              <a:rPr lang="cs-CZ" sz="3200" dirty="0"/>
              <a:t>nebo </a:t>
            </a:r>
            <a:r>
              <a:rPr lang="cs-CZ" sz="3200" b="1" dirty="0"/>
              <a:t>k obživě</a:t>
            </a:r>
            <a:r>
              <a:rPr lang="cs-CZ" sz="3200" dirty="0"/>
              <a:t>, anebo slouží-li jako </a:t>
            </a:r>
            <a:r>
              <a:rPr lang="cs-CZ" sz="3200" b="1" dirty="0"/>
              <a:t>pomocník pro osobu se zdravotním postižením</a:t>
            </a:r>
            <a:r>
              <a:rPr lang="cs-CZ" sz="3200" dirty="0"/>
              <a:t>, zprostí se vlastník povinnosti k náhradě, prokáže-li, že při dozoru nad zvířetem nezanedbal potřebnou pečlivost, anebo že by škoda vznikla i při vynaložení potřebné pečlivosti. </a:t>
            </a:r>
          </a:p>
          <a:p>
            <a:endParaRPr lang="cs-CZ" sz="3200" b="1" dirty="0"/>
          </a:p>
          <a:p>
            <a:endParaRPr lang="cs-CZ" dirty="0"/>
          </a:p>
        </p:txBody>
      </p:sp>
    </p:spTree>
    <p:extLst>
      <p:ext uri="{BB962C8B-B14F-4D97-AF65-F5344CB8AC3E}">
        <p14:creationId xmlns="" xmlns:p14="http://schemas.microsoft.com/office/powerpoint/2010/main" val="12008363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259632" y="401157"/>
            <a:ext cx="8352928" cy="584775"/>
          </a:xfrm>
          <a:prstGeom prst="rect">
            <a:avLst/>
          </a:prstGeom>
          <a:noFill/>
        </p:spPr>
        <p:txBody>
          <a:bodyPr wrap="square" rtlCol="0">
            <a:spAutoFit/>
          </a:bodyPr>
          <a:lstStyle/>
          <a:p>
            <a:pPr lvl="1"/>
            <a:r>
              <a:rPr lang="cs-CZ" sz="3200" b="1" dirty="0" smtClean="0">
                <a:solidFill>
                  <a:schemeClr val="accent6">
                    <a:lumMod val="75000"/>
                  </a:schemeClr>
                </a:solidFill>
              </a:rPr>
              <a:t>Odpovědnost vlastníka\chovatele</a:t>
            </a:r>
            <a:endParaRPr lang="cs-CZ" sz="3200" b="1" dirty="0">
              <a:solidFill>
                <a:schemeClr val="accent6">
                  <a:lumMod val="75000"/>
                </a:schemeClr>
              </a:solidFill>
            </a:endParaRPr>
          </a:p>
        </p:txBody>
      </p:sp>
      <p:sp>
        <p:nvSpPr>
          <p:cNvPr id="3" name="Zástupný symbol pro obsah 2"/>
          <p:cNvSpPr>
            <a:spLocks noGrp="1"/>
          </p:cNvSpPr>
          <p:nvPr>
            <p:ph idx="1"/>
          </p:nvPr>
        </p:nvSpPr>
        <p:spPr>
          <a:xfrm>
            <a:off x="683568" y="1812605"/>
            <a:ext cx="8229600" cy="4525963"/>
          </a:xfrm>
        </p:spPr>
        <p:txBody>
          <a:bodyPr/>
          <a:lstStyle/>
          <a:p>
            <a:endParaRPr lang="cs-CZ" dirty="0" smtClean="0"/>
          </a:p>
          <a:p>
            <a:endParaRPr lang="cs-CZ" dirty="0"/>
          </a:p>
        </p:txBody>
      </p:sp>
      <p:pic>
        <p:nvPicPr>
          <p:cNvPr id="6" name="Obrázek 5"/>
          <p:cNvPicPr>
            <a:picLocks noChangeAspect="1"/>
          </p:cNvPicPr>
          <p:nvPr/>
        </p:nvPicPr>
        <p:blipFill>
          <a:blip r:embed="rId4" cstate="print"/>
          <a:stretch>
            <a:fillRect/>
          </a:stretch>
        </p:blipFill>
        <p:spPr>
          <a:xfrm>
            <a:off x="364904" y="1240630"/>
            <a:ext cx="7939206" cy="5414792"/>
          </a:xfrm>
          <a:prstGeom prst="rect">
            <a:avLst/>
          </a:prstGeom>
        </p:spPr>
      </p:pic>
    </p:spTree>
    <p:extLst>
      <p:ext uri="{BB962C8B-B14F-4D97-AF65-F5344CB8AC3E}">
        <p14:creationId xmlns="" xmlns:p14="http://schemas.microsoft.com/office/powerpoint/2010/main" val="32681108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259632" y="401157"/>
            <a:ext cx="8352928" cy="584775"/>
          </a:xfrm>
          <a:prstGeom prst="rect">
            <a:avLst/>
          </a:prstGeom>
          <a:noFill/>
        </p:spPr>
        <p:txBody>
          <a:bodyPr wrap="square" rtlCol="0">
            <a:spAutoFit/>
          </a:bodyPr>
          <a:lstStyle/>
          <a:p>
            <a:pPr lvl="1"/>
            <a:r>
              <a:rPr lang="cs-CZ" sz="3200" b="1" dirty="0" smtClean="0">
                <a:solidFill>
                  <a:schemeClr val="accent6">
                    <a:lumMod val="75000"/>
                  </a:schemeClr>
                </a:solidFill>
              </a:rPr>
              <a:t>Odpovědnost vlastníka\chovatele</a:t>
            </a:r>
            <a:endParaRPr lang="cs-CZ" sz="3200" b="1" dirty="0">
              <a:solidFill>
                <a:schemeClr val="accent6">
                  <a:lumMod val="75000"/>
                </a:schemeClr>
              </a:solidFill>
            </a:endParaRPr>
          </a:p>
        </p:txBody>
      </p:sp>
      <p:sp>
        <p:nvSpPr>
          <p:cNvPr id="3" name="Zástupný symbol pro obsah 2"/>
          <p:cNvSpPr>
            <a:spLocks noGrp="1"/>
          </p:cNvSpPr>
          <p:nvPr>
            <p:ph idx="1"/>
          </p:nvPr>
        </p:nvSpPr>
        <p:spPr>
          <a:xfrm>
            <a:off x="683568" y="1812605"/>
            <a:ext cx="8229600" cy="4525963"/>
          </a:xfrm>
        </p:spPr>
        <p:txBody>
          <a:bodyPr/>
          <a:lstStyle/>
          <a:p>
            <a:endParaRPr lang="cs-CZ" dirty="0" smtClean="0"/>
          </a:p>
          <a:p>
            <a:endParaRPr lang="cs-CZ" dirty="0"/>
          </a:p>
        </p:txBody>
      </p:sp>
      <p:pic>
        <p:nvPicPr>
          <p:cNvPr id="1026" name="Picture 2" descr="VÃ½sledek obrÃ¡zku pro ostrich caused accident"/>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99212" y="1573367"/>
            <a:ext cx="8096662" cy="4554373"/>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VÃ½sledek obrÃ¡zku pro ostrich caused accident"/>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033375" y="1417638"/>
            <a:ext cx="7249194" cy="4830331"/>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A imagem pode conter: 1 pessoa"/>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195736" y="260648"/>
            <a:ext cx="3904573" cy="695434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753158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fade">
                                      <p:cBhvr>
                                        <p:cTn id="12"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259632" y="401157"/>
            <a:ext cx="8352928" cy="584775"/>
          </a:xfrm>
          <a:prstGeom prst="rect">
            <a:avLst/>
          </a:prstGeom>
          <a:noFill/>
        </p:spPr>
        <p:txBody>
          <a:bodyPr wrap="square" rtlCol="0">
            <a:spAutoFit/>
          </a:bodyPr>
          <a:lstStyle/>
          <a:p>
            <a:pPr lvl="1"/>
            <a:r>
              <a:rPr lang="cs-CZ" sz="3200" b="1" dirty="0" smtClean="0">
                <a:solidFill>
                  <a:schemeClr val="accent6">
                    <a:lumMod val="75000"/>
                  </a:schemeClr>
                </a:solidFill>
              </a:rPr>
              <a:t>Škoda na zvířeti</a:t>
            </a:r>
            <a:endParaRPr lang="cs-CZ" sz="3200" b="1" dirty="0">
              <a:solidFill>
                <a:schemeClr val="accent6">
                  <a:lumMod val="75000"/>
                </a:schemeClr>
              </a:solidFill>
            </a:endParaRPr>
          </a:p>
        </p:txBody>
      </p:sp>
      <p:sp>
        <p:nvSpPr>
          <p:cNvPr id="3" name="Zástupný symbol pro obsah 2"/>
          <p:cNvSpPr>
            <a:spLocks noGrp="1"/>
          </p:cNvSpPr>
          <p:nvPr>
            <p:ph idx="1"/>
          </p:nvPr>
        </p:nvSpPr>
        <p:spPr>
          <a:xfrm>
            <a:off x="683568" y="1812605"/>
            <a:ext cx="8229600" cy="4525963"/>
          </a:xfrm>
        </p:spPr>
        <p:txBody>
          <a:bodyPr/>
          <a:lstStyle/>
          <a:p>
            <a:endParaRPr lang="cs-CZ" dirty="0" smtClean="0"/>
          </a:p>
          <a:p>
            <a:endParaRPr lang="cs-CZ" dirty="0"/>
          </a:p>
        </p:txBody>
      </p:sp>
      <p:sp>
        <p:nvSpPr>
          <p:cNvPr id="5" name="TextovéPole 4"/>
          <p:cNvSpPr txBox="1"/>
          <p:nvPr/>
        </p:nvSpPr>
        <p:spPr>
          <a:xfrm>
            <a:off x="360385" y="1484784"/>
            <a:ext cx="8748464" cy="5293757"/>
          </a:xfrm>
          <a:prstGeom prst="rect">
            <a:avLst/>
          </a:prstGeom>
          <a:noFill/>
        </p:spPr>
        <p:txBody>
          <a:bodyPr wrap="square" rtlCol="0">
            <a:spAutoFit/>
          </a:bodyPr>
          <a:lstStyle/>
          <a:p>
            <a:r>
              <a:rPr lang="cs-CZ" sz="3200" b="1" dirty="0">
                <a:solidFill>
                  <a:schemeClr val="accent6">
                    <a:lumMod val="75000"/>
                  </a:schemeClr>
                </a:solidFill>
              </a:rPr>
              <a:t>§ 2970</a:t>
            </a:r>
            <a:r>
              <a:rPr lang="cs-CZ" sz="3200" dirty="0">
                <a:solidFill>
                  <a:schemeClr val="accent6">
                    <a:lumMod val="75000"/>
                  </a:schemeClr>
                </a:solidFill>
              </a:rPr>
              <a:t> </a:t>
            </a:r>
            <a:r>
              <a:rPr lang="cs-CZ" sz="3200" dirty="0" smtClean="0"/>
              <a:t>NOZ: při </a:t>
            </a:r>
            <a:r>
              <a:rPr lang="cs-CZ" sz="3200" dirty="0"/>
              <a:t>poranění zvířete nahradí škůdce účelně vynaložené náklady spojené s péčí o zdraví zraněného zvířete tomu, kdo je vynaložil; požádá-li o to, složí mu škůdce na tyto náklady přiměřenou zálohu. </a:t>
            </a:r>
            <a:r>
              <a:rPr lang="cs-CZ" sz="3200" b="1" dirty="0"/>
              <a:t>Náklady spojené s péčí o zdraví nejsou neúčelné, i když podstatně převyšují cenu zvířete, pokud by je vynaložil rozumný chovatel v postavení poškozeného</a:t>
            </a:r>
            <a:r>
              <a:rPr lang="cs-CZ" sz="3200" dirty="0"/>
              <a:t>. </a:t>
            </a:r>
            <a:endParaRPr lang="cs-CZ" sz="3200" dirty="0" smtClean="0"/>
          </a:p>
          <a:p>
            <a:endParaRPr lang="cs-CZ" sz="3200" dirty="0" smtClean="0"/>
          </a:p>
          <a:p>
            <a:r>
              <a:rPr lang="en-US" sz="3200" b="1" dirty="0" smtClean="0"/>
              <a:t>+</a:t>
            </a:r>
            <a:r>
              <a:rPr lang="cs-CZ" sz="3200" b="1" dirty="0" smtClean="0"/>
              <a:t> cena zvláštní obliby</a:t>
            </a:r>
            <a:endParaRPr lang="cs-CZ" sz="3200" b="1" dirty="0"/>
          </a:p>
          <a:p>
            <a:endParaRPr lang="cs-CZ" dirty="0"/>
          </a:p>
        </p:txBody>
      </p:sp>
    </p:spTree>
    <p:extLst>
      <p:ext uri="{BB962C8B-B14F-4D97-AF65-F5344CB8AC3E}">
        <p14:creationId xmlns="" xmlns:p14="http://schemas.microsoft.com/office/powerpoint/2010/main" val="1139806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F:\DATA\grafika\spodek.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cstate="print"/>
          <a:srcRect/>
          <a:stretch>
            <a:fillRect/>
          </a:stretch>
        </p:blipFill>
        <p:spPr bwMode="auto">
          <a:xfrm>
            <a:off x="1262063" y="1462088"/>
            <a:ext cx="6619875" cy="3933825"/>
          </a:xfrm>
          <a:prstGeom prst="rect">
            <a:avLst/>
          </a:prstGeom>
          <a:noFill/>
          <a:ln w="9525">
            <a:noFill/>
            <a:miter lim="800000"/>
            <a:headEnd/>
            <a:tailEnd/>
          </a:ln>
        </p:spPr>
      </p:pic>
    </p:spTree>
    <p:extLst>
      <p:ext uri="{BB962C8B-B14F-4D97-AF65-F5344CB8AC3E}">
        <p14:creationId xmlns="" xmlns:p14="http://schemas.microsoft.com/office/powerpoint/2010/main" val="22212224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3" name="Zástupný symbol pro obsah 2"/>
          <p:cNvSpPr>
            <a:spLocks noGrp="1"/>
          </p:cNvSpPr>
          <p:nvPr>
            <p:ph idx="1"/>
          </p:nvPr>
        </p:nvSpPr>
        <p:spPr>
          <a:xfrm>
            <a:off x="683568" y="1812605"/>
            <a:ext cx="8229600" cy="4525963"/>
          </a:xfrm>
        </p:spPr>
        <p:txBody>
          <a:bodyPr/>
          <a:lstStyle/>
          <a:p>
            <a:endParaRPr lang="cs-CZ" dirty="0" smtClean="0"/>
          </a:p>
          <a:p>
            <a:endParaRPr lang="cs-CZ" dirty="0"/>
          </a:p>
        </p:txBody>
      </p:sp>
      <p:pic>
        <p:nvPicPr>
          <p:cNvPr id="6" name="Obrázek 5"/>
          <p:cNvPicPr>
            <a:picLocks noChangeAspect="1"/>
          </p:cNvPicPr>
          <p:nvPr/>
        </p:nvPicPr>
        <p:blipFill>
          <a:blip r:embed="rId4" cstate="print"/>
          <a:stretch>
            <a:fillRect/>
          </a:stretch>
        </p:blipFill>
        <p:spPr>
          <a:xfrm>
            <a:off x="457200" y="1397890"/>
            <a:ext cx="7871545" cy="5213841"/>
          </a:xfrm>
          <a:prstGeom prst="rect">
            <a:avLst/>
          </a:prstGeom>
        </p:spPr>
      </p:pic>
    </p:spTree>
    <p:extLst>
      <p:ext uri="{BB962C8B-B14F-4D97-AF65-F5344CB8AC3E}">
        <p14:creationId xmlns="" xmlns:p14="http://schemas.microsoft.com/office/powerpoint/2010/main" val="2887495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259632" y="401157"/>
            <a:ext cx="8352928" cy="584775"/>
          </a:xfrm>
          <a:prstGeom prst="rect">
            <a:avLst/>
          </a:prstGeom>
          <a:noFill/>
        </p:spPr>
        <p:txBody>
          <a:bodyPr wrap="square" rtlCol="0">
            <a:spAutoFit/>
          </a:bodyPr>
          <a:lstStyle/>
          <a:p>
            <a:pPr lvl="1"/>
            <a:r>
              <a:rPr lang="cs-CZ" sz="3200" b="1" dirty="0" smtClean="0">
                <a:solidFill>
                  <a:schemeClr val="accent6">
                    <a:lumMod val="75000"/>
                  </a:schemeClr>
                </a:solidFill>
              </a:rPr>
              <a:t>odpovědnost vlastníka\chovatele</a:t>
            </a:r>
            <a:endParaRPr lang="cs-CZ" sz="3200" b="1" dirty="0">
              <a:solidFill>
                <a:schemeClr val="accent6">
                  <a:lumMod val="75000"/>
                </a:schemeClr>
              </a:solidFill>
            </a:endParaRPr>
          </a:p>
        </p:txBody>
      </p:sp>
      <p:sp>
        <p:nvSpPr>
          <p:cNvPr id="3" name="Zástupný symbol pro obsah 2"/>
          <p:cNvSpPr>
            <a:spLocks noGrp="1"/>
          </p:cNvSpPr>
          <p:nvPr>
            <p:ph idx="1"/>
          </p:nvPr>
        </p:nvSpPr>
        <p:spPr>
          <a:xfrm>
            <a:off x="683568" y="1812605"/>
            <a:ext cx="8229600" cy="4525963"/>
          </a:xfrm>
        </p:spPr>
        <p:txBody>
          <a:bodyPr/>
          <a:lstStyle/>
          <a:p>
            <a:endParaRPr lang="cs-CZ" dirty="0" smtClean="0"/>
          </a:p>
          <a:p>
            <a:endParaRPr lang="cs-CZ" dirty="0"/>
          </a:p>
        </p:txBody>
      </p:sp>
      <p:sp>
        <p:nvSpPr>
          <p:cNvPr id="5" name="TextovéPole 4"/>
          <p:cNvSpPr txBox="1"/>
          <p:nvPr/>
        </p:nvSpPr>
        <p:spPr>
          <a:xfrm>
            <a:off x="360385" y="1484784"/>
            <a:ext cx="8748464" cy="5786199"/>
          </a:xfrm>
          <a:prstGeom prst="rect">
            <a:avLst/>
          </a:prstGeom>
          <a:noFill/>
        </p:spPr>
        <p:txBody>
          <a:bodyPr wrap="square" rtlCol="0">
            <a:spAutoFit/>
          </a:bodyPr>
          <a:lstStyle/>
          <a:p>
            <a:r>
              <a:rPr lang="cs-CZ" sz="3200" b="1" dirty="0" smtClean="0"/>
              <a:t>Rozsáhlá judikatura:</a:t>
            </a:r>
          </a:p>
          <a:p>
            <a:endParaRPr lang="cs-CZ" sz="3200" b="1" dirty="0"/>
          </a:p>
          <a:p>
            <a:r>
              <a:rPr lang="cs-CZ" sz="3200" dirty="0" smtClean="0"/>
              <a:t>Např. NS </a:t>
            </a:r>
            <a:r>
              <a:rPr lang="cs-CZ" sz="3200" b="1" dirty="0" smtClean="0"/>
              <a:t>25 </a:t>
            </a:r>
            <a:r>
              <a:rPr lang="cs-CZ" sz="3200" b="1" dirty="0" err="1"/>
              <a:t>Cdo</a:t>
            </a:r>
            <a:r>
              <a:rPr lang="cs-CZ" sz="3200" b="1" dirty="0"/>
              <a:t> </a:t>
            </a:r>
            <a:r>
              <a:rPr lang="cs-CZ" sz="3200" b="1" dirty="0" smtClean="0"/>
              <a:t>3516/2007</a:t>
            </a:r>
            <a:r>
              <a:rPr lang="cs-CZ" sz="3200" dirty="0" smtClean="0"/>
              <a:t>: zranění dítěte, </a:t>
            </a:r>
            <a:r>
              <a:rPr lang="cs-CZ" sz="3200" dirty="0"/>
              <a:t>které bylo s rodinou na návštěvě v bytě, kde se volně pohyboval pes. Samotný útok psa na dítě nikdo z dospělých </a:t>
            </a:r>
            <a:r>
              <a:rPr lang="cs-CZ" sz="3200" dirty="0" smtClean="0"/>
              <a:t>neviděl. </a:t>
            </a:r>
            <a:r>
              <a:rPr lang="cs-CZ" sz="3200" dirty="0"/>
              <a:t>Nejvyšší soud potvrdil závěr odvolacího soudu, který stanovil podíl žalovaných na vzniklé škodě ve výši 2/3 a matky žalobkyně ve výši </a:t>
            </a:r>
            <a:r>
              <a:rPr lang="cs-CZ" sz="3200" dirty="0" smtClean="0"/>
              <a:t>1/3.</a:t>
            </a:r>
            <a:endParaRPr lang="cs-CZ" sz="3200" b="1" dirty="0" smtClean="0"/>
          </a:p>
          <a:p>
            <a:endParaRPr lang="cs-CZ" sz="3200" b="1" dirty="0"/>
          </a:p>
          <a:p>
            <a:endParaRPr lang="cs-CZ" sz="3200" b="1" dirty="0"/>
          </a:p>
          <a:p>
            <a:endParaRPr lang="cs-CZ" dirty="0"/>
          </a:p>
        </p:txBody>
      </p:sp>
      <p:pic>
        <p:nvPicPr>
          <p:cNvPr id="6" name="Obrázek 5"/>
          <p:cNvPicPr>
            <a:picLocks noChangeAspect="1"/>
          </p:cNvPicPr>
          <p:nvPr/>
        </p:nvPicPr>
        <p:blipFill>
          <a:blip r:embed="rId4" cstate="print"/>
          <a:stretch>
            <a:fillRect/>
          </a:stretch>
        </p:blipFill>
        <p:spPr>
          <a:xfrm>
            <a:off x="741019" y="511235"/>
            <a:ext cx="7915275" cy="6076950"/>
          </a:xfrm>
          <a:prstGeom prst="rect">
            <a:avLst/>
          </a:prstGeom>
        </p:spPr>
      </p:pic>
    </p:spTree>
    <p:extLst>
      <p:ext uri="{BB962C8B-B14F-4D97-AF65-F5344CB8AC3E}">
        <p14:creationId xmlns="" xmlns:p14="http://schemas.microsoft.com/office/powerpoint/2010/main" val="112668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259632" y="401157"/>
            <a:ext cx="8352928" cy="584775"/>
          </a:xfrm>
          <a:prstGeom prst="rect">
            <a:avLst/>
          </a:prstGeom>
          <a:noFill/>
        </p:spPr>
        <p:txBody>
          <a:bodyPr wrap="square" rtlCol="0">
            <a:spAutoFit/>
          </a:bodyPr>
          <a:lstStyle/>
          <a:p>
            <a:pPr lvl="1"/>
            <a:r>
              <a:rPr lang="cs-CZ" sz="3200" b="1" dirty="0" smtClean="0">
                <a:solidFill>
                  <a:schemeClr val="accent6">
                    <a:lumMod val="75000"/>
                  </a:schemeClr>
                </a:solidFill>
              </a:rPr>
              <a:t>Škoda způsobená zvířaty</a:t>
            </a:r>
            <a:endParaRPr lang="cs-CZ" sz="3200" b="1" dirty="0">
              <a:solidFill>
                <a:schemeClr val="accent6">
                  <a:lumMod val="75000"/>
                </a:schemeClr>
              </a:solidFill>
            </a:endParaRPr>
          </a:p>
        </p:txBody>
      </p:sp>
      <p:sp>
        <p:nvSpPr>
          <p:cNvPr id="3" name="Zástupný symbol pro obsah 2"/>
          <p:cNvSpPr>
            <a:spLocks noGrp="1"/>
          </p:cNvSpPr>
          <p:nvPr>
            <p:ph idx="1"/>
          </p:nvPr>
        </p:nvSpPr>
        <p:spPr>
          <a:xfrm>
            <a:off x="683568" y="1812605"/>
            <a:ext cx="8229600" cy="4525963"/>
          </a:xfrm>
        </p:spPr>
        <p:txBody>
          <a:bodyPr/>
          <a:lstStyle/>
          <a:p>
            <a:endParaRPr lang="cs-CZ" dirty="0" smtClean="0"/>
          </a:p>
          <a:p>
            <a:endParaRPr lang="cs-CZ" dirty="0"/>
          </a:p>
        </p:txBody>
      </p:sp>
      <p:sp>
        <p:nvSpPr>
          <p:cNvPr id="5" name="TextovéPole 4"/>
          <p:cNvSpPr txBox="1"/>
          <p:nvPr/>
        </p:nvSpPr>
        <p:spPr>
          <a:xfrm>
            <a:off x="360385" y="1484784"/>
            <a:ext cx="8748464" cy="7078861"/>
          </a:xfrm>
          <a:prstGeom prst="rect">
            <a:avLst/>
          </a:prstGeom>
          <a:noFill/>
        </p:spPr>
        <p:txBody>
          <a:bodyPr wrap="square" rtlCol="0">
            <a:spAutoFit/>
          </a:bodyPr>
          <a:lstStyle/>
          <a:p>
            <a:r>
              <a:rPr lang="cs-CZ" sz="3200" b="1" dirty="0" smtClean="0"/>
              <a:t>Soukromoprávní:</a:t>
            </a:r>
          </a:p>
          <a:p>
            <a:pPr marL="457200" indent="-457200">
              <a:buFont typeface="Arial" pitchFamily="34" charset="0"/>
              <a:buChar char="•"/>
            </a:pPr>
            <a:r>
              <a:rPr lang="cs-CZ" sz="3200" dirty="0" smtClean="0"/>
              <a:t>Podle NOZ</a:t>
            </a:r>
          </a:p>
          <a:p>
            <a:pPr marL="457200" indent="-457200">
              <a:buFont typeface="Arial" pitchFamily="34" charset="0"/>
              <a:buChar char="•"/>
            </a:pPr>
            <a:r>
              <a:rPr lang="cs-CZ" sz="3200" dirty="0" smtClean="0"/>
              <a:t>Nebo specifické </a:t>
            </a:r>
            <a:r>
              <a:rPr lang="cs-CZ" sz="3200" dirty="0"/>
              <a:t>odpovědnostní případy, subsidiární použití NOZ – zákon o myslivosti, o rybářství, č. 115/2000 Sb., o poskytování náhrad škod způsobených vybranými zvláště chráněnými živočichy</a:t>
            </a:r>
            <a:r>
              <a:rPr lang="cs-CZ" sz="3200" dirty="0" smtClean="0"/>
              <a:t>.</a:t>
            </a:r>
          </a:p>
          <a:p>
            <a:r>
              <a:rPr lang="cs-CZ" sz="3200" b="1" dirty="0" smtClean="0"/>
              <a:t>Veřejnoprávní:</a:t>
            </a:r>
          </a:p>
          <a:p>
            <a:pPr marL="342900" indent="-342900">
              <a:buFont typeface="Arial" panose="020B0604020202020204" pitchFamily="34" charset="0"/>
              <a:buChar char="•"/>
            </a:pPr>
            <a:r>
              <a:rPr lang="cs-CZ" sz="2400" dirty="0" smtClean="0"/>
              <a:t>za </a:t>
            </a:r>
            <a:r>
              <a:rPr lang="cs-CZ" sz="2400" dirty="0"/>
              <a:t>přestupek </a:t>
            </a:r>
            <a:r>
              <a:rPr lang="cs-CZ" sz="2400" dirty="0" smtClean="0"/>
              <a:t>podle jednotlivých zákonů, </a:t>
            </a:r>
            <a:r>
              <a:rPr lang="cs-CZ" sz="2000" dirty="0" smtClean="0"/>
              <a:t>zejm. </a:t>
            </a:r>
            <a:r>
              <a:rPr lang="cs-CZ" sz="2000" dirty="0"/>
              <a:t>podle 251/2016 sb</a:t>
            </a:r>
            <a:r>
              <a:rPr lang="cs-CZ" sz="2000" dirty="0" smtClean="0"/>
              <a:t>. nebo podle zákona </a:t>
            </a:r>
            <a:r>
              <a:rPr lang="cs-CZ" sz="2000" dirty="0"/>
              <a:t>o ochraně zvířat proti </a:t>
            </a:r>
            <a:r>
              <a:rPr lang="cs-CZ" sz="2000" dirty="0" smtClean="0"/>
              <a:t>týrání</a:t>
            </a:r>
          </a:p>
          <a:p>
            <a:pPr marL="342900" indent="-342900">
              <a:buFont typeface="Arial" panose="020B0604020202020204" pitchFamily="34" charset="0"/>
              <a:buChar char="•"/>
            </a:pPr>
            <a:r>
              <a:rPr lang="cs-CZ" sz="2000" dirty="0" smtClean="0"/>
              <a:t>porušení obecně závazné vyhlášky obce</a:t>
            </a:r>
            <a:endParaRPr lang="cs-CZ" sz="2000" dirty="0"/>
          </a:p>
          <a:p>
            <a:pPr marL="342900" indent="-342900">
              <a:buFont typeface="Arial" panose="020B0604020202020204" pitchFamily="34" charset="0"/>
              <a:buChar char="•"/>
            </a:pPr>
            <a:r>
              <a:rPr lang="cs-CZ" sz="2000" dirty="0" smtClean="0"/>
              <a:t>případně </a:t>
            </a:r>
            <a:r>
              <a:rPr lang="cs-CZ" sz="2000" dirty="0"/>
              <a:t>trestněprávní odpovědnost</a:t>
            </a:r>
          </a:p>
          <a:p>
            <a:pPr marL="457200" indent="-457200">
              <a:buFont typeface="Arial" pitchFamily="34" charset="0"/>
              <a:buChar char="•"/>
            </a:pPr>
            <a:endParaRPr lang="cs-CZ" sz="3200" b="1" dirty="0"/>
          </a:p>
          <a:p>
            <a:endParaRPr lang="cs-CZ" sz="3200" b="1" dirty="0"/>
          </a:p>
          <a:p>
            <a:endParaRPr lang="cs-CZ" sz="3200" b="1" dirty="0"/>
          </a:p>
          <a:p>
            <a:endParaRPr lang="cs-CZ" dirty="0"/>
          </a:p>
        </p:txBody>
      </p:sp>
    </p:spTree>
    <p:extLst>
      <p:ext uri="{BB962C8B-B14F-4D97-AF65-F5344CB8AC3E}">
        <p14:creationId xmlns="" xmlns:p14="http://schemas.microsoft.com/office/powerpoint/2010/main" val="13446267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979712" y="384547"/>
            <a:ext cx="6696744" cy="646331"/>
          </a:xfrm>
          <a:prstGeom prst="rect">
            <a:avLst/>
          </a:prstGeom>
          <a:noFill/>
        </p:spPr>
        <p:txBody>
          <a:bodyPr wrap="square" rtlCol="0">
            <a:spAutoFit/>
          </a:bodyPr>
          <a:lstStyle/>
          <a:p>
            <a:pPr lvl="1"/>
            <a:r>
              <a:rPr lang="cs-CZ" sz="3600" b="1" dirty="0" smtClean="0">
                <a:solidFill>
                  <a:schemeClr val="accent6">
                    <a:lumMod val="75000"/>
                  </a:schemeClr>
                </a:solidFill>
              </a:rPr>
              <a:t>Předpisy veřejného práva</a:t>
            </a:r>
            <a:endParaRPr lang="cs-CZ" sz="3600" b="1" dirty="0">
              <a:solidFill>
                <a:schemeClr val="accent6">
                  <a:lumMod val="75000"/>
                </a:schemeClr>
              </a:solidFill>
            </a:endParaRPr>
          </a:p>
        </p:txBody>
      </p:sp>
      <p:sp>
        <p:nvSpPr>
          <p:cNvPr id="3" name="Zástupný symbol pro obsah 2"/>
          <p:cNvSpPr>
            <a:spLocks noGrp="1"/>
          </p:cNvSpPr>
          <p:nvPr>
            <p:ph idx="1"/>
          </p:nvPr>
        </p:nvSpPr>
        <p:spPr>
          <a:xfrm>
            <a:off x="683568" y="1812605"/>
            <a:ext cx="8229600" cy="4525963"/>
          </a:xfrm>
        </p:spPr>
        <p:txBody>
          <a:bodyPr/>
          <a:lstStyle/>
          <a:p>
            <a:endParaRPr lang="cs-CZ" dirty="0" smtClean="0"/>
          </a:p>
          <a:p>
            <a:endParaRPr lang="cs-CZ" baseline="-25000" dirty="0"/>
          </a:p>
        </p:txBody>
      </p:sp>
      <p:sp>
        <p:nvSpPr>
          <p:cNvPr id="6" name="TextovéPole 5"/>
          <p:cNvSpPr txBox="1"/>
          <p:nvPr/>
        </p:nvSpPr>
        <p:spPr>
          <a:xfrm>
            <a:off x="683568" y="1772816"/>
            <a:ext cx="8208912" cy="4154984"/>
          </a:xfrm>
          <a:prstGeom prst="rect">
            <a:avLst/>
          </a:prstGeom>
          <a:noFill/>
        </p:spPr>
        <p:txBody>
          <a:bodyPr wrap="square" rtlCol="0">
            <a:spAutoFit/>
          </a:bodyPr>
          <a:lstStyle/>
          <a:p>
            <a:r>
              <a:rPr lang="cs-CZ" sz="3200" dirty="0"/>
              <a:t>P</a:t>
            </a:r>
            <a:r>
              <a:rPr lang="cs-CZ" sz="3200" dirty="0" smtClean="0"/>
              <a:t>ojem </a:t>
            </a:r>
            <a:r>
              <a:rPr lang="cs-CZ" sz="3200" b="1" dirty="0" smtClean="0">
                <a:solidFill>
                  <a:schemeClr val="accent6">
                    <a:lumMod val="75000"/>
                  </a:schemeClr>
                </a:solidFill>
              </a:rPr>
              <a:t>živočich</a:t>
            </a:r>
            <a:endParaRPr lang="cs-CZ" sz="3200" dirty="0">
              <a:solidFill>
                <a:schemeClr val="accent6">
                  <a:lumMod val="75000"/>
                </a:schemeClr>
              </a:solidFill>
            </a:endParaRPr>
          </a:p>
          <a:p>
            <a:pPr marL="457200" indent="-457200">
              <a:buFontTx/>
              <a:buChar char="-"/>
            </a:pPr>
            <a:r>
              <a:rPr lang="cs-CZ" sz="2800" dirty="0" smtClean="0"/>
              <a:t>převážně </a:t>
            </a:r>
            <a:r>
              <a:rPr lang="cs-CZ" sz="2800" dirty="0"/>
              <a:t>v oblasti ochrany živočišných druhů (ochrany biodiverzity</a:t>
            </a:r>
            <a:r>
              <a:rPr lang="cs-CZ" sz="2800" dirty="0" smtClean="0"/>
              <a:t>). </a:t>
            </a:r>
          </a:p>
          <a:p>
            <a:endParaRPr lang="cs-CZ" sz="2800" dirty="0" smtClean="0"/>
          </a:p>
          <a:p>
            <a:r>
              <a:rPr lang="cs-CZ" sz="3200" dirty="0" smtClean="0"/>
              <a:t>Pojem </a:t>
            </a:r>
            <a:r>
              <a:rPr lang="cs-CZ" sz="3200" b="1" dirty="0">
                <a:solidFill>
                  <a:schemeClr val="accent6">
                    <a:lumMod val="75000"/>
                  </a:schemeClr>
                </a:solidFill>
              </a:rPr>
              <a:t>zvíře</a:t>
            </a:r>
            <a:r>
              <a:rPr lang="cs-CZ" sz="3200" dirty="0"/>
              <a:t> </a:t>
            </a:r>
            <a:endParaRPr lang="cs-CZ" sz="3200" dirty="0" smtClean="0"/>
          </a:p>
          <a:p>
            <a:r>
              <a:rPr lang="cs-CZ" sz="3200" dirty="0" smtClean="0"/>
              <a:t>- </a:t>
            </a:r>
            <a:r>
              <a:rPr lang="cs-CZ" sz="2800" dirty="0" smtClean="0"/>
              <a:t>spíše </a:t>
            </a:r>
            <a:r>
              <a:rPr lang="cs-CZ" sz="2800" dirty="0"/>
              <a:t>v souvislosti s ochranou jednotlivých zvířat a </a:t>
            </a:r>
            <a:r>
              <a:rPr lang="cs-CZ" sz="2800" dirty="0" smtClean="0"/>
              <a:t>péčí </a:t>
            </a:r>
            <a:r>
              <a:rPr lang="cs-CZ" sz="2800" dirty="0"/>
              <a:t>o ně. Pojem zvíře pak zahrnuje ve veřejném právu </a:t>
            </a:r>
            <a:r>
              <a:rPr lang="cs-CZ" sz="2800" b="1" dirty="0" smtClean="0"/>
              <a:t>obratlovce</a:t>
            </a:r>
            <a:r>
              <a:rPr lang="cs-CZ" sz="2800" dirty="0"/>
              <a:t>, navíc </a:t>
            </a:r>
            <a:r>
              <a:rPr lang="cs-CZ" sz="2800" b="1" dirty="0"/>
              <a:t>u některých zákonů je </a:t>
            </a:r>
            <a:r>
              <a:rPr lang="cs-CZ" sz="2800" b="1" dirty="0" err="1"/>
              <a:t>dovoditelný</a:t>
            </a:r>
            <a:r>
              <a:rPr lang="cs-CZ" sz="2800" b="1" dirty="0"/>
              <a:t> dopad i na některé </a:t>
            </a:r>
            <a:r>
              <a:rPr lang="cs-CZ" sz="2800" b="1" dirty="0" smtClean="0"/>
              <a:t>bezobratlé.</a:t>
            </a:r>
            <a:endParaRPr lang="cs-CZ" sz="2800" b="1" dirty="0"/>
          </a:p>
        </p:txBody>
      </p:sp>
    </p:spTree>
    <p:extLst>
      <p:ext uri="{BB962C8B-B14F-4D97-AF65-F5344CB8AC3E}">
        <p14:creationId xmlns="" xmlns:p14="http://schemas.microsoft.com/office/powerpoint/2010/main" val="230290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wipe(down)">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wipe(down)">
                                      <p:cBhvr>
                                        <p:cTn id="2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3" name="Zástupný symbol pro obsah 2"/>
          <p:cNvSpPr>
            <a:spLocks noGrp="1"/>
          </p:cNvSpPr>
          <p:nvPr>
            <p:ph idx="1"/>
          </p:nvPr>
        </p:nvSpPr>
        <p:spPr>
          <a:xfrm>
            <a:off x="683568" y="1812605"/>
            <a:ext cx="8229600" cy="4525963"/>
          </a:xfrm>
        </p:spPr>
        <p:txBody>
          <a:bodyPr/>
          <a:lstStyle/>
          <a:p>
            <a:endParaRPr lang="cs-CZ" dirty="0" smtClean="0"/>
          </a:p>
          <a:p>
            <a:endParaRPr lang="cs-CZ" baseline="-25000" dirty="0"/>
          </a:p>
        </p:txBody>
      </p:sp>
      <p:sp>
        <p:nvSpPr>
          <p:cNvPr id="5" name="TextovéPole 4"/>
          <p:cNvSpPr txBox="1"/>
          <p:nvPr/>
        </p:nvSpPr>
        <p:spPr>
          <a:xfrm>
            <a:off x="360385" y="1111374"/>
            <a:ext cx="8748464" cy="5693866"/>
          </a:xfrm>
          <a:prstGeom prst="rect">
            <a:avLst/>
          </a:prstGeom>
          <a:noFill/>
        </p:spPr>
        <p:txBody>
          <a:bodyPr wrap="square" rtlCol="0">
            <a:spAutoFit/>
          </a:bodyPr>
          <a:lstStyle/>
          <a:p>
            <a:endParaRPr lang="cs-CZ" sz="3200" b="1" dirty="0"/>
          </a:p>
          <a:p>
            <a:r>
              <a:rPr lang="cs-CZ" sz="3200" dirty="0"/>
              <a:t> </a:t>
            </a:r>
            <a:r>
              <a:rPr lang="cs-CZ" sz="3200" b="1" dirty="0">
                <a:solidFill>
                  <a:schemeClr val="accent6">
                    <a:lumMod val="75000"/>
                  </a:schemeClr>
                </a:solidFill>
              </a:rPr>
              <a:t>246/1992 </a:t>
            </a:r>
            <a:r>
              <a:rPr lang="cs-CZ" sz="3200" b="1" dirty="0" smtClean="0">
                <a:solidFill>
                  <a:schemeClr val="accent6">
                    <a:lumMod val="75000"/>
                  </a:schemeClr>
                </a:solidFill>
              </a:rPr>
              <a:t>Sb., na ochranu zvířat proti týrání:</a:t>
            </a:r>
          </a:p>
          <a:p>
            <a:endParaRPr lang="cs-CZ" sz="3200" dirty="0" smtClean="0"/>
          </a:p>
          <a:p>
            <a:r>
              <a:rPr lang="cs-CZ" sz="3200" dirty="0" smtClean="0"/>
              <a:t>jediný definuje zvíře, ovšem pouze pro své účely:</a:t>
            </a:r>
          </a:p>
          <a:p>
            <a:r>
              <a:rPr lang="cs-CZ" sz="3200" b="1" dirty="0"/>
              <a:t> „každý živý obratlovec, kromě člověka, </a:t>
            </a:r>
          </a:p>
          <a:p>
            <a:r>
              <a:rPr lang="cs-CZ" sz="3200" b="1" dirty="0"/>
              <a:t>nikoliv však plod nebo embryo</a:t>
            </a:r>
            <a:r>
              <a:rPr lang="cs-CZ" sz="3200" b="1" dirty="0" smtClean="0"/>
              <a:t>“ </a:t>
            </a:r>
            <a:r>
              <a:rPr lang="cs-CZ" sz="2800" dirty="0" smtClean="0"/>
              <a:t>(plus širší ochrana pokusných zvířat – i stádia vývoje a živí hlavonožci)</a:t>
            </a:r>
            <a:endParaRPr lang="cs-CZ" sz="3200" dirty="0" smtClean="0"/>
          </a:p>
          <a:p>
            <a:r>
              <a:rPr lang="cs-CZ" sz="2400" b="1" dirty="0"/>
              <a:t>(77/2004 Sb</a:t>
            </a:r>
            <a:r>
              <a:rPr lang="cs-CZ" sz="2400" b="1" dirty="0" smtClean="0"/>
              <a:t>.: „</a:t>
            </a:r>
            <a:r>
              <a:rPr lang="cs-CZ" sz="2400" b="1" dirty="0"/>
              <a:t>přiměřeně i na jiné živočichy</a:t>
            </a:r>
            <a:r>
              <a:rPr lang="cs-CZ" sz="2400" b="1" dirty="0" smtClean="0"/>
              <a:t>“)</a:t>
            </a:r>
          </a:p>
          <a:p>
            <a:endParaRPr lang="cs-CZ" sz="2400" b="1" dirty="0"/>
          </a:p>
          <a:p>
            <a:r>
              <a:rPr lang="cs-CZ" sz="3200" b="1" dirty="0" smtClean="0">
                <a:solidFill>
                  <a:schemeClr val="accent6">
                    <a:lumMod val="75000"/>
                  </a:schemeClr>
                </a:solidFill>
              </a:rPr>
              <a:t>Trestní zákoník pojetí přebírá</a:t>
            </a:r>
            <a:r>
              <a:rPr lang="cs-CZ" sz="3200" dirty="0" smtClean="0"/>
              <a:t> </a:t>
            </a:r>
            <a:r>
              <a:rPr lang="cs-CZ" sz="3200" dirty="0"/>
              <a:t>– týrání zvířat, zanedbání péče o zvíře z nedbalosti</a:t>
            </a:r>
          </a:p>
          <a:p>
            <a:r>
              <a:rPr lang="cs-CZ" sz="3200" dirty="0"/>
              <a:t> - definice není, ale interpretací jen </a:t>
            </a:r>
            <a:r>
              <a:rPr lang="cs-CZ" sz="3200" dirty="0" smtClean="0"/>
              <a:t>obratlovci</a:t>
            </a:r>
            <a:endParaRPr lang="cs-CZ" sz="3200" b="1" dirty="0"/>
          </a:p>
        </p:txBody>
      </p:sp>
      <p:sp>
        <p:nvSpPr>
          <p:cNvPr id="8" name="TextovéPole 7"/>
          <p:cNvSpPr txBox="1"/>
          <p:nvPr/>
        </p:nvSpPr>
        <p:spPr>
          <a:xfrm>
            <a:off x="1979712" y="384547"/>
            <a:ext cx="6696744" cy="646331"/>
          </a:xfrm>
          <a:prstGeom prst="rect">
            <a:avLst/>
          </a:prstGeom>
          <a:noFill/>
        </p:spPr>
        <p:txBody>
          <a:bodyPr wrap="square" rtlCol="0">
            <a:spAutoFit/>
          </a:bodyPr>
          <a:lstStyle/>
          <a:p>
            <a:pPr lvl="1"/>
            <a:r>
              <a:rPr lang="cs-CZ" sz="3600" b="1" dirty="0" smtClean="0">
                <a:solidFill>
                  <a:schemeClr val="accent6">
                    <a:lumMod val="75000"/>
                  </a:schemeClr>
                </a:solidFill>
              </a:rPr>
              <a:t>Předpisy veřejného práva</a:t>
            </a:r>
            <a:endParaRPr lang="cs-CZ" sz="3600" b="1" dirty="0">
              <a:solidFill>
                <a:schemeClr val="accent6">
                  <a:lumMod val="75000"/>
                </a:schemeClr>
              </a:solidFill>
            </a:endParaRPr>
          </a:p>
        </p:txBody>
      </p:sp>
    </p:spTree>
    <p:extLst>
      <p:ext uri="{BB962C8B-B14F-4D97-AF65-F5344CB8AC3E}">
        <p14:creationId xmlns="" xmlns:p14="http://schemas.microsoft.com/office/powerpoint/2010/main" val="1291992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3" name="Zástupný symbol pro obsah 2"/>
          <p:cNvSpPr>
            <a:spLocks noGrp="1"/>
          </p:cNvSpPr>
          <p:nvPr>
            <p:ph idx="1"/>
          </p:nvPr>
        </p:nvSpPr>
        <p:spPr>
          <a:xfrm>
            <a:off x="683568" y="1812605"/>
            <a:ext cx="8229600" cy="4525963"/>
          </a:xfrm>
        </p:spPr>
        <p:txBody>
          <a:bodyPr/>
          <a:lstStyle/>
          <a:p>
            <a:endParaRPr lang="cs-CZ" dirty="0" smtClean="0"/>
          </a:p>
          <a:p>
            <a:endParaRPr lang="cs-CZ" baseline="-25000" dirty="0"/>
          </a:p>
        </p:txBody>
      </p:sp>
      <p:sp>
        <p:nvSpPr>
          <p:cNvPr id="5" name="TextovéPole 4"/>
          <p:cNvSpPr txBox="1"/>
          <p:nvPr/>
        </p:nvSpPr>
        <p:spPr>
          <a:xfrm>
            <a:off x="360385" y="1030878"/>
            <a:ext cx="8748464" cy="5755422"/>
          </a:xfrm>
          <a:prstGeom prst="rect">
            <a:avLst/>
          </a:prstGeom>
          <a:noFill/>
        </p:spPr>
        <p:txBody>
          <a:bodyPr wrap="square" rtlCol="0">
            <a:spAutoFit/>
          </a:bodyPr>
          <a:lstStyle/>
          <a:p>
            <a:endParaRPr lang="cs-CZ" sz="3200" b="1" dirty="0"/>
          </a:p>
          <a:p>
            <a:r>
              <a:rPr lang="cs-CZ" sz="3200" b="1" dirty="0" smtClean="0">
                <a:solidFill>
                  <a:schemeClr val="accent6">
                    <a:lumMod val="75000"/>
                  </a:schemeClr>
                </a:solidFill>
              </a:rPr>
              <a:t>Z. č. 166/1999 </a:t>
            </a:r>
            <a:r>
              <a:rPr lang="cs-CZ" sz="3200" b="1" dirty="0">
                <a:solidFill>
                  <a:schemeClr val="accent6">
                    <a:lumMod val="75000"/>
                  </a:schemeClr>
                </a:solidFill>
              </a:rPr>
              <a:t>Sb. </a:t>
            </a:r>
            <a:r>
              <a:rPr lang="cs-CZ" sz="3200" b="1" dirty="0" smtClean="0">
                <a:solidFill>
                  <a:schemeClr val="accent6">
                    <a:lumMod val="75000"/>
                  </a:schemeClr>
                </a:solidFill>
              </a:rPr>
              <a:t>(veterinární zákon)</a:t>
            </a:r>
            <a:r>
              <a:rPr lang="cs-CZ" sz="3200" dirty="0" smtClean="0"/>
              <a:t>: </a:t>
            </a:r>
            <a:r>
              <a:rPr lang="cs-CZ" sz="3200" dirty="0"/>
              <a:t>pouze subkategorie hospodářských zvířat</a:t>
            </a:r>
          </a:p>
          <a:p>
            <a:r>
              <a:rPr lang="cs-CZ" sz="3200" dirty="0"/>
              <a:t>Ale </a:t>
            </a:r>
            <a:r>
              <a:rPr lang="pl-PL" sz="3200" dirty="0"/>
              <a:t>§ 3 odst. 1 písm. c) – i včely</a:t>
            </a:r>
          </a:p>
          <a:p>
            <a:r>
              <a:rPr lang="pl-PL" sz="3200" dirty="0"/>
              <a:t>        § 10 odst. 1 písm. d) – obratlovci i bezobratlí</a:t>
            </a:r>
          </a:p>
          <a:p>
            <a:r>
              <a:rPr lang="pl-PL" sz="3200" dirty="0"/>
              <a:t> - půjde jen o výjimky (plži, mlži)</a:t>
            </a:r>
            <a:endParaRPr lang="cs-CZ" sz="3200" dirty="0"/>
          </a:p>
          <a:p>
            <a:endParaRPr lang="cs-CZ" sz="3200" b="1" dirty="0"/>
          </a:p>
          <a:p>
            <a:r>
              <a:rPr lang="cs-CZ" sz="2800" b="1" dirty="0"/>
              <a:t>Obecné použití </a:t>
            </a:r>
            <a:r>
              <a:rPr lang="cs-CZ" sz="2800" dirty="0"/>
              <a:t>– </a:t>
            </a:r>
            <a:r>
              <a:rPr lang="cs-CZ" sz="2800" dirty="0" smtClean="0"/>
              <a:t>zákon </a:t>
            </a:r>
            <a:r>
              <a:rPr lang="cs-CZ" sz="2800" dirty="0"/>
              <a:t>o biocidech, o prevenci závažných havárií, o požární ochraně, stavební zákon (jeden ze zájmů ochrany před ohrožením) – široké pojetí, řada bezobratlých je prokazatelně schopna cítit bolest</a:t>
            </a:r>
          </a:p>
          <a:p>
            <a:endParaRPr lang="cs-CZ" sz="3200" b="1" dirty="0"/>
          </a:p>
        </p:txBody>
      </p:sp>
      <p:sp>
        <p:nvSpPr>
          <p:cNvPr id="8" name="TextovéPole 7"/>
          <p:cNvSpPr txBox="1"/>
          <p:nvPr/>
        </p:nvSpPr>
        <p:spPr>
          <a:xfrm>
            <a:off x="1979712" y="384547"/>
            <a:ext cx="6696744" cy="646331"/>
          </a:xfrm>
          <a:prstGeom prst="rect">
            <a:avLst/>
          </a:prstGeom>
          <a:noFill/>
        </p:spPr>
        <p:txBody>
          <a:bodyPr wrap="square" rtlCol="0">
            <a:spAutoFit/>
          </a:bodyPr>
          <a:lstStyle/>
          <a:p>
            <a:pPr lvl="1"/>
            <a:r>
              <a:rPr lang="cs-CZ" sz="3600" b="1" dirty="0" smtClean="0">
                <a:solidFill>
                  <a:schemeClr val="accent6">
                    <a:lumMod val="75000"/>
                  </a:schemeClr>
                </a:solidFill>
              </a:rPr>
              <a:t>Předpisy veřejného práva</a:t>
            </a:r>
            <a:endParaRPr lang="cs-CZ" sz="3600" b="1" dirty="0">
              <a:solidFill>
                <a:schemeClr val="accent6">
                  <a:lumMod val="75000"/>
                </a:schemeClr>
              </a:solidFill>
            </a:endParaRPr>
          </a:p>
        </p:txBody>
      </p:sp>
    </p:spTree>
    <p:extLst>
      <p:ext uri="{BB962C8B-B14F-4D97-AF65-F5344CB8AC3E}">
        <p14:creationId xmlns="" xmlns:p14="http://schemas.microsoft.com/office/powerpoint/2010/main" val="47401897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3" name="Zástupný symbol pro obsah 2"/>
          <p:cNvSpPr>
            <a:spLocks noGrp="1"/>
          </p:cNvSpPr>
          <p:nvPr>
            <p:ph idx="1"/>
          </p:nvPr>
        </p:nvSpPr>
        <p:spPr>
          <a:xfrm>
            <a:off x="395536" y="1484785"/>
            <a:ext cx="8517632" cy="4853784"/>
          </a:xfrm>
        </p:spPr>
        <p:txBody>
          <a:bodyPr>
            <a:normAutofit fontScale="70000" lnSpcReduction="20000"/>
          </a:bodyPr>
          <a:lstStyle/>
          <a:p>
            <a:pPr marL="0" indent="0">
              <a:buNone/>
            </a:pPr>
            <a:r>
              <a:rPr lang="cs-CZ" sz="4400" dirty="0"/>
              <a:t>ZOPK, z. o zoologických zahradách (162/2003 Sb.), o obchodování s ohroženými druhy, o poskytování náhrad škod způsobených vybranými zvláště chráněnými živočichy (115/2000 Sb.) – </a:t>
            </a:r>
            <a:r>
              <a:rPr lang="cs-CZ" sz="4400" b="1" dirty="0"/>
              <a:t>zvíře jako podkategorie </a:t>
            </a:r>
            <a:r>
              <a:rPr lang="cs-CZ" sz="4400" b="1" u="sng" dirty="0"/>
              <a:t>živočich</a:t>
            </a:r>
          </a:p>
          <a:p>
            <a:pPr marL="0" indent="0">
              <a:buNone/>
            </a:pPr>
            <a:endParaRPr lang="cs-CZ" sz="4400" b="1" baseline="-25000" dirty="0" smtClean="0"/>
          </a:p>
          <a:p>
            <a:pPr marL="0" indent="0">
              <a:buNone/>
            </a:pPr>
            <a:r>
              <a:rPr lang="cs-CZ" sz="5100" b="1" baseline="-25000" dirty="0" smtClean="0"/>
              <a:t>ZOPK – volně žijící živočich</a:t>
            </a:r>
          </a:p>
          <a:p>
            <a:pPr marL="0" indent="0">
              <a:buNone/>
            </a:pPr>
            <a:r>
              <a:rPr lang="cs-CZ" sz="5100" b="1" baseline="-25000" dirty="0" err="1" smtClean="0"/>
              <a:t>Zochr</a:t>
            </a:r>
            <a:r>
              <a:rPr lang="cs-CZ" sz="5100" b="1" baseline="-25000" dirty="0" smtClean="0"/>
              <a:t> – volně žijící zvíře </a:t>
            </a:r>
            <a:r>
              <a:rPr lang="cs-CZ" sz="5100" baseline="-25000" dirty="0"/>
              <a:t>(podmnožina - „zvíře patřící k druhu, jehož populace se udržuje </a:t>
            </a:r>
            <a:r>
              <a:rPr lang="cs-CZ" sz="5100" b="1" baseline="-25000" dirty="0"/>
              <a:t>v přírodě</a:t>
            </a:r>
            <a:r>
              <a:rPr lang="cs-CZ" sz="5100" baseline="-25000" dirty="0"/>
              <a:t> samovolně, a to </a:t>
            </a:r>
            <a:r>
              <a:rPr lang="cs-CZ" sz="5100" baseline="-25000" dirty="0" smtClean="0"/>
              <a:t>i </a:t>
            </a:r>
            <a:r>
              <a:rPr lang="cs-CZ" sz="5100" baseline="-25000" dirty="0"/>
              <a:t>v případě jeho chovu v zajetí</a:t>
            </a:r>
            <a:r>
              <a:rPr lang="cs-CZ" sz="5100" baseline="-25000" dirty="0" smtClean="0"/>
              <a:t>.“)</a:t>
            </a:r>
          </a:p>
          <a:p>
            <a:pPr marL="0" indent="0">
              <a:buNone/>
            </a:pPr>
            <a:endParaRPr lang="cs-CZ" sz="4400" baseline="-25000" dirty="0" smtClean="0"/>
          </a:p>
          <a:p>
            <a:pPr marL="0" indent="0">
              <a:buNone/>
            </a:pPr>
            <a:r>
              <a:rPr lang="cs-CZ" sz="4600" baseline="-25000" dirty="0" smtClean="0"/>
              <a:t>Pojem </a:t>
            </a:r>
            <a:r>
              <a:rPr lang="cs-CZ" sz="4600" b="1" baseline="-25000" dirty="0"/>
              <a:t>ZVĚŘ</a:t>
            </a:r>
            <a:r>
              <a:rPr lang="cs-CZ" sz="4600" baseline="-25000" dirty="0"/>
              <a:t>: zákon o myslivosti (449/2001 Sb.):</a:t>
            </a:r>
          </a:p>
          <a:p>
            <a:pPr marL="0" indent="0">
              <a:buNone/>
            </a:pPr>
            <a:r>
              <a:rPr lang="cs-CZ" sz="4600" baseline="-25000" dirty="0" smtClean="0"/>
              <a:t>„</a:t>
            </a:r>
            <a:r>
              <a:rPr lang="cs-CZ" sz="4600" baseline="-25000" dirty="0"/>
              <a:t>obnovitelné přírodní bohatství představované populacemi druhů volně žijících živočichů“</a:t>
            </a:r>
            <a:endParaRPr lang="cs-CZ" sz="4600" baseline="-25000" dirty="0" smtClean="0"/>
          </a:p>
          <a:p>
            <a:endParaRPr lang="cs-CZ" baseline="-25000" dirty="0"/>
          </a:p>
        </p:txBody>
      </p:sp>
      <p:sp>
        <p:nvSpPr>
          <p:cNvPr id="5" name="Obdélník 4"/>
          <p:cNvSpPr/>
          <p:nvPr/>
        </p:nvSpPr>
        <p:spPr>
          <a:xfrm>
            <a:off x="2051898" y="260648"/>
            <a:ext cx="6696744" cy="646331"/>
          </a:xfrm>
          <a:prstGeom prst="rect">
            <a:avLst/>
          </a:prstGeom>
        </p:spPr>
        <p:txBody>
          <a:bodyPr wrap="square">
            <a:spAutoFit/>
          </a:bodyPr>
          <a:lstStyle/>
          <a:p>
            <a:pPr lvl="1"/>
            <a:r>
              <a:rPr lang="cs-CZ" sz="3600" b="1" dirty="0">
                <a:solidFill>
                  <a:schemeClr val="accent6">
                    <a:lumMod val="75000"/>
                  </a:schemeClr>
                </a:solidFill>
              </a:rPr>
              <a:t>Předpisy veřejného práva</a:t>
            </a:r>
          </a:p>
        </p:txBody>
      </p:sp>
    </p:spTree>
    <p:extLst>
      <p:ext uri="{BB962C8B-B14F-4D97-AF65-F5344CB8AC3E}">
        <p14:creationId xmlns="" xmlns:p14="http://schemas.microsoft.com/office/powerpoint/2010/main" val="24695235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3" name="Zástupný symbol pro obsah 2"/>
          <p:cNvSpPr>
            <a:spLocks noGrp="1"/>
          </p:cNvSpPr>
          <p:nvPr>
            <p:ph idx="1"/>
          </p:nvPr>
        </p:nvSpPr>
        <p:spPr>
          <a:xfrm>
            <a:off x="683568" y="1812605"/>
            <a:ext cx="8229600" cy="4525963"/>
          </a:xfrm>
        </p:spPr>
        <p:txBody>
          <a:bodyPr/>
          <a:lstStyle/>
          <a:p>
            <a:endParaRPr lang="cs-CZ" dirty="0" smtClean="0"/>
          </a:p>
          <a:p>
            <a:endParaRPr lang="cs-CZ" baseline="-25000" dirty="0"/>
          </a:p>
        </p:txBody>
      </p:sp>
      <p:sp>
        <p:nvSpPr>
          <p:cNvPr id="5" name="TextovéPole 4"/>
          <p:cNvSpPr txBox="1"/>
          <p:nvPr/>
        </p:nvSpPr>
        <p:spPr>
          <a:xfrm>
            <a:off x="360385" y="1111374"/>
            <a:ext cx="8748464" cy="4524315"/>
          </a:xfrm>
          <a:prstGeom prst="rect">
            <a:avLst/>
          </a:prstGeom>
          <a:noFill/>
        </p:spPr>
        <p:txBody>
          <a:bodyPr wrap="square" rtlCol="0">
            <a:spAutoFit/>
          </a:bodyPr>
          <a:lstStyle/>
          <a:p>
            <a:r>
              <a:rPr lang="cs-CZ" sz="3200" b="1" dirty="0" smtClean="0">
                <a:solidFill>
                  <a:schemeClr val="accent6"/>
                </a:solidFill>
              </a:rPr>
              <a:t>Zákon </a:t>
            </a:r>
            <a:r>
              <a:rPr lang="cs-CZ" sz="3200" b="1" dirty="0">
                <a:solidFill>
                  <a:schemeClr val="accent6"/>
                </a:solidFill>
              </a:rPr>
              <a:t>č. 100/2004 Sb., o obchodování s ohroženými </a:t>
            </a:r>
            <a:r>
              <a:rPr lang="cs-CZ" sz="3200" b="1" dirty="0" smtClean="0">
                <a:solidFill>
                  <a:schemeClr val="accent6"/>
                </a:solidFill>
              </a:rPr>
              <a:t>druhy:</a:t>
            </a:r>
          </a:p>
          <a:p>
            <a:r>
              <a:rPr lang="cs-CZ" sz="3200" dirty="0" smtClean="0"/>
              <a:t>Užívá </a:t>
            </a:r>
            <a:r>
              <a:rPr lang="cs-CZ" sz="3200" dirty="0"/>
              <a:t>pojmu </a:t>
            </a:r>
            <a:r>
              <a:rPr lang="cs-CZ" sz="3200" dirty="0" smtClean="0"/>
              <a:t>živočich (i bezobratlí). </a:t>
            </a:r>
            <a:r>
              <a:rPr lang="cs-CZ" sz="3200" dirty="0"/>
              <a:t>Pro udělení povolení k vývozu nebo dovozu </a:t>
            </a:r>
            <a:r>
              <a:rPr lang="cs-CZ" sz="3200" b="1" dirty="0"/>
              <a:t>exemplář</a:t>
            </a:r>
            <a:r>
              <a:rPr lang="cs-CZ" sz="3200" dirty="0"/>
              <a:t>e ohroženého druhu se po žadateli požaduje prokázání, že při jeho přepravě budou dodrženy předpisy k ochraně zvířat proti týrání (</a:t>
            </a:r>
            <a:r>
              <a:rPr lang="cs-CZ" sz="3200" b="1" dirty="0"/>
              <a:t>§ 6 </a:t>
            </a:r>
            <a:r>
              <a:rPr lang="cs-CZ" sz="3200" dirty="0"/>
              <a:t>a</a:t>
            </a:r>
            <a:r>
              <a:rPr lang="cs-CZ" sz="3200" b="1" dirty="0"/>
              <a:t> § 8</a:t>
            </a:r>
            <a:r>
              <a:rPr lang="cs-CZ" sz="3200" dirty="0"/>
              <a:t>), přičemž tento požadavek dopadá i na bezobratlé</a:t>
            </a:r>
            <a:r>
              <a:rPr lang="cs-CZ" sz="3200" dirty="0" smtClean="0"/>
              <a:t>.</a:t>
            </a:r>
          </a:p>
          <a:p>
            <a:r>
              <a:rPr lang="cs-CZ" sz="3200" dirty="0" smtClean="0"/>
              <a:t>- </a:t>
            </a:r>
            <a:r>
              <a:rPr lang="cs-CZ" sz="3200" b="1" dirty="0"/>
              <a:t>f</a:t>
            </a:r>
            <a:r>
              <a:rPr lang="cs-CZ" sz="3200" b="1" dirty="0" smtClean="0"/>
              <a:t>aktické rozšíření působnosti  </a:t>
            </a:r>
            <a:endParaRPr lang="cs-CZ" sz="3200" b="1" dirty="0"/>
          </a:p>
        </p:txBody>
      </p:sp>
      <p:sp>
        <p:nvSpPr>
          <p:cNvPr id="8" name="TextovéPole 7"/>
          <p:cNvSpPr txBox="1"/>
          <p:nvPr/>
        </p:nvSpPr>
        <p:spPr>
          <a:xfrm>
            <a:off x="1979712" y="384547"/>
            <a:ext cx="6696744" cy="646331"/>
          </a:xfrm>
          <a:prstGeom prst="rect">
            <a:avLst/>
          </a:prstGeom>
          <a:noFill/>
        </p:spPr>
        <p:txBody>
          <a:bodyPr wrap="square" rtlCol="0">
            <a:spAutoFit/>
          </a:bodyPr>
          <a:lstStyle/>
          <a:p>
            <a:pPr lvl="1"/>
            <a:r>
              <a:rPr lang="cs-CZ" sz="3600" b="1" dirty="0" smtClean="0">
                <a:solidFill>
                  <a:schemeClr val="accent6">
                    <a:lumMod val="75000"/>
                  </a:schemeClr>
                </a:solidFill>
              </a:rPr>
              <a:t>Předpisy veřejného práva</a:t>
            </a:r>
            <a:endParaRPr lang="cs-CZ" sz="3600" b="1" dirty="0">
              <a:solidFill>
                <a:schemeClr val="accent6">
                  <a:lumMod val="75000"/>
                </a:schemeClr>
              </a:solidFill>
            </a:endParaRPr>
          </a:p>
        </p:txBody>
      </p:sp>
    </p:spTree>
    <p:extLst>
      <p:ext uri="{BB962C8B-B14F-4D97-AF65-F5344CB8AC3E}">
        <p14:creationId xmlns="" xmlns:p14="http://schemas.microsoft.com/office/powerpoint/2010/main" val="303800147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979712" y="384547"/>
            <a:ext cx="6696744" cy="646331"/>
          </a:xfrm>
          <a:prstGeom prst="rect">
            <a:avLst/>
          </a:prstGeom>
          <a:noFill/>
        </p:spPr>
        <p:txBody>
          <a:bodyPr wrap="square" rtlCol="0">
            <a:spAutoFit/>
          </a:bodyPr>
          <a:lstStyle/>
          <a:p>
            <a:pPr lvl="1"/>
            <a:r>
              <a:rPr lang="cs-CZ" sz="3600" b="1" dirty="0" smtClean="0">
                <a:solidFill>
                  <a:schemeClr val="accent6">
                    <a:lumMod val="75000"/>
                  </a:schemeClr>
                </a:solidFill>
              </a:rPr>
              <a:t>Předpisy veřejného práva</a:t>
            </a:r>
            <a:endParaRPr lang="cs-CZ" sz="3600" b="1" dirty="0">
              <a:solidFill>
                <a:schemeClr val="accent6">
                  <a:lumMod val="75000"/>
                </a:schemeClr>
              </a:solidFill>
            </a:endParaRPr>
          </a:p>
        </p:txBody>
      </p:sp>
      <p:sp>
        <p:nvSpPr>
          <p:cNvPr id="3" name="Zástupný symbol pro obsah 2"/>
          <p:cNvSpPr>
            <a:spLocks noGrp="1"/>
          </p:cNvSpPr>
          <p:nvPr>
            <p:ph idx="1"/>
          </p:nvPr>
        </p:nvSpPr>
        <p:spPr>
          <a:xfrm>
            <a:off x="683568" y="1812605"/>
            <a:ext cx="8229600" cy="4525963"/>
          </a:xfrm>
        </p:spPr>
        <p:txBody>
          <a:bodyPr/>
          <a:lstStyle/>
          <a:p>
            <a:endParaRPr lang="cs-CZ" dirty="0" smtClean="0"/>
          </a:p>
          <a:p>
            <a:endParaRPr lang="cs-CZ" baseline="-25000" dirty="0"/>
          </a:p>
        </p:txBody>
      </p:sp>
      <p:sp>
        <p:nvSpPr>
          <p:cNvPr id="6" name="TextovéPole 5"/>
          <p:cNvSpPr txBox="1"/>
          <p:nvPr/>
        </p:nvSpPr>
        <p:spPr>
          <a:xfrm>
            <a:off x="683568" y="1772816"/>
            <a:ext cx="8208912" cy="4154984"/>
          </a:xfrm>
          <a:prstGeom prst="rect">
            <a:avLst/>
          </a:prstGeom>
          <a:noFill/>
        </p:spPr>
        <p:txBody>
          <a:bodyPr wrap="square" rtlCol="0">
            <a:spAutoFit/>
          </a:bodyPr>
          <a:lstStyle/>
          <a:p>
            <a:r>
              <a:rPr lang="cs-CZ" sz="3200" dirty="0"/>
              <a:t>P</a:t>
            </a:r>
            <a:r>
              <a:rPr lang="cs-CZ" sz="3200" dirty="0" smtClean="0"/>
              <a:t>ojem </a:t>
            </a:r>
            <a:r>
              <a:rPr lang="cs-CZ" sz="3200" b="1" dirty="0" smtClean="0">
                <a:solidFill>
                  <a:schemeClr val="accent6">
                    <a:lumMod val="75000"/>
                  </a:schemeClr>
                </a:solidFill>
              </a:rPr>
              <a:t>živočich</a:t>
            </a:r>
            <a:endParaRPr lang="cs-CZ" sz="3200" dirty="0">
              <a:solidFill>
                <a:schemeClr val="accent6">
                  <a:lumMod val="75000"/>
                </a:schemeClr>
              </a:solidFill>
            </a:endParaRPr>
          </a:p>
          <a:p>
            <a:pPr marL="457200" indent="-457200">
              <a:buFontTx/>
              <a:buChar char="-"/>
            </a:pPr>
            <a:r>
              <a:rPr lang="cs-CZ" sz="2800" dirty="0" smtClean="0"/>
              <a:t>převážně </a:t>
            </a:r>
            <a:r>
              <a:rPr lang="cs-CZ" sz="2800" dirty="0"/>
              <a:t>v oblasti ochrany živočišných druhů (ochrany biodiverzity</a:t>
            </a:r>
            <a:r>
              <a:rPr lang="cs-CZ" sz="2800" dirty="0" smtClean="0"/>
              <a:t>). </a:t>
            </a:r>
          </a:p>
          <a:p>
            <a:endParaRPr lang="cs-CZ" sz="2800" dirty="0" smtClean="0"/>
          </a:p>
          <a:p>
            <a:r>
              <a:rPr lang="cs-CZ" sz="3200" dirty="0" smtClean="0"/>
              <a:t>Pojem </a:t>
            </a:r>
            <a:r>
              <a:rPr lang="cs-CZ" sz="3200" b="1" dirty="0">
                <a:solidFill>
                  <a:schemeClr val="accent6">
                    <a:lumMod val="75000"/>
                  </a:schemeClr>
                </a:solidFill>
              </a:rPr>
              <a:t>zvíře</a:t>
            </a:r>
            <a:r>
              <a:rPr lang="cs-CZ" sz="3200" dirty="0"/>
              <a:t> </a:t>
            </a:r>
            <a:endParaRPr lang="cs-CZ" sz="3200" dirty="0" smtClean="0"/>
          </a:p>
          <a:p>
            <a:r>
              <a:rPr lang="cs-CZ" sz="3200" dirty="0" smtClean="0"/>
              <a:t>- </a:t>
            </a:r>
            <a:r>
              <a:rPr lang="cs-CZ" sz="2800" dirty="0" smtClean="0"/>
              <a:t>spíše </a:t>
            </a:r>
            <a:r>
              <a:rPr lang="cs-CZ" sz="2800" dirty="0"/>
              <a:t>v souvislosti s ochranou jednotlivých zvířat a </a:t>
            </a:r>
            <a:r>
              <a:rPr lang="cs-CZ" sz="2800" dirty="0" smtClean="0"/>
              <a:t>péčí </a:t>
            </a:r>
            <a:r>
              <a:rPr lang="cs-CZ" sz="2800" dirty="0"/>
              <a:t>o ně. Pojem zvíře pak zahrnuje ve veřejném právu </a:t>
            </a:r>
            <a:r>
              <a:rPr lang="cs-CZ" sz="2800" b="1" dirty="0" smtClean="0"/>
              <a:t>obratlovce</a:t>
            </a:r>
            <a:r>
              <a:rPr lang="cs-CZ" sz="2800" dirty="0"/>
              <a:t>, navíc </a:t>
            </a:r>
            <a:r>
              <a:rPr lang="cs-CZ" sz="2800" b="1" dirty="0"/>
              <a:t>u některých zákonů je </a:t>
            </a:r>
            <a:r>
              <a:rPr lang="cs-CZ" sz="2800" b="1" dirty="0" err="1"/>
              <a:t>dovoditelný</a:t>
            </a:r>
            <a:r>
              <a:rPr lang="cs-CZ" sz="2800" b="1" dirty="0"/>
              <a:t> dopad i na některé </a:t>
            </a:r>
            <a:r>
              <a:rPr lang="cs-CZ" sz="2800" b="1" dirty="0" smtClean="0"/>
              <a:t>bezobratlé.</a:t>
            </a:r>
            <a:endParaRPr lang="cs-CZ" sz="2800" b="1" dirty="0"/>
          </a:p>
        </p:txBody>
      </p:sp>
    </p:spTree>
    <p:extLst>
      <p:ext uri="{BB962C8B-B14F-4D97-AF65-F5344CB8AC3E}">
        <p14:creationId xmlns="" xmlns:p14="http://schemas.microsoft.com/office/powerpoint/2010/main" val="2302906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1" name="Picture 3" descr="F:\DATA\grafika\spodek.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pic>
        <p:nvPicPr>
          <p:cNvPr id="2050" name="Picture 2" descr="F:\DATA\grafika\pruh 5.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6122" y="293440"/>
            <a:ext cx="9344470" cy="955685"/>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smtClean="0">
                <a:solidFill>
                  <a:schemeClr val="accent6">
                    <a:lumMod val="75000"/>
                  </a:schemeClr>
                </a:solidFill>
              </a:rPr>
              <a:t>Veřejnoprávní předpisy</a:t>
            </a:r>
            <a:endParaRPr lang="cs-CZ" sz="4000" b="1" dirty="0">
              <a:solidFill>
                <a:schemeClr val="accent6">
                  <a:lumMod val="75000"/>
                </a:schemeClr>
              </a:solidFill>
            </a:endParaRPr>
          </a:p>
        </p:txBody>
      </p:sp>
      <p:sp>
        <p:nvSpPr>
          <p:cNvPr id="5" name="TextovéPole 4"/>
          <p:cNvSpPr txBox="1"/>
          <p:nvPr/>
        </p:nvSpPr>
        <p:spPr>
          <a:xfrm>
            <a:off x="541334" y="1216843"/>
            <a:ext cx="8136904" cy="4216539"/>
          </a:xfrm>
          <a:prstGeom prst="rect">
            <a:avLst/>
          </a:prstGeom>
          <a:noFill/>
        </p:spPr>
        <p:txBody>
          <a:bodyPr wrap="square" rtlCol="0">
            <a:spAutoFit/>
          </a:bodyPr>
          <a:lstStyle/>
          <a:p>
            <a:r>
              <a:rPr lang="cs-CZ" sz="2800" b="1" dirty="0"/>
              <a:t>Zákon č. 246/1992 Sb., na ochranu zvířat proti týrání</a:t>
            </a:r>
            <a:endParaRPr lang="cs-CZ" sz="2800" dirty="0"/>
          </a:p>
          <a:p>
            <a:pPr lvl="0"/>
            <a:endParaRPr lang="cs-CZ" sz="2800" b="1" dirty="0" smtClean="0"/>
          </a:p>
          <a:p>
            <a:pPr lvl="0"/>
            <a:r>
              <a:rPr lang="cs-CZ" sz="2800" b="1" dirty="0" smtClean="0"/>
              <a:t>Podle </a:t>
            </a:r>
            <a:r>
              <a:rPr lang="cs-CZ" sz="2800" b="1" dirty="0"/>
              <a:t>života zvířete ve vztahu k člověku</a:t>
            </a:r>
            <a:endParaRPr lang="cs-CZ" sz="2800" dirty="0"/>
          </a:p>
          <a:p>
            <a:r>
              <a:rPr lang="cs-CZ" sz="2800" dirty="0"/>
              <a:t>1a) zvířata v lidské péči,</a:t>
            </a:r>
          </a:p>
          <a:p>
            <a:r>
              <a:rPr lang="cs-CZ" sz="2800" dirty="0"/>
              <a:t>1b) zvířata volně žijící.</a:t>
            </a:r>
          </a:p>
          <a:p>
            <a:pPr lvl="0"/>
            <a:r>
              <a:rPr lang="cs-CZ" sz="2800" b="1" dirty="0" smtClean="0"/>
              <a:t>Podle </a:t>
            </a:r>
            <a:r>
              <a:rPr lang="cs-CZ" sz="2800" b="1" dirty="0"/>
              <a:t>účelu chovu</a:t>
            </a:r>
            <a:endParaRPr lang="cs-CZ" sz="2800" dirty="0"/>
          </a:p>
          <a:p>
            <a:r>
              <a:rPr lang="cs-CZ" sz="2800" dirty="0"/>
              <a:t>2a) zvířata hospodářská, </a:t>
            </a:r>
          </a:p>
          <a:p>
            <a:r>
              <a:rPr lang="cs-CZ" sz="2800" dirty="0"/>
              <a:t>2b) zvířata zájmová,</a:t>
            </a:r>
          </a:p>
          <a:p>
            <a:r>
              <a:rPr lang="cs-CZ" sz="2800" dirty="0"/>
              <a:t>2c) zvířata pokusná.</a:t>
            </a:r>
          </a:p>
          <a:p>
            <a:endParaRPr lang="cs-CZ" sz="1600" dirty="0"/>
          </a:p>
        </p:txBody>
      </p:sp>
    </p:spTree>
    <p:extLst>
      <p:ext uri="{BB962C8B-B14F-4D97-AF65-F5344CB8AC3E}">
        <p14:creationId xmlns="" xmlns:p14="http://schemas.microsoft.com/office/powerpoint/2010/main" val="11669690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F:\DATA\grafika\spodek.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3" cstate="print"/>
          <a:srcRect/>
          <a:stretch>
            <a:fillRect/>
          </a:stretch>
        </p:blipFill>
        <p:spPr bwMode="auto">
          <a:xfrm>
            <a:off x="611560" y="764704"/>
            <a:ext cx="8103542" cy="5760640"/>
          </a:xfrm>
          <a:prstGeom prst="rect">
            <a:avLst/>
          </a:prstGeom>
          <a:noFill/>
          <a:ln w="9525">
            <a:noFill/>
            <a:miter lim="800000"/>
            <a:headEnd/>
            <a:tailEnd/>
          </a:ln>
        </p:spPr>
      </p:pic>
    </p:spTree>
    <p:extLst>
      <p:ext uri="{BB962C8B-B14F-4D97-AF65-F5344CB8AC3E}">
        <p14:creationId xmlns="" xmlns:p14="http://schemas.microsoft.com/office/powerpoint/2010/main" val="37422305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129580" y="2492896"/>
            <a:ext cx="7056784" cy="707886"/>
          </a:xfrm>
          <a:prstGeom prst="rect">
            <a:avLst/>
          </a:prstGeom>
          <a:noFill/>
        </p:spPr>
        <p:txBody>
          <a:bodyPr wrap="square" rtlCol="0">
            <a:spAutoFit/>
          </a:bodyPr>
          <a:lstStyle/>
          <a:p>
            <a:r>
              <a:rPr lang="cs-CZ" sz="4000" b="1" dirty="0" smtClean="0"/>
              <a:t>Ochrana volně žijících živočichů</a:t>
            </a:r>
            <a:endParaRPr lang="cs-CZ" sz="4000" b="1" dirty="0"/>
          </a:p>
        </p:txBody>
      </p:sp>
      <p:sp>
        <p:nvSpPr>
          <p:cNvPr id="5" name="Zástupný symbol pro obsah 4"/>
          <p:cNvSpPr>
            <a:spLocks noGrp="1"/>
          </p:cNvSpPr>
          <p:nvPr>
            <p:ph idx="1"/>
          </p:nvPr>
        </p:nvSpPr>
        <p:spPr/>
        <p:txBody>
          <a:bodyPr/>
          <a:lstStyle/>
          <a:p>
            <a:endParaRPr lang="cs-CZ"/>
          </a:p>
        </p:txBody>
      </p:sp>
    </p:spTree>
    <p:extLst>
      <p:ext uri="{BB962C8B-B14F-4D97-AF65-F5344CB8AC3E}">
        <p14:creationId xmlns="" xmlns:p14="http://schemas.microsoft.com/office/powerpoint/2010/main" val="42327375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pPr>
              <a:buNone/>
            </a:pPr>
            <a:r>
              <a:rPr lang="cs-CZ" sz="2000" b="1" dirty="0" smtClean="0">
                <a:solidFill>
                  <a:schemeClr val="accent1"/>
                </a:solidFill>
              </a:rPr>
              <a:t>Národní parky: </a:t>
            </a:r>
            <a:r>
              <a:rPr lang="cs-CZ" sz="2000" b="1" i="1" dirty="0" smtClean="0"/>
              <a:t>Veškeré využití národních parků musí být podřízeno zachování jejich ekologicky stabilních přirozených ekosystémů odpovídajících danému stanovišti a </a:t>
            </a:r>
            <a:r>
              <a:rPr lang="cs-CZ" sz="2000" b="1" i="1" dirty="0" smtClean="0">
                <a:solidFill>
                  <a:schemeClr val="accent2"/>
                </a:solidFill>
              </a:rPr>
              <a:t>dosažení jejich přirozené biologické rozmanitosti </a:t>
            </a:r>
            <a:r>
              <a:rPr lang="cs-CZ" sz="2000" b="1" i="1" dirty="0" smtClean="0"/>
              <a:t>a musí být v souladu s cíli ochrany sledovanými jejich vyhlášením. </a:t>
            </a:r>
            <a:r>
              <a:rPr lang="cs-CZ" sz="2000" b="1" dirty="0" smtClean="0"/>
              <a:t>(§ 15 odst. 2 ZOPK)</a:t>
            </a:r>
          </a:p>
          <a:p>
            <a:pPr>
              <a:buNone/>
            </a:pPr>
            <a:r>
              <a:rPr lang="cs-CZ" sz="2000" b="1" dirty="0" smtClean="0">
                <a:solidFill>
                  <a:schemeClr val="accent1"/>
                </a:solidFill>
              </a:rPr>
              <a:t>CHKO</a:t>
            </a:r>
            <a:r>
              <a:rPr lang="cs-CZ" sz="2000" b="1" dirty="0" smtClean="0"/>
              <a:t>:  </a:t>
            </a:r>
            <a:r>
              <a:rPr lang="cs-CZ" sz="2000" b="1" i="1" dirty="0" smtClean="0"/>
              <a:t>Rozsáhlá území s harmonicky utvářenou krajinou, charakteristicky vyvinutým reliéfem, </a:t>
            </a:r>
            <a:r>
              <a:rPr lang="cs-CZ" sz="2000" b="1" i="1" dirty="0" smtClean="0">
                <a:solidFill>
                  <a:schemeClr val="accent2"/>
                </a:solidFill>
              </a:rPr>
              <a:t>významným podílem přirozených ekosystémů lesních a trvalých travních porostů</a:t>
            </a:r>
            <a:r>
              <a:rPr lang="cs-CZ" sz="2000" b="1" i="1" dirty="0" smtClean="0"/>
              <a:t>, s hojným zastoupením dřevin… </a:t>
            </a:r>
            <a:r>
              <a:rPr lang="cs-CZ" sz="2000" b="1" dirty="0" smtClean="0"/>
              <a:t>(§ 25 odst. 1 ZOPK)</a:t>
            </a:r>
          </a:p>
          <a:p>
            <a:pPr>
              <a:buNone/>
            </a:pPr>
            <a:r>
              <a:rPr lang="cs-CZ" sz="2000" b="1" dirty="0" smtClean="0">
                <a:solidFill>
                  <a:schemeClr val="accent1"/>
                </a:solidFill>
              </a:rPr>
              <a:t>NPR</a:t>
            </a:r>
            <a:r>
              <a:rPr lang="cs-CZ" sz="2000" b="1" dirty="0" smtClean="0"/>
              <a:t>:  </a:t>
            </a:r>
            <a:r>
              <a:rPr lang="cs-CZ" sz="2000" b="1" i="1" dirty="0" smtClean="0"/>
              <a:t>Menší území mimořádných přírodních hodnot, kde jsou na přirozený reliéf s typickou geologickou stavbou vázány </a:t>
            </a:r>
            <a:r>
              <a:rPr lang="cs-CZ" sz="2000" b="1" i="1" dirty="0" smtClean="0">
                <a:solidFill>
                  <a:schemeClr val="accent2"/>
                </a:solidFill>
              </a:rPr>
              <a:t>ekosystémy významné a jedinečné v národním či mezinárodním měřítku</a:t>
            </a:r>
            <a:r>
              <a:rPr lang="cs-CZ" sz="2000" b="1" i="1" dirty="0" smtClean="0"/>
              <a:t> </a:t>
            </a:r>
            <a:r>
              <a:rPr lang="cs-CZ" sz="2000" b="1" dirty="0" smtClean="0"/>
              <a:t>(§ 28 odst. 1 ZOPK)</a:t>
            </a:r>
          </a:p>
          <a:p>
            <a:pPr>
              <a:buNone/>
            </a:pPr>
            <a:r>
              <a:rPr lang="cs-CZ" sz="2000" b="1" dirty="0" smtClean="0">
                <a:solidFill>
                  <a:schemeClr val="accent1"/>
                </a:solidFill>
              </a:rPr>
              <a:t>PR</a:t>
            </a:r>
            <a:r>
              <a:rPr lang="cs-CZ" sz="2000" b="1" dirty="0" smtClean="0"/>
              <a:t>: </a:t>
            </a:r>
            <a:r>
              <a:rPr lang="cs-CZ" sz="2000" b="1" i="1" dirty="0" smtClean="0"/>
              <a:t>Menší území </a:t>
            </a:r>
            <a:r>
              <a:rPr lang="cs-CZ" sz="2000" b="1" i="1" dirty="0" smtClean="0">
                <a:solidFill>
                  <a:schemeClr val="accent2"/>
                </a:solidFill>
              </a:rPr>
              <a:t>soustředěných přírodních hodnot se zastoupením ekosystémů </a:t>
            </a:r>
            <a:r>
              <a:rPr lang="cs-CZ" sz="2000" b="1" dirty="0" smtClean="0"/>
              <a:t>(§ 33 odst. 1 ZOPK)</a:t>
            </a:r>
          </a:p>
          <a:p>
            <a:endParaRPr lang="cs-CZ" sz="2400" dirty="0"/>
          </a:p>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691680" y="263058"/>
            <a:ext cx="6408712" cy="707886"/>
          </a:xfrm>
          <a:prstGeom prst="rect">
            <a:avLst/>
          </a:prstGeom>
          <a:noFill/>
        </p:spPr>
        <p:txBody>
          <a:bodyPr wrap="square" rtlCol="0">
            <a:spAutoFit/>
          </a:bodyPr>
          <a:lstStyle/>
          <a:p>
            <a:r>
              <a:rPr lang="cs-CZ" sz="4000" b="1" dirty="0" smtClean="0">
                <a:solidFill>
                  <a:schemeClr val="accent6">
                    <a:lumMod val="75000"/>
                  </a:schemeClr>
                </a:solidFill>
              </a:rPr>
              <a:t>Územní x druhová ochrana</a:t>
            </a:r>
            <a:endParaRPr lang="cs-CZ" sz="4000" b="1" dirty="0">
              <a:solidFill>
                <a:schemeClr val="accent6">
                  <a:lumMod val="75000"/>
                </a:schemeClr>
              </a:solidFill>
            </a:endParaRPr>
          </a:p>
        </p:txBody>
      </p:sp>
    </p:spTree>
    <p:extLst>
      <p:ext uri="{BB962C8B-B14F-4D97-AF65-F5344CB8AC3E}">
        <p14:creationId xmlns="" xmlns:p14="http://schemas.microsoft.com/office/powerpoint/2010/main" val="26394025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323528" y="1196752"/>
            <a:ext cx="8496944" cy="5328592"/>
          </a:xfrm>
        </p:spPr>
        <p:txBody>
          <a:bodyPr>
            <a:normAutofit/>
          </a:bodyPr>
          <a:lstStyle/>
          <a:p>
            <a:pPr>
              <a:buNone/>
            </a:pPr>
            <a:r>
              <a:rPr lang="cs-CZ" sz="2000" b="1" dirty="0" smtClean="0">
                <a:solidFill>
                  <a:schemeClr val="accent1"/>
                </a:solidFill>
              </a:rPr>
              <a:t>NPP: </a:t>
            </a:r>
            <a:r>
              <a:rPr lang="cs-CZ" sz="2000" b="1" dirty="0" smtClean="0"/>
              <a:t> </a:t>
            </a:r>
            <a:r>
              <a:rPr lang="cs-CZ" sz="2000" b="1" i="1" dirty="0" smtClean="0"/>
              <a:t>Přírodní útvar menší rozlohy, zejména geologický či geomorfologický útvar, </a:t>
            </a:r>
            <a:r>
              <a:rPr lang="cs-CZ" sz="2000" b="1" i="1" dirty="0" smtClean="0">
                <a:solidFill>
                  <a:schemeClr val="accent2"/>
                </a:solidFill>
              </a:rPr>
              <a:t>naleziště nerostů nebo vzácných či ohrožených druhů </a:t>
            </a:r>
            <a:r>
              <a:rPr lang="cs-CZ" sz="2000" b="1" i="1" dirty="0" smtClean="0"/>
              <a:t>ve fragmentech ekosystémů, s národním nebo mezinárodním ekologickým, vědeckým či estetickým významem</a:t>
            </a:r>
            <a:r>
              <a:rPr lang="cs-CZ" sz="2000" b="1" dirty="0" smtClean="0"/>
              <a:t> (§ 35 odst. 1 ZOPK)</a:t>
            </a:r>
          </a:p>
          <a:p>
            <a:pPr>
              <a:buNone/>
            </a:pPr>
            <a:r>
              <a:rPr lang="cs-CZ" sz="2000" b="1" dirty="0" smtClean="0">
                <a:solidFill>
                  <a:schemeClr val="accent1"/>
                </a:solidFill>
              </a:rPr>
              <a:t>PP: </a:t>
            </a:r>
            <a:r>
              <a:rPr lang="cs-CZ" sz="2000" b="1" dirty="0" smtClean="0"/>
              <a:t> </a:t>
            </a:r>
            <a:r>
              <a:rPr lang="cs-CZ" sz="2000" b="1" i="1" dirty="0" smtClean="0"/>
              <a:t>Přírodní útvar menší rozlohy, zejména geologický či geomorfologický útvar, </a:t>
            </a:r>
            <a:r>
              <a:rPr lang="cs-CZ" sz="2000" b="1" i="1" dirty="0" smtClean="0">
                <a:solidFill>
                  <a:schemeClr val="accent2"/>
                </a:solidFill>
              </a:rPr>
              <a:t>naleziště vzácných nerostů nebo ohrožených druhů </a:t>
            </a:r>
            <a:r>
              <a:rPr lang="cs-CZ" sz="2000" b="1" i="1" dirty="0" smtClean="0"/>
              <a:t>ve fragmentech ekosystémů, s regionálním ekologickým, vědeckým či estetickým významem </a:t>
            </a:r>
            <a:r>
              <a:rPr lang="cs-CZ" sz="2000" b="1" dirty="0" smtClean="0"/>
              <a:t>(§ 36 odst. 1 ZOPK)</a:t>
            </a:r>
          </a:p>
          <a:p>
            <a:pPr>
              <a:buNone/>
            </a:pPr>
            <a:endParaRPr lang="cs-CZ" sz="2000" b="1" i="1" dirty="0" smtClean="0"/>
          </a:p>
          <a:p>
            <a:pPr>
              <a:buNone/>
            </a:pPr>
            <a:r>
              <a:rPr lang="cs-CZ" sz="2000" b="1" dirty="0" smtClean="0">
                <a:solidFill>
                  <a:schemeClr val="accent6"/>
                </a:solidFill>
              </a:rPr>
              <a:t>NATURA 2000:</a:t>
            </a:r>
          </a:p>
          <a:p>
            <a:pPr>
              <a:buNone/>
            </a:pPr>
            <a:r>
              <a:rPr lang="cs-CZ" sz="2000" b="1" dirty="0" smtClean="0">
                <a:solidFill>
                  <a:schemeClr val="accent1"/>
                </a:solidFill>
              </a:rPr>
              <a:t>Ptačí oblasti</a:t>
            </a:r>
            <a:r>
              <a:rPr lang="cs-CZ" sz="2000" b="1" dirty="0" smtClean="0"/>
              <a:t>: </a:t>
            </a:r>
            <a:r>
              <a:rPr lang="cs-CZ" sz="2000" b="1" i="1" dirty="0" smtClean="0"/>
              <a:t>území nejvhodnější pro ochranu z hlediska výskytu, stavu a početnosti </a:t>
            </a:r>
            <a:r>
              <a:rPr lang="cs-CZ" sz="2000" b="1" i="1" dirty="0" smtClean="0">
                <a:solidFill>
                  <a:schemeClr val="accent2"/>
                </a:solidFill>
              </a:rPr>
              <a:t>populací  druhů ptáků</a:t>
            </a:r>
            <a:r>
              <a:rPr lang="cs-CZ" sz="2000" b="1" i="1" dirty="0" smtClean="0"/>
              <a:t> </a:t>
            </a:r>
            <a:r>
              <a:rPr lang="cs-CZ" sz="2000" b="1" dirty="0" smtClean="0"/>
              <a:t>(§ 45e odst. 1 ZOPK)</a:t>
            </a:r>
          </a:p>
          <a:p>
            <a:pPr>
              <a:buNone/>
            </a:pPr>
            <a:r>
              <a:rPr lang="cs-CZ" sz="2000" b="1" dirty="0" smtClean="0">
                <a:solidFill>
                  <a:schemeClr val="accent1"/>
                </a:solidFill>
              </a:rPr>
              <a:t>EVL</a:t>
            </a:r>
            <a:r>
              <a:rPr lang="cs-CZ" sz="2000" b="1" dirty="0" smtClean="0"/>
              <a:t>: </a:t>
            </a:r>
            <a:r>
              <a:rPr lang="cs-CZ" sz="2000" b="1" i="1" dirty="0" smtClean="0"/>
              <a:t>udržení nebo obnova příznivého stavu </a:t>
            </a:r>
            <a:r>
              <a:rPr lang="cs-CZ" sz="2000" b="1" i="1" dirty="0" smtClean="0">
                <a:solidFill>
                  <a:schemeClr val="accent2"/>
                </a:solidFill>
              </a:rPr>
              <a:t>alespoň jednoho typu evropských stanovišť</a:t>
            </a:r>
            <a:r>
              <a:rPr lang="cs-CZ" sz="2000" b="1" i="1" dirty="0" smtClean="0"/>
              <a:t> </a:t>
            </a:r>
            <a:r>
              <a:rPr lang="cs-CZ" sz="2000" b="1" i="1" dirty="0" smtClean="0">
                <a:solidFill>
                  <a:schemeClr val="accent2"/>
                </a:solidFill>
              </a:rPr>
              <a:t>nebo alespoň jednoho evropsky významného druhu</a:t>
            </a:r>
            <a:r>
              <a:rPr lang="cs-CZ" sz="2000" b="1" i="1" dirty="0" smtClean="0"/>
              <a:t> z hlediska jejich ochrany, nebo udržení biologické rozmanitosti biogeografické oblasti </a:t>
            </a:r>
            <a:r>
              <a:rPr lang="cs-CZ" sz="2000" b="1" dirty="0" smtClean="0"/>
              <a:t>(§ 45a ZOPK)</a:t>
            </a:r>
          </a:p>
          <a:p>
            <a:endParaRPr lang="cs-CZ" sz="2400" dirty="0"/>
          </a:p>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691680" y="263058"/>
            <a:ext cx="6408712" cy="707886"/>
          </a:xfrm>
          <a:prstGeom prst="rect">
            <a:avLst/>
          </a:prstGeom>
          <a:noFill/>
        </p:spPr>
        <p:txBody>
          <a:bodyPr wrap="square" rtlCol="0">
            <a:spAutoFit/>
          </a:bodyPr>
          <a:lstStyle/>
          <a:p>
            <a:r>
              <a:rPr lang="cs-CZ" sz="4000" b="1" dirty="0" smtClean="0">
                <a:solidFill>
                  <a:schemeClr val="accent6">
                    <a:lumMod val="75000"/>
                  </a:schemeClr>
                </a:solidFill>
              </a:rPr>
              <a:t>Územní x druhová ochrana</a:t>
            </a:r>
            <a:endParaRPr lang="cs-CZ" sz="4000" b="1" dirty="0">
              <a:solidFill>
                <a:schemeClr val="accent6">
                  <a:lumMod val="75000"/>
                </a:schemeClr>
              </a:solidFill>
            </a:endParaRPr>
          </a:p>
        </p:txBody>
      </p:sp>
    </p:spTree>
    <p:extLst>
      <p:ext uri="{BB962C8B-B14F-4D97-AF65-F5344CB8AC3E}">
        <p14:creationId xmlns="" xmlns:p14="http://schemas.microsoft.com/office/powerpoint/2010/main" val="26394025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691680" y="263058"/>
            <a:ext cx="7056784" cy="646331"/>
          </a:xfrm>
          <a:prstGeom prst="rect">
            <a:avLst/>
          </a:prstGeom>
          <a:noFill/>
        </p:spPr>
        <p:txBody>
          <a:bodyPr wrap="square" rtlCol="0">
            <a:spAutoFit/>
          </a:bodyPr>
          <a:lstStyle/>
          <a:p>
            <a:r>
              <a:rPr lang="cs-CZ" sz="3600" b="1" dirty="0"/>
              <a:t>Zvláště chráněná území</a:t>
            </a:r>
            <a:endParaRPr lang="cs-CZ" sz="3600" i="1" dirty="0"/>
          </a:p>
        </p:txBody>
      </p:sp>
      <p:pic>
        <p:nvPicPr>
          <p:cNvPr id="1026" name="Picture 2" descr="metyl, metanol, alkohol, etyl, vodka, otrava, pančovatvýrobce, placatka, kolek, drak, palírna, draka"/>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metyl, metanol, alkohol, etyl, vodka, otrava, pančovatvýrobce, placatka, kolek, drak, palírna, draka"/>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07975" y="15875"/>
            <a:ext cx="9525" cy="9525"/>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metyl, metanol, alkohol, etyl, vodka, otrava, pančovatvýrobce, placatka, kolek, drak, palírna, draka"/>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60375" y="168275"/>
            <a:ext cx="9525" cy="9525"/>
          </a:xfrm>
          <a:prstGeom prst="rect">
            <a:avLst/>
          </a:prstGeom>
          <a:noFill/>
          <a:extLst>
            <a:ext uri="{909E8E84-426E-40DD-AFC4-6F175D3DCCD1}">
              <a14:hiddenFill xmlns="" xmlns:a14="http://schemas.microsoft.com/office/drawing/2010/main">
                <a:solidFill>
                  <a:srgbClr val="FFFFFF"/>
                </a:solidFill>
              </a14:hiddenFill>
            </a:ext>
          </a:extLst>
        </p:spPr>
      </p:pic>
      <p:sp>
        <p:nvSpPr>
          <p:cNvPr id="3" name="Zástupný symbol pro obsah 2"/>
          <p:cNvSpPr>
            <a:spLocks noGrp="1"/>
          </p:cNvSpPr>
          <p:nvPr>
            <p:ph idx="1"/>
          </p:nvPr>
        </p:nvSpPr>
        <p:spPr/>
        <p:txBody>
          <a:bodyPr>
            <a:normAutofit/>
          </a:bodyPr>
          <a:lstStyle/>
          <a:p>
            <a:pPr marL="0" indent="0" algn="just">
              <a:buNone/>
            </a:pPr>
            <a:endParaRPr lang="cs-CZ" b="1" dirty="0"/>
          </a:p>
          <a:p>
            <a:pPr marL="0" indent="0" algn="just">
              <a:buNone/>
            </a:pPr>
            <a:endParaRPr lang="cs-CZ" b="1" dirty="0" smtClean="0"/>
          </a:p>
          <a:p>
            <a:pPr marL="0" indent="0" algn="just">
              <a:buNone/>
            </a:pPr>
            <a:endParaRPr lang="cs-CZ" b="1" dirty="0"/>
          </a:p>
        </p:txBody>
      </p:sp>
      <p:pic>
        <p:nvPicPr>
          <p:cNvPr id="6146" name="Picture 2" descr="http://upload.wikimedia.org/wikipedia/commons/e/ee/CHKO%2BNP_Czech_map.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01792" y="1085648"/>
            <a:ext cx="8432105" cy="545405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08303673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691680" y="263058"/>
            <a:ext cx="7056784" cy="646331"/>
          </a:xfrm>
          <a:prstGeom prst="rect">
            <a:avLst/>
          </a:prstGeom>
          <a:noFill/>
        </p:spPr>
        <p:txBody>
          <a:bodyPr wrap="square" rtlCol="0">
            <a:spAutoFit/>
          </a:bodyPr>
          <a:lstStyle/>
          <a:p>
            <a:r>
              <a:rPr lang="cs-CZ" sz="3600" b="1" dirty="0"/>
              <a:t>Zvláště chráněná území</a:t>
            </a:r>
            <a:endParaRPr lang="cs-CZ" sz="3600" i="1" dirty="0"/>
          </a:p>
        </p:txBody>
      </p:sp>
      <p:pic>
        <p:nvPicPr>
          <p:cNvPr id="1026" name="Picture 2" descr="metyl, metanol, alkohol, etyl, vodka, otrava, pančovatvýrobce, placatka, kolek, drak, palírna, draka"/>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metyl, metanol, alkohol, etyl, vodka, otrava, pančovatvýrobce, placatka, kolek, drak, palírna, draka"/>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07975" y="15875"/>
            <a:ext cx="9525" cy="9525"/>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metyl, metanol, alkohol, etyl, vodka, otrava, pančovatvýrobce, placatka, kolek, drak, palírna, draka"/>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60375" y="168275"/>
            <a:ext cx="9525" cy="9525"/>
          </a:xfrm>
          <a:prstGeom prst="rect">
            <a:avLst/>
          </a:prstGeom>
          <a:noFill/>
          <a:extLst>
            <a:ext uri="{909E8E84-426E-40DD-AFC4-6F175D3DCCD1}">
              <a14:hiddenFill xmlns="" xmlns:a14="http://schemas.microsoft.com/office/drawing/2010/main">
                <a:solidFill>
                  <a:srgbClr val="FFFFFF"/>
                </a:solidFill>
              </a14:hiddenFill>
            </a:ext>
          </a:extLst>
        </p:spPr>
      </p:pic>
      <p:sp>
        <p:nvSpPr>
          <p:cNvPr id="3" name="Zástupný symbol pro obsah 2"/>
          <p:cNvSpPr>
            <a:spLocks noGrp="1"/>
          </p:cNvSpPr>
          <p:nvPr>
            <p:ph idx="1"/>
          </p:nvPr>
        </p:nvSpPr>
        <p:spPr/>
        <p:txBody>
          <a:bodyPr>
            <a:normAutofit/>
          </a:bodyPr>
          <a:lstStyle/>
          <a:p>
            <a:pPr marL="0" indent="0" algn="just">
              <a:buNone/>
            </a:pPr>
            <a:endParaRPr lang="cs-CZ" b="1" dirty="0"/>
          </a:p>
          <a:p>
            <a:pPr marL="0" indent="0" algn="just">
              <a:buNone/>
            </a:pPr>
            <a:endParaRPr lang="cs-CZ" b="1" dirty="0" smtClean="0"/>
          </a:p>
          <a:p>
            <a:pPr marL="0" indent="0" algn="just">
              <a:buNone/>
            </a:pPr>
            <a:endParaRPr lang="cs-CZ" b="1" dirty="0"/>
          </a:p>
        </p:txBody>
      </p:sp>
      <p:pic>
        <p:nvPicPr>
          <p:cNvPr id="7170" name="Picture 2"/>
          <p:cNvPicPr>
            <a:picLocks noChangeAspect="1" noChangeArrowheads="1"/>
          </p:cNvPicPr>
          <p:nvPr/>
        </p:nvPicPr>
        <p:blipFill>
          <a:blip r:embed="rId5" cstate="print"/>
          <a:srcRect/>
          <a:stretch>
            <a:fillRect/>
          </a:stretch>
        </p:blipFill>
        <p:spPr bwMode="auto">
          <a:xfrm>
            <a:off x="14288" y="271463"/>
            <a:ext cx="9115425" cy="6315075"/>
          </a:xfrm>
          <a:prstGeom prst="rect">
            <a:avLst/>
          </a:prstGeom>
          <a:noFill/>
          <a:ln w="9525">
            <a:noFill/>
            <a:miter lim="800000"/>
            <a:headEnd/>
            <a:tailEnd/>
          </a:ln>
        </p:spPr>
      </p:pic>
    </p:spTree>
    <p:extLst>
      <p:ext uri="{BB962C8B-B14F-4D97-AF65-F5344CB8AC3E}">
        <p14:creationId xmlns="" xmlns:p14="http://schemas.microsoft.com/office/powerpoint/2010/main" val="350505287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691680" y="263058"/>
            <a:ext cx="7056784" cy="646331"/>
          </a:xfrm>
          <a:prstGeom prst="rect">
            <a:avLst/>
          </a:prstGeom>
          <a:noFill/>
        </p:spPr>
        <p:txBody>
          <a:bodyPr wrap="square" rtlCol="0">
            <a:spAutoFit/>
          </a:bodyPr>
          <a:lstStyle/>
          <a:p>
            <a:r>
              <a:rPr lang="cs-CZ" sz="3600" b="1" dirty="0"/>
              <a:t>Zvláště chráněná území</a:t>
            </a:r>
            <a:endParaRPr lang="cs-CZ" sz="3600" i="1" dirty="0"/>
          </a:p>
        </p:txBody>
      </p:sp>
      <p:pic>
        <p:nvPicPr>
          <p:cNvPr id="1026" name="Picture 2" descr="metyl, metanol, alkohol, etyl, vodka, otrava, pančovatvýrobce, placatka, kolek, drak, palírna, draka"/>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metyl, metanol, alkohol, etyl, vodka, otrava, pančovatvýrobce, placatka, kolek, drak, palírna, draka"/>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07975" y="15875"/>
            <a:ext cx="9525" cy="9525"/>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metyl, metanol, alkohol, etyl, vodka, otrava, pančovatvýrobce, placatka, kolek, drak, palírna, draka"/>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60375" y="168275"/>
            <a:ext cx="9525" cy="9525"/>
          </a:xfrm>
          <a:prstGeom prst="rect">
            <a:avLst/>
          </a:prstGeom>
          <a:noFill/>
          <a:extLst>
            <a:ext uri="{909E8E84-426E-40DD-AFC4-6F175D3DCCD1}">
              <a14:hiddenFill xmlns="" xmlns:a14="http://schemas.microsoft.com/office/drawing/2010/main">
                <a:solidFill>
                  <a:srgbClr val="FFFFFF"/>
                </a:solidFill>
              </a14:hiddenFill>
            </a:ext>
          </a:extLst>
        </p:spPr>
      </p:pic>
      <p:sp>
        <p:nvSpPr>
          <p:cNvPr id="3" name="Zástupný symbol pro obsah 2"/>
          <p:cNvSpPr>
            <a:spLocks noGrp="1"/>
          </p:cNvSpPr>
          <p:nvPr>
            <p:ph idx="1"/>
          </p:nvPr>
        </p:nvSpPr>
        <p:spPr/>
        <p:txBody>
          <a:bodyPr>
            <a:normAutofit/>
          </a:bodyPr>
          <a:lstStyle/>
          <a:p>
            <a:pPr marL="0" indent="0" algn="just">
              <a:buNone/>
            </a:pPr>
            <a:endParaRPr lang="cs-CZ" b="1" dirty="0"/>
          </a:p>
          <a:p>
            <a:pPr marL="0" indent="0" algn="just">
              <a:buNone/>
            </a:pPr>
            <a:endParaRPr lang="cs-CZ" b="1" dirty="0" smtClean="0"/>
          </a:p>
          <a:p>
            <a:pPr marL="0" indent="0" algn="just">
              <a:buNone/>
            </a:pPr>
            <a:endParaRPr lang="cs-CZ" b="1" dirty="0"/>
          </a:p>
        </p:txBody>
      </p:sp>
      <p:pic>
        <p:nvPicPr>
          <p:cNvPr id="5" name="Picture 2"/>
          <p:cNvPicPr>
            <a:picLocks noChangeAspect="1" noChangeArrowheads="1"/>
          </p:cNvPicPr>
          <p:nvPr/>
        </p:nvPicPr>
        <p:blipFill>
          <a:blip r:embed="rId5" cstate="print"/>
          <a:srcRect/>
          <a:stretch>
            <a:fillRect/>
          </a:stretch>
        </p:blipFill>
        <p:spPr bwMode="auto">
          <a:xfrm>
            <a:off x="0" y="476672"/>
            <a:ext cx="8739039" cy="5880276"/>
          </a:xfrm>
          <a:prstGeom prst="rect">
            <a:avLst/>
          </a:prstGeom>
          <a:noFill/>
          <a:ln w="9525">
            <a:noFill/>
            <a:miter lim="800000"/>
            <a:headEnd/>
            <a:tailEnd/>
          </a:ln>
        </p:spPr>
      </p:pic>
    </p:spTree>
    <p:extLst>
      <p:ext uri="{BB962C8B-B14F-4D97-AF65-F5344CB8AC3E}">
        <p14:creationId xmlns="" xmlns:p14="http://schemas.microsoft.com/office/powerpoint/2010/main" val="350505287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smtClean="0"/>
              <a:t>Zajímavý fakt </a:t>
            </a:r>
            <a:r>
              <a:rPr lang="cs-CZ" altLang="cs-CZ" sz="4000" b="1" dirty="0"/>
              <a:t>#1</a:t>
            </a:r>
            <a:endParaRPr lang="cs-CZ" sz="4000" b="1" dirty="0"/>
          </a:p>
        </p:txBody>
      </p:sp>
      <p:sp>
        <p:nvSpPr>
          <p:cNvPr id="6" name="Obdélník 5"/>
          <p:cNvSpPr/>
          <p:nvPr/>
        </p:nvSpPr>
        <p:spPr>
          <a:xfrm>
            <a:off x="108149" y="1484783"/>
            <a:ext cx="8928347" cy="4616648"/>
          </a:xfrm>
          <a:prstGeom prst="rect">
            <a:avLst/>
          </a:prstGeom>
        </p:spPr>
        <p:txBody>
          <a:bodyPr wrap="square">
            <a:spAutoFit/>
          </a:bodyPr>
          <a:lstStyle/>
          <a:p>
            <a:r>
              <a:rPr lang="cs-CZ" sz="4000" i="1" dirty="0" smtClean="0"/>
              <a:t>„Česká </a:t>
            </a:r>
            <a:r>
              <a:rPr lang="cs-CZ" sz="4000" i="1" dirty="0"/>
              <a:t>republika </a:t>
            </a:r>
            <a:r>
              <a:rPr lang="cs-CZ" sz="4000" i="1" dirty="0" smtClean="0"/>
              <a:t>se vyznačuje </a:t>
            </a:r>
            <a:r>
              <a:rPr lang="cs-CZ" sz="4000" i="1" dirty="0"/>
              <a:t>velkým bohatstvím druhů rostlin a živočichů. </a:t>
            </a:r>
            <a:r>
              <a:rPr lang="cs-CZ" sz="4000" i="1" dirty="0" smtClean="0"/>
              <a:t>Celkem </a:t>
            </a:r>
            <a:r>
              <a:rPr lang="cs-CZ" sz="4000" i="1" dirty="0"/>
              <a:t>bylo zaznamenáno více než 2 700 druhů vyšších rostlin, 2 400 druhů nižších rostlin, </a:t>
            </a:r>
            <a:r>
              <a:rPr lang="cs-CZ" sz="4000" b="1" i="1" dirty="0"/>
              <a:t>50 000 druhů bezobratlých a asi 380 druhů obratlovců </a:t>
            </a:r>
            <a:r>
              <a:rPr lang="cs-CZ" sz="4000" i="1" dirty="0"/>
              <a:t>(rozmnožujících se v ČR</a:t>
            </a:r>
            <a:r>
              <a:rPr lang="cs-CZ" sz="4000" i="1" dirty="0" smtClean="0"/>
              <a:t>).“</a:t>
            </a:r>
            <a:r>
              <a:rPr lang="cs-CZ" sz="4000" i="1" dirty="0"/>
              <a:t> </a:t>
            </a:r>
            <a:endParaRPr lang="cs-CZ" sz="4000" i="1" dirty="0" smtClean="0"/>
          </a:p>
          <a:p>
            <a:r>
              <a:rPr lang="cs-CZ" sz="1400" dirty="0" smtClean="0"/>
              <a:t>                    (Agentura ochrany přírody a krajiny)</a:t>
            </a:r>
            <a:endParaRPr lang="cs-CZ" sz="1400" dirty="0"/>
          </a:p>
        </p:txBody>
      </p:sp>
      <p:pic>
        <p:nvPicPr>
          <p:cNvPr id="7" name="Obrázek 3" descr="9019-1-1252192812.jpg"/>
          <p:cNvPicPr>
            <a:picLocks noGrp="1" noChangeAspect="1"/>
          </p:cNvPicPr>
          <p:nvPr>
            <p:ph idx="1"/>
          </p:nvPr>
        </p:nvPicPr>
        <p:blipFill>
          <a:blip r:embed="rId4" cstate="print">
            <a:extLst>
              <a:ext uri="{28A0092B-C50C-407E-A947-70E740481C1C}">
                <a14:useLocalDpi xmlns="" xmlns:a14="http://schemas.microsoft.com/office/drawing/2010/main" val="0"/>
              </a:ext>
            </a:extLst>
          </a:blip>
          <a:srcRect/>
          <a:stretch>
            <a:fillRect/>
          </a:stretch>
        </p:blipFill>
        <p:spPr bwMode="auto">
          <a:xfrm>
            <a:off x="6264196" y="5390002"/>
            <a:ext cx="2948345" cy="23586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99693976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smtClean="0"/>
              <a:t>Smutný fakt</a:t>
            </a:r>
            <a:endParaRPr lang="cs-CZ" sz="4000" b="1" dirty="0"/>
          </a:p>
        </p:txBody>
      </p:sp>
      <p:sp>
        <p:nvSpPr>
          <p:cNvPr id="6" name="Obdélník 5"/>
          <p:cNvSpPr/>
          <p:nvPr/>
        </p:nvSpPr>
        <p:spPr>
          <a:xfrm>
            <a:off x="361800" y="1484783"/>
            <a:ext cx="8592343" cy="1538883"/>
          </a:xfrm>
          <a:prstGeom prst="rect">
            <a:avLst/>
          </a:prstGeom>
        </p:spPr>
        <p:txBody>
          <a:bodyPr wrap="square">
            <a:spAutoFit/>
          </a:bodyPr>
          <a:lstStyle/>
          <a:p>
            <a:r>
              <a:rPr lang="cs-CZ" sz="4000" i="1" dirty="0" smtClean="0"/>
              <a:t>„Každých 60 vteřin na světě vymře jeden živočišný druh.“</a:t>
            </a:r>
          </a:p>
          <a:p>
            <a:r>
              <a:rPr lang="cs-CZ" sz="1400" dirty="0" smtClean="0"/>
              <a:t>                    (BUND </a:t>
            </a:r>
            <a:r>
              <a:rPr lang="cs-CZ" sz="1400" dirty="0" err="1" smtClean="0"/>
              <a:t>Deutschland</a:t>
            </a:r>
            <a:r>
              <a:rPr lang="cs-CZ" sz="1400" dirty="0" smtClean="0"/>
              <a:t>)</a:t>
            </a:r>
            <a:endParaRPr lang="cs-CZ" sz="1400" dirty="0"/>
          </a:p>
        </p:txBody>
      </p:sp>
      <p:pic>
        <p:nvPicPr>
          <p:cNvPr id="14338" name="Picture 2" descr="5 Brilliant Animal Ad Campaigns That Will Inspire You To Make A Change"/>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547664" y="3023666"/>
            <a:ext cx="5466080" cy="386042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05987715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1" name="Picture 3" descr="F:\DATA\grafika\spodek.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pic>
        <p:nvPicPr>
          <p:cNvPr id="2050" name="Picture 2" descr="F:\DATA\grafika\pruh 5.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6122" y="293440"/>
            <a:ext cx="9344470" cy="955685"/>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ovéPole 4"/>
          <p:cNvSpPr txBox="1"/>
          <p:nvPr/>
        </p:nvSpPr>
        <p:spPr>
          <a:xfrm>
            <a:off x="650114" y="1267927"/>
            <a:ext cx="8790478" cy="5940088"/>
          </a:xfrm>
          <a:prstGeom prst="rect">
            <a:avLst/>
          </a:prstGeom>
          <a:noFill/>
        </p:spPr>
        <p:txBody>
          <a:bodyPr wrap="square" rtlCol="0">
            <a:spAutoFit/>
          </a:bodyPr>
          <a:lstStyle/>
          <a:p>
            <a:r>
              <a:rPr lang="cs-CZ" sz="2800" b="1" dirty="0"/>
              <a:t>Zákon č. 114/1992 Sb., o ochraně přírody a krajiny</a:t>
            </a:r>
            <a:endParaRPr lang="cs-CZ" sz="2800" dirty="0"/>
          </a:p>
          <a:p>
            <a:pPr lvl="0"/>
            <a:endParaRPr lang="cs-CZ" sz="2800" b="1" dirty="0" smtClean="0"/>
          </a:p>
          <a:p>
            <a:pPr marL="457200" lvl="0" indent="-457200">
              <a:buFont typeface="Arial" pitchFamily="34" charset="0"/>
              <a:buChar char="•"/>
            </a:pPr>
            <a:r>
              <a:rPr lang="cs-CZ" sz="2800" dirty="0"/>
              <a:t>ustanovení </a:t>
            </a:r>
            <a:r>
              <a:rPr lang="cs-CZ" sz="2800" b="1" dirty="0"/>
              <a:t>§ 3 odst. 1 písm. d)</a:t>
            </a:r>
            <a:r>
              <a:rPr lang="cs-CZ" sz="2800" dirty="0"/>
              <a:t> zákona za živočicha označuje </a:t>
            </a:r>
            <a:r>
              <a:rPr lang="cs-CZ" sz="2800" b="1" dirty="0">
                <a:solidFill>
                  <a:schemeClr val="accent6">
                    <a:lumMod val="75000"/>
                  </a:schemeClr>
                </a:solidFill>
              </a:rPr>
              <a:t>výhradně volně žijící živočichy</a:t>
            </a:r>
            <a:r>
              <a:rPr lang="cs-CZ" sz="2800" b="1" dirty="0" smtClean="0">
                <a:solidFill>
                  <a:schemeClr val="accent6">
                    <a:lumMod val="75000"/>
                  </a:schemeClr>
                </a:solidFill>
              </a:rPr>
              <a:t>.</a:t>
            </a:r>
          </a:p>
          <a:p>
            <a:pPr marL="457200" indent="-457200">
              <a:buFont typeface="Arial" pitchFamily="34" charset="0"/>
              <a:buChar char="•"/>
            </a:pPr>
            <a:r>
              <a:rPr lang="cs-CZ" sz="2800" dirty="0" smtClean="0"/>
              <a:t>rozlišuje </a:t>
            </a:r>
            <a:r>
              <a:rPr lang="cs-CZ" sz="2800" dirty="0"/>
              <a:t>mezi </a:t>
            </a:r>
            <a:r>
              <a:rPr lang="cs-CZ" sz="2800" u="sng" dirty="0"/>
              <a:t>zvláště chráněnými živočichy </a:t>
            </a:r>
            <a:r>
              <a:rPr lang="cs-CZ" sz="2800" dirty="0"/>
              <a:t>a </a:t>
            </a:r>
            <a:r>
              <a:rPr lang="cs-CZ" sz="2800" u="sng" dirty="0"/>
              <a:t>živočichy, kteří nejsou zvláště chránění</a:t>
            </a:r>
            <a:r>
              <a:rPr lang="cs-CZ" sz="2800" dirty="0"/>
              <a:t>. </a:t>
            </a:r>
            <a:endParaRPr lang="cs-CZ" sz="2800" dirty="0" smtClean="0"/>
          </a:p>
          <a:p>
            <a:endParaRPr lang="cs-CZ" sz="2800" b="1" dirty="0"/>
          </a:p>
          <a:p>
            <a:r>
              <a:rPr lang="cs-CZ" sz="2800" b="1" dirty="0" smtClean="0"/>
              <a:t>Zvláště </a:t>
            </a:r>
            <a:r>
              <a:rPr lang="cs-CZ" sz="2800" b="1" dirty="0"/>
              <a:t>chráněné druhy živočichů se dle stupně jejich ohrožení člení na</a:t>
            </a:r>
            <a:endParaRPr lang="cs-CZ" sz="2800" dirty="0"/>
          </a:p>
          <a:p>
            <a:r>
              <a:rPr lang="cs-CZ" sz="2800" b="1" dirty="0" smtClean="0"/>
              <a:t>	a</a:t>
            </a:r>
            <a:r>
              <a:rPr lang="cs-CZ" sz="2800" b="1" dirty="0"/>
              <a:t>) kriticky ohrožené,</a:t>
            </a:r>
            <a:endParaRPr lang="cs-CZ" sz="2800" dirty="0"/>
          </a:p>
          <a:p>
            <a:r>
              <a:rPr lang="cs-CZ" sz="2800" b="1" dirty="0"/>
              <a:t> </a:t>
            </a:r>
            <a:r>
              <a:rPr lang="cs-CZ" sz="2800" b="1" dirty="0" smtClean="0"/>
              <a:t>	b</a:t>
            </a:r>
            <a:r>
              <a:rPr lang="cs-CZ" sz="2800" b="1" dirty="0"/>
              <a:t>) silně ohrožené,</a:t>
            </a:r>
            <a:endParaRPr lang="cs-CZ" sz="2800" dirty="0"/>
          </a:p>
          <a:p>
            <a:r>
              <a:rPr lang="cs-CZ" sz="2800" b="1" dirty="0"/>
              <a:t> </a:t>
            </a:r>
            <a:r>
              <a:rPr lang="cs-CZ" sz="2800" b="1" dirty="0" smtClean="0"/>
              <a:t>	c</a:t>
            </a:r>
            <a:r>
              <a:rPr lang="cs-CZ" sz="2800" b="1" dirty="0"/>
              <a:t>) ohrožené.</a:t>
            </a:r>
            <a:endParaRPr lang="cs-CZ" sz="2800" dirty="0"/>
          </a:p>
          <a:p>
            <a:pPr lvl="0"/>
            <a:endParaRPr lang="cs-CZ" sz="2800" dirty="0" smtClean="0"/>
          </a:p>
          <a:p>
            <a:pPr lvl="0"/>
            <a:endParaRPr lang="cs-CZ" sz="1600" dirty="0"/>
          </a:p>
        </p:txBody>
      </p:sp>
    </p:spTree>
    <p:extLst>
      <p:ext uri="{BB962C8B-B14F-4D97-AF65-F5344CB8AC3E}">
        <p14:creationId xmlns="" xmlns:p14="http://schemas.microsoft.com/office/powerpoint/2010/main" val="351727901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619672" y="384547"/>
            <a:ext cx="7056784" cy="707886"/>
          </a:xfrm>
          <a:prstGeom prst="rect">
            <a:avLst/>
          </a:prstGeom>
          <a:noFill/>
        </p:spPr>
        <p:txBody>
          <a:bodyPr wrap="square" rtlCol="0">
            <a:spAutoFit/>
          </a:bodyPr>
          <a:lstStyle/>
          <a:p>
            <a:r>
              <a:rPr lang="cs-CZ" sz="4000" b="1" dirty="0" smtClean="0"/>
              <a:t>Prameny právní úpravy</a:t>
            </a:r>
            <a:endParaRPr lang="cs-CZ" sz="4000" b="1" dirty="0"/>
          </a:p>
        </p:txBody>
      </p:sp>
      <p:sp>
        <p:nvSpPr>
          <p:cNvPr id="5" name="Zástupný symbol pro obsah 4"/>
          <p:cNvSpPr>
            <a:spLocks noGrp="1"/>
          </p:cNvSpPr>
          <p:nvPr>
            <p:ph idx="1"/>
          </p:nvPr>
        </p:nvSpPr>
        <p:spPr>
          <a:xfrm>
            <a:off x="446856" y="1628800"/>
            <a:ext cx="8229600" cy="4525963"/>
          </a:xfrm>
        </p:spPr>
        <p:txBody>
          <a:bodyPr>
            <a:normAutofit fontScale="85000" lnSpcReduction="10000"/>
          </a:bodyPr>
          <a:lstStyle/>
          <a:p>
            <a:r>
              <a:rPr lang="cs-CZ" b="1" dirty="0"/>
              <a:t>Úmluva o ochraně světového kulturního a přírodního </a:t>
            </a:r>
            <a:r>
              <a:rPr lang="cs-CZ" b="1" dirty="0" smtClean="0"/>
              <a:t>bohatství</a:t>
            </a:r>
            <a:r>
              <a:rPr lang="cs-CZ" dirty="0" smtClean="0"/>
              <a:t> (sdělení </a:t>
            </a:r>
            <a:r>
              <a:rPr lang="cs-CZ" dirty="0"/>
              <a:t>FMZV </a:t>
            </a:r>
            <a:r>
              <a:rPr lang="cs-CZ" dirty="0" smtClean="0"/>
              <a:t>č.159/1991 </a:t>
            </a:r>
            <a:r>
              <a:rPr lang="cs-CZ" dirty="0"/>
              <a:t>Sb</a:t>
            </a:r>
            <a:r>
              <a:rPr lang="cs-CZ" dirty="0" smtClean="0"/>
              <a:t>.)</a:t>
            </a:r>
            <a:endParaRPr lang="cs-CZ" dirty="0"/>
          </a:p>
          <a:p>
            <a:r>
              <a:rPr lang="cs-CZ" dirty="0" smtClean="0"/>
              <a:t>Úmluva </a:t>
            </a:r>
            <a:r>
              <a:rPr lang="cs-CZ" dirty="0"/>
              <a:t>o ochraně stěhovavých druhů volně žijících </a:t>
            </a:r>
            <a:r>
              <a:rPr lang="cs-CZ" dirty="0" smtClean="0"/>
              <a:t>živočichů (Bonnská úmluva, sdělení </a:t>
            </a:r>
            <a:r>
              <a:rPr lang="cs-CZ" dirty="0"/>
              <a:t>MZV č</a:t>
            </a:r>
            <a:r>
              <a:rPr lang="cs-CZ" dirty="0" smtClean="0"/>
              <a:t>. 127/1994 </a:t>
            </a:r>
            <a:r>
              <a:rPr lang="cs-CZ" dirty="0"/>
              <a:t>Sb.) </a:t>
            </a:r>
          </a:p>
          <a:p>
            <a:r>
              <a:rPr lang="cs-CZ" b="1" dirty="0" smtClean="0"/>
              <a:t>Úmluva </a:t>
            </a:r>
            <a:r>
              <a:rPr lang="cs-CZ" b="1" dirty="0"/>
              <a:t>o biologické </a:t>
            </a:r>
            <a:r>
              <a:rPr lang="cs-CZ" b="1" dirty="0" smtClean="0"/>
              <a:t>rozmanitosti </a:t>
            </a:r>
            <a:r>
              <a:rPr lang="cs-CZ" dirty="0" smtClean="0"/>
              <a:t>(sdělení </a:t>
            </a:r>
            <a:r>
              <a:rPr lang="cs-CZ" dirty="0"/>
              <a:t>č.134/1999 Sb</a:t>
            </a:r>
            <a:r>
              <a:rPr lang="cs-CZ" dirty="0" smtClean="0"/>
              <a:t>.)</a:t>
            </a:r>
            <a:endParaRPr lang="cs-CZ" dirty="0"/>
          </a:p>
          <a:p>
            <a:r>
              <a:rPr lang="cs-CZ" dirty="0" smtClean="0"/>
              <a:t>Úmluva </a:t>
            </a:r>
            <a:r>
              <a:rPr lang="cs-CZ" dirty="0"/>
              <a:t>o ochraně evropské fauny a flóry a přírodních </a:t>
            </a:r>
            <a:r>
              <a:rPr lang="cs-CZ" dirty="0" smtClean="0"/>
              <a:t>stanovišť (Bernská úmluva, sdělení </a:t>
            </a:r>
            <a:r>
              <a:rPr lang="cs-CZ" dirty="0"/>
              <a:t>MZV </a:t>
            </a:r>
            <a:r>
              <a:rPr lang="cs-CZ" dirty="0" smtClean="0"/>
              <a:t>107/2001 Sb.)</a:t>
            </a:r>
          </a:p>
          <a:p>
            <a:r>
              <a:rPr lang="cs-CZ" dirty="0" smtClean="0"/>
              <a:t>EUROBATS</a:t>
            </a:r>
            <a:endParaRPr lang="cs-CZ" dirty="0"/>
          </a:p>
        </p:txBody>
      </p:sp>
    </p:spTree>
    <p:extLst>
      <p:ext uri="{BB962C8B-B14F-4D97-AF65-F5344CB8AC3E}">
        <p14:creationId xmlns="" xmlns:p14="http://schemas.microsoft.com/office/powerpoint/2010/main" val="32508371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691680" y="263058"/>
            <a:ext cx="7540152" cy="707886"/>
          </a:xfrm>
          <a:prstGeom prst="rect">
            <a:avLst/>
          </a:prstGeom>
          <a:noFill/>
        </p:spPr>
        <p:txBody>
          <a:bodyPr wrap="square" rtlCol="0">
            <a:spAutoFit/>
          </a:bodyPr>
          <a:lstStyle/>
          <a:p>
            <a:r>
              <a:rPr lang="cs-CZ" sz="4000" b="1" dirty="0" smtClean="0">
                <a:solidFill>
                  <a:schemeClr val="accent6"/>
                </a:solidFill>
              </a:rPr>
              <a:t>Překrývající se ochrana - příklad</a:t>
            </a:r>
            <a:endParaRPr lang="cs-CZ" sz="4000" b="1" dirty="0">
              <a:solidFill>
                <a:schemeClr val="accent6"/>
              </a:solidFill>
            </a:endParaRPr>
          </a:p>
        </p:txBody>
      </p:sp>
      <p:pic>
        <p:nvPicPr>
          <p:cNvPr id="1026" name="Picture 2" descr="metyl, metanol, alkohol, etyl, vodka, otrava, pančovatvýrobce, placatka, kolek, drak, palírna, draka"/>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metyl, metanol, alkohol, etyl, vodka, otrava, pančovatvýrobce, placatka, kolek, drak, palírna, draka"/>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07975" y="15875"/>
            <a:ext cx="9525" cy="9525"/>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metyl, metanol, alkohol, etyl, vodka, otrava, pančovatvýrobce, placatka, kolek, drak, palírna, draka"/>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60375" y="168275"/>
            <a:ext cx="9525" cy="9525"/>
          </a:xfrm>
          <a:prstGeom prst="rect">
            <a:avLst/>
          </a:prstGeom>
          <a:noFill/>
          <a:extLst>
            <a:ext uri="{909E8E84-426E-40DD-AFC4-6F175D3DCCD1}">
              <a14:hiddenFill xmlns="" xmlns:a14="http://schemas.microsoft.com/office/drawing/2010/main">
                <a:solidFill>
                  <a:srgbClr val="FFFFFF"/>
                </a:solidFill>
              </a14:hiddenFill>
            </a:ext>
          </a:extLst>
        </p:spPr>
      </p:pic>
      <p:pic>
        <p:nvPicPr>
          <p:cNvPr id="4098" name="Picture 2" descr="Související obrázek"/>
          <p:cNvPicPr>
            <a:picLocks noChangeAspect="1" noChangeArrowheads="1"/>
          </p:cNvPicPr>
          <p:nvPr/>
        </p:nvPicPr>
        <p:blipFill>
          <a:blip r:embed="rId5" cstate="print"/>
          <a:srcRect/>
          <a:stretch>
            <a:fillRect/>
          </a:stretch>
        </p:blipFill>
        <p:spPr bwMode="auto">
          <a:xfrm>
            <a:off x="1403648" y="2204864"/>
            <a:ext cx="6494177" cy="3861048"/>
          </a:xfrm>
          <a:prstGeom prst="rect">
            <a:avLst/>
          </a:prstGeom>
          <a:noFill/>
        </p:spPr>
      </p:pic>
    </p:spTree>
    <p:extLst>
      <p:ext uri="{BB962C8B-B14F-4D97-AF65-F5344CB8AC3E}">
        <p14:creationId xmlns="" xmlns:p14="http://schemas.microsoft.com/office/powerpoint/2010/main" val="259453655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619672" y="384547"/>
            <a:ext cx="7056784" cy="707886"/>
          </a:xfrm>
          <a:prstGeom prst="rect">
            <a:avLst/>
          </a:prstGeom>
          <a:noFill/>
        </p:spPr>
        <p:txBody>
          <a:bodyPr wrap="square" rtlCol="0">
            <a:spAutoFit/>
          </a:bodyPr>
          <a:lstStyle/>
          <a:p>
            <a:r>
              <a:rPr lang="cs-CZ" sz="4000" b="1" dirty="0" smtClean="0"/>
              <a:t>Prameny právní úpravy</a:t>
            </a:r>
            <a:endParaRPr lang="cs-CZ" sz="4000" b="1" dirty="0"/>
          </a:p>
        </p:txBody>
      </p:sp>
      <p:sp>
        <p:nvSpPr>
          <p:cNvPr id="5" name="Zástupný symbol pro obsah 4"/>
          <p:cNvSpPr>
            <a:spLocks noGrp="1"/>
          </p:cNvSpPr>
          <p:nvPr>
            <p:ph idx="1"/>
          </p:nvPr>
        </p:nvSpPr>
        <p:spPr>
          <a:xfrm>
            <a:off x="446856" y="1628800"/>
            <a:ext cx="8229600" cy="4525963"/>
          </a:xfrm>
        </p:spPr>
        <p:txBody>
          <a:bodyPr>
            <a:normAutofit fontScale="77500" lnSpcReduction="20000"/>
          </a:bodyPr>
          <a:lstStyle/>
          <a:p>
            <a:r>
              <a:rPr lang="cs-CZ" b="1" dirty="0" smtClean="0"/>
              <a:t>Úmluva </a:t>
            </a:r>
            <a:r>
              <a:rPr lang="cs-CZ" b="1" dirty="0"/>
              <a:t>o biologické </a:t>
            </a:r>
            <a:r>
              <a:rPr lang="cs-CZ" b="1" dirty="0" smtClean="0"/>
              <a:t>rozmanitosti </a:t>
            </a:r>
            <a:r>
              <a:rPr lang="cs-CZ" dirty="0" smtClean="0"/>
              <a:t>(1992, 196 stran)</a:t>
            </a:r>
          </a:p>
          <a:p>
            <a:pPr marL="0" indent="0">
              <a:buNone/>
            </a:pPr>
            <a:r>
              <a:rPr lang="cs-CZ" dirty="0" smtClean="0"/>
              <a:t>Tři </a:t>
            </a:r>
            <a:r>
              <a:rPr lang="cs-CZ" dirty="0"/>
              <a:t>základní cíle:</a:t>
            </a:r>
          </a:p>
          <a:p>
            <a:r>
              <a:rPr lang="cs-CZ" dirty="0" smtClean="0"/>
              <a:t>ochrana </a:t>
            </a:r>
            <a:r>
              <a:rPr lang="cs-CZ" dirty="0"/>
              <a:t>biologické rozmanitosti, která je chápána jako rozmanitost všech živých organismů a systémů, jichž jsou tyto organismy součástí,</a:t>
            </a:r>
          </a:p>
          <a:p>
            <a:r>
              <a:rPr lang="cs-CZ" dirty="0"/>
              <a:t>udržitelné využívání jejích složek,</a:t>
            </a:r>
          </a:p>
          <a:p>
            <a:r>
              <a:rPr lang="cs-CZ" dirty="0"/>
              <a:t>spravedlivé a rovnocenné rozdělování přínosů plynoucích z genetických </a:t>
            </a:r>
            <a:r>
              <a:rPr lang="cs-CZ" dirty="0" smtClean="0"/>
              <a:t>zdrojů</a:t>
            </a:r>
          </a:p>
          <a:p>
            <a:pPr marL="0" indent="0">
              <a:buNone/>
            </a:pPr>
            <a:r>
              <a:rPr lang="cs-CZ" b="1" dirty="0" smtClean="0">
                <a:solidFill>
                  <a:schemeClr val="accent6"/>
                </a:solidFill>
              </a:rPr>
              <a:t>Mechanismus: Rozvoj národních strategií k ochraně biodiversity</a:t>
            </a:r>
          </a:p>
          <a:p>
            <a:pPr marL="0" indent="0">
              <a:buNone/>
            </a:pPr>
            <a:r>
              <a:rPr lang="cs-CZ" b="1" dirty="0" smtClean="0"/>
              <a:t>+ </a:t>
            </a:r>
            <a:r>
              <a:rPr lang="cs-CZ" b="1" dirty="0" err="1" smtClean="0"/>
              <a:t>Cartagenský</a:t>
            </a:r>
            <a:r>
              <a:rPr lang="cs-CZ" b="1" dirty="0" smtClean="0"/>
              <a:t> protokol o biologické bezpečnosti (GMO, 2000), Nagojský protokol (2010)</a:t>
            </a:r>
            <a:endParaRPr lang="cs-CZ" b="1" dirty="0"/>
          </a:p>
        </p:txBody>
      </p:sp>
    </p:spTree>
    <p:extLst>
      <p:ext uri="{BB962C8B-B14F-4D97-AF65-F5344CB8AC3E}">
        <p14:creationId xmlns="" xmlns:p14="http://schemas.microsoft.com/office/powerpoint/2010/main" val="295090116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619672" y="384547"/>
            <a:ext cx="7056784" cy="707886"/>
          </a:xfrm>
          <a:prstGeom prst="rect">
            <a:avLst/>
          </a:prstGeom>
          <a:noFill/>
        </p:spPr>
        <p:txBody>
          <a:bodyPr wrap="square" rtlCol="0">
            <a:spAutoFit/>
          </a:bodyPr>
          <a:lstStyle/>
          <a:p>
            <a:r>
              <a:rPr lang="cs-CZ" sz="4000" b="1" dirty="0" smtClean="0"/>
              <a:t>Prameny právní úpravy</a:t>
            </a:r>
            <a:endParaRPr lang="cs-CZ" sz="4000" b="1" dirty="0"/>
          </a:p>
        </p:txBody>
      </p:sp>
      <p:sp>
        <p:nvSpPr>
          <p:cNvPr id="5" name="Zástupný symbol pro obsah 4"/>
          <p:cNvSpPr>
            <a:spLocks noGrp="1"/>
          </p:cNvSpPr>
          <p:nvPr>
            <p:ph idx="1"/>
          </p:nvPr>
        </p:nvSpPr>
        <p:spPr>
          <a:xfrm>
            <a:off x="446856" y="1628800"/>
            <a:ext cx="8229600" cy="4525963"/>
          </a:xfrm>
        </p:spPr>
        <p:txBody>
          <a:bodyPr>
            <a:normAutofit fontScale="92500" lnSpcReduction="10000"/>
          </a:bodyPr>
          <a:lstStyle/>
          <a:p>
            <a:pPr>
              <a:buNone/>
            </a:pPr>
            <a:r>
              <a:rPr lang="pl-PL" sz="2800" b="1" dirty="0" smtClean="0">
                <a:solidFill>
                  <a:schemeClr val="accent6">
                    <a:lumMod val="75000"/>
                  </a:schemeClr>
                </a:solidFill>
              </a:rPr>
              <a:t>EU: tzv. naturové směrnice (NATURA 2000)</a:t>
            </a:r>
          </a:p>
          <a:p>
            <a:pPr>
              <a:buNone/>
            </a:pPr>
            <a:endParaRPr lang="pl-PL" sz="2800" b="1" dirty="0" smtClean="0">
              <a:solidFill>
                <a:schemeClr val="accent6">
                  <a:lumMod val="75000"/>
                </a:schemeClr>
              </a:solidFill>
            </a:endParaRPr>
          </a:p>
          <a:p>
            <a:pPr>
              <a:buNone/>
            </a:pPr>
            <a:r>
              <a:rPr lang="cs-CZ" sz="2600" b="1" dirty="0" smtClean="0"/>
              <a:t>Směrnice 2009/147/EHS o ochraně volně žijících ptáků</a:t>
            </a:r>
          </a:p>
          <a:p>
            <a:pPr>
              <a:buFontTx/>
              <a:buChar char="-"/>
            </a:pPr>
            <a:r>
              <a:rPr lang="cs-CZ" sz="2600" dirty="0" smtClean="0"/>
              <a:t>Ochrana všech druhů ptáků</a:t>
            </a:r>
          </a:p>
          <a:p>
            <a:pPr>
              <a:buFontTx/>
              <a:buChar char="-"/>
            </a:pPr>
            <a:r>
              <a:rPr lang="cs-CZ" sz="2600" dirty="0" smtClean="0"/>
              <a:t>Zvláštní ochrana některých druhů ptáků</a:t>
            </a:r>
          </a:p>
          <a:p>
            <a:pPr>
              <a:buFontTx/>
              <a:buChar char="-"/>
            </a:pPr>
            <a:r>
              <a:rPr lang="cs-CZ" sz="2600" dirty="0" smtClean="0"/>
              <a:t>Ochrana ptačích oblastí </a:t>
            </a:r>
          </a:p>
          <a:p>
            <a:pPr>
              <a:buNone/>
            </a:pPr>
            <a:r>
              <a:rPr lang="cs-CZ" sz="2600" b="1" dirty="0" smtClean="0"/>
              <a:t>Směrnice 92/43/EHS o ochraně přírodních stanovišť, volně žijících živočichů a planě rostoucích rostlin</a:t>
            </a:r>
          </a:p>
          <a:p>
            <a:pPr>
              <a:buFontTx/>
              <a:buChar char="-"/>
            </a:pPr>
            <a:r>
              <a:rPr lang="cs-CZ" sz="2600" dirty="0" smtClean="0"/>
              <a:t>Zvláštní ochrana některých druhů živočichů a rostlin</a:t>
            </a:r>
          </a:p>
          <a:p>
            <a:pPr>
              <a:buFontTx/>
              <a:buChar char="-"/>
            </a:pPr>
            <a:r>
              <a:rPr lang="cs-CZ" sz="2600" dirty="0" smtClean="0"/>
              <a:t>Ochrana stanovišť (EVL)</a:t>
            </a:r>
          </a:p>
          <a:p>
            <a:pPr>
              <a:buFontTx/>
              <a:buChar char="-"/>
            </a:pPr>
            <a:r>
              <a:rPr lang="cs-CZ" sz="2600" dirty="0" smtClean="0"/>
              <a:t>Vymezení sítě NATURA 2000 (ptačí oblasti + EVL)</a:t>
            </a:r>
          </a:p>
          <a:p>
            <a:pPr>
              <a:buNone/>
            </a:pPr>
            <a:endParaRPr lang="cs-CZ" sz="2600" b="1" dirty="0" smtClean="0"/>
          </a:p>
        </p:txBody>
      </p:sp>
    </p:spTree>
    <p:extLst>
      <p:ext uri="{BB962C8B-B14F-4D97-AF65-F5344CB8AC3E}">
        <p14:creationId xmlns="" xmlns:p14="http://schemas.microsoft.com/office/powerpoint/2010/main" val="137325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down)">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wipe(down)">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down)">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wipe(down)">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wipe(down)">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wipe(down)">
                                      <p:cBhvr>
                                        <p:cTn id="37" dur="500"/>
                                        <p:tgtEl>
                                          <p:spTgt spid="5">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5">
                                            <p:txEl>
                                              <p:pRg st="8" end="8"/>
                                            </p:txEl>
                                          </p:spTgt>
                                        </p:tgtEl>
                                        <p:attrNameLst>
                                          <p:attrName>style.visibility</p:attrName>
                                        </p:attrNameLst>
                                      </p:cBhvr>
                                      <p:to>
                                        <p:strVal val="visible"/>
                                      </p:to>
                                    </p:set>
                                    <p:animEffect transition="in" filter="wipe(down)">
                                      <p:cBhvr>
                                        <p:cTn id="42" dur="500"/>
                                        <p:tgtEl>
                                          <p:spTgt spid="5">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5">
                                            <p:txEl>
                                              <p:pRg st="9" end="9"/>
                                            </p:txEl>
                                          </p:spTgt>
                                        </p:tgtEl>
                                        <p:attrNameLst>
                                          <p:attrName>style.visibility</p:attrName>
                                        </p:attrNameLst>
                                      </p:cBhvr>
                                      <p:to>
                                        <p:strVal val="visible"/>
                                      </p:to>
                                    </p:set>
                                    <p:animEffect transition="in" filter="wipe(down)">
                                      <p:cBhvr>
                                        <p:cTn id="47"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p:cNvGraphicFramePr>
            <a:graphicFrameLocks noGrp="1"/>
          </p:cNvGraphicFramePr>
          <p:nvPr>
            <p:extLst>
              <p:ext uri="{D42A27DB-BD31-4B8C-83A1-F6EECF244321}">
                <p14:modId xmlns="" xmlns:p14="http://schemas.microsoft.com/office/powerpoint/2010/main" val="1352413722"/>
              </p:ext>
            </p:extLst>
          </p:nvPr>
        </p:nvGraphicFramePr>
        <p:xfrm>
          <a:off x="611560" y="0"/>
          <a:ext cx="8145378" cy="10094976"/>
        </p:xfrm>
        <a:graphic>
          <a:graphicData uri="http://schemas.openxmlformats.org/drawingml/2006/table">
            <a:tbl>
              <a:tblPr firstRow="1" firstCol="1" bandRow="1"/>
              <a:tblGrid>
                <a:gridCol w="1733925">
                  <a:extLst>
                    <a:ext uri="{9D8B030D-6E8A-4147-A177-3AD203B41FA5}">
                      <a16:colId xmlns="" xmlns:a16="http://schemas.microsoft.com/office/drawing/2014/main" val="20000"/>
                    </a:ext>
                  </a:extLst>
                </a:gridCol>
                <a:gridCol w="1275311">
                  <a:extLst>
                    <a:ext uri="{9D8B030D-6E8A-4147-A177-3AD203B41FA5}">
                      <a16:colId xmlns="" xmlns:a16="http://schemas.microsoft.com/office/drawing/2014/main" val="20001"/>
                    </a:ext>
                  </a:extLst>
                </a:gridCol>
                <a:gridCol w="1668292">
                  <a:extLst>
                    <a:ext uri="{9D8B030D-6E8A-4147-A177-3AD203B41FA5}">
                      <a16:colId xmlns="" xmlns:a16="http://schemas.microsoft.com/office/drawing/2014/main" val="20002"/>
                    </a:ext>
                  </a:extLst>
                </a:gridCol>
                <a:gridCol w="1733925">
                  <a:extLst>
                    <a:ext uri="{9D8B030D-6E8A-4147-A177-3AD203B41FA5}">
                      <a16:colId xmlns="" xmlns:a16="http://schemas.microsoft.com/office/drawing/2014/main" val="20003"/>
                    </a:ext>
                  </a:extLst>
                </a:gridCol>
                <a:gridCol w="1733925">
                  <a:extLst>
                    <a:ext uri="{9D8B030D-6E8A-4147-A177-3AD203B41FA5}">
                      <a16:colId xmlns="" xmlns:a16="http://schemas.microsoft.com/office/drawing/2014/main" val="20004"/>
                    </a:ext>
                  </a:extLst>
                </a:gridCol>
              </a:tblGrid>
              <a:tr h="90157">
                <a:tc gridSpan="5">
                  <a:txBody>
                    <a:bodyPr/>
                    <a:lstStyle/>
                    <a:p>
                      <a:pPr algn="ctr">
                        <a:lnSpc>
                          <a:spcPct val="115000"/>
                        </a:lnSpc>
                        <a:spcAft>
                          <a:spcPts val="0"/>
                        </a:spcAft>
                      </a:pPr>
                      <a:r>
                        <a:rPr lang="cs-CZ" sz="1400" b="1" dirty="0">
                          <a:effectLst/>
                        </a:rPr>
                        <a:t>Podmínky uplatňování odchylných režimů podle unijních směrnic a jejich provedení v ZOPK</a:t>
                      </a:r>
                      <a:endParaRPr lang="cs-CZ"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 xmlns:a16="http://schemas.microsoft.com/office/drawing/2014/main" val="10000"/>
                  </a:ext>
                </a:extLst>
              </a:tr>
              <a:tr h="243420">
                <a:tc>
                  <a:txBody>
                    <a:bodyPr/>
                    <a:lstStyle/>
                    <a:p>
                      <a:pPr>
                        <a:lnSpc>
                          <a:spcPct val="115000"/>
                        </a:lnSpc>
                        <a:spcAft>
                          <a:spcPts val="0"/>
                        </a:spcAft>
                      </a:pPr>
                      <a:r>
                        <a:rPr lang="cs-CZ" sz="1000" b="1" dirty="0">
                          <a:effectLst/>
                        </a:rPr>
                        <a:t>Ustanovení práva EU </a:t>
                      </a:r>
                      <a:endParaRPr lang="cs-CZ"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a:txBody>
                    <a:bodyPr/>
                    <a:lstStyle/>
                    <a:p>
                      <a:pPr>
                        <a:lnSpc>
                          <a:spcPct val="115000"/>
                        </a:lnSpc>
                        <a:spcAft>
                          <a:spcPts val="0"/>
                        </a:spcAft>
                      </a:pPr>
                      <a:r>
                        <a:rPr lang="cs-CZ" sz="1000" b="1" dirty="0">
                          <a:effectLst/>
                        </a:rPr>
                        <a:t>Ochranný režim</a:t>
                      </a:r>
                      <a:endParaRPr lang="cs-CZ"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a:txBody>
                    <a:bodyPr/>
                    <a:lstStyle/>
                    <a:p>
                      <a:pPr>
                        <a:lnSpc>
                          <a:spcPct val="115000"/>
                        </a:lnSpc>
                        <a:spcAft>
                          <a:spcPts val="0"/>
                        </a:spcAft>
                      </a:pPr>
                      <a:r>
                        <a:rPr lang="cs-CZ" sz="1000" b="1" dirty="0">
                          <a:effectLst/>
                        </a:rPr>
                        <a:t>Podmínky uplatnění odchylného režimu</a:t>
                      </a:r>
                      <a:endParaRPr lang="cs-CZ"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a:txBody>
                    <a:bodyPr/>
                    <a:lstStyle/>
                    <a:p>
                      <a:pPr>
                        <a:lnSpc>
                          <a:spcPct val="115000"/>
                        </a:lnSpc>
                        <a:spcAft>
                          <a:spcPts val="0"/>
                        </a:spcAft>
                      </a:pPr>
                      <a:r>
                        <a:rPr lang="cs-CZ" sz="1000" b="1" dirty="0">
                          <a:effectLst/>
                        </a:rPr>
                        <a:t>Vymezení veřejného zájmu</a:t>
                      </a:r>
                      <a:endParaRPr lang="cs-CZ"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a:txBody>
                    <a:bodyPr/>
                    <a:lstStyle/>
                    <a:p>
                      <a:pPr>
                        <a:lnSpc>
                          <a:spcPct val="115000"/>
                        </a:lnSpc>
                        <a:spcAft>
                          <a:spcPts val="0"/>
                        </a:spcAft>
                      </a:pPr>
                      <a:r>
                        <a:rPr lang="cs-CZ" sz="1000" b="1" dirty="0">
                          <a:effectLst/>
                        </a:rPr>
                        <a:t>Prováděcí ustanovení ZOPK</a:t>
                      </a:r>
                      <a:endParaRPr lang="cs-CZ"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extLst>
                  <a:ext uri="{0D108BD9-81ED-4DB2-BD59-A6C34878D82A}">
                    <a16:rowId xmlns="" xmlns:a16="http://schemas.microsoft.com/office/drawing/2014/main" val="10001"/>
                  </a:ext>
                </a:extLst>
              </a:tr>
              <a:tr h="1298238">
                <a:tc rowSpan="2">
                  <a:txBody>
                    <a:bodyPr/>
                    <a:lstStyle/>
                    <a:p>
                      <a:pPr>
                        <a:lnSpc>
                          <a:spcPct val="115000"/>
                        </a:lnSpc>
                        <a:spcAft>
                          <a:spcPts val="0"/>
                        </a:spcAft>
                      </a:pPr>
                      <a:r>
                        <a:rPr lang="cs-CZ" sz="1200" b="1">
                          <a:effectLst/>
                        </a:rPr>
                        <a:t>Čl. 9 směrnice o ochraně volně žijících ptáků</a:t>
                      </a:r>
                      <a:endParaRPr lang="cs-CZ" sz="1200" b="1">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rowSpan="2">
                  <a:txBody>
                    <a:bodyPr/>
                    <a:lstStyle/>
                    <a:p>
                      <a:pPr>
                        <a:lnSpc>
                          <a:spcPct val="115000"/>
                        </a:lnSpc>
                        <a:spcAft>
                          <a:spcPts val="0"/>
                        </a:spcAft>
                      </a:pPr>
                      <a:r>
                        <a:rPr lang="cs-CZ" sz="1000">
                          <a:effectLst/>
                        </a:rPr>
                        <a:t>Čl. 5 – 8 směrnice (zákaz usmrcování, odchytu, ničení hnízd, sběru vajec, vyrušování, držení, prodeje, omezení lovu)</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rowSpan="2">
                  <a:txBody>
                    <a:bodyPr/>
                    <a:lstStyle/>
                    <a:p>
                      <a:pPr marL="342900" lvl="0" indent="-342900">
                        <a:lnSpc>
                          <a:spcPct val="115000"/>
                        </a:lnSpc>
                        <a:spcAft>
                          <a:spcPts val="0"/>
                        </a:spcAft>
                        <a:buFont typeface="Symbol" panose="05050102010706020507" pitchFamily="18" charset="2"/>
                        <a:buChar char=""/>
                      </a:pPr>
                      <a:r>
                        <a:rPr lang="cs-CZ" sz="1000" dirty="0">
                          <a:effectLst/>
                        </a:rPr>
                        <a:t>Neexistuje jiné uspokojivé řešení,</a:t>
                      </a:r>
                    </a:p>
                    <a:p>
                      <a:pPr marL="342900" lvl="0" indent="-342900">
                        <a:lnSpc>
                          <a:spcPct val="115000"/>
                        </a:lnSpc>
                        <a:spcAft>
                          <a:spcPts val="0"/>
                        </a:spcAft>
                        <a:buFont typeface="Symbol" panose="05050102010706020507" pitchFamily="18" charset="2"/>
                        <a:buChar char=""/>
                      </a:pPr>
                      <a:r>
                        <a:rPr lang="cs-CZ" sz="1000" dirty="0">
                          <a:effectLst/>
                        </a:rPr>
                        <a:t>existence specifikovaného veřejného zájmu nebo rozumné a výběrové, kontrolované využití v malém množství,</a:t>
                      </a:r>
                    </a:p>
                    <a:p>
                      <a:pPr marL="342900" lvl="0" indent="-342900">
                        <a:lnSpc>
                          <a:spcPct val="115000"/>
                        </a:lnSpc>
                        <a:spcAft>
                          <a:spcPts val="0"/>
                        </a:spcAft>
                        <a:buFont typeface="Symbol" panose="05050102010706020507" pitchFamily="18" charset="2"/>
                        <a:buChar char=""/>
                      </a:pPr>
                      <a:r>
                        <a:rPr lang="cs-CZ" sz="1000" dirty="0">
                          <a:effectLst/>
                        </a:rPr>
                        <a:t>nedojde k oslabení ochrany volně žijících ptáků,</a:t>
                      </a:r>
                    </a:p>
                    <a:p>
                      <a:pPr marL="342900" lvl="0" indent="-342900">
                        <a:lnSpc>
                          <a:spcPct val="115000"/>
                        </a:lnSpc>
                        <a:spcAft>
                          <a:spcPts val="0"/>
                        </a:spcAft>
                        <a:buFont typeface="Symbol" panose="05050102010706020507" pitchFamily="18" charset="2"/>
                        <a:buChar char=""/>
                      </a:pPr>
                      <a:r>
                        <a:rPr lang="cs-CZ" sz="1000" dirty="0">
                          <a:effectLst/>
                        </a:rPr>
                        <a:t>vymezení podmínek provádění výjimky musí být přesné.</a:t>
                      </a:r>
                    </a:p>
                    <a:p>
                      <a:pPr marL="6985">
                        <a:lnSpc>
                          <a:spcPct val="115000"/>
                        </a:lnSpc>
                        <a:spcAft>
                          <a:spcPts val="0"/>
                        </a:spcAft>
                      </a:pPr>
                      <a:r>
                        <a:rPr lang="cs-CZ" sz="1000" dirty="0">
                          <a:effectLst/>
                        </a:rPr>
                        <a:t> </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rowSpan="2">
                  <a:txBody>
                    <a:bodyPr/>
                    <a:lstStyle/>
                    <a:p>
                      <a:pPr>
                        <a:lnSpc>
                          <a:spcPct val="115000"/>
                        </a:lnSpc>
                        <a:spcAft>
                          <a:spcPts val="0"/>
                        </a:spcAft>
                      </a:pPr>
                      <a:r>
                        <a:rPr lang="cs-CZ" sz="1000">
                          <a:effectLst/>
                        </a:rPr>
                        <a:t>Veřejné zdraví a bezpečnost; bezpečnost leteckého provozu; předcházení závažným škodám na úrodě, dobytku, lesích, rybářství a vodním hospodářství; ochrana rostlin a živočichů; výzkum a výuka, opětovné osídlení určitého území populací druhu nebo vysazení v původním areálu výskytu druhu a chov v zajetí pro tyto účely.</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a:txBody>
                    <a:bodyPr/>
                    <a:lstStyle/>
                    <a:p>
                      <a:pPr>
                        <a:lnSpc>
                          <a:spcPct val="115000"/>
                        </a:lnSpc>
                        <a:spcAft>
                          <a:spcPts val="0"/>
                        </a:spcAft>
                      </a:pPr>
                      <a:r>
                        <a:rPr lang="cs-CZ" sz="1400" b="1" dirty="0">
                          <a:effectLst/>
                        </a:rPr>
                        <a:t>§ 5b ZOPK:</a:t>
                      </a:r>
                    </a:p>
                    <a:p>
                      <a:pPr>
                        <a:lnSpc>
                          <a:spcPct val="115000"/>
                        </a:lnSpc>
                        <a:spcAft>
                          <a:spcPts val="0"/>
                        </a:spcAft>
                      </a:pPr>
                      <a:r>
                        <a:rPr lang="cs-CZ" sz="1000" dirty="0">
                          <a:effectLst/>
                        </a:rPr>
                        <a:t>- ochrana před závažnými škodami doplněna o škody na domácích zvířatech,</a:t>
                      </a:r>
                    </a:p>
                    <a:p>
                      <a:pPr>
                        <a:lnSpc>
                          <a:spcPct val="115000"/>
                        </a:lnSpc>
                        <a:spcAft>
                          <a:spcPts val="0"/>
                        </a:spcAft>
                      </a:pPr>
                      <a:r>
                        <a:rPr lang="cs-CZ" sz="1000" dirty="0">
                          <a:effectLst/>
                        </a:rPr>
                        <a:t>- ochrana rostlin a živočichů omezena na ochranu volně žijících živočichů a planě rostoucích rostlin,</a:t>
                      </a:r>
                    </a:p>
                    <a:p>
                      <a:pPr>
                        <a:lnSpc>
                          <a:spcPct val="115000"/>
                        </a:lnSpc>
                        <a:spcAft>
                          <a:spcPts val="0"/>
                        </a:spcAft>
                      </a:pPr>
                      <a:r>
                        <a:rPr lang="cs-CZ" sz="1000" dirty="0">
                          <a:effectLst/>
                        </a:rPr>
                        <a:t>- absentuje dílčí podmínka, že využití v malém množství musí být rozumné a povolené na základě výběru.</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extLst>
                  <a:ext uri="{0D108BD9-81ED-4DB2-BD59-A6C34878D82A}">
                    <a16:rowId xmlns="" xmlns:a16="http://schemas.microsoft.com/office/drawing/2014/main" val="10002"/>
                  </a:ext>
                </a:extLst>
              </a:tr>
              <a:tr h="892540">
                <a:tc vMerge="1">
                  <a:txBody>
                    <a:bodyPr/>
                    <a:lstStyle/>
                    <a:p>
                      <a:endParaRPr lang="cs-CZ"/>
                    </a:p>
                  </a:txBody>
                  <a:tcPr/>
                </a:tc>
                <a:tc vMerge="1">
                  <a:txBody>
                    <a:bodyPr/>
                    <a:lstStyle/>
                    <a:p>
                      <a:endParaRPr lang="cs-CZ"/>
                    </a:p>
                  </a:txBody>
                  <a:tcPr/>
                </a:tc>
                <a:tc vMerge="1">
                  <a:txBody>
                    <a:bodyPr/>
                    <a:lstStyle/>
                    <a:p>
                      <a:endParaRPr lang="cs-CZ"/>
                    </a:p>
                  </a:txBody>
                  <a:tcPr/>
                </a:tc>
                <a:tc vMerge="1">
                  <a:txBody>
                    <a:bodyPr/>
                    <a:lstStyle/>
                    <a:p>
                      <a:endParaRPr lang="cs-CZ"/>
                    </a:p>
                  </a:txBody>
                  <a:tcPr/>
                </a:tc>
                <a:tc>
                  <a:txBody>
                    <a:bodyPr/>
                    <a:lstStyle/>
                    <a:p>
                      <a:pPr>
                        <a:lnSpc>
                          <a:spcPct val="115000"/>
                        </a:lnSpc>
                        <a:spcAft>
                          <a:spcPts val="0"/>
                        </a:spcAft>
                      </a:pPr>
                      <a:r>
                        <a:rPr lang="cs-CZ" sz="1400" b="1" dirty="0">
                          <a:effectLst/>
                        </a:rPr>
                        <a:t>§ 56 ZOPK:</a:t>
                      </a:r>
                    </a:p>
                    <a:p>
                      <a:pPr>
                        <a:lnSpc>
                          <a:spcPct val="115000"/>
                        </a:lnSpc>
                        <a:spcAft>
                          <a:spcPts val="0"/>
                        </a:spcAft>
                      </a:pPr>
                      <a:r>
                        <a:rPr lang="cs-CZ" sz="1000" dirty="0">
                          <a:effectLst/>
                        </a:rPr>
                        <a:t>- odchylné důvody provádějící čl. 16 odst. 1 směrnice o stanovištích</a:t>
                      </a:r>
                    </a:p>
                    <a:p>
                      <a:pPr>
                        <a:lnSpc>
                          <a:spcPct val="115000"/>
                        </a:lnSpc>
                        <a:spcAft>
                          <a:spcPts val="0"/>
                        </a:spcAft>
                      </a:pPr>
                      <a:r>
                        <a:rPr lang="cs-CZ" sz="1000" dirty="0">
                          <a:effectLst/>
                        </a:rPr>
                        <a:t>- absentuje dílčí podmínka, že využití v malém množství musí být rozumné a povolené na základě výběru.</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extLst>
                  <a:ext uri="{0D108BD9-81ED-4DB2-BD59-A6C34878D82A}">
                    <a16:rowId xmlns="" xmlns:a16="http://schemas.microsoft.com/office/drawing/2014/main" val="10003"/>
                  </a:ext>
                </a:extLst>
              </a:tr>
              <a:tr h="567980">
                <a:tc rowSpan="2">
                  <a:txBody>
                    <a:bodyPr/>
                    <a:lstStyle/>
                    <a:p>
                      <a:pPr>
                        <a:lnSpc>
                          <a:spcPct val="115000"/>
                        </a:lnSpc>
                        <a:spcAft>
                          <a:spcPts val="0"/>
                        </a:spcAft>
                      </a:pPr>
                      <a:r>
                        <a:rPr lang="cs-CZ" sz="1200" b="1" dirty="0">
                          <a:effectLst/>
                        </a:rPr>
                        <a:t>Čl. 6 odst. 4 směrnice o stanovištích</a:t>
                      </a:r>
                      <a:endParaRPr lang="cs-CZ"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rowSpan="2">
                  <a:txBody>
                    <a:bodyPr/>
                    <a:lstStyle/>
                    <a:p>
                      <a:pPr>
                        <a:lnSpc>
                          <a:spcPct val="115000"/>
                        </a:lnSpc>
                        <a:spcAft>
                          <a:spcPts val="0"/>
                        </a:spcAft>
                      </a:pPr>
                      <a:r>
                        <a:rPr lang="cs-CZ" sz="1000">
                          <a:effectLst/>
                        </a:rPr>
                        <a:t>Zejm. čl. 6 odst. 2 směrnice (ochrana stanovišť před negativními zásahy).</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rowSpan="2">
                  <a:txBody>
                    <a:bodyPr/>
                    <a:lstStyle/>
                    <a:p>
                      <a:pPr marL="342900" lvl="0" indent="-342900">
                        <a:lnSpc>
                          <a:spcPct val="115000"/>
                        </a:lnSpc>
                        <a:spcAft>
                          <a:spcPts val="0"/>
                        </a:spcAft>
                        <a:buFont typeface="Symbol" panose="05050102010706020507" pitchFamily="18" charset="2"/>
                        <a:buChar char=""/>
                      </a:pPr>
                      <a:r>
                        <a:rPr lang="cs-CZ" sz="1000" dirty="0">
                          <a:effectLst/>
                        </a:rPr>
                        <a:t>Negativní výsledek posouzení,</a:t>
                      </a:r>
                    </a:p>
                    <a:p>
                      <a:pPr marL="342900" lvl="0" indent="-342900">
                        <a:lnSpc>
                          <a:spcPct val="115000"/>
                        </a:lnSpc>
                        <a:spcAft>
                          <a:spcPts val="0"/>
                        </a:spcAft>
                        <a:buFont typeface="Symbol" panose="05050102010706020507" pitchFamily="18" charset="2"/>
                        <a:buChar char=""/>
                      </a:pPr>
                      <a:r>
                        <a:rPr lang="cs-CZ" sz="1000" dirty="0">
                          <a:effectLst/>
                        </a:rPr>
                        <a:t>existence naléhavých důvodů převažujícího veřejného zájmu,</a:t>
                      </a:r>
                    </a:p>
                    <a:p>
                      <a:pPr marL="342900" lvl="0" indent="-342900">
                        <a:lnSpc>
                          <a:spcPct val="115000"/>
                        </a:lnSpc>
                        <a:spcAft>
                          <a:spcPts val="0"/>
                        </a:spcAft>
                        <a:buFont typeface="Symbol" panose="05050102010706020507" pitchFamily="18" charset="2"/>
                        <a:buChar char=""/>
                      </a:pPr>
                      <a:r>
                        <a:rPr lang="cs-CZ" sz="1000" dirty="0">
                          <a:effectLst/>
                        </a:rPr>
                        <a:t>není k dispozici žádné alternativní řešení.</a:t>
                      </a:r>
                    </a:p>
                    <a:p>
                      <a:pPr marL="120015">
                        <a:lnSpc>
                          <a:spcPct val="115000"/>
                        </a:lnSpc>
                        <a:spcAft>
                          <a:spcPts val="0"/>
                        </a:spcAft>
                      </a:pPr>
                      <a:r>
                        <a:rPr lang="cs-CZ" sz="1000" dirty="0">
                          <a:effectLst/>
                        </a:rPr>
                        <a:t> </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a:txBody>
                    <a:bodyPr/>
                    <a:lstStyle/>
                    <a:p>
                      <a:pPr>
                        <a:lnSpc>
                          <a:spcPct val="115000"/>
                        </a:lnSpc>
                        <a:spcAft>
                          <a:spcPts val="0"/>
                        </a:spcAft>
                      </a:pPr>
                      <a:r>
                        <a:rPr lang="cs-CZ" sz="1000">
                          <a:effectLst/>
                        </a:rPr>
                        <a:t>Naléhavé důvody převažujícího veřejného zájmu včetně důvodů sociálního a ekonomického charakteru.</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a:txBody>
                    <a:bodyPr/>
                    <a:lstStyle/>
                    <a:p>
                      <a:pPr>
                        <a:lnSpc>
                          <a:spcPct val="115000"/>
                        </a:lnSpc>
                        <a:spcAft>
                          <a:spcPts val="0"/>
                        </a:spcAft>
                      </a:pPr>
                      <a:r>
                        <a:rPr lang="cs-CZ" sz="1000">
                          <a:effectLst/>
                        </a:rPr>
                        <a:t> </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extLst>
                  <a:ext uri="{0D108BD9-81ED-4DB2-BD59-A6C34878D82A}">
                    <a16:rowId xmlns="" xmlns:a16="http://schemas.microsoft.com/office/drawing/2014/main" val="10004"/>
                  </a:ext>
                </a:extLst>
              </a:tr>
              <a:tr h="1379379">
                <a:tc vMerge="1">
                  <a:txBody>
                    <a:bodyPr/>
                    <a:lstStyle/>
                    <a:p>
                      <a:endParaRPr lang="cs-CZ"/>
                    </a:p>
                  </a:txBody>
                  <a:tcPr/>
                </a:tc>
                <a:tc vMerge="1">
                  <a:txBody>
                    <a:bodyPr/>
                    <a:lstStyle/>
                    <a:p>
                      <a:endParaRPr lang="cs-CZ"/>
                    </a:p>
                  </a:txBody>
                  <a:tcPr/>
                </a:tc>
                <a:tc vMerge="1">
                  <a:txBody>
                    <a:bodyPr/>
                    <a:lstStyle/>
                    <a:p>
                      <a:endParaRPr lang="cs-CZ"/>
                    </a:p>
                  </a:txBody>
                  <a:tcPr/>
                </a:tc>
                <a:tc>
                  <a:txBody>
                    <a:bodyPr/>
                    <a:lstStyle/>
                    <a:p>
                      <a:pPr>
                        <a:lnSpc>
                          <a:spcPct val="115000"/>
                        </a:lnSpc>
                        <a:spcAft>
                          <a:spcPts val="0"/>
                        </a:spcAft>
                      </a:pPr>
                      <a:r>
                        <a:rPr lang="cs-CZ" sz="1000">
                          <a:effectLst/>
                        </a:rPr>
                        <a:t>V případě prioritního stanoviště nebo výskytu prioritního druhu pouze důvody související s ochranou lidského zdraví a veřejné bezpečnosti s nesporně příznivými důsledky mimořádného významu pro životní prostředí nebo jiné naléhavé důvody převažujícího veřejného zájmu podle stanoviska Komise.</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a:txBody>
                    <a:bodyPr/>
                    <a:lstStyle/>
                    <a:p>
                      <a:pPr>
                        <a:lnSpc>
                          <a:spcPct val="115000"/>
                        </a:lnSpc>
                        <a:spcAft>
                          <a:spcPts val="0"/>
                        </a:spcAft>
                      </a:pPr>
                      <a:r>
                        <a:rPr lang="cs-CZ" sz="1400" b="1" dirty="0">
                          <a:effectLst/>
                        </a:rPr>
                        <a:t>§ 45i odst. 10 ZOPK</a:t>
                      </a:r>
                      <a:r>
                        <a:rPr lang="cs-CZ" sz="1000" dirty="0">
                          <a:effectLst/>
                        </a:rPr>
                        <a:t>:</a:t>
                      </a:r>
                    </a:p>
                    <a:p>
                      <a:pPr>
                        <a:lnSpc>
                          <a:spcPct val="115000"/>
                        </a:lnSpc>
                        <a:spcAft>
                          <a:spcPts val="0"/>
                        </a:spcAft>
                      </a:pPr>
                      <a:r>
                        <a:rPr lang="cs-CZ" sz="1000" dirty="0">
                          <a:effectLst/>
                        </a:rPr>
                        <a:t>V případě prioritního stanoviště nebo výskytu prioritního druhu lze koncepci nebo záměr schválit jen z důvodů týkajících se veřejného zdraví, veřejné bezpečnosti nebo příznivých důsledků nesporného významu pro životní prostředí.</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extLst>
                  <a:ext uri="{0D108BD9-81ED-4DB2-BD59-A6C34878D82A}">
                    <a16:rowId xmlns="" xmlns:a16="http://schemas.microsoft.com/office/drawing/2014/main" val="10005"/>
                  </a:ext>
                </a:extLst>
              </a:tr>
              <a:tr h="2758759">
                <a:tc>
                  <a:txBody>
                    <a:bodyPr/>
                    <a:lstStyle/>
                    <a:p>
                      <a:pPr>
                        <a:lnSpc>
                          <a:spcPct val="115000"/>
                        </a:lnSpc>
                        <a:spcAft>
                          <a:spcPts val="0"/>
                        </a:spcAft>
                      </a:pPr>
                      <a:endParaRPr lang="cs-CZ" sz="800" b="1" dirty="0" smtClean="0">
                        <a:effectLst/>
                      </a:endParaRPr>
                    </a:p>
                    <a:p>
                      <a:pPr>
                        <a:lnSpc>
                          <a:spcPct val="115000"/>
                        </a:lnSpc>
                        <a:spcAft>
                          <a:spcPts val="0"/>
                        </a:spcAft>
                      </a:pPr>
                      <a:endParaRPr lang="cs-CZ" sz="800" b="1" dirty="0" smtClean="0">
                        <a:effectLst/>
                      </a:endParaRPr>
                    </a:p>
                    <a:p>
                      <a:pPr>
                        <a:lnSpc>
                          <a:spcPct val="115000"/>
                        </a:lnSpc>
                        <a:spcAft>
                          <a:spcPts val="0"/>
                        </a:spcAft>
                      </a:pPr>
                      <a:endParaRPr lang="cs-CZ" sz="800" b="1" dirty="0">
                        <a:effectLst/>
                      </a:endParaRPr>
                    </a:p>
                    <a:p>
                      <a:pPr>
                        <a:lnSpc>
                          <a:spcPct val="115000"/>
                        </a:lnSpc>
                        <a:spcAft>
                          <a:spcPts val="0"/>
                        </a:spcAft>
                      </a:pPr>
                      <a:endParaRPr lang="cs-CZ" sz="800" b="1" dirty="0">
                        <a:effectLst/>
                      </a:endParaRPr>
                    </a:p>
                    <a:p>
                      <a:pPr>
                        <a:lnSpc>
                          <a:spcPct val="115000"/>
                        </a:lnSpc>
                        <a:spcAft>
                          <a:spcPts val="0"/>
                        </a:spcAft>
                      </a:pPr>
                      <a:endParaRPr lang="cs-CZ" sz="800" b="1" dirty="0">
                        <a:effectLst/>
                      </a:endParaRPr>
                    </a:p>
                    <a:p>
                      <a:pPr>
                        <a:lnSpc>
                          <a:spcPct val="115000"/>
                        </a:lnSpc>
                        <a:spcAft>
                          <a:spcPts val="0"/>
                        </a:spcAft>
                      </a:pPr>
                      <a:endParaRPr lang="cs-CZ" sz="800" b="1" dirty="0">
                        <a:effectLst/>
                      </a:endParaRPr>
                    </a:p>
                    <a:p>
                      <a:pPr>
                        <a:lnSpc>
                          <a:spcPct val="115000"/>
                        </a:lnSpc>
                        <a:spcAft>
                          <a:spcPts val="0"/>
                        </a:spcAft>
                      </a:pPr>
                      <a:r>
                        <a:rPr lang="cs-CZ" sz="800" b="1" dirty="0">
                          <a:effectLst/>
                        </a:rPr>
                        <a:t>Čl. 16 odst. 1 směrnice o stanovištích</a:t>
                      </a:r>
                      <a:endParaRPr lang="cs-CZ" sz="800" b="1" dirty="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a:txBody>
                    <a:bodyPr/>
                    <a:lstStyle/>
                    <a:p>
                      <a:pPr>
                        <a:lnSpc>
                          <a:spcPct val="115000"/>
                        </a:lnSpc>
                        <a:spcAft>
                          <a:spcPts val="0"/>
                        </a:spcAft>
                      </a:pPr>
                      <a:endParaRPr lang="cs-CZ" sz="800" dirty="0">
                        <a:effectLst/>
                      </a:endParaRPr>
                    </a:p>
                    <a:p>
                      <a:pPr>
                        <a:lnSpc>
                          <a:spcPct val="115000"/>
                        </a:lnSpc>
                        <a:spcAft>
                          <a:spcPts val="0"/>
                        </a:spcAft>
                      </a:pPr>
                      <a:endParaRPr lang="cs-CZ" sz="800" dirty="0" smtClean="0">
                        <a:effectLst/>
                      </a:endParaRPr>
                    </a:p>
                    <a:p>
                      <a:pPr>
                        <a:lnSpc>
                          <a:spcPct val="115000"/>
                        </a:lnSpc>
                        <a:spcAft>
                          <a:spcPts val="0"/>
                        </a:spcAft>
                      </a:pPr>
                      <a:endParaRPr lang="cs-CZ" sz="800" dirty="0" smtClean="0">
                        <a:effectLst/>
                      </a:endParaRPr>
                    </a:p>
                    <a:p>
                      <a:pPr>
                        <a:lnSpc>
                          <a:spcPct val="115000"/>
                        </a:lnSpc>
                        <a:spcAft>
                          <a:spcPts val="0"/>
                        </a:spcAft>
                      </a:pPr>
                      <a:endParaRPr lang="cs-CZ" sz="800" dirty="0">
                        <a:effectLst/>
                      </a:endParaRPr>
                    </a:p>
                    <a:p>
                      <a:pPr>
                        <a:lnSpc>
                          <a:spcPct val="115000"/>
                        </a:lnSpc>
                        <a:spcAft>
                          <a:spcPts val="0"/>
                        </a:spcAft>
                      </a:pPr>
                      <a:endParaRPr lang="cs-CZ" sz="800" dirty="0">
                        <a:effectLst/>
                      </a:endParaRPr>
                    </a:p>
                    <a:p>
                      <a:pPr>
                        <a:lnSpc>
                          <a:spcPct val="115000"/>
                        </a:lnSpc>
                        <a:spcAft>
                          <a:spcPts val="0"/>
                        </a:spcAft>
                      </a:pPr>
                      <a:r>
                        <a:rPr lang="cs-CZ" sz="800" dirty="0">
                          <a:effectLst/>
                        </a:rPr>
                        <a:t>Čl. 12, 13, 14 a čl. 15 písm. a) a b) směrnice [přísná ochrana živočišných druhů uvedených v příloze IV a) a IV b), odebírání živočichů a rostlin uvedených v příloze V, omezení nevýběrových prostředků odchytu nebo usmrcování).</a:t>
                      </a:r>
                      <a:endParaRPr lang="cs-CZ"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a:txBody>
                    <a:bodyPr/>
                    <a:lstStyle/>
                    <a:p>
                      <a:pPr marL="342900" lvl="0" indent="-342900">
                        <a:lnSpc>
                          <a:spcPct val="115000"/>
                        </a:lnSpc>
                        <a:spcAft>
                          <a:spcPts val="0"/>
                        </a:spcAft>
                        <a:buFont typeface="Symbol" panose="05050102010706020507" pitchFamily="18" charset="2"/>
                        <a:buChar char=""/>
                      </a:pPr>
                      <a:endParaRPr lang="cs-CZ" sz="800" dirty="0">
                        <a:effectLst/>
                      </a:endParaRPr>
                    </a:p>
                    <a:p>
                      <a:pPr marL="342900" lvl="0" indent="-342900">
                        <a:lnSpc>
                          <a:spcPct val="115000"/>
                        </a:lnSpc>
                        <a:spcAft>
                          <a:spcPts val="0"/>
                        </a:spcAft>
                        <a:buFont typeface="Symbol" panose="05050102010706020507" pitchFamily="18" charset="2"/>
                        <a:buChar char=""/>
                      </a:pPr>
                      <a:endParaRPr lang="cs-CZ" sz="800" dirty="0">
                        <a:effectLst/>
                      </a:endParaRPr>
                    </a:p>
                    <a:p>
                      <a:pPr marL="342900" lvl="0" indent="-342900">
                        <a:lnSpc>
                          <a:spcPct val="115000"/>
                        </a:lnSpc>
                        <a:spcAft>
                          <a:spcPts val="0"/>
                        </a:spcAft>
                        <a:buFont typeface="Symbol" panose="05050102010706020507" pitchFamily="18" charset="2"/>
                        <a:buChar char=""/>
                      </a:pPr>
                      <a:endParaRPr lang="cs-CZ" sz="800" dirty="0" smtClean="0">
                        <a:effectLst/>
                      </a:endParaRPr>
                    </a:p>
                    <a:p>
                      <a:pPr marL="342900" lvl="0" indent="-342900">
                        <a:lnSpc>
                          <a:spcPct val="115000"/>
                        </a:lnSpc>
                        <a:spcAft>
                          <a:spcPts val="0"/>
                        </a:spcAft>
                        <a:buFont typeface="Symbol" panose="05050102010706020507" pitchFamily="18" charset="2"/>
                        <a:buChar char=""/>
                      </a:pPr>
                      <a:endParaRPr lang="cs-CZ" sz="800" dirty="0" smtClean="0">
                        <a:effectLst/>
                      </a:endParaRPr>
                    </a:p>
                    <a:p>
                      <a:pPr marL="342900" lvl="0" indent="-342900">
                        <a:lnSpc>
                          <a:spcPct val="115000"/>
                        </a:lnSpc>
                        <a:spcAft>
                          <a:spcPts val="0"/>
                        </a:spcAft>
                        <a:buFont typeface="Symbol" panose="05050102010706020507" pitchFamily="18" charset="2"/>
                        <a:buChar char=""/>
                      </a:pPr>
                      <a:endParaRPr lang="cs-CZ" sz="800" dirty="0">
                        <a:effectLst/>
                      </a:endParaRPr>
                    </a:p>
                    <a:p>
                      <a:pPr marL="342900" lvl="0" indent="-342900">
                        <a:lnSpc>
                          <a:spcPct val="115000"/>
                        </a:lnSpc>
                        <a:spcAft>
                          <a:spcPts val="0"/>
                        </a:spcAft>
                        <a:buFont typeface="Symbol" panose="05050102010706020507" pitchFamily="18" charset="2"/>
                        <a:buChar char=""/>
                      </a:pPr>
                      <a:endParaRPr lang="cs-CZ" sz="800" dirty="0">
                        <a:effectLst/>
                      </a:endParaRPr>
                    </a:p>
                    <a:p>
                      <a:pPr marL="342900" lvl="0" indent="-342900">
                        <a:lnSpc>
                          <a:spcPct val="115000"/>
                        </a:lnSpc>
                        <a:spcAft>
                          <a:spcPts val="0"/>
                        </a:spcAft>
                        <a:buFont typeface="Symbol" panose="05050102010706020507" pitchFamily="18" charset="2"/>
                        <a:buChar char=""/>
                      </a:pPr>
                      <a:r>
                        <a:rPr lang="cs-CZ" sz="800" dirty="0">
                          <a:effectLst/>
                        </a:rPr>
                        <a:t>Neexistuje jiné uspokojivé řešení,</a:t>
                      </a:r>
                    </a:p>
                    <a:p>
                      <a:pPr marL="342900" lvl="0" indent="-342900">
                        <a:lnSpc>
                          <a:spcPct val="115000"/>
                        </a:lnSpc>
                        <a:spcAft>
                          <a:spcPts val="0"/>
                        </a:spcAft>
                        <a:buFont typeface="Symbol" panose="05050102010706020507" pitchFamily="18" charset="2"/>
                        <a:buChar char=""/>
                      </a:pPr>
                      <a:r>
                        <a:rPr lang="cs-CZ" sz="800" dirty="0">
                          <a:effectLst/>
                        </a:rPr>
                        <a:t>zachování populace v dobrém stavu v přirozeném areálu rozšíření,</a:t>
                      </a:r>
                    </a:p>
                    <a:p>
                      <a:pPr marL="342900" lvl="0" indent="-342900">
                        <a:lnSpc>
                          <a:spcPct val="115000"/>
                        </a:lnSpc>
                        <a:spcAft>
                          <a:spcPts val="0"/>
                        </a:spcAft>
                        <a:buFont typeface="Symbol" panose="05050102010706020507" pitchFamily="18" charset="2"/>
                        <a:buChar char=""/>
                      </a:pPr>
                      <a:r>
                        <a:rPr lang="cs-CZ" sz="800" dirty="0">
                          <a:effectLst/>
                        </a:rPr>
                        <a:t>existence specifikovaného veřejného zájmu nebo výběrové, kontrolované využití v omezeném rozsahu státními orgány stanoveného počtu jedinců určitých druhů uvedených v příloze IV.</a:t>
                      </a:r>
                    </a:p>
                    <a:p>
                      <a:pPr marL="96520">
                        <a:lnSpc>
                          <a:spcPct val="115000"/>
                        </a:lnSpc>
                        <a:spcAft>
                          <a:spcPts val="0"/>
                        </a:spcAft>
                      </a:pPr>
                      <a:r>
                        <a:rPr lang="cs-CZ" sz="800" dirty="0">
                          <a:effectLst/>
                        </a:rPr>
                        <a:t> </a:t>
                      </a:r>
                      <a:endParaRPr lang="cs-CZ"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a:txBody>
                    <a:bodyPr/>
                    <a:lstStyle/>
                    <a:p>
                      <a:pPr>
                        <a:lnSpc>
                          <a:spcPct val="115000"/>
                        </a:lnSpc>
                        <a:spcAft>
                          <a:spcPts val="0"/>
                        </a:spcAft>
                      </a:pPr>
                      <a:endParaRPr lang="cs-CZ" sz="800" dirty="0">
                        <a:effectLst/>
                      </a:endParaRPr>
                    </a:p>
                    <a:p>
                      <a:pPr>
                        <a:lnSpc>
                          <a:spcPct val="115000"/>
                        </a:lnSpc>
                        <a:spcAft>
                          <a:spcPts val="0"/>
                        </a:spcAft>
                      </a:pPr>
                      <a:endParaRPr lang="cs-CZ" sz="800" dirty="0">
                        <a:effectLst/>
                      </a:endParaRPr>
                    </a:p>
                    <a:p>
                      <a:pPr>
                        <a:lnSpc>
                          <a:spcPct val="115000"/>
                        </a:lnSpc>
                        <a:spcAft>
                          <a:spcPts val="0"/>
                        </a:spcAft>
                      </a:pPr>
                      <a:endParaRPr lang="cs-CZ" sz="800" dirty="0" smtClean="0">
                        <a:effectLst/>
                      </a:endParaRPr>
                    </a:p>
                    <a:p>
                      <a:pPr>
                        <a:lnSpc>
                          <a:spcPct val="115000"/>
                        </a:lnSpc>
                        <a:spcAft>
                          <a:spcPts val="0"/>
                        </a:spcAft>
                      </a:pPr>
                      <a:endParaRPr lang="cs-CZ" sz="800" dirty="0" smtClean="0">
                        <a:effectLst/>
                      </a:endParaRPr>
                    </a:p>
                    <a:p>
                      <a:pPr>
                        <a:lnSpc>
                          <a:spcPct val="115000"/>
                        </a:lnSpc>
                        <a:spcAft>
                          <a:spcPts val="0"/>
                        </a:spcAft>
                      </a:pPr>
                      <a:endParaRPr lang="cs-CZ" sz="800" dirty="0">
                        <a:effectLst/>
                      </a:endParaRPr>
                    </a:p>
                    <a:p>
                      <a:pPr>
                        <a:lnSpc>
                          <a:spcPct val="115000"/>
                        </a:lnSpc>
                        <a:spcAft>
                          <a:spcPts val="0"/>
                        </a:spcAft>
                      </a:pPr>
                      <a:endParaRPr lang="cs-CZ" sz="800" dirty="0">
                        <a:effectLst/>
                      </a:endParaRPr>
                    </a:p>
                    <a:p>
                      <a:pPr>
                        <a:lnSpc>
                          <a:spcPct val="115000"/>
                        </a:lnSpc>
                        <a:spcAft>
                          <a:spcPts val="0"/>
                        </a:spcAft>
                      </a:pPr>
                      <a:r>
                        <a:rPr lang="cs-CZ" sz="800" dirty="0">
                          <a:effectLst/>
                        </a:rPr>
                        <a:t>Zájem ochrany volně žijících živočichů, planě rostoucích rostlin a ochrany přírodních stanovišť; zájem prevence závažných škod, zejména na úrodě, dobytku, lesích, rybolovu, vodách a ostatních typech majetku; zájem zdraví lidí a veřejné bezpečnosti nebo jiné naléhavé důvody převažujícího veřejného zájmu, včetně důvodů sociálního a ekonomického charakteru a s nesporně příznivými důsledky pro životní prostředí; účely výzkumu a vzdělání, opětovného osídlení určitého území populací druhu nebo vysazení v původním areálu druhu a chovu a pěstování nezbytných pro tyto účely, včetně umělého rozmnožování rostlin.</a:t>
                      </a:r>
                      <a:endParaRPr lang="cs-CZ"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a:txBody>
                    <a:bodyPr/>
                    <a:lstStyle/>
                    <a:p>
                      <a:pPr>
                        <a:lnSpc>
                          <a:spcPct val="115000"/>
                        </a:lnSpc>
                        <a:spcAft>
                          <a:spcPts val="0"/>
                        </a:spcAft>
                      </a:pPr>
                      <a:r>
                        <a:rPr lang="cs-CZ" sz="800" dirty="0">
                          <a:effectLst/>
                        </a:rPr>
                        <a:t> </a:t>
                      </a:r>
                      <a:endParaRPr lang="cs-CZ" sz="800" dirty="0" smtClean="0">
                        <a:effectLst/>
                      </a:endParaRPr>
                    </a:p>
                    <a:p>
                      <a:pPr>
                        <a:lnSpc>
                          <a:spcPct val="115000"/>
                        </a:lnSpc>
                        <a:spcAft>
                          <a:spcPts val="0"/>
                        </a:spcAft>
                      </a:pPr>
                      <a:endParaRPr lang="cs-CZ"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extLst>
                  <a:ext uri="{0D108BD9-81ED-4DB2-BD59-A6C34878D82A}">
                    <a16:rowId xmlns="" xmlns:a16="http://schemas.microsoft.com/office/drawing/2014/main" val="10006"/>
                  </a:ext>
                </a:extLst>
              </a:tr>
            </a:tbl>
          </a:graphicData>
        </a:graphic>
      </p:graphicFrame>
    </p:spTree>
    <p:extLst>
      <p:ext uri="{BB962C8B-B14F-4D97-AF65-F5344CB8AC3E}">
        <p14:creationId xmlns="" xmlns:p14="http://schemas.microsoft.com/office/powerpoint/2010/main" val="20235525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p:cNvGraphicFramePr>
            <a:graphicFrameLocks noGrp="1"/>
          </p:cNvGraphicFramePr>
          <p:nvPr>
            <p:extLst/>
          </p:nvPr>
        </p:nvGraphicFramePr>
        <p:xfrm>
          <a:off x="539552" y="-6148064"/>
          <a:ext cx="8145378" cy="11654790"/>
        </p:xfrm>
        <a:graphic>
          <a:graphicData uri="http://schemas.openxmlformats.org/drawingml/2006/table">
            <a:tbl>
              <a:tblPr firstRow="1" firstCol="1" bandRow="1"/>
              <a:tblGrid>
                <a:gridCol w="1733925">
                  <a:extLst>
                    <a:ext uri="{9D8B030D-6E8A-4147-A177-3AD203B41FA5}">
                      <a16:colId xmlns="" xmlns:a16="http://schemas.microsoft.com/office/drawing/2014/main" val="20000"/>
                    </a:ext>
                  </a:extLst>
                </a:gridCol>
                <a:gridCol w="1275311">
                  <a:extLst>
                    <a:ext uri="{9D8B030D-6E8A-4147-A177-3AD203B41FA5}">
                      <a16:colId xmlns="" xmlns:a16="http://schemas.microsoft.com/office/drawing/2014/main" val="20001"/>
                    </a:ext>
                  </a:extLst>
                </a:gridCol>
                <a:gridCol w="1668292">
                  <a:extLst>
                    <a:ext uri="{9D8B030D-6E8A-4147-A177-3AD203B41FA5}">
                      <a16:colId xmlns="" xmlns:a16="http://schemas.microsoft.com/office/drawing/2014/main" val="20002"/>
                    </a:ext>
                  </a:extLst>
                </a:gridCol>
                <a:gridCol w="1733925">
                  <a:extLst>
                    <a:ext uri="{9D8B030D-6E8A-4147-A177-3AD203B41FA5}">
                      <a16:colId xmlns="" xmlns:a16="http://schemas.microsoft.com/office/drawing/2014/main" val="20003"/>
                    </a:ext>
                  </a:extLst>
                </a:gridCol>
                <a:gridCol w="1733925">
                  <a:extLst>
                    <a:ext uri="{9D8B030D-6E8A-4147-A177-3AD203B41FA5}">
                      <a16:colId xmlns="" xmlns:a16="http://schemas.microsoft.com/office/drawing/2014/main" val="20004"/>
                    </a:ext>
                  </a:extLst>
                </a:gridCol>
              </a:tblGrid>
              <a:tr h="90157">
                <a:tc gridSpan="5">
                  <a:txBody>
                    <a:bodyPr/>
                    <a:lstStyle/>
                    <a:p>
                      <a:pPr algn="ctr">
                        <a:lnSpc>
                          <a:spcPct val="115000"/>
                        </a:lnSpc>
                        <a:spcAft>
                          <a:spcPts val="0"/>
                        </a:spcAft>
                      </a:pPr>
                      <a:r>
                        <a:rPr lang="cs-CZ" sz="900" b="1" dirty="0">
                          <a:effectLst/>
                        </a:rPr>
                        <a:t>Podmínky uplatňování odchylných režimů podle unijních směrnic a jejich provedení v ZOPK</a:t>
                      </a:r>
                      <a:endParaRPr lang="cs-CZ"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 xmlns:a16="http://schemas.microsoft.com/office/drawing/2014/main" val="10000"/>
                  </a:ext>
                </a:extLst>
              </a:tr>
              <a:tr h="243420">
                <a:tc>
                  <a:txBody>
                    <a:bodyPr/>
                    <a:lstStyle/>
                    <a:p>
                      <a:pPr>
                        <a:lnSpc>
                          <a:spcPct val="115000"/>
                        </a:lnSpc>
                        <a:spcAft>
                          <a:spcPts val="0"/>
                        </a:spcAft>
                      </a:pPr>
                      <a:r>
                        <a:rPr lang="cs-CZ" sz="900" b="1" dirty="0">
                          <a:effectLst/>
                        </a:rPr>
                        <a:t>Ustanovení práva EU </a:t>
                      </a:r>
                      <a:endParaRPr lang="cs-CZ"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a:txBody>
                    <a:bodyPr/>
                    <a:lstStyle/>
                    <a:p>
                      <a:pPr>
                        <a:lnSpc>
                          <a:spcPct val="115000"/>
                        </a:lnSpc>
                        <a:spcAft>
                          <a:spcPts val="0"/>
                        </a:spcAft>
                      </a:pPr>
                      <a:r>
                        <a:rPr lang="cs-CZ" sz="900" b="1" dirty="0">
                          <a:effectLst/>
                        </a:rPr>
                        <a:t>Ochranný režim</a:t>
                      </a:r>
                      <a:endParaRPr lang="cs-CZ"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a:txBody>
                    <a:bodyPr/>
                    <a:lstStyle/>
                    <a:p>
                      <a:pPr>
                        <a:lnSpc>
                          <a:spcPct val="115000"/>
                        </a:lnSpc>
                        <a:spcAft>
                          <a:spcPts val="0"/>
                        </a:spcAft>
                      </a:pPr>
                      <a:r>
                        <a:rPr lang="cs-CZ" sz="900" b="1" dirty="0">
                          <a:effectLst/>
                        </a:rPr>
                        <a:t>Podmínky uplatnění odchylného režimu</a:t>
                      </a:r>
                      <a:endParaRPr lang="cs-CZ"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a:txBody>
                    <a:bodyPr/>
                    <a:lstStyle/>
                    <a:p>
                      <a:pPr>
                        <a:lnSpc>
                          <a:spcPct val="115000"/>
                        </a:lnSpc>
                        <a:spcAft>
                          <a:spcPts val="0"/>
                        </a:spcAft>
                      </a:pPr>
                      <a:r>
                        <a:rPr lang="cs-CZ" sz="900" b="1" dirty="0">
                          <a:effectLst/>
                        </a:rPr>
                        <a:t>Vymezení veřejného zájmu</a:t>
                      </a:r>
                      <a:endParaRPr lang="cs-CZ"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a:txBody>
                    <a:bodyPr/>
                    <a:lstStyle/>
                    <a:p>
                      <a:pPr>
                        <a:lnSpc>
                          <a:spcPct val="115000"/>
                        </a:lnSpc>
                        <a:spcAft>
                          <a:spcPts val="0"/>
                        </a:spcAft>
                      </a:pPr>
                      <a:r>
                        <a:rPr lang="cs-CZ" sz="900" b="1" dirty="0">
                          <a:effectLst/>
                        </a:rPr>
                        <a:t>Prováděcí ustanovení ZOPK</a:t>
                      </a:r>
                      <a:endParaRPr lang="cs-CZ"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extLst>
                  <a:ext uri="{0D108BD9-81ED-4DB2-BD59-A6C34878D82A}">
                    <a16:rowId xmlns="" xmlns:a16="http://schemas.microsoft.com/office/drawing/2014/main" val="10001"/>
                  </a:ext>
                </a:extLst>
              </a:tr>
              <a:tr h="1298238">
                <a:tc rowSpan="2">
                  <a:txBody>
                    <a:bodyPr/>
                    <a:lstStyle/>
                    <a:p>
                      <a:pPr>
                        <a:lnSpc>
                          <a:spcPct val="115000"/>
                        </a:lnSpc>
                        <a:spcAft>
                          <a:spcPts val="0"/>
                        </a:spcAft>
                      </a:pPr>
                      <a:r>
                        <a:rPr lang="cs-CZ" sz="900" b="1">
                          <a:effectLst/>
                        </a:rPr>
                        <a:t>Čl. 9 směrnice o ochraně volně žijících ptáků</a:t>
                      </a:r>
                      <a:endParaRPr lang="cs-CZ" sz="900" b="1">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rowSpan="2">
                  <a:txBody>
                    <a:bodyPr/>
                    <a:lstStyle/>
                    <a:p>
                      <a:pPr>
                        <a:lnSpc>
                          <a:spcPct val="115000"/>
                        </a:lnSpc>
                        <a:spcAft>
                          <a:spcPts val="0"/>
                        </a:spcAft>
                      </a:pPr>
                      <a:r>
                        <a:rPr lang="cs-CZ" sz="900">
                          <a:effectLst/>
                        </a:rPr>
                        <a:t>Čl. 5 – 8 směrnice (zákaz usmrcování, odchytu, ničení hnízd, sběru vajec, vyrušování, držení, prodeje, omezení lovu)</a:t>
                      </a:r>
                      <a:endParaRPr lang="cs-CZ" sz="90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rowSpan="2">
                  <a:txBody>
                    <a:bodyPr/>
                    <a:lstStyle/>
                    <a:p>
                      <a:pPr marL="342900" lvl="0" indent="-342900">
                        <a:lnSpc>
                          <a:spcPct val="115000"/>
                        </a:lnSpc>
                        <a:spcAft>
                          <a:spcPts val="0"/>
                        </a:spcAft>
                        <a:buFont typeface="Symbol" panose="05050102010706020507" pitchFamily="18" charset="2"/>
                        <a:buChar char=""/>
                      </a:pPr>
                      <a:r>
                        <a:rPr lang="cs-CZ" sz="900">
                          <a:effectLst/>
                        </a:rPr>
                        <a:t>Neexistuje jiné uspokojivé řešení,</a:t>
                      </a:r>
                    </a:p>
                    <a:p>
                      <a:pPr marL="342900" lvl="0" indent="-342900">
                        <a:lnSpc>
                          <a:spcPct val="115000"/>
                        </a:lnSpc>
                        <a:spcAft>
                          <a:spcPts val="0"/>
                        </a:spcAft>
                        <a:buFont typeface="Symbol" panose="05050102010706020507" pitchFamily="18" charset="2"/>
                        <a:buChar char=""/>
                      </a:pPr>
                      <a:r>
                        <a:rPr lang="cs-CZ" sz="900">
                          <a:effectLst/>
                        </a:rPr>
                        <a:t>existence specifikovaného veřejného zájmu nebo rozumné a výběrové, kontrolované využití v malém množství,</a:t>
                      </a:r>
                    </a:p>
                    <a:p>
                      <a:pPr marL="342900" lvl="0" indent="-342900">
                        <a:lnSpc>
                          <a:spcPct val="115000"/>
                        </a:lnSpc>
                        <a:spcAft>
                          <a:spcPts val="0"/>
                        </a:spcAft>
                        <a:buFont typeface="Symbol" panose="05050102010706020507" pitchFamily="18" charset="2"/>
                        <a:buChar char=""/>
                      </a:pPr>
                      <a:r>
                        <a:rPr lang="cs-CZ" sz="900">
                          <a:effectLst/>
                        </a:rPr>
                        <a:t>nedojde k oslabení ochrany volně žijících ptáků,</a:t>
                      </a:r>
                    </a:p>
                    <a:p>
                      <a:pPr marL="342900" lvl="0" indent="-342900">
                        <a:lnSpc>
                          <a:spcPct val="115000"/>
                        </a:lnSpc>
                        <a:spcAft>
                          <a:spcPts val="0"/>
                        </a:spcAft>
                        <a:buFont typeface="Symbol" panose="05050102010706020507" pitchFamily="18" charset="2"/>
                        <a:buChar char=""/>
                      </a:pPr>
                      <a:r>
                        <a:rPr lang="cs-CZ" sz="900">
                          <a:effectLst/>
                        </a:rPr>
                        <a:t>vymezení podmínek provádění výjimky musí být přesné.</a:t>
                      </a:r>
                    </a:p>
                    <a:p>
                      <a:pPr marL="6985">
                        <a:lnSpc>
                          <a:spcPct val="115000"/>
                        </a:lnSpc>
                        <a:spcAft>
                          <a:spcPts val="0"/>
                        </a:spcAft>
                      </a:pPr>
                      <a:r>
                        <a:rPr lang="cs-CZ" sz="900">
                          <a:effectLst/>
                        </a:rPr>
                        <a:t> </a:t>
                      </a:r>
                      <a:endParaRPr lang="cs-CZ" sz="90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rowSpan="2">
                  <a:txBody>
                    <a:bodyPr/>
                    <a:lstStyle/>
                    <a:p>
                      <a:pPr>
                        <a:lnSpc>
                          <a:spcPct val="115000"/>
                        </a:lnSpc>
                        <a:spcAft>
                          <a:spcPts val="0"/>
                        </a:spcAft>
                      </a:pPr>
                      <a:r>
                        <a:rPr lang="cs-CZ" sz="900">
                          <a:effectLst/>
                        </a:rPr>
                        <a:t>Veřejné zdraví a bezpečnost; bezpečnost leteckého provozu; předcházení závažným škodám na úrodě, dobytku, lesích, rybářství a vodním hospodářství; ochrana rostlin a živočichů; výzkum a výuka, opětovné osídlení určitého území populací druhu nebo vysazení v původním areálu výskytu druhu a chov v zajetí pro tyto účely.</a:t>
                      </a:r>
                      <a:endParaRPr lang="cs-CZ" sz="90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a:txBody>
                    <a:bodyPr/>
                    <a:lstStyle/>
                    <a:p>
                      <a:pPr>
                        <a:lnSpc>
                          <a:spcPct val="115000"/>
                        </a:lnSpc>
                        <a:spcAft>
                          <a:spcPts val="0"/>
                        </a:spcAft>
                      </a:pPr>
                      <a:r>
                        <a:rPr lang="cs-CZ" sz="900">
                          <a:effectLst/>
                        </a:rPr>
                        <a:t>§ 5b ZOPK:</a:t>
                      </a:r>
                    </a:p>
                    <a:p>
                      <a:pPr>
                        <a:lnSpc>
                          <a:spcPct val="115000"/>
                        </a:lnSpc>
                        <a:spcAft>
                          <a:spcPts val="0"/>
                        </a:spcAft>
                      </a:pPr>
                      <a:r>
                        <a:rPr lang="cs-CZ" sz="900">
                          <a:effectLst/>
                        </a:rPr>
                        <a:t>- ochrana před závažnými škodami doplněna o škody na domácích zvířatech,</a:t>
                      </a:r>
                    </a:p>
                    <a:p>
                      <a:pPr>
                        <a:lnSpc>
                          <a:spcPct val="115000"/>
                        </a:lnSpc>
                        <a:spcAft>
                          <a:spcPts val="0"/>
                        </a:spcAft>
                      </a:pPr>
                      <a:r>
                        <a:rPr lang="cs-CZ" sz="900">
                          <a:effectLst/>
                        </a:rPr>
                        <a:t>- ochrana rostlin a živočichů omezena na ochranu volně žijících živočichů a planě rostoucích rostlin,</a:t>
                      </a:r>
                    </a:p>
                    <a:p>
                      <a:pPr>
                        <a:lnSpc>
                          <a:spcPct val="115000"/>
                        </a:lnSpc>
                        <a:spcAft>
                          <a:spcPts val="0"/>
                        </a:spcAft>
                      </a:pPr>
                      <a:r>
                        <a:rPr lang="cs-CZ" sz="900">
                          <a:effectLst/>
                        </a:rPr>
                        <a:t>- absentuje dílčí podmínka, že využití v malém množství musí být rozumné a povolené na základě výběru.</a:t>
                      </a:r>
                      <a:endParaRPr lang="cs-CZ" sz="90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extLst>
                  <a:ext uri="{0D108BD9-81ED-4DB2-BD59-A6C34878D82A}">
                    <a16:rowId xmlns="" xmlns:a16="http://schemas.microsoft.com/office/drawing/2014/main" val="10002"/>
                  </a:ext>
                </a:extLst>
              </a:tr>
              <a:tr h="892540">
                <a:tc vMerge="1">
                  <a:txBody>
                    <a:bodyPr/>
                    <a:lstStyle/>
                    <a:p>
                      <a:endParaRPr lang="cs-CZ"/>
                    </a:p>
                  </a:txBody>
                  <a:tcPr/>
                </a:tc>
                <a:tc vMerge="1">
                  <a:txBody>
                    <a:bodyPr/>
                    <a:lstStyle/>
                    <a:p>
                      <a:endParaRPr lang="cs-CZ"/>
                    </a:p>
                  </a:txBody>
                  <a:tcPr/>
                </a:tc>
                <a:tc vMerge="1">
                  <a:txBody>
                    <a:bodyPr/>
                    <a:lstStyle/>
                    <a:p>
                      <a:endParaRPr lang="cs-CZ"/>
                    </a:p>
                  </a:txBody>
                  <a:tcPr/>
                </a:tc>
                <a:tc vMerge="1">
                  <a:txBody>
                    <a:bodyPr/>
                    <a:lstStyle/>
                    <a:p>
                      <a:endParaRPr lang="cs-CZ"/>
                    </a:p>
                  </a:txBody>
                  <a:tcPr/>
                </a:tc>
                <a:tc>
                  <a:txBody>
                    <a:bodyPr/>
                    <a:lstStyle/>
                    <a:p>
                      <a:pPr>
                        <a:lnSpc>
                          <a:spcPct val="115000"/>
                        </a:lnSpc>
                        <a:spcAft>
                          <a:spcPts val="0"/>
                        </a:spcAft>
                      </a:pPr>
                      <a:r>
                        <a:rPr lang="cs-CZ" sz="900" dirty="0">
                          <a:effectLst/>
                        </a:rPr>
                        <a:t>§ 56 ZOPK:</a:t>
                      </a:r>
                    </a:p>
                    <a:p>
                      <a:pPr>
                        <a:lnSpc>
                          <a:spcPct val="115000"/>
                        </a:lnSpc>
                        <a:spcAft>
                          <a:spcPts val="0"/>
                        </a:spcAft>
                      </a:pPr>
                      <a:r>
                        <a:rPr lang="cs-CZ" sz="900" dirty="0">
                          <a:effectLst/>
                        </a:rPr>
                        <a:t>- odchylné důvody provádějící čl. 16 odst. 1 směrnice o stanovištích</a:t>
                      </a:r>
                    </a:p>
                    <a:p>
                      <a:pPr marL="171450" indent="-171450">
                        <a:lnSpc>
                          <a:spcPct val="115000"/>
                        </a:lnSpc>
                        <a:spcAft>
                          <a:spcPts val="0"/>
                        </a:spcAft>
                        <a:buFontTx/>
                        <a:buChar char="-"/>
                      </a:pPr>
                      <a:r>
                        <a:rPr lang="cs-CZ" sz="900" dirty="0" smtClean="0">
                          <a:effectLst/>
                        </a:rPr>
                        <a:t>absentuje </a:t>
                      </a:r>
                      <a:r>
                        <a:rPr lang="cs-CZ" sz="900" dirty="0">
                          <a:effectLst/>
                        </a:rPr>
                        <a:t>dílčí podmínka, že využití v malém množství musí být rozumné a povolené na základě výběru</a:t>
                      </a:r>
                      <a:r>
                        <a:rPr lang="cs-CZ" sz="900" dirty="0" smtClean="0">
                          <a:effectLst/>
                        </a:rPr>
                        <a:t>.</a:t>
                      </a:r>
                    </a:p>
                    <a:p>
                      <a:pPr marL="171450" indent="-171450">
                        <a:lnSpc>
                          <a:spcPct val="115000"/>
                        </a:lnSpc>
                        <a:spcAft>
                          <a:spcPts val="0"/>
                        </a:spcAft>
                        <a:buFontTx/>
                        <a:buChar char="-"/>
                      </a:pPr>
                      <a:endParaRPr lang="cs-CZ" sz="9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15000"/>
                        </a:lnSpc>
                        <a:spcAft>
                          <a:spcPts val="0"/>
                        </a:spcAft>
                        <a:buFontTx/>
                        <a:buChar char="-"/>
                      </a:pPr>
                      <a:endParaRPr lang="cs-CZ" sz="9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15000"/>
                        </a:lnSpc>
                        <a:spcAft>
                          <a:spcPts val="0"/>
                        </a:spcAft>
                        <a:buFontTx/>
                        <a:buChar char="-"/>
                      </a:pPr>
                      <a:endParaRPr lang="cs-CZ" sz="9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15000"/>
                        </a:lnSpc>
                        <a:spcAft>
                          <a:spcPts val="0"/>
                        </a:spcAft>
                        <a:buFontTx/>
                        <a:buChar char="-"/>
                      </a:pPr>
                      <a:endParaRPr lang="cs-CZ"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extLst>
                  <a:ext uri="{0D108BD9-81ED-4DB2-BD59-A6C34878D82A}">
                    <a16:rowId xmlns="" xmlns:a16="http://schemas.microsoft.com/office/drawing/2014/main" val="10003"/>
                  </a:ext>
                </a:extLst>
              </a:tr>
              <a:tr h="567980">
                <a:tc rowSpan="2">
                  <a:txBody>
                    <a:bodyPr/>
                    <a:lstStyle/>
                    <a:p>
                      <a:pPr>
                        <a:lnSpc>
                          <a:spcPct val="115000"/>
                        </a:lnSpc>
                        <a:spcAft>
                          <a:spcPts val="0"/>
                        </a:spcAft>
                      </a:pPr>
                      <a:r>
                        <a:rPr lang="cs-CZ" sz="900" b="1" dirty="0">
                          <a:effectLst/>
                        </a:rPr>
                        <a:t>Čl. 6 odst. 4 směrnice o stanovištích</a:t>
                      </a:r>
                      <a:endParaRPr lang="cs-CZ"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rowSpan="2">
                  <a:txBody>
                    <a:bodyPr/>
                    <a:lstStyle/>
                    <a:p>
                      <a:pPr>
                        <a:lnSpc>
                          <a:spcPct val="115000"/>
                        </a:lnSpc>
                        <a:spcAft>
                          <a:spcPts val="0"/>
                        </a:spcAft>
                      </a:pPr>
                      <a:r>
                        <a:rPr lang="cs-CZ" sz="900">
                          <a:effectLst/>
                        </a:rPr>
                        <a:t>Zejm. čl. 6 odst. 2 směrnice (ochrana stanovišť před negativními zásahy).</a:t>
                      </a:r>
                      <a:endParaRPr lang="cs-CZ" sz="90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rowSpan="2">
                  <a:txBody>
                    <a:bodyPr/>
                    <a:lstStyle/>
                    <a:p>
                      <a:pPr marL="342900" lvl="0" indent="-342900">
                        <a:lnSpc>
                          <a:spcPct val="115000"/>
                        </a:lnSpc>
                        <a:spcAft>
                          <a:spcPts val="0"/>
                        </a:spcAft>
                        <a:buFont typeface="Symbol" panose="05050102010706020507" pitchFamily="18" charset="2"/>
                        <a:buChar char=""/>
                      </a:pPr>
                      <a:r>
                        <a:rPr lang="cs-CZ" sz="900" dirty="0">
                          <a:effectLst/>
                        </a:rPr>
                        <a:t>Negativní výsledek posouzení,</a:t>
                      </a:r>
                    </a:p>
                    <a:p>
                      <a:pPr marL="342900" lvl="0" indent="-342900">
                        <a:lnSpc>
                          <a:spcPct val="115000"/>
                        </a:lnSpc>
                        <a:spcAft>
                          <a:spcPts val="0"/>
                        </a:spcAft>
                        <a:buFont typeface="Symbol" panose="05050102010706020507" pitchFamily="18" charset="2"/>
                        <a:buChar char=""/>
                      </a:pPr>
                      <a:r>
                        <a:rPr lang="cs-CZ" sz="900" dirty="0">
                          <a:effectLst/>
                        </a:rPr>
                        <a:t>existence naléhavých důvodů převažujícího veřejného zájmu,</a:t>
                      </a:r>
                    </a:p>
                    <a:p>
                      <a:pPr marL="342900" lvl="0" indent="-342900">
                        <a:lnSpc>
                          <a:spcPct val="115000"/>
                        </a:lnSpc>
                        <a:spcAft>
                          <a:spcPts val="0"/>
                        </a:spcAft>
                        <a:buFont typeface="Symbol" panose="05050102010706020507" pitchFamily="18" charset="2"/>
                        <a:buChar char=""/>
                      </a:pPr>
                      <a:r>
                        <a:rPr lang="cs-CZ" sz="900" dirty="0">
                          <a:effectLst/>
                        </a:rPr>
                        <a:t>není k dispozici žádné alternativní řešení.</a:t>
                      </a:r>
                    </a:p>
                    <a:p>
                      <a:pPr marL="120015">
                        <a:lnSpc>
                          <a:spcPct val="115000"/>
                        </a:lnSpc>
                        <a:spcAft>
                          <a:spcPts val="0"/>
                        </a:spcAft>
                      </a:pPr>
                      <a:r>
                        <a:rPr lang="cs-CZ" sz="900" dirty="0">
                          <a:effectLst/>
                        </a:rPr>
                        <a:t> </a:t>
                      </a:r>
                      <a:endParaRPr lang="cs-CZ"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a:txBody>
                    <a:bodyPr/>
                    <a:lstStyle/>
                    <a:p>
                      <a:pPr>
                        <a:lnSpc>
                          <a:spcPct val="115000"/>
                        </a:lnSpc>
                        <a:spcAft>
                          <a:spcPts val="0"/>
                        </a:spcAft>
                      </a:pPr>
                      <a:r>
                        <a:rPr lang="cs-CZ" sz="900">
                          <a:effectLst/>
                        </a:rPr>
                        <a:t>Naléhavé důvody převažujícího veřejného zájmu včetně důvodů sociálního a ekonomického charakteru.</a:t>
                      </a:r>
                      <a:endParaRPr lang="cs-CZ" sz="90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a:txBody>
                    <a:bodyPr/>
                    <a:lstStyle/>
                    <a:p>
                      <a:pPr>
                        <a:lnSpc>
                          <a:spcPct val="115000"/>
                        </a:lnSpc>
                        <a:spcAft>
                          <a:spcPts val="0"/>
                        </a:spcAft>
                      </a:pPr>
                      <a:r>
                        <a:rPr lang="cs-CZ" sz="900">
                          <a:effectLst/>
                        </a:rPr>
                        <a:t> </a:t>
                      </a:r>
                      <a:endParaRPr lang="cs-CZ" sz="90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extLst>
                  <a:ext uri="{0D108BD9-81ED-4DB2-BD59-A6C34878D82A}">
                    <a16:rowId xmlns="" xmlns:a16="http://schemas.microsoft.com/office/drawing/2014/main" val="10004"/>
                  </a:ext>
                </a:extLst>
              </a:tr>
              <a:tr h="1379379">
                <a:tc vMerge="1">
                  <a:txBody>
                    <a:bodyPr/>
                    <a:lstStyle/>
                    <a:p>
                      <a:endParaRPr lang="cs-CZ"/>
                    </a:p>
                  </a:txBody>
                  <a:tcPr/>
                </a:tc>
                <a:tc vMerge="1">
                  <a:txBody>
                    <a:bodyPr/>
                    <a:lstStyle/>
                    <a:p>
                      <a:endParaRPr lang="cs-CZ"/>
                    </a:p>
                  </a:txBody>
                  <a:tcPr/>
                </a:tc>
                <a:tc vMerge="1">
                  <a:txBody>
                    <a:bodyPr/>
                    <a:lstStyle/>
                    <a:p>
                      <a:endParaRPr lang="cs-CZ"/>
                    </a:p>
                  </a:txBody>
                  <a:tcPr/>
                </a:tc>
                <a:tc>
                  <a:txBody>
                    <a:bodyPr/>
                    <a:lstStyle/>
                    <a:p>
                      <a:pPr>
                        <a:lnSpc>
                          <a:spcPct val="115000"/>
                        </a:lnSpc>
                        <a:spcAft>
                          <a:spcPts val="0"/>
                        </a:spcAft>
                      </a:pPr>
                      <a:r>
                        <a:rPr lang="cs-CZ" sz="900" dirty="0">
                          <a:effectLst/>
                        </a:rPr>
                        <a:t>V případě prioritního stanoviště nebo výskytu prioritního druhu pouze důvody související s ochranou lidského zdraví a veřejné bezpečnosti s nesporně příznivými důsledky mimořádného významu pro životní prostředí nebo jiné naléhavé důvody převažujícího veřejného zájmu podle stanoviska Komise</a:t>
                      </a:r>
                      <a:r>
                        <a:rPr lang="cs-CZ" sz="900" dirty="0" smtClean="0">
                          <a:effectLst/>
                        </a:rPr>
                        <a:t>.</a:t>
                      </a:r>
                    </a:p>
                    <a:p>
                      <a:pPr>
                        <a:lnSpc>
                          <a:spcPct val="115000"/>
                        </a:lnSpc>
                        <a:spcAft>
                          <a:spcPts val="0"/>
                        </a:spcAft>
                      </a:pPr>
                      <a:endParaRPr lang="cs-CZ" sz="9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endParaRPr lang="cs-CZ" sz="9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endParaRPr lang="cs-CZ" sz="9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endParaRPr lang="cs-CZ" sz="9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endParaRPr lang="cs-CZ" sz="9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endParaRPr lang="cs-CZ"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a:txBody>
                    <a:bodyPr/>
                    <a:lstStyle/>
                    <a:p>
                      <a:pPr>
                        <a:lnSpc>
                          <a:spcPct val="115000"/>
                        </a:lnSpc>
                        <a:spcAft>
                          <a:spcPts val="0"/>
                        </a:spcAft>
                      </a:pPr>
                      <a:r>
                        <a:rPr lang="cs-CZ" sz="900" dirty="0">
                          <a:effectLst/>
                        </a:rPr>
                        <a:t>§ 45i odst. 10 ZOPK:</a:t>
                      </a:r>
                    </a:p>
                    <a:p>
                      <a:pPr>
                        <a:lnSpc>
                          <a:spcPct val="115000"/>
                        </a:lnSpc>
                        <a:spcAft>
                          <a:spcPts val="0"/>
                        </a:spcAft>
                      </a:pPr>
                      <a:r>
                        <a:rPr lang="cs-CZ" sz="900" dirty="0">
                          <a:effectLst/>
                        </a:rPr>
                        <a:t>V případě prioritního stanoviště nebo výskytu prioritního druhu lze koncepci nebo záměr schválit jen z důvodů týkajících se veřejného zdraví, veřejné bezpečnosti nebo příznivých důsledků nesporného významu pro životní prostředí.</a:t>
                      </a:r>
                      <a:endParaRPr lang="cs-CZ"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extLst>
                  <a:ext uri="{0D108BD9-81ED-4DB2-BD59-A6C34878D82A}">
                    <a16:rowId xmlns="" xmlns:a16="http://schemas.microsoft.com/office/drawing/2014/main" val="10005"/>
                  </a:ext>
                </a:extLst>
              </a:tr>
              <a:tr h="2758759">
                <a:tc>
                  <a:txBody>
                    <a:bodyPr/>
                    <a:lstStyle/>
                    <a:p>
                      <a:pPr>
                        <a:lnSpc>
                          <a:spcPct val="115000"/>
                        </a:lnSpc>
                        <a:spcAft>
                          <a:spcPts val="0"/>
                        </a:spcAft>
                      </a:pPr>
                      <a:endParaRPr lang="cs-CZ" sz="1000" b="1" dirty="0">
                        <a:effectLst/>
                      </a:endParaRPr>
                    </a:p>
                    <a:p>
                      <a:pPr>
                        <a:lnSpc>
                          <a:spcPct val="115000"/>
                        </a:lnSpc>
                        <a:spcAft>
                          <a:spcPts val="0"/>
                        </a:spcAft>
                      </a:pPr>
                      <a:endParaRPr lang="cs-CZ" sz="1000" b="1" dirty="0">
                        <a:effectLst/>
                      </a:endParaRPr>
                    </a:p>
                    <a:p>
                      <a:pPr>
                        <a:lnSpc>
                          <a:spcPct val="115000"/>
                        </a:lnSpc>
                        <a:spcAft>
                          <a:spcPts val="0"/>
                        </a:spcAft>
                      </a:pPr>
                      <a:endParaRPr lang="cs-CZ" sz="1000" b="1" dirty="0">
                        <a:effectLst/>
                      </a:endParaRPr>
                    </a:p>
                    <a:p>
                      <a:pPr>
                        <a:lnSpc>
                          <a:spcPct val="115000"/>
                        </a:lnSpc>
                        <a:spcAft>
                          <a:spcPts val="0"/>
                        </a:spcAft>
                      </a:pPr>
                      <a:endParaRPr lang="cs-CZ" sz="1000" b="1" dirty="0">
                        <a:effectLst/>
                      </a:endParaRPr>
                    </a:p>
                    <a:p>
                      <a:pPr>
                        <a:lnSpc>
                          <a:spcPct val="115000"/>
                        </a:lnSpc>
                        <a:spcAft>
                          <a:spcPts val="0"/>
                        </a:spcAft>
                      </a:pPr>
                      <a:r>
                        <a:rPr lang="cs-CZ" sz="1200" b="1" dirty="0">
                          <a:effectLst/>
                        </a:rPr>
                        <a:t>Čl. 16 odst. 1 směrnice o stanovištích</a:t>
                      </a:r>
                      <a:endParaRPr lang="cs-CZ"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a:txBody>
                    <a:bodyPr/>
                    <a:lstStyle/>
                    <a:p>
                      <a:pPr>
                        <a:lnSpc>
                          <a:spcPct val="115000"/>
                        </a:lnSpc>
                        <a:spcAft>
                          <a:spcPts val="0"/>
                        </a:spcAft>
                      </a:pPr>
                      <a:endParaRPr lang="cs-CZ" sz="1000" dirty="0">
                        <a:effectLst/>
                      </a:endParaRPr>
                    </a:p>
                    <a:p>
                      <a:pPr>
                        <a:lnSpc>
                          <a:spcPct val="115000"/>
                        </a:lnSpc>
                        <a:spcAft>
                          <a:spcPts val="0"/>
                        </a:spcAft>
                      </a:pPr>
                      <a:endParaRPr lang="cs-CZ" sz="1000" dirty="0">
                        <a:effectLst/>
                      </a:endParaRPr>
                    </a:p>
                    <a:p>
                      <a:pPr>
                        <a:lnSpc>
                          <a:spcPct val="115000"/>
                        </a:lnSpc>
                        <a:spcAft>
                          <a:spcPts val="0"/>
                        </a:spcAft>
                      </a:pPr>
                      <a:endParaRPr lang="cs-CZ" sz="1000" dirty="0">
                        <a:effectLst/>
                      </a:endParaRPr>
                    </a:p>
                    <a:p>
                      <a:pPr>
                        <a:lnSpc>
                          <a:spcPct val="115000"/>
                        </a:lnSpc>
                        <a:spcAft>
                          <a:spcPts val="0"/>
                        </a:spcAft>
                      </a:pPr>
                      <a:r>
                        <a:rPr lang="cs-CZ" sz="1000" dirty="0">
                          <a:effectLst/>
                        </a:rPr>
                        <a:t>Čl. 12, 13, 14 a čl. 15 písm. a) a b) směrnice [přísná ochrana živočišných druhů uvedených v příloze IV a) a IV b), odebírání živočichů a rostlin uvedených v příloze V, omezení nevýběrových prostředků odchytu nebo usmrcování).</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a:txBody>
                    <a:bodyPr/>
                    <a:lstStyle/>
                    <a:p>
                      <a:pPr marL="342900" lvl="0" indent="-342900">
                        <a:lnSpc>
                          <a:spcPct val="115000"/>
                        </a:lnSpc>
                        <a:spcAft>
                          <a:spcPts val="0"/>
                        </a:spcAft>
                        <a:buFont typeface="Symbol" panose="05050102010706020507" pitchFamily="18" charset="2"/>
                        <a:buChar char=""/>
                      </a:pPr>
                      <a:endParaRPr lang="cs-CZ" sz="1000" dirty="0">
                        <a:effectLst/>
                      </a:endParaRPr>
                    </a:p>
                    <a:p>
                      <a:pPr marL="342900" lvl="0" indent="-342900">
                        <a:lnSpc>
                          <a:spcPct val="115000"/>
                        </a:lnSpc>
                        <a:spcAft>
                          <a:spcPts val="0"/>
                        </a:spcAft>
                        <a:buFont typeface="Symbol" panose="05050102010706020507" pitchFamily="18" charset="2"/>
                        <a:buChar char=""/>
                      </a:pPr>
                      <a:endParaRPr lang="cs-CZ" sz="1000" dirty="0">
                        <a:effectLst/>
                      </a:endParaRPr>
                    </a:p>
                    <a:p>
                      <a:pPr marL="342900" lvl="0" indent="-342900">
                        <a:lnSpc>
                          <a:spcPct val="115000"/>
                        </a:lnSpc>
                        <a:spcAft>
                          <a:spcPts val="0"/>
                        </a:spcAft>
                        <a:buFont typeface="Symbol" panose="05050102010706020507" pitchFamily="18" charset="2"/>
                        <a:buChar char=""/>
                      </a:pPr>
                      <a:endParaRPr lang="cs-CZ" sz="1000" dirty="0">
                        <a:effectLst/>
                      </a:endParaRPr>
                    </a:p>
                    <a:p>
                      <a:pPr marL="342900" lvl="0" indent="-342900">
                        <a:lnSpc>
                          <a:spcPct val="115000"/>
                        </a:lnSpc>
                        <a:spcAft>
                          <a:spcPts val="0"/>
                        </a:spcAft>
                        <a:buFont typeface="Symbol" panose="05050102010706020507" pitchFamily="18" charset="2"/>
                        <a:buChar char=""/>
                      </a:pPr>
                      <a:endParaRPr lang="cs-CZ" sz="1000" dirty="0">
                        <a:effectLst/>
                      </a:endParaRPr>
                    </a:p>
                    <a:p>
                      <a:pPr marL="342900" lvl="0" indent="-342900">
                        <a:lnSpc>
                          <a:spcPct val="115000"/>
                        </a:lnSpc>
                        <a:spcAft>
                          <a:spcPts val="0"/>
                        </a:spcAft>
                        <a:buFont typeface="Symbol" panose="05050102010706020507" pitchFamily="18" charset="2"/>
                        <a:buChar char=""/>
                      </a:pPr>
                      <a:r>
                        <a:rPr lang="cs-CZ" sz="1000" dirty="0">
                          <a:effectLst/>
                        </a:rPr>
                        <a:t>Neexistuje jiné uspokojivé řešení,</a:t>
                      </a:r>
                    </a:p>
                    <a:p>
                      <a:pPr marL="342900" lvl="0" indent="-342900">
                        <a:lnSpc>
                          <a:spcPct val="115000"/>
                        </a:lnSpc>
                        <a:spcAft>
                          <a:spcPts val="0"/>
                        </a:spcAft>
                        <a:buFont typeface="Symbol" panose="05050102010706020507" pitchFamily="18" charset="2"/>
                        <a:buChar char=""/>
                      </a:pPr>
                      <a:r>
                        <a:rPr lang="cs-CZ" sz="1000" dirty="0">
                          <a:effectLst/>
                        </a:rPr>
                        <a:t>zachování populace v dobrém stavu v přirozeném areálu rozšíření,</a:t>
                      </a:r>
                    </a:p>
                    <a:p>
                      <a:pPr marL="342900" lvl="0" indent="-342900">
                        <a:lnSpc>
                          <a:spcPct val="115000"/>
                        </a:lnSpc>
                        <a:spcAft>
                          <a:spcPts val="0"/>
                        </a:spcAft>
                        <a:buFont typeface="Symbol" panose="05050102010706020507" pitchFamily="18" charset="2"/>
                        <a:buChar char=""/>
                      </a:pPr>
                      <a:r>
                        <a:rPr lang="cs-CZ" sz="1000" dirty="0">
                          <a:effectLst/>
                        </a:rPr>
                        <a:t>existence specifikovaného veřejného zájmu nebo výběrové, kontrolované využití v omezeném rozsahu státními orgány stanoveného počtu jedinců určitých druhů uvedených v příloze IV.</a:t>
                      </a:r>
                    </a:p>
                    <a:p>
                      <a:pPr marL="96520">
                        <a:lnSpc>
                          <a:spcPct val="115000"/>
                        </a:lnSpc>
                        <a:spcAft>
                          <a:spcPts val="0"/>
                        </a:spcAft>
                      </a:pPr>
                      <a:r>
                        <a:rPr lang="cs-CZ" sz="1000" dirty="0">
                          <a:effectLst/>
                        </a:rPr>
                        <a:t> </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a:txBody>
                    <a:bodyPr/>
                    <a:lstStyle/>
                    <a:p>
                      <a:pPr>
                        <a:lnSpc>
                          <a:spcPct val="115000"/>
                        </a:lnSpc>
                        <a:spcAft>
                          <a:spcPts val="0"/>
                        </a:spcAft>
                      </a:pPr>
                      <a:endParaRPr lang="cs-CZ" sz="1000" dirty="0">
                        <a:effectLst/>
                      </a:endParaRPr>
                    </a:p>
                    <a:p>
                      <a:pPr>
                        <a:lnSpc>
                          <a:spcPct val="115000"/>
                        </a:lnSpc>
                        <a:spcAft>
                          <a:spcPts val="0"/>
                        </a:spcAft>
                      </a:pPr>
                      <a:endParaRPr lang="cs-CZ" sz="1000" dirty="0">
                        <a:effectLst/>
                      </a:endParaRPr>
                    </a:p>
                    <a:p>
                      <a:pPr>
                        <a:lnSpc>
                          <a:spcPct val="115000"/>
                        </a:lnSpc>
                        <a:spcAft>
                          <a:spcPts val="0"/>
                        </a:spcAft>
                      </a:pPr>
                      <a:endParaRPr lang="cs-CZ" sz="1000" dirty="0">
                        <a:effectLst/>
                      </a:endParaRPr>
                    </a:p>
                    <a:p>
                      <a:pPr>
                        <a:lnSpc>
                          <a:spcPct val="115000"/>
                        </a:lnSpc>
                        <a:spcAft>
                          <a:spcPts val="0"/>
                        </a:spcAft>
                      </a:pPr>
                      <a:endParaRPr lang="cs-CZ" sz="1000" dirty="0">
                        <a:effectLst/>
                      </a:endParaRPr>
                    </a:p>
                    <a:p>
                      <a:pPr>
                        <a:lnSpc>
                          <a:spcPct val="115000"/>
                        </a:lnSpc>
                        <a:spcAft>
                          <a:spcPts val="0"/>
                        </a:spcAft>
                      </a:pPr>
                      <a:r>
                        <a:rPr lang="cs-CZ" sz="1000" dirty="0">
                          <a:effectLst/>
                        </a:rPr>
                        <a:t>Zájem ochrany volně žijících živočichů, planě rostoucích rostlin a ochrany přírodních stanovišť; zájem prevence závažných škod, zejména na úrodě, dobytku, lesích, rybolovu, vodách a ostatních typech majetku; zájem zdraví lidí a veřejné bezpečnosti nebo jiné naléhavé důvody převažujícího veřejného zájmu, včetně důvodů sociálního a ekonomického charakteru a s nesporně příznivými důsledky pro životní prostředí; účely výzkumu a vzdělání, opětovného osídlení určitého území populací druhu nebo vysazení v původním areálu druhu a chovu a pěstování nezbytných pro tyto účely, včetně umělého rozmnožování rostlin.</a:t>
                      </a: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tc>
                  <a:txBody>
                    <a:bodyPr/>
                    <a:lstStyle/>
                    <a:p>
                      <a:r>
                        <a:rPr lang="cs-CZ" sz="1000" dirty="0">
                          <a:effectLst/>
                        </a:rPr>
                        <a:t> </a:t>
                      </a:r>
                      <a:endParaRPr lang="cs-CZ" sz="1000" kern="1200" baseline="0" dirty="0" smtClean="0">
                        <a:solidFill>
                          <a:schemeClr val="tx1"/>
                        </a:solidFill>
                        <a:latin typeface="+mn-lt"/>
                        <a:ea typeface="+mn-ea"/>
                        <a:cs typeface="+mn-cs"/>
                      </a:endParaRPr>
                    </a:p>
                    <a:p>
                      <a:r>
                        <a:rPr lang="cs-CZ" sz="1400" b="1" kern="1200" baseline="0" dirty="0" smtClean="0">
                          <a:solidFill>
                            <a:schemeClr val="tx1"/>
                          </a:solidFill>
                          <a:latin typeface="+mn-lt"/>
                          <a:ea typeface="+mn-ea"/>
                          <a:cs typeface="+mn-cs"/>
                        </a:rPr>
                        <a:t>§ 56 ZOPK: </a:t>
                      </a:r>
                    </a:p>
                    <a:p>
                      <a:r>
                        <a:rPr lang="cs-CZ" sz="1000" kern="1200" baseline="0" dirty="0" smtClean="0">
                          <a:solidFill>
                            <a:schemeClr val="tx1"/>
                          </a:solidFill>
                          <a:latin typeface="+mn-lt"/>
                          <a:ea typeface="+mn-ea"/>
                          <a:cs typeface="+mn-cs"/>
                        </a:rPr>
                        <a:t>Problém: Neodpovídající seznam ohrožených druhů podle vyhlášky č. 395/1992 Sb. </a:t>
                      </a:r>
                    </a:p>
                    <a:p>
                      <a:r>
                        <a:rPr lang="cs-CZ" sz="1000" kern="1200" baseline="0" dirty="0" smtClean="0">
                          <a:solidFill>
                            <a:schemeClr val="tx1"/>
                          </a:solidFill>
                          <a:latin typeface="+mn-lt"/>
                          <a:ea typeface="+mn-ea"/>
                          <a:cs typeface="+mn-cs"/>
                        </a:rPr>
                        <a:t>Absentuje důvod odebírání nebo držení omezeného počtu jedinců uvedených v příloze IV směrnice o stanovištích. 	</a:t>
                      </a:r>
                    </a:p>
                    <a:p>
                      <a:pPr>
                        <a:lnSpc>
                          <a:spcPct val="115000"/>
                        </a:lnSpc>
                        <a:spcAft>
                          <a:spcPts val="0"/>
                        </a:spcAft>
                      </a:pPr>
                      <a:endParaRPr lang="cs-C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5414" marR="15414" marT="0" marB="0"/>
                </a:tc>
                <a:extLst>
                  <a:ext uri="{0D108BD9-81ED-4DB2-BD59-A6C34878D82A}">
                    <a16:rowId xmlns="" xmlns:a16="http://schemas.microsoft.com/office/drawing/2014/main" val="10006"/>
                  </a:ext>
                </a:extLst>
              </a:tr>
            </a:tbl>
          </a:graphicData>
        </a:graphic>
      </p:graphicFrame>
    </p:spTree>
    <p:extLst>
      <p:ext uri="{BB962C8B-B14F-4D97-AF65-F5344CB8AC3E}">
        <p14:creationId xmlns="" xmlns:p14="http://schemas.microsoft.com/office/powerpoint/2010/main" val="392351626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619672" y="384547"/>
            <a:ext cx="7056784" cy="707886"/>
          </a:xfrm>
          <a:prstGeom prst="rect">
            <a:avLst/>
          </a:prstGeom>
          <a:noFill/>
        </p:spPr>
        <p:txBody>
          <a:bodyPr wrap="square" rtlCol="0">
            <a:spAutoFit/>
          </a:bodyPr>
          <a:lstStyle/>
          <a:p>
            <a:r>
              <a:rPr lang="cs-CZ" sz="4000" b="1" dirty="0" smtClean="0"/>
              <a:t>Prameny právní úpravy</a:t>
            </a:r>
            <a:endParaRPr lang="cs-CZ" sz="4000" b="1" dirty="0"/>
          </a:p>
        </p:txBody>
      </p:sp>
      <p:sp>
        <p:nvSpPr>
          <p:cNvPr id="5" name="Zástupný symbol pro obsah 4"/>
          <p:cNvSpPr>
            <a:spLocks noGrp="1"/>
          </p:cNvSpPr>
          <p:nvPr>
            <p:ph idx="1"/>
          </p:nvPr>
        </p:nvSpPr>
        <p:spPr>
          <a:xfrm>
            <a:off x="446856" y="1628800"/>
            <a:ext cx="8229600" cy="4525963"/>
          </a:xfrm>
        </p:spPr>
        <p:txBody>
          <a:bodyPr>
            <a:normAutofit fontScale="85000" lnSpcReduction="20000"/>
          </a:bodyPr>
          <a:lstStyle/>
          <a:p>
            <a:r>
              <a:rPr lang="pl-PL" sz="2800" b="1" dirty="0">
                <a:solidFill>
                  <a:schemeClr val="accent6">
                    <a:lumMod val="75000"/>
                  </a:schemeClr>
                </a:solidFill>
              </a:rPr>
              <a:t>Zákon č. 114/1992 Sb., o ochraně přírody a krajiny</a:t>
            </a:r>
          </a:p>
          <a:p>
            <a:r>
              <a:rPr lang="cs-CZ" sz="2800" dirty="0"/>
              <a:t>Zákon č. 115/2000Sb., o poskytování náhrad škod způsobených vybranými zvláště chráněnými živočichy</a:t>
            </a:r>
          </a:p>
          <a:p>
            <a:r>
              <a:rPr lang="cs-CZ" sz="2800" dirty="0"/>
              <a:t>Zákon č. 167/2008 Sb., o předcházení ekologické újmě a její nápravě a o změně některých zákonů</a:t>
            </a:r>
          </a:p>
          <a:p>
            <a:pPr marL="0" indent="0">
              <a:buNone/>
            </a:pPr>
            <a:endParaRPr lang="pl-PL" sz="2800" b="1" dirty="0" smtClean="0">
              <a:solidFill>
                <a:schemeClr val="accent6">
                  <a:lumMod val="75000"/>
                </a:schemeClr>
              </a:solidFill>
            </a:endParaRPr>
          </a:p>
          <a:p>
            <a:pPr marL="0" indent="0">
              <a:buNone/>
            </a:pPr>
            <a:r>
              <a:rPr lang="pl-PL" sz="2800" b="1" dirty="0" smtClean="0">
                <a:solidFill>
                  <a:schemeClr val="accent1"/>
                </a:solidFill>
              </a:rPr>
              <a:t>Obecná ochrana druhová</a:t>
            </a:r>
            <a:endParaRPr lang="pl-PL" sz="2800" b="1" dirty="0">
              <a:solidFill>
                <a:schemeClr val="accent1"/>
              </a:solidFill>
            </a:endParaRPr>
          </a:p>
          <a:p>
            <a:r>
              <a:rPr lang="pl-PL" sz="2800" b="1" dirty="0"/>
              <a:t>Ochrana volně žijících </a:t>
            </a:r>
            <a:r>
              <a:rPr lang="pl-PL" sz="2800" b="1" dirty="0" smtClean="0"/>
              <a:t>živočichů (a rostlin)</a:t>
            </a:r>
            <a:endParaRPr lang="pl-PL" sz="2800" b="1" dirty="0"/>
          </a:p>
          <a:p>
            <a:pPr lvl="1"/>
            <a:r>
              <a:rPr lang="pl-PL" sz="2400" b="1" dirty="0" smtClean="0"/>
              <a:t>včetně </a:t>
            </a:r>
            <a:r>
              <a:rPr lang="pl-PL" sz="2400" b="1" dirty="0"/>
              <a:t>handicapovaných </a:t>
            </a:r>
          </a:p>
          <a:p>
            <a:r>
              <a:rPr lang="pl-PL" sz="2800" b="1" dirty="0" smtClean="0"/>
              <a:t>Ochrana </a:t>
            </a:r>
            <a:r>
              <a:rPr lang="pl-PL" sz="2800" b="1" dirty="0"/>
              <a:t>volně žijících </a:t>
            </a:r>
            <a:r>
              <a:rPr lang="pl-PL" sz="2800" b="1" dirty="0" smtClean="0"/>
              <a:t>ptáků</a:t>
            </a:r>
          </a:p>
          <a:p>
            <a:endParaRPr lang="pl-PL" sz="2800" b="1" dirty="0" smtClean="0"/>
          </a:p>
          <a:p>
            <a:pPr marL="0" indent="0">
              <a:buNone/>
            </a:pPr>
            <a:r>
              <a:rPr lang="pl-PL" sz="2800" b="1" dirty="0" smtClean="0">
                <a:solidFill>
                  <a:schemeClr val="accent1"/>
                </a:solidFill>
              </a:rPr>
              <a:t>Zvláštní ochrana druhová </a:t>
            </a:r>
            <a:r>
              <a:rPr lang="pl-PL" sz="2800" b="1" dirty="0" smtClean="0"/>
              <a:t>– ohrožené druhy živočichů (a rostlin 						+ památné stromy)</a:t>
            </a:r>
          </a:p>
        </p:txBody>
      </p:sp>
    </p:spTree>
    <p:extLst>
      <p:ext uri="{BB962C8B-B14F-4D97-AF65-F5344CB8AC3E}">
        <p14:creationId xmlns="" xmlns:p14="http://schemas.microsoft.com/office/powerpoint/2010/main" val="133982896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619672" y="384547"/>
            <a:ext cx="7056784" cy="707886"/>
          </a:xfrm>
          <a:prstGeom prst="rect">
            <a:avLst/>
          </a:prstGeom>
          <a:noFill/>
        </p:spPr>
        <p:txBody>
          <a:bodyPr wrap="square" rtlCol="0">
            <a:spAutoFit/>
          </a:bodyPr>
          <a:lstStyle/>
          <a:p>
            <a:r>
              <a:rPr lang="cs-CZ" sz="4000" b="1" dirty="0" smtClean="0"/>
              <a:t>Obecná ochrana druhová</a:t>
            </a:r>
            <a:endParaRPr lang="cs-CZ" sz="4000" b="1" dirty="0"/>
          </a:p>
        </p:txBody>
      </p:sp>
      <p:sp>
        <p:nvSpPr>
          <p:cNvPr id="5" name="Zástupný symbol pro obsah 4"/>
          <p:cNvSpPr>
            <a:spLocks noGrp="1"/>
          </p:cNvSpPr>
          <p:nvPr>
            <p:ph idx="1"/>
          </p:nvPr>
        </p:nvSpPr>
        <p:spPr>
          <a:xfrm>
            <a:off x="446856" y="1628800"/>
            <a:ext cx="8445624" cy="5171312"/>
          </a:xfrm>
        </p:spPr>
        <p:txBody>
          <a:bodyPr>
            <a:normAutofit fontScale="77500" lnSpcReduction="20000"/>
          </a:bodyPr>
          <a:lstStyle/>
          <a:p>
            <a:pPr marL="0" indent="0">
              <a:buNone/>
            </a:pPr>
            <a:r>
              <a:rPr lang="pl-PL" sz="3800" b="1" dirty="0"/>
              <a:t>§ 5 ZoPK</a:t>
            </a:r>
          </a:p>
          <a:p>
            <a:pPr marL="0" indent="0">
              <a:buNone/>
            </a:pPr>
            <a:r>
              <a:rPr lang="pl-PL" sz="3400" b="1" dirty="0" smtClean="0"/>
              <a:t>Všechny </a:t>
            </a:r>
            <a:r>
              <a:rPr lang="pl-PL" sz="3400" b="1" dirty="0"/>
              <a:t>druhy </a:t>
            </a:r>
            <a:r>
              <a:rPr lang="pl-PL" sz="3400" b="1" dirty="0">
                <a:solidFill>
                  <a:schemeClr val="accent6">
                    <a:lumMod val="75000"/>
                  </a:schemeClr>
                </a:solidFill>
              </a:rPr>
              <a:t>rostlin a živočichů chráněny před</a:t>
            </a:r>
          </a:p>
          <a:p>
            <a:pPr lvl="1"/>
            <a:r>
              <a:rPr lang="pl-PL" sz="2600" b="1" dirty="0" smtClean="0"/>
              <a:t>Zničením</a:t>
            </a:r>
            <a:endParaRPr lang="pl-PL" sz="2600" b="1" dirty="0"/>
          </a:p>
          <a:p>
            <a:pPr lvl="1"/>
            <a:r>
              <a:rPr lang="pl-PL" sz="2600" b="1" dirty="0" smtClean="0"/>
              <a:t>Poškozováním</a:t>
            </a:r>
            <a:endParaRPr lang="pl-PL" sz="2600" b="1" dirty="0"/>
          </a:p>
          <a:p>
            <a:pPr lvl="1"/>
            <a:r>
              <a:rPr lang="pl-PL" sz="2600" b="1" dirty="0" smtClean="0"/>
              <a:t>Sběrem </a:t>
            </a:r>
            <a:r>
              <a:rPr lang="pl-PL" sz="2600" b="1" dirty="0"/>
              <a:t>či </a:t>
            </a:r>
            <a:r>
              <a:rPr lang="pl-PL" sz="2600" b="1" dirty="0" smtClean="0"/>
              <a:t>odchytem, </a:t>
            </a:r>
            <a:r>
              <a:rPr lang="pl-PL" sz="2600" b="1" dirty="0" smtClean="0">
                <a:solidFill>
                  <a:schemeClr val="accent6">
                    <a:lumMod val="75000"/>
                  </a:schemeClr>
                </a:solidFill>
              </a:rPr>
              <a:t>který </a:t>
            </a:r>
            <a:r>
              <a:rPr lang="pl-PL" sz="2600" b="1" dirty="0">
                <a:solidFill>
                  <a:schemeClr val="accent6">
                    <a:lumMod val="75000"/>
                  </a:schemeClr>
                </a:solidFill>
              </a:rPr>
              <a:t>vede nebo mohl by vést k </a:t>
            </a:r>
            <a:r>
              <a:rPr lang="pl-PL" sz="2600" b="1" dirty="0" smtClean="0">
                <a:solidFill>
                  <a:schemeClr val="accent6">
                    <a:lumMod val="75000"/>
                  </a:schemeClr>
                </a:solidFill>
              </a:rPr>
              <a:t>jejich</a:t>
            </a:r>
            <a:endParaRPr lang="pl-PL" sz="3400" b="1" dirty="0" smtClean="0">
              <a:solidFill>
                <a:schemeClr val="accent6">
                  <a:lumMod val="75000"/>
                </a:schemeClr>
              </a:solidFill>
            </a:endParaRPr>
          </a:p>
          <a:p>
            <a:pPr lvl="2"/>
            <a:r>
              <a:rPr lang="pl-PL" sz="2600" b="1" dirty="0" smtClean="0">
                <a:solidFill>
                  <a:schemeClr val="accent6">
                    <a:lumMod val="75000"/>
                  </a:schemeClr>
                </a:solidFill>
              </a:rPr>
              <a:t>ohrožení </a:t>
            </a:r>
            <a:r>
              <a:rPr lang="pl-PL" sz="2600" b="1" dirty="0">
                <a:solidFill>
                  <a:schemeClr val="accent6">
                    <a:lumMod val="75000"/>
                  </a:schemeClr>
                </a:solidFill>
              </a:rPr>
              <a:t>na bytí nebo </a:t>
            </a:r>
            <a:r>
              <a:rPr lang="pl-PL" sz="2600" b="1" dirty="0" smtClean="0">
                <a:solidFill>
                  <a:schemeClr val="accent6">
                    <a:lumMod val="75000"/>
                  </a:schemeClr>
                </a:solidFill>
              </a:rPr>
              <a:t> </a:t>
            </a:r>
          </a:p>
          <a:p>
            <a:pPr lvl="2"/>
            <a:r>
              <a:rPr lang="pl-PL" sz="2600" b="1" dirty="0" smtClean="0">
                <a:solidFill>
                  <a:schemeClr val="accent6">
                    <a:lumMod val="75000"/>
                  </a:schemeClr>
                </a:solidFill>
              </a:rPr>
              <a:t>vést </a:t>
            </a:r>
            <a:r>
              <a:rPr lang="pl-PL" sz="2600" b="1" dirty="0">
                <a:solidFill>
                  <a:schemeClr val="accent6">
                    <a:lumMod val="75000"/>
                  </a:schemeClr>
                </a:solidFill>
              </a:rPr>
              <a:t>k degeneraci nebo </a:t>
            </a:r>
            <a:endParaRPr lang="pl-PL" sz="2600" b="1" dirty="0" smtClean="0">
              <a:solidFill>
                <a:schemeClr val="accent6">
                  <a:lumMod val="75000"/>
                </a:schemeClr>
              </a:solidFill>
            </a:endParaRPr>
          </a:p>
          <a:p>
            <a:pPr lvl="2"/>
            <a:r>
              <a:rPr lang="pl-PL" sz="2600" b="1" dirty="0" smtClean="0">
                <a:solidFill>
                  <a:schemeClr val="accent6">
                    <a:lumMod val="75000"/>
                  </a:schemeClr>
                </a:solidFill>
              </a:rPr>
              <a:t>zničení </a:t>
            </a:r>
            <a:r>
              <a:rPr lang="pl-PL" sz="2600" b="1" dirty="0">
                <a:solidFill>
                  <a:schemeClr val="accent6">
                    <a:lumMod val="75000"/>
                  </a:schemeClr>
                </a:solidFill>
              </a:rPr>
              <a:t>ekosystému, jehož jsou </a:t>
            </a:r>
            <a:r>
              <a:rPr lang="pl-PL" sz="2600" b="1" dirty="0" smtClean="0">
                <a:solidFill>
                  <a:schemeClr val="accent6">
                    <a:lumMod val="75000"/>
                  </a:schemeClr>
                </a:solidFill>
              </a:rPr>
              <a:t>součástí </a:t>
            </a:r>
          </a:p>
          <a:p>
            <a:pPr lvl="2"/>
            <a:r>
              <a:rPr lang="pl-PL" sz="2600" b="1" dirty="0" smtClean="0">
                <a:solidFill>
                  <a:schemeClr val="accent6">
                    <a:lumMod val="75000"/>
                  </a:schemeClr>
                </a:solidFill>
              </a:rPr>
              <a:t>k </a:t>
            </a:r>
            <a:r>
              <a:rPr lang="pl-PL" sz="2600" b="1" dirty="0">
                <a:solidFill>
                  <a:schemeClr val="accent6">
                    <a:lumMod val="75000"/>
                  </a:schemeClr>
                </a:solidFill>
              </a:rPr>
              <a:t>narušení rozmnožovacích schopností </a:t>
            </a:r>
            <a:r>
              <a:rPr lang="pl-PL" sz="2600" b="1" dirty="0" smtClean="0">
                <a:solidFill>
                  <a:schemeClr val="accent6">
                    <a:lumMod val="75000"/>
                  </a:schemeClr>
                </a:solidFill>
              </a:rPr>
              <a:t>druhů </a:t>
            </a:r>
          </a:p>
          <a:p>
            <a:pPr lvl="2"/>
            <a:r>
              <a:rPr lang="pl-PL" sz="2600" b="1" dirty="0" smtClean="0">
                <a:solidFill>
                  <a:schemeClr val="accent6">
                    <a:lumMod val="75000"/>
                  </a:schemeClr>
                </a:solidFill>
              </a:rPr>
              <a:t>k </a:t>
            </a:r>
            <a:r>
              <a:rPr lang="pl-PL" sz="2600" b="1" dirty="0">
                <a:solidFill>
                  <a:schemeClr val="accent6">
                    <a:lumMod val="75000"/>
                  </a:schemeClr>
                </a:solidFill>
              </a:rPr>
              <a:t>zániku populace druhů</a:t>
            </a:r>
          </a:p>
          <a:p>
            <a:pPr lvl="2"/>
            <a:r>
              <a:rPr lang="pl-PL" sz="2300" b="1" dirty="0" smtClean="0">
                <a:solidFill>
                  <a:schemeClr val="accent6">
                    <a:lumMod val="75000"/>
                  </a:schemeClr>
                </a:solidFill>
              </a:rPr>
              <a:t>zničení </a:t>
            </a:r>
            <a:r>
              <a:rPr lang="pl-PL" sz="2300" b="1" dirty="0">
                <a:solidFill>
                  <a:schemeClr val="accent6">
                    <a:lumMod val="75000"/>
                  </a:schemeClr>
                </a:solidFill>
              </a:rPr>
              <a:t>ekosystému, jehož jsou součástí </a:t>
            </a:r>
          </a:p>
          <a:p>
            <a:r>
              <a:rPr lang="pl-PL" sz="2800" b="1" dirty="0" smtClean="0"/>
              <a:t>nevztahuje </a:t>
            </a:r>
            <a:r>
              <a:rPr lang="pl-PL" sz="2800" b="1" dirty="0"/>
              <a:t>se na zásahy při hubení rostlin a živočichů </a:t>
            </a:r>
            <a:r>
              <a:rPr lang="pl-PL" sz="2800" b="1" dirty="0" smtClean="0"/>
              <a:t>podle zvláštních </a:t>
            </a:r>
            <a:r>
              <a:rPr lang="pl-PL" sz="2800" b="1" dirty="0"/>
              <a:t>předpisů </a:t>
            </a:r>
          </a:p>
          <a:p>
            <a:r>
              <a:rPr lang="pl-PL" sz="2800" b="1" dirty="0" smtClean="0"/>
              <a:t>Při </a:t>
            </a:r>
            <a:r>
              <a:rPr lang="pl-PL" sz="2800" b="1" dirty="0"/>
              <a:t>porušení podmínek  -  orgán ochrany přírody je oprávněn </a:t>
            </a:r>
            <a:r>
              <a:rPr lang="pl-PL" sz="2800" b="1" dirty="0" smtClean="0"/>
              <a:t>omezit rušivou </a:t>
            </a:r>
            <a:r>
              <a:rPr lang="pl-PL" sz="2800" b="1" dirty="0"/>
              <a:t>činnost </a:t>
            </a:r>
            <a:endParaRPr lang="pl-PL" sz="2800" b="1" dirty="0" smtClean="0"/>
          </a:p>
        </p:txBody>
      </p:sp>
    </p:spTree>
    <p:extLst>
      <p:ext uri="{BB962C8B-B14F-4D97-AF65-F5344CB8AC3E}">
        <p14:creationId xmlns="" xmlns:p14="http://schemas.microsoft.com/office/powerpoint/2010/main" val="55045847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619672" y="384547"/>
            <a:ext cx="7056784" cy="707886"/>
          </a:xfrm>
          <a:prstGeom prst="rect">
            <a:avLst/>
          </a:prstGeom>
          <a:noFill/>
        </p:spPr>
        <p:txBody>
          <a:bodyPr wrap="square" rtlCol="0">
            <a:spAutoFit/>
          </a:bodyPr>
          <a:lstStyle/>
          <a:p>
            <a:r>
              <a:rPr lang="cs-CZ" sz="4000" b="1" dirty="0" smtClean="0"/>
              <a:t>Obecná ochrana druhová</a:t>
            </a:r>
            <a:endParaRPr lang="cs-CZ" sz="4000" b="1" dirty="0"/>
          </a:p>
        </p:txBody>
      </p:sp>
      <p:sp>
        <p:nvSpPr>
          <p:cNvPr id="5" name="Zástupný symbol pro obsah 4"/>
          <p:cNvSpPr>
            <a:spLocks noGrp="1"/>
          </p:cNvSpPr>
          <p:nvPr>
            <p:ph idx="1"/>
          </p:nvPr>
        </p:nvSpPr>
        <p:spPr>
          <a:xfrm>
            <a:off x="251520" y="1326242"/>
            <a:ext cx="8640960" cy="5473870"/>
          </a:xfrm>
        </p:spPr>
        <p:txBody>
          <a:bodyPr>
            <a:normAutofit fontScale="55000" lnSpcReduction="20000"/>
          </a:bodyPr>
          <a:lstStyle/>
          <a:p>
            <a:pPr marL="0" indent="0">
              <a:buNone/>
            </a:pPr>
            <a:r>
              <a:rPr lang="pl-PL" sz="4500" b="1" dirty="0">
                <a:solidFill>
                  <a:schemeClr val="accent6"/>
                </a:solidFill>
              </a:rPr>
              <a:t>Povinnosti při provádění zemědělských, lesnických pracích, </a:t>
            </a:r>
            <a:r>
              <a:rPr lang="pl-PL" sz="4500" b="1" dirty="0" smtClean="0">
                <a:solidFill>
                  <a:schemeClr val="accent6"/>
                </a:solidFill>
              </a:rPr>
              <a:t>stavebních </a:t>
            </a:r>
            <a:r>
              <a:rPr lang="pl-PL" sz="4500" b="1" dirty="0">
                <a:solidFill>
                  <a:schemeClr val="accent6"/>
                </a:solidFill>
              </a:rPr>
              <a:t>a dalších činnostech </a:t>
            </a:r>
            <a:r>
              <a:rPr lang="pl-PL" sz="4500" b="1" dirty="0"/>
              <a:t>(§ 5/3 ZoPK)</a:t>
            </a:r>
          </a:p>
          <a:p>
            <a:r>
              <a:rPr lang="pl-PL" sz="3800" b="1" dirty="0"/>
              <a:t>P</a:t>
            </a:r>
            <a:r>
              <a:rPr lang="pl-PL" sz="3800" b="1" dirty="0" smtClean="0"/>
              <a:t>ostupovat </a:t>
            </a:r>
            <a:r>
              <a:rPr lang="pl-PL" sz="3800" b="1" dirty="0"/>
              <a:t>tak, aby nedocházelo k nadměrnému úhynu rostlin a </a:t>
            </a:r>
            <a:r>
              <a:rPr lang="pl-PL" sz="3800" b="1" dirty="0" smtClean="0"/>
              <a:t>zraňování </a:t>
            </a:r>
            <a:r>
              <a:rPr lang="pl-PL" sz="3800" b="1" dirty="0"/>
              <a:t>živočichů, ničení jejich biotopů</a:t>
            </a:r>
          </a:p>
          <a:p>
            <a:r>
              <a:rPr lang="pl-PL" sz="3800" b="1" dirty="0" smtClean="0"/>
              <a:t>Povinnost </a:t>
            </a:r>
            <a:r>
              <a:rPr lang="pl-PL" sz="3800" b="1" dirty="0"/>
              <a:t>používat technicky a ekonomicky dostupné </a:t>
            </a:r>
            <a:r>
              <a:rPr lang="pl-PL" sz="3800" b="1" dirty="0" smtClean="0"/>
              <a:t>prostředky</a:t>
            </a:r>
          </a:p>
          <a:p>
            <a:r>
              <a:rPr lang="pl-PL" sz="3800" b="1" dirty="0"/>
              <a:t>Oprávnění orgánu ochrany přírody uložit zajištění nebo </a:t>
            </a:r>
            <a:r>
              <a:rPr lang="pl-PL" sz="3800" b="1" dirty="0" smtClean="0"/>
              <a:t>použití takovýchto </a:t>
            </a:r>
            <a:r>
              <a:rPr lang="pl-PL" sz="3800" b="1" dirty="0"/>
              <a:t>prostředků, neučiní-li tak povinná osoba sama.</a:t>
            </a:r>
          </a:p>
          <a:p>
            <a:pPr marL="0" indent="0">
              <a:buNone/>
            </a:pPr>
            <a:r>
              <a:rPr lang="pl-PL" sz="3800" b="1" dirty="0"/>
              <a:t> </a:t>
            </a:r>
          </a:p>
          <a:p>
            <a:pPr marL="0" indent="0">
              <a:buNone/>
            </a:pPr>
            <a:r>
              <a:rPr lang="pl-PL" sz="3800" b="1" dirty="0" smtClean="0">
                <a:solidFill>
                  <a:schemeClr val="accent6"/>
                </a:solidFill>
              </a:rPr>
              <a:t>Ochrana handicapovaných živočichů</a:t>
            </a:r>
            <a:endParaRPr lang="pl-PL" sz="2800" b="1" dirty="0">
              <a:solidFill>
                <a:schemeClr val="accent6"/>
              </a:solidFill>
            </a:endParaRPr>
          </a:p>
          <a:p>
            <a:pPr algn="just"/>
            <a:r>
              <a:rPr lang="pl-PL" sz="3800" b="1" dirty="0" smtClean="0"/>
              <a:t>Každý</a:t>
            </a:r>
            <a:r>
              <a:rPr lang="pl-PL" sz="3800" b="1" dirty="0"/>
              <a:t>, kdo se ujal živočicha neschopného v důsledku zranění, nemoci nebo jiných okolností </a:t>
            </a:r>
            <a:r>
              <a:rPr lang="pl-PL" sz="3800" b="1" dirty="0">
                <a:solidFill>
                  <a:srgbClr val="FF0000"/>
                </a:solidFill>
              </a:rPr>
              <a:t>dočasně nebo trvale přežít ve volné přírodě</a:t>
            </a:r>
            <a:r>
              <a:rPr lang="pl-PL" sz="3800" b="1" dirty="0"/>
              <a:t>, zajistí jeho nezbytné ošetření, nebo ho za tímto účelem předá provozovateli záchranné </a:t>
            </a:r>
            <a:r>
              <a:rPr lang="pl-PL" sz="3800" b="1" dirty="0" smtClean="0"/>
              <a:t>stanice.</a:t>
            </a:r>
          </a:p>
          <a:p>
            <a:pPr algn="just"/>
            <a:r>
              <a:rPr lang="pl-PL" sz="3800" b="1" dirty="0" smtClean="0"/>
              <a:t>Jde-li </a:t>
            </a:r>
            <a:r>
              <a:rPr lang="pl-PL" sz="3800" b="1" dirty="0"/>
              <a:t>o živočicha dočasně neschopného přežít ve volné přírodě, osoba, která se ho ujala, přijme opatření k zamezení takových tělesných změn nebo změn chování, které by následně znemožnily jeho návrat do přírody a jeho zapojení do volně žijící populace. </a:t>
            </a:r>
            <a:r>
              <a:rPr lang="pl-PL" sz="3800" b="1" dirty="0">
                <a:solidFill>
                  <a:srgbClr val="FF0000"/>
                </a:solidFill>
              </a:rPr>
              <a:t>Jde-li o zvláště chráněného živočicha, </a:t>
            </a:r>
            <a:r>
              <a:rPr lang="pl-PL" sz="3800" b="1" dirty="0" smtClean="0">
                <a:solidFill>
                  <a:srgbClr val="FF0000"/>
                </a:solidFill>
              </a:rPr>
              <a:t>je nutné jej předat do záchranné stanice</a:t>
            </a:r>
            <a:r>
              <a:rPr lang="pl-PL" sz="3800" b="1" dirty="0" smtClean="0"/>
              <a:t>.</a:t>
            </a:r>
            <a:endParaRPr lang="pl-PL" sz="3800" b="1" dirty="0"/>
          </a:p>
        </p:txBody>
      </p:sp>
    </p:spTree>
    <p:extLst>
      <p:ext uri="{BB962C8B-B14F-4D97-AF65-F5344CB8AC3E}">
        <p14:creationId xmlns="" xmlns:p14="http://schemas.microsoft.com/office/powerpoint/2010/main" val="183391950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619672" y="384547"/>
            <a:ext cx="7056784" cy="707886"/>
          </a:xfrm>
          <a:prstGeom prst="rect">
            <a:avLst/>
          </a:prstGeom>
          <a:noFill/>
        </p:spPr>
        <p:txBody>
          <a:bodyPr wrap="square" rtlCol="0">
            <a:spAutoFit/>
          </a:bodyPr>
          <a:lstStyle/>
          <a:p>
            <a:r>
              <a:rPr lang="cs-CZ" sz="4000" b="1" dirty="0" smtClean="0"/>
              <a:t>Invazní druhy</a:t>
            </a:r>
            <a:endParaRPr lang="cs-CZ" sz="4000" b="1" dirty="0"/>
          </a:p>
        </p:txBody>
      </p:sp>
      <p:sp>
        <p:nvSpPr>
          <p:cNvPr id="5" name="Zástupný symbol pro obsah 4"/>
          <p:cNvSpPr>
            <a:spLocks noGrp="1"/>
          </p:cNvSpPr>
          <p:nvPr>
            <p:ph idx="1"/>
          </p:nvPr>
        </p:nvSpPr>
        <p:spPr>
          <a:xfrm>
            <a:off x="251520" y="1326242"/>
            <a:ext cx="8640960" cy="5473870"/>
          </a:xfrm>
        </p:spPr>
        <p:txBody>
          <a:bodyPr>
            <a:normAutofit fontScale="70000" lnSpcReduction="20000"/>
          </a:bodyPr>
          <a:lstStyle/>
          <a:p>
            <a:pPr marL="0" indent="0" algn="just">
              <a:buNone/>
            </a:pPr>
            <a:r>
              <a:rPr lang="pl-PL" sz="3800" b="1" dirty="0" smtClean="0"/>
              <a:t>§ 5 odst. 4 </a:t>
            </a:r>
            <a:r>
              <a:rPr lang="pl-PL" sz="3800" b="1" i="1" dirty="0" smtClean="0"/>
              <a:t>Záměrné rozšíření geograficky nepůvodního druhu rostliny či živočicha do krajiny je možné </a:t>
            </a:r>
            <a:r>
              <a:rPr lang="pl-PL" sz="3800" b="1" i="1" dirty="0" smtClean="0">
                <a:solidFill>
                  <a:schemeClr val="accent2"/>
                </a:solidFill>
              </a:rPr>
              <a:t>jen s povolením orgánu ochrany přírody</a:t>
            </a:r>
            <a:r>
              <a:rPr lang="pl-PL" sz="3800" b="1" i="1" dirty="0" smtClean="0"/>
              <a:t>; to neplatí pro nepůvodní druhy rostlin, pokud se hospodaří podle schváleného lesního hospodářského plánu nebo vlastníkem lesa převzaté lesní hospodářské osnovy. Geograficky nepůvodní druh rostliny nebo živočicha je </a:t>
            </a:r>
            <a:r>
              <a:rPr lang="pl-PL" sz="3800" b="1" i="1" dirty="0" smtClean="0">
                <a:solidFill>
                  <a:schemeClr val="accent1"/>
                </a:solidFill>
              </a:rPr>
              <a:t>druh, který není součástí přirozených společenstev určitého regionu</a:t>
            </a:r>
            <a:r>
              <a:rPr lang="pl-PL" sz="3800" b="1" i="1" dirty="0" smtClean="0"/>
              <a:t>.</a:t>
            </a:r>
          </a:p>
          <a:p>
            <a:pPr marL="0" indent="0">
              <a:buNone/>
            </a:pPr>
            <a:endParaRPr lang="pl-PL" sz="3800" b="1" dirty="0" smtClean="0"/>
          </a:p>
          <a:p>
            <a:pPr marL="0" indent="0"/>
            <a:r>
              <a:rPr lang="pl-PL" sz="3800" b="1" dirty="0" smtClean="0"/>
              <a:t>Záměrné rozšiřování </a:t>
            </a:r>
            <a:r>
              <a:rPr lang="pl-PL" sz="3800" b="1" dirty="0" smtClean="0">
                <a:solidFill>
                  <a:schemeClr val="accent6"/>
                </a:solidFill>
              </a:rPr>
              <a:t>křížence druhů rostlin či živočichů </a:t>
            </a:r>
            <a:r>
              <a:rPr lang="pl-PL" sz="3800" b="1" dirty="0" smtClean="0"/>
              <a:t>do krajiny je možné jen s povolením orgánů ochrany přírody.</a:t>
            </a:r>
          </a:p>
          <a:p>
            <a:pPr marL="0" indent="0"/>
            <a:endParaRPr lang="pl-PL" sz="3800" b="1" dirty="0" smtClean="0"/>
          </a:p>
          <a:p>
            <a:pPr marL="0" indent="0"/>
            <a:r>
              <a:rPr lang="pl-PL" sz="3800" b="1" dirty="0" smtClean="0"/>
              <a:t>Orgán ochrany přírody </a:t>
            </a:r>
            <a:r>
              <a:rPr lang="pl-PL" sz="3800" b="1" dirty="0" smtClean="0">
                <a:solidFill>
                  <a:schemeClr val="accent2"/>
                </a:solidFill>
              </a:rPr>
              <a:t>může rozhodnout o odlovu geograficky nepůvodních živočichů</a:t>
            </a:r>
            <a:r>
              <a:rPr lang="pl-PL" sz="3800" b="1" dirty="0" smtClean="0"/>
              <a:t>, včetně stanovení podmínek.</a:t>
            </a:r>
            <a:endParaRPr lang="pl-PL" sz="3800" b="1" dirty="0"/>
          </a:p>
        </p:txBody>
      </p:sp>
    </p:spTree>
    <p:extLst>
      <p:ext uri="{BB962C8B-B14F-4D97-AF65-F5344CB8AC3E}">
        <p14:creationId xmlns="" xmlns:p14="http://schemas.microsoft.com/office/powerpoint/2010/main" val="183391950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619672" y="384547"/>
            <a:ext cx="7056784" cy="707886"/>
          </a:xfrm>
          <a:prstGeom prst="rect">
            <a:avLst/>
          </a:prstGeom>
          <a:noFill/>
        </p:spPr>
        <p:txBody>
          <a:bodyPr wrap="square" rtlCol="0">
            <a:spAutoFit/>
          </a:bodyPr>
          <a:lstStyle/>
          <a:p>
            <a:r>
              <a:rPr lang="cs-CZ" sz="4000" b="1" dirty="0" smtClean="0"/>
              <a:t>Ochrana volně žijících ptáků</a:t>
            </a:r>
            <a:endParaRPr lang="cs-CZ" sz="4000" b="1" dirty="0"/>
          </a:p>
        </p:txBody>
      </p:sp>
      <p:sp>
        <p:nvSpPr>
          <p:cNvPr id="5" name="Zástupný symbol pro obsah 4"/>
          <p:cNvSpPr>
            <a:spLocks noGrp="1"/>
          </p:cNvSpPr>
          <p:nvPr>
            <p:ph idx="1"/>
          </p:nvPr>
        </p:nvSpPr>
        <p:spPr>
          <a:xfrm>
            <a:off x="446856" y="1628800"/>
            <a:ext cx="8445624" cy="5171312"/>
          </a:xfrm>
        </p:spPr>
        <p:txBody>
          <a:bodyPr>
            <a:normAutofit fontScale="70000" lnSpcReduction="20000"/>
          </a:bodyPr>
          <a:lstStyle/>
          <a:p>
            <a:pPr marL="0" indent="0">
              <a:buNone/>
            </a:pPr>
            <a:r>
              <a:rPr lang="pl-PL" sz="5100" b="1" dirty="0">
                <a:solidFill>
                  <a:schemeClr val="accent6"/>
                </a:solidFill>
              </a:rPr>
              <a:t>§ 5a, § 5b ZOPK</a:t>
            </a:r>
          </a:p>
          <a:p>
            <a:pPr marL="0" indent="0">
              <a:buNone/>
            </a:pPr>
            <a:r>
              <a:rPr lang="pl-PL" sz="5100" b="1" dirty="0" smtClean="0"/>
              <a:t>Zákazy</a:t>
            </a:r>
            <a:endParaRPr lang="pl-PL" sz="5100" b="1" dirty="0"/>
          </a:p>
          <a:p>
            <a:r>
              <a:rPr lang="pl-PL" sz="4500" b="1" dirty="0" smtClean="0"/>
              <a:t>Úmyslného </a:t>
            </a:r>
            <a:r>
              <a:rPr lang="pl-PL" sz="4500" b="1" dirty="0"/>
              <a:t>usmrcování nebo </a:t>
            </a:r>
            <a:r>
              <a:rPr lang="pl-PL" sz="4500" b="1" dirty="0" smtClean="0"/>
              <a:t>odchytu</a:t>
            </a:r>
            <a:endParaRPr lang="pl-PL" sz="4500" b="1" dirty="0"/>
          </a:p>
          <a:p>
            <a:r>
              <a:rPr lang="pl-PL" sz="4500" b="1" dirty="0" smtClean="0"/>
              <a:t>Úmyslného </a:t>
            </a:r>
            <a:r>
              <a:rPr lang="pl-PL" sz="4500" b="1" dirty="0"/>
              <a:t>poškozování, ničení hnízd</a:t>
            </a:r>
          </a:p>
          <a:p>
            <a:r>
              <a:rPr lang="pl-PL" sz="4500" b="1" dirty="0" smtClean="0"/>
              <a:t>Sběru </a:t>
            </a:r>
            <a:r>
              <a:rPr lang="pl-PL" sz="4500" b="1" dirty="0"/>
              <a:t>vajec</a:t>
            </a:r>
          </a:p>
          <a:p>
            <a:r>
              <a:rPr lang="pl-PL" sz="4500" b="1" dirty="0" smtClean="0"/>
              <a:t>Úmyslného </a:t>
            </a:r>
            <a:r>
              <a:rPr lang="pl-PL" sz="4500" b="1" dirty="0"/>
              <a:t>vyrušování ptáků</a:t>
            </a:r>
          </a:p>
          <a:p>
            <a:r>
              <a:rPr lang="pl-PL" sz="4500" b="1" dirty="0" smtClean="0"/>
              <a:t>Držení </a:t>
            </a:r>
            <a:r>
              <a:rPr lang="pl-PL" sz="4500" b="1" dirty="0"/>
              <a:t>ptáků, jejichž lov a odchyt jsou zakázány</a:t>
            </a:r>
          </a:p>
          <a:p>
            <a:pPr lvl="1"/>
            <a:r>
              <a:rPr lang="pl-PL" sz="4100" b="1" dirty="0" smtClean="0"/>
              <a:t>výluka </a:t>
            </a:r>
            <a:r>
              <a:rPr lang="pl-PL" sz="4100" b="1" dirty="0"/>
              <a:t>pro druhy ptáků dle zákona o myslivosti </a:t>
            </a:r>
          </a:p>
          <a:p>
            <a:pPr marL="0" indent="0">
              <a:buNone/>
            </a:pPr>
            <a:r>
              <a:rPr lang="pl-PL" sz="4500" b="1" dirty="0" smtClean="0"/>
              <a:t>Zákaz </a:t>
            </a:r>
            <a:r>
              <a:rPr lang="pl-PL" sz="4500" b="1" dirty="0"/>
              <a:t>prodeje, držení za účelem prodeje</a:t>
            </a:r>
          </a:p>
          <a:p>
            <a:pPr lvl="1"/>
            <a:r>
              <a:rPr lang="pl-PL" sz="4100" b="1" dirty="0" smtClean="0"/>
              <a:t>Povinnost </a:t>
            </a:r>
            <a:r>
              <a:rPr lang="pl-PL" sz="4100" b="1" dirty="0"/>
              <a:t>prokázat </a:t>
            </a:r>
            <a:r>
              <a:rPr lang="pl-PL" sz="4100" b="1" dirty="0" smtClean="0"/>
              <a:t>původ</a:t>
            </a:r>
            <a:endParaRPr lang="pl-PL" sz="4100" b="1" dirty="0"/>
          </a:p>
        </p:txBody>
      </p:sp>
    </p:spTree>
    <p:extLst>
      <p:ext uri="{BB962C8B-B14F-4D97-AF65-F5344CB8AC3E}">
        <p14:creationId xmlns="" xmlns:p14="http://schemas.microsoft.com/office/powerpoint/2010/main" val="92678861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619672" y="384547"/>
            <a:ext cx="7056784" cy="707886"/>
          </a:xfrm>
          <a:prstGeom prst="rect">
            <a:avLst/>
          </a:prstGeom>
          <a:noFill/>
        </p:spPr>
        <p:txBody>
          <a:bodyPr wrap="square" rtlCol="0">
            <a:spAutoFit/>
          </a:bodyPr>
          <a:lstStyle/>
          <a:p>
            <a:r>
              <a:rPr lang="cs-CZ" sz="4000" b="1" dirty="0" smtClean="0"/>
              <a:t>Ochrana volně žijících ptáků</a:t>
            </a:r>
            <a:endParaRPr lang="cs-CZ" sz="4000" b="1" dirty="0"/>
          </a:p>
        </p:txBody>
      </p:sp>
      <p:sp>
        <p:nvSpPr>
          <p:cNvPr id="5" name="Zástupný symbol pro obsah 4"/>
          <p:cNvSpPr>
            <a:spLocks noGrp="1"/>
          </p:cNvSpPr>
          <p:nvPr>
            <p:ph idx="1"/>
          </p:nvPr>
        </p:nvSpPr>
        <p:spPr>
          <a:xfrm>
            <a:off x="446856" y="1628800"/>
            <a:ext cx="8445624" cy="5171312"/>
          </a:xfrm>
        </p:spPr>
        <p:txBody>
          <a:bodyPr>
            <a:normAutofit fontScale="85000" lnSpcReduction="20000"/>
          </a:bodyPr>
          <a:lstStyle/>
          <a:p>
            <a:pPr marL="0" indent="0">
              <a:buNone/>
            </a:pPr>
            <a:r>
              <a:rPr lang="pl-PL" sz="5100" b="1" dirty="0">
                <a:solidFill>
                  <a:schemeClr val="accent6"/>
                </a:solidFill>
              </a:rPr>
              <a:t>Odchylný postup při ochraně ptáků:</a:t>
            </a:r>
          </a:p>
          <a:p>
            <a:pPr marL="0" indent="0">
              <a:buNone/>
            </a:pPr>
            <a:r>
              <a:rPr lang="pl-PL" sz="5100" b="1" dirty="0" smtClean="0"/>
              <a:t>V </a:t>
            </a:r>
            <a:r>
              <a:rPr lang="pl-PL" sz="5100" b="1" dirty="0"/>
              <a:t>zájmu (§ 5b odst. 1 ZoPK)</a:t>
            </a:r>
          </a:p>
          <a:p>
            <a:r>
              <a:rPr lang="pl-PL" sz="4100" b="1" dirty="0" smtClean="0"/>
              <a:t>Veřejného </a:t>
            </a:r>
            <a:r>
              <a:rPr lang="pl-PL" sz="4100" b="1" dirty="0"/>
              <a:t>zdraví</a:t>
            </a:r>
          </a:p>
          <a:p>
            <a:r>
              <a:rPr lang="pl-PL" sz="4100" b="1" dirty="0" smtClean="0"/>
              <a:t>Veřejné </a:t>
            </a:r>
            <a:r>
              <a:rPr lang="pl-PL" sz="4100" b="1" dirty="0"/>
              <a:t>bezpečnosti</a:t>
            </a:r>
          </a:p>
          <a:p>
            <a:r>
              <a:rPr lang="pl-PL" sz="4100" b="1" dirty="0" smtClean="0"/>
              <a:t>Bezpečnosti </a:t>
            </a:r>
            <a:r>
              <a:rPr lang="pl-PL" sz="4100" b="1" dirty="0"/>
              <a:t>leteckého provozu</a:t>
            </a:r>
          </a:p>
          <a:p>
            <a:r>
              <a:rPr lang="pl-PL" sz="4100" b="1" dirty="0" smtClean="0"/>
              <a:t>Prevence </a:t>
            </a:r>
            <a:r>
              <a:rPr lang="pl-PL" sz="4100" b="1" dirty="0"/>
              <a:t>závažných škod na úrodě, domácích zvířatech, </a:t>
            </a:r>
            <a:r>
              <a:rPr lang="pl-PL" sz="4100" b="1" dirty="0" smtClean="0"/>
              <a:t>lesích</a:t>
            </a:r>
            <a:r>
              <a:rPr lang="pl-PL" sz="4100" b="1" dirty="0"/>
              <a:t>, rybářství, vodním hospodářství</a:t>
            </a:r>
          </a:p>
          <a:p>
            <a:r>
              <a:rPr lang="pl-PL" sz="4100" b="1" dirty="0" smtClean="0"/>
              <a:t>Ochrany </a:t>
            </a:r>
            <a:r>
              <a:rPr lang="pl-PL" sz="4100" b="1" dirty="0"/>
              <a:t>volně žijících živočichů, rostlin</a:t>
            </a:r>
            <a:endParaRPr lang="pl-PL" sz="3600" b="1" dirty="0"/>
          </a:p>
        </p:txBody>
      </p:sp>
    </p:spTree>
    <p:extLst>
      <p:ext uri="{BB962C8B-B14F-4D97-AF65-F5344CB8AC3E}">
        <p14:creationId xmlns="" xmlns:p14="http://schemas.microsoft.com/office/powerpoint/2010/main" val="29491819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691680" y="263058"/>
            <a:ext cx="6408712" cy="707886"/>
          </a:xfrm>
          <a:prstGeom prst="rect">
            <a:avLst/>
          </a:prstGeom>
          <a:noFill/>
        </p:spPr>
        <p:txBody>
          <a:bodyPr wrap="square" rtlCol="0">
            <a:spAutoFit/>
          </a:bodyPr>
          <a:lstStyle/>
          <a:p>
            <a:r>
              <a:rPr lang="cs-CZ" sz="4000" b="1" dirty="0" smtClean="0">
                <a:solidFill>
                  <a:schemeClr val="accent6">
                    <a:lumMod val="75000"/>
                  </a:schemeClr>
                </a:solidFill>
              </a:rPr>
              <a:t>Osnova</a:t>
            </a:r>
            <a:endParaRPr lang="cs-CZ" sz="4000" b="1" dirty="0">
              <a:solidFill>
                <a:schemeClr val="accent6">
                  <a:lumMod val="75000"/>
                </a:schemeClr>
              </a:solidFill>
            </a:endParaRPr>
          </a:p>
        </p:txBody>
      </p:sp>
      <p:sp>
        <p:nvSpPr>
          <p:cNvPr id="7" name="Zástupný symbol pro obsah 6"/>
          <p:cNvSpPr>
            <a:spLocks noGrp="1"/>
          </p:cNvSpPr>
          <p:nvPr>
            <p:ph idx="1"/>
          </p:nvPr>
        </p:nvSpPr>
        <p:spPr/>
        <p:txBody>
          <a:bodyPr/>
          <a:lstStyle/>
          <a:p>
            <a:endParaRPr lang="cs-CZ"/>
          </a:p>
        </p:txBody>
      </p:sp>
      <p:pic>
        <p:nvPicPr>
          <p:cNvPr id="3074" name="Picture 2"/>
          <p:cNvPicPr>
            <a:picLocks noChangeAspect="1" noChangeArrowheads="1"/>
          </p:cNvPicPr>
          <p:nvPr/>
        </p:nvPicPr>
        <p:blipFill>
          <a:blip r:embed="rId4" cstate="print"/>
          <a:srcRect/>
          <a:stretch>
            <a:fillRect/>
          </a:stretch>
        </p:blipFill>
        <p:spPr bwMode="auto">
          <a:xfrm>
            <a:off x="971600" y="303844"/>
            <a:ext cx="7637487" cy="6554156"/>
          </a:xfrm>
          <a:prstGeom prst="rect">
            <a:avLst/>
          </a:prstGeom>
          <a:noFill/>
          <a:ln w="9525">
            <a:noFill/>
            <a:miter lim="800000"/>
            <a:headEnd/>
            <a:tailEnd/>
          </a:ln>
        </p:spPr>
      </p:pic>
    </p:spTree>
    <p:extLst>
      <p:ext uri="{BB962C8B-B14F-4D97-AF65-F5344CB8AC3E}">
        <p14:creationId xmlns="" xmlns:p14="http://schemas.microsoft.com/office/powerpoint/2010/main" val="263940256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691680" y="263058"/>
            <a:ext cx="7056784" cy="646331"/>
          </a:xfrm>
          <a:prstGeom prst="rect">
            <a:avLst/>
          </a:prstGeom>
          <a:noFill/>
        </p:spPr>
        <p:txBody>
          <a:bodyPr wrap="square" rtlCol="0">
            <a:spAutoFit/>
          </a:bodyPr>
          <a:lstStyle/>
          <a:p>
            <a:r>
              <a:rPr lang="pl-PL" sz="3600" b="1" dirty="0">
                <a:solidFill>
                  <a:schemeClr val="accent6"/>
                </a:solidFill>
              </a:rPr>
              <a:t>Odchylný postup při ochraně ptáků:</a:t>
            </a:r>
          </a:p>
        </p:txBody>
      </p:sp>
      <p:pic>
        <p:nvPicPr>
          <p:cNvPr id="1026" name="Picture 2" descr="metyl, metanol, alkohol, etyl, vodka, otrava, pančovatvýrobce, placatka, kolek, drak, palírna, draka"/>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metyl, metanol, alkohol, etyl, vodka, otrava, pančovatvýrobce, placatka, kolek, drak, palírna, draka"/>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07975" y="15875"/>
            <a:ext cx="9525" cy="9525"/>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metyl, metanol, alkohol, etyl, vodka, otrava, pančovatvýrobce, placatka, kolek, drak, palírna, draka"/>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60375" y="168275"/>
            <a:ext cx="9525" cy="9525"/>
          </a:xfrm>
          <a:prstGeom prst="rect">
            <a:avLst/>
          </a:prstGeom>
          <a:noFill/>
          <a:extLst>
            <a:ext uri="{909E8E84-426E-40DD-AFC4-6F175D3DCCD1}">
              <a14:hiddenFill xmlns="" xmlns:a14="http://schemas.microsoft.com/office/drawing/2010/main">
                <a:solidFill>
                  <a:srgbClr val="FFFFFF"/>
                </a:solidFill>
              </a14:hiddenFill>
            </a:ext>
          </a:extLst>
        </p:spPr>
      </p:pic>
      <p:sp>
        <p:nvSpPr>
          <p:cNvPr id="3" name="Zástupný symbol pro obsah 2"/>
          <p:cNvSpPr>
            <a:spLocks noGrp="1"/>
          </p:cNvSpPr>
          <p:nvPr>
            <p:ph idx="1"/>
          </p:nvPr>
        </p:nvSpPr>
        <p:spPr>
          <a:xfrm>
            <a:off x="457200" y="1600200"/>
            <a:ext cx="4474840" cy="4525963"/>
          </a:xfrm>
        </p:spPr>
        <p:txBody>
          <a:bodyPr>
            <a:normAutofit fontScale="70000" lnSpcReduction="20000"/>
          </a:bodyPr>
          <a:lstStyle/>
          <a:p>
            <a:r>
              <a:rPr lang="pl-PL" dirty="0" smtClean="0">
                <a:solidFill>
                  <a:schemeClr val="accent6"/>
                </a:solidFill>
              </a:rPr>
              <a:t>Rozhodnutím </a:t>
            </a:r>
            <a:r>
              <a:rPr lang="pl-PL" dirty="0">
                <a:solidFill>
                  <a:schemeClr val="accent6"/>
                </a:solidFill>
              </a:rPr>
              <a:t>orgánu ochrany </a:t>
            </a:r>
            <a:r>
              <a:rPr lang="pl-PL" dirty="0" smtClean="0">
                <a:solidFill>
                  <a:schemeClr val="accent6"/>
                </a:solidFill>
              </a:rPr>
              <a:t>přírody</a:t>
            </a:r>
            <a:endParaRPr lang="pl-PL" dirty="0">
              <a:solidFill>
                <a:schemeClr val="accent6"/>
              </a:solidFill>
            </a:endParaRPr>
          </a:p>
          <a:p>
            <a:r>
              <a:rPr lang="pl-PL" dirty="0">
                <a:solidFill>
                  <a:schemeClr val="accent6"/>
                </a:solidFill>
              </a:rPr>
              <a:t>Opatřením obecné povahy – MŽP</a:t>
            </a:r>
            <a:endParaRPr lang="pl-PL" dirty="0"/>
          </a:p>
          <a:p>
            <a:pPr marL="0" indent="0">
              <a:buNone/>
            </a:pPr>
            <a:endParaRPr lang="cs-CZ" dirty="0" smtClean="0"/>
          </a:p>
          <a:p>
            <a:pPr marL="0" indent="0">
              <a:buNone/>
            </a:pPr>
            <a:endParaRPr lang="cs-CZ" dirty="0" smtClean="0"/>
          </a:p>
          <a:p>
            <a:pPr marL="0" indent="0">
              <a:buNone/>
            </a:pPr>
            <a:endParaRPr lang="cs-CZ" dirty="0"/>
          </a:p>
          <a:p>
            <a:pPr marL="0" indent="0">
              <a:buNone/>
            </a:pPr>
            <a:endParaRPr lang="cs-CZ" dirty="0" smtClean="0"/>
          </a:p>
          <a:p>
            <a:pPr marL="0" indent="0">
              <a:buNone/>
            </a:pPr>
            <a:r>
              <a:rPr lang="de-DE" dirty="0" err="1" smtClean="0"/>
              <a:t>Vyhláška</a:t>
            </a:r>
            <a:r>
              <a:rPr lang="cs-CZ" dirty="0" smtClean="0"/>
              <a:t> </a:t>
            </a:r>
            <a:r>
              <a:rPr lang="cs-CZ" dirty="0"/>
              <a:t>č. </a:t>
            </a:r>
            <a:r>
              <a:rPr lang="de-DE" dirty="0"/>
              <a:t>294/2006 </a:t>
            </a:r>
            <a:r>
              <a:rPr lang="de-DE" dirty="0" err="1"/>
              <a:t>Sb</a:t>
            </a:r>
            <a:r>
              <a:rPr lang="de-DE" dirty="0"/>
              <a:t>.</a:t>
            </a:r>
            <a:r>
              <a:rPr lang="cs-CZ" dirty="0"/>
              <a:t>, </a:t>
            </a:r>
            <a:endParaRPr lang="cs-CZ" dirty="0" smtClean="0"/>
          </a:p>
          <a:p>
            <a:pPr marL="0" indent="0">
              <a:buNone/>
            </a:pPr>
            <a:r>
              <a:rPr lang="de-DE" dirty="0" smtClean="0"/>
              <a:t>o </a:t>
            </a:r>
            <a:r>
              <a:rPr lang="de-DE" dirty="0" err="1"/>
              <a:t>odchylném</a:t>
            </a:r>
            <a:r>
              <a:rPr lang="de-DE" dirty="0"/>
              <a:t> </a:t>
            </a:r>
            <a:r>
              <a:rPr lang="de-DE" dirty="0" err="1"/>
              <a:t>postupu</a:t>
            </a:r>
            <a:r>
              <a:rPr lang="de-DE" dirty="0"/>
              <a:t> pro </a:t>
            </a:r>
            <a:r>
              <a:rPr lang="de-DE" dirty="0" err="1"/>
              <a:t>usmrcování</a:t>
            </a:r>
            <a:r>
              <a:rPr lang="de-DE" dirty="0"/>
              <a:t> </a:t>
            </a:r>
            <a:r>
              <a:rPr lang="de-DE" dirty="0" err="1"/>
              <a:t>špačka</a:t>
            </a:r>
            <a:r>
              <a:rPr lang="de-DE" dirty="0"/>
              <a:t> </a:t>
            </a:r>
            <a:r>
              <a:rPr lang="de-DE" dirty="0" err="1" smtClean="0"/>
              <a:t>obecného</a:t>
            </a:r>
            <a:endParaRPr lang="cs-CZ" dirty="0" smtClean="0"/>
          </a:p>
          <a:p>
            <a:pPr marL="0" indent="0">
              <a:buNone/>
            </a:pPr>
            <a:endParaRPr lang="cs-CZ" dirty="0"/>
          </a:p>
          <a:p>
            <a:pPr marL="0" indent="0" algn="just">
              <a:buNone/>
            </a:pPr>
            <a:r>
              <a:rPr lang="cs-CZ" sz="2400" dirty="0"/>
              <a:t>	</a:t>
            </a:r>
            <a:r>
              <a:rPr lang="cs-CZ" sz="2400" dirty="0" smtClean="0"/>
              <a:t>	            	</a:t>
            </a:r>
            <a:r>
              <a:rPr lang="en-US" sz="2400" i="1" dirty="0" err="1" smtClean="0"/>
              <a:t>Sturnus</a:t>
            </a:r>
            <a:r>
              <a:rPr lang="en-US" sz="2400" i="1" dirty="0" smtClean="0"/>
              <a:t> </a:t>
            </a:r>
            <a:r>
              <a:rPr lang="en-US" sz="2400" i="1" dirty="0"/>
              <a:t>vulgaris</a:t>
            </a:r>
            <a:endParaRPr lang="cs-CZ" sz="2400" b="1" i="1" dirty="0"/>
          </a:p>
        </p:txBody>
      </p:sp>
      <p:pic>
        <p:nvPicPr>
          <p:cNvPr id="10" name="Picture 2" descr="http://kaprum.cz/archiv/galerie/fauna/%C5%A1pa%C4%8Dek.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721849" y="1882931"/>
            <a:ext cx="3010372" cy="390113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18391209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799184" y="404664"/>
            <a:ext cx="7344816" cy="523220"/>
          </a:xfrm>
          <a:prstGeom prst="rect">
            <a:avLst/>
          </a:prstGeom>
          <a:noFill/>
        </p:spPr>
        <p:txBody>
          <a:bodyPr wrap="square" rtlCol="0">
            <a:spAutoFit/>
          </a:bodyPr>
          <a:lstStyle/>
          <a:p>
            <a:r>
              <a:rPr lang="cs-CZ" sz="2800" b="1" dirty="0" smtClean="0"/>
              <a:t>Zvláště chráněné druhy živočichů (a rostlin)</a:t>
            </a:r>
            <a:endParaRPr lang="cs-CZ" sz="2800" b="1" dirty="0"/>
          </a:p>
        </p:txBody>
      </p:sp>
      <p:sp>
        <p:nvSpPr>
          <p:cNvPr id="5" name="Zástupný symbol pro obsah 4"/>
          <p:cNvSpPr>
            <a:spLocks noGrp="1"/>
          </p:cNvSpPr>
          <p:nvPr>
            <p:ph idx="1"/>
          </p:nvPr>
        </p:nvSpPr>
        <p:spPr>
          <a:xfrm>
            <a:off x="446856" y="1628800"/>
            <a:ext cx="8445624" cy="5171312"/>
          </a:xfrm>
        </p:spPr>
        <p:txBody>
          <a:bodyPr>
            <a:normAutofit fontScale="70000" lnSpcReduction="20000"/>
          </a:bodyPr>
          <a:lstStyle/>
          <a:p>
            <a:pPr marL="0" indent="0">
              <a:buNone/>
            </a:pPr>
            <a:r>
              <a:rPr lang="pl-PL" b="1" dirty="0">
                <a:solidFill>
                  <a:schemeClr val="accent6"/>
                </a:solidFill>
              </a:rPr>
              <a:t>Kategorizace:</a:t>
            </a:r>
          </a:p>
          <a:p>
            <a:pPr marL="0" indent="0">
              <a:buNone/>
            </a:pPr>
            <a:r>
              <a:rPr lang="pl-PL" b="1" dirty="0" smtClean="0"/>
              <a:t>a) kriticky </a:t>
            </a:r>
            <a:r>
              <a:rPr lang="pl-PL" b="1" dirty="0"/>
              <a:t>ohrožené</a:t>
            </a:r>
          </a:p>
          <a:p>
            <a:pPr marL="0" indent="0">
              <a:buNone/>
            </a:pPr>
            <a:r>
              <a:rPr lang="pl-PL" b="1" dirty="0" smtClean="0"/>
              <a:t>b</a:t>
            </a:r>
            <a:r>
              <a:rPr lang="pl-PL" b="1" dirty="0"/>
              <a:t>) silně ohrožené</a:t>
            </a:r>
          </a:p>
          <a:p>
            <a:pPr marL="0" indent="0">
              <a:buNone/>
            </a:pPr>
            <a:r>
              <a:rPr lang="pl-PL" b="1" dirty="0" smtClean="0"/>
              <a:t>c</a:t>
            </a:r>
            <a:r>
              <a:rPr lang="pl-PL" b="1" dirty="0"/>
              <a:t>) ohrožené</a:t>
            </a:r>
          </a:p>
          <a:p>
            <a:pPr marL="0" indent="0">
              <a:buNone/>
            </a:pPr>
            <a:r>
              <a:rPr lang="pl-PL" b="1" dirty="0" smtClean="0"/>
              <a:t> </a:t>
            </a:r>
            <a:r>
              <a:rPr lang="pl-PL" b="1" dirty="0"/>
              <a:t>- Příloha vyhlášky č. 395/1992 Sb</a:t>
            </a:r>
            <a:r>
              <a:rPr lang="pl-PL" b="1" dirty="0" smtClean="0"/>
              <a:t>. </a:t>
            </a:r>
            <a:r>
              <a:rPr lang="pl-PL" sz="2300" dirty="0" smtClean="0">
                <a:hlinkClick r:id="rId4"/>
              </a:rPr>
              <a:t>https</a:t>
            </a:r>
            <a:r>
              <a:rPr lang="pl-PL" sz="2300" dirty="0">
                <a:hlinkClick r:id="rId4"/>
              </a:rPr>
              <a:t>://cs.wikipedia.org/wiki/Seznam_ohro%C5%BEen%C3%BDch_%C5%BEivo%C4%8Dich%C5%AF_v_%</a:t>
            </a:r>
            <a:r>
              <a:rPr lang="pl-PL" sz="2300" dirty="0" smtClean="0">
                <a:hlinkClick r:id="rId4"/>
              </a:rPr>
              <a:t>C4%8Cesku</a:t>
            </a:r>
            <a:r>
              <a:rPr lang="pl-PL" sz="2300" dirty="0" smtClean="0"/>
              <a:t> </a:t>
            </a:r>
            <a:endParaRPr lang="pl-PL" sz="2300" dirty="0"/>
          </a:p>
          <a:p>
            <a:pPr marL="0" indent="0">
              <a:buNone/>
            </a:pPr>
            <a:endParaRPr lang="pl-PL" dirty="0" smtClean="0"/>
          </a:p>
          <a:p>
            <a:pPr marL="0" indent="0">
              <a:buNone/>
            </a:pPr>
            <a:r>
              <a:rPr lang="pl-PL" b="1" dirty="0" smtClean="0">
                <a:solidFill>
                  <a:schemeClr val="accent6"/>
                </a:solidFill>
              </a:rPr>
              <a:t>Ochrana</a:t>
            </a:r>
            <a:r>
              <a:rPr lang="pl-PL" b="1" dirty="0">
                <a:solidFill>
                  <a:schemeClr val="accent6"/>
                </a:solidFill>
              </a:rPr>
              <a:t>: </a:t>
            </a:r>
          </a:p>
          <a:p>
            <a:r>
              <a:rPr lang="pl-PL" sz="3400" b="1" dirty="0" smtClean="0"/>
              <a:t>ve </a:t>
            </a:r>
            <a:r>
              <a:rPr lang="pl-PL" sz="3400" b="1" dirty="0"/>
              <a:t>všech podzemních a nadzemních </a:t>
            </a:r>
            <a:r>
              <a:rPr lang="pl-PL" sz="3400" b="1" dirty="0" smtClean="0"/>
              <a:t>částech ve všech vývojových </a:t>
            </a:r>
            <a:r>
              <a:rPr lang="pl-PL" sz="3400" b="1" dirty="0"/>
              <a:t>stádiích, i „mrtvé“ – uhynulé</a:t>
            </a:r>
          </a:p>
          <a:p>
            <a:r>
              <a:rPr lang="pl-PL" sz="3400" b="1" dirty="0"/>
              <a:t>z</a:t>
            </a:r>
            <a:r>
              <a:rPr lang="pl-PL" sz="3400" b="1" dirty="0" smtClean="0"/>
              <a:t>ákaz </a:t>
            </a:r>
            <a:r>
              <a:rPr lang="pl-PL" sz="3400" b="1" dirty="0"/>
              <a:t>sbírat</a:t>
            </a:r>
            <a:r>
              <a:rPr lang="pl-PL" sz="3400" b="1" dirty="0" smtClean="0"/>
              <a:t>, trhat,vykopávat</a:t>
            </a:r>
            <a:r>
              <a:rPr lang="pl-PL" sz="3400" b="1" dirty="0"/>
              <a:t>, poškozovat, ničit jinak </a:t>
            </a:r>
            <a:r>
              <a:rPr lang="pl-PL" sz="3400" b="1" dirty="0" smtClean="0"/>
              <a:t>rušit ve </a:t>
            </a:r>
            <a:r>
              <a:rPr lang="pl-PL" sz="3400" b="1" dirty="0"/>
              <a:t>vývoji</a:t>
            </a:r>
          </a:p>
          <a:p>
            <a:r>
              <a:rPr lang="pl-PL" sz="3400" b="1" dirty="0"/>
              <a:t>z</a:t>
            </a:r>
            <a:r>
              <a:rPr lang="pl-PL" sz="3400" b="1" dirty="0" smtClean="0"/>
              <a:t>ákaz </a:t>
            </a:r>
            <a:r>
              <a:rPr lang="pl-PL" sz="3400" b="1" dirty="0"/>
              <a:t>držet, pěstovat, dopravovat, prodávat, </a:t>
            </a:r>
            <a:r>
              <a:rPr lang="pl-PL" sz="3400" b="1" dirty="0" smtClean="0"/>
              <a:t>vyměňovat nebo </a:t>
            </a:r>
            <a:r>
              <a:rPr lang="pl-PL" sz="3400" b="1" dirty="0"/>
              <a:t>nabízet za účelem prodeje nebo výměny</a:t>
            </a:r>
          </a:p>
        </p:txBody>
      </p:sp>
    </p:spTree>
    <p:extLst>
      <p:ext uri="{BB962C8B-B14F-4D97-AF65-F5344CB8AC3E}">
        <p14:creationId xmlns="" xmlns:p14="http://schemas.microsoft.com/office/powerpoint/2010/main" val="382045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down)">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wipe(down)">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wipe(down)">
                                      <p:cBhvr>
                                        <p:cTn id="37" dur="500"/>
                                        <p:tgtEl>
                                          <p:spTgt spid="5">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5">
                                            <p:txEl>
                                              <p:pRg st="8" end="8"/>
                                            </p:txEl>
                                          </p:spTgt>
                                        </p:tgtEl>
                                        <p:attrNameLst>
                                          <p:attrName>style.visibility</p:attrName>
                                        </p:attrNameLst>
                                      </p:cBhvr>
                                      <p:to>
                                        <p:strVal val="visible"/>
                                      </p:to>
                                    </p:set>
                                    <p:animEffect transition="in" filter="wipe(down)">
                                      <p:cBhvr>
                                        <p:cTn id="42" dur="500"/>
                                        <p:tgtEl>
                                          <p:spTgt spid="5">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5">
                                            <p:txEl>
                                              <p:pRg st="9" end="9"/>
                                            </p:txEl>
                                          </p:spTgt>
                                        </p:tgtEl>
                                        <p:attrNameLst>
                                          <p:attrName>style.visibility</p:attrName>
                                        </p:attrNameLst>
                                      </p:cBhvr>
                                      <p:to>
                                        <p:strVal val="visible"/>
                                      </p:to>
                                    </p:set>
                                    <p:animEffect transition="in" filter="wipe(down)">
                                      <p:cBhvr>
                                        <p:cTn id="47"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619672" y="384547"/>
            <a:ext cx="7344816" cy="707886"/>
          </a:xfrm>
          <a:prstGeom prst="rect">
            <a:avLst/>
          </a:prstGeom>
          <a:noFill/>
        </p:spPr>
        <p:txBody>
          <a:bodyPr wrap="square" rtlCol="0">
            <a:spAutoFit/>
          </a:bodyPr>
          <a:lstStyle/>
          <a:p>
            <a:r>
              <a:rPr lang="cs-CZ" sz="4000" b="1" dirty="0" smtClean="0"/>
              <a:t>Zvláště chráněné druhy živočichů</a:t>
            </a:r>
            <a:endParaRPr lang="cs-CZ" sz="4000" b="1" dirty="0"/>
          </a:p>
        </p:txBody>
      </p:sp>
      <p:sp>
        <p:nvSpPr>
          <p:cNvPr id="5" name="Zástupný symbol pro obsah 4"/>
          <p:cNvSpPr>
            <a:spLocks noGrp="1"/>
          </p:cNvSpPr>
          <p:nvPr>
            <p:ph idx="1"/>
          </p:nvPr>
        </p:nvSpPr>
        <p:spPr>
          <a:xfrm>
            <a:off x="446856" y="1628800"/>
            <a:ext cx="8445624" cy="5171312"/>
          </a:xfrm>
        </p:spPr>
        <p:txBody>
          <a:bodyPr>
            <a:normAutofit/>
          </a:bodyPr>
          <a:lstStyle/>
          <a:p>
            <a:pPr marL="0" indent="0">
              <a:buNone/>
            </a:pPr>
            <a:r>
              <a:rPr lang="pl-PL" sz="2800" b="1" dirty="0" smtClean="0">
                <a:solidFill>
                  <a:schemeClr val="accent6"/>
                </a:solidFill>
              </a:rPr>
              <a:t>Ochrana II: Záchranné </a:t>
            </a:r>
            <a:r>
              <a:rPr lang="pl-PL" sz="2800" b="1" dirty="0">
                <a:solidFill>
                  <a:schemeClr val="accent6"/>
                </a:solidFill>
              </a:rPr>
              <a:t>programy </a:t>
            </a:r>
            <a:r>
              <a:rPr lang="pl-PL" sz="2800" b="1" dirty="0" smtClean="0">
                <a:solidFill>
                  <a:schemeClr val="accent6"/>
                </a:solidFill>
              </a:rPr>
              <a:t>(§ </a:t>
            </a:r>
            <a:r>
              <a:rPr lang="pl-PL" sz="2800" b="1" dirty="0">
                <a:solidFill>
                  <a:schemeClr val="accent6"/>
                </a:solidFill>
              </a:rPr>
              <a:t>52 </a:t>
            </a:r>
            <a:r>
              <a:rPr lang="pl-PL" sz="2800" b="1" dirty="0" smtClean="0">
                <a:solidFill>
                  <a:schemeClr val="accent6"/>
                </a:solidFill>
              </a:rPr>
              <a:t>ZoPK):</a:t>
            </a:r>
          </a:p>
          <a:p>
            <a:r>
              <a:rPr lang="pl-PL" sz="2800" b="1" dirty="0" smtClean="0"/>
              <a:t>Koncepční nástroje krátkodobé povahy</a:t>
            </a:r>
          </a:p>
          <a:p>
            <a:r>
              <a:rPr lang="pl-PL" sz="2800" b="1" dirty="0" smtClean="0"/>
              <a:t>Určené </a:t>
            </a:r>
            <a:r>
              <a:rPr lang="pl-PL" sz="2800" b="1" dirty="0"/>
              <a:t>pro </a:t>
            </a:r>
            <a:r>
              <a:rPr lang="pl-PL" sz="2800" b="1" dirty="0" smtClean="0"/>
              <a:t>1) druhy </a:t>
            </a:r>
            <a:r>
              <a:rPr lang="pl-PL" sz="2800" b="1" dirty="0"/>
              <a:t>ohrožené vyhynutím a </a:t>
            </a:r>
            <a:r>
              <a:rPr lang="pl-PL" sz="2800" b="1" dirty="0" smtClean="0"/>
              <a:t>2) druhy</a:t>
            </a:r>
            <a:r>
              <a:rPr lang="pl-PL" sz="2800" b="1" dirty="0"/>
              <a:t>, které nejsou ohroženy vyhynutím bezprostředně, ale patří k tzv. "konfliktním druhům</a:t>
            </a:r>
            <a:r>
              <a:rPr lang="pl-PL" sz="2800" b="1" dirty="0" smtClean="0"/>
              <a:t>".</a:t>
            </a:r>
          </a:p>
          <a:p>
            <a:r>
              <a:rPr lang="pl-PL" sz="2800" b="1" dirty="0" smtClean="0"/>
              <a:t>Oba </a:t>
            </a:r>
            <a:r>
              <a:rPr lang="pl-PL" sz="2800" b="1" dirty="0"/>
              <a:t>typy programů jsou připravovány obdobným způsobem a jsou i podobně zajišťovány organizačně. Liší se zejména v typu navrhovaných opatření (větší podíl administrativních, výzkumných a osvětových typů opatření u programů péče</a:t>
            </a:r>
            <a:r>
              <a:rPr lang="pl-PL" sz="2800" b="1" dirty="0" smtClean="0"/>
              <a:t>).</a:t>
            </a:r>
            <a:endParaRPr lang="pl-PL" sz="2800" b="1" dirty="0"/>
          </a:p>
        </p:txBody>
      </p:sp>
    </p:spTree>
    <p:extLst>
      <p:ext uri="{BB962C8B-B14F-4D97-AF65-F5344CB8AC3E}">
        <p14:creationId xmlns="" xmlns:p14="http://schemas.microsoft.com/office/powerpoint/2010/main" val="327544590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619672" y="384547"/>
            <a:ext cx="7200800" cy="584775"/>
          </a:xfrm>
          <a:prstGeom prst="rect">
            <a:avLst/>
          </a:prstGeom>
          <a:noFill/>
        </p:spPr>
        <p:txBody>
          <a:bodyPr wrap="square" rtlCol="0">
            <a:spAutoFit/>
          </a:bodyPr>
          <a:lstStyle/>
          <a:p>
            <a:r>
              <a:rPr lang="cs-CZ" sz="3200" b="1" dirty="0" smtClean="0">
                <a:solidFill>
                  <a:schemeClr val="accent6"/>
                </a:solidFill>
              </a:rPr>
              <a:t>Záchranné centrum</a:t>
            </a:r>
            <a:endParaRPr lang="cs-CZ" sz="3200" b="1" dirty="0">
              <a:solidFill>
                <a:schemeClr val="accent6"/>
              </a:solidFill>
            </a:endParaRPr>
          </a:p>
        </p:txBody>
      </p:sp>
      <p:sp>
        <p:nvSpPr>
          <p:cNvPr id="3" name="Zástupný symbol pro obsah 2"/>
          <p:cNvSpPr>
            <a:spLocks noGrp="1"/>
          </p:cNvSpPr>
          <p:nvPr>
            <p:ph idx="1"/>
          </p:nvPr>
        </p:nvSpPr>
        <p:spPr>
          <a:xfrm>
            <a:off x="395536" y="1216333"/>
            <a:ext cx="8517632" cy="5122235"/>
          </a:xfrm>
        </p:spPr>
        <p:txBody>
          <a:bodyPr>
            <a:normAutofit/>
          </a:bodyPr>
          <a:lstStyle/>
          <a:p>
            <a:r>
              <a:rPr lang="cs-CZ" b="1" dirty="0"/>
              <a:t>trvalé zařízení, v němž jsou chovány nebo pěstovány zadržené nebo zabavené živé </a:t>
            </a:r>
            <a:r>
              <a:rPr lang="cs-CZ" b="1" dirty="0" smtClean="0"/>
              <a:t>exempláře</a:t>
            </a:r>
            <a:r>
              <a:rPr lang="cs-CZ" dirty="0" smtClean="0"/>
              <a:t>,</a:t>
            </a:r>
          </a:p>
          <a:p>
            <a:r>
              <a:rPr lang="cs-CZ" dirty="0" smtClean="0"/>
              <a:t>může </a:t>
            </a:r>
            <a:r>
              <a:rPr lang="cs-CZ" dirty="0"/>
              <a:t>být provozováno pouze na základě povolení </a:t>
            </a:r>
            <a:r>
              <a:rPr lang="cs-CZ" dirty="0" smtClean="0"/>
              <a:t>MŽP</a:t>
            </a:r>
            <a:r>
              <a:rPr lang="cs-CZ" dirty="0"/>
              <a:t>. Na základě pověření ministerstva může být záchranné centrum provozováno rovněž organizační složkou </a:t>
            </a:r>
            <a:r>
              <a:rPr lang="cs-CZ" dirty="0" smtClean="0"/>
              <a:t>státu,</a:t>
            </a:r>
          </a:p>
          <a:p>
            <a:r>
              <a:rPr lang="cs-CZ" dirty="0" smtClean="0"/>
              <a:t>Provozovatel ZC má rozsáhlé povinnosti srovnatelné s chovatelem chráněných druhů</a:t>
            </a:r>
            <a:endParaRPr lang="cs-CZ" dirty="0"/>
          </a:p>
        </p:txBody>
      </p:sp>
    </p:spTree>
    <p:extLst>
      <p:ext uri="{BB962C8B-B14F-4D97-AF65-F5344CB8AC3E}">
        <p14:creationId xmlns="" xmlns:p14="http://schemas.microsoft.com/office/powerpoint/2010/main" val="58610579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619672" y="384547"/>
            <a:ext cx="7344816" cy="707886"/>
          </a:xfrm>
          <a:prstGeom prst="rect">
            <a:avLst/>
          </a:prstGeom>
          <a:noFill/>
        </p:spPr>
        <p:txBody>
          <a:bodyPr wrap="square" rtlCol="0">
            <a:spAutoFit/>
          </a:bodyPr>
          <a:lstStyle/>
          <a:p>
            <a:r>
              <a:rPr lang="cs-CZ" sz="4000" b="1" dirty="0" smtClean="0"/>
              <a:t>Zvláště chráněné druhy živočichů</a:t>
            </a:r>
            <a:endParaRPr lang="cs-CZ" sz="4000" b="1" dirty="0"/>
          </a:p>
        </p:txBody>
      </p:sp>
      <p:sp>
        <p:nvSpPr>
          <p:cNvPr id="5" name="Zástupný symbol pro obsah 4"/>
          <p:cNvSpPr>
            <a:spLocks noGrp="1"/>
          </p:cNvSpPr>
          <p:nvPr>
            <p:ph idx="1"/>
          </p:nvPr>
        </p:nvSpPr>
        <p:spPr>
          <a:xfrm>
            <a:off x="446856" y="1628800"/>
            <a:ext cx="8517632" cy="5328592"/>
          </a:xfrm>
        </p:spPr>
        <p:txBody>
          <a:bodyPr>
            <a:normAutofit fontScale="85000" lnSpcReduction="20000"/>
          </a:bodyPr>
          <a:lstStyle/>
          <a:p>
            <a:pPr marL="0" indent="0">
              <a:buNone/>
            </a:pPr>
            <a:r>
              <a:rPr lang="pl-PL" sz="2800" b="1" dirty="0" smtClean="0">
                <a:solidFill>
                  <a:schemeClr val="accent6"/>
                </a:solidFill>
              </a:rPr>
              <a:t>Ochrana III: Povinnost </a:t>
            </a:r>
            <a:r>
              <a:rPr lang="pl-PL" sz="2800" b="1" dirty="0">
                <a:solidFill>
                  <a:schemeClr val="accent6"/>
                </a:solidFill>
              </a:rPr>
              <a:t>prokázání původu  - § 54 ZoPK (přesah do CITES</a:t>
            </a:r>
            <a:r>
              <a:rPr lang="pl-PL" sz="2800" b="1" dirty="0" smtClean="0">
                <a:solidFill>
                  <a:schemeClr val="accent6"/>
                </a:solidFill>
              </a:rPr>
              <a:t>)</a:t>
            </a:r>
          </a:p>
          <a:p>
            <a:r>
              <a:rPr lang="pl-PL" sz="2800" b="1" dirty="0" smtClean="0"/>
              <a:t>Kdo </a:t>
            </a:r>
            <a:r>
              <a:rPr lang="pl-PL" sz="2800" b="1" dirty="0"/>
              <a:t>drží, chová, pěstuje, dopravuje, prodává, vyměňuje, nabízí za účelem prodeje nebo výměny nebo zpracovává </a:t>
            </a:r>
            <a:r>
              <a:rPr lang="pl-PL" sz="2800" b="1" dirty="0">
                <a:solidFill>
                  <a:srgbClr val="FF0000"/>
                </a:solidFill>
              </a:rPr>
              <a:t>zvláště chráněnou rostlinu, zvláště chráněného živočicha </a:t>
            </a:r>
            <a:r>
              <a:rPr lang="pl-PL" sz="2800" b="1" dirty="0"/>
              <a:t>nebo </a:t>
            </a:r>
            <a:r>
              <a:rPr lang="pl-PL" sz="2800" b="1" dirty="0">
                <a:solidFill>
                  <a:srgbClr val="00B050"/>
                </a:solidFill>
              </a:rPr>
              <a:t>rostlinu a živočicha chráněného podle mezinárodních úmluv nebo podle zvláštního právního </a:t>
            </a:r>
            <a:r>
              <a:rPr lang="pl-PL" sz="2800" b="1" dirty="0" smtClean="0">
                <a:solidFill>
                  <a:srgbClr val="00B050"/>
                </a:solidFill>
              </a:rPr>
              <a:t>předpisu </a:t>
            </a:r>
            <a:r>
              <a:rPr lang="pl-PL" sz="2800" b="1" dirty="0">
                <a:solidFill>
                  <a:srgbClr val="00B050"/>
                </a:solidFill>
              </a:rPr>
              <a:t>o dovozu a vývozu ohrožených druhů</a:t>
            </a:r>
            <a:r>
              <a:rPr lang="pl-PL" sz="2800" b="1" dirty="0"/>
              <a:t>, je povinen na výzvu orgánu ochrany přírody </a:t>
            </a:r>
            <a:r>
              <a:rPr lang="pl-PL" sz="2800" b="1" dirty="0">
                <a:solidFill>
                  <a:schemeClr val="accent6"/>
                </a:solidFill>
              </a:rPr>
              <a:t>prokázat jejich zákonný původ </a:t>
            </a:r>
            <a:r>
              <a:rPr lang="pl-PL" sz="2800" b="1" dirty="0"/>
              <a:t>(povoleným dovozem, povoleným odebráním z přírody nebo sběrem, pěstováním v kultuře nebo povoleným odchovem z jedinců s původem prokázaným podle tohoto ustanovení a podobně</a:t>
            </a:r>
            <a:r>
              <a:rPr lang="pl-PL" sz="2800" b="1" dirty="0" smtClean="0"/>
              <a:t>).</a:t>
            </a:r>
          </a:p>
          <a:p>
            <a:r>
              <a:rPr lang="pl-PL" sz="2800" b="1" dirty="0"/>
              <a:t>Dále je </a:t>
            </a:r>
            <a:r>
              <a:rPr lang="pl-PL" sz="2800" b="1" dirty="0" smtClean="0"/>
              <a:t>povinen </a:t>
            </a:r>
            <a:r>
              <a:rPr lang="pl-PL" sz="2800" b="1" dirty="0"/>
              <a:t>na vyžádání orgánů ochrany přírody nebo stráže přírody </a:t>
            </a:r>
            <a:r>
              <a:rPr lang="pl-PL" sz="2800" b="1" dirty="0" smtClean="0">
                <a:solidFill>
                  <a:srgbClr val="FF0000"/>
                </a:solidFill>
              </a:rPr>
              <a:t>prokázat </a:t>
            </a:r>
            <a:r>
              <a:rPr lang="pl-PL" sz="2800" b="1" dirty="0">
                <a:solidFill>
                  <a:srgbClr val="FF0000"/>
                </a:solidFill>
              </a:rPr>
              <a:t>svoji totožnost</a:t>
            </a:r>
            <a:r>
              <a:rPr lang="pl-PL" sz="2800" b="1" dirty="0" smtClean="0"/>
              <a:t>.</a:t>
            </a:r>
          </a:p>
          <a:p>
            <a:r>
              <a:rPr lang="pl-PL" sz="2800" b="1" dirty="0"/>
              <a:t>Orgány ochrany přírody vydávají </a:t>
            </a:r>
            <a:r>
              <a:rPr lang="pl-PL" sz="2800" b="1" dirty="0">
                <a:solidFill>
                  <a:schemeClr val="accent6"/>
                </a:solidFill>
              </a:rPr>
              <a:t>rozhodnutí o tom, že se jedná o živočicha odchovaného v lidské </a:t>
            </a:r>
            <a:r>
              <a:rPr lang="pl-PL" sz="2800" b="1" dirty="0" smtClean="0">
                <a:solidFill>
                  <a:schemeClr val="accent6"/>
                </a:solidFill>
              </a:rPr>
              <a:t>péči</a:t>
            </a:r>
            <a:r>
              <a:rPr lang="pl-PL" sz="2800" b="1" dirty="0" smtClean="0"/>
              <a:t>. </a:t>
            </a:r>
            <a:r>
              <a:rPr lang="pl-PL" sz="2800" b="1" dirty="0"/>
              <a:t>Osvědčení je veřejnou listinou. </a:t>
            </a:r>
          </a:p>
        </p:txBody>
      </p:sp>
    </p:spTree>
    <p:extLst>
      <p:ext uri="{BB962C8B-B14F-4D97-AF65-F5344CB8AC3E}">
        <p14:creationId xmlns="" xmlns:p14="http://schemas.microsoft.com/office/powerpoint/2010/main" val="242250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619672" y="384547"/>
            <a:ext cx="7344816" cy="707886"/>
          </a:xfrm>
          <a:prstGeom prst="rect">
            <a:avLst/>
          </a:prstGeom>
          <a:noFill/>
        </p:spPr>
        <p:txBody>
          <a:bodyPr wrap="square" rtlCol="0">
            <a:spAutoFit/>
          </a:bodyPr>
          <a:lstStyle/>
          <a:p>
            <a:r>
              <a:rPr lang="cs-CZ" sz="4000" b="1" dirty="0" smtClean="0"/>
              <a:t>Zvláště chráněné druhy živočichů</a:t>
            </a:r>
            <a:endParaRPr lang="cs-CZ" sz="4000" b="1" dirty="0"/>
          </a:p>
        </p:txBody>
      </p:sp>
      <p:sp>
        <p:nvSpPr>
          <p:cNvPr id="5" name="Zástupný symbol pro obsah 4"/>
          <p:cNvSpPr>
            <a:spLocks noGrp="1"/>
          </p:cNvSpPr>
          <p:nvPr>
            <p:ph idx="1"/>
          </p:nvPr>
        </p:nvSpPr>
        <p:spPr>
          <a:xfrm>
            <a:off x="446856" y="1628800"/>
            <a:ext cx="8445624" cy="5171312"/>
          </a:xfrm>
        </p:spPr>
        <p:txBody>
          <a:bodyPr>
            <a:normAutofit fontScale="70000" lnSpcReduction="20000"/>
          </a:bodyPr>
          <a:lstStyle/>
          <a:p>
            <a:pPr marL="0" indent="0">
              <a:buNone/>
            </a:pPr>
            <a:r>
              <a:rPr lang="pl-PL" sz="5100" b="1" dirty="0" smtClean="0">
                <a:solidFill>
                  <a:schemeClr val="accent6"/>
                </a:solidFill>
              </a:rPr>
              <a:t>Výjimky </a:t>
            </a:r>
            <a:r>
              <a:rPr lang="pl-PL" sz="5100" b="1" dirty="0">
                <a:solidFill>
                  <a:schemeClr val="accent6"/>
                </a:solidFill>
              </a:rPr>
              <a:t>ze zákazů </a:t>
            </a:r>
            <a:r>
              <a:rPr lang="pl-PL" sz="5100" b="1" dirty="0"/>
              <a:t>- § 56</a:t>
            </a:r>
          </a:p>
          <a:p>
            <a:r>
              <a:rPr lang="pl-PL" sz="2800" b="1" dirty="0" smtClean="0"/>
              <a:t>Rozhodnutím (řízení včetně účasti veřejnosti dle § 70 ZOPK), OOP, dohoda </a:t>
            </a:r>
            <a:r>
              <a:rPr lang="pl-PL" sz="2800" b="1" dirty="0"/>
              <a:t>ve stanovených případech </a:t>
            </a:r>
            <a:r>
              <a:rPr lang="pl-PL" sz="2800" b="1" dirty="0" smtClean="0"/>
              <a:t>(nahrazuje výjimku) nebo závazné stanovisko (viz dále)</a:t>
            </a:r>
            <a:endParaRPr lang="pl-PL" sz="2800" b="1" dirty="0"/>
          </a:p>
          <a:p>
            <a:r>
              <a:rPr lang="pl-PL" sz="2800" b="1" dirty="0" smtClean="0"/>
              <a:t>Předchozí </a:t>
            </a:r>
            <a:r>
              <a:rPr lang="pl-PL" sz="2800" b="1" dirty="0"/>
              <a:t>souhlas k </a:t>
            </a:r>
            <a:r>
              <a:rPr lang="pl-PL" sz="2800" b="1" dirty="0" smtClean="0"/>
              <a:t>činnostem - </a:t>
            </a:r>
            <a:r>
              <a:rPr lang="pl-PL" sz="2800" b="1" dirty="0"/>
              <a:t>v bližších ochranných </a:t>
            </a:r>
            <a:r>
              <a:rPr lang="pl-PL" sz="2800" b="1" dirty="0" smtClean="0"/>
              <a:t>podmínkách (§ </a:t>
            </a:r>
            <a:r>
              <a:rPr lang="pl-PL" sz="2800" b="1" dirty="0"/>
              <a:t>57 </a:t>
            </a:r>
            <a:r>
              <a:rPr lang="pl-PL" sz="2800" b="1" dirty="0" smtClean="0"/>
              <a:t>ZoPK)</a:t>
            </a:r>
          </a:p>
          <a:p>
            <a:r>
              <a:rPr lang="pl-PL" sz="2800" b="1" dirty="0">
                <a:solidFill>
                  <a:srgbClr val="FF0000"/>
                </a:solidFill>
              </a:rPr>
              <a:t>U zvláště chráněných druhů </a:t>
            </a:r>
            <a:r>
              <a:rPr lang="pl-PL" sz="2800" b="1" dirty="0" smtClean="0">
                <a:solidFill>
                  <a:srgbClr val="FF0000"/>
                </a:solidFill>
              </a:rPr>
              <a:t>chráněných právem EU </a:t>
            </a:r>
            <a:r>
              <a:rPr lang="pl-PL" sz="2800" b="1" dirty="0" smtClean="0"/>
              <a:t>lze </a:t>
            </a:r>
            <a:r>
              <a:rPr lang="pl-PL" sz="2800" b="1" dirty="0"/>
              <a:t>výjimku </a:t>
            </a:r>
            <a:r>
              <a:rPr lang="pl-PL" sz="2800" b="1" dirty="0" smtClean="0"/>
              <a:t>povolit </a:t>
            </a:r>
            <a:r>
              <a:rPr lang="pl-PL" sz="2800" b="1" dirty="0"/>
              <a:t>jen tehdy</a:t>
            </a:r>
            <a:r>
              <a:rPr lang="pl-PL" sz="2800" b="1" dirty="0" smtClean="0"/>
              <a:t>, </a:t>
            </a:r>
            <a:r>
              <a:rPr lang="pl-PL" sz="2800" b="1" dirty="0"/>
              <a:t>neexistuje jiné uspokojivé řešení a povolovaná činnost neovlivní dosažení či udržení příznivého stavu druhu z hlediska </a:t>
            </a:r>
            <a:r>
              <a:rPr lang="pl-PL" sz="2800" b="1" dirty="0" smtClean="0"/>
              <a:t>ochrany – nutno odůvodnit</a:t>
            </a:r>
          </a:p>
          <a:p>
            <a:pPr marL="0" indent="0">
              <a:buNone/>
            </a:pPr>
            <a:r>
              <a:rPr lang="pl-PL" sz="3400" b="1" u="sng" dirty="0" smtClean="0"/>
              <a:t>Podmínky:</a:t>
            </a:r>
          </a:p>
          <a:p>
            <a:pPr marL="0" indent="0">
              <a:buNone/>
            </a:pPr>
            <a:r>
              <a:rPr lang="pl-PL" sz="3400" b="1" dirty="0"/>
              <a:t>Jde o zájem ochrany živočichů nebo rostlin, prevenci závažných škod, ochranu veřejného zdraví nebo veřejné bezpečnosti </a:t>
            </a:r>
            <a:r>
              <a:rPr lang="pl-PL" sz="3400" b="1" dirty="0">
                <a:solidFill>
                  <a:srgbClr val="00B050"/>
                </a:solidFill>
              </a:rPr>
              <a:t>nebo jiné důvody převažujícího veřejného zájmu (včetně důvodů sociálního a ekonomického </a:t>
            </a:r>
            <a:r>
              <a:rPr lang="pl-PL" sz="3400" b="1" dirty="0" smtClean="0">
                <a:solidFill>
                  <a:srgbClr val="00B050"/>
                </a:solidFill>
              </a:rPr>
              <a:t>charakteru)</a:t>
            </a:r>
            <a:r>
              <a:rPr lang="pl-PL" sz="3400" b="1" dirty="0" smtClean="0"/>
              <a:t>, o výzkum a vzdělávání, opětovné osídlení a pod.</a:t>
            </a:r>
            <a:endParaRPr lang="pl-PL" sz="3400" dirty="0"/>
          </a:p>
          <a:p>
            <a:endParaRPr lang="pl-PL" sz="2800" b="1" dirty="0"/>
          </a:p>
        </p:txBody>
      </p:sp>
    </p:spTree>
    <p:extLst>
      <p:ext uri="{BB962C8B-B14F-4D97-AF65-F5344CB8AC3E}">
        <p14:creationId xmlns="" xmlns:p14="http://schemas.microsoft.com/office/powerpoint/2010/main" val="392526002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4544" y="-50567"/>
            <a:ext cx="8229600" cy="1143000"/>
          </a:xfrm>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619672" y="384547"/>
            <a:ext cx="7344816" cy="707886"/>
          </a:xfrm>
          <a:prstGeom prst="rect">
            <a:avLst/>
          </a:prstGeom>
          <a:noFill/>
        </p:spPr>
        <p:txBody>
          <a:bodyPr wrap="square" rtlCol="0">
            <a:spAutoFit/>
          </a:bodyPr>
          <a:lstStyle/>
          <a:p>
            <a:r>
              <a:rPr lang="cs-CZ" sz="4000" b="1" dirty="0" smtClean="0"/>
              <a:t>Zvláště chráněné druhy živočichů</a:t>
            </a:r>
            <a:endParaRPr lang="cs-CZ" sz="4000" b="1" dirty="0"/>
          </a:p>
        </p:txBody>
      </p:sp>
      <p:sp>
        <p:nvSpPr>
          <p:cNvPr id="8" name="Shape 119"/>
          <p:cNvSpPr txBox="1"/>
          <p:nvPr/>
        </p:nvSpPr>
        <p:spPr>
          <a:xfrm>
            <a:off x="323528" y="1715765"/>
            <a:ext cx="8280920" cy="3758453"/>
          </a:xfrm>
          <a:prstGeom prst="rect">
            <a:avLst/>
          </a:prstGeom>
          <a:noFill/>
          <a:ln>
            <a:noFill/>
          </a:ln>
        </p:spPr>
        <p:txBody>
          <a:bodyPr lIns="91425" tIns="91425" rIns="91425" bIns="91425" anchor="t" anchorCtr="0">
            <a:noAutofit/>
          </a:bodyPr>
          <a:lstStyle/>
          <a:p>
            <a:pPr lvl="0" algn="just"/>
            <a:r>
              <a:rPr lang="cs-CZ" b="1" dirty="0">
                <a:latin typeface="Cambria" panose="02040503050406030204" pitchFamily="18" charset="0"/>
              </a:rPr>
              <a:t>Odst. 6: </a:t>
            </a:r>
            <a:r>
              <a:rPr lang="cs-CZ" b="1" dirty="0">
                <a:solidFill>
                  <a:srgbClr val="FF0000"/>
                </a:solidFill>
                <a:latin typeface="Cambria" panose="02040503050406030204" pitchFamily="18" charset="0"/>
              </a:rPr>
              <a:t>Zjistí-li se až po zahájení </a:t>
            </a:r>
            <a:r>
              <a:rPr lang="cs-CZ" b="1" dirty="0">
                <a:latin typeface="Cambria" panose="02040503050406030204" pitchFamily="18" charset="0"/>
              </a:rPr>
              <a:t>územního řízení, územního řízení s posouzením vlivů na životní prostředí, společného územního a stavebního řízení, společného územního a stavebního řízení s posouzením vlivů na životní prostředí nebo stavebního řízení</a:t>
            </a:r>
            <a:r>
              <a:rPr lang="cs-CZ" dirty="0">
                <a:latin typeface="Cambria" panose="02040503050406030204" pitchFamily="18" charset="0"/>
              </a:rPr>
              <a:t>, že stavebním záměrem povolovaným v tomto řízení </a:t>
            </a:r>
            <a:r>
              <a:rPr lang="cs-CZ" b="1" dirty="0">
                <a:solidFill>
                  <a:schemeClr val="accent5"/>
                </a:solidFill>
                <a:latin typeface="Cambria" panose="02040503050406030204" pitchFamily="18" charset="0"/>
              </a:rPr>
              <a:t>budou dotčeny ochranné podmínky zvláště chráněného druhu rostliny nebo živočicha</a:t>
            </a:r>
            <a:r>
              <a:rPr lang="cs-CZ" dirty="0">
                <a:latin typeface="Cambria" panose="02040503050406030204" pitchFamily="18" charset="0"/>
              </a:rPr>
              <a:t> stanovené v § 49 nebo 50</a:t>
            </a:r>
            <a:r>
              <a:rPr lang="cs-CZ" dirty="0">
                <a:solidFill>
                  <a:schemeClr val="tx1"/>
                </a:solidFill>
                <a:latin typeface="Cambria" panose="02040503050406030204" pitchFamily="18" charset="0"/>
              </a:rPr>
              <a:t>,</a:t>
            </a:r>
            <a:r>
              <a:rPr lang="cs-CZ" b="1" dirty="0">
                <a:solidFill>
                  <a:srgbClr val="FF0000"/>
                </a:solidFill>
                <a:latin typeface="Cambria" panose="02040503050406030204" pitchFamily="18" charset="0"/>
              </a:rPr>
              <a:t> a tato skutečnost nebyla před zahájením tohoto řízení známa</a:t>
            </a:r>
            <a:r>
              <a:rPr lang="cs-CZ" dirty="0">
                <a:latin typeface="Cambria" panose="02040503050406030204" pitchFamily="18" charset="0"/>
              </a:rPr>
              <a:t>, </a:t>
            </a:r>
            <a:r>
              <a:rPr lang="cs-CZ" b="1" dirty="0">
                <a:solidFill>
                  <a:srgbClr val="92D050"/>
                </a:solidFill>
                <a:latin typeface="Cambria" panose="02040503050406030204" pitchFamily="18" charset="0"/>
              </a:rPr>
              <a:t>lze rozhodnutí v tomto řízení vydat pouze na základě závazného stanoviska orgánu ochrany přírody</a:t>
            </a:r>
            <a:r>
              <a:rPr lang="cs-CZ" dirty="0">
                <a:latin typeface="Cambria" panose="02040503050406030204" pitchFamily="18" charset="0"/>
              </a:rPr>
              <a:t> příslušného k povolení výjimky ze zákazů u zvláště chráněných druhů rostlin a živočichů, v němž orgán ochrany přírody posoudí splnění podmínek pro povolení výjimky uvedených v odstavcích 1 a 2 a může stanovit případné další podmínky povolení výjimky podle odstavce 3. </a:t>
            </a:r>
            <a:r>
              <a:rPr lang="cs-CZ" b="1" dirty="0">
                <a:solidFill>
                  <a:srgbClr val="00B0F0"/>
                </a:solidFill>
                <a:latin typeface="Cambria" panose="02040503050406030204" pitchFamily="18" charset="0"/>
              </a:rPr>
              <a:t>Povolení výjimky ze zákazů u zvláště chráněných druhů rostlin a živočichů včetně stanovení dalších podmínek podle odstavce 3 je součástí výrokové části rozhodnutí </a:t>
            </a:r>
            <a:r>
              <a:rPr lang="cs-CZ" dirty="0">
                <a:latin typeface="Cambria" panose="02040503050406030204" pitchFamily="18" charset="0"/>
              </a:rPr>
              <a:t>vydávaného v územním řízení, v územním řízení s posouzením vlivů na životní prostředí, ve společném územním a stavebním řízení, ve společném územním a stavebním řízení s posouzením vlivů na životní prostředí nebo ve stavebním řízení.</a:t>
            </a:r>
          </a:p>
        </p:txBody>
      </p:sp>
      <p:sp>
        <p:nvSpPr>
          <p:cNvPr id="9" name="Shape 111"/>
          <p:cNvSpPr txBox="1">
            <a:spLocks/>
          </p:cNvSpPr>
          <p:nvPr/>
        </p:nvSpPr>
        <p:spPr>
          <a:xfrm>
            <a:off x="-1074056" y="951699"/>
            <a:ext cx="5732028" cy="1028700"/>
          </a:xfrm>
          <a:prstGeom prst="rect">
            <a:avLst/>
          </a:prstGeom>
        </p:spPr>
        <p:txBody>
          <a:bodyPr lIns="91425" tIns="91425" rIns="91425" bIns="91425" anchor="ctr" anchorCtr="0">
            <a:noAutofit/>
          </a:bodyPr>
          <a:lstStyle/>
          <a:p>
            <a:pPr lvl="3">
              <a:spcBef>
                <a:spcPts val="600"/>
              </a:spcBef>
            </a:pPr>
            <a:r>
              <a:rPr lang="cs-CZ" sz="2400" b="1" dirty="0" smtClean="0">
                <a:solidFill>
                  <a:schemeClr val="accent3"/>
                </a:solidFill>
                <a:latin typeface="Cambria" panose="02040503050406030204" pitchFamily="18" charset="0"/>
                <a:ea typeface="Roboto Slab" panose="020B0604020202020204" charset="0"/>
                <a:cs typeface="Nixie One"/>
                <a:sym typeface="Nixie One"/>
              </a:rPr>
              <a:t>§ 56: Změny od 1. 1. 2018</a:t>
            </a:r>
            <a:endParaRPr lang="en-GB" sz="2400" b="1" dirty="0">
              <a:solidFill>
                <a:schemeClr val="accent3"/>
              </a:solidFill>
              <a:latin typeface="Cambria" panose="02040503050406030204" pitchFamily="18" charset="0"/>
              <a:ea typeface="Roboto Slab" panose="020B0604020202020204" charset="0"/>
              <a:cs typeface="Nixie One"/>
              <a:sym typeface="Nixie One"/>
            </a:endParaRPr>
          </a:p>
        </p:txBody>
      </p:sp>
    </p:spTree>
    <p:extLst>
      <p:ext uri="{BB962C8B-B14F-4D97-AF65-F5344CB8AC3E}">
        <p14:creationId xmlns="" xmlns:p14="http://schemas.microsoft.com/office/powerpoint/2010/main" val="150599002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619672" y="384547"/>
            <a:ext cx="7416824" cy="646331"/>
          </a:xfrm>
          <a:prstGeom prst="rect">
            <a:avLst/>
          </a:prstGeom>
          <a:noFill/>
        </p:spPr>
        <p:txBody>
          <a:bodyPr wrap="square" rtlCol="0">
            <a:spAutoFit/>
          </a:bodyPr>
          <a:lstStyle/>
          <a:p>
            <a:r>
              <a:rPr lang="cs-CZ" sz="3600" b="1" dirty="0" smtClean="0"/>
              <a:t>Příklad: krkavci a větrná elektrárna </a:t>
            </a:r>
            <a:endParaRPr lang="cs-CZ" sz="3600" b="1" dirty="0"/>
          </a:p>
        </p:txBody>
      </p:sp>
      <p:pic>
        <p:nvPicPr>
          <p:cNvPr id="6" name="Obrázek 5"/>
          <p:cNvPicPr>
            <a:picLocks noChangeAspect="1"/>
          </p:cNvPicPr>
          <p:nvPr/>
        </p:nvPicPr>
        <p:blipFill>
          <a:blip r:embed="rId4" cstate="print"/>
          <a:stretch>
            <a:fillRect/>
          </a:stretch>
        </p:blipFill>
        <p:spPr>
          <a:xfrm>
            <a:off x="899592" y="1135752"/>
            <a:ext cx="7071610" cy="5664360"/>
          </a:xfrm>
          <a:prstGeom prst="rect">
            <a:avLst/>
          </a:prstGeom>
        </p:spPr>
      </p:pic>
    </p:spTree>
    <p:extLst>
      <p:ext uri="{BB962C8B-B14F-4D97-AF65-F5344CB8AC3E}">
        <p14:creationId xmlns="" xmlns:p14="http://schemas.microsoft.com/office/powerpoint/2010/main" val="165443925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7" name="Zástupný symbol pro obsah 6"/>
          <p:cNvSpPr>
            <a:spLocks noGrp="1"/>
          </p:cNvSpPr>
          <p:nvPr>
            <p:ph idx="1"/>
          </p:nvPr>
        </p:nvSpPr>
        <p:spPr/>
        <p:txBody>
          <a:bodyPr/>
          <a:lstStyle/>
          <a:p>
            <a:endParaRPr lang="cs-CZ"/>
          </a:p>
        </p:txBody>
      </p:sp>
      <p:pic>
        <p:nvPicPr>
          <p:cNvPr id="134146" name="Picture 2"/>
          <p:cNvPicPr>
            <a:picLocks noChangeAspect="1" noChangeArrowheads="1"/>
          </p:cNvPicPr>
          <p:nvPr/>
        </p:nvPicPr>
        <p:blipFill>
          <a:blip r:embed="rId4" cstate="print"/>
          <a:srcRect/>
          <a:stretch>
            <a:fillRect/>
          </a:stretch>
        </p:blipFill>
        <p:spPr bwMode="auto">
          <a:xfrm>
            <a:off x="323528" y="692696"/>
            <a:ext cx="8460431" cy="5724234"/>
          </a:xfrm>
          <a:prstGeom prst="rect">
            <a:avLst/>
          </a:prstGeom>
          <a:noFill/>
          <a:ln w="9525">
            <a:noFill/>
            <a:miter lim="800000"/>
            <a:headEnd/>
            <a:tailEnd/>
          </a:ln>
        </p:spPr>
      </p:pic>
    </p:spTree>
    <p:extLst>
      <p:ext uri="{BB962C8B-B14F-4D97-AF65-F5344CB8AC3E}">
        <p14:creationId xmlns="" xmlns:p14="http://schemas.microsoft.com/office/powerpoint/2010/main" val="392526002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691680" y="263058"/>
            <a:ext cx="7540152" cy="707886"/>
          </a:xfrm>
          <a:prstGeom prst="rect">
            <a:avLst/>
          </a:prstGeom>
          <a:noFill/>
        </p:spPr>
        <p:txBody>
          <a:bodyPr wrap="square" rtlCol="0">
            <a:spAutoFit/>
          </a:bodyPr>
          <a:lstStyle/>
          <a:p>
            <a:r>
              <a:rPr lang="cs-CZ" sz="4000" b="1" dirty="0" err="1" smtClean="0">
                <a:solidFill>
                  <a:schemeClr val="accent6"/>
                </a:solidFill>
              </a:rPr>
              <a:t>Správněprávní</a:t>
            </a:r>
            <a:r>
              <a:rPr lang="cs-CZ" sz="4000" b="1" dirty="0" smtClean="0">
                <a:solidFill>
                  <a:schemeClr val="accent6"/>
                </a:solidFill>
              </a:rPr>
              <a:t> odpovědnost</a:t>
            </a:r>
            <a:endParaRPr lang="cs-CZ" sz="4000" b="1" dirty="0">
              <a:solidFill>
                <a:schemeClr val="accent6"/>
              </a:solidFill>
            </a:endParaRPr>
          </a:p>
        </p:txBody>
      </p:sp>
      <p:pic>
        <p:nvPicPr>
          <p:cNvPr id="1026" name="Picture 2" descr="metyl, metanol, alkohol, etyl, vodka, otrava, pančovatvýrobce, placatka, kolek, drak, palírna, draka"/>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metyl, metanol, alkohol, etyl, vodka, otrava, pančovatvýrobce, placatka, kolek, drak, palírna, draka"/>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07975" y="15875"/>
            <a:ext cx="9525" cy="9525"/>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metyl, metanol, alkohol, etyl, vodka, otrava, pančovatvýrobce, placatka, kolek, drak, palírna, draka"/>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60375" y="168275"/>
            <a:ext cx="9525" cy="9525"/>
          </a:xfrm>
          <a:prstGeom prst="rect">
            <a:avLst/>
          </a:prstGeom>
          <a:noFill/>
          <a:extLst>
            <a:ext uri="{909E8E84-426E-40DD-AFC4-6F175D3DCCD1}">
              <a14:hiddenFill xmlns="" xmlns:a14="http://schemas.microsoft.com/office/drawing/2010/main">
                <a:solidFill>
                  <a:srgbClr val="FFFFFF"/>
                </a:solidFill>
              </a14:hiddenFill>
            </a:ext>
          </a:extLst>
        </p:spPr>
      </p:pic>
      <p:sp>
        <p:nvSpPr>
          <p:cNvPr id="3" name="Zástupný symbol pro obsah 2"/>
          <p:cNvSpPr>
            <a:spLocks noGrp="1"/>
          </p:cNvSpPr>
          <p:nvPr>
            <p:ph idx="1"/>
          </p:nvPr>
        </p:nvSpPr>
        <p:spPr>
          <a:xfrm>
            <a:off x="307975" y="1124744"/>
            <a:ext cx="8440489" cy="5675368"/>
          </a:xfrm>
        </p:spPr>
        <p:txBody>
          <a:bodyPr>
            <a:normAutofit fontScale="55000" lnSpcReduction="20000"/>
          </a:bodyPr>
          <a:lstStyle/>
          <a:p>
            <a:pPr marL="0" indent="0">
              <a:buNone/>
            </a:pPr>
            <a:r>
              <a:rPr lang="cs-CZ" b="1" dirty="0" smtClean="0"/>
              <a:t>Přestupky dle § 87 (např.):</a:t>
            </a:r>
          </a:p>
          <a:p>
            <a:pPr marL="0" indent="0">
              <a:buNone/>
            </a:pPr>
            <a:endParaRPr lang="cs-CZ" b="1" dirty="0" smtClean="0"/>
          </a:p>
          <a:p>
            <a:pPr marL="0" indent="0">
              <a:buNone/>
            </a:pPr>
            <a:r>
              <a:rPr lang="cs-CZ" sz="3600" b="1" dirty="0" smtClean="0">
                <a:solidFill>
                  <a:srgbClr val="00B050"/>
                </a:solidFill>
              </a:rPr>
              <a:t>Až 10.000 Kč:</a:t>
            </a:r>
          </a:p>
          <a:p>
            <a:pPr marL="0" indent="0">
              <a:buNone/>
            </a:pPr>
            <a:r>
              <a:rPr lang="cs-CZ" b="1" i="1" dirty="0" smtClean="0"/>
              <a:t>…nedovoleně </a:t>
            </a:r>
            <a:r>
              <a:rPr lang="cs-CZ" b="1" i="1" dirty="0"/>
              <a:t>zasahuje do přirozeného vývoje zvláště chráněných druhů rostlin,</a:t>
            </a:r>
          </a:p>
          <a:p>
            <a:pPr marL="0" indent="0">
              <a:buNone/>
            </a:pPr>
            <a:r>
              <a:rPr lang="cs-CZ" b="1" i="1" dirty="0"/>
              <a:t> </a:t>
            </a:r>
            <a:r>
              <a:rPr lang="cs-CZ" b="1" i="1" dirty="0" smtClean="0"/>
              <a:t>…zraňuje</a:t>
            </a:r>
            <a:r>
              <a:rPr lang="cs-CZ" b="1" i="1" dirty="0"/>
              <a:t>, chová bez povolení zvláště chráněné živočichy nebo ptáky nebo jinak nedovoleně zasahuje do jejich přirozeného vývoje</a:t>
            </a:r>
            <a:r>
              <a:rPr lang="cs-CZ" b="1" i="1" dirty="0" smtClean="0"/>
              <a:t>,</a:t>
            </a:r>
          </a:p>
          <a:p>
            <a:pPr marL="0" indent="0">
              <a:buNone/>
            </a:pPr>
            <a:r>
              <a:rPr lang="cs-CZ" sz="3600" b="1" dirty="0" smtClean="0">
                <a:solidFill>
                  <a:srgbClr val="00B050"/>
                </a:solidFill>
              </a:rPr>
              <a:t>Až 20.000 Kč:</a:t>
            </a:r>
          </a:p>
          <a:p>
            <a:pPr marL="0" indent="0">
              <a:buNone/>
            </a:pPr>
            <a:r>
              <a:rPr lang="cs-CZ" b="1" i="1" dirty="0" smtClean="0"/>
              <a:t>…usmrcuje </a:t>
            </a:r>
            <a:r>
              <a:rPr lang="cs-CZ" b="1" i="1" dirty="0"/>
              <a:t>ptáky s výjimkou těch, kteří mohou být loveni, nebo zvláště chráněné živočichy zařazené do kategorie ohrožených přímo nebo způsobí jejich úhyn nedovoleným zásahem do jejich životního prostředí nebo chytá zvláště chráněné živočichy,</a:t>
            </a:r>
          </a:p>
          <a:p>
            <a:pPr marL="0" indent="0">
              <a:buNone/>
            </a:pPr>
            <a:r>
              <a:rPr lang="cs-CZ" b="1" dirty="0" smtClean="0">
                <a:solidFill>
                  <a:srgbClr val="00B050"/>
                </a:solidFill>
              </a:rPr>
              <a:t>Až 100.000 Kč:</a:t>
            </a:r>
          </a:p>
          <a:p>
            <a:pPr marL="0" indent="0">
              <a:buNone/>
            </a:pPr>
            <a:r>
              <a:rPr lang="cs-CZ" b="1" i="1" dirty="0" smtClean="0"/>
              <a:t>…usmrtí </a:t>
            </a:r>
            <a:r>
              <a:rPr lang="cs-CZ" b="1" i="1" dirty="0"/>
              <a:t>zvláště chráněného živočicha kriticky nebo silně ohroženého druhu nebo způsobí jeho úhyn zásahem do jeho životního prostředí,</a:t>
            </a:r>
          </a:p>
          <a:p>
            <a:pPr marL="0" indent="0">
              <a:buNone/>
            </a:pPr>
            <a:r>
              <a:rPr lang="cs-CZ" b="1" i="1" dirty="0" smtClean="0"/>
              <a:t>…zničí </a:t>
            </a:r>
            <a:r>
              <a:rPr lang="cs-CZ" b="1" i="1" dirty="0"/>
              <a:t>zvláště chráněnou rostlinu kriticky nebo silně ohroženého druhu nebo způsobí její úhyn zásahem do jejího životního prostředí</a:t>
            </a:r>
            <a:r>
              <a:rPr lang="cs-CZ" b="1" i="1" dirty="0" smtClean="0"/>
              <a:t>,</a:t>
            </a:r>
          </a:p>
          <a:p>
            <a:pPr marL="0" indent="0">
              <a:buNone/>
            </a:pPr>
            <a:endParaRPr lang="cs-CZ" b="1" i="1" dirty="0"/>
          </a:p>
          <a:p>
            <a:pPr marL="0" indent="0">
              <a:buNone/>
            </a:pPr>
            <a:r>
              <a:rPr lang="cs-CZ" sz="3800" b="1" dirty="0" smtClean="0">
                <a:solidFill>
                  <a:schemeClr val="accent6"/>
                </a:solidFill>
              </a:rPr>
              <a:t>Přestupky PO a podnikajících FO - obdobně (§ 88), pokuty až 1 milion Kč/2 miliony Kč</a:t>
            </a:r>
          </a:p>
          <a:p>
            <a:pPr marL="0" indent="0">
              <a:buNone/>
            </a:pPr>
            <a:r>
              <a:rPr lang="cs-CZ" sz="3800" b="1" dirty="0" smtClean="0">
                <a:solidFill>
                  <a:schemeClr val="accent6"/>
                </a:solidFill>
              </a:rPr>
              <a:t>+ možné další tresty (typicky zabrání věci)</a:t>
            </a:r>
            <a:r>
              <a:rPr lang="cs-CZ" dirty="0"/>
              <a:t/>
            </a:r>
            <a:br>
              <a:rPr lang="cs-CZ" dirty="0"/>
            </a:br>
            <a:endParaRPr lang="cs-CZ" dirty="0"/>
          </a:p>
        </p:txBody>
      </p:sp>
    </p:spTree>
    <p:extLst>
      <p:ext uri="{BB962C8B-B14F-4D97-AF65-F5344CB8AC3E}">
        <p14:creationId xmlns="" xmlns:p14="http://schemas.microsoft.com/office/powerpoint/2010/main" val="36706075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691680" y="263058"/>
            <a:ext cx="6408712" cy="707886"/>
          </a:xfrm>
          <a:prstGeom prst="rect">
            <a:avLst/>
          </a:prstGeom>
          <a:noFill/>
        </p:spPr>
        <p:txBody>
          <a:bodyPr wrap="square" rtlCol="0">
            <a:spAutoFit/>
          </a:bodyPr>
          <a:lstStyle/>
          <a:p>
            <a:r>
              <a:rPr lang="cs-CZ" sz="4000" b="1" dirty="0" err="1" smtClean="0">
                <a:solidFill>
                  <a:schemeClr val="accent6">
                    <a:lumMod val="75000"/>
                  </a:schemeClr>
                </a:solidFill>
              </a:rPr>
              <a:t>Cronenberg</a:t>
            </a:r>
            <a:r>
              <a:rPr lang="cs-CZ" sz="4000" b="1" dirty="0" smtClean="0">
                <a:solidFill>
                  <a:schemeClr val="accent6">
                    <a:lumMod val="75000"/>
                  </a:schemeClr>
                </a:solidFill>
              </a:rPr>
              <a:t>?</a:t>
            </a:r>
            <a:endParaRPr lang="cs-CZ" sz="4000" b="1" dirty="0">
              <a:solidFill>
                <a:schemeClr val="accent6">
                  <a:lumMod val="75000"/>
                </a:schemeClr>
              </a:solidFill>
            </a:endParaRPr>
          </a:p>
        </p:txBody>
      </p:sp>
      <p:sp>
        <p:nvSpPr>
          <p:cNvPr id="8" name="TextovéPole 7"/>
          <p:cNvSpPr txBox="1"/>
          <p:nvPr/>
        </p:nvSpPr>
        <p:spPr>
          <a:xfrm>
            <a:off x="5148064" y="5877272"/>
            <a:ext cx="3538736" cy="369332"/>
          </a:xfrm>
          <a:prstGeom prst="rect">
            <a:avLst/>
          </a:prstGeom>
          <a:noFill/>
        </p:spPr>
        <p:txBody>
          <a:bodyPr wrap="square" rtlCol="0">
            <a:spAutoFit/>
          </a:bodyPr>
          <a:lstStyle/>
          <a:p>
            <a:r>
              <a:rPr lang="cs-CZ" dirty="0"/>
              <a:t>Foto: Michal Šula, </a:t>
            </a:r>
            <a:r>
              <a:rPr lang="cs-CZ" dirty="0" smtClean="0"/>
              <a:t>MAFRA</a:t>
            </a:r>
            <a:endParaRPr lang="cs-CZ" dirty="0"/>
          </a:p>
        </p:txBody>
      </p:sp>
      <p:pic>
        <p:nvPicPr>
          <p:cNvPr id="3" name="Obrázek 2"/>
          <p:cNvPicPr>
            <a:picLocks noChangeAspect="1"/>
          </p:cNvPicPr>
          <p:nvPr/>
        </p:nvPicPr>
        <p:blipFill>
          <a:blip r:embed="rId4" cstate="print"/>
          <a:stretch>
            <a:fillRect/>
          </a:stretch>
        </p:blipFill>
        <p:spPr>
          <a:xfrm>
            <a:off x="827584" y="331594"/>
            <a:ext cx="7041382" cy="6237746"/>
          </a:xfrm>
          <a:prstGeom prst="rect">
            <a:avLst/>
          </a:prstGeom>
        </p:spPr>
      </p:pic>
    </p:spTree>
    <p:extLst>
      <p:ext uri="{BB962C8B-B14F-4D97-AF65-F5344CB8AC3E}">
        <p14:creationId xmlns="" xmlns:p14="http://schemas.microsoft.com/office/powerpoint/2010/main" val="351724636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691680" y="263058"/>
            <a:ext cx="7540152" cy="707886"/>
          </a:xfrm>
          <a:prstGeom prst="rect">
            <a:avLst/>
          </a:prstGeom>
          <a:noFill/>
        </p:spPr>
        <p:txBody>
          <a:bodyPr wrap="square" rtlCol="0">
            <a:spAutoFit/>
          </a:bodyPr>
          <a:lstStyle/>
          <a:p>
            <a:r>
              <a:rPr lang="cs-CZ" sz="4000" b="1" dirty="0" smtClean="0">
                <a:solidFill>
                  <a:schemeClr val="accent6"/>
                </a:solidFill>
              </a:rPr>
              <a:t>Trestněprávní odpovědnost</a:t>
            </a:r>
            <a:endParaRPr lang="cs-CZ" sz="4000" b="1" dirty="0">
              <a:solidFill>
                <a:schemeClr val="accent6"/>
              </a:solidFill>
            </a:endParaRPr>
          </a:p>
        </p:txBody>
      </p:sp>
      <p:pic>
        <p:nvPicPr>
          <p:cNvPr id="1026" name="Picture 2" descr="metyl, metanol, alkohol, etyl, vodka, otrava, pančovatvýrobce, placatka, kolek, drak, palírna, draka"/>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metyl, metanol, alkohol, etyl, vodka, otrava, pančovatvýrobce, placatka, kolek, drak, palírna, draka"/>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07975" y="15875"/>
            <a:ext cx="9525" cy="9525"/>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metyl, metanol, alkohol, etyl, vodka, otrava, pančovatvýrobce, placatka, kolek, drak, palírna, draka"/>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60375" y="168275"/>
            <a:ext cx="9525" cy="9525"/>
          </a:xfrm>
          <a:prstGeom prst="rect">
            <a:avLst/>
          </a:prstGeom>
          <a:noFill/>
          <a:extLst>
            <a:ext uri="{909E8E84-426E-40DD-AFC4-6F175D3DCCD1}">
              <a14:hiddenFill xmlns="" xmlns:a14="http://schemas.microsoft.com/office/drawing/2010/main">
                <a:solidFill>
                  <a:srgbClr val="FFFFFF"/>
                </a:solidFill>
              </a14:hiddenFill>
            </a:ext>
          </a:extLst>
        </p:spPr>
      </p:pic>
      <p:sp>
        <p:nvSpPr>
          <p:cNvPr id="3" name="Zástupný symbol pro obsah 2"/>
          <p:cNvSpPr>
            <a:spLocks noGrp="1"/>
          </p:cNvSpPr>
          <p:nvPr>
            <p:ph idx="1"/>
          </p:nvPr>
        </p:nvSpPr>
        <p:spPr>
          <a:xfrm>
            <a:off x="457200" y="1600200"/>
            <a:ext cx="8507288" cy="5069160"/>
          </a:xfrm>
        </p:spPr>
        <p:txBody>
          <a:bodyPr>
            <a:normAutofit fontScale="62500" lnSpcReduction="20000"/>
          </a:bodyPr>
          <a:lstStyle/>
          <a:p>
            <a:pPr marL="0" indent="0">
              <a:buNone/>
            </a:pPr>
            <a:r>
              <a:rPr lang="cs-CZ" b="1" dirty="0"/>
              <a:t>§ 299 Neoprávněné nakládání s chráněnými volně žijícími živočichy a planě rostoucími </a:t>
            </a:r>
            <a:r>
              <a:rPr lang="cs-CZ" b="1" dirty="0" smtClean="0"/>
              <a:t>rostlinami</a:t>
            </a:r>
          </a:p>
          <a:p>
            <a:pPr marL="0" indent="0">
              <a:buNone/>
            </a:pPr>
            <a:endParaRPr lang="cs-CZ" b="1" dirty="0"/>
          </a:p>
          <a:p>
            <a:pPr marL="0" indent="0">
              <a:buNone/>
            </a:pPr>
            <a:r>
              <a:rPr lang="cs-CZ" b="1" dirty="0" smtClean="0"/>
              <a:t>1</a:t>
            </a:r>
            <a:r>
              <a:rPr lang="cs-CZ" b="1" dirty="0"/>
              <a:t>)</a:t>
            </a:r>
            <a:r>
              <a:rPr lang="cs-CZ" dirty="0"/>
              <a:t> </a:t>
            </a:r>
            <a:r>
              <a:rPr lang="cs-CZ" dirty="0" smtClean="0"/>
              <a:t>…usmrtí</a:t>
            </a:r>
            <a:r>
              <a:rPr lang="cs-CZ" dirty="0"/>
              <a:t>, zničí, poškodí, odejme z přírody, zpracovává, doveze, vyveze, proveze, přechovává, nabízí, zprostředkuje, sobě nebo jinému opatří jedince zvláště chráněného druhu živočicha nebo rostliny nebo exemplář </a:t>
            </a:r>
            <a:r>
              <a:rPr lang="cs-CZ" sz="3800" b="1" dirty="0">
                <a:solidFill>
                  <a:srgbClr val="00B050"/>
                </a:solidFill>
              </a:rPr>
              <a:t>chráněného druhu </a:t>
            </a:r>
            <a:r>
              <a:rPr lang="cs-CZ" dirty="0"/>
              <a:t>a spáchá takový čin </a:t>
            </a:r>
            <a:r>
              <a:rPr lang="cs-CZ" sz="3800" b="1" dirty="0">
                <a:solidFill>
                  <a:srgbClr val="00B050"/>
                </a:solidFill>
              </a:rPr>
              <a:t>na více než dvaceti pěti kusech </a:t>
            </a:r>
            <a:r>
              <a:rPr lang="cs-CZ" dirty="0"/>
              <a:t>živočichů, rostlin nebo exemplářů, bude potrestán odnětím svobody až na tři léta, zákazem činnosti nebo propadnutím věci nebo jiné majetkové hodnoty</a:t>
            </a:r>
            <a:r>
              <a:rPr lang="cs-CZ" dirty="0" smtClean="0"/>
              <a:t>.</a:t>
            </a:r>
          </a:p>
          <a:p>
            <a:pPr marL="0" indent="0">
              <a:buNone/>
            </a:pPr>
            <a:r>
              <a:rPr lang="cs-CZ" dirty="0"/>
              <a:t/>
            </a:r>
            <a:br>
              <a:rPr lang="cs-CZ" dirty="0"/>
            </a:br>
            <a:r>
              <a:rPr lang="cs-CZ" b="1" dirty="0"/>
              <a:t>(2)</a:t>
            </a:r>
            <a:r>
              <a:rPr lang="cs-CZ" dirty="0"/>
              <a:t> Stejně bude potrestán, kdo v rozporu s jiným právním předpisem usmrtí, zničí, poškodí, odejme z přírody, zpracovává, doveze, vyveze, proveze, přechovává, nabízí, zprostředkuje, sobě nebo jinému </a:t>
            </a:r>
            <a:r>
              <a:rPr lang="cs-CZ" sz="3800" b="1" dirty="0">
                <a:solidFill>
                  <a:srgbClr val="00B050"/>
                </a:solidFill>
              </a:rPr>
              <a:t>opatří jedince silně nebo kriticky ohroženého druhu živočicha nebo rostliny nebo exemplář druhu přímo ohroženého vyhubením nebo vyhynutím</a:t>
            </a:r>
            <a:r>
              <a:rPr lang="cs-CZ" dirty="0"/>
              <a:t>.</a:t>
            </a:r>
            <a:br>
              <a:rPr lang="cs-CZ" dirty="0"/>
            </a:br>
            <a:endParaRPr lang="cs-CZ" dirty="0"/>
          </a:p>
        </p:txBody>
      </p:sp>
    </p:spTree>
    <p:extLst>
      <p:ext uri="{BB962C8B-B14F-4D97-AF65-F5344CB8AC3E}">
        <p14:creationId xmlns="" xmlns:p14="http://schemas.microsoft.com/office/powerpoint/2010/main" val="223558416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691680" y="263058"/>
            <a:ext cx="7540152" cy="707886"/>
          </a:xfrm>
          <a:prstGeom prst="rect">
            <a:avLst/>
          </a:prstGeom>
          <a:noFill/>
        </p:spPr>
        <p:txBody>
          <a:bodyPr wrap="square" rtlCol="0">
            <a:spAutoFit/>
          </a:bodyPr>
          <a:lstStyle/>
          <a:p>
            <a:r>
              <a:rPr lang="cs-CZ" sz="4000" b="1" dirty="0" smtClean="0">
                <a:solidFill>
                  <a:schemeClr val="accent6"/>
                </a:solidFill>
              </a:rPr>
              <a:t>Trestněprávní odpovědnost</a:t>
            </a:r>
            <a:endParaRPr lang="cs-CZ" sz="4000" b="1" dirty="0">
              <a:solidFill>
                <a:schemeClr val="accent6"/>
              </a:solidFill>
            </a:endParaRPr>
          </a:p>
        </p:txBody>
      </p:sp>
      <p:pic>
        <p:nvPicPr>
          <p:cNvPr id="1026" name="Picture 2" descr="metyl, metanol, alkohol, etyl, vodka, otrava, pančovatvýrobce, placatka, kolek, drak, palírna, draka"/>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metyl, metanol, alkohol, etyl, vodka, otrava, pančovatvýrobce, placatka, kolek, drak, palírna, draka"/>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07975" y="15875"/>
            <a:ext cx="9525" cy="9525"/>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metyl, metanol, alkohol, etyl, vodka, otrava, pančovatvýrobce, placatka, kolek, drak, palírna, draka"/>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60375" y="168275"/>
            <a:ext cx="9525" cy="9525"/>
          </a:xfrm>
          <a:prstGeom prst="rect">
            <a:avLst/>
          </a:prstGeom>
          <a:noFill/>
          <a:extLst>
            <a:ext uri="{909E8E84-426E-40DD-AFC4-6F175D3DCCD1}">
              <a14:hiddenFill xmlns="" xmlns:a14="http://schemas.microsoft.com/office/drawing/2010/main">
                <a:solidFill>
                  <a:srgbClr val="FFFFFF"/>
                </a:solidFill>
              </a14:hiddenFill>
            </a:ext>
          </a:extLst>
        </p:spPr>
      </p:pic>
      <p:sp>
        <p:nvSpPr>
          <p:cNvPr id="3" name="Zástupný symbol pro obsah 2"/>
          <p:cNvSpPr>
            <a:spLocks noGrp="1"/>
          </p:cNvSpPr>
          <p:nvPr>
            <p:ph idx="1"/>
          </p:nvPr>
        </p:nvSpPr>
        <p:spPr/>
        <p:txBody>
          <a:bodyPr>
            <a:normAutofit fontScale="77500" lnSpcReduction="20000"/>
          </a:bodyPr>
          <a:lstStyle/>
          <a:p>
            <a:pPr marL="0" indent="0">
              <a:buNone/>
            </a:pPr>
            <a:r>
              <a:rPr lang="cs-CZ" b="1" dirty="0"/>
              <a:t>§ 300</a:t>
            </a:r>
          </a:p>
          <a:p>
            <a:pPr marL="0" indent="0">
              <a:buNone/>
            </a:pPr>
            <a:r>
              <a:rPr lang="cs-CZ" b="1" dirty="0"/>
              <a:t>Neoprávněné nakládání s chráněnými volně žijícími živočichy a planě rostoucími rostlinami z nedbalosti</a:t>
            </a:r>
          </a:p>
          <a:p>
            <a:pPr marL="0" indent="0">
              <a:buNone/>
            </a:pPr>
            <a:r>
              <a:rPr lang="cs-CZ" dirty="0"/>
              <a:t>Kdo z hrubé nedbalosti poruší jiný právní předpis tím, že </a:t>
            </a:r>
            <a:r>
              <a:rPr lang="cs-CZ" b="1" dirty="0">
                <a:solidFill>
                  <a:schemeClr val="accent6"/>
                </a:solidFill>
              </a:rPr>
              <a:t>usmrtí, zničí, poškodí, odejme z přírody, zpracovává, opakovaně doveze, vyveze nebo proveze, přechovává, nabízí, zprostředkuje nebo sobě nebo jinému opatří </a:t>
            </a:r>
            <a:r>
              <a:rPr lang="cs-CZ" b="1" dirty="0"/>
              <a:t>jedince zvláště chráněného druhu živočicha nebo rostliny nebo exemplář chráněného druhu ve větším rozsahu než dvaceti pěti kusů nebo jedince kriticky ohroženého druhu živočicha nebo rostliny nebo exemplář druhu přímo ohroženého vyhubením nebo vyhynutím</a:t>
            </a:r>
            <a:r>
              <a:rPr lang="cs-CZ" dirty="0"/>
              <a:t>, bude potrestán odnětím svobody až na jeden rok, zákazem činnosti nebo propadnutím věci.</a:t>
            </a:r>
          </a:p>
        </p:txBody>
      </p:sp>
    </p:spTree>
    <p:extLst>
      <p:ext uri="{BB962C8B-B14F-4D97-AF65-F5344CB8AC3E}">
        <p14:creationId xmlns="" xmlns:p14="http://schemas.microsoft.com/office/powerpoint/2010/main" val="261015326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691680" y="263058"/>
            <a:ext cx="7540152" cy="707886"/>
          </a:xfrm>
          <a:prstGeom prst="rect">
            <a:avLst/>
          </a:prstGeom>
          <a:noFill/>
        </p:spPr>
        <p:txBody>
          <a:bodyPr wrap="square" rtlCol="0">
            <a:spAutoFit/>
          </a:bodyPr>
          <a:lstStyle/>
          <a:p>
            <a:r>
              <a:rPr lang="cs-CZ" sz="4000" b="1" dirty="0" smtClean="0">
                <a:solidFill>
                  <a:schemeClr val="accent6"/>
                </a:solidFill>
              </a:rPr>
              <a:t>Trestněprávní odpovědnost</a:t>
            </a:r>
            <a:endParaRPr lang="cs-CZ" sz="4000" b="1" dirty="0">
              <a:solidFill>
                <a:schemeClr val="accent6"/>
              </a:solidFill>
            </a:endParaRPr>
          </a:p>
        </p:txBody>
      </p:sp>
      <p:pic>
        <p:nvPicPr>
          <p:cNvPr id="1026" name="Picture 2" descr="metyl, metanol, alkohol, etyl, vodka, otrava, pančovatvýrobce, placatka, kolek, drak, palírna, draka"/>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metyl, metanol, alkohol, etyl, vodka, otrava, pančovatvýrobce, placatka, kolek, drak, palírna, draka"/>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07975" y="15875"/>
            <a:ext cx="9525" cy="9525"/>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metyl, metanol, alkohol, etyl, vodka, otrava, pančovatvýrobce, placatka, kolek, drak, palírna, draka"/>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60375" y="168275"/>
            <a:ext cx="9525" cy="9525"/>
          </a:xfrm>
          <a:prstGeom prst="rect">
            <a:avLst/>
          </a:prstGeom>
          <a:noFill/>
          <a:extLst>
            <a:ext uri="{909E8E84-426E-40DD-AFC4-6F175D3DCCD1}">
              <a14:hiddenFill xmlns="" xmlns:a14="http://schemas.microsoft.com/office/drawing/2010/main">
                <a:solidFill>
                  <a:srgbClr val="FFFFFF"/>
                </a:solidFill>
              </a14:hiddenFill>
            </a:ext>
          </a:extLst>
        </p:spPr>
      </p:pic>
      <p:sp>
        <p:nvSpPr>
          <p:cNvPr id="3" name="Zástupný symbol pro obsah 2"/>
          <p:cNvSpPr>
            <a:spLocks noGrp="1"/>
          </p:cNvSpPr>
          <p:nvPr>
            <p:ph idx="1"/>
          </p:nvPr>
        </p:nvSpPr>
        <p:spPr/>
        <p:txBody>
          <a:bodyPr>
            <a:normAutofit/>
          </a:bodyPr>
          <a:lstStyle/>
          <a:p>
            <a:pPr marL="0" indent="0">
              <a:buNone/>
            </a:pPr>
            <a:r>
              <a:rPr lang="cs-CZ" sz="2400" b="1" dirty="0">
                <a:hlinkClick r:id="rId5"/>
              </a:rPr>
              <a:t>http://</a:t>
            </a:r>
            <a:r>
              <a:rPr lang="cs-CZ" sz="2400" b="1" dirty="0" smtClean="0">
                <a:hlinkClick r:id="rId5"/>
              </a:rPr>
              <a:t>www.ceskatelevize.cz/ivysilani/1142743803-reporteri-ct/209452801240046</a:t>
            </a:r>
            <a:r>
              <a:rPr lang="cs-CZ" sz="2400" b="1" dirty="0" smtClean="0"/>
              <a:t> </a:t>
            </a:r>
            <a:endParaRPr lang="cs-CZ" sz="2400" dirty="0"/>
          </a:p>
        </p:txBody>
      </p:sp>
      <p:pic>
        <p:nvPicPr>
          <p:cNvPr id="5122" name="Picture 2"/>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608198" y="2489029"/>
            <a:ext cx="4797152" cy="38643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05884475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691680" y="2608281"/>
            <a:ext cx="7200800" cy="1323439"/>
          </a:xfrm>
          <a:prstGeom prst="rect">
            <a:avLst/>
          </a:prstGeom>
          <a:noFill/>
        </p:spPr>
        <p:txBody>
          <a:bodyPr wrap="square" rtlCol="0">
            <a:spAutoFit/>
          </a:bodyPr>
          <a:lstStyle/>
          <a:p>
            <a:r>
              <a:rPr lang="cs-CZ" sz="4000" b="1" dirty="0" smtClean="0"/>
              <a:t>Obchodování </a:t>
            </a:r>
            <a:r>
              <a:rPr lang="en-US" sz="4000" b="1" dirty="0"/>
              <a:t>s </a:t>
            </a:r>
            <a:r>
              <a:rPr lang="en-US" sz="4000" b="1" dirty="0" err="1"/>
              <a:t>ohroženými</a:t>
            </a:r>
            <a:r>
              <a:rPr lang="en-US" sz="4000" b="1" dirty="0"/>
              <a:t> </a:t>
            </a:r>
            <a:r>
              <a:rPr lang="en-US" sz="4000" b="1" dirty="0" err="1"/>
              <a:t>druhy</a:t>
            </a:r>
            <a:r>
              <a:rPr lang="en-US" sz="4000" b="1" dirty="0"/>
              <a:t> </a:t>
            </a:r>
            <a:r>
              <a:rPr lang="en-US" sz="4000" b="1" dirty="0" err="1"/>
              <a:t>živočichů</a:t>
            </a:r>
            <a:r>
              <a:rPr lang="en-US" sz="4000" b="1" dirty="0"/>
              <a:t> a </a:t>
            </a:r>
            <a:r>
              <a:rPr lang="en-US" sz="4000" b="1" dirty="0" err="1"/>
              <a:t>rostlin</a:t>
            </a:r>
            <a:endParaRPr lang="cs-CZ" sz="4000" b="1" dirty="0"/>
          </a:p>
        </p:txBody>
      </p:sp>
    </p:spTree>
    <p:extLst>
      <p:ext uri="{BB962C8B-B14F-4D97-AF65-F5344CB8AC3E}">
        <p14:creationId xmlns="" xmlns:p14="http://schemas.microsoft.com/office/powerpoint/2010/main" val="57888687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710762" y="459114"/>
            <a:ext cx="7128792" cy="584775"/>
          </a:xfrm>
          <a:prstGeom prst="rect">
            <a:avLst/>
          </a:prstGeom>
          <a:noFill/>
        </p:spPr>
        <p:txBody>
          <a:bodyPr wrap="square" rtlCol="0">
            <a:spAutoFit/>
          </a:bodyPr>
          <a:lstStyle/>
          <a:p>
            <a:pPr>
              <a:buNone/>
            </a:pPr>
            <a:r>
              <a:rPr lang="cs-CZ" sz="3200" b="1" dirty="0" smtClean="0">
                <a:solidFill>
                  <a:schemeClr val="accent6"/>
                </a:solidFill>
              </a:rPr>
              <a:t>???</a:t>
            </a:r>
          </a:p>
        </p:txBody>
      </p:sp>
      <p:sp>
        <p:nvSpPr>
          <p:cNvPr id="5" name="Zástupný symbol pro obsah 4"/>
          <p:cNvSpPr>
            <a:spLocks noGrp="1"/>
          </p:cNvSpPr>
          <p:nvPr>
            <p:ph idx="1"/>
          </p:nvPr>
        </p:nvSpPr>
        <p:spPr/>
        <p:txBody>
          <a:bodyPr/>
          <a:lstStyle/>
          <a:p>
            <a:endParaRPr lang="cs-CZ" dirty="0"/>
          </a:p>
        </p:txBody>
      </p:sp>
      <p:pic>
        <p:nvPicPr>
          <p:cNvPr id="1026" name="Picture 2" descr="http://opilcovorano.cz/wp-content/uploads/2013/10/5953522-andrej-babis-s-tigrem.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09834" y="2060848"/>
            <a:ext cx="5165324" cy="3446009"/>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http://oidnes.cz/05/093/maxi/PATddc52_zralok3.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058660" y="1772816"/>
            <a:ext cx="3869743" cy="2376264"/>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http://img.mf.cz/176/317/3-P201308290485501.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059095" y="4149080"/>
            <a:ext cx="3888886" cy="230425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53104222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710762" y="459114"/>
            <a:ext cx="7128792" cy="584775"/>
          </a:xfrm>
          <a:prstGeom prst="rect">
            <a:avLst/>
          </a:prstGeom>
          <a:noFill/>
        </p:spPr>
        <p:txBody>
          <a:bodyPr wrap="square" rtlCol="0">
            <a:spAutoFit/>
          </a:bodyPr>
          <a:lstStyle/>
          <a:p>
            <a:pPr>
              <a:buNone/>
            </a:pPr>
            <a:r>
              <a:rPr lang="cs-CZ" sz="3200" b="1" dirty="0" smtClean="0">
                <a:solidFill>
                  <a:schemeClr val="accent6"/>
                </a:solidFill>
              </a:rPr>
              <a:t>???</a:t>
            </a:r>
          </a:p>
        </p:txBody>
      </p:sp>
      <p:pic>
        <p:nvPicPr>
          <p:cNvPr id="7170" name="Picture 2" descr="Výsledek obrázku pro chová pumu"/>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19563" y="167260"/>
            <a:ext cx="4512501" cy="3384376"/>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Obrázek 10"/>
          <p:cNvPicPr>
            <a:picLocks noChangeAspect="1"/>
          </p:cNvPicPr>
          <p:nvPr/>
        </p:nvPicPr>
        <p:blipFill rotWithShape="1">
          <a:blip r:embed="rId5" cstate="print"/>
          <a:srcRect l="12037" t="45875" r="41218" b="12249"/>
          <a:stretch/>
        </p:blipFill>
        <p:spPr>
          <a:xfrm>
            <a:off x="4847582" y="4149080"/>
            <a:ext cx="4320481" cy="3096345"/>
          </a:xfrm>
          <a:prstGeom prst="rect">
            <a:avLst/>
          </a:prstGeom>
        </p:spPr>
      </p:pic>
      <p:pic>
        <p:nvPicPr>
          <p:cNvPr id="7172" name="Picture 4" descr="Výsledek obrázku pro chová pumu"/>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8898" y="3731576"/>
            <a:ext cx="4627795" cy="2606992"/>
          </a:xfrm>
          <a:prstGeom prst="rect">
            <a:avLst/>
          </a:prstGeom>
          <a:noFill/>
          <a:extLst>
            <a:ext uri="{909E8E84-426E-40DD-AFC4-6F175D3DCCD1}">
              <a14:hiddenFill xmlns="" xmlns:a14="http://schemas.microsoft.com/office/drawing/2010/main">
                <a:solidFill>
                  <a:srgbClr val="FFFFFF"/>
                </a:solidFill>
              </a14:hiddenFill>
            </a:ext>
          </a:extLst>
        </p:spPr>
      </p:pic>
      <p:pic>
        <p:nvPicPr>
          <p:cNvPr id="7174" name="Picture 6" descr="Výsledek obrázku pro chová pumu"/>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5002875" y="528788"/>
            <a:ext cx="4104451" cy="307833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18956200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979712" y="384547"/>
            <a:ext cx="6696744" cy="707886"/>
          </a:xfrm>
          <a:prstGeom prst="rect">
            <a:avLst/>
          </a:prstGeom>
          <a:noFill/>
        </p:spPr>
        <p:txBody>
          <a:bodyPr wrap="square" rtlCol="0">
            <a:spAutoFit/>
          </a:bodyPr>
          <a:lstStyle/>
          <a:p>
            <a:r>
              <a:rPr lang="cs-CZ" sz="4000" b="1" dirty="0" smtClean="0"/>
              <a:t>Zajímavý fakt </a:t>
            </a:r>
            <a:r>
              <a:rPr lang="cs-CZ" altLang="cs-CZ" sz="4000" b="1" dirty="0" smtClean="0"/>
              <a:t>#2</a:t>
            </a:r>
            <a:endParaRPr lang="cs-CZ" sz="4000" b="1" dirty="0"/>
          </a:p>
        </p:txBody>
      </p:sp>
      <p:pic>
        <p:nvPicPr>
          <p:cNvPr id="7" name="Obrázek 3" descr="9019-1-1252192812.jpg"/>
          <p:cNvPicPr>
            <a:picLocks noGrp="1" noChangeAspect="1"/>
          </p:cNvPicPr>
          <p:nvPr>
            <p:ph idx="1"/>
          </p:nvPr>
        </p:nvPicPr>
        <p:blipFill>
          <a:blip r:embed="rId4" cstate="print">
            <a:extLst>
              <a:ext uri="{28A0092B-C50C-407E-A947-70E740481C1C}">
                <a14:useLocalDpi xmlns="" xmlns:a14="http://schemas.microsoft.com/office/drawing/2010/main" val="0"/>
              </a:ext>
            </a:extLst>
          </a:blip>
          <a:srcRect/>
          <a:stretch>
            <a:fillRect/>
          </a:stretch>
        </p:blipFill>
        <p:spPr bwMode="auto">
          <a:xfrm>
            <a:off x="6381862" y="4653136"/>
            <a:ext cx="2948345" cy="23586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Obdélník 5"/>
          <p:cNvSpPr/>
          <p:nvPr/>
        </p:nvSpPr>
        <p:spPr>
          <a:xfrm>
            <a:off x="611560" y="2573605"/>
            <a:ext cx="7704856" cy="1754326"/>
          </a:xfrm>
          <a:prstGeom prst="rect">
            <a:avLst/>
          </a:prstGeom>
        </p:spPr>
        <p:txBody>
          <a:bodyPr wrap="square">
            <a:spAutoFit/>
          </a:bodyPr>
          <a:lstStyle/>
          <a:p>
            <a:r>
              <a:rPr lang="cs-CZ" sz="3600" dirty="0" smtClean="0"/>
              <a:t>„</a:t>
            </a:r>
            <a:r>
              <a:rPr lang="cs-CZ" sz="3600" b="1" i="1" dirty="0"/>
              <a:t>V České republice je okolo 30 tisíc chovatelů chráněných druhů živočichů, v Polsku 3 tisíce, v Portugalsku 300</a:t>
            </a:r>
            <a:r>
              <a:rPr lang="cs-CZ" sz="3600" b="1" i="1" dirty="0" smtClean="0"/>
              <a:t>.</a:t>
            </a:r>
            <a:r>
              <a:rPr lang="cs-CZ" sz="3600" dirty="0" smtClean="0"/>
              <a:t>“</a:t>
            </a:r>
          </a:p>
        </p:txBody>
      </p:sp>
    </p:spTree>
    <p:extLst>
      <p:ext uri="{BB962C8B-B14F-4D97-AF65-F5344CB8AC3E}">
        <p14:creationId xmlns="" xmlns:p14="http://schemas.microsoft.com/office/powerpoint/2010/main" val="299007157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3" cstate="print"/>
          <a:stretch>
            <a:fillRect/>
          </a:stretch>
        </p:blipFill>
        <p:spPr>
          <a:xfrm>
            <a:off x="467544" y="332656"/>
            <a:ext cx="8443283" cy="6214328"/>
          </a:xfrm>
          <a:prstGeom prst="rect">
            <a:avLst/>
          </a:prstGeom>
        </p:spPr>
      </p:pic>
    </p:spTree>
    <p:extLst>
      <p:ext uri="{BB962C8B-B14F-4D97-AF65-F5344CB8AC3E}">
        <p14:creationId xmlns="" xmlns:p14="http://schemas.microsoft.com/office/powerpoint/2010/main" val="85023704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cstate="print"/>
          <a:stretch>
            <a:fillRect/>
          </a:stretch>
        </p:blipFill>
        <p:spPr>
          <a:xfrm>
            <a:off x="395536" y="476672"/>
            <a:ext cx="8005093" cy="6048672"/>
          </a:xfrm>
          <a:prstGeom prst="rect">
            <a:avLst/>
          </a:prstGeom>
        </p:spPr>
      </p:pic>
    </p:spTree>
    <p:extLst>
      <p:ext uri="{BB962C8B-B14F-4D97-AF65-F5344CB8AC3E}">
        <p14:creationId xmlns="" xmlns:p14="http://schemas.microsoft.com/office/powerpoint/2010/main" val="44816011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475656" y="384547"/>
            <a:ext cx="7200800" cy="1077218"/>
          </a:xfrm>
          <a:prstGeom prst="rect">
            <a:avLst/>
          </a:prstGeom>
          <a:noFill/>
        </p:spPr>
        <p:txBody>
          <a:bodyPr wrap="square" rtlCol="0">
            <a:spAutoFit/>
          </a:bodyPr>
          <a:lstStyle/>
          <a:p>
            <a:r>
              <a:rPr lang="cs-CZ" sz="3200" b="1" dirty="0" smtClean="0">
                <a:solidFill>
                  <a:schemeClr val="accent6"/>
                </a:solidFill>
              </a:rPr>
              <a:t>Obchodování </a:t>
            </a:r>
            <a:r>
              <a:rPr lang="en-US" sz="3200" b="1" dirty="0">
                <a:solidFill>
                  <a:schemeClr val="accent6"/>
                </a:solidFill>
              </a:rPr>
              <a:t>s </a:t>
            </a:r>
            <a:r>
              <a:rPr lang="en-US" sz="3200" b="1" dirty="0" err="1">
                <a:solidFill>
                  <a:schemeClr val="accent6"/>
                </a:solidFill>
              </a:rPr>
              <a:t>ohroženými</a:t>
            </a:r>
            <a:r>
              <a:rPr lang="en-US" sz="3200" b="1" dirty="0">
                <a:solidFill>
                  <a:schemeClr val="accent6"/>
                </a:solidFill>
              </a:rPr>
              <a:t> </a:t>
            </a:r>
            <a:r>
              <a:rPr lang="en-US" sz="3200" b="1" dirty="0" err="1">
                <a:solidFill>
                  <a:schemeClr val="accent6"/>
                </a:solidFill>
              </a:rPr>
              <a:t>druhy</a:t>
            </a:r>
            <a:r>
              <a:rPr lang="en-US" sz="3200" b="1" dirty="0">
                <a:solidFill>
                  <a:schemeClr val="accent6"/>
                </a:solidFill>
              </a:rPr>
              <a:t> </a:t>
            </a:r>
            <a:r>
              <a:rPr lang="en-US" sz="3200" b="1" dirty="0" err="1">
                <a:solidFill>
                  <a:schemeClr val="accent6"/>
                </a:solidFill>
              </a:rPr>
              <a:t>živočichů</a:t>
            </a:r>
            <a:r>
              <a:rPr lang="en-US" sz="3200" b="1" dirty="0">
                <a:solidFill>
                  <a:schemeClr val="accent6"/>
                </a:solidFill>
              </a:rPr>
              <a:t> a </a:t>
            </a:r>
            <a:r>
              <a:rPr lang="en-US" sz="3200" b="1" dirty="0" err="1">
                <a:solidFill>
                  <a:schemeClr val="accent6"/>
                </a:solidFill>
              </a:rPr>
              <a:t>rostlin</a:t>
            </a:r>
            <a:endParaRPr lang="cs-CZ" sz="3200" b="1" dirty="0">
              <a:solidFill>
                <a:schemeClr val="accent6"/>
              </a:solidFill>
            </a:endParaRPr>
          </a:p>
        </p:txBody>
      </p:sp>
      <p:sp>
        <p:nvSpPr>
          <p:cNvPr id="3" name="Zástupný symbol pro obsah 2"/>
          <p:cNvSpPr>
            <a:spLocks noGrp="1"/>
          </p:cNvSpPr>
          <p:nvPr>
            <p:ph idx="1"/>
          </p:nvPr>
        </p:nvSpPr>
        <p:spPr>
          <a:xfrm>
            <a:off x="683568" y="1812605"/>
            <a:ext cx="8229600" cy="4525963"/>
          </a:xfrm>
        </p:spPr>
        <p:txBody>
          <a:bodyPr>
            <a:normAutofit/>
          </a:bodyPr>
          <a:lstStyle/>
          <a:p>
            <a:pPr marL="0" indent="0">
              <a:buNone/>
            </a:pPr>
            <a:r>
              <a:rPr lang="cs-CZ" b="1" dirty="0" smtClean="0">
                <a:solidFill>
                  <a:schemeClr val="accent6"/>
                </a:solidFill>
              </a:rPr>
              <a:t>Cíle</a:t>
            </a:r>
            <a:r>
              <a:rPr lang="cs-CZ" b="1" dirty="0" smtClean="0"/>
              <a:t> právní regulace:</a:t>
            </a:r>
          </a:p>
          <a:p>
            <a:r>
              <a:rPr lang="cs-CZ" dirty="0" smtClean="0"/>
              <a:t>Minimalizovat </a:t>
            </a:r>
            <a:r>
              <a:rPr lang="cs-CZ" dirty="0"/>
              <a:t>využívání volné přírody (rostlin, živočichů) pro účely „obchodu“ </a:t>
            </a:r>
            <a:endParaRPr lang="cs-CZ" dirty="0" smtClean="0"/>
          </a:p>
          <a:p>
            <a:r>
              <a:rPr lang="cs-CZ" dirty="0" smtClean="0"/>
              <a:t>Kontrola </a:t>
            </a:r>
            <a:r>
              <a:rPr lang="cs-CZ" dirty="0"/>
              <a:t>a regulace mezinárodního obchodu (a pohybu vůbec) </a:t>
            </a:r>
            <a:endParaRPr lang="cs-CZ" dirty="0" smtClean="0"/>
          </a:p>
          <a:p>
            <a:pPr lvl="1"/>
            <a:r>
              <a:rPr lang="cs-CZ" dirty="0" smtClean="0"/>
              <a:t>se </a:t>
            </a:r>
            <a:r>
              <a:rPr lang="cs-CZ" dirty="0"/>
              <a:t>samotnými druhy </a:t>
            </a:r>
            <a:endParaRPr lang="cs-CZ" dirty="0" smtClean="0"/>
          </a:p>
          <a:p>
            <a:pPr lvl="1"/>
            <a:r>
              <a:rPr lang="cs-CZ" dirty="0" smtClean="0"/>
              <a:t>s </a:t>
            </a:r>
            <a:r>
              <a:rPr lang="cs-CZ" dirty="0"/>
              <a:t>jejich částmi </a:t>
            </a:r>
            <a:endParaRPr lang="cs-CZ" dirty="0" smtClean="0"/>
          </a:p>
          <a:p>
            <a:pPr lvl="1"/>
            <a:r>
              <a:rPr lang="cs-CZ" dirty="0" smtClean="0"/>
              <a:t>s </a:t>
            </a:r>
            <a:r>
              <a:rPr lang="cs-CZ" dirty="0"/>
              <a:t>výrobky z nich</a:t>
            </a:r>
            <a:endParaRPr lang="cs-CZ" b="1" u="sng" dirty="0"/>
          </a:p>
          <a:p>
            <a:pPr marL="0" indent="0">
              <a:buNone/>
            </a:pPr>
            <a:endParaRPr lang="cs-CZ" b="1" u="sng" dirty="0"/>
          </a:p>
        </p:txBody>
      </p:sp>
    </p:spTree>
    <p:extLst>
      <p:ext uri="{BB962C8B-B14F-4D97-AF65-F5344CB8AC3E}">
        <p14:creationId xmlns="" xmlns:p14="http://schemas.microsoft.com/office/powerpoint/2010/main" val="253107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down)">
                                      <p:cBhvr>
                                        <p:cTn id="20" dur="500"/>
                                        <p:tgtEl>
                                          <p:spTgt spid="3">
                                            <p:txEl>
                                              <p:pRg st="3" end="3"/>
                                            </p:tx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down)">
                                      <p:cBhvr>
                                        <p:cTn id="23" dur="500"/>
                                        <p:tgtEl>
                                          <p:spTgt spid="3">
                                            <p:txEl>
                                              <p:pRg st="4" end="4"/>
                                            </p:tx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wipe(down)">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ovéPole 7"/>
          <p:cNvSpPr txBox="1"/>
          <p:nvPr/>
        </p:nvSpPr>
        <p:spPr>
          <a:xfrm>
            <a:off x="5364088" y="6110184"/>
            <a:ext cx="3538736" cy="369332"/>
          </a:xfrm>
          <a:prstGeom prst="rect">
            <a:avLst/>
          </a:prstGeom>
          <a:noFill/>
        </p:spPr>
        <p:txBody>
          <a:bodyPr wrap="square" rtlCol="0">
            <a:spAutoFit/>
          </a:bodyPr>
          <a:lstStyle/>
          <a:p>
            <a:r>
              <a:rPr lang="cs-CZ" dirty="0"/>
              <a:t>Foto: </a:t>
            </a:r>
            <a:r>
              <a:rPr lang="cs-CZ" dirty="0" smtClean="0"/>
              <a:t>SOS/</a:t>
            </a:r>
            <a:r>
              <a:rPr lang="cs-CZ" dirty="0" err="1" smtClean="0"/>
              <a:t>Bird</a:t>
            </a:r>
            <a:r>
              <a:rPr lang="cs-CZ" dirty="0" smtClean="0"/>
              <a:t> </a:t>
            </a:r>
            <a:r>
              <a:rPr lang="cs-CZ" dirty="0" err="1" smtClean="0"/>
              <a:t>life</a:t>
            </a:r>
            <a:r>
              <a:rPr lang="cs-CZ" dirty="0" smtClean="0"/>
              <a:t> Slovensko</a:t>
            </a:r>
            <a:endParaRPr lang="cs-CZ" dirty="0"/>
          </a:p>
        </p:txBody>
      </p:sp>
      <p:pic>
        <p:nvPicPr>
          <p:cNvPr id="3" name="Obrázek 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94772" y="908720"/>
            <a:ext cx="7605620" cy="5055927"/>
          </a:xfrm>
          <a:prstGeom prst="rect">
            <a:avLst/>
          </a:prstGeom>
        </p:spPr>
      </p:pic>
    </p:spTree>
    <p:extLst>
      <p:ext uri="{BB962C8B-B14F-4D97-AF65-F5344CB8AC3E}">
        <p14:creationId xmlns="" xmlns:p14="http://schemas.microsoft.com/office/powerpoint/2010/main" val="299274492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475656" y="384547"/>
            <a:ext cx="7200800" cy="707886"/>
          </a:xfrm>
          <a:prstGeom prst="rect">
            <a:avLst/>
          </a:prstGeom>
          <a:noFill/>
        </p:spPr>
        <p:txBody>
          <a:bodyPr wrap="square" rtlCol="0">
            <a:spAutoFit/>
          </a:bodyPr>
          <a:lstStyle/>
          <a:p>
            <a:r>
              <a:rPr lang="cs-CZ" sz="4000" b="1" dirty="0" smtClean="0">
                <a:solidFill>
                  <a:schemeClr val="accent6"/>
                </a:solidFill>
              </a:rPr>
              <a:t>PŘÍLOHY CITES</a:t>
            </a:r>
            <a:endParaRPr lang="cs-CZ" sz="4000" b="1" dirty="0">
              <a:solidFill>
                <a:schemeClr val="accent6"/>
              </a:solidFill>
            </a:endParaRPr>
          </a:p>
        </p:txBody>
      </p:sp>
      <p:sp>
        <p:nvSpPr>
          <p:cNvPr id="5" name="Zástupný symbol pro obsah 4"/>
          <p:cNvSpPr>
            <a:spLocks noGrp="1"/>
          </p:cNvSpPr>
          <p:nvPr>
            <p:ph idx="1"/>
          </p:nvPr>
        </p:nvSpPr>
        <p:spPr/>
        <p:txBody>
          <a:bodyPr/>
          <a:lstStyle/>
          <a:p>
            <a:endParaRPr lang="cs-CZ"/>
          </a:p>
        </p:txBody>
      </p:sp>
      <p:pic>
        <p:nvPicPr>
          <p:cNvPr id="9218" name="Picture 2" descr="http://cites.org/sites/default/files/i/trade_record_eng.gif"/>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803809" y="1940400"/>
            <a:ext cx="7536381" cy="393779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28215486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475656" y="384547"/>
            <a:ext cx="7200800" cy="584775"/>
          </a:xfrm>
          <a:prstGeom prst="rect">
            <a:avLst/>
          </a:prstGeom>
          <a:noFill/>
        </p:spPr>
        <p:txBody>
          <a:bodyPr wrap="square" rtlCol="0">
            <a:spAutoFit/>
          </a:bodyPr>
          <a:lstStyle/>
          <a:p>
            <a:r>
              <a:rPr lang="cs-CZ" sz="3200" b="1" dirty="0" smtClean="0">
                <a:solidFill>
                  <a:schemeClr val="accent6"/>
                </a:solidFill>
              </a:rPr>
              <a:t>Prameny právní úpravy</a:t>
            </a:r>
            <a:endParaRPr lang="cs-CZ" sz="3200" b="1" dirty="0">
              <a:solidFill>
                <a:schemeClr val="accent6"/>
              </a:solidFill>
            </a:endParaRPr>
          </a:p>
        </p:txBody>
      </p:sp>
      <p:sp>
        <p:nvSpPr>
          <p:cNvPr id="3" name="Zástupný symbol pro obsah 2"/>
          <p:cNvSpPr>
            <a:spLocks noGrp="1"/>
          </p:cNvSpPr>
          <p:nvPr>
            <p:ph idx="1"/>
          </p:nvPr>
        </p:nvSpPr>
        <p:spPr>
          <a:xfrm>
            <a:off x="543172" y="1492076"/>
            <a:ext cx="8277300" cy="5308036"/>
          </a:xfrm>
        </p:spPr>
        <p:txBody>
          <a:bodyPr>
            <a:normAutofit fontScale="92500" lnSpcReduction="20000"/>
          </a:bodyPr>
          <a:lstStyle/>
          <a:p>
            <a:r>
              <a:rPr lang="cs-CZ" b="1" u="sng" dirty="0" smtClean="0"/>
              <a:t>Úmluva</a:t>
            </a:r>
            <a:r>
              <a:rPr lang="cs-CZ" b="1" dirty="0" smtClean="0"/>
              <a:t> </a:t>
            </a:r>
            <a:r>
              <a:rPr lang="cs-CZ" b="1" dirty="0"/>
              <a:t>o mezinárodním obchodu ohroženými druhy volně žijících živočichů a planě rostoucích rostlin</a:t>
            </a:r>
            <a:r>
              <a:rPr lang="cs-CZ" dirty="0"/>
              <a:t> (</a:t>
            </a:r>
            <a:r>
              <a:rPr lang="cs-CZ" dirty="0" err="1"/>
              <a:t>Convention</a:t>
            </a:r>
            <a:r>
              <a:rPr lang="cs-CZ" dirty="0"/>
              <a:t> on International </a:t>
            </a:r>
            <a:r>
              <a:rPr lang="cs-CZ" dirty="0" err="1"/>
              <a:t>Trade</a:t>
            </a:r>
            <a:r>
              <a:rPr lang="cs-CZ" dirty="0"/>
              <a:t> in </a:t>
            </a:r>
            <a:r>
              <a:rPr lang="cs-CZ" dirty="0" err="1"/>
              <a:t>Endangered</a:t>
            </a:r>
            <a:r>
              <a:rPr lang="cs-CZ" dirty="0"/>
              <a:t> Species </a:t>
            </a:r>
            <a:r>
              <a:rPr lang="cs-CZ" dirty="0" err="1"/>
              <a:t>of</a:t>
            </a:r>
            <a:r>
              <a:rPr lang="cs-CZ" dirty="0"/>
              <a:t> </a:t>
            </a:r>
            <a:r>
              <a:rPr lang="cs-CZ" dirty="0" err="1"/>
              <a:t>Wild</a:t>
            </a:r>
            <a:r>
              <a:rPr lang="cs-CZ" dirty="0"/>
              <a:t> Fauna and Flora </a:t>
            </a:r>
            <a:r>
              <a:rPr lang="cs-CZ" dirty="0" smtClean="0"/>
              <a:t>– </a:t>
            </a:r>
            <a:r>
              <a:rPr lang="cs-CZ" b="1" dirty="0" smtClean="0">
                <a:solidFill>
                  <a:schemeClr val="accent6"/>
                </a:solidFill>
                <a:hlinkClick r:id="rId4"/>
              </a:rPr>
              <a:t>CITES</a:t>
            </a:r>
            <a:r>
              <a:rPr lang="cs-CZ" b="1" dirty="0" smtClean="0"/>
              <a:t> - 1975</a:t>
            </a:r>
            <a:r>
              <a:rPr lang="cs-CZ" dirty="0" smtClean="0"/>
              <a:t>)</a:t>
            </a:r>
          </a:p>
          <a:p>
            <a:r>
              <a:rPr lang="cs-CZ" b="1" u="sng" dirty="0" smtClean="0"/>
              <a:t>Nařízení</a:t>
            </a:r>
            <a:r>
              <a:rPr lang="cs-CZ" b="1" dirty="0" smtClean="0"/>
              <a:t> </a:t>
            </a:r>
            <a:r>
              <a:rPr lang="cs-CZ" b="1" dirty="0"/>
              <a:t>Rady (ES) č. </a:t>
            </a:r>
            <a:r>
              <a:rPr lang="cs-CZ" b="1" dirty="0">
                <a:hlinkClick r:id="rId5" tooltip="338/97"/>
              </a:rPr>
              <a:t>338/97</a:t>
            </a:r>
            <a:r>
              <a:rPr lang="cs-CZ" b="1" dirty="0"/>
              <a:t> </a:t>
            </a:r>
            <a:r>
              <a:rPr lang="cs-CZ" dirty="0"/>
              <a:t>ze dne 9. prosince 1996 o ochraně druhů volně žijících živočichů a planě rostoucích rostlin regulováním obchodu s </a:t>
            </a:r>
            <a:r>
              <a:rPr lang="cs-CZ" dirty="0" smtClean="0"/>
              <a:t>nimi </a:t>
            </a:r>
            <a:r>
              <a:rPr lang="en-US" b="1" dirty="0" smtClean="0"/>
              <a:t>+</a:t>
            </a:r>
            <a:r>
              <a:rPr lang="cs-CZ" b="1" dirty="0" smtClean="0"/>
              <a:t> změny a prováděcí </a:t>
            </a:r>
            <a:r>
              <a:rPr lang="cs-CZ" b="1" u="sng" dirty="0" smtClean="0"/>
              <a:t>nařízení</a:t>
            </a:r>
          </a:p>
          <a:p>
            <a:r>
              <a:rPr lang="cs-CZ" sz="3100" b="1" dirty="0"/>
              <a:t>Nařízení Evropského parlamentu a Rady (ES) č. 1007/2009, </a:t>
            </a:r>
            <a:r>
              <a:rPr lang="pl-PL" sz="3100" b="1" dirty="0"/>
              <a:t>o obchodování s produkty z tuleňů</a:t>
            </a:r>
            <a:endParaRPr lang="cs-CZ" sz="3100" b="1" dirty="0"/>
          </a:p>
          <a:p>
            <a:r>
              <a:rPr lang="cs-CZ" b="1" u="sng" dirty="0" smtClean="0"/>
              <a:t>Zákon</a:t>
            </a:r>
            <a:r>
              <a:rPr lang="cs-CZ" b="1" dirty="0" smtClean="0"/>
              <a:t> </a:t>
            </a:r>
            <a:r>
              <a:rPr lang="cs-CZ" b="1" dirty="0"/>
              <a:t>č. 100/2004 Sb</a:t>
            </a:r>
            <a:r>
              <a:rPr lang="cs-CZ" b="1" dirty="0" smtClean="0"/>
              <a:t>. </a:t>
            </a:r>
            <a:r>
              <a:rPr lang="cs-CZ" b="1" dirty="0"/>
              <a:t>(zákon o obchodování s ohroženými druhy)</a:t>
            </a:r>
            <a:r>
              <a:rPr lang="cs-CZ" b="1" dirty="0" smtClean="0"/>
              <a:t> </a:t>
            </a:r>
            <a:endParaRPr lang="cs-CZ" b="1" u="sng" dirty="0"/>
          </a:p>
        </p:txBody>
      </p:sp>
    </p:spTree>
    <p:extLst>
      <p:ext uri="{BB962C8B-B14F-4D97-AF65-F5344CB8AC3E}">
        <p14:creationId xmlns="" xmlns:p14="http://schemas.microsoft.com/office/powerpoint/2010/main" val="2210191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475656" y="384547"/>
            <a:ext cx="7200800" cy="707886"/>
          </a:xfrm>
          <a:prstGeom prst="rect">
            <a:avLst/>
          </a:prstGeom>
          <a:noFill/>
        </p:spPr>
        <p:txBody>
          <a:bodyPr wrap="square" rtlCol="0">
            <a:spAutoFit/>
          </a:bodyPr>
          <a:lstStyle/>
          <a:p>
            <a:r>
              <a:rPr lang="cs-CZ" sz="4000" b="1" dirty="0" smtClean="0">
                <a:solidFill>
                  <a:schemeClr val="accent6"/>
                </a:solidFill>
              </a:rPr>
              <a:t>CITES</a:t>
            </a:r>
            <a:endParaRPr lang="cs-CZ" sz="4000" b="1" dirty="0">
              <a:solidFill>
                <a:schemeClr val="accent6"/>
              </a:solidFill>
            </a:endParaRPr>
          </a:p>
        </p:txBody>
      </p:sp>
      <p:sp>
        <p:nvSpPr>
          <p:cNvPr id="3" name="Zástupný symbol pro obsah 2"/>
          <p:cNvSpPr>
            <a:spLocks noGrp="1"/>
          </p:cNvSpPr>
          <p:nvPr>
            <p:ph idx="1"/>
          </p:nvPr>
        </p:nvSpPr>
        <p:spPr>
          <a:xfrm>
            <a:off x="683568" y="1812605"/>
            <a:ext cx="8229600" cy="4525963"/>
          </a:xfrm>
        </p:spPr>
        <p:txBody>
          <a:bodyPr>
            <a:normAutofit fontScale="92500" lnSpcReduction="20000"/>
          </a:bodyPr>
          <a:lstStyle/>
          <a:p>
            <a:pPr marL="0" indent="0">
              <a:buNone/>
            </a:pPr>
            <a:r>
              <a:rPr lang="cs-CZ" b="1" dirty="0">
                <a:solidFill>
                  <a:schemeClr val="accent6"/>
                </a:solidFill>
              </a:rPr>
              <a:t>CITES</a:t>
            </a:r>
            <a:r>
              <a:rPr lang="cs-CZ" dirty="0"/>
              <a:t> </a:t>
            </a:r>
            <a:r>
              <a:rPr lang="cs-CZ" dirty="0" smtClean="0"/>
              <a:t>(183 států – všechny členské státy EU a od roku 2015 i EU, ČSFR 1992)</a:t>
            </a:r>
          </a:p>
          <a:p>
            <a:r>
              <a:rPr lang="cs-CZ" dirty="0" smtClean="0"/>
              <a:t>35.000 druhů, z toho 29.000 druhů rostlin</a:t>
            </a:r>
            <a:endParaRPr lang="cs-CZ" dirty="0"/>
          </a:p>
          <a:p>
            <a:r>
              <a:rPr lang="cs-CZ" dirty="0" smtClean="0"/>
              <a:t>Vztahuje se živé </a:t>
            </a:r>
            <a:r>
              <a:rPr lang="cs-CZ" dirty="0"/>
              <a:t>organismy, </a:t>
            </a:r>
            <a:r>
              <a:rPr lang="cs-CZ" b="1" dirty="0" smtClean="0"/>
              <a:t>jakékoli </a:t>
            </a:r>
            <a:r>
              <a:rPr lang="cs-CZ" b="1" dirty="0"/>
              <a:t>jejich </a:t>
            </a:r>
            <a:r>
              <a:rPr lang="cs-CZ" b="1" dirty="0" smtClean="0"/>
              <a:t>části, </a:t>
            </a:r>
            <a:r>
              <a:rPr lang="cs-CZ" b="1" dirty="0"/>
              <a:t>výrobky z </a:t>
            </a:r>
            <a:r>
              <a:rPr lang="cs-CZ" b="1" dirty="0" smtClean="0"/>
              <a:t>nich: </a:t>
            </a:r>
            <a:r>
              <a:rPr lang="cs-CZ" dirty="0" smtClean="0"/>
              <a:t>z</a:t>
            </a:r>
            <a:r>
              <a:rPr lang="cs-CZ" dirty="0"/>
              <a:t> kožešin, kůží a kostí chráněných zvířat, sošky a řezby ze vzácných dřevin či slonoviny, výrobky tradiční asijské medicíny obsahující výtažky z chráněných živočichů či rostlin, gurmánské speciality aj. </a:t>
            </a:r>
            <a:endParaRPr lang="cs-CZ" dirty="0" smtClean="0"/>
          </a:p>
          <a:p>
            <a:r>
              <a:rPr lang="cs-CZ" dirty="0" smtClean="0"/>
              <a:t>Živé </a:t>
            </a:r>
            <a:r>
              <a:rPr lang="cs-CZ" dirty="0"/>
              <a:t>i mrtvé organismy jsou v rámci  CITES oficiálně označovány termínem "</a:t>
            </a:r>
            <a:r>
              <a:rPr lang="cs-CZ" b="1" dirty="0"/>
              <a:t>exemplář</a:t>
            </a:r>
            <a:r>
              <a:rPr lang="cs-CZ" dirty="0"/>
              <a:t>". </a:t>
            </a:r>
            <a:endParaRPr lang="cs-CZ" b="1" u="sng" dirty="0"/>
          </a:p>
        </p:txBody>
      </p:sp>
      <p:pic>
        <p:nvPicPr>
          <p:cNvPr id="8194" name="Picture 2" descr="logo CITES"/>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936709" y="279081"/>
            <a:ext cx="1964246" cy="118620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93113515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475656" y="384547"/>
            <a:ext cx="7200800" cy="707886"/>
          </a:xfrm>
          <a:prstGeom prst="rect">
            <a:avLst/>
          </a:prstGeom>
          <a:noFill/>
        </p:spPr>
        <p:txBody>
          <a:bodyPr wrap="square" rtlCol="0">
            <a:spAutoFit/>
          </a:bodyPr>
          <a:lstStyle/>
          <a:p>
            <a:r>
              <a:rPr lang="cs-CZ" sz="4000" b="1" dirty="0" smtClean="0">
                <a:solidFill>
                  <a:schemeClr val="accent6"/>
                </a:solidFill>
              </a:rPr>
              <a:t>CITES</a:t>
            </a:r>
            <a:endParaRPr lang="cs-CZ" sz="4000" b="1" dirty="0">
              <a:solidFill>
                <a:schemeClr val="accent6"/>
              </a:solidFill>
            </a:endParaRPr>
          </a:p>
        </p:txBody>
      </p:sp>
      <p:sp>
        <p:nvSpPr>
          <p:cNvPr id="3" name="Zástupný symbol pro obsah 2"/>
          <p:cNvSpPr>
            <a:spLocks noGrp="1"/>
          </p:cNvSpPr>
          <p:nvPr>
            <p:ph idx="1"/>
          </p:nvPr>
        </p:nvSpPr>
        <p:spPr>
          <a:xfrm>
            <a:off x="683568" y="1812605"/>
            <a:ext cx="8229600" cy="4525963"/>
          </a:xfrm>
        </p:spPr>
        <p:txBody>
          <a:bodyPr>
            <a:normAutofit lnSpcReduction="10000"/>
          </a:bodyPr>
          <a:lstStyle/>
          <a:p>
            <a:pPr marL="0" indent="0">
              <a:buNone/>
            </a:pPr>
            <a:r>
              <a:rPr lang="cs-CZ" b="1" dirty="0" smtClean="0">
                <a:solidFill>
                  <a:schemeClr val="accent6"/>
                </a:solidFill>
              </a:rPr>
              <a:t>CITES</a:t>
            </a:r>
          </a:p>
          <a:p>
            <a:r>
              <a:rPr lang="cs-CZ" sz="2400" b="1" dirty="0" smtClean="0"/>
              <a:t>Obtížná povaha - závazná mezinárodní úmluva, ale nástroje v ní obsažené nejsou závazné, dokud se nestanou součástí vnitrostátního práva</a:t>
            </a:r>
          </a:p>
          <a:p>
            <a:r>
              <a:rPr lang="cs-CZ" sz="2400" b="1" dirty="0" smtClean="0"/>
              <a:t>Velké části smluvních stran chybí úprava zakazující ilegální obchod nebo ukládající sankce nebo umožňující zabavení exemplářů nebo vymezující odborné orgány ochrany</a:t>
            </a:r>
          </a:p>
          <a:p>
            <a:r>
              <a:rPr lang="cs-CZ" sz="2400" b="1" dirty="0" smtClean="0"/>
              <a:t>Možnost bilaterálních „sankcí“ (např. certifikace)</a:t>
            </a:r>
          </a:p>
          <a:p>
            <a:r>
              <a:rPr lang="cs-CZ" sz="2400" b="1" dirty="0"/>
              <a:t>Nechrání biotopy, neřeší příčiny ilegálního obchodu</a:t>
            </a:r>
          </a:p>
          <a:p>
            <a:r>
              <a:rPr lang="cs-CZ" sz="2400" b="1" dirty="0" smtClean="0"/>
              <a:t>V rámci ochrany biodiversity je zaměření CITES paradoxně úzké</a:t>
            </a:r>
          </a:p>
        </p:txBody>
      </p:sp>
      <p:pic>
        <p:nvPicPr>
          <p:cNvPr id="8194" name="Picture 2" descr="logo CITES"/>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936709" y="279081"/>
            <a:ext cx="1964246" cy="118620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77871672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475656" y="384547"/>
            <a:ext cx="7200800" cy="707886"/>
          </a:xfrm>
          <a:prstGeom prst="rect">
            <a:avLst/>
          </a:prstGeom>
          <a:noFill/>
        </p:spPr>
        <p:txBody>
          <a:bodyPr wrap="square" rtlCol="0">
            <a:spAutoFit/>
          </a:bodyPr>
          <a:lstStyle/>
          <a:p>
            <a:r>
              <a:rPr lang="cs-CZ" sz="4000" b="1" dirty="0" smtClean="0">
                <a:solidFill>
                  <a:schemeClr val="accent6"/>
                </a:solidFill>
              </a:rPr>
              <a:t>PŘÍLOHY CITES</a:t>
            </a:r>
            <a:endParaRPr lang="cs-CZ" sz="4000" b="1" dirty="0">
              <a:solidFill>
                <a:schemeClr val="accent6"/>
              </a:solidFill>
            </a:endParaRPr>
          </a:p>
        </p:txBody>
      </p:sp>
      <p:sp>
        <p:nvSpPr>
          <p:cNvPr id="3" name="Zástupný symbol pro obsah 2"/>
          <p:cNvSpPr>
            <a:spLocks noGrp="1"/>
          </p:cNvSpPr>
          <p:nvPr>
            <p:ph idx="1"/>
          </p:nvPr>
        </p:nvSpPr>
        <p:spPr>
          <a:xfrm>
            <a:off x="683568" y="1812605"/>
            <a:ext cx="8229600" cy="4525963"/>
          </a:xfrm>
        </p:spPr>
        <p:txBody>
          <a:bodyPr>
            <a:normAutofit fontScale="70000" lnSpcReduction="20000"/>
          </a:bodyPr>
          <a:lstStyle/>
          <a:p>
            <a:pPr marL="0" indent="0">
              <a:buNone/>
            </a:pPr>
            <a:r>
              <a:rPr lang="cs-CZ" b="1" dirty="0" smtClean="0"/>
              <a:t>I - druhy bezprostředně </a:t>
            </a:r>
            <a:r>
              <a:rPr lang="cs-CZ" b="1" dirty="0"/>
              <a:t>ohrožené </a:t>
            </a:r>
            <a:r>
              <a:rPr lang="cs-CZ" b="1" dirty="0" smtClean="0"/>
              <a:t>vyhubením </a:t>
            </a:r>
            <a:r>
              <a:rPr lang="cs-CZ" dirty="0" smtClean="0"/>
              <a:t>(1 200 druhů, zákaz </a:t>
            </a:r>
            <a:r>
              <a:rPr lang="cs-CZ" dirty="0"/>
              <a:t>dovozu, </a:t>
            </a:r>
            <a:r>
              <a:rPr lang="cs-CZ" dirty="0" smtClean="0"/>
              <a:t>vývozu, případně vždy nutná dokumentace – tzv. </a:t>
            </a:r>
            <a:r>
              <a:rPr lang="cs-CZ" dirty="0" err="1" smtClean="0"/>
              <a:t>citesové</a:t>
            </a:r>
            <a:r>
              <a:rPr lang="cs-CZ" dirty="0" smtClean="0"/>
              <a:t> </a:t>
            </a:r>
            <a:r>
              <a:rPr lang="cs-CZ" dirty="0" err="1" smtClean="0"/>
              <a:t>permity</a:t>
            </a:r>
            <a:r>
              <a:rPr lang="cs-CZ" dirty="0" smtClean="0"/>
              <a:t>)</a:t>
            </a:r>
          </a:p>
          <a:p>
            <a:pPr marL="0" indent="0">
              <a:buNone/>
            </a:pPr>
            <a:r>
              <a:rPr lang="cs-CZ" b="1" dirty="0" smtClean="0"/>
              <a:t>II </a:t>
            </a:r>
            <a:r>
              <a:rPr lang="cs-CZ" b="1" dirty="0"/>
              <a:t>– druhy, které by mohly být ohroženy </a:t>
            </a:r>
            <a:r>
              <a:rPr lang="cs-CZ" b="1" dirty="0" smtClean="0"/>
              <a:t>vyhubením </a:t>
            </a:r>
            <a:r>
              <a:rPr lang="cs-CZ" dirty="0" smtClean="0"/>
              <a:t>(21 000 druhů), pokud </a:t>
            </a:r>
            <a:r>
              <a:rPr lang="cs-CZ" dirty="0"/>
              <a:t>by obchod nebyl </a:t>
            </a:r>
            <a:r>
              <a:rPr lang="cs-CZ" dirty="0" smtClean="0"/>
              <a:t>regulován, případně podobné druhům v příloze I, obchod zpravidla </a:t>
            </a:r>
            <a:r>
              <a:rPr lang="cs-CZ" dirty="0"/>
              <a:t>na základě zvláštních </a:t>
            </a:r>
            <a:r>
              <a:rPr lang="cs-CZ" dirty="0" smtClean="0"/>
              <a:t>povolení, ale běžně se obchoduje</a:t>
            </a:r>
          </a:p>
          <a:p>
            <a:pPr marL="0" indent="0">
              <a:buNone/>
            </a:pPr>
            <a:r>
              <a:rPr lang="cs-CZ" b="1" dirty="0" smtClean="0"/>
              <a:t>III </a:t>
            </a:r>
            <a:r>
              <a:rPr lang="cs-CZ" b="1" dirty="0"/>
              <a:t>– druhy</a:t>
            </a:r>
            <a:r>
              <a:rPr lang="cs-CZ" b="1" dirty="0" smtClean="0"/>
              <a:t>, které </a:t>
            </a:r>
            <a:r>
              <a:rPr lang="cs-CZ" b="1" dirty="0"/>
              <a:t>jsou ohroženy </a:t>
            </a:r>
            <a:r>
              <a:rPr lang="cs-CZ" dirty="0" smtClean="0"/>
              <a:t>mez. obchodem </a:t>
            </a:r>
            <a:r>
              <a:rPr lang="cs-CZ" b="1" dirty="0"/>
              <a:t>pouze v určitých zemích </a:t>
            </a:r>
            <a:r>
              <a:rPr lang="cs-CZ" dirty="0"/>
              <a:t>a jsou chráněny na návrh těchto </a:t>
            </a:r>
            <a:r>
              <a:rPr lang="cs-CZ" dirty="0" smtClean="0"/>
              <a:t>zemí - </a:t>
            </a:r>
            <a:r>
              <a:rPr lang="cs-CZ" dirty="0"/>
              <a:t>exportní povolení výkonného orgánu vyvážející země</a:t>
            </a:r>
            <a:r>
              <a:rPr lang="cs-CZ" dirty="0" smtClean="0"/>
              <a:t>, jinak </a:t>
            </a:r>
            <a:r>
              <a:rPr lang="cs-CZ" dirty="0"/>
              <a:t>potvrzení o původu exempláře </a:t>
            </a:r>
            <a:endParaRPr lang="cs-CZ" dirty="0" smtClean="0"/>
          </a:p>
          <a:p>
            <a:r>
              <a:rPr lang="cs-CZ" b="1" dirty="0" smtClean="0"/>
              <a:t>Možnost rozdělení druhu podle populací mezi přílohy, případně zahrnutí pouze některé populace</a:t>
            </a:r>
          </a:p>
          <a:p>
            <a:r>
              <a:rPr lang="cs-CZ" b="1" dirty="0" smtClean="0">
                <a:solidFill>
                  <a:srgbClr val="FF0000"/>
                </a:solidFill>
              </a:rPr>
              <a:t>Odchované exempláře z přílohy I se považují za druhy z přílohy II</a:t>
            </a:r>
            <a:endParaRPr lang="cs-CZ" b="1" dirty="0">
              <a:solidFill>
                <a:srgbClr val="FF0000"/>
              </a:solidFill>
            </a:endParaRPr>
          </a:p>
        </p:txBody>
      </p:sp>
    </p:spTree>
    <p:extLst>
      <p:ext uri="{BB962C8B-B14F-4D97-AF65-F5344CB8AC3E}">
        <p14:creationId xmlns="" xmlns:p14="http://schemas.microsoft.com/office/powerpoint/2010/main" val="395588023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475656" y="384547"/>
            <a:ext cx="7668344" cy="954107"/>
          </a:xfrm>
          <a:prstGeom prst="rect">
            <a:avLst/>
          </a:prstGeom>
          <a:noFill/>
        </p:spPr>
        <p:txBody>
          <a:bodyPr wrap="square" rtlCol="0">
            <a:spAutoFit/>
          </a:bodyPr>
          <a:lstStyle/>
          <a:p>
            <a:r>
              <a:rPr lang="cs-CZ" sz="2800" b="1" dirty="0">
                <a:solidFill>
                  <a:schemeClr val="accent6"/>
                </a:solidFill>
              </a:rPr>
              <a:t>Nařízení č. </a:t>
            </a:r>
            <a:r>
              <a:rPr lang="cs-CZ" sz="2800" b="1" dirty="0" smtClean="0">
                <a:hlinkClick r:id="rId4" tooltip="338/97"/>
              </a:rPr>
              <a:t>338/97</a:t>
            </a:r>
            <a:r>
              <a:rPr lang="cs-CZ" sz="2800" b="1" dirty="0" smtClean="0"/>
              <a:t> (tzv. </a:t>
            </a:r>
            <a:r>
              <a:rPr lang="cs-CZ" sz="2800" b="1" dirty="0" err="1" smtClean="0"/>
              <a:t>citesové</a:t>
            </a:r>
            <a:r>
              <a:rPr lang="cs-CZ" sz="2800" b="1" dirty="0" smtClean="0"/>
              <a:t> nařízení </a:t>
            </a:r>
            <a:r>
              <a:rPr lang="en-US" sz="2800" b="1" dirty="0" smtClean="0"/>
              <a:t>+ </a:t>
            </a:r>
            <a:r>
              <a:rPr lang="cs-CZ" sz="2800" b="1" dirty="0" smtClean="0"/>
              <a:t>p</a:t>
            </a:r>
            <a:r>
              <a:rPr lang="pt-BR" sz="2800" b="1" dirty="0"/>
              <a:t>rováděcí </a:t>
            </a:r>
            <a:r>
              <a:rPr lang="pt-BR" sz="2800" b="1" dirty="0" smtClean="0"/>
              <a:t>nařízení</a:t>
            </a:r>
            <a:r>
              <a:rPr lang="cs-CZ" sz="2800" b="1" dirty="0" smtClean="0"/>
              <a:t>):</a:t>
            </a:r>
            <a:endParaRPr lang="cs-CZ" sz="2800" b="1" dirty="0"/>
          </a:p>
        </p:txBody>
      </p:sp>
      <p:sp>
        <p:nvSpPr>
          <p:cNvPr id="3" name="Zástupný symbol pro obsah 2"/>
          <p:cNvSpPr>
            <a:spLocks noGrp="1"/>
          </p:cNvSpPr>
          <p:nvPr>
            <p:ph idx="1"/>
          </p:nvPr>
        </p:nvSpPr>
        <p:spPr>
          <a:xfrm>
            <a:off x="251520" y="1340769"/>
            <a:ext cx="8661648" cy="4997800"/>
          </a:xfrm>
        </p:spPr>
        <p:txBody>
          <a:bodyPr>
            <a:normAutofit fontScale="85000" lnSpcReduction="20000"/>
          </a:bodyPr>
          <a:lstStyle/>
          <a:p>
            <a:pPr marL="0" indent="0">
              <a:buNone/>
            </a:pPr>
            <a:r>
              <a:rPr lang="cs-CZ" sz="3900" b="1" dirty="0" smtClean="0">
                <a:solidFill>
                  <a:srgbClr val="FF0000"/>
                </a:solidFill>
              </a:rPr>
              <a:t>Aplikační přednost!</a:t>
            </a:r>
          </a:p>
          <a:p>
            <a:pPr marL="0" indent="0">
              <a:buNone/>
            </a:pPr>
            <a:r>
              <a:rPr lang="cs-CZ" sz="3900" b="1" dirty="0" smtClean="0">
                <a:solidFill>
                  <a:schemeClr val="accent6"/>
                </a:solidFill>
              </a:rPr>
              <a:t>Exemplář</a:t>
            </a:r>
            <a:r>
              <a:rPr lang="cs-CZ" sz="3900" b="1" dirty="0">
                <a:solidFill>
                  <a:schemeClr val="accent6"/>
                </a:solidFill>
              </a:rPr>
              <a:t>: </a:t>
            </a:r>
            <a:endParaRPr lang="cs-CZ" sz="3900" b="1" dirty="0" smtClean="0">
              <a:solidFill>
                <a:schemeClr val="accent6"/>
              </a:solidFill>
            </a:endParaRPr>
          </a:p>
          <a:p>
            <a:pPr marL="0" indent="0">
              <a:buNone/>
            </a:pPr>
            <a:r>
              <a:rPr lang="cs-CZ" sz="2800" dirty="0" smtClean="0"/>
              <a:t>Čl</a:t>
            </a:r>
            <a:r>
              <a:rPr lang="cs-CZ" sz="2800" dirty="0"/>
              <a:t>. 2 písm. t): </a:t>
            </a:r>
            <a:endParaRPr lang="cs-CZ" sz="2800" dirty="0" smtClean="0"/>
          </a:p>
          <a:p>
            <a:r>
              <a:rPr lang="cs-CZ" sz="2800" b="1" dirty="0" smtClean="0"/>
              <a:t>Jakýkoli </a:t>
            </a:r>
            <a:r>
              <a:rPr lang="cs-CZ" sz="2800" b="1" dirty="0"/>
              <a:t>živočišný a rostlinný jedinec</a:t>
            </a:r>
            <a:r>
              <a:rPr lang="cs-CZ" sz="2800" dirty="0"/>
              <a:t>, ať živý nebo neživý, patřící k některému z druhů zařazených do přílohy A-D </a:t>
            </a:r>
          </a:p>
          <a:p>
            <a:r>
              <a:rPr lang="cs-CZ" sz="2800" b="1" dirty="0" smtClean="0"/>
              <a:t>Jakákoli </a:t>
            </a:r>
            <a:r>
              <a:rPr lang="cs-CZ" sz="2800" b="1" dirty="0"/>
              <a:t>jeho část nebo odvozenina</a:t>
            </a:r>
            <a:r>
              <a:rPr lang="cs-CZ" sz="2800" dirty="0"/>
              <a:t>, ať tvoří součást jiného zboží či nikoli </a:t>
            </a:r>
            <a:endParaRPr lang="cs-CZ" sz="2800" dirty="0" smtClean="0"/>
          </a:p>
          <a:p>
            <a:r>
              <a:rPr lang="cs-CZ" sz="2800" b="1" dirty="0" smtClean="0"/>
              <a:t>Jakékoli </a:t>
            </a:r>
            <a:r>
              <a:rPr lang="cs-CZ" sz="2800" b="1" dirty="0"/>
              <a:t>jiné zboží</a:t>
            </a:r>
            <a:r>
              <a:rPr lang="cs-CZ" sz="2800" dirty="0"/>
              <a:t>, z něhož je podle průvodních dokumentů, obalu nebo označení či etikety nebo jakýchkoli jiných příznaků patrné, že </a:t>
            </a:r>
            <a:r>
              <a:rPr lang="cs-CZ" sz="2800" b="1" dirty="0"/>
              <a:t>představuje nebo obsahuje části či odvozeniny </a:t>
            </a:r>
            <a:r>
              <a:rPr lang="cs-CZ" sz="2800" dirty="0"/>
              <a:t>živočichů nebo rostlin druhů A-D </a:t>
            </a:r>
            <a:endParaRPr lang="cs-CZ" sz="2800" dirty="0" smtClean="0"/>
          </a:p>
          <a:p>
            <a:pPr marL="0" indent="0">
              <a:buNone/>
            </a:pPr>
            <a:r>
              <a:rPr lang="cs-CZ" sz="2800" i="1" dirty="0" smtClean="0"/>
              <a:t>	Pokud </a:t>
            </a:r>
            <a:r>
              <a:rPr lang="cs-CZ" sz="2800" i="1" dirty="0"/>
              <a:t>takové části či odvozeniny nejsou vyňaty z působnosti </a:t>
            </a:r>
            <a:r>
              <a:rPr lang="cs-CZ" sz="2800" i="1" dirty="0" smtClean="0"/>
              <a:t>	nařízení </a:t>
            </a:r>
            <a:r>
              <a:rPr lang="cs-CZ" sz="2800" i="1" dirty="0"/>
              <a:t>– vyznačením v </a:t>
            </a:r>
            <a:r>
              <a:rPr lang="cs-CZ" sz="2800" i="1" dirty="0" smtClean="0"/>
              <a:t>přílohách</a:t>
            </a:r>
            <a:endParaRPr lang="pl-PL" sz="2800" i="1" dirty="0" smtClean="0"/>
          </a:p>
          <a:p>
            <a:pPr marL="0" indent="0">
              <a:buNone/>
            </a:pPr>
            <a:r>
              <a:rPr lang="pl-PL" sz="2800" b="1" dirty="0" smtClean="0"/>
              <a:t>SEZNAM DRUHŮ ZAŘAZENÝCH DO PŘÍLOH A - D </a:t>
            </a:r>
            <a:r>
              <a:rPr lang="pt-BR" sz="2800" b="1" dirty="0" smtClean="0"/>
              <a:t> </a:t>
            </a:r>
            <a:endParaRPr lang="cs-CZ" sz="2800" b="1" u="sng" dirty="0"/>
          </a:p>
        </p:txBody>
      </p:sp>
    </p:spTree>
    <p:extLst>
      <p:ext uri="{BB962C8B-B14F-4D97-AF65-F5344CB8AC3E}">
        <p14:creationId xmlns="" xmlns:p14="http://schemas.microsoft.com/office/powerpoint/2010/main" val="70270986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475656" y="384547"/>
            <a:ext cx="7668344" cy="523220"/>
          </a:xfrm>
          <a:prstGeom prst="rect">
            <a:avLst/>
          </a:prstGeom>
          <a:noFill/>
        </p:spPr>
        <p:txBody>
          <a:bodyPr wrap="square" rtlCol="0">
            <a:spAutoFit/>
          </a:bodyPr>
          <a:lstStyle/>
          <a:p>
            <a:r>
              <a:rPr lang="cs-CZ" sz="2800" b="1" dirty="0">
                <a:solidFill>
                  <a:schemeClr val="accent6"/>
                </a:solidFill>
              </a:rPr>
              <a:t>Nařízení č. </a:t>
            </a:r>
            <a:r>
              <a:rPr lang="cs-CZ" sz="2800" b="1" dirty="0" smtClean="0">
                <a:hlinkClick r:id="rId4" tooltip="338/97"/>
              </a:rPr>
              <a:t>338/97</a:t>
            </a:r>
            <a:r>
              <a:rPr lang="cs-CZ" sz="2800" b="1" dirty="0" smtClean="0"/>
              <a:t> – ve zkratce</a:t>
            </a:r>
            <a:endParaRPr lang="cs-CZ" sz="2800" b="1" dirty="0"/>
          </a:p>
        </p:txBody>
      </p:sp>
      <p:sp>
        <p:nvSpPr>
          <p:cNvPr id="3" name="Zástupný symbol pro obsah 2"/>
          <p:cNvSpPr>
            <a:spLocks noGrp="1"/>
          </p:cNvSpPr>
          <p:nvPr>
            <p:ph idx="1"/>
          </p:nvPr>
        </p:nvSpPr>
        <p:spPr>
          <a:xfrm>
            <a:off x="251520" y="980728"/>
            <a:ext cx="8892480" cy="5517231"/>
          </a:xfrm>
        </p:spPr>
        <p:txBody>
          <a:bodyPr>
            <a:normAutofit fontScale="25000" lnSpcReduction="20000"/>
          </a:bodyPr>
          <a:lstStyle/>
          <a:p>
            <a:pPr marL="0" indent="0">
              <a:buNone/>
            </a:pPr>
            <a:r>
              <a:rPr lang="cs-CZ" sz="7400" b="1" dirty="0" smtClean="0">
                <a:solidFill>
                  <a:srgbClr val="FF0000"/>
                </a:solidFill>
              </a:rPr>
              <a:t>Regulace obchodu</a:t>
            </a:r>
          </a:p>
          <a:p>
            <a:pPr marL="0" indent="0">
              <a:buNone/>
            </a:pPr>
            <a:endParaRPr lang="cs-CZ" sz="4800" b="1" dirty="0" smtClean="0">
              <a:solidFill>
                <a:srgbClr val="FF0000"/>
              </a:solidFill>
            </a:endParaRPr>
          </a:p>
          <a:p>
            <a:pPr marL="0" indent="0"/>
            <a:r>
              <a:rPr lang="cs-CZ" sz="4800" b="1" dirty="0" smtClean="0">
                <a:solidFill>
                  <a:srgbClr val="FF0000"/>
                </a:solidFill>
              </a:rPr>
              <a:t>    </a:t>
            </a:r>
            <a:r>
              <a:rPr lang="cs-CZ" sz="7200" b="1" dirty="0" smtClean="0"/>
              <a:t>Pro </a:t>
            </a:r>
            <a:r>
              <a:rPr lang="cs-CZ" sz="7200" b="1" dirty="0" smtClean="0">
                <a:solidFill>
                  <a:schemeClr val="accent3"/>
                </a:solidFill>
              </a:rPr>
              <a:t>dovoz exemplářů ohrožených druhů do E</a:t>
            </a:r>
            <a:r>
              <a:rPr lang="cs-CZ" sz="7200" b="1" dirty="0" smtClean="0"/>
              <a:t>U je nutné povolení vydané orgánem země určení v EU nebo oznámení o dovozu.</a:t>
            </a:r>
          </a:p>
          <a:p>
            <a:pPr marL="0" indent="0"/>
            <a:r>
              <a:rPr lang="cs-CZ" sz="7200" b="1" dirty="0" smtClean="0"/>
              <a:t>    Pro </a:t>
            </a:r>
            <a:r>
              <a:rPr lang="cs-CZ" sz="7200" b="1" dirty="0" smtClean="0">
                <a:solidFill>
                  <a:schemeClr val="accent3"/>
                </a:solidFill>
              </a:rPr>
              <a:t>vývoz z EU </a:t>
            </a:r>
            <a:r>
              <a:rPr lang="cs-CZ" sz="7200" b="1" dirty="0" smtClean="0"/>
              <a:t>je nutné vývozní povolení nebo potvrzení o zpětném vývozu vydané orgánem země EU, v němž se exempláře nacházejí.</a:t>
            </a:r>
          </a:p>
          <a:p>
            <a:pPr marL="0" indent="0"/>
            <a:r>
              <a:rPr lang="cs-CZ" sz="7200" b="1" dirty="0" smtClean="0"/>
              <a:t>    Kategorie druhů jsou vyjmenovány v přílohách A až D nařízení.</a:t>
            </a:r>
          </a:p>
          <a:p>
            <a:pPr marL="0" indent="0"/>
            <a:r>
              <a:rPr lang="cs-CZ" sz="7200" b="1" dirty="0" smtClean="0"/>
              <a:t>    </a:t>
            </a:r>
            <a:r>
              <a:rPr lang="cs-CZ" sz="7200" b="1" dirty="0" smtClean="0">
                <a:solidFill>
                  <a:schemeClr val="accent6"/>
                </a:solidFill>
              </a:rPr>
              <a:t>Obchodování </a:t>
            </a:r>
            <a:r>
              <a:rPr lang="cs-CZ" sz="7200" b="1" dirty="0" smtClean="0"/>
              <a:t>s druhy uvedenými v </a:t>
            </a:r>
            <a:r>
              <a:rPr lang="cs-CZ" sz="7200" b="1" dirty="0" smtClean="0">
                <a:solidFill>
                  <a:schemeClr val="accent2"/>
                </a:solidFill>
              </a:rPr>
              <a:t>příloze A</a:t>
            </a:r>
            <a:r>
              <a:rPr lang="cs-CZ" sz="7200" b="1" dirty="0" smtClean="0"/>
              <a:t>, například s gepardem, je zakázáno, zatímco </a:t>
            </a:r>
            <a:r>
              <a:rPr lang="cs-CZ" sz="7200" b="1" dirty="0" smtClean="0">
                <a:solidFill>
                  <a:schemeClr val="accent6"/>
                </a:solidFill>
              </a:rPr>
              <a:t>pohyb živých živočichů </a:t>
            </a:r>
            <a:r>
              <a:rPr lang="cs-CZ" sz="7200" b="1" dirty="0" smtClean="0"/>
              <a:t>v rámci EU vyžaduje předchozí povolení.</a:t>
            </a:r>
          </a:p>
          <a:p>
            <a:pPr marL="0" indent="0"/>
            <a:r>
              <a:rPr lang="cs-CZ" sz="7200" b="1" dirty="0" smtClean="0"/>
              <a:t>    Na pohyb živých exemplářů druhů vyjmenovaných v přílohách B a C, např. kobry nebo promyky, se vztahují předpisy pro povolování a vhodné ubytování a péči, zatímco příloha D se týká pouze tranzitu živých živočichů, celých kůží a rostlinných produktů.</a:t>
            </a:r>
          </a:p>
          <a:p>
            <a:pPr marL="0" indent="0"/>
            <a:r>
              <a:rPr lang="cs-CZ" sz="7200" b="1" dirty="0" smtClean="0"/>
              <a:t>    Za specifických okolností lze nařídit další omezení a země EU mohou mít vlastní přísnější předpisy.</a:t>
            </a:r>
          </a:p>
          <a:p>
            <a:pPr marL="0" indent="0"/>
            <a:r>
              <a:rPr lang="cs-CZ" sz="7200" b="1" dirty="0" smtClean="0">
                <a:solidFill>
                  <a:schemeClr val="accent2"/>
                </a:solidFill>
              </a:rPr>
              <a:t>    Zvláštní předpisy se vztahují na exempláře narozené a chované v zajetí nebo exempláře, které se narodily v důsledku umělého oplodnění, které jsou předmětem osobního vlastnictví nebo jsou určeny pro využití vědeckými institucemi.</a:t>
            </a:r>
          </a:p>
          <a:p>
            <a:pPr marL="0" indent="0">
              <a:buNone/>
            </a:pPr>
            <a:endParaRPr lang="cs-CZ" sz="6400" b="1" dirty="0" smtClean="0">
              <a:solidFill>
                <a:srgbClr val="FF0000"/>
              </a:solidFill>
            </a:endParaRPr>
          </a:p>
          <a:p>
            <a:pPr marL="0" indent="0">
              <a:buNone/>
            </a:pPr>
            <a:r>
              <a:rPr lang="cs-CZ" sz="6400" b="1" dirty="0" smtClean="0">
                <a:solidFill>
                  <a:srgbClr val="FF0000"/>
                </a:solidFill>
              </a:rPr>
              <a:t>Organizace a komunikace</a:t>
            </a:r>
          </a:p>
          <a:p>
            <a:pPr marL="0" indent="0">
              <a:buNone/>
            </a:pPr>
            <a:r>
              <a:rPr lang="cs-CZ" sz="5600" b="1" dirty="0" smtClean="0">
                <a:solidFill>
                  <a:srgbClr val="FF0000"/>
                </a:solidFill>
              </a:rPr>
              <a:t>Země EU musí:</a:t>
            </a:r>
          </a:p>
          <a:p>
            <a:pPr marL="0" indent="0"/>
            <a:r>
              <a:rPr lang="cs-CZ" sz="5600" b="1" dirty="0" smtClean="0">
                <a:solidFill>
                  <a:srgbClr val="FF0000"/>
                </a:solidFill>
              </a:rPr>
              <a:t>        </a:t>
            </a:r>
            <a:r>
              <a:rPr lang="cs-CZ" sz="5600" b="1" dirty="0" smtClean="0"/>
              <a:t>určit celní úřady pro provádění kontrol;</a:t>
            </a:r>
          </a:p>
          <a:p>
            <a:pPr marL="0" indent="0"/>
            <a:r>
              <a:rPr lang="cs-CZ" sz="5600" b="1" dirty="0" smtClean="0"/>
              <a:t>        ustanovit výkonné a vědecké orgány odpovědné za provádění nařízení;</a:t>
            </a:r>
          </a:p>
          <a:p>
            <a:pPr marL="0" indent="0"/>
            <a:r>
              <a:rPr lang="cs-CZ" sz="5600" b="1" dirty="0" smtClean="0"/>
              <a:t>        sledovat dodržování a sankcionovat porušování;</a:t>
            </a:r>
          </a:p>
          <a:p>
            <a:pPr marL="0" indent="0"/>
            <a:r>
              <a:rPr lang="cs-CZ" sz="5600" b="1" dirty="0" smtClean="0"/>
              <a:t>        vypracovávat zprávy a provádět výměnu informací o provádění a jakýchkoli zamítnutích povolení</a:t>
            </a:r>
            <a:r>
              <a:rPr lang="cs-CZ" sz="4800" b="1" dirty="0" smtClean="0"/>
              <a:t>.</a:t>
            </a:r>
            <a:endParaRPr lang="cs-CZ" sz="3600" b="1" u="sng" dirty="0"/>
          </a:p>
        </p:txBody>
      </p:sp>
    </p:spTree>
    <p:extLst>
      <p:ext uri="{BB962C8B-B14F-4D97-AF65-F5344CB8AC3E}">
        <p14:creationId xmlns="" xmlns:p14="http://schemas.microsoft.com/office/powerpoint/2010/main" val="7027098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20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20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20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20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2000"/>
                                        <p:tgtEl>
                                          <p:spTgt spid="3">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11" end="11"/>
                                            </p:txEl>
                                          </p:spTgt>
                                        </p:tgtEl>
                                        <p:attrNameLst>
                                          <p:attrName>style.visibility</p:attrName>
                                        </p:attrNameLst>
                                      </p:cBhvr>
                                      <p:to>
                                        <p:strVal val="visible"/>
                                      </p:to>
                                    </p:set>
                                    <p:animEffect transition="in" filter="fade">
                                      <p:cBhvr>
                                        <p:cTn id="52" dur="2000"/>
                                        <p:tgtEl>
                                          <p:spTgt spid="3">
                                            <p:txEl>
                                              <p:pRg st="11" end="1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2" end="12"/>
                                            </p:txEl>
                                          </p:spTgt>
                                        </p:tgtEl>
                                        <p:attrNameLst>
                                          <p:attrName>style.visibility</p:attrName>
                                        </p:attrNameLst>
                                      </p:cBhvr>
                                      <p:to>
                                        <p:strVal val="visible"/>
                                      </p:to>
                                    </p:set>
                                    <p:animEffect transition="in" filter="fade">
                                      <p:cBhvr>
                                        <p:cTn id="57" dur="2000"/>
                                        <p:tgtEl>
                                          <p:spTgt spid="3">
                                            <p:txEl>
                                              <p:pRg st="12" end="1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xEl>
                                              <p:pRg st="13" end="13"/>
                                            </p:txEl>
                                          </p:spTgt>
                                        </p:tgtEl>
                                        <p:attrNameLst>
                                          <p:attrName>style.visibility</p:attrName>
                                        </p:attrNameLst>
                                      </p:cBhvr>
                                      <p:to>
                                        <p:strVal val="visible"/>
                                      </p:to>
                                    </p:set>
                                    <p:animEffect transition="in" filter="fade">
                                      <p:cBhvr>
                                        <p:cTn id="62" dur="2000"/>
                                        <p:tgtEl>
                                          <p:spTgt spid="3">
                                            <p:txEl>
                                              <p:pRg st="13" end="1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
                                            <p:txEl>
                                              <p:pRg st="14" end="14"/>
                                            </p:txEl>
                                          </p:spTgt>
                                        </p:tgtEl>
                                        <p:attrNameLst>
                                          <p:attrName>style.visibility</p:attrName>
                                        </p:attrNameLst>
                                      </p:cBhvr>
                                      <p:to>
                                        <p:strVal val="visible"/>
                                      </p:to>
                                    </p:set>
                                    <p:animEffect transition="in" filter="fade">
                                      <p:cBhvr>
                                        <p:cTn id="67" dur="2000"/>
                                        <p:tgtEl>
                                          <p:spTgt spid="3">
                                            <p:txEl>
                                              <p:pRg st="14" end="14"/>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
                                            <p:txEl>
                                              <p:pRg st="15" end="15"/>
                                            </p:txEl>
                                          </p:spTgt>
                                        </p:tgtEl>
                                        <p:attrNameLst>
                                          <p:attrName>style.visibility</p:attrName>
                                        </p:attrNameLst>
                                      </p:cBhvr>
                                      <p:to>
                                        <p:strVal val="visible"/>
                                      </p:to>
                                    </p:set>
                                    <p:animEffect transition="in" filter="fade">
                                      <p:cBhvr>
                                        <p:cTn id="72" dur="20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475656" y="384547"/>
            <a:ext cx="7668344" cy="584775"/>
          </a:xfrm>
          <a:prstGeom prst="rect">
            <a:avLst/>
          </a:prstGeom>
          <a:noFill/>
        </p:spPr>
        <p:txBody>
          <a:bodyPr wrap="square" rtlCol="0">
            <a:spAutoFit/>
          </a:bodyPr>
          <a:lstStyle/>
          <a:p>
            <a:r>
              <a:rPr lang="cs-CZ" sz="3200" b="1" dirty="0">
                <a:solidFill>
                  <a:schemeClr val="accent6"/>
                </a:solidFill>
              </a:rPr>
              <a:t>Nařízení č. </a:t>
            </a:r>
            <a:r>
              <a:rPr lang="cs-CZ" sz="3200" b="1" dirty="0" smtClean="0">
                <a:hlinkClick r:id="rId4" tooltip="338/97"/>
              </a:rPr>
              <a:t>338/97</a:t>
            </a:r>
            <a:r>
              <a:rPr lang="cs-CZ" sz="3200" b="1" dirty="0" smtClean="0"/>
              <a:t> (</a:t>
            </a:r>
            <a:r>
              <a:rPr lang="en-US" sz="3200" b="1" dirty="0" smtClean="0"/>
              <a:t>+ </a:t>
            </a:r>
            <a:r>
              <a:rPr lang="cs-CZ" sz="3200" b="1" dirty="0" smtClean="0"/>
              <a:t>p</a:t>
            </a:r>
            <a:r>
              <a:rPr lang="pt-BR" sz="3200" b="1" dirty="0"/>
              <a:t>rováděcí </a:t>
            </a:r>
            <a:r>
              <a:rPr lang="pt-BR" sz="3200" b="1" dirty="0" smtClean="0"/>
              <a:t>nařízení</a:t>
            </a:r>
            <a:r>
              <a:rPr lang="cs-CZ" sz="3200" b="1" dirty="0" smtClean="0"/>
              <a:t>):</a:t>
            </a:r>
            <a:endParaRPr lang="cs-CZ" sz="3200" b="1" dirty="0"/>
          </a:p>
        </p:txBody>
      </p:sp>
      <p:sp>
        <p:nvSpPr>
          <p:cNvPr id="3" name="Zástupný symbol pro obsah 2"/>
          <p:cNvSpPr>
            <a:spLocks noGrp="1"/>
          </p:cNvSpPr>
          <p:nvPr>
            <p:ph idx="1"/>
          </p:nvPr>
        </p:nvSpPr>
        <p:spPr>
          <a:xfrm>
            <a:off x="251520" y="1109997"/>
            <a:ext cx="8892480" cy="5459343"/>
          </a:xfrm>
        </p:spPr>
        <p:txBody>
          <a:bodyPr>
            <a:normAutofit fontScale="62500" lnSpcReduction="20000"/>
          </a:bodyPr>
          <a:lstStyle/>
          <a:p>
            <a:pPr marL="0" indent="0">
              <a:buNone/>
            </a:pPr>
            <a:r>
              <a:rPr lang="cs-CZ" sz="4000" b="1" dirty="0" smtClean="0"/>
              <a:t>Vychází </a:t>
            </a:r>
            <a:r>
              <a:rPr lang="cs-CZ" sz="4000" b="1" dirty="0"/>
              <a:t>z příloh CITES I až III a zahrnuje další druhy </a:t>
            </a:r>
            <a:endParaRPr lang="cs-CZ" sz="4000" b="1" dirty="0" smtClean="0"/>
          </a:p>
          <a:p>
            <a:pPr marL="0" indent="0">
              <a:buNone/>
            </a:pPr>
            <a:endParaRPr lang="cs-CZ" sz="4000" dirty="0"/>
          </a:p>
          <a:p>
            <a:pPr marL="0" indent="0">
              <a:buNone/>
            </a:pPr>
            <a:r>
              <a:rPr lang="cs-CZ" sz="4500" b="1" dirty="0" smtClean="0">
                <a:solidFill>
                  <a:schemeClr val="accent6"/>
                </a:solidFill>
              </a:rPr>
              <a:t>A </a:t>
            </a:r>
            <a:r>
              <a:rPr lang="cs-CZ" sz="4500" b="1" dirty="0">
                <a:solidFill>
                  <a:schemeClr val="accent6"/>
                </a:solidFill>
              </a:rPr>
              <a:t>– CITES </a:t>
            </a:r>
            <a:r>
              <a:rPr lang="cs-CZ" sz="4500" b="1" dirty="0" smtClean="0">
                <a:solidFill>
                  <a:schemeClr val="accent6"/>
                </a:solidFill>
              </a:rPr>
              <a:t>I + </a:t>
            </a:r>
            <a:r>
              <a:rPr lang="cs-CZ" sz="4500" b="1" dirty="0">
                <a:solidFill>
                  <a:schemeClr val="accent6"/>
                </a:solidFill>
              </a:rPr>
              <a:t>některé druhy CITES II </a:t>
            </a:r>
            <a:endParaRPr lang="cs-CZ" sz="4500" b="1" dirty="0" smtClean="0">
              <a:solidFill>
                <a:schemeClr val="accent6"/>
              </a:solidFill>
            </a:endParaRPr>
          </a:p>
          <a:p>
            <a:pPr marL="0" indent="0">
              <a:buNone/>
            </a:pPr>
            <a:r>
              <a:rPr lang="cs-CZ" sz="4000" dirty="0" smtClean="0"/>
              <a:t>druhy </a:t>
            </a:r>
            <a:r>
              <a:rPr lang="cs-CZ" sz="4000" dirty="0"/>
              <a:t>přímo ohrožené vyhubením a druhy</a:t>
            </a:r>
            <a:r>
              <a:rPr lang="cs-CZ" sz="4000" dirty="0" smtClean="0"/>
              <a:t>, které </a:t>
            </a:r>
            <a:r>
              <a:rPr lang="cs-CZ" sz="4000" dirty="0"/>
              <a:t>se vyskytují ve volné přírodě EU a jsou chráněny zákony členských států EU nebo legislativou ES na ochranu přírody </a:t>
            </a:r>
            <a:endParaRPr lang="cs-CZ" sz="4000" dirty="0" smtClean="0"/>
          </a:p>
          <a:p>
            <a:pPr marL="0" indent="0">
              <a:buNone/>
            </a:pPr>
            <a:r>
              <a:rPr lang="cs-CZ" sz="4000" b="1" i="1" dirty="0" smtClean="0"/>
              <a:t>např</a:t>
            </a:r>
            <a:r>
              <a:rPr lang="cs-CZ" sz="4000" b="1" i="1" dirty="0"/>
              <a:t>. rys ostrovid, káně lesní, želva sloní, čáp černý, orel jestřábí, </a:t>
            </a:r>
            <a:r>
              <a:rPr lang="cs-CZ" sz="4000" b="1" i="1" dirty="0" err="1"/>
              <a:t>ara</a:t>
            </a:r>
            <a:r>
              <a:rPr lang="cs-CZ" sz="4000" b="1" i="1" dirty="0"/>
              <a:t> zelený, střevíčník pantoflíček </a:t>
            </a:r>
            <a:endParaRPr lang="cs-CZ" sz="4000" dirty="0" smtClean="0"/>
          </a:p>
          <a:p>
            <a:pPr marL="0" indent="0">
              <a:buNone/>
            </a:pPr>
            <a:r>
              <a:rPr lang="cs-CZ" sz="4500" b="1" dirty="0" smtClean="0">
                <a:solidFill>
                  <a:schemeClr val="accent6"/>
                </a:solidFill>
              </a:rPr>
              <a:t>B </a:t>
            </a:r>
            <a:r>
              <a:rPr lang="cs-CZ" sz="4500" b="1" dirty="0">
                <a:solidFill>
                  <a:schemeClr val="accent6"/>
                </a:solidFill>
              </a:rPr>
              <a:t>– zahrnuje většinu druhů přílohy CITES II, některé druhy CITES III+ další</a:t>
            </a:r>
            <a:r>
              <a:rPr lang="cs-CZ" sz="4000" dirty="0"/>
              <a:t>, jejichž dovoz do EU je pozastaven (nepůvodní druhy) </a:t>
            </a:r>
            <a:endParaRPr lang="cs-CZ" sz="4000" dirty="0" smtClean="0"/>
          </a:p>
          <a:p>
            <a:pPr marL="0" indent="0">
              <a:buNone/>
            </a:pPr>
            <a:r>
              <a:rPr lang="cs-CZ" sz="4500" b="1" dirty="0" smtClean="0">
                <a:solidFill>
                  <a:schemeClr val="accent6"/>
                </a:solidFill>
              </a:rPr>
              <a:t>C - </a:t>
            </a:r>
            <a:r>
              <a:rPr lang="cs-CZ" sz="4500" b="1" dirty="0">
                <a:solidFill>
                  <a:schemeClr val="accent6"/>
                </a:solidFill>
              </a:rPr>
              <a:t>seznam druhů z přílohy CITES III </a:t>
            </a:r>
            <a:endParaRPr lang="cs-CZ" sz="4000" dirty="0"/>
          </a:p>
          <a:p>
            <a:pPr marL="0" indent="0">
              <a:buNone/>
            </a:pPr>
            <a:r>
              <a:rPr lang="cs-CZ" sz="5100" b="1" dirty="0" smtClean="0">
                <a:solidFill>
                  <a:schemeClr val="accent6"/>
                </a:solidFill>
              </a:rPr>
              <a:t>D </a:t>
            </a:r>
            <a:r>
              <a:rPr lang="cs-CZ" sz="5100" b="1" dirty="0">
                <a:solidFill>
                  <a:schemeClr val="accent6"/>
                </a:solidFill>
              </a:rPr>
              <a:t>-“</a:t>
            </a:r>
            <a:r>
              <a:rPr lang="cs-CZ" sz="5100" b="1" dirty="0" err="1">
                <a:solidFill>
                  <a:schemeClr val="accent6"/>
                </a:solidFill>
              </a:rPr>
              <a:t>neCITES</a:t>
            </a:r>
            <a:r>
              <a:rPr lang="cs-CZ" sz="5100" b="1" dirty="0">
                <a:solidFill>
                  <a:schemeClr val="accent6"/>
                </a:solidFill>
              </a:rPr>
              <a:t>“ druhy </a:t>
            </a:r>
            <a:r>
              <a:rPr lang="cs-CZ" sz="4000" dirty="0"/>
              <a:t>– EU monitoruje dovoz na svém území na základě oznámení o dovozu</a:t>
            </a:r>
            <a:endParaRPr lang="cs-CZ" sz="2800" b="1" u="sng" dirty="0"/>
          </a:p>
        </p:txBody>
      </p:sp>
    </p:spTree>
    <p:extLst>
      <p:ext uri="{BB962C8B-B14F-4D97-AF65-F5344CB8AC3E}">
        <p14:creationId xmlns="" xmlns:p14="http://schemas.microsoft.com/office/powerpoint/2010/main" val="56237075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619672" y="384547"/>
            <a:ext cx="7200800" cy="584775"/>
          </a:xfrm>
          <a:prstGeom prst="rect">
            <a:avLst/>
          </a:prstGeom>
          <a:noFill/>
        </p:spPr>
        <p:txBody>
          <a:bodyPr wrap="square" rtlCol="0">
            <a:spAutoFit/>
          </a:bodyPr>
          <a:lstStyle/>
          <a:p>
            <a:r>
              <a:rPr lang="cs-CZ" sz="3200" b="1" dirty="0" smtClean="0">
                <a:solidFill>
                  <a:schemeClr val="accent6"/>
                </a:solidFill>
              </a:rPr>
              <a:t>MECHANISMUS REGULACE</a:t>
            </a:r>
            <a:endParaRPr lang="cs-CZ" sz="3200" b="1" dirty="0">
              <a:solidFill>
                <a:schemeClr val="accent6"/>
              </a:solidFill>
            </a:endParaRPr>
          </a:p>
        </p:txBody>
      </p:sp>
      <p:sp>
        <p:nvSpPr>
          <p:cNvPr id="3" name="Zástupný symbol pro obsah 2"/>
          <p:cNvSpPr>
            <a:spLocks noGrp="1"/>
          </p:cNvSpPr>
          <p:nvPr>
            <p:ph idx="1"/>
          </p:nvPr>
        </p:nvSpPr>
        <p:spPr>
          <a:xfrm>
            <a:off x="395536" y="1124744"/>
            <a:ext cx="8568952" cy="5444596"/>
          </a:xfrm>
        </p:spPr>
        <p:txBody>
          <a:bodyPr>
            <a:normAutofit fontScale="70000" lnSpcReduction="20000"/>
          </a:bodyPr>
          <a:lstStyle/>
          <a:p>
            <a:pPr marL="0" indent="0">
              <a:buNone/>
            </a:pPr>
            <a:r>
              <a:rPr lang="cs-CZ" b="1" dirty="0" smtClean="0">
                <a:solidFill>
                  <a:schemeClr val="accent6"/>
                </a:solidFill>
              </a:rPr>
              <a:t>Dovoz a vývoz mimo EU:</a:t>
            </a:r>
            <a:endParaRPr lang="cs-CZ" b="1" dirty="0">
              <a:solidFill>
                <a:schemeClr val="accent6"/>
              </a:solidFill>
            </a:endParaRPr>
          </a:p>
          <a:p>
            <a:r>
              <a:rPr lang="cs-CZ" b="1" dirty="0" smtClean="0"/>
              <a:t>povolení cílového </a:t>
            </a:r>
            <a:r>
              <a:rPr lang="cs-CZ" b="1" dirty="0"/>
              <a:t>členského </a:t>
            </a:r>
            <a:r>
              <a:rPr lang="cs-CZ" b="1" dirty="0" smtClean="0"/>
              <a:t>státu,</a:t>
            </a:r>
            <a:endParaRPr lang="cs-CZ" dirty="0"/>
          </a:p>
          <a:p>
            <a:r>
              <a:rPr lang="cs-CZ" b="1" dirty="0"/>
              <a:t>provedení potřebných </a:t>
            </a:r>
            <a:r>
              <a:rPr lang="cs-CZ" b="1" dirty="0" smtClean="0"/>
              <a:t>kontrol</a:t>
            </a:r>
            <a:r>
              <a:rPr lang="cs-CZ" dirty="0" smtClean="0"/>
              <a:t>,</a:t>
            </a:r>
          </a:p>
          <a:p>
            <a:r>
              <a:rPr lang="cs-CZ" b="1" dirty="0"/>
              <a:t>d</a:t>
            </a:r>
            <a:r>
              <a:rPr lang="cs-CZ" b="1" dirty="0" smtClean="0"/>
              <a:t>alší podmínky podle zařazení.</a:t>
            </a:r>
          </a:p>
          <a:p>
            <a:pPr marL="0" indent="0">
              <a:buNone/>
            </a:pPr>
            <a:endParaRPr lang="cs-CZ" dirty="0" smtClean="0"/>
          </a:p>
          <a:p>
            <a:pPr marL="0" indent="0">
              <a:buNone/>
            </a:pPr>
            <a:r>
              <a:rPr lang="cs-CZ" b="1" dirty="0">
                <a:solidFill>
                  <a:schemeClr val="accent6"/>
                </a:solidFill>
              </a:rPr>
              <a:t>Členské </a:t>
            </a:r>
            <a:r>
              <a:rPr lang="cs-CZ" b="1" dirty="0" smtClean="0">
                <a:solidFill>
                  <a:schemeClr val="accent6"/>
                </a:solidFill>
              </a:rPr>
              <a:t>státy CITES </a:t>
            </a:r>
            <a:r>
              <a:rPr lang="cs-CZ" b="1" dirty="0">
                <a:solidFill>
                  <a:schemeClr val="accent6"/>
                </a:solidFill>
              </a:rPr>
              <a:t>musí:</a:t>
            </a:r>
          </a:p>
          <a:p>
            <a:r>
              <a:rPr lang="cs-CZ" dirty="0"/>
              <a:t>určit celní úřady pro provádění kontrol a formalit pro případ druhů uvedených v </a:t>
            </a:r>
            <a:r>
              <a:rPr lang="cs-CZ" dirty="0" smtClean="0"/>
              <a:t>nařízení;</a:t>
            </a:r>
            <a:endParaRPr lang="cs-CZ" dirty="0"/>
          </a:p>
          <a:p>
            <a:r>
              <a:rPr lang="cs-CZ" dirty="0"/>
              <a:t>ustanovit výkonné orgány a vědecké orgány zodpovědné za provádění </a:t>
            </a:r>
            <a:r>
              <a:rPr lang="cs-CZ" dirty="0" smtClean="0"/>
              <a:t>nařízení;</a:t>
            </a:r>
            <a:endParaRPr lang="cs-CZ" dirty="0"/>
          </a:p>
          <a:p>
            <a:r>
              <a:rPr lang="cs-CZ" dirty="0"/>
              <a:t>sledovat dodržování ustanovení nařízení a sankcionovat jeho porušování</a:t>
            </a:r>
            <a:r>
              <a:rPr lang="cs-CZ" dirty="0" smtClean="0"/>
              <a:t>.</a:t>
            </a:r>
          </a:p>
          <a:p>
            <a:endParaRPr lang="cs-CZ" dirty="0"/>
          </a:p>
          <a:p>
            <a:r>
              <a:rPr lang="cs-CZ" sz="3400" b="1" i="1" dirty="0"/>
              <a:t>transport exemplářů CITES mezi členskými státy EU není považován za dovoz a vývoz a není třeba dovozní ani vývozní povolení</a:t>
            </a:r>
            <a:endParaRPr lang="cs-CZ" sz="3400" b="1" i="1" dirty="0" smtClean="0"/>
          </a:p>
          <a:p>
            <a:endParaRPr lang="cs-CZ" dirty="0"/>
          </a:p>
          <a:p>
            <a:endParaRPr lang="cs-CZ" dirty="0"/>
          </a:p>
        </p:txBody>
      </p:sp>
    </p:spTree>
    <p:extLst>
      <p:ext uri="{BB962C8B-B14F-4D97-AF65-F5344CB8AC3E}">
        <p14:creationId xmlns="" xmlns:p14="http://schemas.microsoft.com/office/powerpoint/2010/main" val="412320143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63" y="260648"/>
            <a:ext cx="9344470" cy="95568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12" y="6338568"/>
            <a:ext cx="9147720" cy="4615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ovéPole 3"/>
          <p:cNvSpPr txBox="1"/>
          <p:nvPr/>
        </p:nvSpPr>
        <p:spPr>
          <a:xfrm>
            <a:off x="1619672" y="384547"/>
            <a:ext cx="7200800" cy="584775"/>
          </a:xfrm>
          <a:prstGeom prst="rect">
            <a:avLst/>
          </a:prstGeom>
          <a:noFill/>
        </p:spPr>
        <p:txBody>
          <a:bodyPr wrap="square" rtlCol="0">
            <a:spAutoFit/>
          </a:bodyPr>
          <a:lstStyle/>
          <a:p>
            <a:r>
              <a:rPr lang="cs-CZ" sz="3200" b="1" dirty="0" smtClean="0">
                <a:solidFill>
                  <a:schemeClr val="accent6"/>
                </a:solidFill>
              </a:rPr>
              <a:t>MECHANISMUS REGULACE</a:t>
            </a:r>
            <a:endParaRPr lang="cs-CZ" sz="3200" b="1" dirty="0">
              <a:solidFill>
                <a:schemeClr val="accent6"/>
              </a:solidFill>
            </a:endParaRPr>
          </a:p>
        </p:txBody>
      </p:sp>
      <p:sp>
        <p:nvSpPr>
          <p:cNvPr id="3" name="Zástupný symbol pro obsah 2"/>
          <p:cNvSpPr>
            <a:spLocks noGrp="1"/>
          </p:cNvSpPr>
          <p:nvPr>
            <p:ph idx="1"/>
          </p:nvPr>
        </p:nvSpPr>
        <p:spPr>
          <a:xfrm>
            <a:off x="395536" y="1216333"/>
            <a:ext cx="8517632" cy="5122235"/>
          </a:xfrm>
        </p:spPr>
        <p:txBody>
          <a:bodyPr>
            <a:normAutofit/>
          </a:bodyPr>
          <a:lstStyle/>
          <a:p>
            <a:pPr marL="0" indent="0">
              <a:buNone/>
            </a:pPr>
            <a:r>
              <a:rPr lang="cs-CZ" b="1" dirty="0" smtClean="0">
                <a:solidFill>
                  <a:schemeClr val="accent6"/>
                </a:solidFill>
              </a:rPr>
              <a:t>DRUHY Z PŘÍLOHY A nařízení </a:t>
            </a:r>
            <a:r>
              <a:rPr lang="cs-CZ" dirty="0" smtClean="0"/>
              <a:t>je </a:t>
            </a:r>
            <a:r>
              <a:rPr lang="cs-CZ" dirty="0"/>
              <a:t>zakázáno jakkoli komerčně využívat </a:t>
            </a:r>
            <a:endParaRPr lang="cs-CZ" dirty="0" smtClean="0"/>
          </a:p>
          <a:p>
            <a:pPr lvl="1"/>
            <a:r>
              <a:rPr lang="cs-CZ" dirty="0" smtClean="0"/>
              <a:t>prodávat </a:t>
            </a:r>
          </a:p>
          <a:p>
            <a:pPr lvl="1"/>
            <a:r>
              <a:rPr lang="cs-CZ" dirty="0" smtClean="0"/>
              <a:t>nakupovat </a:t>
            </a:r>
          </a:p>
          <a:p>
            <a:pPr lvl="1"/>
            <a:r>
              <a:rPr lang="cs-CZ" dirty="0" smtClean="0"/>
              <a:t>inzerovat </a:t>
            </a:r>
          </a:p>
          <a:p>
            <a:pPr lvl="1"/>
            <a:r>
              <a:rPr lang="cs-CZ" dirty="0" smtClean="0"/>
              <a:t>vystavovat </a:t>
            </a:r>
            <a:r>
              <a:rPr lang="cs-CZ" dirty="0"/>
              <a:t>za peníze </a:t>
            </a:r>
            <a:endParaRPr lang="cs-CZ" dirty="0" smtClean="0"/>
          </a:p>
          <a:p>
            <a:pPr lvl="1"/>
            <a:r>
              <a:rPr lang="cs-CZ" dirty="0" smtClean="0"/>
              <a:t>používat </a:t>
            </a:r>
            <a:r>
              <a:rPr lang="cs-CZ" dirty="0"/>
              <a:t>je k reklamě apod</a:t>
            </a:r>
            <a:r>
              <a:rPr lang="cs-CZ" dirty="0" smtClean="0"/>
              <a:t>.</a:t>
            </a:r>
          </a:p>
          <a:p>
            <a:r>
              <a:rPr lang="cs-CZ" dirty="0" smtClean="0"/>
              <a:t>Výjimky pro konkrétní případ nebo i činnosti (správní řízení, KÚ, správa CHKO, správa NP)</a:t>
            </a:r>
          </a:p>
        </p:txBody>
      </p:sp>
    </p:spTree>
    <p:extLst>
      <p:ext uri="{BB962C8B-B14F-4D97-AF65-F5344CB8AC3E}">
        <p14:creationId xmlns="" xmlns:p14="http://schemas.microsoft.com/office/powerpoint/2010/main" val="3007489853"/>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14143</TotalTime>
  <Words>6409</Words>
  <Application>Microsoft Office PowerPoint</Application>
  <PresentationFormat>Předvádění na obrazovce (4:3)</PresentationFormat>
  <Paragraphs>709</Paragraphs>
  <Slides>115</Slides>
  <Notes>3</Notes>
  <HiddenSlides>0</HiddenSlides>
  <MMClips>0</MMClips>
  <ScaleCrop>false</ScaleCrop>
  <HeadingPairs>
    <vt:vector size="6" baseType="variant">
      <vt:variant>
        <vt:lpstr>Motiv</vt:lpstr>
      </vt:variant>
      <vt:variant>
        <vt:i4>1</vt:i4>
      </vt:variant>
      <vt:variant>
        <vt:lpstr>Vložené servery OLE</vt:lpstr>
      </vt:variant>
      <vt:variant>
        <vt:i4>0</vt:i4>
      </vt:variant>
      <vt:variant>
        <vt:lpstr>Nadpisy snímků</vt:lpstr>
      </vt:variant>
      <vt:variant>
        <vt:i4>115</vt:i4>
      </vt:variant>
    </vt:vector>
  </HeadingPairs>
  <TitlesOfParts>
    <vt:vector size="116" baseType="lpstr">
      <vt:lpstr>Motiv systému Office</vt:lpstr>
      <vt:lpstr>Právo životního prostředí I Právní režim ochrany zvířat I. – ochrana volně žijících živočichů, obchodování s ohroženými druhy živočichů</vt:lpstr>
      <vt:lpstr>Snímek 2</vt:lpstr>
      <vt:lpstr>Snímek 3</vt:lpstr>
      <vt:lpstr>Snímek 4</vt:lpstr>
      <vt:lpstr>Snímek 5</vt:lpstr>
      <vt:lpstr>Snímek 6</vt:lpstr>
      <vt:lpstr>Snímek 7</vt:lpstr>
      <vt:lpstr>Snímek 8</vt:lpstr>
      <vt:lpstr>Snímek 9</vt:lpstr>
      <vt:lpstr>Snímek 10</vt:lpstr>
      <vt:lpstr>Snímek 11</vt:lpstr>
      <vt:lpstr>Snímek 12</vt:lpstr>
      <vt:lpstr>Snímek 13</vt:lpstr>
      <vt:lpstr>Snímek 14</vt:lpstr>
      <vt:lpstr>Snímek 15</vt:lpstr>
      <vt:lpstr>Snímek 16</vt:lpstr>
      <vt:lpstr>Snímek 17</vt:lpstr>
      <vt:lpstr>Snímek 18</vt:lpstr>
      <vt:lpstr>Snímek 19</vt:lpstr>
      <vt:lpstr>Snímek 20</vt:lpstr>
      <vt:lpstr>Snímek 21</vt:lpstr>
      <vt:lpstr>Snímek 22</vt:lpstr>
      <vt:lpstr>Snímek 23</vt:lpstr>
      <vt:lpstr>Snímek 24</vt:lpstr>
      <vt:lpstr>Snímek 25</vt:lpstr>
      <vt:lpstr>Právo životního prostředí I</vt:lpstr>
      <vt:lpstr>Snímek 27</vt:lpstr>
      <vt:lpstr>Snímek 28</vt:lpstr>
      <vt:lpstr>Snímek 29</vt:lpstr>
      <vt:lpstr>Snímek 30</vt:lpstr>
      <vt:lpstr>Snímek 31</vt:lpstr>
      <vt:lpstr>Snímek 32</vt:lpstr>
      <vt:lpstr>Snímek 33</vt:lpstr>
      <vt:lpstr>Snímek 34</vt:lpstr>
      <vt:lpstr>Snímek 35</vt:lpstr>
      <vt:lpstr>Snímek 36</vt:lpstr>
      <vt:lpstr>Snímek 37</vt:lpstr>
      <vt:lpstr>Snímek 38</vt:lpstr>
      <vt:lpstr>Snímek 39</vt:lpstr>
      <vt:lpstr>Snímek 40</vt:lpstr>
      <vt:lpstr>Snímek 41</vt:lpstr>
      <vt:lpstr>Snímek 42</vt:lpstr>
      <vt:lpstr>Snímek 43</vt:lpstr>
      <vt:lpstr>Snímek 44</vt:lpstr>
      <vt:lpstr>Snímek 45</vt:lpstr>
      <vt:lpstr>Snímek 46</vt:lpstr>
      <vt:lpstr>Snímek 47</vt:lpstr>
      <vt:lpstr>Snímek 48</vt:lpstr>
      <vt:lpstr>Snímek 49</vt:lpstr>
      <vt:lpstr>Snímek 50</vt:lpstr>
      <vt:lpstr>Snímek 51</vt:lpstr>
      <vt:lpstr>Snímek 52</vt:lpstr>
      <vt:lpstr>Snímek 53</vt:lpstr>
      <vt:lpstr>Snímek 54</vt:lpstr>
      <vt:lpstr>Snímek 55</vt:lpstr>
      <vt:lpstr>Snímek 56</vt:lpstr>
      <vt:lpstr>Snímek 57</vt:lpstr>
      <vt:lpstr>Snímek 58</vt:lpstr>
      <vt:lpstr>Snímek 59</vt:lpstr>
      <vt:lpstr>Snímek 60</vt:lpstr>
      <vt:lpstr>Snímek 61</vt:lpstr>
      <vt:lpstr>Snímek 62</vt:lpstr>
      <vt:lpstr>Snímek 63</vt:lpstr>
      <vt:lpstr>Snímek 64</vt:lpstr>
      <vt:lpstr>Snímek 65</vt:lpstr>
      <vt:lpstr>Snímek 66</vt:lpstr>
      <vt:lpstr>Snímek 67</vt:lpstr>
      <vt:lpstr>Snímek 68</vt:lpstr>
      <vt:lpstr>Snímek 69</vt:lpstr>
      <vt:lpstr>Snímek 70</vt:lpstr>
      <vt:lpstr>Snímek 71</vt:lpstr>
      <vt:lpstr>Snímek 72</vt:lpstr>
      <vt:lpstr>Snímek 73</vt:lpstr>
      <vt:lpstr>Snímek 74</vt:lpstr>
      <vt:lpstr>Snímek 75</vt:lpstr>
      <vt:lpstr>Snímek 76</vt:lpstr>
      <vt:lpstr>Snímek 77</vt:lpstr>
      <vt:lpstr>Snímek 78</vt:lpstr>
      <vt:lpstr>Snímek 79</vt:lpstr>
      <vt:lpstr>Snímek 80</vt:lpstr>
      <vt:lpstr>Snímek 81</vt:lpstr>
      <vt:lpstr>Snímek 82</vt:lpstr>
      <vt:lpstr>Snímek 83</vt:lpstr>
      <vt:lpstr>Snímek 84</vt:lpstr>
      <vt:lpstr>Snímek 85</vt:lpstr>
      <vt:lpstr>Snímek 86</vt:lpstr>
      <vt:lpstr>Snímek 87</vt:lpstr>
      <vt:lpstr>Snímek 88</vt:lpstr>
      <vt:lpstr>Snímek 89</vt:lpstr>
      <vt:lpstr>Snímek 90</vt:lpstr>
      <vt:lpstr>Snímek 91</vt:lpstr>
      <vt:lpstr>Snímek 92</vt:lpstr>
      <vt:lpstr>Snímek 93</vt:lpstr>
      <vt:lpstr>Snímek 94</vt:lpstr>
      <vt:lpstr>Snímek 95</vt:lpstr>
      <vt:lpstr>Snímek 96</vt:lpstr>
      <vt:lpstr>Snímek 97</vt:lpstr>
      <vt:lpstr>Snímek 98</vt:lpstr>
      <vt:lpstr>Snímek 99</vt:lpstr>
      <vt:lpstr>Snímek 100</vt:lpstr>
      <vt:lpstr>Snímek 101</vt:lpstr>
      <vt:lpstr>Snímek 102</vt:lpstr>
      <vt:lpstr>Snímek 103</vt:lpstr>
      <vt:lpstr>Snímek 104</vt:lpstr>
      <vt:lpstr>Snímek 105</vt:lpstr>
      <vt:lpstr>Snímek 106</vt:lpstr>
      <vt:lpstr>Snímek 107</vt:lpstr>
      <vt:lpstr>Snímek 108</vt:lpstr>
      <vt:lpstr>Snímek 109</vt:lpstr>
      <vt:lpstr>Snímek 110</vt:lpstr>
      <vt:lpstr>Snímek 111</vt:lpstr>
      <vt:lpstr>Snímek 112</vt:lpstr>
      <vt:lpstr>Snímek 113</vt:lpstr>
      <vt:lpstr>Snímek 114</vt:lpstr>
      <vt:lpstr>Snímek 115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Základy práva životního prostředí pro neprávníky (MX001Zk)</dc:title>
  <dc:creator>Vojtech</dc:creator>
  <cp:lastModifiedBy>vomacka</cp:lastModifiedBy>
  <cp:revision>302</cp:revision>
  <dcterms:created xsi:type="dcterms:W3CDTF">2014-09-07T21:44:03Z</dcterms:created>
  <dcterms:modified xsi:type="dcterms:W3CDTF">2019-04-16T09:30:46Z</dcterms:modified>
</cp:coreProperties>
</file>