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429" r:id="rId2"/>
    <p:sldId id="366" r:id="rId3"/>
    <p:sldId id="381" r:id="rId4"/>
    <p:sldId id="395" r:id="rId5"/>
    <p:sldId id="382" r:id="rId6"/>
    <p:sldId id="383" r:id="rId7"/>
    <p:sldId id="396" r:id="rId8"/>
    <p:sldId id="388" r:id="rId9"/>
    <p:sldId id="389" r:id="rId10"/>
    <p:sldId id="359" r:id="rId11"/>
    <p:sldId id="314" r:id="rId12"/>
    <p:sldId id="431" r:id="rId13"/>
    <p:sldId id="432" r:id="rId14"/>
    <p:sldId id="433" r:id="rId15"/>
    <p:sldId id="398" r:id="rId16"/>
    <p:sldId id="416" r:id="rId17"/>
    <p:sldId id="322" r:id="rId18"/>
    <p:sldId id="411" r:id="rId19"/>
    <p:sldId id="430" r:id="rId20"/>
    <p:sldId id="321" r:id="rId21"/>
    <p:sldId id="323" r:id="rId22"/>
    <p:sldId id="324" r:id="rId23"/>
    <p:sldId id="403" r:id="rId24"/>
    <p:sldId id="417" r:id="rId25"/>
    <p:sldId id="325" r:id="rId26"/>
    <p:sldId id="315" r:id="rId27"/>
    <p:sldId id="326" r:id="rId28"/>
    <p:sldId id="327" r:id="rId29"/>
    <p:sldId id="328" r:id="rId30"/>
    <p:sldId id="258" r:id="rId31"/>
    <p:sldId id="439" r:id="rId32"/>
    <p:sldId id="399" r:id="rId33"/>
    <p:sldId id="259" r:id="rId34"/>
    <p:sldId id="413" r:id="rId35"/>
    <p:sldId id="418" r:id="rId36"/>
    <p:sldId id="421" r:id="rId37"/>
    <p:sldId id="434" r:id="rId38"/>
    <p:sldId id="435" r:id="rId39"/>
    <p:sldId id="304" r:id="rId40"/>
    <p:sldId id="400" r:id="rId41"/>
    <p:sldId id="412" r:id="rId42"/>
    <p:sldId id="305" r:id="rId43"/>
    <p:sldId id="422" r:id="rId44"/>
    <p:sldId id="437" r:id="rId45"/>
    <p:sldId id="436" r:id="rId46"/>
    <p:sldId id="424" r:id="rId47"/>
    <p:sldId id="423" r:id="rId48"/>
    <p:sldId id="425" r:id="rId49"/>
    <p:sldId id="428" r:id="rId50"/>
    <p:sldId id="401" r:id="rId51"/>
    <p:sldId id="426" r:id="rId52"/>
    <p:sldId id="427" r:id="rId53"/>
    <p:sldId id="306" r:id="rId54"/>
    <p:sldId id="284" r:id="rId55"/>
    <p:sldId id="442" r:id="rId56"/>
    <p:sldId id="438" r:id="rId57"/>
    <p:sldId id="260" r:id="rId58"/>
    <p:sldId id="349" r:id="rId59"/>
    <p:sldId id="358" r:id="rId60"/>
    <p:sldId id="268" r:id="rId61"/>
    <p:sldId id="354" r:id="rId62"/>
    <p:sldId id="404" r:id="rId63"/>
    <p:sldId id="356" r:id="rId64"/>
    <p:sldId id="363" r:id="rId65"/>
    <p:sldId id="440" r:id="rId66"/>
    <p:sldId id="414" r:id="rId67"/>
    <p:sldId id="357" r:id="rId68"/>
    <p:sldId id="350" r:id="rId69"/>
    <p:sldId id="352" r:id="rId70"/>
    <p:sldId id="351" r:id="rId71"/>
    <p:sldId id="332" r:id="rId72"/>
    <p:sldId id="330" r:id="rId73"/>
    <p:sldId id="333" r:id="rId74"/>
    <p:sldId id="334" r:id="rId75"/>
    <p:sldId id="335" r:id="rId76"/>
    <p:sldId id="337" r:id="rId77"/>
    <p:sldId id="339" r:id="rId78"/>
    <p:sldId id="338" r:id="rId79"/>
    <p:sldId id="336" r:id="rId80"/>
    <p:sldId id="340" r:id="rId81"/>
    <p:sldId id="341" r:id="rId82"/>
    <p:sldId id="342" r:id="rId83"/>
    <p:sldId id="343" r:id="rId84"/>
    <p:sldId id="347" r:id="rId85"/>
    <p:sldId id="345" r:id="rId86"/>
    <p:sldId id="346" r:id="rId87"/>
    <p:sldId id="272" r:id="rId88"/>
    <p:sldId id="273" r:id="rId89"/>
    <p:sldId id="377" r:id="rId90"/>
    <p:sldId id="274" r:id="rId91"/>
    <p:sldId id="378" r:id="rId92"/>
    <p:sldId id="405" r:id="rId93"/>
    <p:sldId id="288" r:id="rId94"/>
    <p:sldId id="289" r:id="rId95"/>
    <p:sldId id="361" r:id="rId96"/>
    <p:sldId id="290" r:id="rId97"/>
    <p:sldId id="291" r:id="rId98"/>
    <p:sldId id="344" r:id="rId99"/>
    <p:sldId id="406" r:id="rId100"/>
    <p:sldId id="407" r:id="rId101"/>
    <p:sldId id="367" r:id="rId102"/>
    <p:sldId id="441" r:id="rId103"/>
    <p:sldId id="368" r:id="rId104"/>
    <p:sldId id="369" r:id="rId105"/>
    <p:sldId id="370" r:id="rId106"/>
    <p:sldId id="372" r:id="rId107"/>
    <p:sldId id="371" r:id="rId108"/>
    <p:sldId id="373" r:id="rId109"/>
    <p:sldId id="375" r:id="rId110"/>
    <p:sldId id="374" r:id="rId111"/>
    <p:sldId id="376" r:id="rId112"/>
    <p:sldId id="263" r:id="rId113"/>
    <p:sldId id="360" r:id="rId114"/>
    <p:sldId id="408" r:id="rId115"/>
    <p:sldId id="294" r:id="rId116"/>
    <p:sldId id="293" r:id="rId117"/>
    <p:sldId id="295" r:id="rId118"/>
    <p:sldId id="365" r:id="rId119"/>
    <p:sldId id="296" r:id="rId120"/>
    <p:sldId id="297" r:id="rId121"/>
    <p:sldId id="364" r:id="rId122"/>
    <p:sldId id="298" r:id="rId123"/>
    <p:sldId id="415" r:id="rId124"/>
    <p:sldId id="300" r:id="rId125"/>
    <p:sldId id="262" r:id="rId126"/>
    <p:sldId id="303" r:id="rId1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94660"/>
  </p:normalViewPr>
  <p:slideViewPr>
    <p:cSldViewPr>
      <p:cViewPr>
        <p:scale>
          <a:sx n="66" d="100"/>
          <a:sy n="66" d="100"/>
        </p:scale>
        <p:origin x="-1290" y="-4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91427-FDF1-4E07-B57D-982E11BE788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cs-CZ"/>
        </a:p>
      </dgm:t>
    </dgm:pt>
    <dgm:pt modelId="{EFEFDEBD-DD78-44E4-A617-7D06881A27EA}">
      <dgm:prSet phldrT="[Text]"/>
      <dgm:spPr>
        <a:xfrm>
          <a:off x="250307" y="1206748"/>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Zvíře</a:t>
          </a:r>
          <a:endParaRPr lang="cs-CZ" dirty="0">
            <a:solidFill>
              <a:sysClr val="windowText" lastClr="000000">
                <a:hueOff val="0"/>
                <a:satOff val="0"/>
                <a:lumOff val="0"/>
                <a:alphaOff val="0"/>
              </a:sysClr>
            </a:solidFill>
            <a:latin typeface="Calibri"/>
            <a:ea typeface="+mn-ea"/>
            <a:cs typeface="+mn-cs"/>
          </a:endParaRPr>
        </a:p>
      </dgm:t>
    </dgm:pt>
    <dgm:pt modelId="{5198AA93-E8C5-4C9F-BA57-D6C0375BAD74}" type="parTrans" cxnId="{9324E539-07C8-473D-BD15-89A9A33CFC44}">
      <dgm:prSet/>
      <dgm:spPr/>
      <dgm:t>
        <a:bodyPr/>
        <a:lstStyle/>
        <a:p>
          <a:endParaRPr lang="cs-CZ"/>
        </a:p>
      </dgm:t>
    </dgm:pt>
    <dgm:pt modelId="{029AD378-FA1E-4322-899B-4B2ADAF3AE8C}" type="sibTrans" cxnId="{9324E539-07C8-473D-BD15-89A9A33CFC44}">
      <dgm:prSet/>
      <dgm:spPr/>
      <dgm:t>
        <a:bodyPr/>
        <a:lstStyle/>
        <a:p>
          <a:endParaRPr lang="cs-CZ"/>
        </a:p>
      </dgm:t>
    </dgm:pt>
    <dgm:pt modelId="{724920FA-21F1-436B-82D0-B88B92E7008C}">
      <dgm:prSet phldrT="[Text]"/>
      <dgm:spPr>
        <a:xfrm>
          <a:off x="1555333" y="536757"/>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Zvíře v lidské péči</a:t>
          </a:r>
          <a:endParaRPr lang="cs-CZ" dirty="0">
            <a:solidFill>
              <a:sysClr val="windowText" lastClr="000000">
                <a:hueOff val="0"/>
                <a:satOff val="0"/>
                <a:lumOff val="0"/>
                <a:alphaOff val="0"/>
              </a:sysClr>
            </a:solidFill>
            <a:latin typeface="Calibri"/>
            <a:ea typeface="+mn-ea"/>
            <a:cs typeface="+mn-cs"/>
          </a:endParaRPr>
        </a:p>
      </dgm:t>
    </dgm:pt>
    <dgm:pt modelId="{83B27AD8-07D2-41EA-968D-10D1EFFF2134}" type="parTrans" cxnId="{C38DCE61-26E4-4069-9307-BADB6CCBA231}">
      <dgm:prSet/>
      <dgm:spPr>
        <a:xfrm rot="17945813">
          <a:off x="985522" y="1088731"/>
          <a:ext cx="766756" cy="32124"/>
        </a:xfrm>
        <a:noFill/>
        <a:ln w="25400" cap="flat" cmpd="sng" algn="ctr">
          <a:solidFill>
            <a:sysClr val="windowText" lastClr="000000">
              <a:shade val="6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5A0E6041-CBD9-4E63-929C-D6A3651619E7}" type="sibTrans" cxnId="{C38DCE61-26E4-4069-9307-BADB6CCBA231}">
      <dgm:prSet/>
      <dgm:spPr/>
      <dgm:t>
        <a:bodyPr/>
        <a:lstStyle/>
        <a:p>
          <a:endParaRPr lang="cs-CZ"/>
        </a:p>
      </dgm:t>
    </dgm:pt>
    <dgm:pt modelId="{1FED22F8-1E18-4592-A8FE-09FE6630DAEC}">
      <dgm:prSet phldrT="[Text]"/>
      <dgm:spPr>
        <a:xfrm>
          <a:off x="2860359" y="765"/>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Hospodářské zvíře</a:t>
          </a:r>
          <a:endParaRPr lang="cs-CZ" dirty="0">
            <a:solidFill>
              <a:sysClr val="windowText" lastClr="000000">
                <a:hueOff val="0"/>
                <a:satOff val="0"/>
                <a:lumOff val="0"/>
                <a:alphaOff val="0"/>
              </a:sysClr>
            </a:solidFill>
            <a:latin typeface="Calibri"/>
            <a:ea typeface="+mn-ea"/>
            <a:cs typeface="+mn-cs"/>
          </a:endParaRPr>
        </a:p>
      </dgm:t>
    </dgm:pt>
    <dgm:pt modelId="{03063409-961C-4313-B4AC-F48D91FB8DCA}" type="parTrans" cxnId="{517242FE-FF27-4BC9-B152-D0065FD7F8E3}">
      <dgm:prSet/>
      <dgm:spPr>
        <a:xfrm rot="18289469">
          <a:off x="2347462" y="485739"/>
          <a:ext cx="652928"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35699475-7510-407C-BA01-5EF93B09E405}" type="sibTrans" cxnId="{517242FE-FF27-4BC9-B152-D0065FD7F8E3}">
      <dgm:prSet/>
      <dgm:spPr/>
      <dgm:t>
        <a:bodyPr/>
        <a:lstStyle/>
        <a:p>
          <a:endParaRPr lang="cs-CZ"/>
        </a:p>
      </dgm:t>
    </dgm:pt>
    <dgm:pt modelId="{63F115E4-70EE-4134-A6D1-CA6F103838F3}">
      <dgm:prSet phldrT="[Text]"/>
      <dgm:spPr>
        <a:xfrm>
          <a:off x="2860359" y="1072750"/>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Pokusné zvíře</a:t>
          </a:r>
          <a:endParaRPr lang="cs-CZ" dirty="0">
            <a:solidFill>
              <a:sysClr val="windowText" lastClr="000000">
                <a:hueOff val="0"/>
                <a:satOff val="0"/>
                <a:lumOff val="0"/>
                <a:alphaOff val="0"/>
              </a:sysClr>
            </a:solidFill>
            <a:latin typeface="Calibri"/>
            <a:ea typeface="+mn-ea"/>
            <a:cs typeface="+mn-cs"/>
          </a:endParaRPr>
        </a:p>
      </dgm:t>
    </dgm:pt>
    <dgm:pt modelId="{551468E8-59E7-4917-8A69-C4362D1BFE2F}" type="parTrans" cxnId="{AC0BB4D0-7540-4231-9CE2-5C92085AD284}">
      <dgm:prSet/>
      <dgm:spPr>
        <a:xfrm rot="3310531">
          <a:off x="2347462" y="1021732"/>
          <a:ext cx="652928"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648848CA-EF71-4994-9FE4-9BB43D5E0CFF}" type="sibTrans" cxnId="{AC0BB4D0-7540-4231-9CE2-5C92085AD284}">
      <dgm:prSet/>
      <dgm:spPr/>
      <dgm:t>
        <a:bodyPr/>
        <a:lstStyle/>
        <a:p>
          <a:endParaRPr lang="cs-CZ"/>
        </a:p>
      </dgm:t>
    </dgm:pt>
    <dgm:pt modelId="{3FEFB960-DD7A-4822-93FE-01FAA8755208}">
      <dgm:prSet phldrT="[Text]"/>
      <dgm:spPr>
        <a:xfrm>
          <a:off x="1555333" y="1876739"/>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Volně žijící zvíře (včetně chovu v zajetí)</a:t>
          </a:r>
        </a:p>
      </dgm:t>
    </dgm:pt>
    <dgm:pt modelId="{58792E42-CEC5-4400-B40B-3E6575D446FF}" type="parTrans" cxnId="{A2593C67-95EF-4222-999B-73FFB63E3A3C}">
      <dgm:prSet/>
      <dgm:spPr>
        <a:xfrm rot="3654187">
          <a:off x="985522" y="1758722"/>
          <a:ext cx="766756" cy="32124"/>
        </a:xfrm>
        <a:noFill/>
        <a:ln w="25400" cap="flat" cmpd="sng" algn="ctr">
          <a:solidFill>
            <a:sysClr val="windowText" lastClr="000000">
              <a:shade val="6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D3297911-B17D-42ED-9097-F1F21FACF510}" type="sibTrans" cxnId="{A2593C67-95EF-4222-999B-73FFB63E3A3C}">
      <dgm:prSet/>
      <dgm:spPr/>
      <dgm:t>
        <a:bodyPr/>
        <a:lstStyle/>
        <a:p>
          <a:endParaRPr lang="cs-CZ"/>
        </a:p>
      </dgm:t>
    </dgm:pt>
    <dgm:pt modelId="{9F8756B7-CD5F-4183-BFE5-118EB5DCDFF3}">
      <dgm:prSet phldrT="[Text]"/>
      <dgm:spPr>
        <a:xfrm>
          <a:off x="2860359" y="1608743"/>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Handicapované</a:t>
          </a:r>
          <a:endParaRPr lang="cs-CZ" dirty="0">
            <a:solidFill>
              <a:sysClr val="windowText" lastClr="000000">
                <a:hueOff val="0"/>
                <a:satOff val="0"/>
                <a:lumOff val="0"/>
                <a:alphaOff val="0"/>
              </a:sysClr>
            </a:solidFill>
            <a:latin typeface="Calibri"/>
            <a:ea typeface="+mn-ea"/>
            <a:cs typeface="+mn-cs"/>
          </a:endParaRPr>
        </a:p>
      </dgm:t>
    </dgm:pt>
    <dgm:pt modelId="{890665C5-F202-4E5B-8240-D94CBFD5B1AB}" type="parTrans" cxnId="{2046E882-4857-46C6-BDCE-489417CCF66F}">
      <dgm:prSet/>
      <dgm:spPr>
        <a:xfrm rot="19457599">
          <a:off x="2444334" y="1959719"/>
          <a:ext cx="459184"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4F17B262-5BAA-46D4-A209-84ADF0339DAC}" type="sibTrans" cxnId="{2046E882-4857-46C6-BDCE-489417CCF66F}">
      <dgm:prSet/>
      <dgm:spPr/>
      <dgm:t>
        <a:bodyPr/>
        <a:lstStyle/>
        <a:p>
          <a:endParaRPr lang="cs-CZ"/>
        </a:p>
      </dgm:t>
    </dgm:pt>
    <dgm:pt modelId="{3AE40FF4-C77E-4A17-8AD5-AEED40604614}">
      <dgm:prSet/>
      <dgm:spPr>
        <a:xfrm>
          <a:off x="2860359" y="536757"/>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solidFill>
                <a:sysClr val="windowText" lastClr="000000">
                  <a:hueOff val="0"/>
                  <a:satOff val="0"/>
                  <a:lumOff val="0"/>
                  <a:alphaOff val="0"/>
                </a:sysClr>
              </a:solidFill>
              <a:latin typeface="Calibri"/>
              <a:ea typeface="+mn-ea"/>
              <a:cs typeface="+mn-cs"/>
            </a:rPr>
            <a:t>Zvíře v zájmovém chovu</a:t>
          </a:r>
        </a:p>
      </dgm:t>
    </dgm:pt>
    <dgm:pt modelId="{62490B23-9E7A-4F02-8DF5-9D2677A9C933}" type="parTrans" cxnId="{F492800D-FBC8-47CA-891C-6AF3BB67BA96}">
      <dgm:prSet/>
      <dgm:spPr>
        <a:xfrm>
          <a:off x="2487494" y="753736"/>
          <a:ext cx="372864"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8FC4AB01-D0CA-4FAB-8CB0-19A2707DDF5A}" type="sibTrans" cxnId="{F492800D-FBC8-47CA-891C-6AF3BB67BA96}">
      <dgm:prSet/>
      <dgm:spPr/>
      <dgm:t>
        <a:bodyPr/>
        <a:lstStyle/>
        <a:p>
          <a:endParaRPr lang="cs-CZ"/>
        </a:p>
      </dgm:t>
    </dgm:pt>
    <dgm:pt modelId="{472387B7-D19D-4FDC-A3D9-15CECB636833}">
      <dgm:prSet/>
      <dgm:spPr>
        <a:xfrm>
          <a:off x="4165385" y="268761"/>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Druh zvířete vyžadující zvláštní péči</a:t>
          </a:r>
          <a:endParaRPr lang="cs-CZ" dirty="0">
            <a:solidFill>
              <a:sysClr val="windowText" lastClr="000000">
                <a:hueOff val="0"/>
                <a:satOff val="0"/>
                <a:lumOff val="0"/>
                <a:alphaOff val="0"/>
              </a:sysClr>
            </a:solidFill>
            <a:latin typeface="Calibri"/>
            <a:ea typeface="+mn-ea"/>
            <a:cs typeface="+mn-cs"/>
          </a:endParaRPr>
        </a:p>
      </dgm:t>
    </dgm:pt>
    <dgm:pt modelId="{546FCC2E-F468-4229-8CAC-BDD2B1669460}" type="parTrans" cxnId="{01581760-7F39-45FC-9640-A586BD0C1B0A}">
      <dgm:prSet/>
      <dgm:spPr>
        <a:xfrm rot="19457599">
          <a:off x="3749360" y="619738"/>
          <a:ext cx="459184"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B201287C-2231-4A64-A5E2-37C0149F6997}" type="sibTrans" cxnId="{01581760-7F39-45FC-9640-A586BD0C1B0A}">
      <dgm:prSet/>
      <dgm:spPr/>
      <dgm:t>
        <a:bodyPr/>
        <a:lstStyle/>
        <a:p>
          <a:endParaRPr lang="cs-CZ"/>
        </a:p>
      </dgm:t>
    </dgm:pt>
    <dgm:pt modelId="{807E6014-9C52-4A82-A00E-B97894845FAB}">
      <dgm:prSet/>
      <dgm:spPr>
        <a:xfrm>
          <a:off x="2860359" y="2144736"/>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„Ostatní“</a:t>
          </a:r>
          <a:endParaRPr lang="cs-CZ" dirty="0">
            <a:solidFill>
              <a:sysClr val="windowText" lastClr="000000">
                <a:hueOff val="0"/>
                <a:satOff val="0"/>
                <a:lumOff val="0"/>
                <a:alphaOff val="0"/>
              </a:sysClr>
            </a:solidFill>
            <a:latin typeface="Calibri"/>
            <a:ea typeface="+mn-ea"/>
            <a:cs typeface="+mn-cs"/>
          </a:endParaRPr>
        </a:p>
      </dgm:t>
    </dgm:pt>
    <dgm:pt modelId="{9A394CB6-7FCC-4DB7-9225-F9E741F258A9}" type="parTrans" cxnId="{71A4E930-2F0E-4F55-BB31-703C88DCF642}">
      <dgm:prSet/>
      <dgm:spPr>
        <a:xfrm rot="2142401">
          <a:off x="2444334" y="2227716"/>
          <a:ext cx="459184"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8F3114A2-22FA-4B6E-A066-59A1470ECC1D}" type="sibTrans" cxnId="{71A4E930-2F0E-4F55-BB31-703C88DCF642}">
      <dgm:prSet/>
      <dgm:spPr/>
      <dgm:t>
        <a:bodyPr/>
        <a:lstStyle/>
        <a:p>
          <a:endParaRPr lang="cs-CZ"/>
        </a:p>
      </dgm:t>
    </dgm:pt>
    <dgm:pt modelId="{7B6C5E25-0E6F-4C51-ADD8-86A45FBF87A8}">
      <dgm:prSet/>
      <dgm:spPr>
        <a:xfrm>
          <a:off x="4165385" y="804754"/>
          <a:ext cx="932161" cy="466080"/>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r>
            <a:rPr lang="cs-CZ" dirty="0" smtClean="0">
              <a:solidFill>
                <a:sysClr val="windowText" lastClr="000000">
                  <a:hueOff val="0"/>
                  <a:satOff val="0"/>
                  <a:lumOff val="0"/>
                  <a:alphaOff val="0"/>
                </a:sysClr>
              </a:solidFill>
              <a:latin typeface="Calibri"/>
              <a:ea typeface="+mn-ea"/>
              <a:cs typeface="+mn-cs"/>
            </a:rPr>
            <a:t>„Ostatní“</a:t>
          </a:r>
          <a:endParaRPr lang="cs-CZ" dirty="0">
            <a:solidFill>
              <a:sysClr val="windowText" lastClr="000000">
                <a:hueOff val="0"/>
                <a:satOff val="0"/>
                <a:lumOff val="0"/>
                <a:alphaOff val="0"/>
              </a:sysClr>
            </a:solidFill>
            <a:latin typeface="Calibri"/>
            <a:ea typeface="+mn-ea"/>
            <a:cs typeface="+mn-cs"/>
          </a:endParaRPr>
        </a:p>
      </dgm:t>
    </dgm:pt>
    <dgm:pt modelId="{0E608BE9-CF74-42DC-B835-3E74FF0CF4AF}" type="parTrans" cxnId="{3CFD6331-5627-461A-80E8-5A35BF82EEB0}">
      <dgm:prSet/>
      <dgm:spPr>
        <a:xfrm rot="2142401">
          <a:off x="3749360" y="887734"/>
          <a:ext cx="459184" cy="32124"/>
        </a:xfrm>
        <a:noFill/>
        <a:ln w="25400" cap="flat" cmpd="sng" algn="ctr">
          <a:solidFill>
            <a:sysClr val="windowText" lastClr="000000">
              <a:shade val="80000"/>
              <a:hueOff val="0"/>
              <a:satOff val="0"/>
              <a:lumOff val="0"/>
              <a:alphaOff val="0"/>
            </a:sysClr>
          </a:solidFill>
          <a:prstDash val="solid"/>
        </a:ln>
        <a:effectLst/>
      </dgm:spPr>
      <dgm:t>
        <a:bodyPr/>
        <a:lstStyle/>
        <a:p>
          <a:endParaRPr lang="cs-CZ">
            <a:solidFill>
              <a:sysClr val="windowText" lastClr="000000">
                <a:hueOff val="0"/>
                <a:satOff val="0"/>
                <a:lumOff val="0"/>
                <a:alphaOff val="0"/>
              </a:sysClr>
            </a:solidFill>
            <a:latin typeface="Calibri"/>
            <a:ea typeface="+mn-ea"/>
            <a:cs typeface="+mn-cs"/>
          </a:endParaRPr>
        </a:p>
      </dgm:t>
    </dgm:pt>
    <dgm:pt modelId="{A76E92B9-293B-44A4-A172-90347962B1F9}" type="sibTrans" cxnId="{3CFD6331-5627-461A-80E8-5A35BF82EEB0}">
      <dgm:prSet/>
      <dgm:spPr/>
      <dgm:t>
        <a:bodyPr/>
        <a:lstStyle/>
        <a:p>
          <a:endParaRPr lang="cs-CZ"/>
        </a:p>
      </dgm:t>
    </dgm:pt>
    <dgm:pt modelId="{113FE471-9F25-4879-8529-3C5E1A6041E5}" type="pres">
      <dgm:prSet presAssocID="{94E91427-FDF1-4E07-B57D-982E11BE788F}" presName="diagram" presStyleCnt="0">
        <dgm:presLayoutVars>
          <dgm:chPref val="1"/>
          <dgm:dir/>
          <dgm:animOne val="branch"/>
          <dgm:animLvl val="lvl"/>
          <dgm:resizeHandles val="exact"/>
        </dgm:presLayoutVars>
      </dgm:prSet>
      <dgm:spPr/>
      <dgm:t>
        <a:bodyPr/>
        <a:lstStyle/>
        <a:p>
          <a:endParaRPr lang="cs-CZ"/>
        </a:p>
      </dgm:t>
    </dgm:pt>
    <dgm:pt modelId="{1A01CFAE-CBA3-4902-B18E-D4A484B87E66}" type="pres">
      <dgm:prSet presAssocID="{EFEFDEBD-DD78-44E4-A617-7D06881A27EA}" presName="root1" presStyleCnt="0"/>
      <dgm:spPr/>
    </dgm:pt>
    <dgm:pt modelId="{BB1DD3BD-E79D-4217-911A-8C0DDA024466}" type="pres">
      <dgm:prSet presAssocID="{EFEFDEBD-DD78-44E4-A617-7D06881A27EA}" presName="LevelOneTextNode" presStyleLbl="node0" presStyleIdx="0" presStyleCnt="1">
        <dgm:presLayoutVars>
          <dgm:chPref val="3"/>
        </dgm:presLayoutVars>
      </dgm:prSet>
      <dgm:spPr>
        <a:prstGeom prst="roundRect">
          <a:avLst>
            <a:gd name="adj" fmla="val 10000"/>
          </a:avLst>
        </a:prstGeom>
      </dgm:spPr>
      <dgm:t>
        <a:bodyPr/>
        <a:lstStyle/>
        <a:p>
          <a:endParaRPr lang="cs-CZ"/>
        </a:p>
      </dgm:t>
    </dgm:pt>
    <dgm:pt modelId="{EE756453-48D2-4113-86C9-013DCD1AF206}" type="pres">
      <dgm:prSet presAssocID="{EFEFDEBD-DD78-44E4-A617-7D06881A27EA}" presName="level2hierChild" presStyleCnt="0"/>
      <dgm:spPr/>
    </dgm:pt>
    <dgm:pt modelId="{59B546CD-3DEB-4993-B295-CD920B9FBB4D}" type="pres">
      <dgm:prSet presAssocID="{83B27AD8-07D2-41EA-968D-10D1EFFF2134}" presName="conn2-1" presStyleLbl="parChTrans1D2" presStyleIdx="0" presStyleCnt="2"/>
      <dgm:spPr>
        <a:custGeom>
          <a:avLst/>
          <a:gdLst/>
          <a:ahLst/>
          <a:cxnLst/>
          <a:rect l="0" t="0" r="0" b="0"/>
          <a:pathLst>
            <a:path>
              <a:moveTo>
                <a:pt x="0" y="16062"/>
              </a:moveTo>
              <a:lnTo>
                <a:pt x="766756" y="16062"/>
              </a:lnTo>
            </a:path>
          </a:pathLst>
        </a:custGeom>
      </dgm:spPr>
      <dgm:t>
        <a:bodyPr/>
        <a:lstStyle/>
        <a:p>
          <a:endParaRPr lang="cs-CZ"/>
        </a:p>
      </dgm:t>
    </dgm:pt>
    <dgm:pt modelId="{AA27219C-51CC-4A90-B5D3-A6D7B0143650}" type="pres">
      <dgm:prSet presAssocID="{83B27AD8-07D2-41EA-968D-10D1EFFF2134}" presName="connTx" presStyleLbl="parChTrans1D2" presStyleIdx="0" presStyleCnt="2"/>
      <dgm:spPr/>
      <dgm:t>
        <a:bodyPr/>
        <a:lstStyle/>
        <a:p>
          <a:endParaRPr lang="cs-CZ"/>
        </a:p>
      </dgm:t>
    </dgm:pt>
    <dgm:pt modelId="{F4B9385B-EE21-409F-A57F-4AD8BD840152}" type="pres">
      <dgm:prSet presAssocID="{724920FA-21F1-436B-82D0-B88B92E7008C}" presName="root2" presStyleCnt="0"/>
      <dgm:spPr/>
    </dgm:pt>
    <dgm:pt modelId="{CCF330FB-B8A8-4D13-8691-9AC4EF3647F3}" type="pres">
      <dgm:prSet presAssocID="{724920FA-21F1-436B-82D0-B88B92E7008C}" presName="LevelTwoTextNode" presStyleLbl="node2" presStyleIdx="0" presStyleCnt="2">
        <dgm:presLayoutVars>
          <dgm:chPref val="3"/>
        </dgm:presLayoutVars>
      </dgm:prSet>
      <dgm:spPr>
        <a:prstGeom prst="roundRect">
          <a:avLst>
            <a:gd name="adj" fmla="val 10000"/>
          </a:avLst>
        </a:prstGeom>
      </dgm:spPr>
      <dgm:t>
        <a:bodyPr/>
        <a:lstStyle/>
        <a:p>
          <a:endParaRPr lang="cs-CZ"/>
        </a:p>
      </dgm:t>
    </dgm:pt>
    <dgm:pt modelId="{1DBB8788-CBF4-4674-B156-27704E6C1918}" type="pres">
      <dgm:prSet presAssocID="{724920FA-21F1-436B-82D0-B88B92E7008C}" presName="level3hierChild" presStyleCnt="0"/>
      <dgm:spPr/>
    </dgm:pt>
    <dgm:pt modelId="{39423B70-D9D6-4E42-A5D1-B7D2B81A9854}" type="pres">
      <dgm:prSet presAssocID="{03063409-961C-4313-B4AC-F48D91FB8DCA}" presName="conn2-1" presStyleLbl="parChTrans1D3" presStyleIdx="0" presStyleCnt="5"/>
      <dgm:spPr>
        <a:custGeom>
          <a:avLst/>
          <a:gdLst/>
          <a:ahLst/>
          <a:cxnLst/>
          <a:rect l="0" t="0" r="0" b="0"/>
          <a:pathLst>
            <a:path>
              <a:moveTo>
                <a:pt x="0" y="16062"/>
              </a:moveTo>
              <a:lnTo>
                <a:pt x="652928" y="16062"/>
              </a:lnTo>
            </a:path>
          </a:pathLst>
        </a:custGeom>
      </dgm:spPr>
      <dgm:t>
        <a:bodyPr/>
        <a:lstStyle/>
        <a:p>
          <a:endParaRPr lang="cs-CZ"/>
        </a:p>
      </dgm:t>
    </dgm:pt>
    <dgm:pt modelId="{90D089C9-97D2-47A3-943F-6441017F9E50}" type="pres">
      <dgm:prSet presAssocID="{03063409-961C-4313-B4AC-F48D91FB8DCA}" presName="connTx" presStyleLbl="parChTrans1D3" presStyleIdx="0" presStyleCnt="5"/>
      <dgm:spPr/>
      <dgm:t>
        <a:bodyPr/>
        <a:lstStyle/>
        <a:p>
          <a:endParaRPr lang="cs-CZ"/>
        </a:p>
      </dgm:t>
    </dgm:pt>
    <dgm:pt modelId="{EB542374-0AC7-4C05-B17E-8FBC0CD13F40}" type="pres">
      <dgm:prSet presAssocID="{1FED22F8-1E18-4592-A8FE-09FE6630DAEC}" presName="root2" presStyleCnt="0"/>
      <dgm:spPr/>
    </dgm:pt>
    <dgm:pt modelId="{3FD0205E-2F60-452E-A723-99A46206A870}" type="pres">
      <dgm:prSet presAssocID="{1FED22F8-1E18-4592-A8FE-09FE6630DAEC}" presName="LevelTwoTextNode" presStyleLbl="node3" presStyleIdx="0" presStyleCnt="5">
        <dgm:presLayoutVars>
          <dgm:chPref val="3"/>
        </dgm:presLayoutVars>
      </dgm:prSet>
      <dgm:spPr>
        <a:prstGeom prst="roundRect">
          <a:avLst>
            <a:gd name="adj" fmla="val 10000"/>
          </a:avLst>
        </a:prstGeom>
      </dgm:spPr>
      <dgm:t>
        <a:bodyPr/>
        <a:lstStyle/>
        <a:p>
          <a:endParaRPr lang="cs-CZ"/>
        </a:p>
      </dgm:t>
    </dgm:pt>
    <dgm:pt modelId="{AA3C3EDF-1505-4C9D-8020-1656C988D5F4}" type="pres">
      <dgm:prSet presAssocID="{1FED22F8-1E18-4592-A8FE-09FE6630DAEC}" presName="level3hierChild" presStyleCnt="0"/>
      <dgm:spPr/>
    </dgm:pt>
    <dgm:pt modelId="{B7D1BDD3-36E5-4E83-BBBB-CB60447208B2}" type="pres">
      <dgm:prSet presAssocID="{62490B23-9E7A-4F02-8DF5-9D2677A9C933}" presName="conn2-1" presStyleLbl="parChTrans1D3" presStyleIdx="1" presStyleCnt="5"/>
      <dgm:spPr>
        <a:custGeom>
          <a:avLst/>
          <a:gdLst/>
          <a:ahLst/>
          <a:cxnLst/>
          <a:rect l="0" t="0" r="0" b="0"/>
          <a:pathLst>
            <a:path>
              <a:moveTo>
                <a:pt x="0" y="16062"/>
              </a:moveTo>
              <a:lnTo>
                <a:pt x="372864" y="16062"/>
              </a:lnTo>
            </a:path>
          </a:pathLst>
        </a:custGeom>
      </dgm:spPr>
      <dgm:t>
        <a:bodyPr/>
        <a:lstStyle/>
        <a:p>
          <a:endParaRPr lang="cs-CZ"/>
        </a:p>
      </dgm:t>
    </dgm:pt>
    <dgm:pt modelId="{0F988F2E-D654-483B-A432-DF08DA24A1B4}" type="pres">
      <dgm:prSet presAssocID="{62490B23-9E7A-4F02-8DF5-9D2677A9C933}" presName="connTx" presStyleLbl="parChTrans1D3" presStyleIdx="1" presStyleCnt="5"/>
      <dgm:spPr/>
      <dgm:t>
        <a:bodyPr/>
        <a:lstStyle/>
        <a:p>
          <a:endParaRPr lang="cs-CZ"/>
        </a:p>
      </dgm:t>
    </dgm:pt>
    <dgm:pt modelId="{7658931E-29A6-42A9-AC0F-C5385619F430}" type="pres">
      <dgm:prSet presAssocID="{3AE40FF4-C77E-4A17-8AD5-AEED40604614}" presName="root2" presStyleCnt="0"/>
      <dgm:spPr/>
    </dgm:pt>
    <dgm:pt modelId="{3D1B26D9-B80E-4CFF-9276-89BE25DC7F9B}" type="pres">
      <dgm:prSet presAssocID="{3AE40FF4-C77E-4A17-8AD5-AEED40604614}" presName="LevelTwoTextNode" presStyleLbl="node3" presStyleIdx="1" presStyleCnt="5">
        <dgm:presLayoutVars>
          <dgm:chPref val="3"/>
        </dgm:presLayoutVars>
      </dgm:prSet>
      <dgm:spPr>
        <a:prstGeom prst="roundRect">
          <a:avLst>
            <a:gd name="adj" fmla="val 10000"/>
          </a:avLst>
        </a:prstGeom>
      </dgm:spPr>
      <dgm:t>
        <a:bodyPr/>
        <a:lstStyle/>
        <a:p>
          <a:endParaRPr lang="cs-CZ"/>
        </a:p>
      </dgm:t>
    </dgm:pt>
    <dgm:pt modelId="{C1E0C170-AD14-4C1C-BA03-8824039904FF}" type="pres">
      <dgm:prSet presAssocID="{3AE40FF4-C77E-4A17-8AD5-AEED40604614}" presName="level3hierChild" presStyleCnt="0"/>
      <dgm:spPr/>
    </dgm:pt>
    <dgm:pt modelId="{E7C80DFC-536C-48B4-B94D-3129EA89B5B3}" type="pres">
      <dgm:prSet presAssocID="{546FCC2E-F468-4229-8CAC-BDD2B1669460}" presName="conn2-1" presStyleLbl="parChTrans1D4" presStyleIdx="0" presStyleCnt="2"/>
      <dgm:spPr>
        <a:custGeom>
          <a:avLst/>
          <a:gdLst/>
          <a:ahLst/>
          <a:cxnLst/>
          <a:rect l="0" t="0" r="0" b="0"/>
          <a:pathLst>
            <a:path>
              <a:moveTo>
                <a:pt x="0" y="16062"/>
              </a:moveTo>
              <a:lnTo>
                <a:pt x="459184" y="16062"/>
              </a:lnTo>
            </a:path>
          </a:pathLst>
        </a:custGeom>
      </dgm:spPr>
      <dgm:t>
        <a:bodyPr/>
        <a:lstStyle/>
        <a:p>
          <a:endParaRPr lang="cs-CZ"/>
        </a:p>
      </dgm:t>
    </dgm:pt>
    <dgm:pt modelId="{F2D954C7-1E5E-45F5-BD86-51802076A8CF}" type="pres">
      <dgm:prSet presAssocID="{546FCC2E-F468-4229-8CAC-BDD2B1669460}" presName="connTx" presStyleLbl="parChTrans1D4" presStyleIdx="0" presStyleCnt="2"/>
      <dgm:spPr/>
      <dgm:t>
        <a:bodyPr/>
        <a:lstStyle/>
        <a:p>
          <a:endParaRPr lang="cs-CZ"/>
        </a:p>
      </dgm:t>
    </dgm:pt>
    <dgm:pt modelId="{F85FBDDF-ECAD-4DAF-81BC-C123EA5BC472}" type="pres">
      <dgm:prSet presAssocID="{472387B7-D19D-4FDC-A3D9-15CECB636833}" presName="root2" presStyleCnt="0"/>
      <dgm:spPr/>
    </dgm:pt>
    <dgm:pt modelId="{270AC30C-5C14-4071-8086-751043532960}" type="pres">
      <dgm:prSet presAssocID="{472387B7-D19D-4FDC-A3D9-15CECB636833}" presName="LevelTwoTextNode" presStyleLbl="node4" presStyleIdx="0" presStyleCnt="2">
        <dgm:presLayoutVars>
          <dgm:chPref val="3"/>
        </dgm:presLayoutVars>
      </dgm:prSet>
      <dgm:spPr>
        <a:prstGeom prst="roundRect">
          <a:avLst>
            <a:gd name="adj" fmla="val 10000"/>
          </a:avLst>
        </a:prstGeom>
      </dgm:spPr>
      <dgm:t>
        <a:bodyPr/>
        <a:lstStyle/>
        <a:p>
          <a:endParaRPr lang="cs-CZ"/>
        </a:p>
      </dgm:t>
    </dgm:pt>
    <dgm:pt modelId="{E1E08CAC-6695-42F3-9DB4-FEC39327B13F}" type="pres">
      <dgm:prSet presAssocID="{472387B7-D19D-4FDC-A3D9-15CECB636833}" presName="level3hierChild" presStyleCnt="0"/>
      <dgm:spPr/>
    </dgm:pt>
    <dgm:pt modelId="{94978BD3-E610-455A-98DD-13C03315DC8C}" type="pres">
      <dgm:prSet presAssocID="{0E608BE9-CF74-42DC-B835-3E74FF0CF4AF}" presName="conn2-1" presStyleLbl="parChTrans1D4" presStyleIdx="1" presStyleCnt="2"/>
      <dgm:spPr>
        <a:custGeom>
          <a:avLst/>
          <a:gdLst/>
          <a:ahLst/>
          <a:cxnLst/>
          <a:rect l="0" t="0" r="0" b="0"/>
          <a:pathLst>
            <a:path>
              <a:moveTo>
                <a:pt x="0" y="16062"/>
              </a:moveTo>
              <a:lnTo>
                <a:pt x="459184" y="16062"/>
              </a:lnTo>
            </a:path>
          </a:pathLst>
        </a:custGeom>
      </dgm:spPr>
      <dgm:t>
        <a:bodyPr/>
        <a:lstStyle/>
        <a:p>
          <a:endParaRPr lang="cs-CZ"/>
        </a:p>
      </dgm:t>
    </dgm:pt>
    <dgm:pt modelId="{BB87A80A-9083-4A39-A803-E9D4BC0623E0}" type="pres">
      <dgm:prSet presAssocID="{0E608BE9-CF74-42DC-B835-3E74FF0CF4AF}" presName="connTx" presStyleLbl="parChTrans1D4" presStyleIdx="1" presStyleCnt="2"/>
      <dgm:spPr/>
      <dgm:t>
        <a:bodyPr/>
        <a:lstStyle/>
        <a:p>
          <a:endParaRPr lang="cs-CZ"/>
        </a:p>
      </dgm:t>
    </dgm:pt>
    <dgm:pt modelId="{BA75EA02-5E49-4A90-A752-5F46DC3F14E9}" type="pres">
      <dgm:prSet presAssocID="{7B6C5E25-0E6F-4C51-ADD8-86A45FBF87A8}" presName="root2" presStyleCnt="0"/>
      <dgm:spPr/>
    </dgm:pt>
    <dgm:pt modelId="{17D92EE9-34D9-4C7E-9048-55FA7097B2D8}" type="pres">
      <dgm:prSet presAssocID="{7B6C5E25-0E6F-4C51-ADD8-86A45FBF87A8}" presName="LevelTwoTextNode" presStyleLbl="node4" presStyleIdx="1" presStyleCnt="2">
        <dgm:presLayoutVars>
          <dgm:chPref val="3"/>
        </dgm:presLayoutVars>
      </dgm:prSet>
      <dgm:spPr>
        <a:prstGeom prst="roundRect">
          <a:avLst>
            <a:gd name="adj" fmla="val 10000"/>
          </a:avLst>
        </a:prstGeom>
      </dgm:spPr>
      <dgm:t>
        <a:bodyPr/>
        <a:lstStyle/>
        <a:p>
          <a:endParaRPr lang="cs-CZ"/>
        </a:p>
      </dgm:t>
    </dgm:pt>
    <dgm:pt modelId="{CE06B49F-7C9F-4B7F-B305-CE49116AB273}" type="pres">
      <dgm:prSet presAssocID="{7B6C5E25-0E6F-4C51-ADD8-86A45FBF87A8}" presName="level3hierChild" presStyleCnt="0"/>
      <dgm:spPr/>
    </dgm:pt>
    <dgm:pt modelId="{B3816EEB-E184-42DC-8B4B-BD494323A1DE}" type="pres">
      <dgm:prSet presAssocID="{551468E8-59E7-4917-8A69-C4362D1BFE2F}" presName="conn2-1" presStyleLbl="parChTrans1D3" presStyleIdx="2" presStyleCnt="5"/>
      <dgm:spPr>
        <a:custGeom>
          <a:avLst/>
          <a:gdLst/>
          <a:ahLst/>
          <a:cxnLst/>
          <a:rect l="0" t="0" r="0" b="0"/>
          <a:pathLst>
            <a:path>
              <a:moveTo>
                <a:pt x="0" y="16062"/>
              </a:moveTo>
              <a:lnTo>
                <a:pt x="652928" y="16062"/>
              </a:lnTo>
            </a:path>
          </a:pathLst>
        </a:custGeom>
      </dgm:spPr>
      <dgm:t>
        <a:bodyPr/>
        <a:lstStyle/>
        <a:p>
          <a:endParaRPr lang="cs-CZ"/>
        </a:p>
      </dgm:t>
    </dgm:pt>
    <dgm:pt modelId="{EADF2A4E-9BB8-4917-9C8B-C8C516AF543B}" type="pres">
      <dgm:prSet presAssocID="{551468E8-59E7-4917-8A69-C4362D1BFE2F}" presName="connTx" presStyleLbl="parChTrans1D3" presStyleIdx="2" presStyleCnt="5"/>
      <dgm:spPr/>
      <dgm:t>
        <a:bodyPr/>
        <a:lstStyle/>
        <a:p>
          <a:endParaRPr lang="cs-CZ"/>
        </a:p>
      </dgm:t>
    </dgm:pt>
    <dgm:pt modelId="{A0DEBB33-4FFD-4FD7-ACED-25A1DC4C1266}" type="pres">
      <dgm:prSet presAssocID="{63F115E4-70EE-4134-A6D1-CA6F103838F3}" presName="root2" presStyleCnt="0"/>
      <dgm:spPr/>
    </dgm:pt>
    <dgm:pt modelId="{D453F872-0037-4532-82DF-EB4BAADDE455}" type="pres">
      <dgm:prSet presAssocID="{63F115E4-70EE-4134-A6D1-CA6F103838F3}" presName="LevelTwoTextNode" presStyleLbl="node3" presStyleIdx="2" presStyleCnt="5">
        <dgm:presLayoutVars>
          <dgm:chPref val="3"/>
        </dgm:presLayoutVars>
      </dgm:prSet>
      <dgm:spPr>
        <a:prstGeom prst="roundRect">
          <a:avLst>
            <a:gd name="adj" fmla="val 10000"/>
          </a:avLst>
        </a:prstGeom>
      </dgm:spPr>
      <dgm:t>
        <a:bodyPr/>
        <a:lstStyle/>
        <a:p>
          <a:endParaRPr lang="cs-CZ"/>
        </a:p>
      </dgm:t>
    </dgm:pt>
    <dgm:pt modelId="{ECAC2BDF-D236-461A-B1C9-63065EC114B6}" type="pres">
      <dgm:prSet presAssocID="{63F115E4-70EE-4134-A6D1-CA6F103838F3}" presName="level3hierChild" presStyleCnt="0"/>
      <dgm:spPr/>
    </dgm:pt>
    <dgm:pt modelId="{2B1E47A1-A7A1-4C16-A205-C0B57CC1871C}" type="pres">
      <dgm:prSet presAssocID="{58792E42-CEC5-4400-B40B-3E6575D446FF}" presName="conn2-1" presStyleLbl="parChTrans1D2" presStyleIdx="1" presStyleCnt="2"/>
      <dgm:spPr>
        <a:custGeom>
          <a:avLst/>
          <a:gdLst/>
          <a:ahLst/>
          <a:cxnLst/>
          <a:rect l="0" t="0" r="0" b="0"/>
          <a:pathLst>
            <a:path>
              <a:moveTo>
                <a:pt x="0" y="16062"/>
              </a:moveTo>
              <a:lnTo>
                <a:pt x="766756" y="16062"/>
              </a:lnTo>
            </a:path>
          </a:pathLst>
        </a:custGeom>
      </dgm:spPr>
      <dgm:t>
        <a:bodyPr/>
        <a:lstStyle/>
        <a:p>
          <a:endParaRPr lang="cs-CZ"/>
        </a:p>
      </dgm:t>
    </dgm:pt>
    <dgm:pt modelId="{BA9F7614-75CD-49C9-9EC3-CCB6BF797CD0}" type="pres">
      <dgm:prSet presAssocID="{58792E42-CEC5-4400-B40B-3E6575D446FF}" presName="connTx" presStyleLbl="parChTrans1D2" presStyleIdx="1" presStyleCnt="2"/>
      <dgm:spPr/>
      <dgm:t>
        <a:bodyPr/>
        <a:lstStyle/>
        <a:p>
          <a:endParaRPr lang="cs-CZ"/>
        </a:p>
      </dgm:t>
    </dgm:pt>
    <dgm:pt modelId="{B7422191-B833-4EC9-B2B1-848D13E7B35E}" type="pres">
      <dgm:prSet presAssocID="{3FEFB960-DD7A-4822-93FE-01FAA8755208}" presName="root2" presStyleCnt="0"/>
      <dgm:spPr/>
    </dgm:pt>
    <dgm:pt modelId="{317FF874-60E2-4DC6-A9A8-63E99976F931}" type="pres">
      <dgm:prSet presAssocID="{3FEFB960-DD7A-4822-93FE-01FAA8755208}" presName="LevelTwoTextNode" presStyleLbl="node2" presStyleIdx="1" presStyleCnt="2">
        <dgm:presLayoutVars>
          <dgm:chPref val="3"/>
        </dgm:presLayoutVars>
      </dgm:prSet>
      <dgm:spPr>
        <a:prstGeom prst="roundRect">
          <a:avLst>
            <a:gd name="adj" fmla="val 10000"/>
          </a:avLst>
        </a:prstGeom>
      </dgm:spPr>
      <dgm:t>
        <a:bodyPr/>
        <a:lstStyle/>
        <a:p>
          <a:endParaRPr lang="cs-CZ"/>
        </a:p>
      </dgm:t>
    </dgm:pt>
    <dgm:pt modelId="{8D5C9576-2C97-4C66-8352-51A727688A7E}" type="pres">
      <dgm:prSet presAssocID="{3FEFB960-DD7A-4822-93FE-01FAA8755208}" presName="level3hierChild" presStyleCnt="0"/>
      <dgm:spPr/>
    </dgm:pt>
    <dgm:pt modelId="{B664EF4C-42C5-4C07-B6AF-7269B7007DA1}" type="pres">
      <dgm:prSet presAssocID="{890665C5-F202-4E5B-8240-D94CBFD5B1AB}" presName="conn2-1" presStyleLbl="parChTrans1D3" presStyleIdx="3" presStyleCnt="5"/>
      <dgm:spPr>
        <a:custGeom>
          <a:avLst/>
          <a:gdLst/>
          <a:ahLst/>
          <a:cxnLst/>
          <a:rect l="0" t="0" r="0" b="0"/>
          <a:pathLst>
            <a:path>
              <a:moveTo>
                <a:pt x="0" y="16062"/>
              </a:moveTo>
              <a:lnTo>
                <a:pt x="459184" y="16062"/>
              </a:lnTo>
            </a:path>
          </a:pathLst>
        </a:custGeom>
      </dgm:spPr>
      <dgm:t>
        <a:bodyPr/>
        <a:lstStyle/>
        <a:p>
          <a:endParaRPr lang="cs-CZ"/>
        </a:p>
      </dgm:t>
    </dgm:pt>
    <dgm:pt modelId="{AF07CDC9-40DF-45BE-9ADE-FA85A52C0F86}" type="pres">
      <dgm:prSet presAssocID="{890665C5-F202-4E5B-8240-D94CBFD5B1AB}" presName="connTx" presStyleLbl="parChTrans1D3" presStyleIdx="3" presStyleCnt="5"/>
      <dgm:spPr/>
      <dgm:t>
        <a:bodyPr/>
        <a:lstStyle/>
        <a:p>
          <a:endParaRPr lang="cs-CZ"/>
        </a:p>
      </dgm:t>
    </dgm:pt>
    <dgm:pt modelId="{9E5CC024-9229-4A7B-98C6-7491385A2B6D}" type="pres">
      <dgm:prSet presAssocID="{9F8756B7-CD5F-4183-BFE5-118EB5DCDFF3}" presName="root2" presStyleCnt="0"/>
      <dgm:spPr/>
    </dgm:pt>
    <dgm:pt modelId="{BA485AD1-4FAA-4BBE-B122-79FF4969FE61}" type="pres">
      <dgm:prSet presAssocID="{9F8756B7-CD5F-4183-BFE5-118EB5DCDFF3}" presName="LevelTwoTextNode" presStyleLbl="node3" presStyleIdx="3" presStyleCnt="5">
        <dgm:presLayoutVars>
          <dgm:chPref val="3"/>
        </dgm:presLayoutVars>
      </dgm:prSet>
      <dgm:spPr>
        <a:prstGeom prst="roundRect">
          <a:avLst>
            <a:gd name="adj" fmla="val 10000"/>
          </a:avLst>
        </a:prstGeom>
      </dgm:spPr>
      <dgm:t>
        <a:bodyPr/>
        <a:lstStyle/>
        <a:p>
          <a:endParaRPr lang="cs-CZ"/>
        </a:p>
      </dgm:t>
    </dgm:pt>
    <dgm:pt modelId="{15C747EB-1A88-4433-AFD7-249F5B45EA24}" type="pres">
      <dgm:prSet presAssocID="{9F8756B7-CD5F-4183-BFE5-118EB5DCDFF3}" presName="level3hierChild" presStyleCnt="0"/>
      <dgm:spPr/>
    </dgm:pt>
    <dgm:pt modelId="{AE4C3A86-A980-4225-8D0E-16C60C3ECA08}" type="pres">
      <dgm:prSet presAssocID="{9A394CB6-7FCC-4DB7-9225-F9E741F258A9}" presName="conn2-1" presStyleLbl="parChTrans1D3" presStyleIdx="4" presStyleCnt="5"/>
      <dgm:spPr>
        <a:custGeom>
          <a:avLst/>
          <a:gdLst/>
          <a:ahLst/>
          <a:cxnLst/>
          <a:rect l="0" t="0" r="0" b="0"/>
          <a:pathLst>
            <a:path>
              <a:moveTo>
                <a:pt x="0" y="16062"/>
              </a:moveTo>
              <a:lnTo>
                <a:pt x="459184" y="16062"/>
              </a:lnTo>
            </a:path>
          </a:pathLst>
        </a:custGeom>
      </dgm:spPr>
      <dgm:t>
        <a:bodyPr/>
        <a:lstStyle/>
        <a:p>
          <a:endParaRPr lang="cs-CZ"/>
        </a:p>
      </dgm:t>
    </dgm:pt>
    <dgm:pt modelId="{D4B38933-09E7-4C31-A815-8C54A6F5401D}" type="pres">
      <dgm:prSet presAssocID="{9A394CB6-7FCC-4DB7-9225-F9E741F258A9}" presName="connTx" presStyleLbl="parChTrans1D3" presStyleIdx="4" presStyleCnt="5"/>
      <dgm:spPr/>
      <dgm:t>
        <a:bodyPr/>
        <a:lstStyle/>
        <a:p>
          <a:endParaRPr lang="cs-CZ"/>
        </a:p>
      </dgm:t>
    </dgm:pt>
    <dgm:pt modelId="{848AAAAD-36B1-42AB-AC81-58BFA2A19CB6}" type="pres">
      <dgm:prSet presAssocID="{807E6014-9C52-4A82-A00E-B97894845FAB}" presName="root2" presStyleCnt="0"/>
      <dgm:spPr/>
    </dgm:pt>
    <dgm:pt modelId="{145F59A7-133E-47DE-90FD-A50334CB80C0}" type="pres">
      <dgm:prSet presAssocID="{807E6014-9C52-4A82-A00E-B97894845FAB}" presName="LevelTwoTextNode" presStyleLbl="node3" presStyleIdx="4" presStyleCnt="5">
        <dgm:presLayoutVars>
          <dgm:chPref val="3"/>
        </dgm:presLayoutVars>
      </dgm:prSet>
      <dgm:spPr>
        <a:prstGeom prst="roundRect">
          <a:avLst>
            <a:gd name="adj" fmla="val 10000"/>
          </a:avLst>
        </a:prstGeom>
      </dgm:spPr>
      <dgm:t>
        <a:bodyPr/>
        <a:lstStyle/>
        <a:p>
          <a:endParaRPr lang="cs-CZ"/>
        </a:p>
      </dgm:t>
    </dgm:pt>
    <dgm:pt modelId="{D5E68AFF-861F-4B32-A612-7CAA2BEFD3E5}" type="pres">
      <dgm:prSet presAssocID="{807E6014-9C52-4A82-A00E-B97894845FAB}" presName="level3hierChild" presStyleCnt="0"/>
      <dgm:spPr/>
    </dgm:pt>
  </dgm:ptLst>
  <dgm:cxnLst>
    <dgm:cxn modelId="{F5857813-2E73-4508-8CF5-CE116AA1D5BC}" type="presOf" srcId="{58792E42-CEC5-4400-B40B-3E6575D446FF}" destId="{BA9F7614-75CD-49C9-9EC3-CCB6BF797CD0}" srcOrd="1" destOrd="0" presId="urn:microsoft.com/office/officeart/2005/8/layout/hierarchy2"/>
    <dgm:cxn modelId="{01581760-7F39-45FC-9640-A586BD0C1B0A}" srcId="{3AE40FF4-C77E-4A17-8AD5-AEED40604614}" destId="{472387B7-D19D-4FDC-A3D9-15CECB636833}" srcOrd="0" destOrd="0" parTransId="{546FCC2E-F468-4229-8CAC-BDD2B1669460}" sibTransId="{B201287C-2231-4A64-A5E2-37C0149F6997}"/>
    <dgm:cxn modelId="{31A88E6F-99D9-474E-BBFB-26E08627C5F0}" type="presOf" srcId="{0E608BE9-CF74-42DC-B835-3E74FF0CF4AF}" destId="{94978BD3-E610-455A-98DD-13C03315DC8C}" srcOrd="0" destOrd="0" presId="urn:microsoft.com/office/officeart/2005/8/layout/hierarchy2"/>
    <dgm:cxn modelId="{E9469EEF-6D82-461A-9784-4AA0E740894B}" type="presOf" srcId="{03063409-961C-4313-B4AC-F48D91FB8DCA}" destId="{39423B70-D9D6-4E42-A5D1-B7D2B81A9854}" srcOrd="0" destOrd="0" presId="urn:microsoft.com/office/officeart/2005/8/layout/hierarchy2"/>
    <dgm:cxn modelId="{9324E539-07C8-473D-BD15-89A9A33CFC44}" srcId="{94E91427-FDF1-4E07-B57D-982E11BE788F}" destId="{EFEFDEBD-DD78-44E4-A617-7D06881A27EA}" srcOrd="0" destOrd="0" parTransId="{5198AA93-E8C5-4C9F-BA57-D6C0375BAD74}" sibTransId="{029AD378-FA1E-4322-899B-4B2ADAF3AE8C}"/>
    <dgm:cxn modelId="{A1AB6D37-5D45-4192-86FF-00DC96B41E26}" type="presOf" srcId="{1FED22F8-1E18-4592-A8FE-09FE6630DAEC}" destId="{3FD0205E-2F60-452E-A723-99A46206A870}" srcOrd="0" destOrd="0" presId="urn:microsoft.com/office/officeart/2005/8/layout/hierarchy2"/>
    <dgm:cxn modelId="{AA931B73-7489-4308-8105-BADE8C532147}" type="presOf" srcId="{546FCC2E-F468-4229-8CAC-BDD2B1669460}" destId="{E7C80DFC-536C-48B4-B94D-3129EA89B5B3}" srcOrd="0" destOrd="0" presId="urn:microsoft.com/office/officeart/2005/8/layout/hierarchy2"/>
    <dgm:cxn modelId="{865F5E46-1B8E-429C-B314-A31A6C3C768A}" type="presOf" srcId="{546FCC2E-F468-4229-8CAC-BDD2B1669460}" destId="{F2D954C7-1E5E-45F5-BD86-51802076A8CF}" srcOrd="1" destOrd="0" presId="urn:microsoft.com/office/officeart/2005/8/layout/hierarchy2"/>
    <dgm:cxn modelId="{D548FD24-BD2B-4DB2-ABB3-2B244433D2DA}" type="presOf" srcId="{62490B23-9E7A-4F02-8DF5-9D2677A9C933}" destId="{B7D1BDD3-36E5-4E83-BBBB-CB60447208B2}" srcOrd="0" destOrd="0" presId="urn:microsoft.com/office/officeart/2005/8/layout/hierarchy2"/>
    <dgm:cxn modelId="{8C92F93F-0B45-4072-A2B4-F6073114A887}" type="presOf" srcId="{9F8756B7-CD5F-4183-BFE5-118EB5DCDFF3}" destId="{BA485AD1-4FAA-4BBE-B122-79FF4969FE61}" srcOrd="0" destOrd="0" presId="urn:microsoft.com/office/officeart/2005/8/layout/hierarchy2"/>
    <dgm:cxn modelId="{148D7376-1FF3-4FC4-BCD7-C2C9A737B115}" type="presOf" srcId="{890665C5-F202-4E5B-8240-D94CBFD5B1AB}" destId="{AF07CDC9-40DF-45BE-9ADE-FA85A52C0F86}" srcOrd="1" destOrd="0" presId="urn:microsoft.com/office/officeart/2005/8/layout/hierarchy2"/>
    <dgm:cxn modelId="{F492800D-FBC8-47CA-891C-6AF3BB67BA96}" srcId="{724920FA-21F1-436B-82D0-B88B92E7008C}" destId="{3AE40FF4-C77E-4A17-8AD5-AEED40604614}" srcOrd="1" destOrd="0" parTransId="{62490B23-9E7A-4F02-8DF5-9D2677A9C933}" sibTransId="{8FC4AB01-D0CA-4FAB-8CB0-19A2707DDF5A}"/>
    <dgm:cxn modelId="{3CFD6331-5627-461A-80E8-5A35BF82EEB0}" srcId="{3AE40FF4-C77E-4A17-8AD5-AEED40604614}" destId="{7B6C5E25-0E6F-4C51-ADD8-86A45FBF87A8}" srcOrd="1" destOrd="0" parTransId="{0E608BE9-CF74-42DC-B835-3E74FF0CF4AF}" sibTransId="{A76E92B9-293B-44A4-A172-90347962B1F9}"/>
    <dgm:cxn modelId="{4AA8DEF4-D019-49F0-921D-0D854ED28ACE}" type="presOf" srcId="{724920FA-21F1-436B-82D0-B88B92E7008C}" destId="{CCF330FB-B8A8-4D13-8691-9AC4EF3647F3}" srcOrd="0" destOrd="0" presId="urn:microsoft.com/office/officeart/2005/8/layout/hierarchy2"/>
    <dgm:cxn modelId="{2046E882-4857-46C6-BDCE-489417CCF66F}" srcId="{3FEFB960-DD7A-4822-93FE-01FAA8755208}" destId="{9F8756B7-CD5F-4183-BFE5-118EB5DCDFF3}" srcOrd="0" destOrd="0" parTransId="{890665C5-F202-4E5B-8240-D94CBFD5B1AB}" sibTransId="{4F17B262-5BAA-46D4-A209-84ADF0339DAC}"/>
    <dgm:cxn modelId="{7954A213-2ED7-49EC-9C36-DFE93F48005D}" type="presOf" srcId="{94E91427-FDF1-4E07-B57D-982E11BE788F}" destId="{113FE471-9F25-4879-8529-3C5E1A6041E5}" srcOrd="0" destOrd="0" presId="urn:microsoft.com/office/officeart/2005/8/layout/hierarchy2"/>
    <dgm:cxn modelId="{31E7CAED-5C3C-4BE3-BD24-2F45A3A97BD0}" type="presOf" srcId="{0E608BE9-CF74-42DC-B835-3E74FF0CF4AF}" destId="{BB87A80A-9083-4A39-A803-E9D4BC0623E0}" srcOrd="1" destOrd="0" presId="urn:microsoft.com/office/officeart/2005/8/layout/hierarchy2"/>
    <dgm:cxn modelId="{C38DCE61-26E4-4069-9307-BADB6CCBA231}" srcId="{EFEFDEBD-DD78-44E4-A617-7D06881A27EA}" destId="{724920FA-21F1-436B-82D0-B88B92E7008C}" srcOrd="0" destOrd="0" parTransId="{83B27AD8-07D2-41EA-968D-10D1EFFF2134}" sibTransId="{5A0E6041-CBD9-4E63-929C-D6A3651619E7}"/>
    <dgm:cxn modelId="{AC0BB4D0-7540-4231-9CE2-5C92085AD284}" srcId="{724920FA-21F1-436B-82D0-B88B92E7008C}" destId="{63F115E4-70EE-4134-A6D1-CA6F103838F3}" srcOrd="2" destOrd="0" parTransId="{551468E8-59E7-4917-8A69-C4362D1BFE2F}" sibTransId="{648848CA-EF71-4994-9FE4-9BB43D5E0CFF}"/>
    <dgm:cxn modelId="{0BD00225-BFA9-4703-897E-ED563A6698AE}" type="presOf" srcId="{9A394CB6-7FCC-4DB7-9225-F9E741F258A9}" destId="{D4B38933-09E7-4C31-A815-8C54A6F5401D}" srcOrd="1" destOrd="0" presId="urn:microsoft.com/office/officeart/2005/8/layout/hierarchy2"/>
    <dgm:cxn modelId="{CF9FF314-1DA8-42F4-BE73-9AB167465AD1}" type="presOf" srcId="{7B6C5E25-0E6F-4C51-ADD8-86A45FBF87A8}" destId="{17D92EE9-34D9-4C7E-9048-55FA7097B2D8}" srcOrd="0" destOrd="0" presId="urn:microsoft.com/office/officeart/2005/8/layout/hierarchy2"/>
    <dgm:cxn modelId="{71A4E930-2F0E-4F55-BB31-703C88DCF642}" srcId="{3FEFB960-DD7A-4822-93FE-01FAA8755208}" destId="{807E6014-9C52-4A82-A00E-B97894845FAB}" srcOrd="1" destOrd="0" parTransId="{9A394CB6-7FCC-4DB7-9225-F9E741F258A9}" sibTransId="{8F3114A2-22FA-4B6E-A066-59A1470ECC1D}"/>
    <dgm:cxn modelId="{E1D1BA8C-9370-4AC3-BC12-394D15E6945F}" type="presOf" srcId="{551468E8-59E7-4917-8A69-C4362D1BFE2F}" destId="{B3816EEB-E184-42DC-8B4B-BD494323A1DE}" srcOrd="0" destOrd="0" presId="urn:microsoft.com/office/officeart/2005/8/layout/hierarchy2"/>
    <dgm:cxn modelId="{725BD8E4-C310-4A17-9A79-F3D63DB1D2B5}" type="presOf" srcId="{551468E8-59E7-4917-8A69-C4362D1BFE2F}" destId="{EADF2A4E-9BB8-4917-9C8B-C8C516AF543B}" srcOrd="1" destOrd="0" presId="urn:microsoft.com/office/officeart/2005/8/layout/hierarchy2"/>
    <dgm:cxn modelId="{94F35251-1349-4B83-A4B0-EFFC9D77FE6B}" type="presOf" srcId="{83B27AD8-07D2-41EA-968D-10D1EFFF2134}" destId="{59B546CD-3DEB-4993-B295-CD920B9FBB4D}" srcOrd="0" destOrd="0" presId="urn:microsoft.com/office/officeart/2005/8/layout/hierarchy2"/>
    <dgm:cxn modelId="{8384609D-AD02-401E-BC45-211E8BCC1C04}" type="presOf" srcId="{807E6014-9C52-4A82-A00E-B97894845FAB}" destId="{145F59A7-133E-47DE-90FD-A50334CB80C0}" srcOrd="0" destOrd="0" presId="urn:microsoft.com/office/officeart/2005/8/layout/hierarchy2"/>
    <dgm:cxn modelId="{E1A2DB0B-8356-4216-854C-6C29E377FF73}" type="presOf" srcId="{03063409-961C-4313-B4AC-F48D91FB8DCA}" destId="{90D089C9-97D2-47A3-943F-6441017F9E50}" srcOrd="1" destOrd="0" presId="urn:microsoft.com/office/officeart/2005/8/layout/hierarchy2"/>
    <dgm:cxn modelId="{517242FE-FF27-4BC9-B152-D0065FD7F8E3}" srcId="{724920FA-21F1-436B-82D0-B88B92E7008C}" destId="{1FED22F8-1E18-4592-A8FE-09FE6630DAEC}" srcOrd="0" destOrd="0" parTransId="{03063409-961C-4313-B4AC-F48D91FB8DCA}" sibTransId="{35699475-7510-407C-BA01-5EF93B09E405}"/>
    <dgm:cxn modelId="{E5702681-67C2-47A5-94BA-3E82D50CA8E4}" type="presOf" srcId="{890665C5-F202-4E5B-8240-D94CBFD5B1AB}" destId="{B664EF4C-42C5-4C07-B6AF-7269B7007DA1}" srcOrd="0" destOrd="0" presId="urn:microsoft.com/office/officeart/2005/8/layout/hierarchy2"/>
    <dgm:cxn modelId="{A2593C67-95EF-4222-999B-73FFB63E3A3C}" srcId="{EFEFDEBD-DD78-44E4-A617-7D06881A27EA}" destId="{3FEFB960-DD7A-4822-93FE-01FAA8755208}" srcOrd="1" destOrd="0" parTransId="{58792E42-CEC5-4400-B40B-3E6575D446FF}" sibTransId="{D3297911-B17D-42ED-9097-F1F21FACF510}"/>
    <dgm:cxn modelId="{8ABB7DA2-8CAA-4B33-A674-B07EC5481A0C}" type="presOf" srcId="{3FEFB960-DD7A-4822-93FE-01FAA8755208}" destId="{317FF874-60E2-4DC6-A9A8-63E99976F931}" srcOrd="0" destOrd="0" presId="urn:microsoft.com/office/officeart/2005/8/layout/hierarchy2"/>
    <dgm:cxn modelId="{C1FD42EE-FB8B-4345-ACCB-D500D817B18A}" type="presOf" srcId="{83B27AD8-07D2-41EA-968D-10D1EFFF2134}" destId="{AA27219C-51CC-4A90-B5D3-A6D7B0143650}" srcOrd="1" destOrd="0" presId="urn:microsoft.com/office/officeart/2005/8/layout/hierarchy2"/>
    <dgm:cxn modelId="{113F9B79-657B-402A-BB60-3518334EAE18}" type="presOf" srcId="{58792E42-CEC5-4400-B40B-3E6575D446FF}" destId="{2B1E47A1-A7A1-4C16-A205-C0B57CC1871C}" srcOrd="0" destOrd="0" presId="urn:microsoft.com/office/officeart/2005/8/layout/hierarchy2"/>
    <dgm:cxn modelId="{11E68CB5-6097-4798-B15B-EE2F9B2774EB}" type="presOf" srcId="{EFEFDEBD-DD78-44E4-A617-7D06881A27EA}" destId="{BB1DD3BD-E79D-4217-911A-8C0DDA024466}" srcOrd="0" destOrd="0" presId="urn:microsoft.com/office/officeart/2005/8/layout/hierarchy2"/>
    <dgm:cxn modelId="{37BBA1B9-21D7-44DA-9D94-1A57A6ED838F}" type="presOf" srcId="{62490B23-9E7A-4F02-8DF5-9D2677A9C933}" destId="{0F988F2E-D654-483B-A432-DF08DA24A1B4}" srcOrd="1" destOrd="0" presId="urn:microsoft.com/office/officeart/2005/8/layout/hierarchy2"/>
    <dgm:cxn modelId="{543C042A-A003-4668-AB07-BDA7ECCC02D6}" type="presOf" srcId="{3AE40FF4-C77E-4A17-8AD5-AEED40604614}" destId="{3D1B26D9-B80E-4CFF-9276-89BE25DC7F9B}" srcOrd="0" destOrd="0" presId="urn:microsoft.com/office/officeart/2005/8/layout/hierarchy2"/>
    <dgm:cxn modelId="{7C341139-964E-4C42-BC65-EF7370DF6144}" type="presOf" srcId="{63F115E4-70EE-4134-A6D1-CA6F103838F3}" destId="{D453F872-0037-4532-82DF-EB4BAADDE455}" srcOrd="0" destOrd="0" presId="urn:microsoft.com/office/officeart/2005/8/layout/hierarchy2"/>
    <dgm:cxn modelId="{144F80FD-FF7C-48AD-A763-B16AB830AA38}" type="presOf" srcId="{472387B7-D19D-4FDC-A3D9-15CECB636833}" destId="{270AC30C-5C14-4071-8086-751043532960}" srcOrd="0" destOrd="0" presId="urn:microsoft.com/office/officeart/2005/8/layout/hierarchy2"/>
    <dgm:cxn modelId="{F304BC4C-C08C-4861-B00B-FCAD7321114E}" type="presOf" srcId="{9A394CB6-7FCC-4DB7-9225-F9E741F258A9}" destId="{AE4C3A86-A980-4225-8D0E-16C60C3ECA08}" srcOrd="0" destOrd="0" presId="urn:microsoft.com/office/officeart/2005/8/layout/hierarchy2"/>
    <dgm:cxn modelId="{4A207128-3CBA-49FD-ACF3-7BB1BC28A6DA}" type="presParOf" srcId="{113FE471-9F25-4879-8529-3C5E1A6041E5}" destId="{1A01CFAE-CBA3-4902-B18E-D4A484B87E66}" srcOrd="0" destOrd="0" presId="urn:microsoft.com/office/officeart/2005/8/layout/hierarchy2"/>
    <dgm:cxn modelId="{8A711858-8D97-4B85-92FC-318377717157}" type="presParOf" srcId="{1A01CFAE-CBA3-4902-B18E-D4A484B87E66}" destId="{BB1DD3BD-E79D-4217-911A-8C0DDA024466}" srcOrd="0" destOrd="0" presId="urn:microsoft.com/office/officeart/2005/8/layout/hierarchy2"/>
    <dgm:cxn modelId="{F7B3994A-0BEA-4814-9751-FE45FE8107EC}" type="presParOf" srcId="{1A01CFAE-CBA3-4902-B18E-D4A484B87E66}" destId="{EE756453-48D2-4113-86C9-013DCD1AF206}" srcOrd="1" destOrd="0" presId="urn:microsoft.com/office/officeart/2005/8/layout/hierarchy2"/>
    <dgm:cxn modelId="{2B372294-B635-4C85-8CBF-EEA936489642}" type="presParOf" srcId="{EE756453-48D2-4113-86C9-013DCD1AF206}" destId="{59B546CD-3DEB-4993-B295-CD920B9FBB4D}" srcOrd="0" destOrd="0" presId="urn:microsoft.com/office/officeart/2005/8/layout/hierarchy2"/>
    <dgm:cxn modelId="{FA639962-9534-4D7E-94A9-485C958C1E40}" type="presParOf" srcId="{59B546CD-3DEB-4993-B295-CD920B9FBB4D}" destId="{AA27219C-51CC-4A90-B5D3-A6D7B0143650}" srcOrd="0" destOrd="0" presId="urn:microsoft.com/office/officeart/2005/8/layout/hierarchy2"/>
    <dgm:cxn modelId="{9FB17C04-E8B7-4F04-A05C-A0E8CF306F57}" type="presParOf" srcId="{EE756453-48D2-4113-86C9-013DCD1AF206}" destId="{F4B9385B-EE21-409F-A57F-4AD8BD840152}" srcOrd="1" destOrd="0" presId="urn:microsoft.com/office/officeart/2005/8/layout/hierarchy2"/>
    <dgm:cxn modelId="{ED40B316-742C-4979-B381-AC6C114B9E4C}" type="presParOf" srcId="{F4B9385B-EE21-409F-A57F-4AD8BD840152}" destId="{CCF330FB-B8A8-4D13-8691-9AC4EF3647F3}" srcOrd="0" destOrd="0" presId="urn:microsoft.com/office/officeart/2005/8/layout/hierarchy2"/>
    <dgm:cxn modelId="{98D3502C-C3A7-4F21-BB0C-99461292C509}" type="presParOf" srcId="{F4B9385B-EE21-409F-A57F-4AD8BD840152}" destId="{1DBB8788-CBF4-4674-B156-27704E6C1918}" srcOrd="1" destOrd="0" presId="urn:microsoft.com/office/officeart/2005/8/layout/hierarchy2"/>
    <dgm:cxn modelId="{0AAE5862-9CAD-4FB8-B495-B410F0AA8FC2}" type="presParOf" srcId="{1DBB8788-CBF4-4674-B156-27704E6C1918}" destId="{39423B70-D9D6-4E42-A5D1-B7D2B81A9854}" srcOrd="0" destOrd="0" presId="urn:microsoft.com/office/officeart/2005/8/layout/hierarchy2"/>
    <dgm:cxn modelId="{66F0D39F-6FB1-4614-AC3F-0D1AF0499FB7}" type="presParOf" srcId="{39423B70-D9D6-4E42-A5D1-B7D2B81A9854}" destId="{90D089C9-97D2-47A3-943F-6441017F9E50}" srcOrd="0" destOrd="0" presId="urn:microsoft.com/office/officeart/2005/8/layout/hierarchy2"/>
    <dgm:cxn modelId="{FC6DF14F-6338-4387-8913-956C3ADD1F49}" type="presParOf" srcId="{1DBB8788-CBF4-4674-B156-27704E6C1918}" destId="{EB542374-0AC7-4C05-B17E-8FBC0CD13F40}" srcOrd="1" destOrd="0" presId="urn:microsoft.com/office/officeart/2005/8/layout/hierarchy2"/>
    <dgm:cxn modelId="{7977F914-8B04-44AD-A81A-94C01822EC38}" type="presParOf" srcId="{EB542374-0AC7-4C05-B17E-8FBC0CD13F40}" destId="{3FD0205E-2F60-452E-A723-99A46206A870}" srcOrd="0" destOrd="0" presId="urn:microsoft.com/office/officeart/2005/8/layout/hierarchy2"/>
    <dgm:cxn modelId="{D0A2503C-4B23-48DA-A458-C07F53830956}" type="presParOf" srcId="{EB542374-0AC7-4C05-B17E-8FBC0CD13F40}" destId="{AA3C3EDF-1505-4C9D-8020-1656C988D5F4}" srcOrd="1" destOrd="0" presId="urn:microsoft.com/office/officeart/2005/8/layout/hierarchy2"/>
    <dgm:cxn modelId="{8EACE109-6897-49BB-8295-EF44C74400DB}" type="presParOf" srcId="{1DBB8788-CBF4-4674-B156-27704E6C1918}" destId="{B7D1BDD3-36E5-4E83-BBBB-CB60447208B2}" srcOrd="2" destOrd="0" presId="urn:microsoft.com/office/officeart/2005/8/layout/hierarchy2"/>
    <dgm:cxn modelId="{AB12E7DC-0C0C-4B54-A37C-453C3D1ED8D3}" type="presParOf" srcId="{B7D1BDD3-36E5-4E83-BBBB-CB60447208B2}" destId="{0F988F2E-D654-483B-A432-DF08DA24A1B4}" srcOrd="0" destOrd="0" presId="urn:microsoft.com/office/officeart/2005/8/layout/hierarchy2"/>
    <dgm:cxn modelId="{755851B4-074F-4EF4-B63E-3E96DECE41CC}" type="presParOf" srcId="{1DBB8788-CBF4-4674-B156-27704E6C1918}" destId="{7658931E-29A6-42A9-AC0F-C5385619F430}" srcOrd="3" destOrd="0" presId="urn:microsoft.com/office/officeart/2005/8/layout/hierarchy2"/>
    <dgm:cxn modelId="{1EBA7A51-5B9B-484A-B50A-1CE2D27A95A5}" type="presParOf" srcId="{7658931E-29A6-42A9-AC0F-C5385619F430}" destId="{3D1B26D9-B80E-4CFF-9276-89BE25DC7F9B}" srcOrd="0" destOrd="0" presId="urn:microsoft.com/office/officeart/2005/8/layout/hierarchy2"/>
    <dgm:cxn modelId="{BF6B012E-342E-496B-BB92-BB06AEFD7879}" type="presParOf" srcId="{7658931E-29A6-42A9-AC0F-C5385619F430}" destId="{C1E0C170-AD14-4C1C-BA03-8824039904FF}" srcOrd="1" destOrd="0" presId="urn:microsoft.com/office/officeart/2005/8/layout/hierarchy2"/>
    <dgm:cxn modelId="{4973BD84-B2E2-4DEE-ACA8-FF7086562375}" type="presParOf" srcId="{C1E0C170-AD14-4C1C-BA03-8824039904FF}" destId="{E7C80DFC-536C-48B4-B94D-3129EA89B5B3}" srcOrd="0" destOrd="0" presId="urn:microsoft.com/office/officeart/2005/8/layout/hierarchy2"/>
    <dgm:cxn modelId="{1F72F632-403E-4219-848F-4F02C5B7D353}" type="presParOf" srcId="{E7C80DFC-536C-48B4-B94D-3129EA89B5B3}" destId="{F2D954C7-1E5E-45F5-BD86-51802076A8CF}" srcOrd="0" destOrd="0" presId="urn:microsoft.com/office/officeart/2005/8/layout/hierarchy2"/>
    <dgm:cxn modelId="{E2260D4C-0EDD-47CE-A03C-D5B3BF694989}" type="presParOf" srcId="{C1E0C170-AD14-4C1C-BA03-8824039904FF}" destId="{F85FBDDF-ECAD-4DAF-81BC-C123EA5BC472}" srcOrd="1" destOrd="0" presId="urn:microsoft.com/office/officeart/2005/8/layout/hierarchy2"/>
    <dgm:cxn modelId="{AE6006ED-8D52-4FA3-AAFA-C3EA0327F420}" type="presParOf" srcId="{F85FBDDF-ECAD-4DAF-81BC-C123EA5BC472}" destId="{270AC30C-5C14-4071-8086-751043532960}" srcOrd="0" destOrd="0" presId="urn:microsoft.com/office/officeart/2005/8/layout/hierarchy2"/>
    <dgm:cxn modelId="{CAF85FE6-8503-4285-A427-DB5717434E98}" type="presParOf" srcId="{F85FBDDF-ECAD-4DAF-81BC-C123EA5BC472}" destId="{E1E08CAC-6695-42F3-9DB4-FEC39327B13F}" srcOrd="1" destOrd="0" presId="urn:microsoft.com/office/officeart/2005/8/layout/hierarchy2"/>
    <dgm:cxn modelId="{ED04754A-501A-4DAE-86C8-904123EC6DEC}" type="presParOf" srcId="{C1E0C170-AD14-4C1C-BA03-8824039904FF}" destId="{94978BD3-E610-455A-98DD-13C03315DC8C}" srcOrd="2" destOrd="0" presId="urn:microsoft.com/office/officeart/2005/8/layout/hierarchy2"/>
    <dgm:cxn modelId="{00AF8988-652E-4B5C-BA4C-1069D5D6CC4D}" type="presParOf" srcId="{94978BD3-E610-455A-98DD-13C03315DC8C}" destId="{BB87A80A-9083-4A39-A803-E9D4BC0623E0}" srcOrd="0" destOrd="0" presId="urn:microsoft.com/office/officeart/2005/8/layout/hierarchy2"/>
    <dgm:cxn modelId="{0078A0A9-C28D-4EA6-B2C3-F88E25A7D035}" type="presParOf" srcId="{C1E0C170-AD14-4C1C-BA03-8824039904FF}" destId="{BA75EA02-5E49-4A90-A752-5F46DC3F14E9}" srcOrd="3" destOrd="0" presId="urn:microsoft.com/office/officeart/2005/8/layout/hierarchy2"/>
    <dgm:cxn modelId="{BAE3EE00-50C4-4A19-A7D0-A1B85044713C}" type="presParOf" srcId="{BA75EA02-5E49-4A90-A752-5F46DC3F14E9}" destId="{17D92EE9-34D9-4C7E-9048-55FA7097B2D8}" srcOrd="0" destOrd="0" presId="urn:microsoft.com/office/officeart/2005/8/layout/hierarchy2"/>
    <dgm:cxn modelId="{A9EAF657-7F7B-48DE-A587-1238B2D74C50}" type="presParOf" srcId="{BA75EA02-5E49-4A90-A752-5F46DC3F14E9}" destId="{CE06B49F-7C9F-4B7F-B305-CE49116AB273}" srcOrd="1" destOrd="0" presId="urn:microsoft.com/office/officeart/2005/8/layout/hierarchy2"/>
    <dgm:cxn modelId="{47067BF3-EC41-4EDF-A776-E4FA2D4362A9}" type="presParOf" srcId="{1DBB8788-CBF4-4674-B156-27704E6C1918}" destId="{B3816EEB-E184-42DC-8B4B-BD494323A1DE}" srcOrd="4" destOrd="0" presId="urn:microsoft.com/office/officeart/2005/8/layout/hierarchy2"/>
    <dgm:cxn modelId="{919E3FB6-0A09-4C03-BDAF-6A90C3174D9D}" type="presParOf" srcId="{B3816EEB-E184-42DC-8B4B-BD494323A1DE}" destId="{EADF2A4E-9BB8-4917-9C8B-C8C516AF543B}" srcOrd="0" destOrd="0" presId="urn:microsoft.com/office/officeart/2005/8/layout/hierarchy2"/>
    <dgm:cxn modelId="{AD693026-BB90-4CCA-B150-CB86F094FA57}" type="presParOf" srcId="{1DBB8788-CBF4-4674-B156-27704E6C1918}" destId="{A0DEBB33-4FFD-4FD7-ACED-25A1DC4C1266}" srcOrd="5" destOrd="0" presId="urn:microsoft.com/office/officeart/2005/8/layout/hierarchy2"/>
    <dgm:cxn modelId="{6794F710-E8B9-4186-A511-EAECB29E17AD}" type="presParOf" srcId="{A0DEBB33-4FFD-4FD7-ACED-25A1DC4C1266}" destId="{D453F872-0037-4532-82DF-EB4BAADDE455}" srcOrd="0" destOrd="0" presId="urn:microsoft.com/office/officeart/2005/8/layout/hierarchy2"/>
    <dgm:cxn modelId="{A048CA3D-7960-4E87-8FAD-FBCD82EBC50D}" type="presParOf" srcId="{A0DEBB33-4FFD-4FD7-ACED-25A1DC4C1266}" destId="{ECAC2BDF-D236-461A-B1C9-63065EC114B6}" srcOrd="1" destOrd="0" presId="urn:microsoft.com/office/officeart/2005/8/layout/hierarchy2"/>
    <dgm:cxn modelId="{E6042990-FC39-420C-B4CB-2E4E504B3115}" type="presParOf" srcId="{EE756453-48D2-4113-86C9-013DCD1AF206}" destId="{2B1E47A1-A7A1-4C16-A205-C0B57CC1871C}" srcOrd="2" destOrd="0" presId="urn:microsoft.com/office/officeart/2005/8/layout/hierarchy2"/>
    <dgm:cxn modelId="{A954FD70-87B2-4625-BAE5-45F110E25E83}" type="presParOf" srcId="{2B1E47A1-A7A1-4C16-A205-C0B57CC1871C}" destId="{BA9F7614-75CD-49C9-9EC3-CCB6BF797CD0}" srcOrd="0" destOrd="0" presId="urn:microsoft.com/office/officeart/2005/8/layout/hierarchy2"/>
    <dgm:cxn modelId="{90FAE9B4-E1B6-49C9-B5E1-6527F3ED7508}" type="presParOf" srcId="{EE756453-48D2-4113-86C9-013DCD1AF206}" destId="{B7422191-B833-4EC9-B2B1-848D13E7B35E}" srcOrd="3" destOrd="0" presId="urn:microsoft.com/office/officeart/2005/8/layout/hierarchy2"/>
    <dgm:cxn modelId="{2EC6E1B9-00B5-4394-ACD5-5699D46A4B24}" type="presParOf" srcId="{B7422191-B833-4EC9-B2B1-848D13E7B35E}" destId="{317FF874-60E2-4DC6-A9A8-63E99976F931}" srcOrd="0" destOrd="0" presId="urn:microsoft.com/office/officeart/2005/8/layout/hierarchy2"/>
    <dgm:cxn modelId="{B35CC1EF-8690-42CB-8E88-59E9F3D2904C}" type="presParOf" srcId="{B7422191-B833-4EC9-B2B1-848D13E7B35E}" destId="{8D5C9576-2C97-4C66-8352-51A727688A7E}" srcOrd="1" destOrd="0" presId="urn:microsoft.com/office/officeart/2005/8/layout/hierarchy2"/>
    <dgm:cxn modelId="{31C68C91-E834-4205-BA0A-3424295C776B}" type="presParOf" srcId="{8D5C9576-2C97-4C66-8352-51A727688A7E}" destId="{B664EF4C-42C5-4C07-B6AF-7269B7007DA1}" srcOrd="0" destOrd="0" presId="urn:microsoft.com/office/officeart/2005/8/layout/hierarchy2"/>
    <dgm:cxn modelId="{0EE91521-3911-4692-9DE0-B772CB12D044}" type="presParOf" srcId="{B664EF4C-42C5-4C07-B6AF-7269B7007DA1}" destId="{AF07CDC9-40DF-45BE-9ADE-FA85A52C0F86}" srcOrd="0" destOrd="0" presId="urn:microsoft.com/office/officeart/2005/8/layout/hierarchy2"/>
    <dgm:cxn modelId="{95D87D2B-F845-4099-B67E-E70EFEE9ACE3}" type="presParOf" srcId="{8D5C9576-2C97-4C66-8352-51A727688A7E}" destId="{9E5CC024-9229-4A7B-98C6-7491385A2B6D}" srcOrd="1" destOrd="0" presId="urn:microsoft.com/office/officeart/2005/8/layout/hierarchy2"/>
    <dgm:cxn modelId="{0C5BC263-1262-4E45-AA76-8B9A103094EA}" type="presParOf" srcId="{9E5CC024-9229-4A7B-98C6-7491385A2B6D}" destId="{BA485AD1-4FAA-4BBE-B122-79FF4969FE61}" srcOrd="0" destOrd="0" presId="urn:microsoft.com/office/officeart/2005/8/layout/hierarchy2"/>
    <dgm:cxn modelId="{CD40A12D-92C7-41A8-A94E-C0D2F0799AD8}" type="presParOf" srcId="{9E5CC024-9229-4A7B-98C6-7491385A2B6D}" destId="{15C747EB-1A88-4433-AFD7-249F5B45EA24}" srcOrd="1" destOrd="0" presId="urn:microsoft.com/office/officeart/2005/8/layout/hierarchy2"/>
    <dgm:cxn modelId="{79ACC94E-D89E-4FD0-8C29-93449558BB11}" type="presParOf" srcId="{8D5C9576-2C97-4C66-8352-51A727688A7E}" destId="{AE4C3A86-A980-4225-8D0E-16C60C3ECA08}" srcOrd="2" destOrd="0" presId="urn:microsoft.com/office/officeart/2005/8/layout/hierarchy2"/>
    <dgm:cxn modelId="{749CCC39-0D5C-4D44-8C00-F1CA7A108BB9}" type="presParOf" srcId="{AE4C3A86-A980-4225-8D0E-16C60C3ECA08}" destId="{D4B38933-09E7-4C31-A815-8C54A6F5401D}" srcOrd="0" destOrd="0" presId="urn:microsoft.com/office/officeart/2005/8/layout/hierarchy2"/>
    <dgm:cxn modelId="{EF1680B3-13EF-4B00-BB45-94659728292C}" type="presParOf" srcId="{8D5C9576-2C97-4C66-8352-51A727688A7E}" destId="{848AAAAD-36B1-42AB-AC81-58BFA2A19CB6}" srcOrd="3" destOrd="0" presId="urn:microsoft.com/office/officeart/2005/8/layout/hierarchy2"/>
    <dgm:cxn modelId="{4E23F1E6-8F8A-46D4-91FF-5052AAC41A5B}" type="presParOf" srcId="{848AAAAD-36B1-42AB-AC81-58BFA2A19CB6}" destId="{145F59A7-133E-47DE-90FD-A50334CB80C0}" srcOrd="0" destOrd="0" presId="urn:microsoft.com/office/officeart/2005/8/layout/hierarchy2"/>
    <dgm:cxn modelId="{43934DF1-3BD1-411F-85E1-562E0928BE13}" type="presParOf" srcId="{848AAAAD-36B1-42AB-AC81-58BFA2A19CB6}" destId="{D5E68AFF-861F-4B32-A612-7CAA2BEFD3E5}"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DD3BD-E79D-4217-911A-8C0DDA024466}">
      <dsp:nvSpPr>
        <dsp:cNvPr id="0" name=""/>
        <dsp:cNvSpPr/>
      </dsp:nvSpPr>
      <dsp:spPr>
        <a:xfrm>
          <a:off x="6027" y="2275646"/>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Zvíře</a:t>
          </a:r>
          <a:endParaRPr lang="cs-CZ" sz="1600" kern="1200" dirty="0">
            <a:solidFill>
              <a:sysClr val="windowText" lastClr="000000">
                <a:hueOff val="0"/>
                <a:satOff val="0"/>
                <a:lumOff val="0"/>
                <a:alphaOff val="0"/>
              </a:sysClr>
            </a:solidFill>
            <a:latin typeface="Calibri"/>
            <a:ea typeface="+mn-ea"/>
            <a:cs typeface="+mn-cs"/>
          </a:endParaRPr>
        </a:p>
      </dsp:txBody>
      <dsp:txXfrm>
        <a:off x="6027" y="2275646"/>
        <a:ext cx="1492889" cy="746444"/>
      </dsp:txXfrm>
    </dsp:sp>
    <dsp:sp modelId="{59B546CD-3DEB-4993-B295-CD920B9FBB4D}">
      <dsp:nvSpPr>
        <dsp:cNvPr id="0" name=""/>
        <dsp:cNvSpPr/>
      </dsp:nvSpPr>
      <dsp:spPr>
        <a:xfrm rot="17945813">
          <a:off x="1183501" y="2098562"/>
          <a:ext cx="1227988" cy="27597"/>
        </a:xfrm>
        <a:custGeom>
          <a:avLst/>
          <a:gdLst/>
          <a:ahLst/>
          <a:cxnLst/>
          <a:rect l="0" t="0" r="0" b="0"/>
          <a:pathLst>
            <a:path>
              <a:moveTo>
                <a:pt x="0" y="16062"/>
              </a:moveTo>
              <a:lnTo>
                <a:pt x="766756" y="16062"/>
              </a:lnTo>
            </a:path>
          </a:pathLst>
        </a:custGeom>
        <a:noFill/>
        <a:ln w="25400" cap="flat" cmpd="sng" algn="ctr">
          <a:solidFill>
            <a:sysClr val="windowText" lastClr="000000">
              <a:shade val="6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17945813">
        <a:off x="1766795" y="2081661"/>
        <a:ext cx="61399" cy="61399"/>
      </dsp:txXfrm>
    </dsp:sp>
    <dsp:sp modelId="{CCF330FB-B8A8-4D13-8691-9AC4EF3647F3}">
      <dsp:nvSpPr>
        <dsp:cNvPr id="0" name=""/>
        <dsp:cNvSpPr/>
      </dsp:nvSpPr>
      <dsp:spPr>
        <a:xfrm>
          <a:off x="2096073" y="1202632"/>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Zvíře v lidské péči</a:t>
          </a:r>
          <a:endParaRPr lang="cs-CZ" sz="1600" kern="1200" dirty="0">
            <a:solidFill>
              <a:sysClr val="windowText" lastClr="000000">
                <a:hueOff val="0"/>
                <a:satOff val="0"/>
                <a:lumOff val="0"/>
                <a:alphaOff val="0"/>
              </a:sysClr>
            </a:solidFill>
            <a:latin typeface="Calibri"/>
            <a:ea typeface="+mn-ea"/>
            <a:cs typeface="+mn-cs"/>
          </a:endParaRPr>
        </a:p>
      </dsp:txBody>
      <dsp:txXfrm>
        <a:off x="2096073" y="1202632"/>
        <a:ext cx="1492889" cy="746444"/>
      </dsp:txXfrm>
    </dsp:sp>
    <dsp:sp modelId="{39423B70-D9D6-4E42-A5D1-B7D2B81A9854}">
      <dsp:nvSpPr>
        <dsp:cNvPr id="0" name=""/>
        <dsp:cNvSpPr/>
      </dsp:nvSpPr>
      <dsp:spPr>
        <a:xfrm rot="18289469">
          <a:off x="3364696" y="1132849"/>
          <a:ext cx="1045689" cy="27597"/>
        </a:xfrm>
        <a:custGeom>
          <a:avLst/>
          <a:gdLst/>
          <a:ahLst/>
          <a:cxnLst/>
          <a:rect l="0" t="0" r="0" b="0"/>
          <a:pathLst>
            <a:path>
              <a:moveTo>
                <a:pt x="0" y="16062"/>
              </a:moveTo>
              <a:lnTo>
                <a:pt x="652928"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18289469">
        <a:off x="3861398" y="1120506"/>
        <a:ext cx="52284" cy="52284"/>
      </dsp:txXfrm>
    </dsp:sp>
    <dsp:sp modelId="{3FD0205E-2F60-452E-A723-99A46206A870}">
      <dsp:nvSpPr>
        <dsp:cNvPr id="0" name=""/>
        <dsp:cNvSpPr/>
      </dsp:nvSpPr>
      <dsp:spPr>
        <a:xfrm>
          <a:off x="4186118" y="344220"/>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Hospodářské zvíře</a:t>
          </a:r>
          <a:endParaRPr lang="cs-CZ" sz="1600" kern="1200" dirty="0">
            <a:solidFill>
              <a:sysClr val="windowText" lastClr="000000">
                <a:hueOff val="0"/>
                <a:satOff val="0"/>
                <a:lumOff val="0"/>
                <a:alphaOff val="0"/>
              </a:sysClr>
            </a:solidFill>
            <a:latin typeface="Calibri"/>
            <a:ea typeface="+mn-ea"/>
            <a:cs typeface="+mn-cs"/>
          </a:endParaRPr>
        </a:p>
      </dsp:txBody>
      <dsp:txXfrm>
        <a:off x="4186118" y="344220"/>
        <a:ext cx="1492889" cy="746444"/>
      </dsp:txXfrm>
    </dsp:sp>
    <dsp:sp modelId="{B7D1BDD3-36E5-4E83-BBBB-CB60447208B2}">
      <dsp:nvSpPr>
        <dsp:cNvPr id="0" name=""/>
        <dsp:cNvSpPr/>
      </dsp:nvSpPr>
      <dsp:spPr>
        <a:xfrm>
          <a:off x="3588963" y="1562055"/>
          <a:ext cx="597155" cy="27597"/>
        </a:xfrm>
        <a:custGeom>
          <a:avLst/>
          <a:gdLst/>
          <a:ahLst/>
          <a:cxnLst/>
          <a:rect l="0" t="0" r="0" b="0"/>
          <a:pathLst>
            <a:path>
              <a:moveTo>
                <a:pt x="0" y="16062"/>
              </a:moveTo>
              <a:lnTo>
                <a:pt x="372864"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a:off x="3872612" y="1560925"/>
        <a:ext cx="29857" cy="29857"/>
      </dsp:txXfrm>
    </dsp:sp>
    <dsp:sp modelId="{3D1B26D9-B80E-4CFF-9276-89BE25DC7F9B}">
      <dsp:nvSpPr>
        <dsp:cNvPr id="0" name=""/>
        <dsp:cNvSpPr/>
      </dsp:nvSpPr>
      <dsp:spPr>
        <a:xfrm>
          <a:off x="4186118" y="1202632"/>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1600" kern="1200" dirty="0" smtClean="0">
              <a:solidFill>
                <a:sysClr val="windowText" lastClr="000000">
                  <a:hueOff val="0"/>
                  <a:satOff val="0"/>
                  <a:lumOff val="0"/>
                  <a:alphaOff val="0"/>
                </a:sysClr>
              </a:solidFill>
              <a:latin typeface="Calibri"/>
              <a:ea typeface="+mn-ea"/>
              <a:cs typeface="+mn-cs"/>
            </a:rPr>
            <a:t>Zvíře v zájmovém chovu</a:t>
          </a:r>
        </a:p>
      </dsp:txBody>
      <dsp:txXfrm>
        <a:off x="4186118" y="1202632"/>
        <a:ext cx="1492889" cy="746444"/>
      </dsp:txXfrm>
    </dsp:sp>
    <dsp:sp modelId="{E7C80DFC-536C-48B4-B94D-3129EA89B5B3}">
      <dsp:nvSpPr>
        <dsp:cNvPr id="0" name=""/>
        <dsp:cNvSpPr/>
      </dsp:nvSpPr>
      <dsp:spPr>
        <a:xfrm rot="19457599">
          <a:off x="5609886" y="1347452"/>
          <a:ext cx="735399" cy="27597"/>
        </a:xfrm>
        <a:custGeom>
          <a:avLst/>
          <a:gdLst/>
          <a:ahLst/>
          <a:cxnLst/>
          <a:rect l="0" t="0" r="0" b="0"/>
          <a:pathLst>
            <a:path>
              <a:moveTo>
                <a:pt x="0" y="16062"/>
              </a:moveTo>
              <a:lnTo>
                <a:pt x="459184"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19457599">
        <a:off x="5959201" y="1342866"/>
        <a:ext cx="36769" cy="36769"/>
      </dsp:txXfrm>
    </dsp:sp>
    <dsp:sp modelId="{270AC30C-5C14-4071-8086-751043532960}">
      <dsp:nvSpPr>
        <dsp:cNvPr id="0" name=""/>
        <dsp:cNvSpPr/>
      </dsp:nvSpPr>
      <dsp:spPr>
        <a:xfrm>
          <a:off x="6276164" y="773426"/>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Druh zvířete vyžadující zvláštní péči</a:t>
          </a:r>
          <a:endParaRPr lang="cs-CZ" sz="1600" kern="1200" dirty="0">
            <a:solidFill>
              <a:sysClr val="windowText" lastClr="000000">
                <a:hueOff val="0"/>
                <a:satOff val="0"/>
                <a:lumOff val="0"/>
                <a:alphaOff val="0"/>
              </a:sysClr>
            </a:solidFill>
            <a:latin typeface="Calibri"/>
            <a:ea typeface="+mn-ea"/>
            <a:cs typeface="+mn-cs"/>
          </a:endParaRPr>
        </a:p>
      </dsp:txBody>
      <dsp:txXfrm>
        <a:off x="6276164" y="773426"/>
        <a:ext cx="1492889" cy="746444"/>
      </dsp:txXfrm>
    </dsp:sp>
    <dsp:sp modelId="{94978BD3-E610-455A-98DD-13C03315DC8C}">
      <dsp:nvSpPr>
        <dsp:cNvPr id="0" name=""/>
        <dsp:cNvSpPr/>
      </dsp:nvSpPr>
      <dsp:spPr>
        <a:xfrm rot="2142401">
          <a:off x="5609886" y="1776658"/>
          <a:ext cx="735399" cy="27597"/>
        </a:xfrm>
        <a:custGeom>
          <a:avLst/>
          <a:gdLst/>
          <a:ahLst/>
          <a:cxnLst/>
          <a:rect l="0" t="0" r="0" b="0"/>
          <a:pathLst>
            <a:path>
              <a:moveTo>
                <a:pt x="0" y="16062"/>
              </a:moveTo>
              <a:lnTo>
                <a:pt x="459184"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2142401">
        <a:off x="5959201" y="1772072"/>
        <a:ext cx="36769" cy="36769"/>
      </dsp:txXfrm>
    </dsp:sp>
    <dsp:sp modelId="{17D92EE9-34D9-4C7E-9048-55FA7097B2D8}">
      <dsp:nvSpPr>
        <dsp:cNvPr id="0" name=""/>
        <dsp:cNvSpPr/>
      </dsp:nvSpPr>
      <dsp:spPr>
        <a:xfrm>
          <a:off x="6276164" y="1631837"/>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„Ostatní“</a:t>
          </a:r>
          <a:endParaRPr lang="cs-CZ" sz="1600" kern="1200" dirty="0">
            <a:solidFill>
              <a:sysClr val="windowText" lastClr="000000">
                <a:hueOff val="0"/>
                <a:satOff val="0"/>
                <a:lumOff val="0"/>
                <a:alphaOff val="0"/>
              </a:sysClr>
            </a:solidFill>
            <a:latin typeface="Calibri"/>
            <a:ea typeface="+mn-ea"/>
            <a:cs typeface="+mn-cs"/>
          </a:endParaRPr>
        </a:p>
      </dsp:txBody>
      <dsp:txXfrm>
        <a:off x="6276164" y="1631837"/>
        <a:ext cx="1492889" cy="746444"/>
      </dsp:txXfrm>
    </dsp:sp>
    <dsp:sp modelId="{B3816EEB-E184-42DC-8B4B-BD494323A1DE}">
      <dsp:nvSpPr>
        <dsp:cNvPr id="0" name=""/>
        <dsp:cNvSpPr/>
      </dsp:nvSpPr>
      <dsp:spPr>
        <a:xfrm rot="3310531">
          <a:off x="3364696" y="1991261"/>
          <a:ext cx="1045689" cy="27597"/>
        </a:xfrm>
        <a:custGeom>
          <a:avLst/>
          <a:gdLst/>
          <a:ahLst/>
          <a:cxnLst/>
          <a:rect l="0" t="0" r="0" b="0"/>
          <a:pathLst>
            <a:path>
              <a:moveTo>
                <a:pt x="0" y="16062"/>
              </a:moveTo>
              <a:lnTo>
                <a:pt x="652928"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3310531">
        <a:off x="3861398" y="1978917"/>
        <a:ext cx="52284" cy="52284"/>
      </dsp:txXfrm>
    </dsp:sp>
    <dsp:sp modelId="{D453F872-0037-4532-82DF-EB4BAADDE455}">
      <dsp:nvSpPr>
        <dsp:cNvPr id="0" name=""/>
        <dsp:cNvSpPr/>
      </dsp:nvSpPr>
      <dsp:spPr>
        <a:xfrm>
          <a:off x="4186118" y="2061043"/>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Pokusné zvíře</a:t>
          </a:r>
          <a:endParaRPr lang="cs-CZ" sz="1600" kern="1200" dirty="0">
            <a:solidFill>
              <a:sysClr val="windowText" lastClr="000000">
                <a:hueOff val="0"/>
                <a:satOff val="0"/>
                <a:lumOff val="0"/>
                <a:alphaOff val="0"/>
              </a:sysClr>
            </a:solidFill>
            <a:latin typeface="Calibri"/>
            <a:ea typeface="+mn-ea"/>
            <a:cs typeface="+mn-cs"/>
          </a:endParaRPr>
        </a:p>
      </dsp:txBody>
      <dsp:txXfrm>
        <a:off x="4186118" y="2061043"/>
        <a:ext cx="1492889" cy="746444"/>
      </dsp:txXfrm>
    </dsp:sp>
    <dsp:sp modelId="{2B1E47A1-A7A1-4C16-A205-C0B57CC1871C}">
      <dsp:nvSpPr>
        <dsp:cNvPr id="0" name=""/>
        <dsp:cNvSpPr/>
      </dsp:nvSpPr>
      <dsp:spPr>
        <a:xfrm rot="3654187">
          <a:off x="1183501" y="3171577"/>
          <a:ext cx="1227988" cy="27597"/>
        </a:xfrm>
        <a:custGeom>
          <a:avLst/>
          <a:gdLst/>
          <a:ahLst/>
          <a:cxnLst/>
          <a:rect l="0" t="0" r="0" b="0"/>
          <a:pathLst>
            <a:path>
              <a:moveTo>
                <a:pt x="0" y="16062"/>
              </a:moveTo>
              <a:lnTo>
                <a:pt x="766756" y="16062"/>
              </a:lnTo>
            </a:path>
          </a:pathLst>
        </a:custGeom>
        <a:noFill/>
        <a:ln w="25400" cap="flat" cmpd="sng" algn="ctr">
          <a:solidFill>
            <a:sysClr val="windowText" lastClr="000000">
              <a:shade val="6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3654187">
        <a:off x="1766795" y="3154676"/>
        <a:ext cx="61399" cy="61399"/>
      </dsp:txXfrm>
    </dsp:sp>
    <dsp:sp modelId="{317FF874-60E2-4DC6-A9A8-63E99976F931}">
      <dsp:nvSpPr>
        <dsp:cNvPr id="0" name=""/>
        <dsp:cNvSpPr/>
      </dsp:nvSpPr>
      <dsp:spPr>
        <a:xfrm>
          <a:off x="2096073" y="3348660"/>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Volně žijící zvíře (včetně chovu v zajetí)</a:t>
          </a:r>
        </a:p>
      </dsp:txBody>
      <dsp:txXfrm>
        <a:off x="2096073" y="3348660"/>
        <a:ext cx="1492889" cy="746444"/>
      </dsp:txXfrm>
    </dsp:sp>
    <dsp:sp modelId="{B664EF4C-42C5-4C07-B6AF-7269B7007DA1}">
      <dsp:nvSpPr>
        <dsp:cNvPr id="0" name=""/>
        <dsp:cNvSpPr/>
      </dsp:nvSpPr>
      <dsp:spPr>
        <a:xfrm rot="19457599">
          <a:off x="3519841" y="3493481"/>
          <a:ext cx="735399" cy="27597"/>
        </a:xfrm>
        <a:custGeom>
          <a:avLst/>
          <a:gdLst/>
          <a:ahLst/>
          <a:cxnLst/>
          <a:rect l="0" t="0" r="0" b="0"/>
          <a:pathLst>
            <a:path>
              <a:moveTo>
                <a:pt x="0" y="16062"/>
              </a:moveTo>
              <a:lnTo>
                <a:pt x="459184"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19457599">
        <a:off x="3869156" y="3488895"/>
        <a:ext cx="36769" cy="36769"/>
      </dsp:txXfrm>
    </dsp:sp>
    <dsp:sp modelId="{BA485AD1-4FAA-4BBE-B122-79FF4969FE61}">
      <dsp:nvSpPr>
        <dsp:cNvPr id="0" name=""/>
        <dsp:cNvSpPr/>
      </dsp:nvSpPr>
      <dsp:spPr>
        <a:xfrm>
          <a:off x="4186118" y="2919455"/>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Handicapované</a:t>
          </a:r>
          <a:endParaRPr lang="cs-CZ" sz="1600" kern="1200" dirty="0">
            <a:solidFill>
              <a:sysClr val="windowText" lastClr="000000">
                <a:hueOff val="0"/>
                <a:satOff val="0"/>
                <a:lumOff val="0"/>
                <a:alphaOff val="0"/>
              </a:sysClr>
            </a:solidFill>
            <a:latin typeface="Calibri"/>
            <a:ea typeface="+mn-ea"/>
            <a:cs typeface="+mn-cs"/>
          </a:endParaRPr>
        </a:p>
      </dsp:txBody>
      <dsp:txXfrm>
        <a:off x="4186118" y="2919455"/>
        <a:ext cx="1492889" cy="746444"/>
      </dsp:txXfrm>
    </dsp:sp>
    <dsp:sp modelId="{AE4C3A86-A980-4225-8D0E-16C60C3ECA08}">
      <dsp:nvSpPr>
        <dsp:cNvPr id="0" name=""/>
        <dsp:cNvSpPr/>
      </dsp:nvSpPr>
      <dsp:spPr>
        <a:xfrm rot="2142401">
          <a:off x="3519841" y="3922687"/>
          <a:ext cx="735399" cy="27597"/>
        </a:xfrm>
        <a:custGeom>
          <a:avLst/>
          <a:gdLst/>
          <a:ahLst/>
          <a:cxnLst/>
          <a:rect l="0" t="0" r="0" b="0"/>
          <a:pathLst>
            <a:path>
              <a:moveTo>
                <a:pt x="0" y="16062"/>
              </a:moveTo>
              <a:lnTo>
                <a:pt x="459184" y="16062"/>
              </a:lnTo>
            </a:path>
          </a:pathLst>
        </a:custGeom>
        <a:noFill/>
        <a:ln w="25400" cap="flat" cmpd="sng" algn="ctr">
          <a:solidFill>
            <a:sysClr val="windowText" lastClr="000000">
              <a:shade val="80000"/>
              <a:hueOff val="0"/>
              <a:satOff val="0"/>
              <a:lumOff val="0"/>
              <a:alphaOff val="0"/>
            </a:sys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solidFill>
              <a:sysClr val="windowText" lastClr="000000">
                <a:hueOff val="0"/>
                <a:satOff val="0"/>
                <a:lumOff val="0"/>
                <a:alphaOff val="0"/>
              </a:sysClr>
            </a:solidFill>
            <a:latin typeface="Calibri"/>
            <a:ea typeface="+mn-ea"/>
            <a:cs typeface="+mn-cs"/>
          </a:endParaRPr>
        </a:p>
      </dsp:txBody>
      <dsp:txXfrm rot="2142401">
        <a:off x="3869156" y="3918101"/>
        <a:ext cx="36769" cy="36769"/>
      </dsp:txXfrm>
    </dsp:sp>
    <dsp:sp modelId="{145F59A7-133E-47DE-90FD-A50334CB80C0}">
      <dsp:nvSpPr>
        <dsp:cNvPr id="0" name=""/>
        <dsp:cNvSpPr/>
      </dsp:nvSpPr>
      <dsp:spPr>
        <a:xfrm>
          <a:off x="4186118" y="3777866"/>
          <a:ext cx="1492889" cy="746444"/>
        </a:xfrm>
        <a:prstGeom prst="roundRect">
          <a:avLst>
            <a:gd name="adj" fmla="val 1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ysClr val="windowText" lastClr="000000">
                  <a:hueOff val="0"/>
                  <a:satOff val="0"/>
                  <a:lumOff val="0"/>
                  <a:alphaOff val="0"/>
                </a:sysClr>
              </a:solidFill>
              <a:latin typeface="Calibri"/>
              <a:ea typeface="+mn-ea"/>
              <a:cs typeface="+mn-cs"/>
            </a:rPr>
            <a:t>„Ostatní“</a:t>
          </a:r>
          <a:endParaRPr lang="cs-CZ" sz="1600" kern="1200" dirty="0">
            <a:solidFill>
              <a:sysClr val="windowText" lastClr="000000">
                <a:hueOff val="0"/>
                <a:satOff val="0"/>
                <a:lumOff val="0"/>
                <a:alphaOff val="0"/>
              </a:sysClr>
            </a:solidFill>
            <a:latin typeface="Calibri"/>
            <a:ea typeface="+mn-ea"/>
            <a:cs typeface="+mn-cs"/>
          </a:endParaRPr>
        </a:p>
      </dsp:txBody>
      <dsp:txXfrm>
        <a:off x="4186118" y="3777866"/>
        <a:ext cx="1492889" cy="746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51B58-2FBF-4BC0-85F1-7208B64ADB4A}" type="datetimeFigureOut">
              <a:rPr lang="cs-CZ" smtClean="0"/>
              <a:pPr/>
              <a:t>23.4.2019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704CE-68C0-4227-97DB-5D4E373FD6A1}"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69142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86041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24041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3960872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5718000"/>
            <a:ext cx="9144000" cy="330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10" name="Shape 10"/>
          <p:cNvSpPr/>
          <p:nvPr/>
        </p:nvSpPr>
        <p:spPr>
          <a:xfrm>
            <a:off x="0" y="1"/>
            <a:ext cx="91440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11" name="Shape 11"/>
          <p:cNvSpPr/>
          <p:nvPr/>
        </p:nvSpPr>
        <p:spPr>
          <a:xfrm>
            <a:off x="0" y="667500"/>
            <a:ext cx="9144000" cy="50988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12" name="Shape 12"/>
          <p:cNvSpPr/>
          <p:nvPr/>
        </p:nvSpPr>
        <p:spPr>
          <a:xfrm>
            <a:off x="0" y="5991472"/>
            <a:ext cx="9144000" cy="1576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13" name="Shape 13"/>
          <p:cNvSpPr/>
          <p:nvPr/>
        </p:nvSpPr>
        <p:spPr>
          <a:xfrm>
            <a:off x="0" y="6112101"/>
            <a:ext cx="9144000" cy="74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xmlns="" val="390674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300398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322723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C6870BF-E1EF-4D1E-AC88-D2792F98011D}" type="datetimeFigureOut">
              <a:rPr lang="cs-CZ" smtClean="0"/>
              <a:pPr/>
              <a:t>23.4.2019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297006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C6870BF-E1EF-4D1E-AC88-D2792F98011D}" type="datetimeFigureOut">
              <a:rPr lang="cs-CZ" smtClean="0"/>
              <a:pPr/>
              <a:t>23.4.2019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405575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C6870BF-E1EF-4D1E-AC88-D2792F98011D}" type="datetimeFigureOut">
              <a:rPr lang="cs-CZ" smtClean="0"/>
              <a:pPr/>
              <a:t>23.4.2019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278937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C6870BF-E1EF-4D1E-AC88-D2792F98011D}" type="datetimeFigureOut">
              <a:rPr lang="cs-CZ" smtClean="0"/>
              <a:pPr/>
              <a:t>23.4.2019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203579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C6870BF-E1EF-4D1E-AC88-D2792F98011D}" type="datetimeFigureOut">
              <a:rPr lang="cs-CZ" smtClean="0"/>
              <a:pPr/>
              <a:t>23.4.2019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415154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C6870BF-E1EF-4D1E-AC88-D2792F98011D}" type="datetimeFigureOut">
              <a:rPr lang="cs-CZ" smtClean="0"/>
              <a:pPr/>
              <a:t>23.4.2019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204916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870BF-E1EF-4D1E-AC88-D2792F98011D}" type="datetimeFigureOut">
              <a:rPr lang="cs-CZ" smtClean="0"/>
              <a:pPr/>
              <a:t>23.4.2019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0E816-B3CB-4904-9DBD-BC212AEE3BC6}" type="slidenum">
              <a:rPr lang="cs-CZ" smtClean="0"/>
              <a:pPr/>
              <a:t>‹#›</a:t>
            </a:fld>
            <a:endParaRPr lang="cs-CZ"/>
          </a:p>
        </p:txBody>
      </p:sp>
    </p:spTree>
    <p:extLst>
      <p:ext uri="{BB962C8B-B14F-4D97-AF65-F5344CB8AC3E}">
        <p14:creationId xmlns:p14="http://schemas.microsoft.com/office/powerpoint/2010/main" xmlns="" val="96391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ceskatelevize.cz/ivysilani/10122427178-udalosti-v-regionech-brno/315281381990128-udalosti-v-regionech/obsah/377275-podezreni-na-tyrani-zvirat"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eur-lex.europa.eu/LexUriServ/LexUriServ.do?uri=CELEX:32010L0063:CS:NOT"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eagri.cz/public/web/file/1486/EPZ_CZ94_18t_druhy.pdf" TargetMode="External"/><Relationship Id="rId5" Type="http://schemas.openxmlformats.org/officeDocument/2006/relationships/hyperlink" Target="http://eagri.cz/public/web/mze/ochrana-zvirat/aktualni-temata/pokusna-zvirata/netechnicka-shrnuti-projektu-pokusu/nspp2018/" TargetMode="External"/><Relationship Id="rId4" Type="http://schemas.openxmlformats.org/officeDocument/2006/relationships/image" Target="../media/image50.png"/></Relationships>
</file>

<file path=ppt/slides/_rels/slide1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http://www.spiegel.de/international/europe/an-avalanche-of-criticism-tests-halted-on-pigs-left-to-die-in-snow-a-672102.html"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www.ceskatelevize.cz/ivysilani/10316155327-horizont-ct24/213411058051218/obsah/298359-hollywoodske-tyrani-zvirat" TargetMode="External"/></Relationships>
</file>

<file path=ppt/slides/_rels/slide1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tn.nova.cz/clanek/zpravy/domaci/myslivec-postrelil-psika-ten-je-ochrnuty.html"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upload.wikimedia.org/wikipedia/commons/5/53/Foie_gras_-_gavage_in_Rocamadour,_France.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z/url?sa=i&amp;rct=j&amp;q=&amp;esrc=s&amp;frm=1&amp;source=images&amp;cd=&amp;cad=rja&amp;uact=8&amp;ved=0CAcQjRxqFQoTCND1n6zvh8kCFcfYGgodCQ0JiQ&amp;url=http://vlastovka.info/2014/10/14/lide-ztraceji-zajem-o-kozesiny-zaniknou-kozesinove-farmy/&amp;psig=AFQjCNFlfV7_pbo9JhcuJbRB9Dpy2tJf2g&amp;ust=144731410283201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google.cz/url?sa=i&amp;rct=j&amp;q=&amp;esrc=s&amp;frm=1&amp;source=images&amp;cd=&amp;cad=rja&amp;uact=8&amp;ved=0CAcQjRxqFQoTCMCGktfsh8kCFQJZGgodCecLhw&amp;url=http://dumka.info/pet00/99/0928pet.htm&amp;bvm=bv.106923889,d.d2s&amp;psig=AFQjCNFwkpYTJ9aVi415_zkGR8VTW1oDTA&amp;ust=1447313384106513" TargetMode="External"/><Relationship Id="rId4" Type="http://schemas.openxmlformats.org/officeDocument/2006/relationships/hyperlink" Target="https://cs.wikipedia.org/wiki/Agrofert_Hold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www.ochrance.cz/fileadmin/user_upload/projekt_ESF/00_2018_VA/KONFERENCE/02_22_Ochrana_zvirat/prezentace_fin/2_Ochrana_zvirat_proti_tyrani_Judikatura_ceskych_spravnich_soudu_a_Soudniho_dvora_EU_V.Vomacka.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s://www.svscr.cz/zdravi-zvirat/informace-k-novele-veterinarniho-zakona-chov-psu-a-utulky/" TargetMode="External"/><Relationship Id="rId4" Type="http://schemas.openxmlformats.org/officeDocument/2006/relationships/hyperlink" Target="http://eagri.cz/public/web/svs/portal/zdravi-zvira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eagri.cz/public/web/mze/legislativa/pravni-predpisy-mze/tematicky-prehled/Legislativa-MZe_uplna-zneni_zakon-2000-154-viceoblasti.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eagri.cz/public/web/mze/legislativa/pravni-predpisy-mze/tematicky-prehled/Legislativa-MZe_uplna-zneni_zakon-1992-246-viceoblasti.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www.ceskatelevize.cz/porady/1095913550-nedej-se/417235100161001-cesti-lvi/" TargetMode="Externa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7.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xqFQoTCMax76Xoh8kCFUm9GgodfSYHhw&amp;url=http://hobby.idnes.cz/tri-studne-patrily-mistrovstvi-psich-sprezeni-sprint-bezeli-i-krizenci-14r-/hobby-mazlicci.aspx?c=A120122_163258_jihlava-zpravy_dmk&amp;bvm=bv.106923889,d.d2s&amp;psig=AFQjCNEebWFfDs_vvs98g7QNK0XsYlkmrQ&amp;ust=1447312211492560" TargetMode="External"/><Relationship Id="rId3" Type="http://schemas.openxmlformats.org/officeDocument/2006/relationships/image" Target="../media/image5.gif"/><Relationship Id="rId7" Type="http://schemas.openxmlformats.org/officeDocument/2006/relationships/image" Target="../media/image36.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xqFQoTCMSqzZHoh8kCFQUyGgodPkAOhg&amp;url=http://www.blesk.cz/clanek/zpravy-udalosti/311573/trenerka-nechala-zastrelit-55-chrtu-nehodili-se-na-zavody.html&amp;bvm=bv.106923889,d.d2s&amp;psig=AFQjCNEB50qZQi1fr3uYFo3obnRUvg7pNQ&amp;ust=1447312165442918" TargetMode="External"/><Relationship Id="rId5" Type="http://schemas.openxmlformats.org/officeDocument/2006/relationships/image" Target="../media/image35.jpeg"/><Relationship Id="rId4" Type="http://schemas.openxmlformats.org/officeDocument/2006/relationships/hyperlink" Target="http://www.google.cz/url?sa=i&amp;rct=j&amp;q=&amp;esrc=s&amp;frm=1&amp;source=images&amp;cd=&amp;cad=rja&amp;uact=8&amp;ved=0CAcQjRxqFQoTCJmAy_Lnh8kCFQHGGgodrvgAog&amp;url=http://www.konepritelcloveka.estranky.cz/clanky/souteze-s-konmi-a-sportovni-vyuziti/rodeo.html&amp;psig=AFQjCNEmG8a2WWRRtY78q-3VVVx4jkcF7g&amp;ust=1447312084920714" TargetMode="External"/><Relationship Id="rId9" Type="http://schemas.openxmlformats.org/officeDocument/2006/relationships/image" Target="../media/image37.jpeg"/></Relationships>
</file>

<file path=ppt/slides/_rels/slide7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cit.vfu.cz/oz/Oz/1099-2009.pdf" TargetMode="External"/><Relationship Id="rId4" Type="http://schemas.openxmlformats.org/officeDocument/2006/relationships/hyperlink" Target="http://cit.vfu.cz/oz/Oz/418-2012.pdf"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cit.vfu.cz/oz/Oz/fotojatky.htm" TargetMode="External"/><Relationship Id="rId3" Type="http://schemas.openxmlformats.org/officeDocument/2006/relationships/image" Target="../media/image5.gif"/><Relationship Id="rId7" Type="http://schemas.openxmlformats.org/officeDocument/2006/relationships/image" Target="../media/image43.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cit.vfu.cz/oz/Oz/418-2012.pdf"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9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9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9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9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15616" y="3140968"/>
            <a:ext cx="7218488" cy="1159799"/>
          </a:xfrm>
          <a:prstGeom prst="rect">
            <a:avLst/>
          </a:prstGeom>
        </p:spPr>
        <p:txBody>
          <a:bodyPr vert="horz" lIns="91425" tIns="91425" rIns="91425" bIns="91425" rtlCol="0" anchor="b" anchorCtr="0">
            <a:noAutofit/>
          </a:bodyPr>
          <a:lstStyle/>
          <a:p>
            <a:pPr lvl="0" algn="l"/>
            <a:r>
              <a:rPr lang="cs-CZ" sz="3600" b="1" dirty="0" smtClean="0">
                <a:solidFill>
                  <a:schemeClr val="bg1"/>
                </a:solidFill>
                <a:latin typeface="Cambria" panose="02040503050406030204" pitchFamily="18" charset="0"/>
              </a:rPr>
              <a:t>Právo životního prostředí I</a:t>
            </a:r>
            <a:r>
              <a:rPr lang="cs-CZ" sz="3600" i="1" dirty="0" smtClean="0">
                <a:solidFill>
                  <a:schemeClr val="bg1"/>
                </a:solidFill>
                <a:latin typeface="Cambria" panose="02040503050406030204" pitchFamily="18" charset="0"/>
              </a:rPr>
              <a:t/>
            </a:r>
            <a:br>
              <a:rPr lang="cs-CZ" sz="3600" i="1" dirty="0" smtClean="0">
                <a:solidFill>
                  <a:schemeClr val="bg1"/>
                </a:solidFill>
                <a:latin typeface="Cambria" panose="02040503050406030204" pitchFamily="18" charset="0"/>
              </a:rPr>
            </a:br>
            <a:r>
              <a:rPr lang="cs-CZ" sz="3600" i="1" dirty="0" smtClean="0">
                <a:solidFill>
                  <a:schemeClr val="bg1"/>
                </a:solidFill>
              </a:rPr>
              <a:t>Právní režim ochrany zvířat II. – právní regulace chovů zvířat, myslivost, rybářství, ochrana zvířat proti týrání</a:t>
            </a:r>
            <a:endParaRPr lang="en-US" sz="3600" i="1" dirty="0">
              <a:solidFill>
                <a:schemeClr val="bg1"/>
              </a:solidFill>
              <a:latin typeface="Cambria" panose="02040503050406030204" pitchFamily="18" charset="0"/>
            </a:endParaRPr>
          </a:p>
        </p:txBody>
      </p:sp>
      <p:sp>
        <p:nvSpPr>
          <p:cNvPr id="3" name="Obdélník 2"/>
          <p:cNvSpPr/>
          <p:nvPr/>
        </p:nvSpPr>
        <p:spPr>
          <a:xfrm>
            <a:off x="0" y="508635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859995"/>
            <a:ext cx="43224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nvPr>
        </p:nvGraphicFramePr>
        <p:xfrm>
          <a:off x="457204" y="5176589"/>
          <a:ext cx="518324" cy="518324"/>
        </p:xfrm>
        <a:graphic>
          <a:graphicData uri="http://schemas.openxmlformats.org/presentationml/2006/ole">
            <p:oleObj spid="_x0000_s1026" r:id="rId4" imgW="3456432" imgH="3450336" progId="">
              <p:embed/>
            </p:oleObj>
          </a:graphicData>
        </a:graphic>
      </p:graphicFrame>
      <p:pic>
        <p:nvPicPr>
          <p:cNvPr id="1027" name="Picture 3"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64286" y="5199208"/>
            <a:ext cx="486705" cy="515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39748" y="5086351"/>
            <a:ext cx="1446402" cy="6371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ovéPole 5"/>
          <p:cNvSpPr txBox="1"/>
          <p:nvPr/>
        </p:nvSpPr>
        <p:spPr>
          <a:xfrm>
            <a:off x="4797394" y="4665396"/>
            <a:ext cx="4186990" cy="615553"/>
          </a:xfrm>
          <a:prstGeom prst="rect">
            <a:avLst/>
          </a:prstGeom>
          <a:noFill/>
        </p:spPr>
        <p:txBody>
          <a:bodyPr wrap="square" rtlCol="0">
            <a:spAutoFit/>
          </a:bodyPr>
          <a:lstStyle/>
          <a:p>
            <a:r>
              <a:rPr lang="cs-CZ" sz="1600" dirty="0">
                <a:solidFill>
                  <a:schemeClr val="bg1"/>
                </a:solidFill>
                <a:latin typeface="Cambria" panose="02040503050406030204" pitchFamily="18" charset="0"/>
                <a:ea typeface="Roboto Slab" panose="020B0604020202020204" charset="0"/>
              </a:rPr>
              <a:t>Mgr. Vojtěch Vomáčka, Ph.D., LL.M.</a:t>
            </a:r>
          </a:p>
          <a:p>
            <a:endParaRPr lang="cs-CZ" dirty="0">
              <a:solidFill>
                <a:schemeClr val="bg1"/>
              </a:solidFill>
              <a:latin typeface="Cambria" panose="02040503050406030204" pitchFamily="18" charset="0"/>
              <a:ea typeface="Roboto Slab" panose="020B0604020202020204" charset="0"/>
            </a:endParaRPr>
          </a:p>
        </p:txBody>
      </p:sp>
      <p:sp>
        <p:nvSpPr>
          <p:cNvPr id="9" name="TextovéPole 8"/>
          <p:cNvSpPr txBox="1"/>
          <p:nvPr/>
        </p:nvSpPr>
        <p:spPr>
          <a:xfrm>
            <a:off x="4771879" y="5176589"/>
            <a:ext cx="4364318" cy="830997"/>
          </a:xfrm>
          <a:prstGeom prst="rect">
            <a:avLst/>
          </a:prstGeom>
          <a:noFill/>
        </p:spPr>
        <p:txBody>
          <a:bodyPr wrap="square" rtlCol="0">
            <a:spAutoFit/>
          </a:bodyPr>
          <a:lstStyle/>
          <a:p>
            <a:r>
              <a:rPr lang="cs-CZ" b="1" dirty="0" smtClean="0">
                <a:latin typeface="Cambria" pitchFamily="18" charset="0"/>
                <a:ea typeface="Roboto Slab" panose="020B0604020202020204" charset="0"/>
              </a:rPr>
              <a:t>23. 4. 2019</a:t>
            </a:r>
            <a:endParaRPr lang="cs-CZ" b="1" dirty="0">
              <a:solidFill>
                <a:schemeClr val="accent3"/>
              </a:solidFill>
              <a:latin typeface="Cambria" pitchFamily="18" charset="0"/>
              <a:ea typeface="Roboto Slab" panose="020B0604020202020204" charset="0"/>
            </a:endParaRPr>
          </a:p>
          <a:p>
            <a:endParaRPr lang="cs-CZ" sz="1200" b="1" dirty="0">
              <a:latin typeface="Cambria" pitchFamily="18" charset="0"/>
              <a:ea typeface="Roboto Slab" panose="020B0604020202020204" charset="0"/>
            </a:endParaRPr>
          </a:p>
          <a:p>
            <a:endParaRPr lang="cs-CZ" dirty="0">
              <a:solidFill>
                <a:schemeClr val="bg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xmlns="" val="310439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MYSLIVOST</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484784"/>
            <a:ext cx="8064896" cy="5447645"/>
          </a:xfrm>
          <a:prstGeom prst="rect">
            <a:avLst/>
          </a:prstGeom>
          <a:noFill/>
        </p:spPr>
        <p:txBody>
          <a:bodyPr wrap="square" rtlCol="0">
            <a:spAutoFit/>
          </a:bodyPr>
          <a:lstStyle/>
          <a:p>
            <a:r>
              <a:rPr lang="cs-CZ" sz="2400" b="1" dirty="0" smtClean="0"/>
              <a:t>Zákon č. 449/2001 Sb. o myslivosti.</a:t>
            </a:r>
          </a:p>
          <a:p>
            <a:endParaRPr lang="cs-CZ" dirty="0" smtClean="0"/>
          </a:p>
          <a:p>
            <a:r>
              <a:rPr lang="cs-CZ" b="1" dirty="0" smtClean="0"/>
              <a:t>Prováděcí předpis</a:t>
            </a:r>
            <a:r>
              <a:rPr lang="cs-CZ" b="1" i="1" dirty="0" smtClean="0"/>
              <a:t>y</a:t>
            </a:r>
            <a:r>
              <a:rPr lang="cs-CZ" b="1" dirty="0" smtClean="0"/>
              <a:t>:</a:t>
            </a:r>
          </a:p>
          <a:p>
            <a:endParaRPr lang="cs-CZ" dirty="0" smtClean="0"/>
          </a:p>
          <a:p>
            <a:pPr>
              <a:buFont typeface="Arial" pitchFamily="34" charset="0"/>
              <a:buChar char="•"/>
            </a:pPr>
            <a:r>
              <a:rPr lang="cs-CZ" dirty="0" smtClean="0"/>
              <a:t>Vyhláška č. 244/2002 Sb., kterou se provádí některá ustanovení zákon č. 449/2001 Sb., o myslivosti </a:t>
            </a:r>
          </a:p>
          <a:p>
            <a:pPr>
              <a:buFont typeface="Arial" pitchFamily="34" charset="0"/>
              <a:buChar char="•"/>
            </a:pPr>
            <a:r>
              <a:rPr lang="cs-CZ" dirty="0" smtClean="0"/>
              <a:t>Vyhláška č. 245/2002 Sb., o době lovu jednotlivých druhů zvěře a o bližších podmínkách provádění lovu</a:t>
            </a:r>
          </a:p>
          <a:p>
            <a:pPr>
              <a:buFont typeface="Arial" pitchFamily="34" charset="0"/>
              <a:buChar char="•"/>
            </a:pPr>
            <a:r>
              <a:rPr lang="cs-CZ" dirty="0" smtClean="0"/>
              <a:t>Vyhláška č. 491/2002 Sb., o způsobu stanovení minimálních a normovaných stavů zvěře a o zařazování honiteb nebo jejich části do jakostních tříd</a:t>
            </a:r>
          </a:p>
          <a:p>
            <a:pPr>
              <a:buFont typeface="Arial" pitchFamily="34" charset="0"/>
              <a:buChar char="•"/>
            </a:pPr>
            <a:r>
              <a:rPr lang="cs-CZ" dirty="0" smtClean="0"/>
              <a:t>Vyhláška č. 7/2004 Sb., o posouzení podmínek pro bažantnice a o postupu, jakým bude vymezena část honitby jako bažantnice</a:t>
            </a:r>
          </a:p>
          <a:p>
            <a:pPr>
              <a:buFont typeface="Arial" pitchFamily="34" charset="0"/>
              <a:buChar char="•"/>
            </a:pPr>
            <a:r>
              <a:rPr lang="cs-CZ" dirty="0" smtClean="0"/>
              <a:t>Vyhláška č. 553/2004 Sb., o podmínkách, vzoru a bližších pokynech vypracování plánu mysliveckého hospodaření v honitbě</a:t>
            </a:r>
          </a:p>
          <a:p>
            <a:pPr>
              <a:buFont typeface="Arial" pitchFamily="34" charset="0"/>
              <a:buChar char="•"/>
            </a:pPr>
            <a:endParaRPr lang="cs-CZ" dirty="0" smtClean="0"/>
          </a:p>
          <a:p>
            <a:r>
              <a:rPr lang="cs-CZ" b="1" dirty="0" smtClean="0"/>
              <a:t>Související předpisy: </a:t>
            </a:r>
            <a:r>
              <a:rPr lang="cs-CZ" dirty="0" smtClean="0"/>
              <a:t>z oblasti ochrany přírody a krajiny, zákon č.  166/1999 Sb., o veterinární péči, zákon č. 119/2002 Sb., o střelných zbraních a střelivu</a:t>
            </a:r>
          </a:p>
          <a:p>
            <a:endParaRPr lang="cs-CZ" dirty="0" smtClean="0"/>
          </a:p>
          <a:p>
            <a:endParaRPr lang="cs-CZ"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402432" y="1216333"/>
            <a:ext cx="8748464" cy="4401205"/>
          </a:xfrm>
          <a:prstGeom prst="rect">
            <a:avLst/>
          </a:prstGeom>
          <a:noFill/>
        </p:spPr>
        <p:txBody>
          <a:bodyPr wrap="square" rtlCol="0">
            <a:spAutoFit/>
          </a:bodyPr>
          <a:lstStyle/>
          <a:p>
            <a:pPr fontAlgn="base"/>
            <a:r>
              <a:rPr lang="cs-CZ" sz="2400" b="1" i="1" dirty="0" smtClean="0">
                <a:solidFill>
                  <a:schemeClr val="accent6"/>
                </a:solidFill>
              </a:rPr>
              <a:t>§ 306 Šíření nakažlivé nemoci zvířat</a:t>
            </a:r>
          </a:p>
          <a:p>
            <a:pPr fontAlgn="base"/>
            <a:endParaRPr lang="cs-CZ" sz="2400" b="1" i="1" u="sng" dirty="0" smtClean="0">
              <a:solidFill>
                <a:schemeClr val="accent6"/>
              </a:solidFill>
            </a:endParaRPr>
          </a:p>
          <a:p>
            <a:pPr fontAlgn="base"/>
            <a:r>
              <a:rPr lang="cs-CZ" sz="2400" b="1" i="1" dirty="0" smtClean="0"/>
              <a:t>(1) Kdo, </a:t>
            </a:r>
            <a:r>
              <a:rPr lang="cs-CZ" sz="2400" b="1" i="1" u="sng" dirty="0" smtClean="0"/>
              <a:t>byť i z nedbalosti</a:t>
            </a:r>
            <a:r>
              <a:rPr lang="cs-CZ" sz="2400" b="1" i="1" dirty="0" smtClean="0"/>
              <a:t>, </a:t>
            </a:r>
            <a:r>
              <a:rPr lang="cs-CZ" sz="2400" b="1" i="1" u="sng" dirty="0" smtClean="0"/>
              <a:t>způsobí nebo zvýší nebezpečí zavlečení nebo rozšíření nakažlivé nemoci zvířat v zájmových chovech, hospodářských zvířat nebo volně žijících zvířat</a:t>
            </a:r>
            <a:r>
              <a:rPr lang="cs-CZ" sz="2400" b="1" i="1" dirty="0" smtClean="0"/>
              <a:t>, bude potrestán odnětím svobody až na jeden rok, zákazem činnosti nebo propadnutím věci.</a:t>
            </a:r>
          </a:p>
          <a:p>
            <a:pPr fontAlgn="base"/>
            <a:r>
              <a:rPr lang="cs-CZ" sz="2400" b="1" i="1" dirty="0" smtClean="0"/>
              <a:t> </a:t>
            </a:r>
          </a:p>
          <a:p>
            <a:pPr fontAlgn="base"/>
            <a:r>
              <a:rPr lang="cs-CZ" sz="2400" b="1" i="1" dirty="0" smtClean="0"/>
              <a:t>(2) Odnětím svobody na šest měsíců až tři léta bude pachatel potrestán, způsobí-li činem uvedeným v odstavci 1 rozšíření takové nemoci.</a:t>
            </a:r>
            <a:r>
              <a:rPr lang="cs-CZ" sz="1600" dirty="0"/>
              <a:t/>
            </a:r>
            <a:br>
              <a:rPr lang="cs-CZ" sz="1600" dirty="0"/>
            </a:br>
            <a:endParaRPr lang="cs-CZ" sz="1600" dirty="0"/>
          </a:p>
        </p:txBody>
      </p:sp>
    </p:spTree>
    <p:extLst>
      <p:ext uri="{BB962C8B-B14F-4D97-AF65-F5344CB8AC3E}">
        <p14:creationId xmlns:p14="http://schemas.microsoft.com/office/powerpoint/2010/main" xmlns="" val="16723479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5755422"/>
          </a:xfrm>
          <a:prstGeom prst="rect">
            <a:avLst/>
          </a:prstGeom>
          <a:noFill/>
        </p:spPr>
        <p:txBody>
          <a:bodyPr wrap="square" rtlCol="0">
            <a:spAutoFit/>
          </a:bodyPr>
          <a:lstStyle/>
          <a:p>
            <a:r>
              <a:rPr lang="cs-CZ" sz="2400" b="1" dirty="0" smtClean="0"/>
              <a:t>Judikatura českých soudů (cca 20 – 30 případů ročně):</a:t>
            </a:r>
          </a:p>
          <a:p>
            <a:endParaRPr lang="cs-CZ" sz="2400" dirty="0" smtClean="0"/>
          </a:p>
          <a:p>
            <a:pPr>
              <a:buFont typeface="Arial" pitchFamily="34" charset="0"/>
              <a:buChar char="•"/>
            </a:pPr>
            <a:r>
              <a:rPr lang="cs-CZ" sz="2400" dirty="0" smtClean="0"/>
              <a:t> Brutální, bezdůvodný útok proti vlastnímu zvířeti</a:t>
            </a:r>
          </a:p>
          <a:p>
            <a:pPr>
              <a:buFont typeface="Arial" pitchFamily="34" charset="0"/>
              <a:buChar char="•"/>
            </a:pPr>
            <a:r>
              <a:rPr lang="cs-CZ" sz="2400" dirty="0" smtClean="0"/>
              <a:t> Ponechání vlastního zvířete bez jakéhokoli zaopatření</a:t>
            </a:r>
          </a:p>
          <a:p>
            <a:pPr>
              <a:buFont typeface="Arial" pitchFamily="34" charset="0"/>
              <a:buChar char="•"/>
            </a:pPr>
            <a:r>
              <a:rPr lang="cs-CZ" sz="2400" dirty="0" smtClean="0"/>
              <a:t> Brutální, bezdůvodný útok proti cizímu zvířeti</a:t>
            </a:r>
          </a:p>
          <a:p>
            <a:pPr>
              <a:buFont typeface="Arial" pitchFamily="34" charset="0"/>
              <a:buChar char="•"/>
            </a:pPr>
            <a:r>
              <a:rPr lang="cs-CZ" sz="2400" dirty="0" smtClean="0"/>
              <a:t> Brutální útok proti cizímu zvířeti s vazbou na majitele</a:t>
            </a:r>
          </a:p>
          <a:p>
            <a:pPr>
              <a:buFont typeface="Arial" pitchFamily="34" charset="0"/>
              <a:buChar char="•"/>
            </a:pPr>
            <a:r>
              <a:rPr lang="cs-CZ" sz="2400" dirty="0" smtClean="0"/>
              <a:t> Sadistické týrání z nudy</a:t>
            </a:r>
          </a:p>
          <a:p>
            <a:pPr>
              <a:buFont typeface="Arial" pitchFamily="34" charset="0"/>
              <a:buChar char="•"/>
            </a:pPr>
            <a:r>
              <a:rPr lang="cs-CZ" sz="2400" dirty="0" smtClean="0"/>
              <a:t> Vlastní uspokojování a jiné úchylky, rituální obřady</a:t>
            </a:r>
          </a:p>
          <a:p>
            <a:pPr>
              <a:buFont typeface="Arial" pitchFamily="34" charset="0"/>
              <a:buChar char="•"/>
            </a:pPr>
            <a:r>
              <a:rPr lang="cs-CZ" sz="2400" dirty="0" smtClean="0"/>
              <a:t> Chovatel hospodářských zvířat – tyran</a:t>
            </a:r>
          </a:p>
          <a:p>
            <a:pPr>
              <a:buFont typeface="Arial" pitchFamily="34" charset="0"/>
              <a:buChar char="•"/>
            </a:pPr>
            <a:r>
              <a:rPr lang="cs-CZ" sz="2400" dirty="0" smtClean="0"/>
              <a:t> Chovatel hospodářských zvířat – lhostejný</a:t>
            </a:r>
          </a:p>
          <a:p>
            <a:endParaRPr lang="cs-CZ" sz="2400" dirty="0" smtClean="0"/>
          </a:p>
          <a:p>
            <a:r>
              <a:rPr lang="cs-CZ" sz="2400" b="1" dirty="0" smtClean="0"/>
              <a:t>Tresty: </a:t>
            </a:r>
            <a:r>
              <a:rPr lang="cs-CZ" sz="2400" dirty="0" smtClean="0"/>
              <a:t>Podmíněné i nepodmíněné odnětí svobody, prospěšné práce, peněžité tresty, ochranné léčení</a:t>
            </a:r>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30676340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6309420"/>
          </a:xfrm>
          <a:prstGeom prst="rect">
            <a:avLst/>
          </a:prstGeom>
          <a:noFill/>
        </p:spPr>
        <p:txBody>
          <a:bodyPr wrap="square" rtlCol="0">
            <a:spAutoFit/>
          </a:bodyPr>
          <a:lstStyle/>
          <a:p>
            <a:r>
              <a:rPr lang="cs-CZ" sz="2400" b="1" dirty="0" smtClean="0"/>
              <a:t>Judikatura českých soudů (cca 20 – 30 případů ročně):</a:t>
            </a:r>
          </a:p>
          <a:p>
            <a:endParaRPr lang="cs-CZ" sz="2400" b="1" dirty="0"/>
          </a:p>
          <a:p>
            <a:pPr algn="just"/>
            <a:r>
              <a:rPr lang="cs-CZ" sz="2400" b="1" i="1" dirty="0" smtClean="0"/>
              <a:t>Pod </a:t>
            </a:r>
            <a:r>
              <a:rPr lang="cs-CZ" sz="2400" b="1" i="1" dirty="0"/>
              <a:t>vlivem alkoholu kuchyňským nožem úmyslně bezdůvodně napadl svého psa rasy Rotvajler, ke smrti nedošlo okamžitě po bodnutí, pes trpěl velkými bolestmi, obviněný tomu nevěnoval pozornost, psa odtáhl na balkon, kde bolestí zemřel</a:t>
            </a:r>
            <a:r>
              <a:rPr lang="cs-CZ" sz="2400" b="1" i="1" dirty="0" smtClean="0"/>
              <a:t>. </a:t>
            </a:r>
          </a:p>
          <a:p>
            <a:pPr algn="r"/>
            <a:r>
              <a:rPr lang="cs-CZ" sz="2400" dirty="0" smtClean="0">
                <a:solidFill>
                  <a:srgbClr val="FF0000"/>
                </a:solidFill>
              </a:rPr>
              <a:t>(podmínka 11m na 2 roky)</a:t>
            </a:r>
          </a:p>
          <a:p>
            <a:pPr algn="just"/>
            <a:endParaRPr lang="cs-CZ" sz="2400" dirty="0"/>
          </a:p>
          <a:p>
            <a:pPr algn="just"/>
            <a:r>
              <a:rPr lang="cs-CZ" sz="2400" b="1" i="1" dirty="0"/>
              <a:t>Utýrání zvířete – kočky – uhodil o zeď a ubil ji sekerou</a:t>
            </a:r>
            <a:r>
              <a:rPr lang="cs-CZ" sz="2400" b="1" i="1" dirty="0" smtClean="0"/>
              <a:t>.</a:t>
            </a:r>
          </a:p>
          <a:p>
            <a:pPr algn="r"/>
            <a:r>
              <a:rPr lang="cs-CZ" sz="2000" dirty="0" smtClean="0">
                <a:solidFill>
                  <a:srgbClr val="FF0000"/>
                </a:solidFill>
              </a:rPr>
              <a:t>(peněžitý </a:t>
            </a:r>
            <a:r>
              <a:rPr lang="cs-CZ" sz="2000" dirty="0">
                <a:solidFill>
                  <a:srgbClr val="FF0000"/>
                </a:solidFill>
              </a:rPr>
              <a:t>trest ve výši </a:t>
            </a:r>
            <a:r>
              <a:rPr lang="cs-CZ" sz="2000" dirty="0" smtClean="0">
                <a:solidFill>
                  <a:srgbClr val="FF0000"/>
                </a:solidFill>
              </a:rPr>
              <a:t>8000 Kč; náhradní </a:t>
            </a:r>
            <a:r>
              <a:rPr lang="cs-CZ" sz="2000" dirty="0">
                <a:solidFill>
                  <a:srgbClr val="FF0000"/>
                </a:solidFill>
              </a:rPr>
              <a:t>trest odnětí svobody 2 </a:t>
            </a:r>
            <a:r>
              <a:rPr lang="cs-CZ" sz="2000" dirty="0" smtClean="0">
                <a:solidFill>
                  <a:srgbClr val="FF0000"/>
                </a:solidFill>
              </a:rPr>
              <a:t>měsíce)</a:t>
            </a:r>
          </a:p>
          <a:p>
            <a:pPr algn="r"/>
            <a:endParaRPr lang="cs-CZ" sz="2000" dirty="0" smtClean="0"/>
          </a:p>
          <a:p>
            <a:pPr algn="just"/>
            <a:r>
              <a:rPr lang="cs-CZ" sz="2400" b="1" i="1" dirty="0" smtClean="0"/>
              <a:t>Usmrcení </a:t>
            </a:r>
            <a:r>
              <a:rPr lang="cs-CZ" sz="2400" b="1" i="1" dirty="0"/>
              <a:t>(cizího) psa – zlatý </a:t>
            </a:r>
            <a:r>
              <a:rPr lang="cs-CZ" sz="2400" b="1" i="1" dirty="0" smtClean="0"/>
              <a:t>kokršpaněl, </a:t>
            </a:r>
            <a:r>
              <a:rPr lang="cs-CZ" sz="2400" b="1" i="1" dirty="0"/>
              <a:t>údery dřevěným hranolem, vhozen do </a:t>
            </a:r>
            <a:r>
              <a:rPr lang="cs-CZ" sz="2400" b="1" i="1" dirty="0" smtClean="0"/>
              <a:t>popelnice.</a:t>
            </a:r>
            <a:endParaRPr lang="cs-CZ" sz="2400" b="1" i="1" dirty="0"/>
          </a:p>
          <a:p>
            <a:pPr algn="r"/>
            <a:r>
              <a:rPr lang="cs-CZ" sz="2000" dirty="0">
                <a:solidFill>
                  <a:srgbClr val="FF0000"/>
                </a:solidFill>
              </a:rPr>
              <a:t>(peněžitý trest ve výši </a:t>
            </a:r>
            <a:r>
              <a:rPr lang="cs-CZ" sz="2000" dirty="0" smtClean="0">
                <a:solidFill>
                  <a:srgbClr val="FF0000"/>
                </a:solidFill>
              </a:rPr>
              <a:t>9000 </a:t>
            </a:r>
            <a:r>
              <a:rPr lang="cs-CZ" sz="2000" dirty="0">
                <a:solidFill>
                  <a:srgbClr val="FF0000"/>
                </a:solidFill>
              </a:rPr>
              <a:t>Kč; náhradní trest odnětí svobody 2 měsíce)</a:t>
            </a:r>
          </a:p>
          <a:p>
            <a:pPr algn="just"/>
            <a:endParaRPr lang="cs-CZ" sz="2400" dirty="0" smtClean="0"/>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30676340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4893647"/>
          </a:xfrm>
          <a:prstGeom prst="rect">
            <a:avLst/>
          </a:prstGeom>
          <a:noFill/>
        </p:spPr>
        <p:txBody>
          <a:bodyPr wrap="square" rtlCol="0">
            <a:spAutoFit/>
          </a:bodyPr>
          <a:lstStyle/>
          <a:p>
            <a:r>
              <a:rPr lang="cs-CZ" sz="2400" b="1" i="1" dirty="0" smtClean="0"/>
              <a:t>Zanechal </a:t>
            </a:r>
            <a:r>
              <a:rPr lang="cs-CZ" sz="2400" b="1" i="1" dirty="0"/>
              <a:t>v opuštěném domě dva psy a to rasy </a:t>
            </a:r>
            <a:r>
              <a:rPr lang="cs-CZ" sz="2400" b="1" i="1" dirty="0" err="1"/>
              <a:t>Pitbull</a:t>
            </a:r>
            <a:r>
              <a:rPr lang="cs-CZ" sz="2400" b="1" i="1" dirty="0"/>
              <a:t> </a:t>
            </a:r>
            <a:r>
              <a:rPr lang="cs-CZ" sz="2400" b="1" i="1" dirty="0" err="1"/>
              <a:t>terier</a:t>
            </a:r>
            <a:r>
              <a:rPr lang="cs-CZ" sz="2400" b="1" i="1" dirty="0"/>
              <a:t> a nezjištěného plemene (voříšek), bez jakéhokoli zaopatření ve formě poskytnutí vody a krmiva, psy nijak nevenčil a nejevil o ně zájem, v důsledku čehož jeden pes v tuto dobu nezjištěného dne uhynul a druhý přežil jen díky tomu, že se živil ostatky uhynulého psa.</a:t>
            </a:r>
            <a:r>
              <a:rPr lang="cs-CZ" sz="2400" i="1" dirty="0" smtClean="0"/>
              <a:t> </a:t>
            </a:r>
          </a:p>
          <a:p>
            <a:pPr algn="r"/>
            <a:r>
              <a:rPr lang="cs-CZ" sz="2400" dirty="0" smtClean="0">
                <a:solidFill>
                  <a:srgbClr val="FF0000"/>
                </a:solidFill>
              </a:rPr>
              <a:t>(podmínka 3 m/18 m, </a:t>
            </a:r>
            <a:r>
              <a:rPr lang="cs-CZ" sz="2400" dirty="0" err="1" smtClean="0">
                <a:solidFill>
                  <a:srgbClr val="FF0000"/>
                </a:solidFill>
              </a:rPr>
              <a:t>pt</a:t>
            </a:r>
            <a:r>
              <a:rPr lang="cs-CZ" sz="2400" dirty="0" smtClean="0">
                <a:solidFill>
                  <a:srgbClr val="FF0000"/>
                </a:solidFill>
              </a:rPr>
              <a:t> </a:t>
            </a:r>
            <a:r>
              <a:rPr lang="cs-CZ" sz="2400" dirty="0">
                <a:solidFill>
                  <a:srgbClr val="FF0000"/>
                </a:solidFill>
              </a:rPr>
              <a:t>30 000 </a:t>
            </a:r>
            <a:r>
              <a:rPr lang="cs-CZ" sz="2400" dirty="0" smtClean="0">
                <a:solidFill>
                  <a:srgbClr val="FF0000"/>
                </a:solidFill>
              </a:rPr>
              <a:t>Kč; náhradní 2 m)</a:t>
            </a:r>
          </a:p>
          <a:p>
            <a:pPr algn="just"/>
            <a:endParaRPr lang="cs-CZ" sz="2400" dirty="0"/>
          </a:p>
          <a:p>
            <a:pPr algn="just"/>
            <a:r>
              <a:rPr lang="cs-CZ" sz="2400" b="1" i="1" dirty="0"/>
              <a:t>Týrání a upálení kočky (mladiství) – společně s trestným činem výtržnictví, poškozování cizí věci</a:t>
            </a:r>
            <a:r>
              <a:rPr lang="cs-CZ" sz="2400" b="1" i="1" dirty="0" smtClean="0"/>
              <a:t>.</a:t>
            </a:r>
          </a:p>
          <a:p>
            <a:pPr algn="r"/>
            <a:r>
              <a:rPr lang="cs-CZ" sz="2000" dirty="0">
                <a:solidFill>
                  <a:srgbClr val="FF0000"/>
                </a:solidFill>
              </a:rPr>
              <a:t>(3 obžalovaní: trest odnětí svobody 1 rok </a:t>
            </a:r>
            <a:r>
              <a:rPr lang="cs-CZ" sz="2000" dirty="0" smtClean="0">
                <a:solidFill>
                  <a:srgbClr val="FF0000"/>
                </a:solidFill>
              </a:rPr>
              <a:t>/ </a:t>
            </a:r>
            <a:r>
              <a:rPr lang="cs-CZ" sz="2000" dirty="0">
                <a:solidFill>
                  <a:srgbClr val="FF0000"/>
                </a:solidFill>
              </a:rPr>
              <a:t>trest odnětí svobody 8 </a:t>
            </a:r>
            <a:r>
              <a:rPr lang="cs-CZ" sz="2000" dirty="0" smtClean="0">
                <a:solidFill>
                  <a:srgbClr val="FF0000"/>
                </a:solidFill>
              </a:rPr>
              <a:t>měsíců; </a:t>
            </a:r>
            <a:r>
              <a:rPr lang="cs-CZ" sz="2000" dirty="0">
                <a:solidFill>
                  <a:srgbClr val="FF0000"/>
                </a:solidFill>
              </a:rPr>
              <a:t>podmínka 2 roky a 6 měsíců/ trest odnětí svobody 10 měsíců podmínka 3 </a:t>
            </a:r>
            <a:r>
              <a:rPr lang="cs-CZ" sz="2000" dirty="0" smtClean="0">
                <a:solidFill>
                  <a:srgbClr val="FF0000"/>
                </a:solidFill>
              </a:rPr>
              <a:t>roky).</a:t>
            </a:r>
            <a:endParaRPr lang="cs-CZ" sz="2400" dirty="0" smtClean="0">
              <a:solidFill>
                <a:srgbClr val="FF0000"/>
              </a:solidFill>
            </a:endParaRPr>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6623882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79639" y="980728"/>
            <a:ext cx="8748464" cy="7602081"/>
          </a:xfrm>
          <a:prstGeom prst="rect">
            <a:avLst/>
          </a:prstGeom>
          <a:noFill/>
        </p:spPr>
        <p:txBody>
          <a:bodyPr wrap="square" rtlCol="0">
            <a:spAutoFit/>
          </a:bodyPr>
          <a:lstStyle/>
          <a:p>
            <a:r>
              <a:rPr lang="cs-CZ" sz="2400" i="1" dirty="0"/>
              <a:t>Utýrání vlastního psa</a:t>
            </a:r>
            <a:r>
              <a:rPr lang="cs-CZ" sz="2400" i="1" dirty="0" smtClean="0"/>
              <a:t>.</a:t>
            </a:r>
          </a:p>
          <a:p>
            <a:r>
              <a:rPr lang="cs-CZ" sz="2400" dirty="0" smtClean="0"/>
              <a:t>				</a:t>
            </a:r>
            <a:r>
              <a:rPr lang="cs-CZ" sz="2400" dirty="0" smtClean="0">
                <a:solidFill>
                  <a:srgbClr val="FF0000"/>
                </a:solidFill>
              </a:rPr>
              <a:t>(</a:t>
            </a:r>
            <a:r>
              <a:rPr lang="cs-CZ" sz="2400" dirty="0">
                <a:solidFill>
                  <a:srgbClr val="FF0000"/>
                </a:solidFill>
              </a:rPr>
              <a:t>150 hodin obecně prospěšných </a:t>
            </a:r>
            <a:r>
              <a:rPr lang="cs-CZ" sz="2400" dirty="0" smtClean="0">
                <a:solidFill>
                  <a:srgbClr val="FF0000"/>
                </a:solidFill>
              </a:rPr>
              <a:t>prací)</a:t>
            </a:r>
          </a:p>
          <a:p>
            <a:r>
              <a:rPr lang="cs-CZ" sz="2400" i="1" dirty="0"/>
              <a:t>Oba obžalovaní společně za domem v prostorách dřevěné přístavby nevhodným způsobem omezováním pohybu a neposkytnutím potřebné péče a stravy týrali psa rasy dobrman, který v důsledku této činnosti uhynul.</a:t>
            </a:r>
          </a:p>
          <a:p>
            <a:r>
              <a:rPr lang="cs-CZ" sz="2400" dirty="0">
                <a:solidFill>
                  <a:srgbClr val="FF0000"/>
                </a:solidFill>
              </a:rPr>
              <a:t>				(50 hodin obecně prospěšných prací)</a:t>
            </a:r>
          </a:p>
          <a:p>
            <a:endParaRPr lang="cs-CZ" sz="2400" dirty="0"/>
          </a:p>
          <a:p>
            <a:r>
              <a:rPr lang="cs-CZ" sz="2400" i="1" dirty="0" smtClean="0"/>
              <a:t>Týral </a:t>
            </a:r>
            <a:r>
              <a:rPr lang="cs-CZ" sz="2400" i="1" dirty="0"/>
              <a:t>psa rasy německý ovčák ve stáří asi 8 let tím, že psa opakovaně opouštěl a zanechával ho samotného v bytě bez vody a stravy, takže pes musel být z důvodu kritického zdravotního stavu utracen</a:t>
            </a:r>
            <a:r>
              <a:rPr lang="cs-CZ" sz="2400" i="1" dirty="0" smtClean="0"/>
              <a:t>.</a:t>
            </a:r>
          </a:p>
          <a:p>
            <a:r>
              <a:rPr lang="cs-CZ" sz="2400" dirty="0" smtClean="0">
                <a:solidFill>
                  <a:srgbClr val="FF0000"/>
                </a:solidFill>
              </a:rPr>
              <a:t>					(</a:t>
            </a:r>
            <a:r>
              <a:rPr lang="pl-PL" sz="2400" dirty="0">
                <a:solidFill>
                  <a:srgbClr val="FF0000"/>
                </a:solidFill>
              </a:rPr>
              <a:t>4 měsíce podmínka 1 </a:t>
            </a:r>
            <a:r>
              <a:rPr lang="pl-PL" sz="2400" dirty="0" smtClean="0">
                <a:solidFill>
                  <a:srgbClr val="FF0000"/>
                </a:solidFill>
              </a:rPr>
              <a:t>rok)</a:t>
            </a:r>
          </a:p>
          <a:p>
            <a:endParaRPr lang="cs-CZ" sz="2400" dirty="0"/>
          </a:p>
          <a:p>
            <a:r>
              <a:rPr lang="cs-CZ" sz="2400" i="1" dirty="0"/>
              <a:t>Ponechání o samotě bez pomoci </a:t>
            </a:r>
            <a:r>
              <a:rPr lang="cs-CZ" sz="2400" i="1" dirty="0" smtClean="0"/>
              <a:t>feny </a:t>
            </a:r>
            <a:r>
              <a:rPr lang="cs-CZ" sz="2400" i="1" dirty="0"/>
              <a:t>s 5 štěňaty, utýrání k smrti 4 štěňat, fena a 5. štěně odebrány</a:t>
            </a:r>
            <a:r>
              <a:rPr lang="cs-CZ" sz="2400" i="1" dirty="0" smtClean="0"/>
              <a:t>.</a:t>
            </a:r>
          </a:p>
          <a:p>
            <a:r>
              <a:rPr lang="cs-CZ" sz="2400" dirty="0" smtClean="0"/>
              <a:t>				</a:t>
            </a:r>
            <a:r>
              <a:rPr lang="cs-CZ" sz="2400" dirty="0" smtClean="0">
                <a:solidFill>
                  <a:srgbClr val="FF0000"/>
                </a:solidFill>
              </a:rPr>
              <a:t>(</a:t>
            </a:r>
            <a:r>
              <a:rPr lang="cs-CZ" sz="2400" dirty="0">
                <a:solidFill>
                  <a:srgbClr val="FF0000"/>
                </a:solidFill>
              </a:rPr>
              <a:t>6 měsíců podmíněně na 30 </a:t>
            </a:r>
            <a:r>
              <a:rPr lang="cs-CZ" sz="2400" dirty="0" smtClean="0">
                <a:solidFill>
                  <a:srgbClr val="FF0000"/>
                </a:solidFill>
              </a:rPr>
              <a:t>měsíců)</a:t>
            </a:r>
          </a:p>
          <a:p>
            <a:endParaRPr lang="cs-CZ" sz="2400" dirty="0"/>
          </a:p>
          <a:p>
            <a:endParaRPr lang="cs-CZ" sz="2400" dirty="0"/>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40905763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6124754"/>
          </a:xfrm>
          <a:prstGeom prst="rect">
            <a:avLst/>
          </a:prstGeom>
          <a:noFill/>
        </p:spPr>
        <p:txBody>
          <a:bodyPr wrap="square" rtlCol="0">
            <a:spAutoFit/>
          </a:bodyPr>
          <a:lstStyle/>
          <a:p>
            <a:r>
              <a:rPr lang="cs-CZ" sz="2400" i="1" dirty="0" smtClean="0"/>
              <a:t>…společně </a:t>
            </a:r>
            <a:r>
              <a:rPr lang="cs-CZ" sz="2400" i="1" dirty="0"/>
              <a:t>se svým tchánem neprováděl řádný výkrm prasat, která jim byla svěřena na základě dohody o pronájmu hospodářství, omezování výživy malými dávkami krmiva, navíc krmiva nevhodného složení, neprovádění dostatečné údržby chovného zařízení, nečištění kotců, nevhodné ustájení, v důsledku čehož došlo k silnému vyhubnutí svěřených prasat a následnému úhynu minimálně 2 jejich kusů</a:t>
            </a:r>
            <a:r>
              <a:rPr lang="cs-CZ" sz="2400" i="1" dirty="0" smtClean="0"/>
              <a:t>.</a:t>
            </a:r>
          </a:p>
          <a:p>
            <a:endParaRPr lang="cs-CZ" sz="2400" i="1" dirty="0" smtClean="0"/>
          </a:p>
          <a:p>
            <a:r>
              <a:rPr lang="cs-CZ" sz="2400" i="1" dirty="0" smtClean="0"/>
              <a:t>Soud </a:t>
            </a:r>
            <a:r>
              <a:rPr lang="cs-CZ" sz="2400" i="1" dirty="0"/>
              <a:t>má za to, že obžalovaný takto nejednal s úmyslem přímým (záměrně), ale v podstatě s lhostejným vztahem k následku, ve smyslu srozumění s ním</a:t>
            </a:r>
            <a:r>
              <a:rPr lang="cs-CZ" sz="2400" i="1" dirty="0" smtClean="0"/>
              <a:t>…</a:t>
            </a:r>
          </a:p>
          <a:p>
            <a:endParaRPr lang="cs-CZ" sz="2400" i="1" dirty="0"/>
          </a:p>
          <a:p>
            <a:r>
              <a:rPr lang="cs-CZ" sz="2400" dirty="0" smtClean="0"/>
              <a:t>					</a:t>
            </a:r>
            <a:r>
              <a:rPr lang="cs-CZ" sz="2400" dirty="0" smtClean="0">
                <a:solidFill>
                  <a:srgbClr val="FF0000"/>
                </a:solidFill>
              </a:rPr>
              <a:t>(</a:t>
            </a:r>
            <a:r>
              <a:rPr lang="pl-PL" sz="2400" dirty="0">
                <a:solidFill>
                  <a:srgbClr val="FF0000"/>
                </a:solidFill>
              </a:rPr>
              <a:t>8 měsíců, podmínka na 2 </a:t>
            </a:r>
            <a:r>
              <a:rPr lang="pl-PL" sz="2400" dirty="0" smtClean="0">
                <a:solidFill>
                  <a:srgbClr val="FF0000"/>
                </a:solidFill>
              </a:rPr>
              <a:t>roky)</a:t>
            </a:r>
            <a:endParaRPr lang="cs-CZ" sz="2400" dirty="0">
              <a:solidFill>
                <a:srgbClr val="FF0000"/>
              </a:solidFill>
            </a:endParaRPr>
          </a:p>
          <a:p>
            <a:endParaRPr lang="cs-CZ" sz="2400" dirty="0"/>
          </a:p>
          <a:p>
            <a:endParaRPr lang="cs-CZ" sz="2400" dirty="0"/>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25795329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7232749"/>
          </a:xfrm>
          <a:prstGeom prst="rect">
            <a:avLst/>
          </a:prstGeom>
          <a:noFill/>
        </p:spPr>
        <p:txBody>
          <a:bodyPr wrap="square" rtlCol="0">
            <a:spAutoFit/>
          </a:bodyPr>
          <a:lstStyle/>
          <a:p>
            <a:r>
              <a:rPr lang="cs-CZ" sz="2400" i="1" dirty="0"/>
              <a:t>V zemědělských prostorech úmyslně utýral zvířata tím, že u 13 ks skotu použil nevhodné vázací prostředky, u 2/3 kusů byla zjištěna vyhublost, </a:t>
            </a:r>
            <a:r>
              <a:rPr lang="cs-CZ" sz="2400" i="1" dirty="0" smtClean="0"/>
              <a:t>u 3 </a:t>
            </a:r>
            <a:r>
              <a:rPr lang="cs-CZ" sz="2400" i="1" dirty="0"/>
              <a:t>ks skotu nedoléčené poranění krku, nedostatečné napájení zvířat, neošetření paznehtů.</a:t>
            </a:r>
          </a:p>
          <a:p>
            <a:r>
              <a:rPr lang="cs-CZ" sz="2400" dirty="0" smtClean="0"/>
              <a:t>					</a:t>
            </a:r>
            <a:r>
              <a:rPr lang="cs-CZ" sz="2400" dirty="0" smtClean="0">
                <a:solidFill>
                  <a:srgbClr val="FF0000"/>
                </a:solidFill>
              </a:rPr>
              <a:t>(</a:t>
            </a:r>
            <a:r>
              <a:rPr lang="pl-PL" sz="2400" dirty="0">
                <a:solidFill>
                  <a:srgbClr val="FF0000"/>
                </a:solidFill>
              </a:rPr>
              <a:t>8 měsíců, podmínka na 2 </a:t>
            </a:r>
            <a:r>
              <a:rPr lang="pl-PL" sz="2400" dirty="0" smtClean="0">
                <a:solidFill>
                  <a:srgbClr val="FF0000"/>
                </a:solidFill>
              </a:rPr>
              <a:t>roky)</a:t>
            </a:r>
          </a:p>
          <a:p>
            <a:endParaRPr lang="pl-PL" sz="2400" dirty="0"/>
          </a:p>
          <a:p>
            <a:r>
              <a:rPr lang="cs-CZ" sz="2400" i="1" dirty="0"/>
              <a:t>Jako provozovatelka hospodářství nezajistila řádnou péči o dvacetiletého </a:t>
            </a:r>
            <a:r>
              <a:rPr lang="cs-CZ" sz="2400" i="1" dirty="0" smtClean="0"/>
              <a:t>valacha… kterému </a:t>
            </a:r>
            <a:r>
              <a:rPr lang="cs-CZ" sz="2400" i="1" dirty="0"/>
              <a:t>nezajistila dostatečné množství krmiva a </a:t>
            </a:r>
            <a:r>
              <a:rPr lang="cs-CZ" sz="2400" i="1" dirty="0" smtClean="0"/>
              <a:t>(…) umístila </a:t>
            </a:r>
            <a:r>
              <a:rPr lang="cs-CZ" sz="2400" i="1" dirty="0"/>
              <a:t>jej na pastviny do stáda, které jej nepřijalo, a způsobovalo mu četná poranění v podobě kousanců, v pastevním výběhu jej nechávala přes noc, aniž by jej </a:t>
            </a:r>
            <a:r>
              <a:rPr lang="cs-CZ" sz="2400" i="1" dirty="0" smtClean="0"/>
              <a:t>ustájila (…) k </a:t>
            </a:r>
            <a:r>
              <a:rPr lang="cs-CZ" sz="2400" i="1" dirty="0"/>
              <a:t>úplnému vyčerpání a zkolabování koně, stavu neslučitelného se životem, kdy se koně už ani za pomoci veterinární lékařky nepodařilo postavit na nohy a byl kůň veterinární lékařkou utracen.</a:t>
            </a:r>
          </a:p>
          <a:p>
            <a:r>
              <a:rPr lang="cs-CZ" sz="2400" dirty="0" smtClean="0">
                <a:solidFill>
                  <a:srgbClr val="FF0000"/>
                </a:solidFill>
              </a:rPr>
              <a:t>				(</a:t>
            </a:r>
            <a:r>
              <a:rPr lang="pl-PL" sz="2400" dirty="0">
                <a:solidFill>
                  <a:srgbClr val="FF0000"/>
                </a:solidFill>
              </a:rPr>
              <a:t>4 </a:t>
            </a:r>
            <a:r>
              <a:rPr lang="pl-PL" sz="2400" dirty="0" smtClean="0">
                <a:solidFill>
                  <a:srgbClr val="FF0000"/>
                </a:solidFill>
              </a:rPr>
              <a:t>měsíce, </a:t>
            </a:r>
            <a:r>
              <a:rPr lang="pl-PL" sz="2400" dirty="0">
                <a:solidFill>
                  <a:srgbClr val="FF0000"/>
                </a:solidFill>
              </a:rPr>
              <a:t>podmínka </a:t>
            </a:r>
            <a:r>
              <a:rPr lang="pl-PL" sz="2400" dirty="0" smtClean="0">
                <a:solidFill>
                  <a:srgbClr val="FF0000"/>
                </a:solidFill>
              </a:rPr>
              <a:t>na 18 </a:t>
            </a:r>
            <a:r>
              <a:rPr lang="pl-PL" sz="2400" dirty="0">
                <a:solidFill>
                  <a:srgbClr val="FF0000"/>
                </a:solidFill>
              </a:rPr>
              <a:t>měsíců)</a:t>
            </a:r>
          </a:p>
          <a:p>
            <a:endParaRPr lang="cs-CZ" sz="2400" dirty="0"/>
          </a:p>
          <a:p>
            <a:endParaRPr lang="cs-CZ" sz="2400" dirty="0"/>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38308832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6063198"/>
          </a:xfrm>
          <a:prstGeom prst="rect">
            <a:avLst/>
          </a:prstGeom>
          <a:noFill/>
        </p:spPr>
        <p:txBody>
          <a:bodyPr wrap="square" rtlCol="0">
            <a:spAutoFit/>
          </a:bodyPr>
          <a:lstStyle/>
          <a:p>
            <a:r>
              <a:rPr lang="cs-CZ" sz="2400" i="1" dirty="0"/>
              <a:t>Vloupali se do vepřína, chytili prase, podřízli, čekali až vykrvácí, prase odnesli, vyvrhli a rozporcovali</a:t>
            </a:r>
            <a:r>
              <a:rPr lang="cs-CZ" sz="2400" i="1" dirty="0" smtClean="0"/>
              <a:t>.</a:t>
            </a:r>
          </a:p>
          <a:p>
            <a:r>
              <a:rPr lang="cs-CZ" sz="2400" dirty="0" smtClean="0"/>
              <a:t>		</a:t>
            </a:r>
            <a:r>
              <a:rPr lang="cs-CZ" sz="2000" dirty="0" smtClean="0">
                <a:solidFill>
                  <a:srgbClr val="FF0000"/>
                </a:solidFill>
              </a:rPr>
              <a:t>Peněžitý </a:t>
            </a:r>
            <a:r>
              <a:rPr lang="cs-CZ" sz="2000" dirty="0">
                <a:solidFill>
                  <a:srgbClr val="FF0000"/>
                </a:solidFill>
              </a:rPr>
              <a:t>trest 10000 Kč (náhradní trest 6 měsíců odnětí svobody</a:t>
            </a:r>
            <a:r>
              <a:rPr lang="cs-CZ" sz="2000" dirty="0" smtClean="0">
                <a:solidFill>
                  <a:srgbClr val="FF0000"/>
                </a:solidFill>
              </a:rPr>
              <a:t>)</a:t>
            </a:r>
          </a:p>
          <a:p>
            <a:endParaRPr lang="cs-CZ" sz="2000" dirty="0">
              <a:solidFill>
                <a:srgbClr val="FF0000"/>
              </a:solidFill>
            </a:endParaRPr>
          </a:p>
          <a:p>
            <a:r>
              <a:rPr lang="cs-CZ" sz="2000" i="1" dirty="0" smtClean="0"/>
              <a:t>Utýrání </a:t>
            </a:r>
            <a:r>
              <a:rPr lang="cs-CZ" sz="2000" i="1" dirty="0"/>
              <a:t>telete a týraní dalších hospodářských zvířat (vrážel telatům do pochvy a konečníku různé předměty jako gumovou hadici, strkal jim tam ruce a s telaty souložil. V důsledku tohoto jednání jedno z telat muselo být pro vleklou infekci utraceno</a:t>
            </a:r>
            <a:r>
              <a:rPr lang="cs-CZ" sz="2000" i="1" dirty="0" smtClean="0"/>
              <a:t>).</a:t>
            </a:r>
          </a:p>
          <a:p>
            <a:r>
              <a:rPr lang="cs-CZ" sz="2000" dirty="0" smtClean="0">
                <a:solidFill>
                  <a:srgbClr val="FF0000"/>
                </a:solidFill>
              </a:rPr>
              <a:t>		3 </a:t>
            </a:r>
            <a:r>
              <a:rPr lang="cs-CZ" sz="2000" dirty="0">
                <a:solidFill>
                  <a:srgbClr val="FF0000"/>
                </a:solidFill>
              </a:rPr>
              <a:t>měsíce odnětí svobody s odkladem na 36 měsíců a </a:t>
            </a:r>
            <a:r>
              <a:rPr lang="cs-CZ" sz="2000" dirty="0" smtClean="0">
                <a:solidFill>
                  <a:srgbClr val="FF0000"/>
                </a:solidFill>
              </a:rPr>
              <a:t>				ochranné </a:t>
            </a:r>
            <a:r>
              <a:rPr lang="cs-CZ" sz="2000" dirty="0">
                <a:solidFill>
                  <a:srgbClr val="FF0000"/>
                </a:solidFill>
              </a:rPr>
              <a:t>opatření (ochranné léčení)</a:t>
            </a:r>
          </a:p>
          <a:p>
            <a:r>
              <a:rPr lang="cs-CZ" sz="2000" i="1" dirty="0"/>
              <a:t>střelil volně pobíhajícího psa, kterému musela být amputována noha a v důsledku šoku způsobeného velkou krevní ztrátou následně uhynul - střelbě byly přítomny 3 osoby - v postavení myslivecké stráže mu mělo být zřejmé, že na vzdálenost 50 m psa pouze zraní, přičemž poté mu neposkytl mu pomoc, přestože pes přišel až k </a:t>
            </a:r>
            <a:r>
              <a:rPr lang="cs-CZ" sz="2000" i="1" dirty="0" smtClean="0"/>
              <a:t>němu</a:t>
            </a:r>
          </a:p>
          <a:p>
            <a:r>
              <a:rPr lang="cs-CZ" sz="2000" dirty="0" smtClean="0">
                <a:solidFill>
                  <a:srgbClr val="FF0000"/>
                </a:solidFill>
              </a:rPr>
              <a:t>			(</a:t>
            </a:r>
            <a:r>
              <a:rPr lang="cs-CZ" sz="2000" dirty="0">
                <a:solidFill>
                  <a:srgbClr val="FF0000"/>
                </a:solidFill>
              </a:rPr>
              <a:t>6 měsíců odnětí svobody s odkladem na 24 </a:t>
            </a:r>
            <a:r>
              <a:rPr lang="cs-CZ" sz="2000" dirty="0" smtClean="0">
                <a:solidFill>
                  <a:srgbClr val="FF0000"/>
                </a:solidFill>
              </a:rPr>
              <a:t>měsíců)</a:t>
            </a:r>
            <a:endParaRPr lang="cs-CZ" sz="2000" dirty="0">
              <a:solidFill>
                <a:srgbClr val="FF0000"/>
              </a:solidFill>
            </a:endParaRPr>
          </a:p>
          <a:p>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36309761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5755422"/>
          </a:xfrm>
          <a:prstGeom prst="rect">
            <a:avLst/>
          </a:prstGeom>
          <a:noFill/>
        </p:spPr>
        <p:txBody>
          <a:bodyPr wrap="square" rtlCol="0">
            <a:spAutoFit/>
          </a:bodyPr>
          <a:lstStyle/>
          <a:p>
            <a:r>
              <a:rPr lang="cs-CZ" sz="2400" i="1" dirty="0"/>
              <a:t>Opakovaně udeřil o zeď psem majitelky bytu, způsobil mu tak mnohočetná poranění, která měla za následek selhání srdce, pes musel být utracen; obžalovaný byl již 12x odsouzen za různé trestné činy</a:t>
            </a:r>
            <a:r>
              <a:rPr lang="cs-CZ" sz="2400" dirty="0" smtClean="0"/>
              <a:t>						</a:t>
            </a:r>
            <a:r>
              <a:rPr lang="pl-PL" sz="2000" dirty="0" smtClean="0">
                <a:solidFill>
                  <a:srgbClr val="FF0000"/>
                </a:solidFill>
              </a:rPr>
              <a:t>1 rok </a:t>
            </a:r>
            <a:r>
              <a:rPr lang="pl-PL" sz="2000" dirty="0">
                <a:solidFill>
                  <a:srgbClr val="FF0000"/>
                </a:solidFill>
              </a:rPr>
              <a:t>do věznice s </a:t>
            </a:r>
            <a:r>
              <a:rPr lang="pl-PL" sz="2000" dirty="0" smtClean="0">
                <a:solidFill>
                  <a:srgbClr val="FF0000"/>
                </a:solidFill>
              </a:rPr>
              <a:t>ostrahou</a:t>
            </a:r>
          </a:p>
          <a:p>
            <a:endParaRPr lang="pl-PL" sz="2000" dirty="0">
              <a:solidFill>
                <a:srgbClr val="FF0000"/>
              </a:solidFill>
            </a:endParaRPr>
          </a:p>
          <a:p>
            <a:r>
              <a:rPr lang="cs-CZ" sz="2400" dirty="0"/>
              <a:t>Opakovaně udeřil o zem dvouměsíčním psem majitelky, čímž mu způsobil traumatické zhmoždění levé poloviny těla, akutní rupturu jater s následným krvácením do dutiny břišní a oběhovým selháním a tím ho usmrtil. Obviněný je osobou se sklony trestné činnosti (byť druhově odlišné), žádné polehčující okolnosti</a:t>
            </a:r>
            <a:r>
              <a:rPr lang="cs-CZ" sz="2400" dirty="0" smtClean="0"/>
              <a:t>.</a:t>
            </a:r>
          </a:p>
          <a:p>
            <a:r>
              <a:rPr lang="cs-CZ" sz="2000" dirty="0" smtClean="0">
                <a:solidFill>
                  <a:srgbClr val="FF0000"/>
                </a:solidFill>
              </a:rPr>
              <a:t>					3 </a:t>
            </a:r>
            <a:r>
              <a:rPr lang="cs-CZ" sz="2000" dirty="0">
                <a:solidFill>
                  <a:srgbClr val="FF0000"/>
                </a:solidFill>
              </a:rPr>
              <a:t>měsíce </a:t>
            </a:r>
            <a:r>
              <a:rPr lang="cs-CZ" sz="2000" dirty="0" smtClean="0">
                <a:solidFill>
                  <a:srgbClr val="FF0000"/>
                </a:solidFill>
              </a:rPr>
              <a:t>do </a:t>
            </a:r>
            <a:r>
              <a:rPr lang="cs-CZ" sz="2000" dirty="0">
                <a:solidFill>
                  <a:srgbClr val="FF0000"/>
                </a:solidFill>
              </a:rPr>
              <a:t>věznice s </a:t>
            </a:r>
            <a:r>
              <a:rPr lang="cs-CZ" sz="2000" dirty="0" smtClean="0">
                <a:solidFill>
                  <a:srgbClr val="FF0000"/>
                </a:solidFill>
              </a:rPr>
              <a:t>dozorem</a:t>
            </a:r>
          </a:p>
          <a:p>
            <a:r>
              <a:rPr lang="cs-CZ" sz="2000" i="1" dirty="0"/>
              <a:t>Pod vlivem alkoholu, před místním hostincem za přítomnosti většího počtu osob, pobodal a podřízl nožem a následně usmrtil fenu německého ovčáka</a:t>
            </a:r>
            <a:r>
              <a:rPr lang="cs-CZ" sz="2000" i="1" dirty="0" smtClean="0"/>
              <a:t>.</a:t>
            </a:r>
          </a:p>
          <a:p>
            <a:r>
              <a:rPr lang="cs-CZ" sz="2000" dirty="0" smtClean="0">
                <a:solidFill>
                  <a:srgbClr val="FF0000"/>
                </a:solidFill>
              </a:rPr>
              <a:t>	400 </a:t>
            </a:r>
            <a:r>
              <a:rPr lang="cs-CZ" sz="2000" dirty="0">
                <a:solidFill>
                  <a:srgbClr val="FF0000"/>
                </a:solidFill>
              </a:rPr>
              <a:t>hodin </a:t>
            </a:r>
            <a:r>
              <a:rPr lang="cs-CZ" sz="2000" dirty="0" smtClean="0">
                <a:solidFill>
                  <a:srgbClr val="FF0000"/>
                </a:solidFill>
              </a:rPr>
              <a:t>prospěšných prací, </a:t>
            </a:r>
            <a:r>
              <a:rPr lang="cs-CZ" sz="2000" dirty="0">
                <a:solidFill>
                  <a:srgbClr val="FF0000"/>
                </a:solidFill>
              </a:rPr>
              <a:t>zabrání věci (kuchyňský nůž), </a:t>
            </a:r>
            <a:r>
              <a:rPr lang="cs-CZ" sz="2000" dirty="0" smtClean="0">
                <a:solidFill>
                  <a:srgbClr val="FF0000"/>
                </a:solidFill>
              </a:rPr>
              <a:t>ochranné 		protialkoholní léčení</a:t>
            </a:r>
            <a:endParaRPr lang="cs-CZ" sz="2400" dirty="0">
              <a:solidFill>
                <a:srgbClr val="FF0000"/>
              </a:solidFill>
            </a:endParaRPr>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22676695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261126"/>
            <a:ext cx="8748464" cy="5509200"/>
          </a:xfrm>
          <a:prstGeom prst="rect">
            <a:avLst/>
          </a:prstGeom>
          <a:noFill/>
        </p:spPr>
        <p:txBody>
          <a:bodyPr wrap="square" rtlCol="0">
            <a:spAutoFit/>
          </a:bodyPr>
          <a:lstStyle/>
          <a:p>
            <a:r>
              <a:rPr lang="cs-CZ" sz="2400" i="1" dirty="0"/>
              <a:t>Na místě veřejnosti přístupném tloukl a bodal klackem kočku, která byla jeho psy zahnána do výklenku okna asi 50 cm nad zemí, přičemž v důsledku fyzického útoku vypadla z výklenku na zem, kde chroptěla, silně slinila a močila a o 2 dny později na následky poranění uhynula. </a:t>
            </a:r>
            <a:endParaRPr lang="cs-CZ" sz="2400" i="1" dirty="0" smtClean="0"/>
          </a:p>
          <a:p>
            <a:endParaRPr lang="cs-CZ" sz="2400" i="1" dirty="0"/>
          </a:p>
          <a:p>
            <a:r>
              <a:rPr lang="cs-CZ" sz="2400" i="1" dirty="0" smtClean="0"/>
              <a:t>Při </a:t>
            </a:r>
            <a:r>
              <a:rPr lang="cs-CZ" sz="2400" i="1" dirty="0"/>
              <a:t>úvaze o druhu a výši trestu vycházel soud ze všech rozhodných okolností případu. K osobě obžalovaného neshledal soud žádné polehčující okolnosti. Naopak mu přitěžuje skutečnost, že vytýkaného jednání se dopustil ve zkušební době podmíněného odsouzení pro úmyslnou trestnou činnost a špatná pověst v místě trvalého bydliště. …pohrůžka trestem by se v daném případě zcela minula účinkem a na obžalovaného je nutno působit důrazněji přímým výkonem trestu odnětí svobody</a:t>
            </a:r>
            <a:r>
              <a:rPr lang="cs-CZ" sz="2400" i="1" dirty="0" smtClean="0"/>
              <a:t>.</a:t>
            </a:r>
          </a:p>
          <a:p>
            <a:r>
              <a:rPr lang="cs-CZ" sz="2400" dirty="0" smtClean="0">
                <a:solidFill>
                  <a:srgbClr val="FF0000"/>
                </a:solidFill>
              </a:rPr>
              <a:t>			(</a:t>
            </a:r>
            <a:r>
              <a:rPr lang="pt-BR" sz="2400" dirty="0">
                <a:solidFill>
                  <a:srgbClr val="FF0000"/>
                </a:solidFill>
              </a:rPr>
              <a:t>6 měsíců nepodmíněně do věznice s </a:t>
            </a:r>
            <a:r>
              <a:rPr lang="pt-BR" sz="2400" dirty="0" smtClean="0">
                <a:solidFill>
                  <a:srgbClr val="FF0000"/>
                </a:solidFill>
              </a:rPr>
              <a:t>ostrahou</a:t>
            </a:r>
            <a:r>
              <a:rPr lang="cs-CZ" sz="2400" dirty="0" smtClean="0">
                <a:solidFill>
                  <a:srgbClr val="FF0000"/>
                </a:solidFill>
              </a:rPr>
              <a:t>)</a:t>
            </a:r>
            <a:r>
              <a:rPr lang="cs-CZ" sz="1600" dirty="0"/>
              <a:t/>
            </a:r>
            <a:br>
              <a:rPr lang="cs-CZ" sz="1600" dirty="0"/>
            </a:br>
            <a:endParaRPr lang="cs-CZ" sz="1600" dirty="0"/>
          </a:p>
        </p:txBody>
      </p:sp>
    </p:spTree>
    <p:extLst>
      <p:ext uri="{BB962C8B-B14F-4D97-AF65-F5344CB8AC3E}">
        <p14:creationId xmlns:p14="http://schemas.microsoft.com/office/powerpoint/2010/main" xmlns="" val="208501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MYSLIVOST</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484784"/>
            <a:ext cx="8064896" cy="4154984"/>
          </a:xfrm>
          <a:prstGeom prst="rect">
            <a:avLst/>
          </a:prstGeom>
          <a:noFill/>
        </p:spPr>
        <p:txBody>
          <a:bodyPr wrap="square" rtlCol="0">
            <a:spAutoFit/>
          </a:bodyPr>
          <a:lstStyle/>
          <a:p>
            <a:r>
              <a:rPr lang="cs-CZ" sz="2400" i="1" dirty="0" smtClean="0"/>
              <a:t>= soubor činností prováděných v přírodě, tedy ve volné krajině ve vztahu v ní volně žijící zvěři, která je součástí určitého ekosystému</a:t>
            </a:r>
            <a:endParaRPr lang="cs-CZ" sz="2400" dirty="0" smtClean="0"/>
          </a:p>
          <a:p>
            <a:endParaRPr lang="cs-CZ" sz="2400" dirty="0" smtClean="0"/>
          </a:p>
          <a:p>
            <a:r>
              <a:rPr lang="cs-CZ" sz="2400" b="1" dirty="0" smtClean="0">
                <a:solidFill>
                  <a:schemeClr val="accent6"/>
                </a:solidFill>
              </a:rPr>
              <a:t>Právo myslivosti </a:t>
            </a:r>
            <a:r>
              <a:rPr lang="cs-CZ" sz="2400" dirty="0" smtClean="0"/>
              <a:t>- </a:t>
            </a:r>
            <a:r>
              <a:rPr lang="cs-CZ" sz="2400" i="1" dirty="0" smtClean="0"/>
              <a:t>soubor práv a povinností, jimiž na straně nositele práva myslivosti  jsou především  povinnost </a:t>
            </a:r>
          </a:p>
          <a:p>
            <a:pPr marL="342900" indent="-342900">
              <a:buFont typeface="Arial" panose="020B0604020202020204" pitchFamily="34" charset="0"/>
              <a:buChar char="•"/>
            </a:pPr>
            <a:r>
              <a:rPr lang="cs-CZ" sz="2400" b="1" i="1" dirty="0" smtClean="0"/>
              <a:t>zvěř chránit, cílevědomě chovat</a:t>
            </a:r>
          </a:p>
          <a:p>
            <a:pPr marL="342900" indent="-342900">
              <a:buFont typeface="Arial" panose="020B0604020202020204" pitchFamily="34" charset="0"/>
              <a:buChar char="•"/>
            </a:pPr>
            <a:r>
              <a:rPr lang="cs-CZ" sz="2400" b="1" i="1" dirty="0" smtClean="0"/>
              <a:t>a právo zvěř lovit, přivlastňovat si ulovenou nebo nalezenou uhynulou, její vývojová stadia a shozy paroží zvěř</a:t>
            </a:r>
          </a:p>
          <a:p>
            <a:pPr marL="342900" indent="-342900">
              <a:buFont typeface="Arial" panose="020B0604020202020204" pitchFamily="34" charset="0"/>
              <a:buChar char="•"/>
            </a:pPr>
            <a:r>
              <a:rPr lang="cs-CZ" sz="2400" b="1" i="1" dirty="0" smtClean="0"/>
              <a:t>a k tomu  všemu užívat i honební pozemky </a:t>
            </a:r>
            <a:r>
              <a:rPr lang="cs-CZ" sz="2400" dirty="0" smtClean="0"/>
              <a:t>[§ 2 písm. h)]</a:t>
            </a:r>
            <a:r>
              <a:rPr lang="cs-CZ" sz="2400" i="1" dirty="0" smtClean="0"/>
              <a:t>.</a:t>
            </a:r>
            <a:endParaRPr lang="cs-CZ" sz="2400" i="1"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092433"/>
            <a:ext cx="8748464" cy="5447645"/>
          </a:xfrm>
          <a:prstGeom prst="rect">
            <a:avLst/>
          </a:prstGeom>
          <a:noFill/>
        </p:spPr>
        <p:txBody>
          <a:bodyPr wrap="square" rtlCol="0">
            <a:spAutoFit/>
          </a:bodyPr>
          <a:lstStyle/>
          <a:p>
            <a:r>
              <a:rPr lang="cs-CZ" sz="2400" b="1" i="1" dirty="0" smtClean="0"/>
              <a:t>Ve svém bytě v úmyslu zabít svého psa ho nejdříve škrtil a posléze 9 bodnými ranami nožem do břicha způsobil perforaci hrudníku a poškození vnitřních, životně důležitých orgánů, na následky těchto zranění pes uhynul.</a:t>
            </a:r>
          </a:p>
          <a:p>
            <a:r>
              <a:rPr lang="pl-PL" dirty="0" smtClean="0">
                <a:solidFill>
                  <a:srgbClr val="FF0000"/>
                </a:solidFill>
              </a:rPr>
              <a:t>						1 rok podmínka na 3 roky</a:t>
            </a:r>
          </a:p>
          <a:p>
            <a:endParaRPr lang="pl-PL" dirty="0">
              <a:solidFill>
                <a:srgbClr val="FF0000"/>
              </a:solidFill>
            </a:endParaRPr>
          </a:p>
          <a:p>
            <a:r>
              <a:rPr lang="cs-CZ" b="1" dirty="0"/>
              <a:t>Opékal na ohni </a:t>
            </a:r>
            <a:r>
              <a:rPr lang="cs-CZ" b="1" dirty="0" smtClean="0"/>
              <a:t>fenu </a:t>
            </a:r>
            <a:r>
              <a:rPr lang="cs-CZ" b="1" dirty="0"/>
              <a:t>Labradorského retrívra majitelky v hodnotě nejméně 5850 Kč v úmyslu ji sníst, ačkoliv věděl, že ji předtím od sloupu, kde byla uvázána, odcizili a usmrtili jiné pachatelé</a:t>
            </a:r>
            <a:r>
              <a:rPr lang="cs-CZ" b="1" dirty="0" smtClean="0"/>
              <a:t>.</a:t>
            </a:r>
          </a:p>
          <a:p>
            <a:r>
              <a:rPr lang="cs-CZ" dirty="0" smtClean="0">
                <a:solidFill>
                  <a:srgbClr val="FF0000"/>
                </a:solidFill>
              </a:rPr>
              <a:t>					300 </a:t>
            </a:r>
            <a:r>
              <a:rPr lang="cs-CZ" dirty="0">
                <a:solidFill>
                  <a:srgbClr val="FF0000"/>
                </a:solidFill>
              </a:rPr>
              <a:t>hodin obecně prospěšných </a:t>
            </a:r>
            <a:r>
              <a:rPr lang="cs-CZ" dirty="0" smtClean="0">
                <a:solidFill>
                  <a:srgbClr val="FF0000"/>
                </a:solidFill>
              </a:rPr>
              <a:t>prací</a:t>
            </a:r>
          </a:p>
          <a:p>
            <a:r>
              <a:rPr lang="cs-CZ" b="1" i="1" dirty="0"/>
              <a:t>Zabil psa, křížence Husky - přilákal ho k sobě, dvakrát bodl kuchyňským nožem do krku a ležel na něm 5 minut, než se pes udusil a vykrvácel.</a:t>
            </a:r>
            <a:endParaRPr lang="cs-CZ" b="1" i="1" dirty="0" smtClean="0"/>
          </a:p>
          <a:p>
            <a:pPr algn="r"/>
            <a:r>
              <a:rPr lang="cs-CZ" dirty="0">
                <a:solidFill>
                  <a:srgbClr val="FF0000"/>
                </a:solidFill>
              </a:rPr>
              <a:t>300 hodin obecně prospěšných prací</a:t>
            </a:r>
          </a:p>
          <a:p>
            <a:r>
              <a:rPr lang="cs-CZ" b="1" i="1" dirty="0"/>
              <a:t>TČ  násilí proti skupině obyvatel a proti jednotlivci, TČ ublížení na zdraví, TČ vydírání. TČ týrání zvířat: Po fyzickém napadení známé v koupelně ubil jejího maltézského pinče a tělo odnesl neznámo kam</a:t>
            </a:r>
            <a:r>
              <a:rPr lang="cs-CZ" b="1" i="1" dirty="0" smtClean="0"/>
              <a:t>.</a:t>
            </a:r>
          </a:p>
          <a:p>
            <a:r>
              <a:rPr lang="cs-CZ" dirty="0" smtClean="0">
                <a:solidFill>
                  <a:srgbClr val="FF0000"/>
                </a:solidFill>
              </a:rPr>
              <a:t>	2 roky, </a:t>
            </a:r>
            <a:r>
              <a:rPr lang="cs-CZ" dirty="0">
                <a:solidFill>
                  <a:srgbClr val="FF0000"/>
                </a:solidFill>
              </a:rPr>
              <a:t>podmíněně na 3,5 roku s dohledem probačního úředníka. Náhrada </a:t>
            </a:r>
            <a:r>
              <a:rPr lang="cs-CZ" dirty="0" smtClean="0">
                <a:solidFill>
                  <a:srgbClr val="FF0000"/>
                </a:solidFill>
              </a:rPr>
              <a:t>škody.</a:t>
            </a:r>
            <a:endParaRPr lang="cs-CZ" dirty="0">
              <a:solidFill>
                <a:srgbClr val="FF0000"/>
              </a:solidFill>
            </a:endParaRPr>
          </a:p>
          <a:p>
            <a:endParaRPr lang="cs-CZ" i="1" dirty="0"/>
          </a:p>
        </p:txBody>
      </p:sp>
    </p:spTree>
    <p:extLst>
      <p:ext uri="{BB962C8B-B14F-4D97-AF65-F5344CB8AC3E}">
        <p14:creationId xmlns:p14="http://schemas.microsoft.com/office/powerpoint/2010/main" xmlns="" val="32344911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092433"/>
            <a:ext cx="8748464" cy="4401205"/>
          </a:xfrm>
          <a:prstGeom prst="rect">
            <a:avLst/>
          </a:prstGeom>
          <a:noFill/>
        </p:spPr>
        <p:txBody>
          <a:bodyPr wrap="square" rtlCol="0">
            <a:spAutoFit/>
          </a:bodyPr>
          <a:lstStyle/>
          <a:p>
            <a:r>
              <a:rPr lang="cs-CZ" sz="2400" b="1" i="1" dirty="0"/>
              <a:t>2 traktoristé společně utýrali fenu psa, tloukli ji lopatou, tyčí, škrtili a bodali. Nakonec jí ubili čtyři štěňata tak, že s nimi udeřili o betonovou </a:t>
            </a:r>
            <a:r>
              <a:rPr lang="cs-CZ" sz="2400" b="1" i="1" dirty="0" smtClean="0"/>
              <a:t>podlahu</a:t>
            </a:r>
          </a:p>
          <a:p>
            <a:r>
              <a:rPr lang="cs-CZ" sz="2400" dirty="0" smtClean="0">
                <a:solidFill>
                  <a:srgbClr val="FF0000"/>
                </a:solidFill>
              </a:rPr>
              <a:t>			(</a:t>
            </a:r>
            <a:r>
              <a:rPr lang="pl-PL" sz="2400" dirty="0">
                <a:solidFill>
                  <a:srgbClr val="FF0000"/>
                </a:solidFill>
              </a:rPr>
              <a:t>4 měsíce odnětí svobody podmíněně na 1 </a:t>
            </a:r>
            <a:r>
              <a:rPr lang="pl-PL" sz="2400" dirty="0" smtClean="0">
                <a:solidFill>
                  <a:srgbClr val="FF0000"/>
                </a:solidFill>
              </a:rPr>
              <a:t>rok)</a:t>
            </a:r>
          </a:p>
          <a:p>
            <a:endParaRPr lang="pl-PL" sz="2400" dirty="0">
              <a:solidFill>
                <a:srgbClr val="FF0000"/>
              </a:solidFill>
            </a:endParaRPr>
          </a:p>
          <a:p>
            <a:r>
              <a:rPr lang="cs-CZ" sz="2000" b="1" dirty="0"/>
              <a:t>Přivázal cizího psa (aljašského malamuta) ke stromu s tím, že ho zabije, a zasazoval mu rány mačetou. Když byl </a:t>
            </a:r>
            <a:r>
              <a:rPr lang="cs-CZ" sz="2000" b="1" dirty="0" smtClean="0"/>
              <a:t>vyrušen</a:t>
            </a:r>
            <a:r>
              <a:rPr lang="cs-CZ" sz="2000" b="1" dirty="0"/>
              <a:t>, odsekl obojek, psa uvolnil a odešel</a:t>
            </a:r>
            <a:r>
              <a:rPr lang="cs-CZ" sz="2000" b="1" dirty="0" smtClean="0"/>
              <a:t>.</a:t>
            </a:r>
          </a:p>
          <a:p>
            <a:r>
              <a:rPr lang="cs-CZ" sz="2000" b="1" dirty="0"/>
              <a:t>	</a:t>
            </a:r>
            <a:r>
              <a:rPr lang="cs-CZ" sz="2000" b="1" dirty="0" smtClean="0"/>
              <a:t>				</a:t>
            </a:r>
            <a:r>
              <a:rPr lang="cs-CZ" sz="2000" b="1" dirty="0" smtClean="0">
                <a:solidFill>
                  <a:srgbClr val="FF0000"/>
                </a:solidFill>
              </a:rPr>
              <a:t>(</a:t>
            </a:r>
            <a:r>
              <a:rPr lang="pl-PL" sz="2000" b="1" dirty="0">
                <a:solidFill>
                  <a:srgbClr val="FF0000"/>
                </a:solidFill>
              </a:rPr>
              <a:t>4 měsíce podmíněně na 1 </a:t>
            </a:r>
            <a:r>
              <a:rPr lang="pl-PL" sz="2000" b="1" dirty="0" smtClean="0">
                <a:solidFill>
                  <a:srgbClr val="FF0000"/>
                </a:solidFill>
              </a:rPr>
              <a:t>rok)</a:t>
            </a:r>
          </a:p>
          <a:p>
            <a:endParaRPr lang="pl-PL" sz="2000" b="1" dirty="0">
              <a:solidFill>
                <a:srgbClr val="FF0000"/>
              </a:solidFill>
            </a:endParaRPr>
          </a:p>
          <a:p>
            <a:r>
              <a:rPr lang="cs-CZ" sz="2000" b="1" i="1" dirty="0"/>
              <a:t>utýrání kočky (spolu s jinými osobami nařízl při rituálním satanském obřadu kočce hrdlo a následně ji usmrtil odřezáním hlavy</a:t>
            </a:r>
            <a:r>
              <a:rPr lang="cs-CZ" sz="2000" b="1" i="1" dirty="0" smtClean="0"/>
              <a:t>)</a:t>
            </a:r>
          </a:p>
          <a:p>
            <a:r>
              <a:rPr lang="cs-CZ" sz="2000" b="1" dirty="0" smtClean="0">
                <a:solidFill>
                  <a:srgbClr val="FF0000"/>
                </a:solidFill>
              </a:rPr>
              <a:t>					(1 </a:t>
            </a:r>
            <a:r>
              <a:rPr lang="cs-CZ" sz="2000" b="1" dirty="0">
                <a:solidFill>
                  <a:srgbClr val="FF0000"/>
                </a:solidFill>
              </a:rPr>
              <a:t>měsíc </a:t>
            </a:r>
            <a:r>
              <a:rPr lang="cs-CZ" sz="2000" b="1" dirty="0" smtClean="0">
                <a:solidFill>
                  <a:srgbClr val="FF0000"/>
                </a:solidFill>
              </a:rPr>
              <a:t>podmíněně na 1 rok)</a:t>
            </a:r>
            <a:endParaRPr lang="cs-CZ" sz="2000" b="1" dirty="0">
              <a:solidFill>
                <a:srgbClr val="FF0000"/>
              </a:solidFill>
            </a:endParaRPr>
          </a:p>
        </p:txBody>
      </p:sp>
    </p:spTree>
    <p:extLst>
      <p:ext uri="{BB962C8B-B14F-4D97-AF65-F5344CB8AC3E}">
        <p14:creationId xmlns:p14="http://schemas.microsoft.com/office/powerpoint/2010/main" xmlns="" val="32820485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smtClean="0"/>
              <a:t>Ochrana zvířat proti týrání</a:t>
            </a:r>
            <a:endParaRPr lang="cs-CZ" sz="4000" b="1" dirty="0"/>
          </a:p>
        </p:txBody>
      </p:sp>
      <p:sp>
        <p:nvSpPr>
          <p:cNvPr id="6" name="TextovéPole 5"/>
          <p:cNvSpPr txBox="1"/>
          <p:nvPr/>
        </p:nvSpPr>
        <p:spPr>
          <a:xfrm>
            <a:off x="539552" y="5993060"/>
            <a:ext cx="8136904" cy="523220"/>
          </a:xfrm>
          <a:prstGeom prst="rect">
            <a:avLst/>
          </a:prstGeom>
          <a:noFill/>
        </p:spPr>
        <p:txBody>
          <a:bodyPr wrap="square" rtlCol="0">
            <a:spAutoFit/>
          </a:bodyPr>
          <a:lstStyle/>
          <a:p>
            <a:r>
              <a:rPr lang="cs-CZ" sz="1400" dirty="0">
                <a:hlinkClick r:id="rId4"/>
              </a:rPr>
              <a:t>http://</a:t>
            </a:r>
            <a:r>
              <a:rPr lang="cs-CZ" sz="1400" dirty="0" smtClean="0">
                <a:hlinkClick r:id="rId4"/>
              </a:rPr>
              <a:t>www.ceskatelevize.cz/ivysilani/10122427178-udalosti-v-regionech-brno/315281381990128-udalosti-v-regionech/obsah/377275-podezreni-na-tyrani-zvirat</a:t>
            </a:r>
            <a:r>
              <a:rPr lang="cs-CZ" sz="1400" dirty="0" smtClean="0"/>
              <a:t> </a:t>
            </a:r>
            <a:endParaRPr lang="cs-CZ" sz="1400"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600" y="965200"/>
            <a:ext cx="8939213" cy="492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10202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32656"/>
            <a:ext cx="6696744" cy="707886"/>
          </a:xfrm>
          <a:prstGeom prst="rect">
            <a:avLst/>
          </a:prstGeom>
          <a:noFill/>
        </p:spPr>
        <p:txBody>
          <a:bodyPr wrap="square" rtlCol="0">
            <a:spAutoFit/>
          </a:bodyPr>
          <a:lstStyle/>
          <a:p>
            <a:r>
              <a:rPr lang="cs-CZ" sz="4000" b="1" dirty="0" smtClean="0">
                <a:solidFill>
                  <a:schemeClr val="accent6"/>
                </a:solidFill>
              </a:rPr>
              <a:t>OCHRANA POKUSNÝCH ZVÍŘAT</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3046988"/>
          </a:xfrm>
          <a:prstGeom prst="rect">
            <a:avLst/>
          </a:prstGeom>
          <a:noFill/>
        </p:spPr>
        <p:txBody>
          <a:bodyPr wrap="square" rtlCol="0">
            <a:spAutoFit/>
          </a:bodyPr>
          <a:lstStyle/>
          <a:p>
            <a:endParaRPr lang="cs-CZ" sz="3200" b="1" dirty="0" smtClean="0"/>
          </a:p>
          <a:p>
            <a:pPr marL="457200" indent="-457200">
              <a:buFontTx/>
              <a:buChar char="-"/>
            </a:pPr>
            <a:endParaRPr lang="cs-CZ" sz="3200" b="1" dirty="0" smtClean="0"/>
          </a:p>
          <a:p>
            <a:pPr marL="457200" indent="-457200">
              <a:buFontTx/>
              <a:buChar char="-"/>
            </a:pPr>
            <a:r>
              <a:rPr lang="cs-CZ" sz="3200" b="1" i="1" dirty="0" smtClean="0"/>
              <a:t>živí </a:t>
            </a:r>
            <a:r>
              <a:rPr lang="cs-CZ" sz="3200" b="1" i="1" dirty="0"/>
              <a:t>obratlovci s výjimkou člověka a hlavonožci, včetně samostatně se živících larválních </a:t>
            </a:r>
            <a:r>
              <a:rPr lang="cs-CZ" sz="3200" b="1" i="1" dirty="0" smtClean="0"/>
              <a:t>forem </a:t>
            </a:r>
            <a:r>
              <a:rPr lang="cs-CZ" sz="3200" b="1" i="1" dirty="0"/>
              <a:t>a plodů savců od poslední třetiny běžného vývoje, kteří jsou nebo mají být </a:t>
            </a:r>
            <a:r>
              <a:rPr lang="cs-CZ" sz="3200" b="1" i="1" dirty="0" smtClean="0"/>
              <a:t>použiti </a:t>
            </a:r>
            <a:r>
              <a:rPr lang="cs-CZ" sz="3200" b="1" i="1" dirty="0"/>
              <a:t>k pokusům</a:t>
            </a:r>
          </a:p>
        </p:txBody>
      </p:sp>
    </p:spTree>
    <p:extLst>
      <p:ext uri="{BB962C8B-B14F-4D97-AF65-F5344CB8AC3E}">
        <p14:creationId xmlns:p14="http://schemas.microsoft.com/office/powerpoint/2010/main" xmlns="" val="1928877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Zajímavý fakt </a:t>
            </a:r>
            <a:r>
              <a:rPr lang="cs-CZ" altLang="cs-CZ" sz="4000" b="1" dirty="0" smtClean="0"/>
              <a:t>#4</a:t>
            </a:r>
            <a:endParaRPr lang="cs-CZ" sz="4000" b="1" dirty="0"/>
          </a:p>
        </p:txBody>
      </p:sp>
      <p:sp>
        <p:nvSpPr>
          <p:cNvPr id="6" name="Obdélník 5"/>
          <p:cNvSpPr/>
          <p:nvPr/>
        </p:nvSpPr>
        <p:spPr>
          <a:xfrm>
            <a:off x="805544" y="2611939"/>
            <a:ext cx="7704856" cy="2031325"/>
          </a:xfrm>
          <a:prstGeom prst="rect">
            <a:avLst/>
          </a:prstGeom>
        </p:spPr>
        <p:txBody>
          <a:bodyPr wrap="square">
            <a:spAutoFit/>
          </a:bodyPr>
          <a:lstStyle/>
          <a:p>
            <a:r>
              <a:rPr lang="cs-CZ" sz="3600" i="1" dirty="0" smtClean="0"/>
              <a:t>„</a:t>
            </a:r>
            <a:r>
              <a:rPr lang="cs-CZ" sz="3600" i="1" dirty="0"/>
              <a:t>Každý rok je asi 12 milionů zvířat použito pro vědecké účely.“</a:t>
            </a:r>
          </a:p>
          <a:p>
            <a:r>
              <a:rPr lang="cs-CZ" sz="3600" i="1" dirty="0"/>
              <a:t>                    </a:t>
            </a:r>
            <a:r>
              <a:rPr lang="cs-CZ" sz="2000" i="1" dirty="0"/>
              <a:t>(Evropská komise)</a:t>
            </a:r>
          </a:p>
          <a:p>
            <a:r>
              <a:rPr lang="cs-CZ" dirty="0" smtClean="0"/>
              <a:t>                                          </a:t>
            </a:r>
            <a:endParaRPr lang="cs-CZ" sz="3600" dirty="0" smtClean="0"/>
          </a:p>
        </p:txBody>
      </p:sp>
      <p:pic>
        <p:nvPicPr>
          <p:cNvPr id="10242" name="Picture 2" descr="Výsledek obrázku pro sad pipbo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292" r="23760"/>
          <a:stretch/>
        </p:blipFill>
        <p:spPr bwMode="auto">
          <a:xfrm>
            <a:off x="6940642" y="4350102"/>
            <a:ext cx="2088232" cy="2656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89469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4462760"/>
          </a:xfrm>
          <a:prstGeom prst="rect">
            <a:avLst/>
          </a:prstGeom>
        </p:spPr>
        <p:txBody>
          <a:bodyPr wrap="square">
            <a:spAutoFit/>
          </a:bodyPr>
          <a:lstStyle/>
          <a:p>
            <a:r>
              <a:rPr lang="cs-CZ" sz="3200" dirty="0" smtClean="0"/>
              <a:t>Zásada „Tří R“ (3R </a:t>
            </a:r>
            <a:r>
              <a:rPr lang="cs-CZ" sz="3200" dirty="0" err="1" smtClean="0"/>
              <a:t>Concept</a:t>
            </a:r>
            <a:r>
              <a:rPr lang="cs-CZ" sz="3200" dirty="0" smtClean="0"/>
              <a:t>, 1959):</a:t>
            </a:r>
          </a:p>
          <a:p>
            <a:r>
              <a:rPr lang="cs-CZ" sz="3200" b="1" dirty="0" err="1" smtClean="0"/>
              <a:t>reduction</a:t>
            </a:r>
            <a:r>
              <a:rPr lang="cs-CZ" sz="3200" dirty="0" smtClean="0"/>
              <a:t> (omezení používání zvířat na pokusy), </a:t>
            </a:r>
          </a:p>
          <a:p>
            <a:r>
              <a:rPr lang="cs-CZ" sz="3200" b="1" dirty="0" err="1" smtClean="0"/>
              <a:t>replacement</a:t>
            </a:r>
            <a:r>
              <a:rPr lang="cs-CZ" sz="3200" dirty="0" smtClean="0"/>
              <a:t> (nahrazení pokusů na zvířatech alternativními metodami),</a:t>
            </a:r>
          </a:p>
          <a:p>
            <a:r>
              <a:rPr lang="cs-CZ" sz="3200" b="1" dirty="0" err="1" smtClean="0"/>
              <a:t>refinement</a:t>
            </a:r>
            <a:r>
              <a:rPr lang="cs-CZ" sz="3200" dirty="0" smtClean="0"/>
              <a:t> (používání co nejšetrnějších pokusů z hlediska utrpení zvířat, zahrnují se sem i podmínky chovu pokusných zvířat). </a:t>
            </a:r>
          </a:p>
          <a:p>
            <a:pPr marL="342900" indent="-342900">
              <a:buFontTx/>
              <a:buChar char="-"/>
            </a:pPr>
            <a:endParaRPr lang="cs-CZ" sz="2000" dirty="0" smtClean="0"/>
          </a:p>
          <a:p>
            <a:pPr marL="342900" indent="-342900">
              <a:buFontTx/>
              <a:buChar char="-"/>
            </a:pPr>
            <a:endParaRPr lang="cs-CZ" sz="2000" dirty="0" smtClean="0"/>
          </a:p>
          <a:p>
            <a:pPr marL="342900" indent="-342900">
              <a:buFontTx/>
              <a:buChar char="-"/>
            </a:pPr>
            <a:r>
              <a:rPr lang="cs-CZ" sz="2000" dirty="0" smtClean="0"/>
              <a:t>čl. 4 směrnice č. 2010/63/EU a § 18a </a:t>
            </a:r>
            <a:r>
              <a:rPr lang="cs-CZ" sz="2000" dirty="0" err="1" smtClean="0"/>
              <a:t>ZoZT</a:t>
            </a:r>
            <a:endParaRPr lang="cs-CZ" sz="2000" dirty="0"/>
          </a:p>
        </p:txBody>
      </p:sp>
    </p:spTree>
    <p:extLst>
      <p:ext uri="{BB962C8B-B14F-4D97-AF65-F5344CB8AC3E}">
        <p14:creationId xmlns:p14="http://schemas.microsoft.com/office/powerpoint/2010/main" xmlns="" val="370601903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55646" y="437654"/>
            <a:ext cx="7596336" cy="584775"/>
          </a:xfrm>
          <a:prstGeom prst="rect">
            <a:avLst/>
          </a:prstGeom>
          <a:noFill/>
        </p:spPr>
        <p:txBody>
          <a:bodyPr wrap="square" rtlCol="0">
            <a:spAutoFit/>
          </a:bodyPr>
          <a:lstStyle/>
          <a:p>
            <a:r>
              <a:rPr lang="cs-CZ" sz="3200" b="1" dirty="0"/>
              <a:t>Ochrana </a:t>
            </a:r>
            <a:r>
              <a:rPr lang="cs-CZ" sz="3200" b="1" dirty="0" smtClean="0"/>
              <a:t>pokusných zvířat</a:t>
            </a:r>
            <a:endParaRPr lang="cs-CZ" sz="3200" b="1" dirty="0"/>
          </a:p>
        </p:txBody>
      </p:sp>
      <p:sp>
        <p:nvSpPr>
          <p:cNvPr id="6" name="Obdélník 5"/>
          <p:cNvSpPr/>
          <p:nvPr/>
        </p:nvSpPr>
        <p:spPr>
          <a:xfrm>
            <a:off x="395536" y="692696"/>
            <a:ext cx="8748464" cy="5786199"/>
          </a:xfrm>
          <a:prstGeom prst="rect">
            <a:avLst/>
          </a:prstGeom>
        </p:spPr>
        <p:txBody>
          <a:bodyPr wrap="square">
            <a:spAutoFit/>
          </a:bodyPr>
          <a:lstStyle/>
          <a:p>
            <a:endParaRPr lang="cs-CZ" sz="1400" dirty="0"/>
          </a:p>
          <a:p>
            <a:endParaRPr lang="cs-CZ" sz="2000" dirty="0" smtClean="0"/>
          </a:p>
          <a:p>
            <a:r>
              <a:rPr lang="cs-CZ" sz="2400" dirty="0" smtClean="0"/>
              <a:t>Směrnice </a:t>
            </a:r>
            <a:r>
              <a:rPr lang="cs-CZ" sz="2400" dirty="0"/>
              <a:t>Evropského parlamentu a Rady </a:t>
            </a:r>
            <a:r>
              <a:rPr lang="cs-CZ" sz="2400" dirty="0">
                <a:hlinkClick r:id="rId4" tooltip="2010/63/EU"/>
              </a:rPr>
              <a:t>2010/63/EU</a:t>
            </a:r>
            <a:r>
              <a:rPr lang="cs-CZ" sz="2400" dirty="0"/>
              <a:t> ze dne 22. září 2010 </a:t>
            </a:r>
            <a:endParaRPr lang="cs-CZ" sz="2400" dirty="0" smtClean="0"/>
          </a:p>
          <a:p>
            <a:r>
              <a:rPr lang="cs-CZ" sz="2400" dirty="0" smtClean="0"/>
              <a:t>o </a:t>
            </a:r>
            <a:r>
              <a:rPr lang="cs-CZ" sz="2400" dirty="0"/>
              <a:t>ochraně zvířat používaných pro vědecké </a:t>
            </a:r>
            <a:r>
              <a:rPr lang="cs-CZ" sz="2400" dirty="0" smtClean="0"/>
              <a:t>účely</a:t>
            </a:r>
          </a:p>
          <a:p>
            <a:pPr marL="342900" indent="-342900">
              <a:buFontTx/>
              <a:buChar char="-"/>
            </a:pPr>
            <a:r>
              <a:rPr lang="cs-CZ" sz="2400" dirty="0"/>
              <a:t>P</a:t>
            </a:r>
            <a:r>
              <a:rPr lang="cs-CZ" sz="2400" dirty="0" smtClean="0"/>
              <a:t>ůsobnost </a:t>
            </a:r>
            <a:r>
              <a:rPr lang="cs-CZ" sz="2400" dirty="0"/>
              <a:t>na zvířata používaná v základním výzkumu, vzdělávání a odborné přípravě. </a:t>
            </a:r>
            <a:r>
              <a:rPr lang="cs-CZ" sz="2400" dirty="0" smtClean="0"/>
              <a:t> </a:t>
            </a:r>
          </a:p>
          <a:p>
            <a:pPr marL="342900" indent="-342900">
              <a:buFontTx/>
              <a:buChar char="-"/>
            </a:pPr>
            <a:r>
              <a:rPr lang="cs-CZ" sz="2400" dirty="0" smtClean="0"/>
              <a:t>Pro všechny </a:t>
            </a:r>
            <a:r>
              <a:rPr lang="cs-CZ" sz="2400" dirty="0"/>
              <a:t>živé obratlovce s výjimkou člověka a </a:t>
            </a:r>
            <a:r>
              <a:rPr lang="cs-CZ" sz="2400" dirty="0" smtClean="0"/>
              <a:t>pro některé </a:t>
            </a:r>
            <a:r>
              <a:rPr lang="cs-CZ" sz="2400" dirty="0"/>
              <a:t>bezobratlé živočichy, kteří mohou pocítit bolest (sépie, chobotnice atd</a:t>
            </a:r>
            <a:r>
              <a:rPr lang="cs-CZ" sz="2400" dirty="0" smtClean="0"/>
              <a:t>.).</a:t>
            </a:r>
          </a:p>
          <a:p>
            <a:pPr marL="342900" indent="-342900">
              <a:buFontTx/>
              <a:buChar char="-"/>
            </a:pPr>
            <a:endParaRPr lang="cs-CZ" sz="2400" dirty="0" smtClean="0"/>
          </a:p>
          <a:p>
            <a:pPr marL="342900" indent="-342900">
              <a:buFontTx/>
              <a:buChar char="-"/>
            </a:pPr>
            <a:r>
              <a:rPr lang="cs-CZ" sz="2400" dirty="0"/>
              <a:t>Používání </a:t>
            </a:r>
            <a:r>
              <a:rPr lang="cs-CZ" sz="2400" dirty="0" err="1"/>
              <a:t>subhumánních</a:t>
            </a:r>
            <a:r>
              <a:rPr lang="cs-CZ" sz="2400" dirty="0"/>
              <a:t> primátů podléhá omezení a použití lidoopů (šimpanzů, </a:t>
            </a:r>
            <a:r>
              <a:rPr lang="cs-CZ" sz="2400" dirty="0" err="1"/>
              <a:t>bonobů</a:t>
            </a:r>
            <a:r>
              <a:rPr lang="cs-CZ" sz="2400" dirty="0"/>
              <a:t>, goril a orangutanů) je zakázáno. Lidoopi mohou být použiti jenom ve výjimečných případech kvůli zajištění přežití živočišného druhu nebo v případě neočekávaného výskytu nemoci, která ohrožuje lidský život nebo člověka oslabuje.</a:t>
            </a:r>
          </a:p>
        </p:txBody>
      </p:sp>
    </p:spTree>
    <p:extLst>
      <p:ext uri="{BB962C8B-B14F-4D97-AF65-F5344CB8AC3E}">
        <p14:creationId xmlns:p14="http://schemas.microsoft.com/office/powerpoint/2010/main" xmlns="" val="40861872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4832092"/>
          </a:xfrm>
          <a:prstGeom prst="rect">
            <a:avLst/>
          </a:prstGeom>
        </p:spPr>
        <p:txBody>
          <a:bodyPr wrap="square">
            <a:spAutoFit/>
          </a:bodyPr>
          <a:lstStyle/>
          <a:p>
            <a:r>
              <a:rPr lang="cs-CZ" sz="2800" dirty="0" err="1" smtClean="0"/>
              <a:t>ZoZT</a:t>
            </a:r>
            <a:r>
              <a:rPr lang="cs-CZ" sz="2800" dirty="0" smtClean="0"/>
              <a:t> – definice</a:t>
            </a:r>
          </a:p>
          <a:p>
            <a:endParaRPr lang="cs-CZ" sz="2800" dirty="0"/>
          </a:p>
          <a:p>
            <a:pPr algn="just"/>
            <a:r>
              <a:rPr lang="cs-CZ" sz="2800" b="1" dirty="0" smtClean="0"/>
              <a:t>pokusné </a:t>
            </a:r>
            <a:r>
              <a:rPr lang="cs-CZ" sz="2800" b="1" dirty="0"/>
              <a:t>zvíře</a:t>
            </a:r>
            <a:r>
              <a:rPr lang="cs-CZ" sz="2800" dirty="0"/>
              <a:t> - </a:t>
            </a:r>
            <a:r>
              <a:rPr lang="cs-CZ" sz="2800" i="1" dirty="0"/>
              <a:t>každé zvíře, které je nebo má být použito k pokusům, včetně volně žijícího zvířete, samostatného života schopné larvální formy nebo rozmnožování schopné larvální </a:t>
            </a:r>
            <a:r>
              <a:rPr lang="cs-CZ" sz="2800" i="1" dirty="0" smtClean="0"/>
              <a:t>formy</a:t>
            </a:r>
          </a:p>
          <a:p>
            <a:pPr algn="just"/>
            <a:r>
              <a:rPr lang="cs-CZ" sz="2800" b="1" dirty="0" smtClean="0"/>
              <a:t>Pokus</a:t>
            </a:r>
            <a:r>
              <a:rPr lang="cs-CZ" sz="2800" dirty="0" smtClean="0"/>
              <a:t> - </a:t>
            </a:r>
            <a:r>
              <a:rPr lang="cs-CZ" sz="2800" i="1" dirty="0"/>
              <a:t>jakékoliv použití zvířete k pokusným nebo jiným vědeckým </a:t>
            </a:r>
            <a:r>
              <a:rPr lang="cs-CZ" sz="2800" i="1" dirty="0" smtClean="0"/>
              <a:t>účelům, </a:t>
            </a:r>
            <a:r>
              <a:rPr lang="cs-CZ" sz="2800" i="1" dirty="0"/>
              <a:t>které u zvířete vyvolá nebo je způsobilé vyvolat bolest, úzkost nebo utrpení, anebo které může vést k trvalému poškození nebo ke ztížení přirozeného způsobu života </a:t>
            </a:r>
            <a:r>
              <a:rPr lang="cs-CZ" sz="2800" i="1" dirty="0" smtClean="0"/>
              <a:t>zvířete, (…)</a:t>
            </a:r>
            <a:endParaRPr lang="cs-CZ" sz="2800" i="1" dirty="0"/>
          </a:p>
        </p:txBody>
      </p:sp>
    </p:spTree>
    <p:extLst>
      <p:ext uri="{BB962C8B-B14F-4D97-AF65-F5344CB8AC3E}">
        <p14:creationId xmlns:p14="http://schemas.microsoft.com/office/powerpoint/2010/main" xmlns="" val="21446471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5755422"/>
          </a:xfrm>
          <a:prstGeom prst="rect">
            <a:avLst/>
          </a:prstGeom>
        </p:spPr>
        <p:txBody>
          <a:bodyPr wrap="square">
            <a:spAutoFit/>
          </a:bodyPr>
          <a:lstStyle/>
          <a:p>
            <a:r>
              <a:rPr lang="cs-CZ" sz="2800" dirty="0" smtClean="0"/>
              <a:t>Pokusy lze provádět pouze pro taxativně vyjmenované účely (např. základní výzkum, vývoj léčiv a krmiv). </a:t>
            </a:r>
          </a:p>
          <a:p>
            <a:r>
              <a:rPr lang="cs-CZ" sz="2800" dirty="0" smtClean="0"/>
              <a:t>Ochrana pokusných zvířat při provádění pokusů je zabezpečena třemi nástroji: </a:t>
            </a:r>
            <a:r>
              <a:rPr lang="cs-CZ" sz="2800" b="1" dirty="0" smtClean="0">
                <a:solidFill>
                  <a:srgbClr val="00B050"/>
                </a:solidFill>
              </a:rPr>
              <a:t>oprávněním k chovu pokusných zvířat</a:t>
            </a:r>
            <a:r>
              <a:rPr lang="cs-CZ" sz="2800" dirty="0" smtClean="0"/>
              <a:t>, </a:t>
            </a:r>
            <a:r>
              <a:rPr lang="cs-CZ" sz="2800" b="1" dirty="0" smtClean="0">
                <a:solidFill>
                  <a:schemeClr val="accent6"/>
                </a:solidFill>
              </a:rPr>
              <a:t>oprávněním k provádění pokusů</a:t>
            </a:r>
            <a:r>
              <a:rPr lang="cs-CZ" sz="2800" b="1" dirty="0" smtClean="0"/>
              <a:t> </a:t>
            </a:r>
            <a:r>
              <a:rPr lang="cs-CZ" sz="2800" dirty="0" smtClean="0"/>
              <a:t>a </a:t>
            </a:r>
            <a:r>
              <a:rPr lang="cs-CZ" sz="2800" b="1" dirty="0" smtClean="0">
                <a:solidFill>
                  <a:srgbClr val="FF0000"/>
                </a:solidFill>
              </a:rPr>
              <a:t>nutností provést pokus podle schváleného projektu pokusů</a:t>
            </a:r>
            <a:r>
              <a:rPr lang="cs-CZ" sz="2800" dirty="0" smtClean="0"/>
              <a:t>.</a:t>
            </a:r>
          </a:p>
          <a:p>
            <a:pPr>
              <a:buNone/>
            </a:pPr>
            <a:r>
              <a:rPr lang="en-US" sz="2800" b="1" dirty="0" err="1" smtClean="0"/>
              <a:t>Souvi</a:t>
            </a:r>
            <a:r>
              <a:rPr lang="cs-CZ" sz="2800" b="1" dirty="0" smtClean="0"/>
              <a:t>s</a:t>
            </a:r>
            <a:r>
              <a:rPr lang="en-US" sz="2800" b="1" dirty="0" err="1" smtClean="0"/>
              <a:t>losti</a:t>
            </a:r>
            <a:r>
              <a:rPr lang="cs-CZ" sz="2800" b="1" dirty="0" smtClean="0"/>
              <a:t>:</a:t>
            </a:r>
            <a:r>
              <a:rPr lang="en-US" sz="2800" b="1" dirty="0" smtClean="0"/>
              <a:t> </a:t>
            </a:r>
            <a:endParaRPr lang="cs-CZ" sz="2800" b="1" dirty="0" smtClean="0"/>
          </a:p>
          <a:p>
            <a:pPr>
              <a:buNone/>
            </a:pPr>
            <a:r>
              <a:rPr lang="cs-CZ" sz="2800" i="1" dirty="0" smtClean="0"/>
              <a:t>Veterinární zákon  - § 4 odst. 3:</a:t>
            </a:r>
          </a:p>
          <a:p>
            <a:pPr>
              <a:buNone/>
            </a:pPr>
            <a:r>
              <a:rPr lang="cs-CZ" sz="2800" dirty="0" smtClean="0"/>
              <a:t>Chovatel, který hodlá použít zvířata k pokusům, je povinen požádat krajskou veterinární správu o stanovení podmínek veterinární péče k jejich provádění.</a:t>
            </a:r>
          </a:p>
          <a:p>
            <a:endParaRPr lang="cs-CZ" sz="3200" dirty="0"/>
          </a:p>
        </p:txBody>
      </p:sp>
    </p:spTree>
    <p:extLst>
      <p:ext uri="{BB962C8B-B14F-4D97-AF65-F5344CB8AC3E}">
        <p14:creationId xmlns:p14="http://schemas.microsoft.com/office/powerpoint/2010/main" xmlns="" val="37060190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4832092"/>
          </a:xfrm>
          <a:prstGeom prst="rect">
            <a:avLst/>
          </a:prstGeom>
        </p:spPr>
        <p:txBody>
          <a:bodyPr wrap="square">
            <a:spAutoFit/>
          </a:bodyPr>
          <a:lstStyle/>
          <a:p>
            <a:pPr marL="457200" indent="-457200">
              <a:buFont typeface="Arial" pitchFamily="34" charset="0"/>
              <a:buChar char="•"/>
            </a:pPr>
            <a:r>
              <a:rPr lang="cs-CZ" sz="2800" dirty="0"/>
              <a:t>Oprávnění k chovu, oprávnění k dodávce a oprávnění k používání pokusných </a:t>
            </a:r>
            <a:r>
              <a:rPr lang="cs-CZ" sz="2800" dirty="0" smtClean="0"/>
              <a:t>zvířat.</a:t>
            </a:r>
          </a:p>
          <a:p>
            <a:pPr marL="457200" indent="-457200">
              <a:buFont typeface="Arial" pitchFamily="34" charset="0"/>
              <a:buChar char="•"/>
            </a:pPr>
            <a:r>
              <a:rPr lang="cs-CZ" sz="2800" dirty="0"/>
              <a:t>Pokusy mohou být prováděny pouze ve schválených zařízeních uživatele pokusných zvířat</a:t>
            </a:r>
            <a:r>
              <a:rPr lang="cs-CZ" sz="2800" dirty="0" smtClean="0"/>
              <a:t>.</a:t>
            </a:r>
          </a:p>
          <a:p>
            <a:pPr marL="457200" indent="-457200">
              <a:buFont typeface="Arial" pitchFamily="34" charset="0"/>
              <a:buChar char="•"/>
            </a:pPr>
            <a:r>
              <a:rPr lang="cs-CZ" sz="2800" dirty="0"/>
              <a:t>Kurzy odborné </a:t>
            </a:r>
            <a:r>
              <a:rPr lang="cs-CZ" sz="2800" dirty="0" smtClean="0"/>
              <a:t>přípravy.</a:t>
            </a:r>
          </a:p>
          <a:p>
            <a:pPr marL="457200" indent="-457200">
              <a:buFont typeface="Arial" pitchFamily="34" charset="0"/>
              <a:buChar char="•"/>
            </a:pPr>
            <a:r>
              <a:rPr lang="cs-CZ" sz="2800" dirty="0"/>
              <a:t>Schvalování pokusu:</a:t>
            </a:r>
          </a:p>
          <a:p>
            <a:pPr marL="457200" indent="-457200">
              <a:buFont typeface="Arial" pitchFamily="34" charset="0"/>
              <a:buChar char="•"/>
            </a:pPr>
            <a:r>
              <a:rPr lang="cs-CZ" sz="2800" dirty="0"/>
              <a:t>Vedoucí pokusu vypracuje projekt pokusu a předloží jej odborné komisi uživatelského </a:t>
            </a:r>
            <a:r>
              <a:rPr lang="cs-CZ" sz="2800" dirty="0" smtClean="0"/>
              <a:t>zařízení. Při </a:t>
            </a:r>
            <a:r>
              <a:rPr lang="cs-CZ" sz="2800" dirty="0"/>
              <a:t>schvalování projektu pokusů zpracuje odborná komise stanovisko o splnění podmínek a předloží jej příslušnému státnímu orgánu podle § 19 odst. 1 písm. c</a:t>
            </a:r>
            <a:r>
              <a:rPr lang="cs-CZ" sz="2800" dirty="0" smtClean="0"/>
              <a:t>).</a:t>
            </a:r>
            <a:endParaRPr lang="cs-CZ" sz="2800" dirty="0"/>
          </a:p>
        </p:txBody>
      </p:sp>
    </p:spTree>
    <p:extLst>
      <p:ext uri="{BB962C8B-B14F-4D97-AF65-F5344CB8AC3E}">
        <p14:creationId xmlns:p14="http://schemas.microsoft.com/office/powerpoint/2010/main" xmlns="" val="2029712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HONITBA</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484784"/>
            <a:ext cx="8064896" cy="5262979"/>
          </a:xfrm>
          <a:prstGeom prst="rect">
            <a:avLst/>
          </a:prstGeom>
          <a:noFill/>
        </p:spPr>
        <p:txBody>
          <a:bodyPr wrap="square" rtlCol="0">
            <a:spAutoFit/>
          </a:bodyPr>
          <a:lstStyle/>
          <a:p>
            <a:r>
              <a:rPr lang="cs-CZ" sz="2400" b="1" dirty="0" smtClean="0"/>
              <a:t>Základní předpoklad výkonu práva myslivosti</a:t>
            </a:r>
          </a:p>
          <a:p>
            <a:endParaRPr lang="cs-CZ" sz="2400" b="1" i="1" dirty="0" smtClean="0">
              <a:solidFill>
                <a:schemeClr val="accent6"/>
              </a:solidFill>
            </a:endParaRPr>
          </a:p>
          <a:p>
            <a:r>
              <a:rPr lang="cs-CZ" sz="2400" b="1" u="sng" dirty="0" smtClean="0"/>
              <a:t>Nehonební pozemky [§ 2 písm. e)]:</a:t>
            </a:r>
          </a:p>
          <a:p>
            <a:endParaRPr lang="cs-CZ" sz="2400" dirty="0" smtClean="0"/>
          </a:p>
          <a:p>
            <a:r>
              <a:rPr lang="cs-CZ" sz="2400" dirty="0" smtClean="0"/>
              <a:t>pozemky </a:t>
            </a:r>
            <a:r>
              <a:rPr lang="cs-CZ" sz="2400" u="sng" dirty="0" smtClean="0"/>
              <a:t>uvnitř hranice současně zastavěného území obce</a:t>
            </a:r>
            <a:r>
              <a:rPr lang="cs-CZ" sz="2400" dirty="0" smtClean="0"/>
              <a:t>, jako náměstí, návsi, tržiště, ulice, nádvoří, cesty, hřiště a parky, pokud nejde o zemědělské nebo lesní pozemky mimo toto území, dále </a:t>
            </a:r>
            <a:r>
              <a:rPr lang="cs-CZ" sz="2400" u="sng" dirty="0" smtClean="0"/>
              <a:t>pozemky zastavěné, sady, zahrady a školky řádně ohrazené, oplocené pozemky</a:t>
            </a:r>
            <a:r>
              <a:rPr lang="cs-CZ" sz="2400" dirty="0" smtClean="0"/>
              <a:t> sloužící k </a:t>
            </a:r>
            <a:r>
              <a:rPr lang="cs-CZ" sz="2400" dirty="0" err="1" smtClean="0"/>
              <a:t>farmovému</a:t>
            </a:r>
            <a:r>
              <a:rPr lang="cs-CZ" sz="2400" dirty="0" smtClean="0"/>
              <a:t> chovu zvěře, </a:t>
            </a:r>
            <a:r>
              <a:rPr lang="cs-CZ" sz="2400" u="sng" dirty="0" smtClean="0"/>
              <a:t>obvod dráhy, dálnice, silnice, letiště </a:t>
            </a:r>
            <a:r>
              <a:rPr lang="cs-CZ" sz="2400" dirty="0" smtClean="0"/>
              <a:t>se zpevněnými plochami, hřbitovy a dále pozemky, které byly za nehonební prohlášeny rozhodnutím orgánu státní správy myslivosti.</a:t>
            </a:r>
          </a:p>
          <a:p>
            <a:endParaRPr lang="cs-CZ" sz="2400" dirty="0" smtClean="0"/>
          </a:p>
          <a:p>
            <a:r>
              <a:rPr lang="cs-CZ" sz="2400" b="1" u="sng" dirty="0" smtClean="0"/>
              <a:t>Honební pozemky</a:t>
            </a:r>
            <a:r>
              <a:rPr lang="cs-CZ" sz="2400" dirty="0" smtClean="0"/>
              <a:t>: všechny ostatní pozemky</a:t>
            </a:r>
            <a:endParaRPr lang="cs-CZ" sz="2400" b="1" i="1" dirty="0">
              <a:solidFill>
                <a:schemeClr val="accent6"/>
              </a:solidFill>
            </a:endParaRPr>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5262979"/>
          </a:xfrm>
          <a:prstGeom prst="rect">
            <a:avLst/>
          </a:prstGeom>
        </p:spPr>
        <p:txBody>
          <a:bodyPr wrap="square">
            <a:spAutoFit/>
          </a:bodyPr>
          <a:lstStyle/>
          <a:p>
            <a:r>
              <a:rPr lang="cs-CZ" sz="2800" dirty="0" smtClean="0"/>
              <a:t>§ </a:t>
            </a:r>
            <a:r>
              <a:rPr lang="cs-CZ" sz="2800" dirty="0"/>
              <a:t>20b odst. 1 </a:t>
            </a:r>
            <a:r>
              <a:rPr lang="cs-CZ" sz="2800" dirty="0" err="1" smtClean="0"/>
              <a:t>Zochr</a:t>
            </a:r>
            <a:r>
              <a:rPr lang="cs-CZ" sz="2800" dirty="0" smtClean="0"/>
              <a:t>: Ministerstvo zemědělství zřídilo</a:t>
            </a:r>
            <a:r>
              <a:rPr lang="cs-CZ" sz="2800" dirty="0"/>
              <a:t> </a:t>
            </a:r>
            <a:r>
              <a:rPr lang="cs-CZ" sz="2800" b="1" dirty="0"/>
              <a:t>Výbor pro ochranu zvířat používaných pro vědecké účely (VOZPVU</a:t>
            </a:r>
            <a:r>
              <a:rPr lang="cs-CZ" sz="2800" b="1" dirty="0" smtClean="0"/>
              <a:t>)</a:t>
            </a:r>
            <a:r>
              <a:rPr lang="cs-CZ" sz="2800" dirty="0" smtClean="0"/>
              <a:t>:</a:t>
            </a:r>
          </a:p>
          <a:p>
            <a:pPr marL="457200" indent="-457200">
              <a:buFontTx/>
              <a:buChar char="-"/>
            </a:pPr>
            <a:r>
              <a:rPr lang="cs-CZ" sz="2800" dirty="0" smtClean="0"/>
              <a:t>poskytuje </a:t>
            </a:r>
            <a:r>
              <a:rPr lang="cs-CZ" sz="2800" dirty="0"/>
              <a:t>státním orgánům příslušným ke schvalování projektů pokusů a odborným komisím podle uživatelských zařízení poradenství, pokud jde o získání, chov a umístění pokusných zvířat, péči o ně a používání pokusných zvířat k pokusům, a zaručuje, že jsou sdíleny osvědčené postupy; </a:t>
            </a:r>
            <a:endParaRPr lang="cs-CZ" sz="2800" dirty="0" smtClean="0"/>
          </a:p>
          <a:p>
            <a:pPr marL="457200" indent="-457200">
              <a:buFontTx/>
              <a:buChar char="-"/>
            </a:pPr>
            <a:endParaRPr lang="cs-CZ" sz="2800" dirty="0"/>
          </a:p>
          <a:p>
            <a:r>
              <a:rPr lang="en-US" sz="2800" dirty="0" smtClean="0"/>
              <a:t>+ </a:t>
            </a:r>
            <a:r>
              <a:rPr lang="cs-CZ" sz="2800" dirty="0" smtClean="0"/>
              <a:t>Vyhláška </a:t>
            </a:r>
            <a:r>
              <a:rPr lang="cs-CZ" sz="2800" dirty="0"/>
              <a:t>č. 419/2012 Sb</a:t>
            </a:r>
            <a:r>
              <a:rPr lang="cs-CZ" sz="2800" dirty="0" smtClean="0"/>
              <a:t>.</a:t>
            </a:r>
            <a:r>
              <a:rPr lang="en-US" sz="2800" dirty="0" smtClean="0"/>
              <a:t> </a:t>
            </a:r>
            <a:r>
              <a:rPr lang="cs-CZ" sz="2800" dirty="0" smtClean="0"/>
              <a:t>o </a:t>
            </a:r>
            <a:r>
              <a:rPr lang="cs-CZ" sz="2800" dirty="0"/>
              <a:t>ochraně pokusných zvířat</a:t>
            </a:r>
          </a:p>
          <a:p>
            <a:pPr marL="457200" indent="-457200">
              <a:buFontTx/>
              <a:buChar char="-"/>
            </a:pPr>
            <a:endParaRPr lang="cs-CZ" sz="2800" dirty="0"/>
          </a:p>
        </p:txBody>
      </p:sp>
    </p:spTree>
    <p:extLst>
      <p:ext uri="{BB962C8B-B14F-4D97-AF65-F5344CB8AC3E}">
        <p14:creationId xmlns:p14="http://schemas.microsoft.com/office/powerpoint/2010/main" xmlns="" val="18401625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4832092"/>
          </a:xfrm>
          <a:prstGeom prst="rect">
            <a:avLst/>
          </a:prstGeom>
        </p:spPr>
        <p:txBody>
          <a:bodyPr wrap="square">
            <a:spAutoFit/>
          </a:bodyPr>
          <a:lstStyle/>
          <a:p>
            <a:r>
              <a:rPr lang="cs-CZ" sz="3200" dirty="0"/>
              <a:t> </a:t>
            </a:r>
            <a:r>
              <a:rPr lang="cs-CZ" sz="3200" dirty="0" smtClean="0"/>
              <a:t>-    Vhodná péče, vhodné prostory.</a:t>
            </a:r>
          </a:p>
          <a:p>
            <a:pPr marL="571500" indent="-571500">
              <a:buFontTx/>
              <a:buChar char="-"/>
            </a:pPr>
            <a:r>
              <a:rPr lang="cs-CZ" sz="3200" dirty="0" smtClean="0"/>
              <a:t>Jediné </a:t>
            </a:r>
            <a:r>
              <a:rPr lang="cs-CZ" sz="3200" dirty="0"/>
              <a:t>oprávněné postupy jsou ty, které byly přijaty v rámci projektu.</a:t>
            </a:r>
          </a:p>
          <a:p>
            <a:pPr marL="571500" indent="-571500">
              <a:buFontTx/>
              <a:buChar char="-"/>
            </a:pPr>
            <a:r>
              <a:rPr lang="cs-CZ" sz="3200" dirty="0" smtClean="0"/>
              <a:t>Anestezie, </a:t>
            </a:r>
            <a:r>
              <a:rPr lang="cs-CZ" sz="3200" dirty="0" err="1" smtClean="0"/>
              <a:t>analgeze</a:t>
            </a:r>
            <a:r>
              <a:rPr lang="cs-CZ" sz="3200" dirty="0" smtClean="0"/>
              <a:t>.</a:t>
            </a:r>
          </a:p>
          <a:p>
            <a:pPr marL="571500" indent="-571500">
              <a:buFontTx/>
              <a:buChar char="-"/>
            </a:pPr>
            <a:r>
              <a:rPr lang="cs-CZ" sz="3200" dirty="0"/>
              <a:t>Zvířatům ponechaným naživu se dostane přiměřené péče a </a:t>
            </a:r>
            <a:r>
              <a:rPr lang="cs-CZ" sz="3200" dirty="0" smtClean="0"/>
              <a:t>umístění.</a:t>
            </a:r>
          </a:p>
          <a:p>
            <a:pPr marL="571500" indent="-571500">
              <a:buFontTx/>
              <a:buChar char="-"/>
            </a:pPr>
            <a:r>
              <a:rPr lang="cs-CZ" sz="3200" dirty="0" smtClean="0"/>
              <a:t>Oprávnění chovatelům</a:t>
            </a:r>
            <a:r>
              <a:rPr lang="cs-CZ" sz="3200" dirty="0"/>
              <a:t>, dodavatelům a </a:t>
            </a:r>
            <a:r>
              <a:rPr lang="cs-CZ" sz="3200" dirty="0" smtClean="0"/>
              <a:t>uživatelům.</a:t>
            </a:r>
          </a:p>
          <a:p>
            <a:pPr marL="571500" indent="-571500">
              <a:buFontTx/>
              <a:buChar char="-"/>
            </a:pPr>
            <a:r>
              <a:rPr lang="cs-CZ" sz="3200" dirty="0" smtClean="0"/>
              <a:t>Kontroly.</a:t>
            </a:r>
          </a:p>
          <a:p>
            <a:pPr marL="342900" indent="-342900">
              <a:buFontTx/>
              <a:buChar char="-"/>
            </a:pPr>
            <a:endParaRPr lang="cs-CZ" sz="2000" dirty="0"/>
          </a:p>
        </p:txBody>
      </p:sp>
    </p:spTree>
    <p:extLst>
      <p:ext uri="{BB962C8B-B14F-4D97-AF65-F5344CB8AC3E}">
        <p14:creationId xmlns:p14="http://schemas.microsoft.com/office/powerpoint/2010/main" xmlns="" val="37060190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a:t>
            </a:r>
            <a:r>
              <a:rPr lang="cs-CZ" sz="4000" b="1" dirty="0" smtClean="0"/>
              <a:t>pokusných </a:t>
            </a:r>
            <a:r>
              <a:rPr lang="cs-CZ" sz="4000" b="1" dirty="0"/>
              <a:t>zvířat</a:t>
            </a:r>
          </a:p>
        </p:txBody>
      </p:sp>
      <p:sp>
        <p:nvSpPr>
          <p:cNvPr id="6" name="Obdélník 5"/>
          <p:cNvSpPr/>
          <p:nvPr/>
        </p:nvSpPr>
        <p:spPr>
          <a:xfrm>
            <a:off x="395537" y="1484783"/>
            <a:ext cx="8568952" cy="5016758"/>
          </a:xfrm>
          <a:prstGeom prst="rect">
            <a:avLst/>
          </a:prstGeom>
        </p:spPr>
        <p:txBody>
          <a:bodyPr wrap="square">
            <a:spAutoFit/>
          </a:bodyPr>
          <a:lstStyle/>
          <a:p>
            <a:r>
              <a:rPr lang="cs-CZ" sz="2000" b="1" dirty="0"/>
              <a:t>§ 23</a:t>
            </a:r>
          </a:p>
          <a:p>
            <a:r>
              <a:rPr lang="cs-CZ" sz="2000" b="1" dirty="0"/>
              <a:t>Státní orgány příslušné ke schvalování projektů pokusů</a:t>
            </a:r>
          </a:p>
          <a:p>
            <a:r>
              <a:rPr lang="cs-CZ" sz="2000" b="1" dirty="0"/>
              <a:t>(1)</a:t>
            </a:r>
            <a:r>
              <a:rPr lang="cs-CZ" sz="2000" dirty="0"/>
              <a:t> Státním orgánem příslušným ke schvalování projektů pokusů je ústřední orgán státní správy věcně příslušný podle předmětu činnosti uživatele pokusných zvířat podle zákona o zřízení ministerstev a jiných ústředních orgánů státní správy České republiky, není-li dále stanoveno jinak.</a:t>
            </a:r>
          </a:p>
          <a:p>
            <a:r>
              <a:rPr lang="cs-CZ" sz="2000" b="1" dirty="0"/>
              <a:t>(2)</a:t>
            </a:r>
            <a:r>
              <a:rPr lang="cs-CZ" sz="2000" dirty="0"/>
              <a:t> Jedná-li se</a:t>
            </a:r>
          </a:p>
          <a:p>
            <a:r>
              <a:rPr lang="cs-CZ" sz="2000" b="1" dirty="0"/>
              <a:t>a)</a:t>
            </a:r>
            <a:r>
              <a:rPr lang="cs-CZ" sz="2000" dirty="0"/>
              <a:t> o pokusy na volně žijících zvířatech, je státním orgánem příslušným ke schvalování projektů pokusů </a:t>
            </a:r>
            <a:r>
              <a:rPr lang="cs-CZ" sz="2000" b="1" u="sng" dirty="0"/>
              <a:t>Ministerstvo životního prostředí</a:t>
            </a:r>
            <a:r>
              <a:rPr lang="cs-CZ" sz="2000" dirty="0"/>
              <a:t>, s výjimkou použití pokusných zvířat v kurzech na úseku ochrany zvířat proti týrání,</a:t>
            </a:r>
          </a:p>
          <a:p>
            <a:r>
              <a:rPr lang="cs-CZ" sz="2000" b="1" dirty="0"/>
              <a:t>b)</a:t>
            </a:r>
            <a:r>
              <a:rPr lang="cs-CZ" sz="2000" dirty="0"/>
              <a:t> o použití pokusných zvířat v kurzech na úseku ochrany zvířat proti týrání, je státním orgánem příslušným ke schvalování projektů pokusů </a:t>
            </a:r>
            <a:r>
              <a:rPr lang="cs-CZ" sz="2000" b="1" u="sng" dirty="0"/>
              <a:t>ministerstvo</a:t>
            </a:r>
            <a:r>
              <a:rPr lang="cs-CZ" sz="2000" dirty="0"/>
              <a:t>,</a:t>
            </a:r>
          </a:p>
          <a:p>
            <a:r>
              <a:rPr lang="cs-CZ" sz="2000" b="1" dirty="0"/>
              <a:t>c)</a:t>
            </a:r>
            <a:r>
              <a:rPr lang="cs-CZ" sz="2000" dirty="0"/>
              <a:t> o pokusy prováděné veřejnou výzkumnou institucí Akademie věd České republiky, je státním orgánem příslušným ke schvalování projektů pokusů </a:t>
            </a:r>
            <a:r>
              <a:rPr lang="cs-CZ" sz="2000" b="1" u="sng" dirty="0"/>
              <a:t>Akademie věd České republiky</a:t>
            </a:r>
            <a:r>
              <a:rPr lang="cs-CZ" sz="2000" dirty="0"/>
              <a:t>.</a:t>
            </a:r>
          </a:p>
          <a:p>
            <a:pPr marL="457200" indent="-457200">
              <a:buFontTx/>
              <a:buChar char="-"/>
            </a:pPr>
            <a:endParaRPr lang="cs-CZ" sz="2000" dirty="0"/>
          </a:p>
        </p:txBody>
      </p:sp>
    </p:spTree>
    <p:extLst>
      <p:ext uri="{BB962C8B-B14F-4D97-AF65-F5344CB8AC3E}">
        <p14:creationId xmlns:p14="http://schemas.microsoft.com/office/powerpoint/2010/main" xmlns="" val="8578811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Obrázek 2"/>
          <p:cNvPicPr>
            <a:picLocks noChangeAspect="1"/>
          </p:cNvPicPr>
          <p:nvPr/>
        </p:nvPicPr>
        <p:blipFill>
          <a:blip r:embed="rId4" cstate="print"/>
          <a:stretch>
            <a:fillRect/>
          </a:stretch>
        </p:blipFill>
        <p:spPr>
          <a:xfrm>
            <a:off x="0" y="260648"/>
            <a:ext cx="8928583" cy="6186168"/>
          </a:xfrm>
          <a:prstGeom prst="rect">
            <a:avLst/>
          </a:prstGeom>
        </p:spPr>
      </p:pic>
      <p:sp>
        <p:nvSpPr>
          <p:cNvPr id="6" name="TextovéPole 5"/>
          <p:cNvSpPr txBox="1"/>
          <p:nvPr/>
        </p:nvSpPr>
        <p:spPr>
          <a:xfrm>
            <a:off x="3887416" y="5103674"/>
            <a:ext cx="5256584" cy="1754326"/>
          </a:xfrm>
          <a:prstGeom prst="rect">
            <a:avLst/>
          </a:prstGeom>
          <a:noFill/>
        </p:spPr>
        <p:txBody>
          <a:bodyPr wrap="square" rtlCol="0">
            <a:spAutoFit/>
          </a:bodyPr>
          <a:lstStyle/>
          <a:p>
            <a:r>
              <a:rPr lang="cs-CZ" dirty="0" smtClean="0">
                <a:hlinkClick r:id="rId5"/>
              </a:rPr>
              <a:t>http://eagri.cz/public/web/mze/ochrana-zvirat/aktualni-temata/pokusna-zvirata/netechnicka-shrnuti-projektu-pokusu/nspp2018/</a:t>
            </a:r>
            <a:r>
              <a:rPr lang="cs-CZ" dirty="0" smtClean="0"/>
              <a:t> </a:t>
            </a:r>
          </a:p>
          <a:p>
            <a:endParaRPr lang="cs-CZ" dirty="0" smtClean="0"/>
          </a:p>
          <a:p>
            <a:r>
              <a:rPr lang="cs-CZ" dirty="0" smtClean="0">
                <a:hlinkClick r:id="rId6"/>
              </a:rPr>
              <a:t>http://eagri.cz/public/web/file/1486/EPZ_CZ94_18t_druhy.pdf</a:t>
            </a:r>
            <a:r>
              <a:rPr lang="cs-CZ" dirty="0" smtClean="0"/>
              <a:t> </a:t>
            </a:r>
            <a:endParaRPr lang="cs-CZ" dirty="0"/>
          </a:p>
        </p:txBody>
      </p:sp>
    </p:spTree>
    <p:extLst>
      <p:ext uri="{BB962C8B-B14F-4D97-AF65-F5344CB8AC3E}">
        <p14:creationId xmlns:p14="http://schemas.microsoft.com/office/powerpoint/2010/main" xmlns="" val="8773990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Ochrana laboratorních zvířat</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14191" y="5085184"/>
            <a:ext cx="8748464" cy="646331"/>
          </a:xfrm>
          <a:prstGeom prst="rect">
            <a:avLst/>
          </a:prstGeom>
          <a:noFill/>
        </p:spPr>
        <p:txBody>
          <a:bodyPr wrap="square" rtlCol="0">
            <a:spAutoFit/>
          </a:bodyPr>
          <a:lstStyle/>
          <a:p>
            <a:pPr>
              <a:buNone/>
            </a:pPr>
            <a:r>
              <a:rPr lang="cs-CZ" dirty="0">
                <a:hlinkClick r:id="rId4"/>
              </a:rPr>
              <a:t>http://www.spiegel.de/international/europe/an-avalanche-of-criticism-tests-halted-on-pigs-left-to-die-in-snow-a-672102.html</a:t>
            </a:r>
            <a:r>
              <a:rPr lang="cs-CZ" dirty="0"/>
              <a:t> </a:t>
            </a:r>
          </a:p>
        </p:txBody>
      </p:sp>
      <p:pic>
        <p:nvPicPr>
          <p:cNvPr id="17410" name="Picture 2" descr="Happier swine. A sow and piglet enjoy the snow near Oxford, southern Englan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599" y="1757705"/>
            <a:ext cx="6471827" cy="3111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77335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smtClean="0"/>
              <a:t>Ochrana zvířat proti týrání</a:t>
            </a:r>
            <a:endParaRPr lang="cs-CZ" sz="4000" b="1" dirty="0"/>
          </a:p>
        </p:txBody>
      </p:sp>
      <p:sp>
        <p:nvSpPr>
          <p:cNvPr id="6" name="TextovéPole 5"/>
          <p:cNvSpPr txBox="1"/>
          <p:nvPr/>
        </p:nvSpPr>
        <p:spPr>
          <a:xfrm>
            <a:off x="539552" y="5993060"/>
            <a:ext cx="8136904" cy="523220"/>
          </a:xfrm>
          <a:prstGeom prst="rect">
            <a:avLst/>
          </a:prstGeom>
          <a:noFill/>
        </p:spPr>
        <p:txBody>
          <a:bodyPr wrap="square" rtlCol="0">
            <a:spAutoFit/>
          </a:bodyPr>
          <a:lstStyle/>
          <a:p>
            <a:r>
              <a:rPr lang="cs-CZ" sz="1400" dirty="0">
                <a:hlinkClick r:id="rId4"/>
              </a:rPr>
              <a:t>http://</a:t>
            </a:r>
            <a:r>
              <a:rPr lang="cs-CZ" sz="1400" dirty="0" smtClean="0">
                <a:hlinkClick r:id="rId4"/>
              </a:rPr>
              <a:t>www.ceskatelevize.cz/ivysilani/10316155327-horizont-ct24/213411058051218/obsah/298359-hollywoodske-tyrani-zvirat</a:t>
            </a:r>
            <a:r>
              <a:rPr lang="cs-CZ" sz="1400" dirty="0" smtClean="0"/>
              <a:t> </a:t>
            </a:r>
            <a:endParaRPr lang="cs-CZ" sz="14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1191516"/>
            <a:ext cx="8454653" cy="4777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92533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6" name="TextovéPole 5"/>
          <p:cNvSpPr txBox="1"/>
          <p:nvPr/>
        </p:nvSpPr>
        <p:spPr>
          <a:xfrm>
            <a:off x="2195736" y="836711"/>
            <a:ext cx="6696744" cy="984885"/>
          </a:xfrm>
          <a:prstGeom prst="rect">
            <a:avLst/>
          </a:prstGeom>
          <a:noFill/>
        </p:spPr>
        <p:txBody>
          <a:bodyPr wrap="square" rtlCol="0">
            <a:spAutoFit/>
          </a:bodyPr>
          <a:lstStyle/>
          <a:p>
            <a:r>
              <a:rPr lang="cs-CZ" sz="4000" dirty="0" smtClean="0"/>
              <a:t>Děkuji za pozornost!</a:t>
            </a:r>
          </a:p>
          <a:p>
            <a:endParaRPr lang="cs-CZ" dirty="0"/>
          </a:p>
        </p:txBody>
      </p:sp>
      <p:pic>
        <p:nvPicPr>
          <p:cNvPr id="7" name="Picture 4" descr="http://www.duhaime.org/Portals/duhaime/images/animal-la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2336" y="2102369"/>
            <a:ext cx="3639328" cy="4346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571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TVORBA HONITEB</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484784"/>
            <a:ext cx="8064896" cy="4524315"/>
          </a:xfrm>
          <a:prstGeom prst="rect">
            <a:avLst/>
          </a:prstGeom>
          <a:noFill/>
        </p:spPr>
        <p:txBody>
          <a:bodyPr wrap="square" rtlCol="0">
            <a:spAutoFit/>
          </a:bodyPr>
          <a:lstStyle/>
          <a:p>
            <a:r>
              <a:rPr lang="cs-CZ" sz="2400" dirty="0" smtClean="0"/>
              <a:t>Zahájení řízení o </a:t>
            </a:r>
            <a:r>
              <a:rPr lang="cs-CZ" sz="2400" b="1" dirty="0" smtClean="0"/>
              <a:t>uznání honitby</a:t>
            </a:r>
            <a:endParaRPr lang="cs-CZ" sz="2400" b="1" i="1" dirty="0" smtClean="0">
              <a:solidFill>
                <a:schemeClr val="accent6"/>
              </a:solidFill>
            </a:endParaRPr>
          </a:p>
          <a:p>
            <a:pPr>
              <a:buFontTx/>
              <a:buChar char="-"/>
            </a:pPr>
            <a:r>
              <a:rPr lang="cs-CZ" sz="2400" dirty="0" smtClean="0"/>
              <a:t> na návrh vlastníka nebo přípravného výboru honebního společenstva</a:t>
            </a:r>
          </a:p>
          <a:p>
            <a:pPr>
              <a:buFontTx/>
              <a:buChar char="-"/>
            </a:pPr>
            <a:endParaRPr lang="cs-CZ" sz="2400" dirty="0" smtClean="0"/>
          </a:p>
          <a:p>
            <a:r>
              <a:rPr lang="cs-CZ" sz="2400" dirty="0" smtClean="0"/>
              <a:t>§ 17 zákona o myslivosti:</a:t>
            </a:r>
          </a:p>
          <a:p>
            <a:r>
              <a:rPr lang="cs-CZ" sz="2400" dirty="0" smtClean="0"/>
              <a:t>Honitba tvořena souvislými honebními pozemky.</a:t>
            </a:r>
          </a:p>
          <a:p>
            <a:endParaRPr lang="cs-CZ" sz="2400" dirty="0" smtClean="0"/>
          </a:p>
          <a:p>
            <a:r>
              <a:rPr lang="cs-CZ" sz="2400" dirty="0" smtClean="0"/>
              <a:t>Orgán státní správy myslivosti </a:t>
            </a:r>
            <a:r>
              <a:rPr lang="cs-CZ" sz="2400" b="1" dirty="0" smtClean="0"/>
              <a:t>z důvodů bezpečnostních nebo vojenských nebo zájmu vlastníka</a:t>
            </a:r>
            <a:r>
              <a:rPr lang="cs-CZ" sz="2400" dirty="0" smtClean="0"/>
              <a:t> prohlásí za nehonební pozemky i jiné pozemky než pozemky uvedené v </a:t>
            </a:r>
            <a:r>
              <a:rPr lang="cs-CZ" sz="2400" dirty="0" err="1" smtClean="0"/>
              <a:t>ust</a:t>
            </a:r>
            <a:r>
              <a:rPr lang="cs-CZ" sz="2400" dirty="0" smtClean="0"/>
              <a:t>. § 2 písm. e), a to buď z vlastního podnětu nebo na návrh vlastníka.</a:t>
            </a:r>
          </a:p>
          <a:p>
            <a:endParaRPr lang="cs-CZ" sz="2400" b="1" i="1" dirty="0" smtClean="0">
              <a:solidFill>
                <a:schemeClr val="accent6"/>
              </a:solidFill>
            </a:endParaRPr>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TVORBA HONITEB</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827584" y="1052736"/>
            <a:ext cx="8064896" cy="5632311"/>
          </a:xfrm>
          <a:prstGeom prst="rect">
            <a:avLst/>
          </a:prstGeom>
          <a:noFill/>
        </p:spPr>
        <p:txBody>
          <a:bodyPr wrap="square" rtlCol="0">
            <a:spAutoFit/>
          </a:bodyPr>
          <a:lstStyle/>
          <a:p>
            <a:r>
              <a:rPr lang="pl-PL" sz="2400" b="1" dirty="0" smtClean="0"/>
              <a:t>Nález Ústavního soudu ze dne 13. 12. 2006, Pl. ÚS 34/03</a:t>
            </a:r>
            <a:r>
              <a:rPr lang="pl-PL" sz="2400" dirty="0" smtClean="0"/>
              <a:t>:</a:t>
            </a:r>
          </a:p>
          <a:p>
            <a:endParaRPr lang="pl-PL" sz="2400" b="1" i="1" dirty="0" smtClean="0">
              <a:solidFill>
                <a:schemeClr val="accent6"/>
              </a:solidFill>
            </a:endParaRPr>
          </a:p>
          <a:p>
            <a:r>
              <a:rPr lang="cs-CZ" sz="2400" i="1" dirty="0" smtClean="0"/>
              <a:t>je třeba respektovat, že realizací práva myslivosti nelze zasáhnout do jiného ústavně zaručeného práva nebo do vlastnického práva v rozporu s principem proporcionality</a:t>
            </a:r>
          </a:p>
          <a:p>
            <a:r>
              <a:rPr lang="cs-CZ" sz="2400" i="1" dirty="0" smtClean="0"/>
              <a:t>takovým způsobem, který by popíral podstatu ústavní povinnosti podle čl. 11 odst. 3 Listiny</a:t>
            </a:r>
            <a:r>
              <a:rPr lang="cs-CZ" sz="2400" dirty="0" smtClean="0"/>
              <a:t>.</a:t>
            </a:r>
          </a:p>
          <a:p>
            <a:endParaRPr lang="cs-CZ" sz="2400" dirty="0" smtClean="0"/>
          </a:p>
          <a:p>
            <a:r>
              <a:rPr lang="cs-CZ" sz="2400" dirty="0" smtClean="0"/>
              <a:t>- nutnost chránit jiné ústavně zaručené právo svou</a:t>
            </a:r>
          </a:p>
          <a:p>
            <a:r>
              <a:rPr lang="cs-CZ" sz="2400" dirty="0" smtClean="0"/>
              <a:t>podstatou vylučující právo myslivosti (např. smýšlení vlastníka podle čl. 15 odst. 1 Listiny; </a:t>
            </a:r>
            <a:r>
              <a:rPr lang="cs-CZ" sz="2400" i="1" dirty="0" err="1" smtClean="0"/>
              <a:t>Chassagnou</a:t>
            </a:r>
            <a:r>
              <a:rPr lang="cs-CZ" sz="2400" i="1" dirty="0" smtClean="0"/>
              <a:t> a ostatní proti Francii), nebo v situacích, </a:t>
            </a:r>
            <a:r>
              <a:rPr lang="cs-CZ" sz="2400" dirty="0" smtClean="0"/>
              <a:t>kdy přestane být jinak legitimní omezení vlastníka z důvodu práva myslivosti proporcionální.</a:t>
            </a:r>
          </a:p>
          <a:p>
            <a:endParaRPr lang="cs-CZ" sz="2400" b="1" i="1" dirty="0" smtClean="0">
              <a:solidFill>
                <a:schemeClr val="accent6"/>
              </a:solidFill>
            </a:endParaRPr>
          </a:p>
          <a:p>
            <a:endParaRPr lang="cs-CZ" sz="2400" b="1" i="1" dirty="0">
              <a:solidFill>
                <a:schemeClr val="accent6"/>
              </a:solidFill>
            </a:endParaRPr>
          </a:p>
        </p:txBody>
      </p:sp>
      <p:sp>
        <p:nvSpPr>
          <p:cNvPr id="9" name="TextovéPole 8"/>
          <p:cNvSpPr txBox="1"/>
          <p:nvPr/>
        </p:nvSpPr>
        <p:spPr>
          <a:xfrm>
            <a:off x="1079104" y="6165304"/>
            <a:ext cx="8064896" cy="400110"/>
          </a:xfrm>
          <a:prstGeom prst="rect">
            <a:avLst/>
          </a:prstGeom>
          <a:noFill/>
        </p:spPr>
        <p:txBody>
          <a:bodyPr wrap="square" rtlCol="0">
            <a:spAutoFit/>
          </a:bodyPr>
          <a:lstStyle/>
          <a:p>
            <a:r>
              <a:rPr lang="cs-CZ" sz="2000" b="1" dirty="0" smtClean="0"/>
              <a:t>NSS: </a:t>
            </a:r>
            <a:r>
              <a:rPr lang="cs-CZ" sz="2000" dirty="0" smtClean="0"/>
              <a:t>rozsudky </a:t>
            </a:r>
            <a:r>
              <a:rPr lang="pt-BR" sz="2000" dirty="0" smtClean="0"/>
              <a:t>č. j. 9 As 26/2009 – 85,</a:t>
            </a:r>
            <a:r>
              <a:rPr lang="cs-CZ" sz="2000" dirty="0" smtClean="0"/>
              <a:t> 7 As 16/2013 – 53 a další </a:t>
            </a:r>
            <a:endParaRPr lang="cs-CZ" sz="2000" b="1" i="1" dirty="0">
              <a:solidFill>
                <a:schemeClr val="accent6"/>
              </a:solidFill>
            </a:endParaRPr>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MYSLIVOST - zvěř</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295190" y="980728"/>
            <a:ext cx="8064896" cy="6124754"/>
          </a:xfrm>
          <a:prstGeom prst="rect">
            <a:avLst/>
          </a:prstGeom>
          <a:noFill/>
        </p:spPr>
        <p:txBody>
          <a:bodyPr wrap="square" rtlCol="0">
            <a:spAutoFit/>
          </a:bodyPr>
          <a:lstStyle/>
          <a:p>
            <a:r>
              <a:rPr lang="cs-CZ" sz="2400" b="1" dirty="0" smtClean="0">
                <a:solidFill>
                  <a:srgbClr val="00B050"/>
                </a:solidFill>
              </a:rPr>
              <a:t>Zvěř</a:t>
            </a:r>
            <a:r>
              <a:rPr lang="cs-CZ" sz="2400" b="1" dirty="0" smtClean="0"/>
              <a:t> [§ 2 písm. d) - </a:t>
            </a:r>
            <a:r>
              <a:rPr lang="cs-CZ" sz="2000" b="1" dirty="0" smtClean="0"/>
              <a:t>druhy </a:t>
            </a:r>
            <a:r>
              <a:rPr lang="cs-CZ" sz="2000" b="1" dirty="0"/>
              <a:t>zvěře, </a:t>
            </a:r>
            <a:r>
              <a:rPr lang="cs-CZ" sz="2000" b="1" dirty="0">
                <a:solidFill>
                  <a:srgbClr val="00B050"/>
                </a:solidFill>
              </a:rPr>
              <a:t>kterou lze obhospodařovat </a:t>
            </a:r>
            <a:r>
              <a:rPr lang="cs-CZ" sz="2000" b="1" dirty="0" smtClean="0">
                <a:solidFill>
                  <a:srgbClr val="00B050"/>
                </a:solidFill>
              </a:rPr>
              <a:t>lovem</a:t>
            </a:r>
            <a:r>
              <a:rPr lang="cs-CZ" sz="2000" b="1" dirty="0"/>
              <a:t>]:</a:t>
            </a:r>
          </a:p>
          <a:p>
            <a:endParaRPr lang="cs-CZ" sz="2000" b="1" dirty="0"/>
          </a:p>
          <a:p>
            <a:pPr algn="just"/>
            <a:r>
              <a:rPr lang="cs-CZ" sz="1600" b="1" i="1" dirty="0"/>
              <a:t>- savci: daněk skvrnitý (</a:t>
            </a:r>
            <a:r>
              <a:rPr lang="cs-CZ" sz="1600" b="1" i="1" dirty="0" err="1"/>
              <a:t>Dama</a:t>
            </a:r>
            <a:r>
              <a:rPr lang="cs-CZ" sz="1600" b="1" i="1" dirty="0"/>
              <a:t> </a:t>
            </a:r>
            <a:r>
              <a:rPr lang="cs-CZ" sz="1600" b="1" i="1" dirty="0" err="1"/>
              <a:t>dama</a:t>
            </a:r>
            <a:r>
              <a:rPr lang="cs-CZ" sz="1600" b="1" i="1" dirty="0"/>
              <a:t>), jelen evropský (</a:t>
            </a:r>
            <a:r>
              <a:rPr lang="cs-CZ" sz="1600" b="1" i="1" dirty="0" err="1"/>
              <a:t>Cervus</a:t>
            </a:r>
            <a:r>
              <a:rPr lang="cs-CZ" sz="1600" b="1" i="1" dirty="0"/>
              <a:t> </a:t>
            </a:r>
            <a:r>
              <a:rPr lang="cs-CZ" sz="1600" b="1" i="1" dirty="0" err="1"/>
              <a:t>elaphus</a:t>
            </a:r>
            <a:r>
              <a:rPr lang="cs-CZ" sz="1600" b="1" i="1" dirty="0"/>
              <a:t>), jelenec běloocasý (</a:t>
            </a:r>
            <a:r>
              <a:rPr lang="cs-CZ" sz="1600" b="1" i="1" dirty="0" err="1"/>
              <a:t>Odocoileus</a:t>
            </a:r>
            <a:r>
              <a:rPr lang="cs-CZ" sz="1600" b="1" i="1" dirty="0"/>
              <a:t> </a:t>
            </a:r>
            <a:r>
              <a:rPr lang="cs-CZ" sz="1600" b="1" i="1" dirty="0" err="1"/>
              <a:t>virginianus</a:t>
            </a:r>
            <a:r>
              <a:rPr lang="cs-CZ" sz="1600" b="1" i="1" dirty="0"/>
              <a:t>), jezevec lesní (</a:t>
            </a:r>
            <a:r>
              <a:rPr lang="cs-CZ" sz="1600" b="1" i="1" dirty="0" err="1"/>
              <a:t>Meles</a:t>
            </a:r>
            <a:r>
              <a:rPr lang="cs-CZ" sz="1600" b="1" i="1" dirty="0"/>
              <a:t> </a:t>
            </a:r>
            <a:r>
              <a:rPr lang="cs-CZ" sz="1600" b="1" i="1" dirty="0" err="1"/>
              <a:t>meles</a:t>
            </a:r>
            <a:r>
              <a:rPr lang="cs-CZ" sz="1600" b="1" i="1" dirty="0"/>
              <a:t>), kamzík horský (</a:t>
            </a:r>
            <a:r>
              <a:rPr lang="cs-CZ" sz="1600" b="1" i="1" dirty="0" err="1"/>
              <a:t>Rupicapra</a:t>
            </a:r>
            <a:r>
              <a:rPr lang="cs-CZ" sz="1600" b="1" i="1" dirty="0"/>
              <a:t> </a:t>
            </a:r>
            <a:r>
              <a:rPr lang="cs-CZ" sz="1600" b="1" i="1" dirty="0" err="1"/>
              <a:t>rupicapra</a:t>
            </a:r>
            <a:r>
              <a:rPr lang="cs-CZ" sz="1600" b="1" i="1" dirty="0"/>
              <a:t>), koza bezoárová (</a:t>
            </a:r>
            <a:r>
              <a:rPr lang="cs-CZ" sz="1600" b="1" i="1" dirty="0" err="1"/>
              <a:t>Capra</a:t>
            </a:r>
            <a:r>
              <a:rPr lang="cs-CZ" sz="1600" b="1" i="1" dirty="0"/>
              <a:t> </a:t>
            </a:r>
            <a:r>
              <a:rPr lang="cs-CZ" sz="1600" b="1" i="1" dirty="0" err="1"/>
              <a:t>aegagrus</a:t>
            </a:r>
            <a:r>
              <a:rPr lang="cs-CZ" sz="1600" b="1" i="1" dirty="0"/>
              <a:t>), králík divoký (</a:t>
            </a:r>
            <a:r>
              <a:rPr lang="cs-CZ" sz="1600" b="1" i="1" dirty="0" err="1"/>
              <a:t>Oryctolagus</a:t>
            </a:r>
            <a:r>
              <a:rPr lang="cs-CZ" sz="1600" b="1" i="1" dirty="0"/>
              <a:t> </a:t>
            </a:r>
            <a:r>
              <a:rPr lang="cs-CZ" sz="1600" b="1" i="1" dirty="0" err="1"/>
              <a:t>cuniculus</a:t>
            </a:r>
            <a:r>
              <a:rPr lang="cs-CZ" sz="1600" b="1" i="1" dirty="0"/>
              <a:t>), kuna lesní (</a:t>
            </a:r>
            <a:r>
              <a:rPr lang="cs-CZ" sz="1600" b="1" i="1" dirty="0" err="1"/>
              <a:t>Martes</a:t>
            </a:r>
            <a:r>
              <a:rPr lang="cs-CZ" sz="1600" b="1" i="1" dirty="0"/>
              <a:t> </a:t>
            </a:r>
            <a:r>
              <a:rPr lang="cs-CZ" sz="1600" b="1" i="1" dirty="0" err="1"/>
              <a:t>martes</a:t>
            </a:r>
            <a:r>
              <a:rPr lang="cs-CZ" sz="1600" b="1" i="1" dirty="0"/>
              <a:t>), kuna skalní (</a:t>
            </a:r>
            <a:r>
              <a:rPr lang="cs-CZ" sz="1600" b="1" i="1" dirty="0" err="1"/>
              <a:t>Martes</a:t>
            </a:r>
            <a:r>
              <a:rPr lang="cs-CZ" sz="1600" b="1" i="1" dirty="0"/>
              <a:t> </a:t>
            </a:r>
            <a:r>
              <a:rPr lang="cs-CZ" sz="1600" b="1" i="1" dirty="0" err="1"/>
              <a:t>foina</a:t>
            </a:r>
            <a:r>
              <a:rPr lang="cs-CZ" sz="1600" b="1" i="1" dirty="0"/>
              <a:t>), liška obecná (</a:t>
            </a:r>
            <a:r>
              <a:rPr lang="cs-CZ" sz="1600" b="1" i="1" dirty="0" err="1"/>
              <a:t>Vulpes</a:t>
            </a:r>
            <a:r>
              <a:rPr lang="cs-CZ" sz="1600" b="1" i="1" dirty="0"/>
              <a:t> </a:t>
            </a:r>
            <a:r>
              <a:rPr lang="cs-CZ" sz="1600" b="1" i="1" dirty="0" err="1"/>
              <a:t>vulpes</a:t>
            </a:r>
            <a:r>
              <a:rPr lang="cs-CZ" sz="1600" b="1" i="1" dirty="0"/>
              <a:t>), muflon (</a:t>
            </a:r>
            <a:r>
              <a:rPr lang="cs-CZ" sz="1600" b="1" i="1" dirty="0" err="1"/>
              <a:t>Ovis</a:t>
            </a:r>
            <a:r>
              <a:rPr lang="cs-CZ" sz="1600" b="1" i="1" dirty="0"/>
              <a:t> </a:t>
            </a:r>
            <a:r>
              <a:rPr lang="cs-CZ" sz="1600" b="1" i="1" dirty="0" err="1"/>
              <a:t>musimon</a:t>
            </a:r>
            <a:r>
              <a:rPr lang="cs-CZ" sz="1600" b="1" i="1" dirty="0"/>
              <a:t>), ondatra pižmová (Ondatra </a:t>
            </a:r>
            <a:r>
              <a:rPr lang="cs-CZ" sz="1600" b="1" i="1" dirty="0" err="1"/>
              <a:t>zibethica</a:t>
            </a:r>
            <a:r>
              <a:rPr lang="cs-CZ" sz="1600" b="1" i="1" dirty="0"/>
              <a:t>), prase divoké (</a:t>
            </a:r>
            <a:r>
              <a:rPr lang="cs-CZ" sz="1600" b="1" i="1" dirty="0" err="1"/>
              <a:t>Sus</a:t>
            </a:r>
            <a:r>
              <a:rPr lang="cs-CZ" sz="1600" b="1" i="1" dirty="0"/>
              <a:t> </a:t>
            </a:r>
            <a:r>
              <a:rPr lang="cs-CZ" sz="1600" b="1" i="1" dirty="0" err="1"/>
              <a:t>scrofa</a:t>
            </a:r>
            <a:r>
              <a:rPr lang="cs-CZ" sz="1600" b="1" i="1" dirty="0"/>
              <a:t>), sika </a:t>
            </a:r>
            <a:r>
              <a:rPr lang="cs-CZ" sz="1600" b="1" i="1" dirty="0" err="1"/>
              <a:t>Dybowského</a:t>
            </a:r>
            <a:r>
              <a:rPr lang="cs-CZ" sz="1600" b="1" i="1" dirty="0"/>
              <a:t> (</a:t>
            </a:r>
            <a:r>
              <a:rPr lang="cs-CZ" sz="1600" b="1" i="1" dirty="0" err="1"/>
              <a:t>Cervus</a:t>
            </a:r>
            <a:r>
              <a:rPr lang="cs-CZ" sz="1600" b="1" i="1" dirty="0"/>
              <a:t> </a:t>
            </a:r>
            <a:r>
              <a:rPr lang="cs-CZ" sz="1600" b="1" i="1" dirty="0" err="1"/>
              <a:t>nippon</a:t>
            </a:r>
            <a:r>
              <a:rPr lang="cs-CZ" sz="1600" b="1" i="1" dirty="0"/>
              <a:t> </a:t>
            </a:r>
            <a:r>
              <a:rPr lang="cs-CZ" sz="1600" b="1" i="1" dirty="0" err="1"/>
              <a:t>dybowskii</a:t>
            </a:r>
            <a:r>
              <a:rPr lang="cs-CZ" sz="1600" b="1" i="1" dirty="0"/>
              <a:t>), sika japonský (</a:t>
            </a:r>
            <a:r>
              <a:rPr lang="cs-CZ" sz="1600" b="1" i="1" dirty="0" err="1"/>
              <a:t>Cervus</a:t>
            </a:r>
            <a:r>
              <a:rPr lang="cs-CZ" sz="1600" b="1" i="1" dirty="0"/>
              <a:t> </a:t>
            </a:r>
            <a:r>
              <a:rPr lang="cs-CZ" sz="1600" b="1" i="1" dirty="0" err="1"/>
              <a:t>nippon</a:t>
            </a:r>
            <a:r>
              <a:rPr lang="cs-CZ" sz="1600" b="1" i="1" dirty="0"/>
              <a:t> </a:t>
            </a:r>
            <a:r>
              <a:rPr lang="cs-CZ" sz="1600" b="1" i="1" dirty="0" err="1"/>
              <a:t>nippon</a:t>
            </a:r>
            <a:r>
              <a:rPr lang="cs-CZ" sz="1600" b="1" i="1" dirty="0"/>
              <a:t>), srnec obecný (</a:t>
            </a:r>
            <a:r>
              <a:rPr lang="cs-CZ" sz="1600" b="1" i="1" dirty="0" err="1"/>
              <a:t>Capreolus</a:t>
            </a:r>
            <a:r>
              <a:rPr lang="cs-CZ" sz="1600" b="1" i="1" dirty="0"/>
              <a:t> </a:t>
            </a:r>
            <a:r>
              <a:rPr lang="cs-CZ" sz="1600" b="1" i="1" dirty="0" err="1"/>
              <a:t>capreolus</a:t>
            </a:r>
            <a:r>
              <a:rPr lang="cs-CZ" sz="1600" b="1" i="1" dirty="0"/>
              <a:t>), tchoř tmavý (</a:t>
            </a:r>
            <a:r>
              <a:rPr lang="cs-CZ" sz="1600" b="1" i="1" dirty="0" err="1"/>
              <a:t>Mustela</a:t>
            </a:r>
            <a:r>
              <a:rPr lang="cs-CZ" sz="1600" b="1" i="1" dirty="0"/>
              <a:t> </a:t>
            </a:r>
            <a:r>
              <a:rPr lang="cs-CZ" sz="1600" b="1" i="1" dirty="0" err="1"/>
              <a:t>putorius</a:t>
            </a:r>
            <a:r>
              <a:rPr lang="cs-CZ" sz="1600" b="1" i="1" dirty="0"/>
              <a:t>), tchoř stepní (</a:t>
            </a:r>
            <a:r>
              <a:rPr lang="cs-CZ" sz="1600" b="1" i="1" dirty="0" err="1"/>
              <a:t>Mustela</a:t>
            </a:r>
            <a:r>
              <a:rPr lang="cs-CZ" sz="1600" b="1" i="1" dirty="0"/>
              <a:t> </a:t>
            </a:r>
            <a:r>
              <a:rPr lang="cs-CZ" sz="1600" b="1" i="1" dirty="0" err="1"/>
              <a:t>eversmannii</a:t>
            </a:r>
            <a:r>
              <a:rPr lang="cs-CZ" sz="1600" b="1" i="1" dirty="0"/>
              <a:t>) a zajíc polní (</a:t>
            </a:r>
            <a:r>
              <a:rPr lang="cs-CZ" sz="1600" b="1" i="1" dirty="0" err="1"/>
              <a:t>Lepus</a:t>
            </a:r>
            <a:r>
              <a:rPr lang="cs-CZ" sz="1600" b="1" i="1" dirty="0"/>
              <a:t> </a:t>
            </a:r>
            <a:r>
              <a:rPr lang="cs-CZ" sz="1600" b="1" i="1" dirty="0" err="1"/>
              <a:t>europaeus</a:t>
            </a:r>
            <a:r>
              <a:rPr lang="cs-CZ" sz="1600" b="1" i="1" dirty="0"/>
              <a:t>),</a:t>
            </a:r>
          </a:p>
          <a:p>
            <a:pPr algn="just"/>
            <a:r>
              <a:rPr lang="cs-CZ" sz="1600" b="1" i="1" dirty="0" smtClean="0"/>
              <a:t>- ptáci</a:t>
            </a:r>
            <a:r>
              <a:rPr lang="cs-CZ" sz="1600" b="1" i="1" dirty="0"/>
              <a:t>: bažant královský (</a:t>
            </a:r>
            <a:r>
              <a:rPr lang="cs-CZ" sz="1600" b="1" i="1" dirty="0" err="1"/>
              <a:t>Syrmaticus</a:t>
            </a:r>
            <a:r>
              <a:rPr lang="cs-CZ" sz="1600" b="1" i="1" dirty="0"/>
              <a:t> </a:t>
            </a:r>
            <a:r>
              <a:rPr lang="cs-CZ" sz="1600" b="1" i="1" dirty="0" err="1"/>
              <a:t>reevesii</a:t>
            </a:r>
            <a:r>
              <a:rPr lang="cs-CZ" sz="1600" b="1" i="1" dirty="0"/>
              <a:t>), bažant obecný (</a:t>
            </a:r>
            <a:r>
              <a:rPr lang="cs-CZ" sz="1600" b="1" i="1" dirty="0" err="1"/>
              <a:t>Phasianus</a:t>
            </a:r>
            <a:r>
              <a:rPr lang="cs-CZ" sz="1600" b="1" i="1" dirty="0"/>
              <a:t> </a:t>
            </a:r>
            <a:r>
              <a:rPr lang="cs-CZ" sz="1600" b="1" i="1" dirty="0" err="1"/>
              <a:t>colchicus</a:t>
            </a:r>
            <a:r>
              <a:rPr lang="cs-CZ" sz="1600" b="1" i="1" dirty="0"/>
              <a:t>), hrdlička zahradní (</a:t>
            </a:r>
            <a:r>
              <a:rPr lang="cs-CZ" sz="1600" b="1" i="1" dirty="0" err="1"/>
              <a:t>Streptopelia</a:t>
            </a:r>
            <a:r>
              <a:rPr lang="cs-CZ" sz="1600" b="1" i="1" dirty="0"/>
              <a:t> </a:t>
            </a:r>
            <a:r>
              <a:rPr lang="cs-CZ" sz="1600" b="1" i="1" dirty="0" err="1"/>
              <a:t>decaocto</a:t>
            </a:r>
            <a:r>
              <a:rPr lang="cs-CZ" sz="1600" b="1" i="1" dirty="0"/>
              <a:t>), holub hřivnáč (</a:t>
            </a:r>
            <a:r>
              <a:rPr lang="cs-CZ" sz="1600" b="1" i="1" dirty="0" err="1"/>
              <a:t>Columba</a:t>
            </a:r>
            <a:r>
              <a:rPr lang="cs-CZ" sz="1600" b="1" i="1" dirty="0"/>
              <a:t> </a:t>
            </a:r>
            <a:r>
              <a:rPr lang="cs-CZ" sz="1600" b="1" i="1" dirty="0" err="1"/>
              <a:t>palumbus</a:t>
            </a:r>
            <a:r>
              <a:rPr lang="cs-CZ" sz="1600" b="1" i="1" dirty="0"/>
              <a:t>), husa běločelá (</a:t>
            </a:r>
            <a:r>
              <a:rPr lang="cs-CZ" sz="1600" b="1" i="1" dirty="0" err="1"/>
              <a:t>Anser</a:t>
            </a:r>
            <a:r>
              <a:rPr lang="cs-CZ" sz="1600" b="1" i="1" dirty="0"/>
              <a:t> </a:t>
            </a:r>
            <a:r>
              <a:rPr lang="cs-CZ" sz="1600" b="1" i="1" dirty="0" err="1"/>
              <a:t>albifrons</a:t>
            </a:r>
            <a:r>
              <a:rPr lang="cs-CZ" sz="1600" b="1" i="1" dirty="0"/>
              <a:t>), husa polní (</a:t>
            </a:r>
            <a:r>
              <a:rPr lang="cs-CZ" sz="1600" b="1" i="1" dirty="0" err="1"/>
              <a:t>Anser</a:t>
            </a:r>
            <a:r>
              <a:rPr lang="cs-CZ" sz="1600" b="1" i="1" dirty="0"/>
              <a:t> </a:t>
            </a:r>
            <a:r>
              <a:rPr lang="cs-CZ" sz="1600" b="1" i="1" dirty="0" err="1"/>
              <a:t>fabalis</a:t>
            </a:r>
            <a:r>
              <a:rPr lang="cs-CZ" sz="1600" b="1" i="1" dirty="0"/>
              <a:t>), husa velká (</a:t>
            </a:r>
            <a:r>
              <a:rPr lang="cs-CZ" sz="1600" b="1" i="1" dirty="0" err="1"/>
              <a:t>Anser</a:t>
            </a:r>
            <a:r>
              <a:rPr lang="cs-CZ" sz="1600" b="1" i="1" dirty="0"/>
              <a:t> </a:t>
            </a:r>
            <a:r>
              <a:rPr lang="cs-CZ" sz="1600" b="1" i="1" dirty="0" err="1"/>
              <a:t>anser</a:t>
            </a:r>
            <a:r>
              <a:rPr lang="cs-CZ" sz="1600" b="1" i="1" dirty="0"/>
              <a:t>), kachna divoká (</a:t>
            </a:r>
            <a:r>
              <a:rPr lang="cs-CZ" sz="1600" b="1" i="1" dirty="0" err="1"/>
              <a:t>Anas</a:t>
            </a:r>
            <a:r>
              <a:rPr lang="cs-CZ" sz="1600" b="1" i="1" dirty="0"/>
              <a:t> </a:t>
            </a:r>
            <a:r>
              <a:rPr lang="cs-CZ" sz="1600" b="1" i="1" dirty="0" err="1"/>
              <a:t>platyrhynchos</a:t>
            </a:r>
            <a:r>
              <a:rPr lang="cs-CZ" sz="1600" b="1" i="1" dirty="0"/>
              <a:t>), krocan divoký (</a:t>
            </a:r>
            <a:r>
              <a:rPr lang="cs-CZ" sz="1600" b="1" i="1" dirty="0" err="1"/>
              <a:t>Meleagris</a:t>
            </a:r>
            <a:r>
              <a:rPr lang="cs-CZ" sz="1600" b="1" i="1" dirty="0"/>
              <a:t> </a:t>
            </a:r>
            <a:r>
              <a:rPr lang="cs-CZ" sz="1600" b="1" i="1" dirty="0" err="1"/>
              <a:t>gallopavo</a:t>
            </a:r>
            <a:r>
              <a:rPr lang="cs-CZ" sz="1600" b="1" i="1" dirty="0"/>
              <a:t>), lyska černá (</a:t>
            </a:r>
            <a:r>
              <a:rPr lang="cs-CZ" sz="1600" b="1" i="1" dirty="0" err="1"/>
              <a:t>Fulica</a:t>
            </a:r>
            <a:r>
              <a:rPr lang="cs-CZ" sz="1600" b="1" i="1" dirty="0"/>
              <a:t> </a:t>
            </a:r>
            <a:r>
              <a:rPr lang="cs-CZ" sz="1600" b="1" i="1" dirty="0" err="1"/>
              <a:t>atra</a:t>
            </a:r>
            <a:r>
              <a:rPr lang="cs-CZ" sz="1600" b="1" i="1" dirty="0"/>
              <a:t>), orebice horská (</a:t>
            </a:r>
            <a:r>
              <a:rPr lang="cs-CZ" sz="1600" b="1" i="1" dirty="0" err="1"/>
              <a:t>Alectoris</a:t>
            </a:r>
            <a:r>
              <a:rPr lang="cs-CZ" sz="1600" b="1" i="1" dirty="0"/>
              <a:t> </a:t>
            </a:r>
            <a:r>
              <a:rPr lang="cs-CZ" sz="1600" b="1" i="1" dirty="0" err="1"/>
              <a:t>graeca</a:t>
            </a:r>
            <a:r>
              <a:rPr lang="cs-CZ" sz="1600" b="1" i="1" dirty="0"/>
              <a:t>), perlička obecná (</a:t>
            </a:r>
            <a:r>
              <a:rPr lang="cs-CZ" sz="1600" b="1" i="1" dirty="0" err="1"/>
              <a:t>Numida</a:t>
            </a:r>
            <a:r>
              <a:rPr lang="cs-CZ" sz="1600" b="1" i="1" dirty="0"/>
              <a:t> </a:t>
            </a:r>
            <a:r>
              <a:rPr lang="cs-CZ" sz="1600" b="1" i="1" dirty="0" err="1"/>
              <a:t>meleagris</a:t>
            </a:r>
            <a:r>
              <a:rPr lang="cs-CZ" sz="1600" b="1" i="1" dirty="0"/>
              <a:t>), </a:t>
            </a:r>
            <a:r>
              <a:rPr lang="cs-CZ" sz="1600" b="1" i="1" dirty="0" err="1"/>
              <a:t>polák</a:t>
            </a:r>
            <a:r>
              <a:rPr lang="cs-CZ" sz="1600" b="1" i="1" dirty="0"/>
              <a:t> chocholačka (</a:t>
            </a:r>
            <a:r>
              <a:rPr lang="cs-CZ" sz="1600" b="1" i="1" dirty="0" err="1"/>
              <a:t>Aythya</a:t>
            </a:r>
            <a:r>
              <a:rPr lang="cs-CZ" sz="1600" b="1" i="1" dirty="0"/>
              <a:t> </a:t>
            </a:r>
            <a:r>
              <a:rPr lang="cs-CZ" sz="1600" b="1" i="1" dirty="0" err="1"/>
              <a:t>fuligula</a:t>
            </a:r>
            <a:r>
              <a:rPr lang="cs-CZ" sz="1600" b="1" i="1" dirty="0"/>
              <a:t>), </a:t>
            </a:r>
            <a:r>
              <a:rPr lang="cs-CZ" sz="1600" b="1" i="1" dirty="0" err="1"/>
              <a:t>polák</a:t>
            </a:r>
            <a:r>
              <a:rPr lang="cs-CZ" sz="1600" b="1" i="1" dirty="0"/>
              <a:t> velký (</a:t>
            </a:r>
            <a:r>
              <a:rPr lang="cs-CZ" sz="1600" b="1" i="1" dirty="0" err="1"/>
              <a:t>Aythya</a:t>
            </a:r>
            <a:r>
              <a:rPr lang="cs-CZ" sz="1600" b="1" i="1" dirty="0"/>
              <a:t> ferina), straka obecná (</a:t>
            </a:r>
            <a:r>
              <a:rPr lang="cs-CZ" sz="1600" b="1" i="1" dirty="0" err="1"/>
              <a:t>Pica</a:t>
            </a:r>
            <a:r>
              <a:rPr lang="cs-CZ" sz="1600" b="1" i="1" dirty="0"/>
              <a:t> </a:t>
            </a:r>
            <a:r>
              <a:rPr lang="cs-CZ" sz="1600" b="1" i="1" dirty="0" err="1"/>
              <a:t>pica</a:t>
            </a:r>
            <a:r>
              <a:rPr lang="cs-CZ" sz="1600" b="1" i="1" dirty="0"/>
              <a:t>), špaček obecný (</a:t>
            </a:r>
            <a:r>
              <a:rPr lang="cs-CZ" sz="1600" b="1" i="1" dirty="0" err="1"/>
              <a:t>Sturnus</a:t>
            </a:r>
            <a:r>
              <a:rPr lang="cs-CZ" sz="1600" b="1" i="1" dirty="0"/>
              <a:t> </a:t>
            </a:r>
            <a:r>
              <a:rPr lang="cs-CZ" sz="1600" b="1" i="1" dirty="0" err="1"/>
              <a:t>vulgaris</a:t>
            </a:r>
            <a:r>
              <a:rPr lang="cs-CZ" sz="1600" b="1" i="1" dirty="0"/>
              <a:t>), vrána obecná (</a:t>
            </a:r>
            <a:r>
              <a:rPr lang="cs-CZ" sz="1600" b="1" i="1" dirty="0" err="1"/>
              <a:t>Corvus</a:t>
            </a:r>
            <a:r>
              <a:rPr lang="cs-CZ" sz="1600" b="1" i="1" dirty="0"/>
              <a:t> </a:t>
            </a:r>
            <a:r>
              <a:rPr lang="cs-CZ" sz="1600" b="1" i="1" dirty="0" err="1"/>
              <a:t>corone</a:t>
            </a:r>
            <a:r>
              <a:rPr lang="cs-CZ" sz="1600" b="1" i="1" dirty="0" smtClean="0"/>
              <a:t>).</a:t>
            </a:r>
          </a:p>
          <a:p>
            <a:pPr algn="just"/>
            <a:endParaRPr lang="cs-CZ" sz="1600" b="1" i="1" dirty="0" smtClean="0"/>
          </a:p>
          <a:p>
            <a:pPr algn="just"/>
            <a:r>
              <a:rPr lang="cs-CZ" b="1" dirty="0" smtClean="0">
                <a:solidFill>
                  <a:srgbClr val="FF0000"/>
                </a:solidFill>
              </a:rPr>
              <a:t>Srov. § 304 trestního </a:t>
            </a:r>
            <a:r>
              <a:rPr lang="cs-CZ" b="1" dirty="0">
                <a:solidFill>
                  <a:srgbClr val="FF0000"/>
                </a:solidFill>
              </a:rPr>
              <a:t>zákoníku </a:t>
            </a:r>
            <a:r>
              <a:rPr lang="cs-CZ" b="1" dirty="0" smtClean="0">
                <a:solidFill>
                  <a:srgbClr val="FF0000"/>
                </a:solidFill>
              </a:rPr>
              <a:t>(TČ pytláctví: „Kdo </a:t>
            </a:r>
            <a:r>
              <a:rPr lang="cs-CZ" b="1" dirty="0">
                <a:solidFill>
                  <a:srgbClr val="FF0000"/>
                </a:solidFill>
              </a:rPr>
              <a:t>neoprávněně loví zvěř nebo </a:t>
            </a:r>
            <a:r>
              <a:rPr lang="cs-CZ" b="1" dirty="0" smtClean="0">
                <a:solidFill>
                  <a:srgbClr val="FF0000"/>
                </a:solidFill>
              </a:rPr>
              <a:t>ryby…“)</a:t>
            </a:r>
          </a:p>
          <a:p>
            <a:pPr>
              <a:buFont typeface="Arial" pitchFamily="34" charset="0"/>
              <a:buChar char="•"/>
            </a:pPr>
            <a:endParaRPr lang="cs-CZ" sz="2000" dirty="0" smtClean="0"/>
          </a:p>
          <a:p>
            <a:endParaRPr lang="cs-CZ" dirty="0" smtClean="0"/>
          </a:p>
          <a:p>
            <a:endParaRPr lang="cs-CZ" dirty="0"/>
          </a:p>
        </p:txBody>
      </p:sp>
    </p:spTree>
    <p:extLst>
      <p:ext uri="{BB962C8B-B14F-4D97-AF65-F5344CB8AC3E}">
        <p14:creationId xmlns:p14="http://schemas.microsoft.com/office/powerpoint/2010/main" xmlns="" val="268627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MYSLIVOST - zvěř</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295190" y="980728"/>
            <a:ext cx="8064896" cy="5109091"/>
          </a:xfrm>
          <a:prstGeom prst="rect">
            <a:avLst/>
          </a:prstGeom>
          <a:noFill/>
        </p:spPr>
        <p:txBody>
          <a:bodyPr wrap="square" rtlCol="0">
            <a:spAutoFit/>
          </a:bodyPr>
          <a:lstStyle/>
          <a:p>
            <a:r>
              <a:rPr lang="cs-CZ" sz="2400" b="1" dirty="0" smtClean="0">
                <a:solidFill>
                  <a:srgbClr val="00B050"/>
                </a:solidFill>
              </a:rPr>
              <a:t>Zvěř</a:t>
            </a:r>
            <a:r>
              <a:rPr lang="cs-CZ" sz="2400" b="1" dirty="0" smtClean="0"/>
              <a:t> [§ 2 písm. c) - </a:t>
            </a:r>
            <a:r>
              <a:rPr lang="cs-CZ" sz="2000" b="1" dirty="0" smtClean="0"/>
              <a:t>druhy </a:t>
            </a:r>
            <a:r>
              <a:rPr lang="cs-CZ" sz="2000" b="1" dirty="0"/>
              <a:t>zvěře, </a:t>
            </a:r>
            <a:r>
              <a:rPr lang="cs-CZ" sz="2000" b="1" dirty="0">
                <a:solidFill>
                  <a:srgbClr val="00B050"/>
                </a:solidFill>
              </a:rPr>
              <a:t>kterou </a:t>
            </a:r>
            <a:r>
              <a:rPr lang="cs-CZ" sz="2000" b="1" dirty="0" smtClean="0">
                <a:solidFill>
                  <a:srgbClr val="00B050"/>
                </a:solidFill>
              </a:rPr>
              <a:t>nelze lovit</a:t>
            </a:r>
            <a:r>
              <a:rPr lang="cs-CZ" sz="2000" b="1" dirty="0" smtClean="0"/>
              <a:t>]:</a:t>
            </a:r>
            <a:endParaRPr lang="cs-CZ" sz="2000" b="1" dirty="0"/>
          </a:p>
          <a:p>
            <a:endParaRPr lang="cs-CZ" sz="2000" b="1" dirty="0"/>
          </a:p>
          <a:p>
            <a:pPr algn="just"/>
            <a:r>
              <a:rPr lang="cs-CZ" sz="1600" b="1" i="1" dirty="0" smtClean="0"/>
              <a:t>-- </a:t>
            </a:r>
            <a:r>
              <a:rPr lang="cs-CZ" sz="1600" b="1" i="1" dirty="0"/>
              <a:t>savci: bobr evropský (Castor </a:t>
            </a:r>
            <a:r>
              <a:rPr lang="cs-CZ" sz="1600" b="1" i="1" dirty="0" err="1"/>
              <a:t>fiber</a:t>
            </a:r>
            <a:r>
              <a:rPr lang="cs-CZ" sz="1600" b="1" i="1" dirty="0"/>
              <a:t>), kočka divoká (</a:t>
            </a:r>
            <a:r>
              <a:rPr lang="cs-CZ" sz="1600" b="1" i="1" dirty="0" err="1"/>
              <a:t>Felis</a:t>
            </a:r>
            <a:r>
              <a:rPr lang="cs-CZ" sz="1600" b="1" i="1" dirty="0"/>
              <a:t> </a:t>
            </a:r>
            <a:r>
              <a:rPr lang="cs-CZ" sz="1600" b="1" i="1" dirty="0" err="1"/>
              <a:t>silvestris</a:t>
            </a:r>
            <a:r>
              <a:rPr lang="cs-CZ" sz="1600" b="1" i="1" dirty="0"/>
              <a:t>), los evropský (</a:t>
            </a:r>
            <a:r>
              <a:rPr lang="cs-CZ" sz="1600" b="1" i="1" dirty="0" err="1"/>
              <a:t>Alces</a:t>
            </a:r>
            <a:r>
              <a:rPr lang="cs-CZ" sz="1600" b="1" i="1" dirty="0"/>
              <a:t> </a:t>
            </a:r>
            <a:r>
              <a:rPr lang="cs-CZ" sz="1600" b="1" i="1" dirty="0" err="1"/>
              <a:t>alces</a:t>
            </a:r>
            <a:r>
              <a:rPr lang="cs-CZ" sz="1600" b="1" i="1" dirty="0"/>
              <a:t>), medvěd hnědý (</a:t>
            </a:r>
            <a:r>
              <a:rPr lang="cs-CZ" sz="1600" b="1" i="1" dirty="0" err="1"/>
              <a:t>Ursus</a:t>
            </a:r>
            <a:r>
              <a:rPr lang="cs-CZ" sz="1600" b="1" i="1" dirty="0"/>
              <a:t> </a:t>
            </a:r>
            <a:r>
              <a:rPr lang="cs-CZ" sz="1600" b="1" i="1" dirty="0" err="1"/>
              <a:t>arctos</a:t>
            </a:r>
            <a:r>
              <a:rPr lang="cs-CZ" sz="1600" b="1" i="1" dirty="0"/>
              <a:t>), rys ostrovid (</a:t>
            </a:r>
            <a:r>
              <a:rPr lang="cs-CZ" sz="1600" b="1" i="1" dirty="0" err="1"/>
              <a:t>Lynx</a:t>
            </a:r>
            <a:r>
              <a:rPr lang="cs-CZ" sz="1600" b="1" i="1" dirty="0"/>
              <a:t> </a:t>
            </a:r>
            <a:r>
              <a:rPr lang="cs-CZ" sz="1600" b="1" i="1" dirty="0" err="1"/>
              <a:t>lynx</a:t>
            </a:r>
            <a:r>
              <a:rPr lang="cs-CZ" sz="1600" b="1" i="1" dirty="0"/>
              <a:t>), vlk euroasijský (</a:t>
            </a:r>
            <a:r>
              <a:rPr lang="cs-CZ" sz="1600" b="1" i="1" dirty="0" err="1"/>
              <a:t>Canis</a:t>
            </a:r>
            <a:r>
              <a:rPr lang="cs-CZ" sz="1600" b="1" i="1" dirty="0"/>
              <a:t> lupus), vydra říční (</a:t>
            </a:r>
            <a:r>
              <a:rPr lang="cs-CZ" sz="1600" b="1" i="1" dirty="0" err="1"/>
              <a:t>Lutra</a:t>
            </a:r>
            <a:r>
              <a:rPr lang="cs-CZ" sz="1600" b="1" i="1" dirty="0"/>
              <a:t> </a:t>
            </a:r>
            <a:r>
              <a:rPr lang="cs-CZ" sz="1600" b="1" i="1" dirty="0" err="1"/>
              <a:t>lutra</a:t>
            </a:r>
            <a:r>
              <a:rPr lang="cs-CZ" sz="1600" b="1" i="1" dirty="0"/>
              <a:t>),</a:t>
            </a:r>
          </a:p>
          <a:p>
            <a:pPr algn="just"/>
            <a:r>
              <a:rPr lang="cs-CZ" sz="1600" b="1" i="1" dirty="0" smtClean="0"/>
              <a:t>- ptáci</a:t>
            </a:r>
            <a:r>
              <a:rPr lang="cs-CZ" sz="1600" b="1" i="1" dirty="0"/>
              <a:t>: čírka modrá (</a:t>
            </a:r>
            <a:r>
              <a:rPr lang="cs-CZ" sz="1600" b="1" i="1" dirty="0" err="1"/>
              <a:t>Anas</a:t>
            </a:r>
            <a:r>
              <a:rPr lang="cs-CZ" sz="1600" b="1" i="1" dirty="0"/>
              <a:t> </a:t>
            </a:r>
            <a:r>
              <a:rPr lang="cs-CZ" sz="1600" b="1" i="1" dirty="0" err="1"/>
              <a:t>querquedula</a:t>
            </a:r>
            <a:r>
              <a:rPr lang="cs-CZ" sz="1600" b="1" i="1" dirty="0"/>
              <a:t>), čírka obecná (</a:t>
            </a:r>
            <a:r>
              <a:rPr lang="cs-CZ" sz="1600" b="1" i="1" dirty="0" err="1"/>
              <a:t>Anas</a:t>
            </a:r>
            <a:r>
              <a:rPr lang="cs-CZ" sz="1600" b="1" i="1" dirty="0"/>
              <a:t> </a:t>
            </a:r>
            <a:r>
              <a:rPr lang="cs-CZ" sz="1600" b="1" i="1" dirty="0" err="1"/>
              <a:t>crecca</a:t>
            </a:r>
            <a:r>
              <a:rPr lang="cs-CZ" sz="1600" b="1" i="1" dirty="0"/>
              <a:t>), </a:t>
            </a:r>
            <a:r>
              <a:rPr lang="cs-CZ" sz="1600" b="1" i="1" dirty="0">
                <a:solidFill>
                  <a:schemeClr val="accent2"/>
                </a:solidFill>
              </a:rPr>
              <a:t>havran polní </a:t>
            </a:r>
            <a:r>
              <a:rPr lang="cs-CZ" sz="1600" b="1" i="1" dirty="0"/>
              <a:t>(</a:t>
            </a:r>
            <a:r>
              <a:rPr lang="cs-CZ" sz="1600" b="1" i="1" dirty="0" err="1"/>
              <a:t>Corvus</a:t>
            </a:r>
            <a:r>
              <a:rPr lang="cs-CZ" sz="1600" b="1" i="1" dirty="0"/>
              <a:t> </a:t>
            </a:r>
            <a:r>
              <a:rPr lang="cs-CZ" sz="1600" b="1" i="1" dirty="0" err="1"/>
              <a:t>frugilegus</a:t>
            </a:r>
            <a:r>
              <a:rPr lang="cs-CZ" sz="1600" b="1" i="1" dirty="0"/>
              <a:t>), holub doupňák (</a:t>
            </a:r>
            <a:r>
              <a:rPr lang="cs-CZ" sz="1600" b="1" i="1" dirty="0" err="1"/>
              <a:t>Columba</a:t>
            </a:r>
            <a:r>
              <a:rPr lang="cs-CZ" sz="1600" b="1" i="1" dirty="0"/>
              <a:t> </a:t>
            </a:r>
            <a:r>
              <a:rPr lang="cs-CZ" sz="1600" b="1" i="1" dirty="0" err="1"/>
              <a:t>oenas</a:t>
            </a:r>
            <a:r>
              <a:rPr lang="cs-CZ" sz="1600" b="1" i="1" dirty="0"/>
              <a:t>), </a:t>
            </a:r>
            <a:r>
              <a:rPr lang="cs-CZ" sz="1600" b="1" i="1" dirty="0">
                <a:solidFill>
                  <a:schemeClr val="accent2"/>
                </a:solidFill>
              </a:rPr>
              <a:t>jeřábek lesní </a:t>
            </a:r>
            <a:r>
              <a:rPr lang="cs-CZ" sz="1600" b="1" i="1" dirty="0"/>
              <a:t>(</a:t>
            </a:r>
            <a:r>
              <a:rPr lang="cs-CZ" sz="1600" b="1" i="1" dirty="0" err="1"/>
              <a:t>Bonasa</a:t>
            </a:r>
            <a:r>
              <a:rPr lang="cs-CZ" sz="1600" b="1" i="1" dirty="0"/>
              <a:t> </a:t>
            </a:r>
            <a:r>
              <a:rPr lang="cs-CZ" sz="1600" b="1" i="1" dirty="0" err="1"/>
              <a:t>bonasia</a:t>
            </a:r>
            <a:r>
              <a:rPr lang="cs-CZ" sz="1600" b="1" i="1" dirty="0"/>
              <a:t>), jestřáb lesní (</a:t>
            </a:r>
            <a:r>
              <a:rPr lang="cs-CZ" sz="1600" b="1" i="1" dirty="0" err="1"/>
              <a:t>Accipiter</a:t>
            </a:r>
            <a:r>
              <a:rPr lang="cs-CZ" sz="1600" b="1" i="1" dirty="0"/>
              <a:t> </a:t>
            </a:r>
            <a:r>
              <a:rPr lang="cs-CZ" sz="1600" b="1" i="1" dirty="0" err="1"/>
              <a:t>gentilis</a:t>
            </a:r>
            <a:r>
              <a:rPr lang="cs-CZ" sz="1600" b="1" i="1" dirty="0"/>
              <a:t>), </a:t>
            </a:r>
            <a:r>
              <a:rPr lang="cs-CZ" sz="1600" b="1" i="1" dirty="0">
                <a:solidFill>
                  <a:schemeClr val="accent2"/>
                </a:solidFill>
              </a:rPr>
              <a:t>káně lesní </a:t>
            </a:r>
            <a:r>
              <a:rPr lang="cs-CZ" sz="1600" b="1" i="1" dirty="0"/>
              <a:t>(</a:t>
            </a:r>
            <a:r>
              <a:rPr lang="cs-CZ" sz="1600" b="1" i="1" dirty="0" err="1"/>
              <a:t>Buteo</a:t>
            </a:r>
            <a:r>
              <a:rPr lang="cs-CZ" sz="1600" b="1" i="1" dirty="0"/>
              <a:t> </a:t>
            </a:r>
            <a:r>
              <a:rPr lang="cs-CZ" sz="1600" b="1" i="1" dirty="0" err="1"/>
              <a:t>buteo</a:t>
            </a:r>
            <a:r>
              <a:rPr lang="cs-CZ" sz="1600" b="1" i="1" dirty="0"/>
              <a:t>), </a:t>
            </a:r>
            <a:r>
              <a:rPr lang="cs-CZ" sz="1600" b="1" i="1" dirty="0">
                <a:solidFill>
                  <a:schemeClr val="accent2"/>
                </a:solidFill>
              </a:rPr>
              <a:t>káně rousná </a:t>
            </a:r>
            <a:r>
              <a:rPr lang="cs-CZ" sz="1600" b="1" i="1" dirty="0"/>
              <a:t>(</a:t>
            </a:r>
            <a:r>
              <a:rPr lang="cs-CZ" sz="1600" b="1" i="1" dirty="0" err="1"/>
              <a:t>Buteo</a:t>
            </a:r>
            <a:r>
              <a:rPr lang="cs-CZ" sz="1600" b="1" i="1" dirty="0"/>
              <a:t> </a:t>
            </a:r>
            <a:r>
              <a:rPr lang="cs-CZ" sz="1600" b="1" i="1" dirty="0" err="1"/>
              <a:t>lagopus</a:t>
            </a:r>
            <a:r>
              <a:rPr lang="cs-CZ" sz="1600" b="1" i="1" dirty="0"/>
              <a:t>), kopřivka obecná (</a:t>
            </a:r>
            <a:r>
              <a:rPr lang="cs-CZ" sz="1600" b="1" i="1" dirty="0" err="1"/>
              <a:t>Anas</a:t>
            </a:r>
            <a:r>
              <a:rPr lang="cs-CZ" sz="1600" b="1" i="1" dirty="0"/>
              <a:t> </a:t>
            </a:r>
            <a:r>
              <a:rPr lang="cs-CZ" sz="1600" b="1" i="1" dirty="0" err="1"/>
              <a:t>strepera</a:t>
            </a:r>
            <a:r>
              <a:rPr lang="cs-CZ" sz="1600" b="1" i="1" dirty="0"/>
              <a:t>), </a:t>
            </a:r>
            <a:r>
              <a:rPr lang="cs-CZ" sz="1600" b="1" i="1" dirty="0">
                <a:solidFill>
                  <a:schemeClr val="accent2"/>
                </a:solidFill>
              </a:rPr>
              <a:t>kormorán velký </a:t>
            </a:r>
            <a:r>
              <a:rPr lang="cs-CZ" sz="1600" b="1" i="1" dirty="0"/>
              <a:t>(</a:t>
            </a:r>
            <a:r>
              <a:rPr lang="cs-CZ" sz="1600" b="1" i="1" dirty="0" err="1"/>
              <a:t>Phalacrocorax</a:t>
            </a:r>
            <a:r>
              <a:rPr lang="cs-CZ" sz="1600" b="1" i="1" dirty="0"/>
              <a:t> </a:t>
            </a:r>
            <a:r>
              <a:rPr lang="cs-CZ" sz="1600" b="1" i="1" dirty="0" err="1"/>
              <a:t>carbo</a:t>
            </a:r>
            <a:r>
              <a:rPr lang="cs-CZ" sz="1600" b="1" i="1" dirty="0"/>
              <a:t>), koroptev polní (</a:t>
            </a:r>
            <a:r>
              <a:rPr lang="cs-CZ" sz="1600" b="1" i="1" dirty="0" err="1"/>
              <a:t>Perdix</a:t>
            </a:r>
            <a:r>
              <a:rPr lang="cs-CZ" sz="1600" b="1" i="1" dirty="0"/>
              <a:t> </a:t>
            </a:r>
            <a:r>
              <a:rPr lang="cs-CZ" sz="1600" b="1" i="1" dirty="0" err="1"/>
              <a:t>perdix</a:t>
            </a:r>
            <a:r>
              <a:rPr lang="cs-CZ" sz="1600" b="1" i="1" dirty="0"/>
              <a:t>), krahujec obecný (</a:t>
            </a:r>
            <a:r>
              <a:rPr lang="cs-CZ" sz="1600" b="1" i="1" dirty="0" err="1"/>
              <a:t>Accipiter</a:t>
            </a:r>
            <a:r>
              <a:rPr lang="cs-CZ" sz="1600" b="1" i="1" dirty="0"/>
              <a:t> </a:t>
            </a:r>
            <a:r>
              <a:rPr lang="cs-CZ" sz="1600" b="1" i="1" dirty="0" err="1"/>
              <a:t>nisus</a:t>
            </a:r>
            <a:r>
              <a:rPr lang="cs-CZ" sz="1600" b="1" i="1" dirty="0"/>
              <a:t>), krkavec velký (</a:t>
            </a:r>
            <a:r>
              <a:rPr lang="cs-CZ" sz="1600" b="1" i="1" dirty="0" err="1"/>
              <a:t>Corvus</a:t>
            </a:r>
            <a:r>
              <a:rPr lang="cs-CZ" sz="1600" b="1" i="1" dirty="0"/>
              <a:t> </a:t>
            </a:r>
            <a:r>
              <a:rPr lang="cs-CZ" sz="1600" b="1" i="1" dirty="0" err="1"/>
              <a:t>corax</a:t>
            </a:r>
            <a:r>
              <a:rPr lang="cs-CZ" sz="1600" b="1" i="1" dirty="0"/>
              <a:t>), křepelka polní (</a:t>
            </a:r>
            <a:r>
              <a:rPr lang="cs-CZ" sz="1600" b="1" i="1" dirty="0" err="1"/>
              <a:t>Coturnix</a:t>
            </a:r>
            <a:r>
              <a:rPr lang="cs-CZ" sz="1600" b="1" i="1" dirty="0"/>
              <a:t> </a:t>
            </a:r>
            <a:r>
              <a:rPr lang="cs-CZ" sz="1600" b="1" i="1" dirty="0" err="1"/>
              <a:t>coturnix</a:t>
            </a:r>
            <a:r>
              <a:rPr lang="cs-CZ" sz="1600" b="1" i="1" dirty="0"/>
              <a:t>), lžičák pestrý (</a:t>
            </a:r>
            <a:r>
              <a:rPr lang="cs-CZ" sz="1600" b="1" i="1" dirty="0" err="1"/>
              <a:t>Anas</a:t>
            </a:r>
            <a:r>
              <a:rPr lang="cs-CZ" sz="1600" b="1" i="1" dirty="0"/>
              <a:t> </a:t>
            </a:r>
            <a:r>
              <a:rPr lang="cs-CZ" sz="1600" b="1" i="1" dirty="0" err="1"/>
              <a:t>clypeata</a:t>
            </a:r>
            <a:r>
              <a:rPr lang="cs-CZ" sz="1600" b="1" i="1" dirty="0"/>
              <a:t>), moták pochop (</a:t>
            </a:r>
            <a:r>
              <a:rPr lang="cs-CZ" sz="1600" b="1" i="1" dirty="0" err="1"/>
              <a:t>Circus</a:t>
            </a:r>
            <a:r>
              <a:rPr lang="cs-CZ" sz="1600" b="1" i="1" dirty="0"/>
              <a:t> </a:t>
            </a:r>
            <a:r>
              <a:rPr lang="cs-CZ" sz="1600" b="1" i="1" dirty="0" err="1"/>
              <a:t>aeruginosus</a:t>
            </a:r>
            <a:r>
              <a:rPr lang="cs-CZ" sz="1600" b="1" i="1" dirty="0"/>
              <a:t>), </a:t>
            </a:r>
            <a:r>
              <a:rPr lang="cs-CZ" sz="1600" b="1" i="1" dirty="0">
                <a:solidFill>
                  <a:schemeClr val="accent2"/>
                </a:solidFill>
              </a:rPr>
              <a:t>poštolka obecná </a:t>
            </a:r>
            <a:r>
              <a:rPr lang="cs-CZ" sz="1600" b="1" i="1" dirty="0"/>
              <a:t>(</a:t>
            </a:r>
            <a:r>
              <a:rPr lang="cs-CZ" sz="1600" b="1" i="1" dirty="0" err="1"/>
              <a:t>Falco</a:t>
            </a:r>
            <a:r>
              <a:rPr lang="cs-CZ" sz="1600" b="1" i="1" dirty="0"/>
              <a:t> </a:t>
            </a:r>
            <a:r>
              <a:rPr lang="cs-CZ" sz="1600" b="1" i="1" dirty="0" err="1"/>
              <a:t>tinnunculus</a:t>
            </a:r>
            <a:r>
              <a:rPr lang="cs-CZ" sz="1600" b="1" i="1" dirty="0"/>
              <a:t>), </a:t>
            </a:r>
            <a:r>
              <a:rPr lang="cs-CZ" sz="1600" b="1" i="1" dirty="0">
                <a:solidFill>
                  <a:schemeClr val="accent2"/>
                </a:solidFill>
              </a:rPr>
              <a:t>racek chechtavý </a:t>
            </a:r>
            <a:r>
              <a:rPr lang="cs-CZ" sz="1600" b="1" i="1" dirty="0"/>
              <a:t>(</a:t>
            </a:r>
            <a:r>
              <a:rPr lang="cs-CZ" sz="1600" b="1" i="1" dirty="0" err="1"/>
              <a:t>Larus</a:t>
            </a:r>
            <a:r>
              <a:rPr lang="cs-CZ" sz="1600" b="1" i="1" dirty="0"/>
              <a:t> </a:t>
            </a:r>
            <a:r>
              <a:rPr lang="cs-CZ" sz="1600" b="1" i="1" dirty="0" err="1"/>
              <a:t>ridibundus</a:t>
            </a:r>
            <a:r>
              <a:rPr lang="cs-CZ" sz="1600" b="1" i="1" dirty="0"/>
              <a:t>), raroh velký (</a:t>
            </a:r>
            <a:r>
              <a:rPr lang="cs-CZ" sz="1600" b="1" i="1" dirty="0" err="1"/>
              <a:t>Falco</a:t>
            </a:r>
            <a:r>
              <a:rPr lang="cs-CZ" sz="1600" b="1" i="1" dirty="0"/>
              <a:t> </a:t>
            </a:r>
            <a:r>
              <a:rPr lang="cs-CZ" sz="1600" b="1" i="1" dirty="0" err="1"/>
              <a:t>cherrug</a:t>
            </a:r>
            <a:r>
              <a:rPr lang="cs-CZ" sz="1600" b="1" i="1" dirty="0"/>
              <a:t>), sluka lesní (</a:t>
            </a:r>
            <a:r>
              <a:rPr lang="cs-CZ" sz="1600" b="1" i="1" dirty="0" err="1"/>
              <a:t>Scolopax</a:t>
            </a:r>
            <a:r>
              <a:rPr lang="cs-CZ" sz="1600" b="1" i="1" dirty="0"/>
              <a:t> </a:t>
            </a:r>
            <a:r>
              <a:rPr lang="cs-CZ" sz="1600" b="1" i="1" dirty="0" err="1"/>
              <a:t>rusticola</a:t>
            </a:r>
            <a:r>
              <a:rPr lang="cs-CZ" sz="1600" b="1" i="1" dirty="0"/>
              <a:t>), </a:t>
            </a:r>
            <a:r>
              <a:rPr lang="cs-CZ" sz="1600" b="1" i="1" dirty="0">
                <a:solidFill>
                  <a:schemeClr val="accent2"/>
                </a:solidFill>
              </a:rPr>
              <a:t>sojka obecná </a:t>
            </a:r>
            <a:r>
              <a:rPr lang="cs-CZ" sz="1600" b="1" i="1" dirty="0"/>
              <a:t>(</a:t>
            </a:r>
            <a:r>
              <a:rPr lang="cs-CZ" sz="1600" b="1" i="1" dirty="0" err="1"/>
              <a:t>Garrulus</a:t>
            </a:r>
            <a:r>
              <a:rPr lang="cs-CZ" sz="1600" b="1" i="1" dirty="0"/>
              <a:t> </a:t>
            </a:r>
            <a:r>
              <a:rPr lang="cs-CZ" sz="1600" b="1" i="1" dirty="0" err="1"/>
              <a:t>glandarius</a:t>
            </a:r>
            <a:r>
              <a:rPr lang="cs-CZ" sz="1600" b="1" i="1" dirty="0"/>
              <a:t>), sokol stěhovavý (</a:t>
            </a:r>
            <a:r>
              <a:rPr lang="cs-CZ" sz="1600" b="1" i="1" dirty="0" err="1"/>
              <a:t>Falco</a:t>
            </a:r>
            <a:r>
              <a:rPr lang="cs-CZ" sz="1600" b="1" i="1" dirty="0"/>
              <a:t> </a:t>
            </a:r>
            <a:r>
              <a:rPr lang="cs-CZ" sz="1600" b="1" i="1" dirty="0" err="1"/>
              <a:t>peregrinus</a:t>
            </a:r>
            <a:r>
              <a:rPr lang="cs-CZ" sz="1600" b="1" i="1" dirty="0"/>
              <a:t>), tetřev hlušec (</a:t>
            </a:r>
            <a:r>
              <a:rPr lang="cs-CZ" sz="1600" b="1" i="1" dirty="0" err="1"/>
              <a:t>Tetrao</a:t>
            </a:r>
            <a:r>
              <a:rPr lang="cs-CZ" sz="1600" b="1" i="1" dirty="0"/>
              <a:t> </a:t>
            </a:r>
            <a:r>
              <a:rPr lang="cs-CZ" sz="1600" b="1" i="1" dirty="0" err="1"/>
              <a:t>urogallus</a:t>
            </a:r>
            <a:r>
              <a:rPr lang="cs-CZ" sz="1600" b="1" i="1" dirty="0"/>
              <a:t>), tetřívek obecný (</a:t>
            </a:r>
            <a:r>
              <a:rPr lang="cs-CZ" sz="1600" b="1" i="1" dirty="0" err="1"/>
              <a:t>Lyrurus</a:t>
            </a:r>
            <a:r>
              <a:rPr lang="cs-CZ" sz="1600" b="1" i="1" dirty="0"/>
              <a:t> </a:t>
            </a:r>
            <a:r>
              <a:rPr lang="cs-CZ" sz="1600" b="1" i="1" dirty="0" err="1"/>
              <a:t>tetrix</a:t>
            </a:r>
            <a:r>
              <a:rPr lang="cs-CZ" sz="1600" b="1" i="1" dirty="0"/>
              <a:t>), </a:t>
            </a:r>
            <a:r>
              <a:rPr lang="cs-CZ" sz="1600" b="1" i="1" dirty="0">
                <a:solidFill>
                  <a:schemeClr val="accent2"/>
                </a:solidFill>
              </a:rPr>
              <a:t>volavka popelavá</a:t>
            </a:r>
            <a:r>
              <a:rPr lang="cs-CZ" sz="1600" b="1" i="1" dirty="0"/>
              <a:t> (</a:t>
            </a:r>
            <a:r>
              <a:rPr lang="cs-CZ" sz="1600" b="1" i="1" dirty="0" err="1"/>
              <a:t>Ardea</a:t>
            </a:r>
            <a:r>
              <a:rPr lang="cs-CZ" sz="1600" b="1" i="1" dirty="0"/>
              <a:t> </a:t>
            </a:r>
            <a:r>
              <a:rPr lang="cs-CZ" sz="1600" b="1" i="1" dirty="0" err="1"/>
              <a:t>cinerea</a:t>
            </a:r>
            <a:r>
              <a:rPr lang="cs-CZ" sz="1600" b="1" i="1" dirty="0"/>
              <a:t>), výr velký (Bubo bubo</a:t>
            </a:r>
            <a:r>
              <a:rPr lang="cs-CZ" sz="1600" b="1" i="1" dirty="0" smtClean="0"/>
              <a:t>)</a:t>
            </a:r>
          </a:p>
          <a:p>
            <a:pPr algn="just"/>
            <a:endParaRPr lang="cs-CZ" sz="2000" dirty="0" smtClean="0"/>
          </a:p>
          <a:p>
            <a:pPr algn="just"/>
            <a:r>
              <a:rPr lang="cs-CZ" sz="1600" b="1" dirty="0" smtClean="0">
                <a:solidFill>
                  <a:schemeClr val="accent2"/>
                </a:solidFill>
              </a:rPr>
              <a:t>barevně = nejde o zvláště chráněné druhy živočichů podle ZOPK a </a:t>
            </a:r>
            <a:r>
              <a:rPr lang="cs-CZ" sz="1600" b="1" dirty="0" err="1" smtClean="0">
                <a:solidFill>
                  <a:schemeClr val="accent2"/>
                </a:solidFill>
              </a:rPr>
              <a:t>vyhl</a:t>
            </a:r>
            <a:r>
              <a:rPr lang="cs-CZ" sz="1600" b="1" dirty="0" smtClean="0">
                <a:solidFill>
                  <a:schemeClr val="accent2"/>
                </a:solidFill>
              </a:rPr>
              <a:t>. č. 395/1992 Sb.</a:t>
            </a:r>
          </a:p>
          <a:p>
            <a:endParaRPr lang="cs-CZ" dirty="0" smtClean="0"/>
          </a:p>
          <a:p>
            <a:endParaRPr lang="cs-CZ" dirty="0"/>
          </a:p>
        </p:txBody>
      </p:sp>
    </p:spTree>
    <p:extLst>
      <p:ext uri="{BB962C8B-B14F-4D97-AF65-F5344CB8AC3E}">
        <p14:creationId xmlns:p14="http://schemas.microsoft.com/office/powerpoint/2010/main" xmlns="" val="1611287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smtClean="0">
                <a:solidFill>
                  <a:schemeClr val="accent6"/>
                </a:solidFill>
              </a:rPr>
              <a:t>MYSLIVOST – obecné povinnosti</a:t>
            </a:r>
            <a:endParaRPr lang="cs-CZ" sz="36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11560" y="1052736"/>
            <a:ext cx="8064896" cy="6740307"/>
          </a:xfrm>
          <a:prstGeom prst="rect">
            <a:avLst/>
          </a:prstGeom>
          <a:noFill/>
        </p:spPr>
        <p:txBody>
          <a:bodyPr wrap="square" rtlCol="0">
            <a:spAutoFit/>
          </a:bodyPr>
          <a:lstStyle/>
          <a:p>
            <a:r>
              <a:rPr lang="cs-CZ" sz="2400" b="1" dirty="0" smtClean="0"/>
              <a:t>Zákon č. 449/2001 Sb. o myslivosti - § 5, </a:t>
            </a:r>
            <a:r>
              <a:rPr lang="cs-CZ" sz="2000" b="1" dirty="0" smtClean="0"/>
              <a:t>§ 8, § 9</a:t>
            </a:r>
          </a:p>
          <a:p>
            <a:endParaRPr lang="cs-CZ" sz="2000" b="1" dirty="0" smtClean="0"/>
          </a:p>
          <a:p>
            <a:r>
              <a:rPr lang="cs-CZ" sz="2400" b="1" i="1" dirty="0" smtClean="0"/>
              <a:t>povinnost každého,</a:t>
            </a:r>
            <a:r>
              <a:rPr lang="cs-CZ" sz="2400" dirty="0" smtClean="0"/>
              <a:t> kdo vstupuje do přírody, počínat si tak, aby nedocházelo ke zbytečnému ohrožování nebo zraňování zvěře a k poškozování jejích životních podmínek.</a:t>
            </a:r>
          </a:p>
          <a:p>
            <a:r>
              <a:rPr lang="cs-CZ" sz="2400" b="1" dirty="0" smtClean="0"/>
              <a:t>Zákaz</a:t>
            </a:r>
          </a:p>
          <a:p>
            <a:r>
              <a:rPr lang="cs-CZ" sz="2400" dirty="0" smtClean="0"/>
              <a:t>- Vypouštět do honiteb zvěř z </a:t>
            </a:r>
            <a:r>
              <a:rPr lang="cs-CZ" sz="2400" dirty="0" err="1" smtClean="0"/>
              <a:t>farmových</a:t>
            </a:r>
            <a:r>
              <a:rPr lang="cs-CZ" sz="2400" dirty="0" smtClean="0"/>
              <a:t> chovů, křížence zvěře a hospodářských zvířat, zvěř chovanou v zajetí bez povolení,  zavádět další druhy zvěře bez souhlasu</a:t>
            </a:r>
          </a:p>
          <a:p>
            <a:r>
              <a:rPr lang="cs-CZ" sz="2400" b="1" dirty="0" smtClean="0"/>
              <a:t>Zákaz</a:t>
            </a:r>
          </a:p>
          <a:p>
            <a:pPr>
              <a:buFont typeface="Arial" pitchFamily="34" charset="0"/>
              <a:buChar char="•"/>
            </a:pPr>
            <a:r>
              <a:rPr lang="cs-CZ" sz="2400" dirty="0" smtClean="0"/>
              <a:t> plašení zvěře, </a:t>
            </a:r>
          </a:p>
          <a:p>
            <a:pPr>
              <a:buFont typeface="Arial" pitchFamily="34" charset="0"/>
              <a:buChar char="•"/>
            </a:pPr>
            <a:r>
              <a:rPr lang="cs-CZ" sz="2400" dirty="0" smtClean="0"/>
              <a:t> rušení zvěře, </a:t>
            </a:r>
          </a:p>
          <a:p>
            <a:pPr>
              <a:buFont typeface="Arial" pitchFamily="34" charset="0"/>
              <a:buChar char="•"/>
            </a:pPr>
            <a:r>
              <a:rPr lang="cs-CZ" sz="2400" dirty="0" smtClean="0"/>
              <a:t> zákaz poškozování nebo ničení </a:t>
            </a:r>
            <a:r>
              <a:rPr lang="cs-CZ" sz="2400" dirty="0" err="1" smtClean="0"/>
              <a:t>slanisk</a:t>
            </a:r>
            <a:r>
              <a:rPr lang="cs-CZ" sz="2400" dirty="0" smtClean="0"/>
              <a:t>, napajedel, zařízení pro přikrmování, pozorování a lov zvěře a dalších mysliveckých zařízení.</a:t>
            </a:r>
          </a:p>
          <a:p>
            <a:pPr>
              <a:buFont typeface="Arial" pitchFamily="34" charset="0"/>
              <a:buChar char="•"/>
            </a:pPr>
            <a:endParaRPr lang="cs-CZ" sz="2000" dirty="0" smtClean="0"/>
          </a:p>
          <a:p>
            <a:pPr>
              <a:buFont typeface="Arial" pitchFamily="34" charset="0"/>
              <a:buChar char="•"/>
            </a:pPr>
            <a:endParaRPr lang="cs-CZ" sz="2000" dirty="0" smtClean="0"/>
          </a:p>
          <a:p>
            <a:endParaRPr lang="cs-CZ" dirty="0" smtClean="0"/>
          </a:p>
          <a:p>
            <a:endParaRPr lang="cs-CZ"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404664"/>
            <a:ext cx="6696744" cy="707886"/>
          </a:xfrm>
          <a:prstGeom prst="rect">
            <a:avLst/>
          </a:prstGeom>
          <a:noFill/>
        </p:spPr>
        <p:txBody>
          <a:bodyPr wrap="square" rtlCol="0">
            <a:spAutoFit/>
          </a:bodyPr>
          <a:lstStyle/>
          <a:p>
            <a:r>
              <a:rPr lang="cs-CZ" sz="4000" b="1" dirty="0" smtClean="0">
                <a:solidFill>
                  <a:schemeClr val="accent6"/>
                </a:solidFill>
              </a:rPr>
              <a:t>SLANISKA?</a:t>
            </a:r>
            <a:endParaRPr lang="cs-CZ" sz="4000" b="1" dirty="0">
              <a:solidFill>
                <a:schemeClr val="accent6"/>
              </a:solidFill>
            </a:endParaRPr>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323528" y="1556792"/>
            <a:ext cx="4824536" cy="5016758"/>
          </a:xfrm>
          <a:prstGeom prst="rect">
            <a:avLst/>
          </a:prstGeom>
          <a:noFill/>
        </p:spPr>
        <p:txBody>
          <a:bodyPr wrap="square" rtlCol="0">
            <a:spAutoFit/>
          </a:bodyPr>
          <a:lstStyle/>
          <a:p>
            <a:pPr>
              <a:buFont typeface="Arial" pitchFamily="34" charset="0"/>
              <a:buChar char="•"/>
            </a:pPr>
            <a:r>
              <a:rPr lang="cs-CZ" sz="2400" b="1" dirty="0" smtClean="0"/>
              <a:t>NPR Slanisko u Nesytu</a:t>
            </a:r>
            <a:r>
              <a:rPr lang="cs-CZ" sz="2400" dirty="0" smtClean="0"/>
              <a:t> byla vyhlášena v </a:t>
            </a:r>
            <a:r>
              <a:rPr lang="cs-CZ" sz="2400" b="1" dirty="0" smtClean="0"/>
              <a:t>roce 1961</a:t>
            </a:r>
            <a:r>
              <a:rPr lang="cs-CZ" sz="2400" dirty="0" smtClean="0"/>
              <a:t>, o patnáct let později se stala součástí </a:t>
            </a:r>
            <a:r>
              <a:rPr lang="cs-CZ" sz="2400" b="1" dirty="0" smtClean="0"/>
              <a:t>CHKO Pálava</a:t>
            </a:r>
            <a:r>
              <a:rPr lang="cs-CZ" sz="2400" dirty="0" smtClean="0"/>
              <a:t>. Zabírá plochu </a:t>
            </a:r>
            <a:r>
              <a:rPr lang="cs-CZ" sz="2400" b="1" dirty="0" smtClean="0"/>
              <a:t>necelých 7 ha</a:t>
            </a:r>
            <a:r>
              <a:rPr lang="cs-CZ" sz="2400" dirty="0" smtClean="0"/>
              <a:t>. Její unikátnost byla oceněna i zařazením mezi </a:t>
            </a:r>
            <a:r>
              <a:rPr lang="cs-CZ" sz="2400" b="1" dirty="0" smtClean="0"/>
              <a:t>evropsky významné lokality</a:t>
            </a:r>
            <a:r>
              <a:rPr lang="cs-CZ" sz="2400" dirty="0" smtClean="0"/>
              <a:t>.</a:t>
            </a:r>
          </a:p>
          <a:p>
            <a:pPr>
              <a:buFont typeface="Arial" pitchFamily="34" charset="0"/>
              <a:buChar char="•"/>
            </a:pPr>
            <a:r>
              <a:rPr lang="cs-CZ" sz="2400" b="1" dirty="0" smtClean="0"/>
              <a:t>PR Slanisko Dobré Pole</a:t>
            </a:r>
            <a:r>
              <a:rPr lang="cs-CZ" sz="2400" dirty="0" smtClean="0"/>
              <a:t> byla vyhlášena v </a:t>
            </a:r>
            <a:r>
              <a:rPr lang="cs-CZ" sz="2400" b="1" dirty="0" smtClean="0"/>
              <a:t>roce 1993</a:t>
            </a:r>
            <a:r>
              <a:rPr lang="cs-CZ" sz="2400" dirty="0" smtClean="0"/>
              <a:t> na</a:t>
            </a:r>
            <a:r>
              <a:rPr lang="cs-CZ" sz="2400" b="1" dirty="0" smtClean="0"/>
              <a:t> rozloze 4 ha</a:t>
            </a:r>
            <a:r>
              <a:rPr lang="cs-CZ" sz="2400" dirty="0" smtClean="0"/>
              <a:t>, </a:t>
            </a:r>
            <a:r>
              <a:rPr lang="cs-CZ" sz="2400" b="1" dirty="0" smtClean="0"/>
              <a:t>PR Slanisko </a:t>
            </a:r>
            <a:r>
              <a:rPr lang="cs-CZ" sz="2400" b="1" dirty="0" err="1" smtClean="0"/>
              <a:t>Novosedly</a:t>
            </a:r>
            <a:r>
              <a:rPr lang="cs-CZ" sz="2400" b="1" dirty="0" smtClean="0"/>
              <a:t> </a:t>
            </a:r>
            <a:r>
              <a:rPr lang="cs-CZ" sz="2400" dirty="0" smtClean="0"/>
              <a:t>v roce </a:t>
            </a:r>
            <a:r>
              <a:rPr lang="cs-CZ" sz="2400" b="1" dirty="0" smtClean="0"/>
              <a:t>2004 </a:t>
            </a:r>
            <a:r>
              <a:rPr lang="cs-CZ" sz="2400" dirty="0" smtClean="0"/>
              <a:t>s rozlohou </a:t>
            </a:r>
            <a:r>
              <a:rPr lang="cs-CZ" sz="2400" b="1" dirty="0" smtClean="0"/>
              <a:t>2 ha</a:t>
            </a:r>
            <a:r>
              <a:rPr lang="cs-CZ" sz="2400" dirty="0" smtClean="0"/>
              <a:t>.</a:t>
            </a:r>
          </a:p>
          <a:p>
            <a:pPr>
              <a:buFont typeface="Arial" pitchFamily="34" charset="0"/>
              <a:buChar char="•"/>
            </a:pPr>
            <a:endParaRPr lang="cs-CZ" sz="2000" dirty="0" smtClean="0"/>
          </a:p>
          <a:p>
            <a:endParaRPr lang="cs-CZ" dirty="0" smtClean="0"/>
          </a:p>
          <a:p>
            <a:endParaRPr lang="cs-CZ" dirty="0"/>
          </a:p>
        </p:txBody>
      </p:sp>
      <p:pic>
        <p:nvPicPr>
          <p:cNvPr id="1026" name="Picture 2" descr="NPR Slanisko u Nesytu"/>
          <p:cNvPicPr>
            <a:picLocks noChangeAspect="1" noChangeArrowheads="1"/>
          </p:cNvPicPr>
          <p:nvPr/>
        </p:nvPicPr>
        <p:blipFill>
          <a:blip r:embed="rId4" cstate="print"/>
          <a:srcRect/>
          <a:stretch>
            <a:fillRect/>
          </a:stretch>
        </p:blipFill>
        <p:spPr bwMode="auto">
          <a:xfrm>
            <a:off x="5364088" y="0"/>
            <a:ext cx="4772025" cy="7143750"/>
          </a:xfrm>
          <a:prstGeom prst="rect">
            <a:avLst/>
          </a:prstGeom>
          <a:noFill/>
        </p:spPr>
      </p:pic>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584775"/>
          </a:xfrm>
          <a:prstGeom prst="rect">
            <a:avLst/>
          </a:prstGeom>
          <a:noFill/>
        </p:spPr>
        <p:txBody>
          <a:bodyPr wrap="square" rtlCol="0">
            <a:spAutoFit/>
          </a:bodyPr>
          <a:lstStyle/>
          <a:p>
            <a:r>
              <a:rPr lang="cs-CZ" sz="3200" b="1" dirty="0" smtClean="0">
                <a:solidFill>
                  <a:schemeClr val="accent6"/>
                </a:solidFill>
              </a:rPr>
              <a:t>MYSLIVOST – chov a zušlechťování</a:t>
            </a:r>
            <a:endParaRPr lang="cs-CZ" sz="32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484784"/>
            <a:ext cx="8064896" cy="4955203"/>
          </a:xfrm>
          <a:prstGeom prst="rect">
            <a:avLst/>
          </a:prstGeom>
          <a:noFill/>
        </p:spPr>
        <p:txBody>
          <a:bodyPr wrap="square" rtlCol="0">
            <a:spAutoFit/>
          </a:bodyPr>
          <a:lstStyle/>
          <a:p>
            <a:pPr>
              <a:buFont typeface="Arial" pitchFamily="34" charset="0"/>
              <a:buChar char="•"/>
            </a:pPr>
            <a:r>
              <a:rPr lang="cs-CZ" sz="2000" b="1" dirty="0" smtClean="0"/>
              <a:t> Chov zvěře </a:t>
            </a:r>
            <a:r>
              <a:rPr lang="cs-CZ" sz="2000" dirty="0" smtClean="0"/>
              <a:t>= </a:t>
            </a:r>
            <a:r>
              <a:rPr lang="cs-CZ" sz="2000" b="1" dirty="0" smtClean="0">
                <a:solidFill>
                  <a:schemeClr val="accent2"/>
                </a:solidFill>
              </a:rPr>
              <a:t>odborné zásahy sledující určité vymezené biologické cíle</a:t>
            </a:r>
            <a:r>
              <a:rPr lang="cs-CZ" sz="2000" dirty="0" smtClean="0"/>
              <a:t>, zachování rovnováhy mezi stavy spárkaté zvěře a prostředím, udržování přírodní kvality genofondu zvěře, cílené zvyšování chovné kvality zvěře a úprava stavů zvěře na optimální stav.</a:t>
            </a:r>
          </a:p>
          <a:p>
            <a:pPr>
              <a:buFont typeface="Arial" pitchFamily="34" charset="0"/>
              <a:buChar char="•"/>
            </a:pPr>
            <a:r>
              <a:rPr lang="cs-CZ" sz="2000" b="1" dirty="0" smtClean="0"/>
              <a:t> Uživatel honitby </a:t>
            </a:r>
            <a:r>
              <a:rPr lang="cs-CZ" sz="2000" dirty="0" smtClean="0"/>
              <a:t>je povinen zajišťovat v honitbě </a:t>
            </a:r>
            <a:r>
              <a:rPr lang="cs-CZ" sz="2000" b="1" dirty="0" smtClean="0">
                <a:solidFill>
                  <a:schemeClr val="accent2"/>
                </a:solidFill>
              </a:rPr>
              <a:t>chov zvěře v rozmezí mezi minimálním a normovaným stavem zvěře, které jsou určeny v rozhodnutí orgánu státní správy myslivosti o uznání honitby</a:t>
            </a:r>
            <a:r>
              <a:rPr lang="cs-CZ" sz="2000" dirty="0" smtClean="0"/>
              <a:t>.</a:t>
            </a:r>
          </a:p>
          <a:p>
            <a:pPr>
              <a:buFont typeface="Arial" pitchFamily="34" charset="0"/>
              <a:buChar char="•"/>
            </a:pPr>
            <a:r>
              <a:rPr lang="cs-CZ" sz="2000" b="1" dirty="0" smtClean="0"/>
              <a:t> Minimální stav zvěře</a:t>
            </a:r>
            <a:r>
              <a:rPr lang="cs-CZ" sz="2000" dirty="0" smtClean="0"/>
              <a:t> = druh není ohrožen na existenci a jeho populační hustota zabezpečuje biologickou reprodukci druhu. </a:t>
            </a:r>
          </a:p>
          <a:p>
            <a:pPr>
              <a:buFont typeface="Arial" pitchFamily="34" charset="0"/>
              <a:buChar char="•"/>
            </a:pPr>
            <a:r>
              <a:rPr lang="cs-CZ" sz="2000" b="1" dirty="0" smtClean="0"/>
              <a:t> Normovaný stav</a:t>
            </a:r>
            <a:r>
              <a:rPr lang="cs-CZ" sz="2000" dirty="0" smtClean="0"/>
              <a:t> = nejvýše přípustný jarní stav, který odpovídá kvalitě životního prostředí zvěře a úživnosti honitby; uvádí v rámci jakostní třídy honitby i požadovaný poměr pohlaví a věkovou skladbu zvěře a koeficient očekávané produkce.</a:t>
            </a:r>
          </a:p>
          <a:p>
            <a:pPr>
              <a:buFont typeface="Arial" pitchFamily="34" charset="0"/>
              <a:buChar char="•"/>
            </a:pPr>
            <a:endParaRPr lang="cs-CZ" sz="2000" dirty="0" smtClean="0"/>
          </a:p>
          <a:p>
            <a:endParaRPr lang="cs-CZ" dirty="0" smtClean="0"/>
          </a:p>
          <a:p>
            <a:endParaRPr lang="cs-CZ" dirty="0"/>
          </a:p>
        </p:txBody>
      </p:sp>
    </p:spTree>
    <p:extLst>
      <p:ext uri="{BB962C8B-B14F-4D97-AF65-F5344CB8AC3E}">
        <p14:creationId xmlns:p14="http://schemas.microsoft.com/office/powerpoint/2010/main" xmlns="" val="173911900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OSNOVA</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632775"/>
            <a:ext cx="8980312" cy="4185761"/>
          </a:xfrm>
          <a:prstGeom prst="rect">
            <a:avLst/>
          </a:prstGeom>
          <a:noFill/>
        </p:spPr>
        <p:txBody>
          <a:bodyPr wrap="square" rtlCol="0">
            <a:spAutoFit/>
          </a:bodyPr>
          <a:lstStyle/>
          <a:p>
            <a:pPr marL="457200" indent="-457200">
              <a:buFont typeface="Arial" panose="020B0604020202020204" pitchFamily="34" charset="0"/>
              <a:buChar char="•"/>
            </a:pPr>
            <a:r>
              <a:rPr lang="cs-CZ" sz="2800" b="1" i="1" dirty="0" smtClean="0"/>
              <a:t>Krátce k probrané látce</a:t>
            </a:r>
          </a:p>
          <a:p>
            <a:endParaRPr lang="cs-CZ" sz="2800" b="1" i="1" dirty="0" smtClean="0"/>
          </a:p>
          <a:p>
            <a:pPr marL="457200" indent="-457200">
              <a:buFont typeface="Arial" panose="020B0604020202020204" pitchFamily="34" charset="0"/>
              <a:buChar char="•"/>
            </a:pPr>
            <a:r>
              <a:rPr lang="cs-CZ" sz="2800" b="1" i="1" dirty="0" smtClean="0"/>
              <a:t>Myslivost a rybářství</a:t>
            </a:r>
          </a:p>
          <a:p>
            <a:endParaRPr lang="cs-CZ" sz="2800" b="1" i="1" dirty="0" smtClean="0"/>
          </a:p>
          <a:p>
            <a:pPr marL="457200" indent="-457200">
              <a:buFont typeface="Arial" panose="020B0604020202020204" pitchFamily="34" charset="0"/>
              <a:buChar char="•"/>
            </a:pPr>
            <a:r>
              <a:rPr lang="cs-CZ" sz="2800" b="1" i="1" dirty="0" smtClean="0"/>
              <a:t>Ochrana před týráním – historie a prameny právní úpravy</a:t>
            </a:r>
          </a:p>
          <a:p>
            <a:pPr marL="457200" indent="-457200">
              <a:buFont typeface="Arial" panose="020B0604020202020204" pitchFamily="34" charset="0"/>
              <a:buChar char="•"/>
            </a:pPr>
            <a:r>
              <a:rPr lang="cs-CZ" sz="2800" b="1" i="1" dirty="0" smtClean="0"/>
              <a:t>Zájmové chovy</a:t>
            </a:r>
          </a:p>
          <a:p>
            <a:pPr marL="457200" indent="-457200">
              <a:buFont typeface="Arial" panose="020B0604020202020204" pitchFamily="34" charset="0"/>
              <a:buChar char="•"/>
            </a:pPr>
            <a:r>
              <a:rPr lang="cs-CZ" sz="2800" b="1" i="1" dirty="0" smtClean="0"/>
              <a:t>Hospodářské chovy</a:t>
            </a:r>
          </a:p>
          <a:p>
            <a:pPr marL="457200" indent="-457200">
              <a:buFont typeface="Arial" panose="020B0604020202020204" pitchFamily="34" charset="0"/>
              <a:buChar char="•"/>
            </a:pPr>
            <a:r>
              <a:rPr lang="cs-CZ" sz="2800" b="1" i="1" dirty="0" smtClean="0"/>
              <a:t>Využívání zvířat k pokusům</a:t>
            </a:r>
          </a:p>
          <a:p>
            <a:endParaRPr lang="cs-CZ" sz="1400" i="1" dirty="0" smtClean="0"/>
          </a:p>
        </p:txBody>
      </p:sp>
    </p:spTree>
    <p:extLst>
      <p:ext uri="{BB962C8B-B14F-4D97-AF65-F5344CB8AC3E}">
        <p14:creationId xmlns:p14="http://schemas.microsoft.com/office/powerpoint/2010/main" xmlns="" val="604426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VÝKON PRÁVA MYSLIVOSTI</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539552" y="1052736"/>
            <a:ext cx="8064896" cy="7478970"/>
          </a:xfrm>
          <a:prstGeom prst="rect">
            <a:avLst/>
          </a:prstGeom>
          <a:noFill/>
        </p:spPr>
        <p:txBody>
          <a:bodyPr wrap="square" rtlCol="0">
            <a:spAutoFit/>
          </a:bodyPr>
          <a:lstStyle/>
          <a:p>
            <a:pPr>
              <a:lnSpc>
                <a:spcPct val="150000"/>
              </a:lnSpc>
              <a:buFont typeface="Arial" pitchFamily="34" charset="0"/>
              <a:buChar char="•"/>
            </a:pPr>
            <a:r>
              <a:rPr lang="cs-CZ" sz="2400" b="1" i="1" dirty="0" smtClean="0"/>
              <a:t> Obecné povinnosti uživatele honitby</a:t>
            </a:r>
          </a:p>
          <a:p>
            <a:pPr>
              <a:lnSpc>
                <a:spcPct val="150000"/>
              </a:lnSpc>
              <a:buFont typeface="Arial" pitchFamily="34" charset="0"/>
              <a:buChar char="•"/>
            </a:pPr>
            <a:r>
              <a:rPr lang="cs-CZ" sz="2400" b="1" i="1" dirty="0" smtClean="0"/>
              <a:t> Zásady chovu</a:t>
            </a:r>
          </a:p>
          <a:p>
            <a:pPr>
              <a:lnSpc>
                <a:spcPct val="150000"/>
              </a:lnSpc>
              <a:buFont typeface="Arial" pitchFamily="34" charset="0"/>
              <a:buChar char="•"/>
            </a:pPr>
            <a:r>
              <a:rPr lang="cs-CZ" sz="2400" b="1" i="1" dirty="0" smtClean="0"/>
              <a:t> Omezení zaměřená na zachování druhu zvěře </a:t>
            </a:r>
          </a:p>
          <a:p>
            <a:pPr>
              <a:lnSpc>
                <a:spcPct val="150000"/>
              </a:lnSpc>
              <a:buFont typeface="Arial" pitchFamily="34" charset="0"/>
              <a:buChar char="•"/>
            </a:pPr>
            <a:r>
              <a:rPr lang="cs-CZ" sz="2400" b="1" i="1" dirty="0" smtClean="0"/>
              <a:t> Zákazy stanovené k zachování druhů zvěře</a:t>
            </a:r>
          </a:p>
          <a:p>
            <a:pPr>
              <a:lnSpc>
                <a:spcPct val="150000"/>
              </a:lnSpc>
              <a:buFont typeface="Arial" pitchFamily="34" charset="0"/>
              <a:buChar char="•"/>
            </a:pPr>
            <a:r>
              <a:rPr lang="cs-CZ" sz="2400" b="1" i="1" dirty="0" smtClean="0"/>
              <a:t> Chov zvěře v zajetí</a:t>
            </a:r>
          </a:p>
          <a:p>
            <a:pPr>
              <a:lnSpc>
                <a:spcPct val="150000"/>
              </a:lnSpc>
              <a:buFont typeface="Arial" pitchFamily="34" charset="0"/>
              <a:buChar char="•"/>
            </a:pPr>
            <a:r>
              <a:rPr lang="cs-CZ" sz="2400" b="1" i="1" dirty="0" smtClean="0"/>
              <a:t> Myslivecké hospodaření v honitbě, myslivecký hospodář</a:t>
            </a:r>
          </a:p>
          <a:p>
            <a:pPr>
              <a:lnSpc>
                <a:spcPct val="150000"/>
              </a:lnSpc>
              <a:buFont typeface="Arial" pitchFamily="34" charset="0"/>
              <a:buChar char="•"/>
            </a:pPr>
            <a:r>
              <a:rPr lang="cs-CZ" sz="2400" b="1" i="1" dirty="0" smtClean="0"/>
              <a:t> Lov</a:t>
            </a:r>
          </a:p>
          <a:p>
            <a:pPr lvl="1">
              <a:lnSpc>
                <a:spcPct val="150000"/>
              </a:lnSpc>
              <a:buFont typeface="Arial" pitchFamily="34" charset="0"/>
              <a:buChar char="•"/>
            </a:pPr>
            <a:r>
              <a:rPr lang="cs-CZ" sz="2400" dirty="0" smtClean="0"/>
              <a:t> </a:t>
            </a:r>
            <a:r>
              <a:rPr lang="cs-CZ" sz="2000" dirty="0" smtClean="0"/>
              <a:t>podle plánu mysliveckého hospodaření,</a:t>
            </a:r>
          </a:p>
          <a:p>
            <a:pPr lvl="1">
              <a:lnSpc>
                <a:spcPct val="150000"/>
              </a:lnSpc>
              <a:buFont typeface="Arial" pitchFamily="34" charset="0"/>
              <a:buChar char="•"/>
            </a:pPr>
            <a:r>
              <a:rPr lang="cs-CZ" sz="2000" dirty="0" smtClean="0"/>
              <a:t> zvláštní případy lovu (mimo dobu lovu, na nehonebních pozemcích),</a:t>
            </a:r>
          </a:p>
          <a:p>
            <a:pPr lvl="1">
              <a:lnSpc>
                <a:spcPct val="150000"/>
              </a:lnSpc>
              <a:buFont typeface="Arial" pitchFamily="34" charset="0"/>
              <a:buChar char="•"/>
            </a:pPr>
            <a:r>
              <a:rPr lang="cs-CZ" sz="2000" dirty="0" smtClean="0"/>
              <a:t> lov zvířat, které nejsou zvěří</a:t>
            </a:r>
          </a:p>
          <a:p>
            <a:pPr lvl="1">
              <a:lnSpc>
                <a:spcPct val="150000"/>
              </a:lnSpc>
            </a:pPr>
            <a:r>
              <a:rPr lang="cs-CZ" sz="2000" dirty="0" smtClean="0"/>
              <a:t>§ 45 </a:t>
            </a:r>
            <a:r>
              <a:rPr lang="cs-CZ" sz="2000" b="1" dirty="0" smtClean="0"/>
              <a:t>zakázané způsoby lovu</a:t>
            </a:r>
          </a:p>
          <a:p>
            <a:pPr lvl="1">
              <a:lnSpc>
                <a:spcPct val="150000"/>
              </a:lnSpc>
            </a:pPr>
            <a:r>
              <a:rPr lang="cs-CZ" sz="2000" dirty="0" smtClean="0"/>
              <a:t>.</a:t>
            </a:r>
          </a:p>
          <a:p>
            <a:pPr lvl="1">
              <a:lnSpc>
                <a:spcPct val="150000"/>
              </a:lnSpc>
              <a:buFont typeface="Arial" pitchFamily="34" charset="0"/>
              <a:buChar char="•"/>
            </a:pPr>
            <a:endParaRPr lang="cs-CZ" sz="2400" dirty="0" smtClean="0"/>
          </a:p>
          <a:p>
            <a:pPr>
              <a:lnSpc>
                <a:spcPct val="150000"/>
              </a:lnSpc>
              <a:buFont typeface="Arial" pitchFamily="34" charset="0"/>
              <a:buChar char="•"/>
            </a:pPr>
            <a:endParaRPr lang="cs-CZ" sz="2400"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MYSLIVECKÁ STRÁŽ</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539552" y="1052736"/>
            <a:ext cx="8064896" cy="4893647"/>
          </a:xfrm>
          <a:prstGeom prst="rect">
            <a:avLst/>
          </a:prstGeom>
          <a:noFill/>
        </p:spPr>
        <p:txBody>
          <a:bodyPr wrap="square" rtlCol="0">
            <a:spAutoFit/>
          </a:bodyPr>
          <a:lstStyle/>
          <a:p>
            <a:pPr>
              <a:buFont typeface="Arial" pitchFamily="34" charset="0"/>
              <a:buChar char="•"/>
            </a:pPr>
            <a:r>
              <a:rPr lang="cs-CZ" sz="2400" b="1" i="1" dirty="0" smtClean="0"/>
              <a:t> </a:t>
            </a:r>
            <a:r>
              <a:rPr lang="cs-CZ" sz="2400" dirty="0" smtClean="0"/>
              <a:t>Každý uživatel honitby je podle zákona povinen pro každých započatých 500 ha honitby navrhnout orgánu státní ochrany myslivosti ustanovení jedné  myslivecké stráže. </a:t>
            </a:r>
            <a:endParaRPr lang="cs-CZ" sz="2400" b="1" i="1" dirty="0" smtClean="0"/>
          </a:p>
          <a:p>
            <a:pPr>
              <a:buFont typeface="Arial" pitchFamily="34" charset="0"/>
              <a:buChar char="•"/>
            </a:pPr>
            <a:r>
              <a:rPr lang="cs-CZ" sz="2400" b="1" i="1" dirty="0" smtClean="0"/>
              <a:t> Ustanovení na 10 let (i opakovaně)</a:t>
            </a:r>
          </a:p>
          <a:p>
            <a:pPr>
              <a:buFont typeface="Arial" pitchFamily="34" charset="0"/>
              <a:buChar char="•"/>
            </a:pPr>
            <a:endParaRPr lang="cs-CZ" sz="2400" b="1" i="1" dirty="0" smtClean="0"/>
          </a:p>
          <a:p>
            <a:r>
              <a:rPr lang="cs-CZ" sz="2400" b="1" i="1" dirty="0" smtClean="0"/>
              <a:t>Povinnosti:</a:t>
            </a:r>
          </a:p>
          <a:p>
            <a:pPr marL="457200" indent="-457200">
              <a:buAutoNum type="alphaLcParenR"/>
            </a:pPr>
            <a:r>
              <a:rPr lang="cs-CZ" sz="2400" b="1" i="1" dirty="0" smtClean="0"/>
              <a:t>prokázat se průkazem myslivecké stráže a nosit služební odznak,</a:t>
            </a:r>
          </a:p>
          <a:p>
            <a:pPr marL="457200" indent="-457200">
              <a:buFont typeface="Arial" pitchFamily="34" charset="0"/>
              <a:buAutoNum type="alphaLcParenR"/>
            </a:pPr>
            <a:r>
              <a:rPr lang="cs-CZ" sz="2400" b="1" i="1" dirty="0" smtClean="0"/>
              <a:t>dohlížet na dodržování povinností spojených s ochranou myslivosti,</a:t>
            </a:r>
          </a:p>
          <a:p>
            <a:r>
              <a:rPr lang="cs-CZ" sz="2400" b="1" i="1" dirty="0" smtClean="0"/>
              <a:t>c) oznamovat neodkladně zjištěné závady, nedostatky a škody.</a:t>
            </a:r>
          </a:p>
          <a:p>
            <a:pPr lvl="1">
              <a:buFont typeface="Arial" pitchFamily="34" charset="0"/>
              <a:buChar char="•"/>
            </a:pPr>
            <a:endParaRPr lang="cs-CZ" sz="2400" dirty="0" smtClean="0"/>
          </a:p>
          <a:p>
            <a:pPr>
              <a:buFont typeface="Arial" pitchFamily="34" charset="0"/>
              <a:buChar char="•"/>
            </a:pPr>
            <a:endParaRPr lang="cs-CZ" sz="2400"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MYSLIVECKÁ STRÁŽ</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539552" y="856357"/>
            <a:ext cx="8064896" cy="6001643"/>
          </a:xfrm>
          <a:prstGeom prst="rect">
            <a:avLst/>
          </a:prstGeom>
          <a:noFill/>
        </p:spPr>
        <p:txBody>
          <a:bodyPr wrap="square" rtlCol="0">
            <a:spAutoFit/>
          </a:bodyPr>
          <a:lstStyle/>
          <a:p>
            <a:r>
              <a:rPr lang="cs-CZ" sz="2400" b="1" dirty="0" smtClean="0"/>
              <a:t>Oprávnění</a:t>
            </a:r>
          </a:p>
          <a:p>
            <a:pPr marL="457200" indent="-457200">
              <a:buAutoNum type="alphaLcParenR"/>
            </a:pPr>
            <a:r>
              <a:rPr lang="cs-CZ" sz="2400" b="1" dirty="0" smtClean="0">
                <a:solidFill>
                  <a:srgbClr val="00B050"/>
                </a:solidFill>
              </a:rPr>
              <a:t>požadovat prokázání totožnosti </a:t>
            </a:r>
            <a:r>
              <a:rPr lang="cs-CZ" sz="2400" dirty="0" smtClean="0"/>
              <a:t>od osob, které jsou v honitbě se střelnou zbraní nebo s jinou loveckou výzbrojí,</a:t>
            </a:r>
          </a:p>
          <a:p>
            <a:pPr marL="457200" indent="-457200"/>
            <a:r>
              <a:rPr lang="cs-CZ" sz="2400" dirty="0" smtClean="0"/>
              <a:t>b) </a:t>
            </a:r>
            <a:r>
              <a:rPr lang="cs-CZ" sz="2400" b="1" dirty="0" smtClean="0">
                <a:solidFill>
                  <a:srgbClr val="00B050"/>
                </a:solidFill>
              </a:rPr>
              <a:t>zastavit</a:t>
            </a:r>
            <a:r>
              <a:rPr lang="cs-CZ" sz="2400" dirty="0" smtClean="0"/>
              <a:t> </a:t>
            </a:r>
            <a:r>
              <a:rPr lang="cs-CZ" sz="2400" b="1" dirty="0" smtClean="0">
                <a:solidFill>
                  <a:srgbClr val="00B050"/>
                </a:solidFill>
              </a:rPr>
              <a:t>a prohlížet </a:t>
            </a:r>
            <a:r>
              <a:rPr lang="cs-CZ" sz="2400" dirty="0" smtClean="0"/>
              <a:t>v honitbě a na účelových komunikacích v honitbě </a:t>
            </a:r>
            <a:r>
              <a:rPr lang="cs-CZ" sz="2400" b="1" dirty="0" smtClean="0">
                <a:solidFill>
                  <a:srgbClr val="00B050"/>
                </a:solidFill>
              </a:rPr>
              <a:t>dopravní prostředky </a:t>
            </a:r>
            <a:r>
              <a:rPr lang="cs-CZ" sz="2400" dirty="0" smtClean="0"/>
              <a:t>včetně přepravovaných zavazadel,  </a:t>
            </a:r>
          </a:p>
          <a:p>
            <a:r>
              <a:rPr lang="cs-CZ" sz="2400" dirty="0" smtClean="0"/>
              <a:t>c) </a:t>
            </a:r>
            <a:r>
              <a:rPr lang="cs-CZ" sz="2400" b="1" dirty="0" smtClean="0">
                <a:solidFill>
                  <a:srgbClr val="00B050"/>
                </a:solidFill>
              </a:rPr>
              <a:t>zadržet osobu</a:t>
            </a:r>
            <a:r>
              <a:rPr lang="cs-CZ" sz="2400" dirty="0" smtClean="0"/>
              <a:t>, kterou přistihne v honitbě při neoprávněném lovu nebo při jiné činnosti zákonem zakázané, nebo osobu, kterou přistihne v honitbě se zakázanou loveckou výzbrojí anebo se střelnou zbraní,</a:t>
            </a:r>
          </a:p>
          <a:p>
            <a:r>
              <a:rPr lang="cs-CZ" sz="2400" dirty="0" smtClean="0"/>
              <a:t>d) </a:t>
            </a:r>
            <a:r>
              <a:rPr lang="cs-CZ" sz="2400" b="1" dirty="0" smtClean="0">
                <a:solidFill>
                  <a:srgbClr val="00B050"/>
                </a:solidFill>
              </a:rPr>
              <a:t>odejmout střelnou zbraň </a:t>
            </a:r>
            <a:r>
              <a:rPr lang="cs-CZ" sz="2400" dirty="0" smtClean="0"/>
              <a:t>nebo zakázanou loveckou </a:t>
            </a:r>
            <a:r>
              <a:rPr lang="cs-CZ" sz="2400" dirty="0" err="1" smtClean="0"/>
              <a:t>výzbro</a:t>
            </a:r>
            <a:r>
              <a:rPr lang="cs-CZ" sz="2400" dirty="0" smtClean="0"/>
              <a:t>,j</a:t>
            </a:r>
          </a:p>
          <a:p>
            <a:r>
              <a:rPr lang="cs-CZ" sz="2400" dirty="0" smtClean="0"/>
              <a:t>e) </a:t>
            </a:r>
            <a:r>
              <a:rPr lang="cs-CZ" sz="2400" b="1" dirty="0" smtClean="0">
                <a:solidFill>
                  <a:srgbClr val="00B050"/>
                </a:solidFill>
              </a:rPr>
              <a:t>usmrcovat v honitbě toulavé psy a kočky</a:t>
            </a:r>
            <a:r>
              <a:rPr lang="cs-CZ" sz="2400" dirty="0" smtClean="0"/>
              <a:t>, kteří mimo vliv svého vedoucího ve vzdálenosti větší než 200 m od nejbližší nemovitosti sloužící k bydlení </a:t>
            </a:r>
            <a:r>
              <a:rPr lang="cs-CZ" sz="2400" b="1" dirty="0" smtClean="0">
                <a:solidFill>
                  <a:srgbClr val="00B050"/>
                </a:solidFill>
              </a:rPr>
              <a:t>pronásledují zvěř</a:t>
            </a:r>
            <a:r>
              <a:rPr lang="cs-CZ" sz="2400" dirty="0" smtClean="0"/>
              <a:t>. Toto oprávnění se nevztahuje na psy ovčáckých a loveckých plemen, na psy slepecké, zdravotnické, záchranářské a služební</a:t>
            </a:r>
            <a:r>
              <a:rPr lang="cs-CZ" sz="2400" dirty="0"/>
              <a:t>.</a:t>
            </a:r>
            <a:endParaRPr lang="cs-CZ" sz="2400" dirty="0" smtClean="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MYSLIVECKÁ STRÁŽ</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pic>
        <p:nvPicPr>
          <p:cNvPr id="6" name="Obrázek 5"/>
          <p:cNvPicPr>
            <a:picLocks noChangeAspect="1"/>
          </p:cNvPicPr>
          <p:nvPr/>
        </p:nvPicPr>
        <p:blipFill>
          <a:blip r:embed="rId4" cstate="print"/>
          <a:stretch>
            <a:fillRect/>
          </a:stretch>
        </p:blipFill>
        <p:spPr>
          <a:xfrm>
            <a:off x="1649929" y="246025"/>
            <a:ext cx="5225579" cy="6021930"/>
          </a:xfrm>
          <a:prstGeom prst="rect">
            <a:avLst/>
          </a:prstGeom>
        </p:spPr>
      </p:pic>
      <p:sp>
        <p:nvSpPr>
          <p:cNvPr id="7" name="TextovéPole 6"/>
          <p:cNvSpPr txBox="1"/>
          <p:nvPr/>
        </p:nvSpPr>
        <p:spPr>
          <a:xfrm>
            <a:off x="693267" y="6370596"/>
            <a:ext cx="7612505" cy="338554"/>
          </a:xfrm>
          <a:prstGeom prst="rect">
            <a:avLst/>
          </a:prstGeom>
          <a:noFill/>
        </p:spPr>
        <p:txBody>
          <a:bodyPr wrap="square" rtlCol="0">
            <a:spAutoFit/>
          </a:bodyPr>
          <a:lstStyle/>
          <a:p>
            <a:r>
              <a:rPr lang="cs-CZ" sz="1600" dirty="0">
                <a:hlinkClick r:id="rId5"/>
              </a:rPr>
              <a:t>http://</a:t>
            </a:r>
            <a:r>
              <a:rPr lang="cs-CZ" sz="1600" dirty="0" smtClean="0">
                <a:hlinkClick r:id="rId5"/>
              </a:rPr>
              <a:t>tn.nova.cz/clanek/zpravy/domaci/myslivec-postrelil-psika-ten-je-ochrnuty.html</a:t>
            </a:r>
            <a:r>
              <a:rPr lang="cs-CZ" sz="1600" dirty="0" smtClean="0"/>
              <a:t> </a:t>
            </a:r>
            <a:endParaRPr lang="cs-CZ" sz="1600" dirty="0"/>
          </a:p>
        </p:txBody>
      </p:sp>
    </p:spTree>
    <p:extLst>
      <p:ext uri="{BB962C8B-B14F-4D97-AF65-F5344CB8AC3E}">
        <p14:creationId xmlns:p14="http://schemas.microsoft.com/office/powerpoint/2010/main" xmlns="" val="4275789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827584" y="1052736"/>
            <a:ext cx="8064896" cy="5262979"/>
          </a:xfrm>
          <a:prstGeom prst="rect">
            <a:avLst/>
          </a:prstGeom>
          <a:noFill/>
        </p:spPr>
        <p:txBody>
          <a:bodyPr wrap="square" rtlCol="0">
            <a:spAutoFit/>
          </a:bodyPr>
          <a:lstStyle/>
          <a:p>
            <a:r>
              <a:rPr lang="pl-PL" sz="2400" b="1" dirty="0" smtClean="0"/>
              <a:t>Nález Ústavního soudu ze dne 19. 12. 2017, Pl</a:t>
            </a:r>
            <a:r>
              <a:rPr lang="pl-PL" sz="2400" b="1" dirty="0"/>
              <a:t>. ÚS 8/16</a:t>
            </a:r>
            <a:r>
              <a:rPr lang="pl-PL" sz="2400" dirty="0" smtClean="0"/>
              <a:t>:</a:t>
            </a:r>
          </a:p>
          <a:p>
            <a:endParaRPr lang="pl-PL" sz="2400" b="1" i="1" dirty="0" smtClean="0">
              <a:solidFill>
                <a:schemeClr val="accent6"/>
              </a:solidFill>
            </a:endParaRPr>
          </a:p>
          <a:p>
            <a:r>
              <a:rPr lang="cs-CZ" sz="2400" i="1" dirty="0" smtClean="0"/>
              <a:t>...funkci </a:t>
            </a:r>
            <a:r>
              <a:rPr lang="cs-CZ" sz="2400" i="1" dirty="0"/>
              <a:t>myslivecké stráže nelze považovat za povolání, podnikání, jinou hospodářskou činnost či obecně za práci ve smyslu citovaných článků Listiny a mezinárodních </a:t>
            </a:r>
            <a:r>
              <a:rPr lang="cs-CZ" sz="2400" i="1" dirty="0" smtClean="0"/>
              <a:t>smluv.</a:t>
            </a:r>
          </a:p>
          <a:p>
            <a:endParaRPr lang="cs-CZ" sz="2400" b="1" i="1" dirty="0">
              <a:solidFill>
                <a:schemeClr val="accent6"/>
              </a:solidFill>
            </a:endParaRPr>
          </a:p>
          <a:p>
            <a:r>
              <a:rPr lang="cs-CZ" sz="2400" b="1" i="1" dirty="0" smtClean="0">
                <a:solidFill>
                  <a:schemeClr val="accent6"/>
                </a:solidFill>
              </a:rPr>
              <a:t>...i </a:t>
            </a:r>
            <a:r>
              <a:rPr lang="cs-CZ" sz="2400" b="1" i="1" dirty="0">
                <a:solidFill>
                  <a:schemeClr val="accent6"/>
                </a:solidFill>
              </a:rPr>
              <a:t>přes svou přísnost podmínka bezúhonnosti, u níž se nepřihlíží k zahlazení odsouzení, pro výkon funkce myslivecké stráže zjevným způsobem nepřiměřená není. Nelze opomenout, že myslivecká stráž je při výkonu veřejné moci oprávněna užívat zbraň, jakkoli není používána jako donucovací prostředek vůči lidem, a svá oprávnění vykonává samostatně bez přímých kontrolních mechanismů.</a:t>
            </a:r>
            <a:endParaRPr lang="cs-CZ" sz="2400" b="1" i="1" dirty="0" smtClean="0">
              <a:solidFill>
                <a:schemeClr val="accent6"/>
              </a:solidFill>
            </a:endParaRPr>
          </a:p>
          <a:p>
            <a:endParaRPr lang="cs-CZ" sz="2400" b="1" i="1" dirty="0">
              <a:solidFill>
                <a:schemeClr val="accent6"/>
              </a:solidFill>
            </a:endParaRPr>
          </a:p>
        </p:txBody>
      </p:sp>
      <p:sp>
        <p:nvSpPr>
          <p:cNvPr id="10" name="TextovéPole 9"/>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MYSLIVECKÁ STRÁŽ</a:t>
            </a:r>
            <a:endParaRPr lang="cs-CZ" sz="4000" b="1" dirty="0">
              <a:solidFill>
                <a:schemeClr val="accent6"/>
              </a:solidFill>
            </a:endParaRPr>
          </a:p>
        </p:txBody>
      </p:sp>
    </p:spTree>
    <p:extLst>
      <p:ext uri="{BB962C8B-B14F-4D97-AF65-F5344CB8AC3E}">
        <p14:creationId xmlns:p14="http://schemas.microsoft.com/office/powerpoint/2010/main" xmlns="" val="112451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MYSLIVECKÁ STRÁŽ</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539552" y="856357"/>
            <a:ext cx="8064896" cy="5262979"/>
          </a:xfrm>
          <a:prstGeom prst="rect">
            <a:avLst/>
          </a:prstGeom>
          <a:noFill/>
        </p:spPr>
        <p:txBody>
          <a:bodyPr wrap="square" rtlCol="0">
            <a:spAutoFit/>
          </a:bodyPr>
          <a:lstStyle/>
          <a:p>
            <a:r>
              <a:rPr lang="cs-CZ" sz="2400" b="1" dirty="0" smtClean="0"/>
              <a:t>Oprávnění</a:t>
            </a:r>
          </a:p>
          <a:p>
            <a:r>
              <a:rPr lang="cs-CZ" sz="2400" dirty="0" smtClean="0"/>
              <a:t>f) </a:t>
            </a:r>
            <a:r>
              <a:rPr lang="cs-CZ" sz="2400" b="1" dirty="0" smtClean="0">
                <a:solidFill>
                  <a:srgbClr val="00B050"/>
                </a:solidFill>
              </a:rPr>
              <a:t>usmrcovat</a:t>
            </a:r>
            <a:r>
              <a:rPr lang="cs-CZ" sz="2400" dirty="0" smtClean="0"/>
              <a:t> mývala severního, </a:t>
            </a:r>
            <a:r>
              <a:rPr lang="cs-CZ" sz="2400" dirty="0" err="1" smtClean="0"/>
              <a:t>psíka</a:t>
            </a:r>
            <a:r>
              <a:rPr lang="cs-CZ" sz="2400" dirty="0" smtClean="0"/>
              <a:t> mývalovitého, norka amerického nebo nutrii říční a další vyhláškou stanovené </a:t>
            </a:r>
            <a:r>
              <a:rPr lang="cs-CZ" sz="2400" b="1" dirty="0" smtClean="0">
                <a:solidFill>
                  <a:srgbClr val="00B050"/>
                </a:solidFill>
              </a:rPr>
              <a:t>zavlečené druhy </a:t>
            </a:r>
            <a:r>
              <a:rPr lang="cs-CZ" sz="2400" dirty="0" smtClean="0"/>
              <a:t>živočichů v přírodě nežádoucí,</a:t>
            </a:r>
          </a:p>
          <a:p>
            <a:r>
              <a:rPr lang="cs-CZ" sz="2400" dirty="0" smtClean="0"/>
              <a:t>g) </a:t>
            </a:r>
            <a:r>
              <a:rPr lang="cs-CZ" sz="2400" b="1" dirty="0" smtClean="0">
                <a:solidFill>
                  <a:srgbClr val="00B050"/>
                </a:solidFill>
              </a:rPr>
              <a:t>usmrcovat</a:t>
            </a:r>
            <a:r>
              <a:rPr lang="cs-CZ" sz="2400" dirty="0" smtClean="0"/>
              <a:t> po předchozím oznámení místně příslušnému obecnímu úřadu </a:t>
            </a:r>
            <a:r>
              <a:rPr lang="cs-CZ" sz="2400" b="1" dirty="0" smtClean="0">
                <a:solidFill>
                  <a:srgbClr val="00B050"/>
                </a:solidFill>
              </a:rPr>
              <a:t>zdivočelá hospodářská zvířata </a:t>
            </a:r>
            <a:r>
              <a:rPr lang="cs-CZ" sz="2400" dirty="0" smtClean="0"/>
              <a:t>a dále volně se pohybující označená zvířata z </a:t>
            </a:r>
            <a:r>
              <a:rPr lang="cs-CZ" sz="2400" dirty="0" err="1" smtClean="0"/>
              <a:t>farmových</a:t>
            </a:r>
            <a:r>
              <a:rPr lang="cs-CZ" sz="2400" dirty="0" smtClean="0"/>
              <a:t> chovů zvěře ve vzdálenosti větší než 200 m od nehonebního pozemku, na němž je </a:t>
            </a:r>
            <a:r>
              <a:rPr lang="cs-CZ" sz="2400" dirty="0" err="1" smtClean="0"/>
              <a:t>farmový</a:t>
            </a:r>
            <a:r>
              <a:rPr lang="cs-CZ" sz="2400" dirty="0" smtClean="0"/>
              <a:t> chov provozován,</a:t>
            </a:r>
          </a:p>
          <a:p>
            <a:r>
              <a:rPr lang="cs-CZ" sz="2400" dirty="0" smtClean="0"/>
              <a:t>h) požadovat pomoc nebo součinnost orgánů policie, </a:t>
            </a:r>
          </a:p>
          <a:p>
            <a:pPr marL="514350" indent="-514350">
              <a:buAutoNum type="romanLcParenR"/>
            </a:pPr>
            <a:r>
              <a:rPr lang="cs-CZ" sz="2400" b="1" dirty="0" smtClean="0">
                <a:solidFill>
                  <a:srgbClr val="00B050"/>
                </a:solidFill>
              </a:rPr>
              <a:t>ukládat a vybírat pokuty v blokovém řízení</a:t>
            </a:r>
            <a:r>
              <a:rPr lang="cs-CZ" sz="2400" dirty="0" smtClean="0"/>
              <a:t>,</a:t>
            </a:r>
          </a:p>
          <a:p>
            <a:pPr marL="514350" indent="-514350"/>
            <a:r>
              <a:rPr lang="cs-CZ" sz="2400" dirty="0" smtClean="0"/>
              <a:t>j) </a:t>
            </a:r>
            <a:r>
              <a:rPr lang="cs-CZ" sz="2400" b="1" dirty="0" smtClean="0">
                <a:solidFill>
                  <a:srgbClr val="00B050"/>
                </a:solidFill>
              </a:rPr>
              <a:t>vstupovat na pozemky v honitbě </a:t>
            </a:r>
            <a:r>
              <a:rPr lang="cs-CZ" sz="2400" dirty="0" smtClean="0"/>
              <a:t>v rozsahu nezbytně nutném k výkonu funkce.</a:t>
            </a:r>
          </a:p>
          <a:p>
            <a:pPr>
              <a:buFont typeface="Arial" pitchFamily="34" charset="0"/>
              <a:buChar char="•"/>
            </a:pPr>
            <a:endParaRPr lang="cs-CZ" sz="2400" dirty="0"/>
          </a:p>
        </p:txBody>
      </p:sp>
    </p:spTree>
    <p:extLst>
      <p:ext uri="{BB962C8B-B14F-4D97-AF65-F5344CB8AC3E}">
        <p14:creationId xmlns:p14="http://schemas.microsoft.com/office/powerpoint/2010/main" xmlns="" val="17391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RYBÁŘSTVÍ</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323528" y="1268760"/>
            <a:ext cx="8532440" cy="4985980"/>
          </a:xfrm>
          <a:prstGeom prst="rect">
            <a:avLst/>
          </a:prstGeom>
          <a:noFill/>
        </p:spPr>
        <p:txBody>
          <a:bodyPr wrap="square" rtlCol="0">
            <a:spAutoFit/>
          </a:bodyPr>
          <a:lstStyle/>
          <a:p>
            <a:r>
              <a:rPr lang="cs-CZ" sz="2000" dirty="0" smtClean="0"/>
              <a:t>Zákon </a:t>
            </a:r>
            <a:r>
              <a:rPr lang="cs-CZ" sz="2000" b="1" dirty="0" smtClean="0"/>
              <a:t>č. 99/2004 Sb., o rybníkářství, výkonu rybářského práva, rybářské stráži, ochraně mořských rybolovných zdrojů a o změně některých zákonů (zákon o rybářství)</a:t>
            </a:r>
            <a:r>
              <a:rPr lang="cs-CZ" sz="2000" dirty="0" smtClean="0"/>
              <a:t> a jeho prováděcí předpis v podobě vyhlášky č. 197/2004 Sb.</a:t>
            </a:r>
          </a:p>
          <a:p>
            <a:endParaRPr lang="cs-CZ" sz="2000" i="1" dirty="0" smtClean="0"/>
          </a:p>
          <a:p>
            <a:r>
              <a:rPr lang="cs-CZ" sz="2000" b="1" i="1" dirty="0" smtClean="0"/>
              <a:t>Rybářství</a:t>
            </a:r>
            <a:r>
              <a:rPr lang="cs-CZ" sz="2000" i="1" dirty="0" smtClean="0"/>
              <a:t> - </a:t>
            </a:r>
            <a:r>
              <a:rPr lang="cs-CZ" sz="2000" dirty="0" smtClean="0"/>
              <a:t>chov, zušlechťování, ochranu a lov ryb, popřípadě vodních organismů v rybníkářství nebo při výkonu rybářského práva.</a:t>
            </a:r>
          </a:p>
          <a:p>
            <a:endParaRPr lang="cs-CZ" sz="2000" dirty="0" smtClean="0"/>
          </a:p>
          <a:p>
            <a:r>
              <a:rPr lang="cs-CZ" sz="2000" b="1" i="1" dirty="0" smtClean="0"/>
              <a:t>Rybníkářství </a:t>
            </a:r>
            <a:r>
              <a:rPr lang="cs-CZ" sz="2000" dirty="0" smtClean="0"/>
              <a:t>- chov a lov ryb, popřípadě dalších vodních organismů - v rybníce, nebo ve zvláštním  rybochovném zařízení zaměřený na zajištění produkce ryb a rybího masa, popřípadě produkci vodních organismů nebo produkci rybí násady pro rybníky nebo pro zarybňování rybářských revírů. </a:t>
            </a:r>
          </a:p>
          <a:p>
            <a:endParaRPr lang="cs-CZ" sz="2000" dirty="0" smtClean="0"/>
          </a:p>
          <a:p>
            <a:r>
              <a:rPr lang="cs-CZ" sz="2000" b="1" i="1" dirty="0" smtClean="0"/>
              <a:t>Rybářský revír </a:t>
            </a:r>
            <a:r>
              <a:rPr lang="cs-CZ" sz="2000" i="1" dirty="0" smtClean="0"/>
              <a:t>-  č</a:t>
            </a:r>
            <a:r>
              <a:rPr lang="cs-CZ" sz="2000" dirty="0" smtClean="0"/>
              <a:t>ást vodního útvaru povrchových vod o výměře </a:t>
            </a:r>
            <a:r>
              <a:rPr lang="cs-CZ" sz="2000" u="sng" dirty="0" smtClean="0"/>
              <a:t>nejméně 500 m</a:t>
            </a:r>
            <a:r>
              <a:rPr lang="cs-CZ" sz="2000" u="sng" baseline="30000" dirty="0" smtClean="0"/>
              <a:t>2</a:t>
            </a:r>
            <a:r>
              <a:rPr lang="cs-CZ" sz="2000" u="sng" dirty="0" smtClean="0"/>
              <a:t> souvislé vodní plochy, umožňující  život rybí obsádky a vodních organismů</a:t>
            </a:r>
            <a:r>
              <a:rPr lang="cs-CZ" sz="2000" dirty="0" smtClean="0"/>
              <a:t>, vyhlášená rozhodnutím příslušného  orgánu státní správy rybářství. </a:t>
            </a:r>
          </a:p>
          <a:p>
            <a:endParaRPr lang="cs-CZ" dirty="0"/>
          </a:p>
        </p:txBody>
      </p:sp>
    </p:spTree>
    <p:extLst>
      <p:ext uri="{BB962C8B-B14F-4D97-AF65-F5344CB8AC3E}">
        <p14:creationId xmlns:p14="http://schemas.microsoft.com/office/powerpoint/2010/main" xmlns="" val="36223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RYBÁŘSKÉ PRÁVO</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196752"/>
            <a:ext cx="7848872" cy="5293757"/>
          </a:xfrm>
          <a:prstGeom prst="rect">
            <a:avLst/>
          </a:prstGeom>
          <a:noFill/>
        </p:spPr>
        <p:txBody>
          <a:bodyPr wrap="square" rtlCol="0">
            <a:spAutoFit/>
          </a:bodyPr>
          <a:lstStyle/>
          <a:p>
            <a:r>
              <a:rPr lang="cs-CZ" sz="2000" dirty="0" smtClean="0"/>
              <a:t>Základním předpokladem výkonu rybářského práva je existence </a:t>
            </a:r>
            <a:r>
              <a:rPr lang="cs-CZ" sz="2000" b="1" i="1" dirty="0" smtClean="0"/>
              <a:t>rybářského revíru</a:t>
            </a:r>
          </a:p>
          <a:p>
            <a:endParaRPr lang="cs-CZ" sz="2000" b="1" i="1" dirty="0" smtClean="0"/>
          </a:p>
          <a:p>
            <a:r>
              <a:rPr lang="cs-CZ" sz="2000" b="1" i="1" dirty="0" smtClean="0"/>
              <a:t>Vyhlášení na návrh</a:t>
            </a:r>
            <a:r>
              <a:rPr lang="cs-CZ" sz="2000" b="1" dirty="0" smtClean="0"/>
              <a:t> </a:t>
            </a:r>
          </a:p>
          <a:p>
            <a:pPr>
              <a:buFont typeface="Arial" pitchFamily="34" charset="0"/>
              <a:buChar char="•"/>
            </a:pPr>
            <a:r>
              <a:rPr lang="cs-CZ" sz="2000" dirty="0" smtClean="0"/>
              <a:t> vlastníka rybníka</a:t>
            </a:r>
          </a:p>
          <a:p>
            <a:pPr>
              <a:buFont typeface="Arial" pitchFamily="34" charset="0"/>
              <a:buChar char="•"/>
            </a:pPr>
            <a:r>
              <a:rPr lang="cs-CZ" sz="2000" dirty="0" smtClean="0"/>
              <a:t> vlastníka pozemku, na němž se nachází uzavřená voda.</a:t>
            </a:r>
          </a:p>
          <a:p>
            <a:pPr>
              <a:buFont typeface="Arial" pitchFamily="34" charset="0"/>
              <a:buChar char="•"/>
            </a:pPr>
            <a:r>
              <a:rPr lang="cs-CZ" sz="2000" i="1" dirty="0" smtClean="0"/>
              <a:t> z  vlastního podnětu</a:t>
            </a:r>
            <a:r>
              <a:rPr lang="cs-CZ" sz="2000" dirty="0" smtClean="0"/>
              <a:t> příslušného státního orgánu rybářství – to na vodním toku nebo na uzavřené vodě na pozemcích více vlastníků (spoluvlastníků), kteří se nedohodli na podání společné žádosti ani do 30 dnů od doručení výzvy příslušného rybářského  orgánu k uzavření takové dohody. </a:t>
            </a:r>
          </a:p>
          <a:p>
            <a:pPr>
              <a:buFont typeface="Arial" pitchFamily="34" charset="0"/>
              <a:buChar char="•"/>
            </a:pPr>
            <a:endParaRPr lang="cs-CZ" sz="2000" dirty="0" smtClean="0"/>
          </a:p>
          <a:p>
            <a:r>
              <a:rPr lang="cs-CZ" sz="2000" b="1" i="1" dirty="0" smtClean="0"/>
              <a:t>Chráněná rybí oblast (§ 5)</a:t>
            </a:r>
            <a:endParaRPr lang="cs-CZ" sz="2000" dirty="0" smtClean="0"/>
          </a:p>
          <a:p>
            <a:r>
              <a:rPr lang="cs-CZ" sz="2000" dirty="0" smtClean="0"/>
              <a:t>= část určitého rybářského revíru nebo i revír celý,</a:t>
            </a:r>
          </a:p>
          <a:p>
            <a:r>
              <a:rPr lang="cs-CZ" sz="2000" dirty="0" smtClean="0"/>
              <a:t>vymezené ryby nebo vodní organismy jsou předmětem zvýšené ochrany. </a:t>
            </a:r>
          </a:p>
          <a:p>
            <a:endParaRPr lang="cs-CZ" sz="2000" b="1" dirty="0" smtClean="0"/>
          </a:p>
          <a:p>
            <a:endParaRPr lang="cs-CZ" dirty="0"/>
          </a:p>
        </p:txBody>
      </p:sp>
    </p:spTree>
    <p:extLst>
      <p:ext uri="{BB962C8B-B14F-4D97-AF65-F5344CB8AC3E}">
        <p14:creationId xmlns:p14="http://schemas.microsoft.com/office/powerpoint/2010/main" xmlns="" val="3622353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RYBÁŘSKÉ PRÁVO</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196752"/>
            <a:ext cx="7848872" cy="5601533"/>
          </a:xfrm>
          <a:prstGeom prst="rect">
            <a:avLst/>
          </a:prstGeom>
          <a:noFill/>
        </p:spPr>
        <p:txBody>
          <a:bodyPr wrap="square" rtlCol="0">
            <a:spAutoFit/>
          </a:bodyPr>
          <a:lstStyle/>
          <a:p>
            <a:r>
              <a:rPr lang="cs-CZ" sz="2000" dirty="0" smtClean="0"/>
              <a:t>Kromě rybářského revíru je třeba k výkonu rybářského práva ještě </a:t>
            </a:r>
            <a:r>
              <a:rPr lang="cs-CZ" sz="2000" b="1" dirty="0" smtClean="0"/>
              <a:t>i jeho povolení</a:t>
            </a:r>
            <a:r>
              <a:rPr lang="cs-CZ" sz="2000" dirty="0" smtClean="0"/>
              <a:t>.  Povolení vydává příslušný rybářský orgán na žádost. </a:t>
            </a:r>
          </a:p>
          <a:p>
            <a:endParaRPr lang="cs-CZ" sz="2000" dirty="0" smtClean="0"/>
          </a:p>
          <a:p>
            <a:r>
              <a:rPr lang="cs-CZ" sz="2000" b="1" dirty="0" smtClean="0"/>
              <a:t>Žádat může podat</a:t>
            </a:r>
          </a:p>
          <a:p>
            <a:endParaRPr lang="cs-CZ" sz="2000" dirty="0" smtClean="0"/>
          </a:p>
          <a:p>
            <a:pPr>
              <a:buFont typeface="Arial" pitchFamily="34" charset="0"/>
              <a:buChar char="•"/>
            </a:pPr>
            <a:r>
              <a:rPr lang="cs-CZ" sz="2000" dirty="0" smtClean="0"/>
              <a:t> vlastník nebo spoluvlastníci rybníka nebo nemovitostí, na nichž je uzavřená voda,</a:t>
            </a:r>
          </a:p>
          <a:p>
            <a:pPr>
              <a:buFont typeface="Arial" pitchFamily="34" charset="0"/>
              <a:buChar char="•"/>
            </a:pPr>
            <a:r>
              <a:rPr lang="cs-CZ" sz="2000" dirty="0" smtClean="0"/>
              <a:t> osoba pověřená vlastníkem,</a:t>
            </a:r>
          </a:p>
          <a:p>
            <a:pPr>
              <a:buFont typeface="Arial" pitchFamily="34" charset="0"/>
              <a:buChar char="•"/>
            </a:pPr>
            <a:r>
              <a:rPr lang="cs-CZ" sz="2000" dirty="0" smtClean="0"/>
              <a:t> nájemce.</a:t>
            </a:r>
          </a:p>
          <a:p>
            <a:endParaRPr lang="cs-CZ" sz="2000" dirty="0" smtClean="0"/>
          </a:p>
          <a:p>
            <a:r>
              <a:rPr lang="cs-CZ" sz="2000" dirty="0" smtClean="0"/>
              <a:t>V rybářském revíru vyhlášeném státním orgánem rybářství z vlastního podnětu na vodním toku nebo uzavřené vodě</a:t>
            </a:r>
          </a:p>
          <a:p>
            <a:pPr lvl="1">
              <a:buFont typeface="Arial" pitchFamily="34" charset="0"/>
              <a:buChar char="•"/>
            </a:pPr>
            <a:r>
              <a:rPr lang="cs-CZ" sz="2000" dirty="0" smtClean="0"/>
              <a:t> občan České republiky nebo fyzický osoba s trvalým pobytem v České</a:t>
            </a:r>
            <a:r>
              <a:rPr lang="cs-CZ" sz="2000" i="1" dirty="0" smtClean="0"/>
              <a:t> </a:t>
            </a:r>
            <a:r>
              <a:rPr lang="cs-CZ" sz="2000" dirty="0" smtClean="0"/>
              <a:t>republice,</a:t>
            </a:r>
          </a:p>
          <a:p>
            <a:pPr lvl="1">
              <a:buFont typeface="Arial" pitchFamily="34" charset="0"/>
              <a:buChar char="•"/>
            </a:pPr>
            <a:r>
              <a:rPr lang="cs-CZ" sz="2000" dirty="0" smtClean="0"/>
              <a:t> právnická osoba se sídlem v České republice,</a:t>
            </a:r>
          </a:p>
          <a:p>
            <a:pPr lvl="1">
              <a:buFont typeface="Arial" pitchFamily="34" charset="0"/>
              <a:buChar char="•"/>
            </a:pPr>
            <a:r>
              <a:rPr lang="cs-CZ" sz="2000" dirty="0" smtClean="0"/>
              <a:t> občan Evropské unie nebo právnická osoba se sídlem ve státech EU.</a:t>
            </a:r>
          </a:p>
          <a:p>
            <a:endParaRPr lang="cs-CZ" sz="2000" b="1" dirty="0" smtClean="0"/>
          </a:p>
          <a:p>
            <a:endParaRPr lang="cs-CZ" dirty="0"/>
          </a:p>
        </p:txBody>
      </p:sp>
    </p:spTree>
    <p:extLst>
      <p:ext uri="{BB962C8B-B14F-4D97-AF65-F5344CB8AC3E}">
        <p14:creationId xmlns:p14="http://schemas.microsoft.com/office/powerpoint/2010/main" xmlns="" val="3622353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solidFill>
                  <a:schemeClr val="accent6"/>
                </a:solidFill>
              </a:rPr>
              <a:t>RYBÁŘSKÉ PRÁVO</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339102"/>
          </a:xfrm>
          <a:prstGeom prst="rect">
            <a:avLst/>
          </a:prstGeom>
          <a:noFill/>
        </p:spPr>
        <p:txBody>
          <a:bodyPr wrap="square" rtlCol="0">
            <a:spAutoFit/>
          </a:bodyPr>
          <a:lstStyle/>
          <a:p>
            <a:pPr>
              <a:buNone/>
            </a:pPr>
            <a:endParaRPr lang="cs-CZ" sz="3200" dirty="0" smtClean="0"/>
          </a:p>
          <a:p>
            <a:endParaRPr lang="cs-CZ" sz="3200" b="1" dirty="0" smtClean="0"/>
          </a:p>
          <a:p>
            <a:endParaRPr lang="cs-CZ" sz="3200" dirty="0" smtClean="0"/>
          </a:p>
          <a:p>
            <a:endParaRPr lang="cs-CZ" sz="3200" b="1" dirty="0"/>
          </a:p>
          <a:p>
            <a:endParaRPr lang="cs-CZ" dirty="0"/>
          </a:p>
        </p:txBody>
      </p:sp>
      <p:sp>
        <p:nvSpPr>
          <p:cNvPr id="8" name="TextovéPole 7"/>
          <p:cNvSpPr txBox="1"/>
          <p:nvPr/>
        </p:nvSpPr>
        <p:spPr>
          <a:xfrm>
            <a:off x="683568" y="1196752"/>
            <a:ext cx="7848872" cy="5663089"/>
          </a:xfrm>
          <a:prstGeom prst="rect">
            <a:avLst/>
          </a:prstGeom>
          <a:noFill/>
        </p:spPr>
        <p:txBody>
          <a:bodyPr wrap="square" rtlCol="0">
            <a:spAutoFit/>
          </a:bodyPr>
          <a:lstStyle/>
          <a:p>
            <a:r>
              <a:rPr lang="cs-CZ" sz="2400" b="1" i="1" dirty="0" smtClean="0"/>
              <a:t>Hospodaření v rybářském revíru </a:t>
            </a:r>
            <a:endParaRPr lang="cs-CZ" sz="2400" dirty="0" smtClean="0"/>
          </a:p>
          <a:p>
            <a:r>
              <a:rPr lang="cs-CZ" sz="2000" dirty="0" smtClean="0"/>
              <a:t>Pravidla stanoví příslušný rybářský orgán v rozhodnutí (nebo v oznámení výsledku výběrového řízení) o povolení výkonu rybářského práva. </a:t>
            </a:r>
          </a:p>
          <a:p>
            <a:endParaRPr lang="cs-CZ" sz="2000" b="1" dirty="0" smtClean="0"/>
          </a:p>
          <a:p>
            <a:pPr algn="just"/>
            <a:r>
              <a:rPr lang="cs-CZ" sz="2000" dirty="0" smtClean="0"/>
              <a:t>Z </a:t>
            </a:r>
            <a:r>
              <a:rPr lang="cs-CZ" sz="2000" b="1" dirty="0" smtClean="0">
                <a:solidFill>
                  <a:srgbClr val="00B050"/>
                </a:solidFill>
              </a:rPr>
              <a:t>obecně stanovených lovných měr pro jednotlivé druhy ryb</a:t>
            </a:r>
            <a:r>
              <a:rPr lang="cs-CZ" sz="2000" dirty="0" smtClean="0"/>
              <a:t>, stejně jako z </a:t>
            </a:r>
            <a:r>
              <a:rPr lang="cs-CZ" sz="2000" b="1" dirty="0" smtClean="0">
                <a:solidFill>
                  <a:srgbClr val="00B050"/>
                </a:solidFill>
              </a:rPr>
              <a:t>obecně stanovených dob jejich hájení a způsobů lovu </a:t>
            </a:r>
            <a:r>
              <a:rPr lang="cs-CZ" sz="2000" dirty="0" smtClean="0"/>
              <a:t>může rybářský orgán v případě přemnožení nebo naopak oslabení populace určitého druhu  povolit výjimky .</a:t>
            </a:r>
          </a:p>
          <a:p>
            <a:endParaRPr lang="cs-CZ" sz="2000" b="1" dirty="0" smtClean="0"/>
          </a:p>
          <a:p>
            <a:r>
              <a:rPr lang="cs-CZ" sz="2000" b="1" i="1" dirty="0" smtClean="0"/>
              <a:t>Lov ryb a vodních organismů</a:t>
            </a:r>
          </a:p>
          <a:p>
            <a:pPr>
              <a:buFontTx/>
              <a:buChar char="-"/>
            </a:pPr>
            <a:r>
              <a:rPr lang="cs-CZ" sz="2000" dirty="0" smtClean="0"/>
              <a:t>způsoby lovu, které jsou zakázané, nebo místa, ze kterých je lov zakázán. Některé z těchto zákazů neplatí pro rybníkářství nebo za určitých v zákoně uvedených situací.</a:t>
            </a:r>
          </a:p>
          <a:p>
            <a:pPr>
              <a:buFontTx/>
              <a:buChar char="-"/>
            </a:pPr>
            <a:r>
              <a:rPr lang="cs-CZ" sz="2000" b="1" dirty="0" smtClean="0"/>
              <a:t> </a:t>
            </a:r>
            <a:r>
              <a:rPr lang="cs-CZ" sz="2000" dirty="0" smtClean="0"/>
              <a:t>Zákon, a zejména prováděcí předpis, upravuje doby hájení jednotlivých druhů ryb a druhy ryb, které lze lovit až po dosažení  stanovené „nejmenší lovné míry“. </a:t>
            </a:r>
          </a:p>
          <a:p>
            <a:pPr>
              <a:buFontTx/>
              <a:buChar char="-"/>
            </a:pPr>
            <a:r>
              <a:rPr lang="cs-CZ" sz="2000" b="1" dirty="0" smtClean="0"/>
              <a:t> </a:t>
            </a:r>
            <a:r>
              <a:rPr lang="cs-CZ" sz="2000" b="1" i="1" dirty="0" smtClean="0"/>
              <a:t>Rybářský lístek, povolenka k lovu, rybářská stráž</a:t>
            </a:r>
            <a:endParaRPr lang="cs-CZ" sz="2000" b="1" dirty="0" smtClean="0"/>
          </a:p>
          <a:p>
            <a:endParaRPr lang="cs-CZ" dirty="0"/>
          </a:p>
        </p:txBody>
      </p:sp>
    </p:spTree>
    <p:extLst>
      <p:ext uri="{BB962C8B-B14F-4D97-AF65-F5344CB8AC3E}">
        <p14:creationId xmlns:p14="http://schemas.microsoft.com/office/powerpoint/2010/main" xmlns="" val="362235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ZVÍŘE X ŽIVOČICH X ZVĚŘ</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513396"/>
            <a:ext cx="8980312" cy="5078313"/>
          </a:xfrm>
          <a:prstGeom prst="rect">
            <a:avLst/>
          </a:prstGeom>
          <a:noFill/>
        </p:spPr>
        <p:txBody>
          <a:bodyPr wrap="square" rtlCol="0">
            <a:spAutoFit/>
          </a:bodyPr>
          <a:lstStyle/>
          <a:p>
            <a:r>
              <a:rPr lang="cs-CZ" sz="2400" b="1" dirty="0" smtClean="0">
                <a:solidFill>
                  <a:srgbClr val="00B050"/>
                </a:solidFill>
              </a:rPr>
              <a:t>Soukromé právo:</a:t>
            </a:r>
          </a:p>
          <a:p>
            <a:r>
              <a:rPr lang="cs-CZ" sz="2400" b="1" dirty="0" smtClean="0"/>
              <a:t>§ 494 NOZ: </a:t>
            </a:r>
            <a:r>
              <a:rPr lang="cs-CZ" sz="2400" i="1" dirty="0">
                <a:solidFill>
                  <a:schemeClr val="accent6">
                    <a:lumMod val="75000"/>
                  </a:schemeClr>
                </a:solidFill>
              </a:rPr>
              <a:t>Z</a:t>
            </a:r>
            <a:r>
              <a:rPr lang="cs-CZ" sz="2400" i="1" dirty="0" smtClean="0">
                <a:solidFill>
                  <a:schemeClr val="accent6">
                    <a:lumMod val="75000"/>
                  </a:schemeClr>
                </a:solidFill>
              </a:rPr>
              <a:t>víře je</a:t>
            </a:r>
            <a:r>
              <a:rPr lang="cs-CZ" sz="2400" i="1" dirty="0" smtClean="0"/>
              <a:t> </a:t>
            </a:r>
            <a:r>
              <a:rPr lang="cs-CZ" sz="2400" b="1" i="1" u="sng" dirty="0"/>
              <a:t>smysly nadaný živý </a:t>
            </a:r>
            <a:r>
              <a:rPr lang="cs-CZ" sz="2400" b="1" i="1" u="sng" dirty="0" smtClean="0"/>
              <a:t>tvor</a:t>
            </a:r>
            <a:r>
              <a:rPr lang="cs-CZ" sz="2400" b="1" dirty="0" smtClean="0"/>
              <a:t> (cítí bolest, strach)</a:t>
            </a:r>
          </a:p>
          <a:p>
            <a:pPr marL="457200" indent="-457200">
              <a:buFont typeface="Arial" panose="020B0604020202020204" pitchFamily="34" charset="0"/>
              <a:buChar char="•"/>
            </a:pPr>
            <a:endParaRPr lang="cs-CZ" sz="2400" b="1" dirty="0"/>
          </a:p>
          <a:p>
            <a:r>
              <a:rPr lang="cs-CZ" sz="2400" b="1" dirty="0" smtClean="0">
                <a:solidFill>
                  <a:srgbClr val="00B050"/>
                </a:solidFill>
              </a:rPr>
              <a:t>Veřejné právo:</a:t>
            </a:r>
            <a:endParaRPr lang="cs-CZ" sz="2400" b="1" dirty="0">
              <a:solidFill>
                <a:srgbClr val="00B050"/>
              </a:solidFill>
            </a:endParaRPr>
          </a:p>
          <a:p>
            <a:r>
              <a:rPr lang="cs-CZ" sz="2800" dirty="0" smtClean="0"/>
              <a:t>Pojem </a:t>
            </a:r>
            <a:r>
              <a:rPr lang="cs-CZ" sz="2800" b="1" i="1" dirty="0" smtClean="0">
                <a:solidFill>
                  <a:schemeClr val="accent6">
                    <a:lumMod val="75000"/>
                  </a:schemeClr>
                </a:solidFill>
              </a:rPr>
              <a:t>živočich</a:t>
            </a:r>
            <a:r>
              <a:rPr lang="cs-CZ" sz="2800" b="1" dirty="0" smtClean="0">
                <a:solidFill>
                  <a:schemeClr val="accent6">
                    <a:lumMod val="75000"/>
                  </a:schemeClr>
                </a:solidFill>
              </a:rPr>
              <a:t> (zejm. ZOPK)</a:t>
            </a:r>
            <a:endParaRPr lang="cs-CZ" sz="2800" dirty="0">
              <a:solidFill>
                <a:schemeClr val="accent6">
                  <a:lumMod val="75000"/>
                </a:schemeClr>
              </a:solidFill>
            </a:endParaRPr>
          </a:p>
          <a:p>
            <a:pPr marL="457200" indent="-457200">
              <a:buFontTx/>
              <a:buChar char="-"/>
            </a:pPr>
            <a:r>
              <a:rPr lang="cs-CZ" sz="2400" dirty="0"/>
              <a:t>převážně v oblasti ochrany živočišných druhů (ochrany </a:t>
            </a:r>
            <a:r>
              <a:rPr lang="cs-CZ" sz="2400" b="1" dirty="0">
                <a:solidFill>
                  <a:srgbClr val="FF0000"/>
                </a:solidFill>
              </a:rPr>
              <a:t>biodiverzity</a:t>
            </a:r>
            <a:r>
              <a:rPr lang="cs-CZ" sz="2400" dirty="0" smtClean="0"/>
              <a:t>), ochrana v některých případech zahrnuje i mrtvé jedince (resp. všechny exempláře)</a:t>
            </a:r>
            <a:endParaRPr lang="cs-CZ" sz="2400" dirty="0"/>
          </a:p>
          <a:p>
            <a:endParaRPr lang="cs-CZ" sz="2400" dirty="0"/>
          </a:p>
          <a:p>
            <a:r>
              <a:rPr lang="cs-CZ" sz="2800" dirty="0"/>
              <a:t>Pojem </a:t>
            </a:r>
            <a:r>
              <a:rPr lang="cs-CZ" sz="2800" b="1" i="1" dirty="0">
                <a:solidFill>
                  <a:schemeClr val="accent6">
                    <a:lumMod val="75000"/>
                  </a:schemeClr>
                </a:solidFill>
              </a:rPr>
              <a:t>zvíře</a:t>
            </a:r>
            <a:r>
              <a:rPr lang="cs-CZ" sz="2800" dirty="0"/>
              <a:t> </a:t>
            </a:r>
            <a:r>
              <a:rPr lang="cs-CZ" sz="2400" dirty="0" smtClean="0"/>
              <a:t>(zejm. z. </a:t>
            </a:r>
            <a:r>
              <a:rPr lang="cs-CZ" sz="2400" dirty="0"/>
              <a:t>č. 246/1992 Sb., na ochranu zvířat proti </a:t>
            </a:r>
            <a:r>
              <a:rPr lang="cs-CZ" sz="2400" dirty="0" smtClean="0"/>
              <a:t>týrání)</a:t>
            </a:r>
            <a:endParaRPr lang="cs-CZ" sz="2800" dirty="0"/>
          </a:p>
          <a:p>
            <a:r>
              <a:rPr lang="cs-CZ" sz="2800" dirty="0"/>
              <a:t>- </a:t>
            </a:r>
            <a:r>
              <a:rPr lang="cs-CZ" sz="2400" dirty="0"/>
              <a:t>spíše v souvislosti s ochranou jednotlivých zvířat a péčí o ně. Pojem zvíře pak zahrnuje ve veřejném právu </a:t>
            </a:r>
            <a:r>
              <a:rPr lang="cs-CZ" sz="2400" dirty="0" smtClean="0"/>
              <a:t>povětšinou </a:t>
            </a:r>
            <a:r>
              <a:rPr lang="cs-CZ" sz="2400" b="1" dirty="0" smtClean="0">
                <a:solidFill>
                  <a:srgbClr val="FF0000"/>
                </a:solidFill>
              </a:rPr>
              <a:t>obratlovce</a:t>
            </a:r>
            <a:r>
              <a:rPr lang="cs-CZ" sz="2400" dirty="0"/>
              <a:t>, navíc u některých zákonů je </a:t>
            </a:r>
            <a:r>
              <a:rPr lang="cs-CZ" sz="2400" dirty="0" err="1"/>
              <a:t>dovoditelný</a:t>
            </a:r>
            <a:r>
              <a:rPr lang="cs-CZ" sz="2400" dirty="0"/>
              <a:t> dopad i na některé bezobratlé</a:t>
            </a:r>
            <a:r>
              <a:rPr lang="cs-CZ" sz="2400" dirty="0" smtClean="0"/>
              <a:t>.</a:t>
            </a:r>
            <a:endParaRPr lang="cs-CZ" sz="2400" dirty="0"/>
          </a:p>
        </p:txBody>
      </p:sp>
    </p:spTree>
    <p:extLst>
      <p:ext uri="{BB962C8B-B14F-4D97-AF65-F5344CB8AC3E}">
        <p14:creationId xmlns:p14="http://schemas.microsoft.com/office/powerpoint/2010/main" xmlns="" val="3273779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971600" y="2996952"/>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OCHRANA ZVÍŘAT PROTI TÝRÁNÍ</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Tree>
    <p:extLst>
      <p:ext uri="{BB962C8B-B14F-4D97-AF65-F5344CB8AC3E}">
        <p14:creationId xmlns:p14="http://schemas.microsoft.com/office/powerpoint/2010/main" xmlns="" val="2377522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PRINCIPY</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412776"/>
            <a:ext cx="8980312" cy="3970318"/>
          </a:xfrm>
          <a:prstGeom prst="rect">
            <a:avLst/>
          </a:prstGeom>
          <a:noFill/>
        </p:spPr>
        <p:txBody>
          <a:bodyPr wrap="square" rtlCol="0">
            <a:spAutoFit/>
          </a:bodyPr>
          <a:lstStyle/>
          <a:p>
            <a:pPr marL="457200" lvl="0" indent="-457200">
              <a:buFont typeface="Arial" pitchFamily="34" charset="0"/>
              <a:buChar char="•"/>
            </a:pPr>
            <a:r>
              <a:rPr lang="cs-CZ" sz="3600" b="1" i="1" dirty="0"/>
              <a:t>princip vysoké hodnoty zvířat a jejich vysoké </a:t>
            </a:r>
            <a:r>
              <a:rPr lang="cs-CZ" sz="3600" b="1" i="1" dirty="0" smtClean="0"/>
              <a:t>ochrany,</a:t>
            </a:r>
            <a:r>
              <a:rPr lang="cs-CZ" sz="3600" b="1" dirty="0" smtClean="0"/>
              <a:t> </a:t>
            </a:r>
          </a:p>
          <a:p>
            <a:pPr marL="457200" lvl="0" indent="-457200">
              <a:buFont typeface="Arial" pitchFamily="34" charset="0"/>
              <a:buChar char="•"/>
            </a:pPr>
            <a:r>
              <a:rPr lang="cs-CZ" sz="3600" b="1" i="1" dirty="0" smtClean="0"/>
              <a:t>princip péče</a:t>
            </a:r>
            <a:r>
              <a:rPr lang="cs-CZ" sz="3600" b="1" dirty="0" smtClean="0"/>
              <a:t>,</a:t>
            </a:r>
            <a:endParaRPr lang="cs-CZ" sz="3600" b="1" dirty="0"/>
          </a:p>
          <a:p>
            <a:pPr marL="457200" lvl="0" indent="-457200">
              <a:buFont typeface="Arial" pitchFamily="34" charset="0"/>
              <a:buChar char="•"/>
            </a:pPr>
            <a:r>
              <a:rPr lang="cs-CZ" sz="3600" b="1" i="1" dirty="0"/>
              <a:t>princip odpovědnosti </a:t>
            </a:r>
            <a:r>
              <a:rPr lang="cs-CZ" sz="3600" b="1" i="1" dirty="0" smtClean="0"/>
              <a:t>chovatele</a:t>
            </a:r>
            <a:r>
              <a:rPr lang="cs-CZ" sz="3600" b="1" dirty="0" smtClean="0"/>
              <a:t>,</a:t>
            </a:r>
            <a:endParaRPr lang="cs-CZ" sz="3600" b="1" dirty="0"/>
          </a:p>
          <a:p>
            <a:pPr marL="457200" lvl="0" indent="-457200">
              <a:buFont typeface="Arial" pitchFamily="34" charset="0"/>
              <a:buChar char="•"/>
            </a:pPr>
            <a:r>
              <a:rPr lang="cs-CZ" sz="3600" b="1" i="1" dirty="0"/>
              <a:t>princip snižování </a:t>
            </a:r>
            <a:r>
              <a:rPr lang="cs-CZ" sz="3600" b="1" i="1" dirty="0" smtClean="0"/>
              <a:t>utrpení</a:t>
            </a:r>
            <a:r>
              <a:rPr lang="cs-CZ" sz="3600" b="1" dirty="0" smtClean="0"/>
              <a:t>,</a:t>
            </a:r>
            <a:endParaRPr lang="cs-CZ" sz="3600" b="1" dirty="0"/>
          </a:p>
          <a:p>
            <a:pPr marL="457200" lvl="0" indent="-457200">
              <a:buFont typeface="Arial" pitchFamily="34" charset="0"/>
              <a:buChar char="•"/>
            </a:pPr>
            <a:r>
              <a:rPr lang="cs-CZ" sz="3600" b="1" i="1" dirty="0"/>
              <a:t>princip subsidiarity využití </a:t>
            </a:r>
            <a:r>
              <a:rPr lang="cs-CZ" sz="3600" b="1" i="1" dirty="0" smtClean="0"/>
              <a:t>zvířete</a:t>
            </a:r>
            <a:r>
              <a:rPr lang="cs-CZ" sz="3600" b="1" dirty="0" smtClean="0"/>
              <a:t>,</a:t>
            </a:r>
            <a:endParaRPr lang="cs-CZ" sz="3600" b="1" dirty="0"/>
          </a:p>
          <a:p>
            <a:pPr marL="457200" lvl="0" indent="-457200">
              <a:buFont typeface="Arial" pitchFamily="34" charset="0"/>
              <a:buChar char="•"/>
            </a:pPr>
            <a:r>
              <a:rPr lang="cs-CZ" sz="3600" b="1" i="1" dirty="0"/>
              <a:t>povolovací </a:t>
            </a:r>
            <a:r>
              <a:rPr lang="cs-CZ" sz="3600" b="1" i="1" dirty="0" smtClean="0"/>
              <a:t>princip.</a:t>
            </a:r>
            <a:endParaRPr lang="cs-CZ" sz="3600" b="1" dirty="0"/>
          </a:p>
        </p:txBody>
      </p:sp>
    </p:spTree>
    <p:extLst>
      <p:ext uri="{BB962C8B-B14F-4D97-AF65-F5344CB8AC3E}">
        <p14:creationId xmlns:p14="http://schemas.microsoft.com/office/powerpoint/2010/main" xmlns="" val="4218506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Zajímavý fakt </a:t>
            </a:r>
            <a:r>
              <a:rPr lang="cs-CZ" altLang="cs-CZ" sz="4000" b="1" dirty="0" smtClean="0"/>
              <a:t>#1</a:t>
            </a:r>
            <a:endParaRPr lang="cs-CZ" sz="4000" b="1" dirty="0"/>
          </a:p>
        </p:txBody>
      </p:sp>
      <p:sp>
        <p:nvSpPr>
          <p:cNvPr id="6" name="Obdélník 5"/>
          <p:cNvSpPr/>
          <p:nvPr/>
        </p:nvSpPr>
        <p:spPr>
          <a:xfrm>
            <a:off x="719572" y="2412495"/>
            <a:ext cx="7704856" cy="2308324"/>
          </a:xfrm>
          <a:prstGeom prst="rect">
            <a:avLst/>
          </a:prstGeom>
        </p:spPr>
        <p:txBody>
          <a:bodyPr wrap="square">
            <a:spAutoFit/>
          </a:bodyPr>
          <a:lstStyle/>
          <a:p>
            <a:r>
              <a:rPr lang="cs-CZ" sz="3600" dirty="0"/>
              <a:t>„</a:t>
            </a:r>
            <a:r>
              <a:rPr lang="cs-CZ" sz="3600" i="1" dirty="0"/>
              <a:t>Z amerických statistik jasně vyplývá, že člověk, který byl usvědčen z týrání zvířat, páchá násilí na lidech a velice často se z něj stává násilník či vrah</a:t>
            </a:r>
            <a:r>
              <a:rPr lang="cs-CZ" sz="3600" i="1" dirty="0" smtClean="0"/>
              <a:t>.</a:t>
            </a:r>
            <a:r>
              <a:rPr lang="cs-CZ" sz="3600" dirty="0" smtClean="0"/>
              <a:t>“</a:t>
            </a:r>
          </a:p>
        </p:txBody>
      </p:sp>
      <p:sp>
        <p:nvSpPr>
          <p:cNvPr id="3" name="TextovéPole 2"/>
          <p:cNvSpPr txBox="1"/>
          <p:nvPr/>
        </p:nvSpPr>
        <p:spPr>
          <a:xfrm>
            <a:off x="1115616" y="4727900"/>
            <a:ext cx="5482269" cy="584775"/>
          </a:xfrm>
          <a:prstGeom prst="rect">
            <a:avLst/>
          </a:prstGeom>
          <a:noFill/>
        </p:spPr>
        <p:txBody>
          <a:bodyPr wrap="square" rtlCol="0">
            <a:spAutoFit/>
          </a:bodyPr>
          <a:lstStyle/>
          <a:p>
            <a:r>
              <a:rPr lang="cs-CZ" sz="1400" i="1" dirty="0"/>
              <a:t>(</a:t>
            </a:r>
            <a:r>
              <a:rPr lang="cs-CZ" sz="1200" i="1" dirty="0"/>
              <a:t>http://www.vedaprozivot.cz/</a:t>
            </a:r>
            <a:r>
              <a:rPr lang="cs-CZ" sz="1200" i="1" dirty="0" err="1"/>
              <a:t>sd</a:t>
            </a:r>
            <a:r>
              <a:rPr lang="cs-CZ" sz="1200" i="1" dirty="0"/>
              <a:t>/novinky/hlavni-</a:t>
            </a:r>
            <a:r>
              <a:rPr lang="cs-CZ" sz="1200" i="1" dirty="0" err="1"/>
              <a:t>stranka</a:t>
            </a:r>
            <a:r>
              <a:rPr lang="cs-CZ" sz="1200" i="1" dirty="0"/>
              <a:t>/140417-tyrani-zvirat.html</a:t>
            </a:r>
            <a:r>
              <a:rPr lang="cs-CZ" sz="1400" i="1" dirty="0"/>
              <a:t>)</a:t>
            </a:r>
            <a:endParaRPr lang="cs-CZ" sz="1200" i="1" dirty="0"/>
          </a:p>
          <a:p>
            <a:endParaRPr lang="cs-CZ" dirty="0"/>
          </a:p>
        </p:txBody>
      </p:sp>
      <p:sp>
        <p:nvSpPr>
          <p:cNvPr id="5" name="Zástupný symbol pro obsah 4"/>
          <p:cNvSpPr>
            <a:spLocks noGrp="1"/>
          </p:cNvSpPr>
          <p:nvPr>
            <p:ph idx="1"/>
          </p:nvPr>
        </p:nvSpPr>
        <p:spPr/>
        <p:txBody>
          <a:bodyPr/>
          <a:lstStyle/>
          <a:p>
            <a:endParaRPr lang="cs-CZ"/>
          </a:p>
        </p:txBody>
      </p:sp>
      <p:pic>
        <p:nvPicPr>
          <p:cNvPr id="10" name="Picture 2" descr="Výsledek obrázku pro sad pipbo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292" r="23760"/>
          <a:stretch/>
        </p:blipFill>
        <p:spPr bwMode="auto">
          <a:xfrm>
            <a:off x="6940642" y="4350102"/>
            <a:ext cx="2088232" cy="2656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5335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HISTORICKÝ VÝVOJ</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683568" y="1410355"/>
            <a:ext cx="8208912" cy="4247317"/>
          </a:xfrm>
          <a:prstGeom prst="rect">
            <a:avLst/>
          </a:prstGeom>
          <a:noFill/>
        </p:spPr>
        <p:txBody>
          <a:bodyPr wrap="square" rtlCol="0">
            <a:spAutoFit/>
          </a:bodyPr>
          <a:lstStyle/>
          <a:p>
            <a:pPr marL="571500" indent="-571500">
              <a:buFont typeface="Arial" pitchFamily="34" charset="0"/>
              <a:buChar char="•"/>
            </a:pPr>
            <a:r>
              <a:rPr lang="cs-CZ" sz="3600" i="1" dirty="0" smtClean="0"/>
              <a:t>Především rozvoj tzv. </a:t>
            </a:r>
            <a:r>
              <a:rPr lang="cs-CZ" sz="3600" i="1" dirty="0" err="1" smtClean="0"/>
              <a:t>welfare</a:t>
            </a:r>
            <a:r>
              <a:rPr lang="cs-CZ" sz="3600" i="1" dirty="0" smtClean="0"/>
              <a:t> v návaznosti na průmyslovou revoluci – Anglie, Francie, USA</a:t>
            </a:r>
          </a:p>
          <a:p>
            <a:pPr marL="571500" indent="-571500">
              <a:buFont typeface="Arial" pitchFamily="34" charset="0"/>
              <a:buChar char="•"/>
            </a:pPr>
            <a:r>
              <a:rPr lang="cs-CZ" sz="3600" i="1" dirty="0" smtClean="0"/>
              <a:t>Protektorátní zákon z roku 1939</a:t>
            </a:r>
          </a:p>
          <a:p>
            <a:pPr marL="571500" indent="-571500">
              <a:buFont typeface="Arial" pitchFamily="34" charset="0"/>
              <a:buChar char="•"/>
            </a:pPr>
            <a:r>
              <a:rPr lang="cs-CZ" sz="3600" i="1" dirty="0" smtClean="0"/>
              <a:t>Od roku 1948 součást veterinárních předpisů</a:t>
            </a:r>
          </a:p>
          <a:p>
            <a:pPr marL="571500" indent="-571500">
              <a:buFont typeface="Arial" pitchFamily="34" charset="0"/>
              <a:buChar char="•"/>
            </a:pPr>
            <a:r>
              <a:rPr lang="cs-CZ" sz="3600" i="1" dirty="0" smtClean="0"/>
              <a:t>Po roce 1989 příprava nového zákona</a:t>
            </a:r>
          </a:p>
          <a:p>
            <a:pPr algn="ctr"/>
            <a:endParaRPr lang="cs-CZ" i="1" dirty="0" smtClean="0"/>
          </a:p>
        </p:txBody>
      </p:sp>
    </p:spTree>
    <p:extLst>
      <p:ext uri="{BB962C8B-B14F-4D97-AF65-F5344CB8AC3E}">
        <p14:creationId xmlns:p14="http://schemas.microsoft.com/office/powerpoint/2010/main" xmlns="" val="6548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HISTORICKÝ VÝVOJ</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pic>
        <p:nvPicPr>
          <p:cNvPr id="1026" name="Picture 2" descr="http://d2oadd98wnjs7n.cloudfront.net/file_attachments/158764/files/20131028053028-AWPLeaflet_P1.jpg?138296342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995242"/>
            <a:ext cx="4060322"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4816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46102"/>
            <a:ext cx="7128792" cy="584775"/>
          </a:xfrm>
          <a:prstGeom prst="rect">
            <a:avLst/>
          </a:prstGeom>
          <a:noFill/>
        </p:spPr>
        <p:txBody>
          <a:bodyPr wrap="square" rtlCol="0">
            <a:spAutoFit/>
          </a:bodyPr>
          <a:lstStyle/>
          <a:p>
            <a:pPr>
              <a:buNone/>
            </a:pPr>
            <a:r>
              <a:rPr lang="cs-CZ" sz="3200" b="1" dirty="0" smtClean="0"/>
              <a:t>Cirkusy?</a:t>
            </a:r>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194" name="Picture 2" descr="Výsledek obrázku pro animals in circus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170" y="1016985"/>
            <a:ext cx="4120009" cy="2861117"/>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Výsledek obrázku pro animals in circuses traini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720" y="2485434"/>
            <a:ext cx="4272409" cy="289512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Výsledek obrázku pro animals in circuses traini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00931" y="4081831"/>
            <a:ext cx="4084245" cy="27507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2333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https://ec.europa.eu/growth/sites/growth/files/rabbit-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206" y="952426"/>
            <a:ext cx="8891467" cy="5184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3800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322991"/>
            <a:ext cx="7200800" cy="830997"/>
          </a:xfrm>
          <a:prstGeom prst="rect">
            <a:avLst/>
          </a:prstGeom>
          <a:noFill/>
        </p:spPr>
        <p:txBody>
          <a:bodyPr wrap="square" rtlCol="0">
            <a:spAutoFit/>
          </a:bodyPr>
          <a:lstStyle/>
          <a:p>
            <a:r>
              <a:rPr lang="cs-CZ" sz="2400" b="1" dirty="0"/>
              <a:t>Nařízení Evropského parlamentu a Rady (ES) č. </a:t>
            </a:r>
            <a:r>
              <a:rPr lang="cs-CZ" sz="2400" b="1" dirty="0" smtClean="0"/>
              <a:t>1007/2009, </a:t>
            </a:r>
            <a:r>
              <a:rPr lang="pl-PL" sz="2400" b="1" dirty="0"/>
              <a:t>o obchodování s produkty z </a:t>
            </a:r>
            <a:r>
              <a:rPr lang="pl-PL" sz="2400" b="1" dirty="0" smtClean="0"/>
              <a:t>tuleňů</a:t>
            </a:r>
            <a:endParaRPr lang="cs-CZ" sz="2400" b="1" dirty="0"/>
          </a:p>
        </p:txBody>
      </p:sp>
      <p:sp>
        <p:nvSpPr>
          <p:cNvPr id="6" name="Obdélník 5"/>
          <p:cNvSpPr/>
          <p:nvPr/>
        </p:nvSpPr>
        <p:spPr>
          <a:xfrm>
            <a:off x="395536" y="1772816"/>
            <a:ext cx="8640960" cy="1323439"/>
          </a:xfrm>
          <a:prstGeom prst="rect">
            <a:avLst/>
          </a:prstGeom>
        </p:spPr>
        <p:txBody>
          <a:bodyPr wrap="square">
            <a:spAutoFit/>
          </a:bodyPr>
          <a:lstStyle/>
          <a:p>
            <a:pPr algn="ctr"/>
            <a:r>
              <a:rPr lang="cs-CZ" sz="2800" b="1" i="1" dirty="0" smtClean="0"/>
              <a:t>Tuleni </a:t>
            </a:r>
            <a:r>
              <a:rPr lang="cs-CZ" sz="2800" b="1" i="1" dirty="0"/>
              <a:t>jsou </a:t>
            </a:r>
            <a:r>
              <a:rPr lang="cs-CZ" sz="2800" b="1" i="1" dirty="0">
                <a:solidFill>
                  <a:schemeClr val="accent6">
                    <a:lumMod val="75000"/>
                  </a:schemeClr>
                </a:solidFill>
              </a:rPr>
              <a:t>vnímavé bytosti, jež mohou pociťovat bolest, rozrušení, strach či jiný druh strádání</a:t>
            </a:r>
            <a:r>
              <a:rPr lang="cs-CZ" sz="2800" b="1" i="1" dirty="0" smtClean="0"/>
              <a:t>. </a:t>
            </a:r>
          </a:p>
          <a:p>
            <a:pPr algn="ctr"/>
            <a:r>
              <a:rPr lang="cs-CZ" sz="2400" b="1" i="1" dirty="0" smtClean="0"/>
              <a:t>(</a:t>
            </a:r>
            <a:r>
              <a:rPr lang="cs-CZ" sz="2400" b="1" i="1" dirty="0"/>
              <a:t>pro účely tohoto nařízení se rozumí tuleněm i lachtan a mrož</a:t>
            </a:r>
            <a:r>
              <a:rPr lang="cs-CZ" sz="2400" b="1" i="1" dirty="0" smtClean="0"/>
              <a:t>)</a:t>
            </a:r>
            <a:endParaRPr lang="cs-CZ" sz="2400" b="1" i="1" dirty="0"/>
          </a:p>
        </p:txBody>
      </p:sp>
      <p:pic>
        <p:nvPicPr>
          <p:cNvPr id="9218" name="Picture 2" descr="https://scontent-a.xx.fbcdn.net/hphotos-xpa1/v/t1.0-9/16884_10201690633973051_571714810_n.jpg?oh=499b8bc59a3f1f3860be241ad66de1cd&amp;oe=551125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77899" y="3212976"/>
            <a:ext cx="4884633" cy="3256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5141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322991"/>
            <a:ext cx="7200800" cy="830997"/>
          </a:xfrm>
          <a:prstGeom prst="rect">
            <a:avLst/>
          </a:prstGeom>
          <a:noFill/>
        </p:spPr>
        <p:txBody>
          <a:bodyPr wrap="square" rtlCol="0">
            <a:spAutoFit/>
          </a:bodyPr>
          <a:lstStyle/>
          <a:p>
            <a:r>
              <a:rPr lang="cs-CZ" sz="2400" b="1" dirty="0"/>
              <a:t>Nařízení Evropského parlamentu a Rady (ES) č. </a:t>
            </a:r>
            <a:r>
              <a:rPr lang="cs-CZ" sz="2400" b="1" dirty="0" smtClean="0"/>
              <a:t>1007/2009, </a:t>
            </a:r>
            <a:r>
              <a:rPr lang="pl-PL" sz="2400" b="1" dirty="0"/>
              <a:t>o obchodování s produkty z </a:t>
            </a:r>
            <a:r>
              <a:rPr lang="pl-PL" sz="2400" b="1" dirty="0" smtClean="0"/>
              <a:t>tuleňů</a:t>
            </a:r>
            <a:endParaRPr lang="cs-CZ" sz="2400" b="1" dirty="0"/>
          </a:p>
        </p:txBody>
      </p:sp>
      <p:pic>
        <p:nvPicPr>
          <p:cNvPr id="4098" name="Picture 2" descr="Výsledek obrázku pro inuit seal hunt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980" y="1153988"/>
            <a:ext cx="6144727" cy="339496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Výsledek obrázku pro inuit seal hunti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37760" y="3771701"/>
            <a:ext cx="5379983" cy="30284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6269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PRAMENY PRÁVNÍ ÚPRAVY</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028069"/>
            <a:ext cx="8980312" cy="5663089"/>
          </a:xfrm>
          <a:prstGeom prst="rect">
            <a:avLst/>
          </a:prstGeom>
          <a:noFill/>
        </p:spPr>
        <p:txBody>
          <a:bodyPr wrap="square" rtlCol="0">
            <a:spAutoFit/>
          </a:bodyPr>
          <a:lstStyle/>
          <a:p>
            <a:r>
              <a:rPr lang="cs-CZ" sz="2800" b="1" i="1" u="sng" dirty="0" smtClean="0"/>
              <a:t>Mezinárodní</a:t>
            </a:r>
          </a:p>
          <a:p>
            <a:pPr marL="457200" indent="-457200">
              <a:buFont typeface="Arial" pitchFamily="34" charset="0"/>
              <a:buChar char="•"/>
            </a:pPr>
            <a:r>
              <a:rPr lang="cs-CZ" sz="2400" dirty="0" smtClean="0"/>
              <a:t>Žádné </a:t>
            </a:r>
            <a:r>
              <a:rPr lang="cs-CZ" sz="2400" i="1" dirty="0" smtClean="0"/>
              <a:t>hard </a:t>
            </a:r>
            <a:r>
              <a:rPr lang="cs-CZ" sz="2400" i="1" dirty="0" err="1" smtClean="0"/>
              <a:t>law</a:t>
            </a:r>
            <a:endParaRPr lang="cs-CZ" sz="2400" i="1" dirty="0" smtClean="0"/>
          </a:p>
          <a:p>
            <a:pPr marL="457200" indent="-457200">
              <a:buFont typeface="Arial" pitchFamily="34" charset="0"/>
              <a:buChar char="•"/>
            </a:pPr>
            <a:r>
              <a:rPr lang="cs-CZ" sz="2400" dirty="0"/>
              <a:t>Všeobecná deklarace práv </a:t>
            </a:r>
            <a:r>
              <a:rPr lang="cs-CZ" sz="2400" dirty="0" smtClean="0"/>
              <a:t>zvířat (</a:t>
            </a:r>
            <a:r>
              <a:rPr lang="cs-CZ" sz="2400" dirty="0"/>
              <a:t>1978 a </a:t>
            </a:r>
            <a:r>
              <a:rPr lang="cs-CZ" sz="2400" dirty="0" smtClean="0"/>
              <a:t>1989)</a:t>
            </a:r>
          </a:p>
          <a:p>
            <a:pPr marL="457200" indent="-457200">
              <a:buFont typeface="Arial" pitchFamily="34" charset="0"/>
              <a:buChar char="•"/>
            </a:pPr>
            <a:r>
              <a:rPr lang="cs-CZ" sz="2400" dirty="0" smtClean="0"/>
              <a:t>Dohody na úrovni Rady Evropy</a:t>
            </a:r>
          </a:p>
          <a:p>
            <a:r>
              <a:rPr lang="cs-CZ" sz="2800" b="1" i="1" u="sng" dirty="0" smtClean="0"/>
              <a:t>Unijní</a:t>
            </a:r>
          </a:p>
          <a:p>
            <a:r>
              <a:rPr lang="cs-CZ" sz="2800" b="1" i="1" dirty="0" smtClean="0"/>
              <a:t>Čl. 13 SFEU:</a:t>
            </a:r>
            <a:endParaRPr lang="cs-CZ" sz="2800" b="1" i="1" dirty="0"/>
          </a:p>
          <a:p>
            <a:r>
              <a:rPr lang="cs-CZ" sz="2400" i="1" dirty="0" smtClean="0"/>
              <a:t>Při </a:t>
            </a:r>
            <a:r>
              <a:rPr lang="cs-CZ" sz="2400" i="1" dirty="0"/>
              <a:t>stanovování a provádění politik Unie v oblastech </a:t>
            </a:r>
            <a:r>
              <a:rPr lang="cs-CZ" sz="2400" b="1" i="1" dirty="0">
                <a:solidFill>
                  <a:srgbClr val="00B050"/>
                </a:solidFill>
              </a:rPr>
              <a:t>zemědělství, rybolovu, dopravy, vnitřního trhu, výzkumu a technologického rozvoje a vesmíru </a:t>
            </a:r>
            <a:r>
              <a:rPr lang="cs-CZ" sz="2400" i="1" dirty="0">
                <a:solidFill>
                  <a:srgbClr val="FF0000"/>
                </a:solidFill>
              </a:rPr>
              <a:t>plně zohlednit požadavky na dobré životní podmínky zvířat jako vnímajících bytostí</a:t>
            </a:r>
            <a:r>
              <a:rPr lang="cs-CZ" sz="2400" i="1" dirty="0"/>
              <a:t>; přitom se zohlední </a:t>
            </a:r>
            <a:r>
              <a:rPr lang="cs-CZ" sz="2400" i="1" dirty="0">
                <a:solidFill>
                  <a:srgbClr val="FF0000"/>
                </a:solidFill>
              </a:rPr>
              <a:t>právní nebo správní předpisy a zvyklosti členských států spojené zejména s náboženskými obřady, kulturními tradicemi a regionálním dědictvím</a:t>
            </a:r>
            <a:r>
              <a:rPr lang="cs-CZ" sz="2400" i="1" dirty="0" smtClean="0"/>
              <a:t>.</a:t>
            </a:r>
          </a:p>
          <a:p>
            <a:pPr>
              <a:buFontTx/>
              <a:buChar char="-"/>
            </a:pPr>
            <a:r>
              <a:rPr lang="cs-CZ" sz="2400" b="1" i="1" dirty="0" smtClean="0"/>
              <a:t> Součást společné zemědělské politiky od roku 2003</a:t>
            </a:r>
          </a:p>
          <a:p>
            <a:pPr>
              <a:buFontTx/>
              <a:buChar char="-"/>
            </a:pPr>
            <a:r>
              <a:rPr lang="cs-CZ" sz="2400" b="1" i="1" dirty="0" smtClean="0"/>
              <a:t> Dotační programy podporující péči nad rámec standardů</a:t>
            </a:r>
          </a:p>
          <a:p>
            <a:pPr algn="ctr"/>
            <a:endParaRPr lang="cs-CZ" sz="1400" i="1" dirty="0" smtClean="0"/>
          </a:p>
        </p:txBody>
      </p:sp>
    </p:spTree>
    <p:extLst>
      <p:ext uri="{BB962C8B-B14F-4D97-AF65-F5344CB8AC3E}">
        <p14:creationId xmlns:p14="http://schemas.microsoft.com/office/powerpoint/2010/main" xmlns="" val="298328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smtClean="0">
                <a:solidFill>
                  <a:schemeClr val="accent6">
                    <a:lumMod val="75000"/>
                  </a:schemeClr>
                </a:solidFill>
                <a:latin typeface="+mj-lt"/>
              </a:rPr>
              <a:t>Ochrana zvířat/živočichů</a:t>
            </a:r>
            <a:endParaRPr lang="cs-CZ" sz="3600" b="1" dirty="0">
              <a:solidFill>
                <a:schemeClr val="accent6">
                  <a:lumMod val="75000"/>
                </a:schemeClr>
              </a:solidFill>
              <a:latin typeface="+mj-lt"/>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89876" y="1246390"/>
            <a:ext cx="8748464" cy="6524863"/>
          </a:xfrm>
          <a:prstGeom prst="rect">
            <a:avLst/>
          </a:prstGeom>
          <a:noFill/>
        </p:spPr>
        <p:txBody>
          <a:bodyPr wrap="square" rtlCol="0">
            <a:spAutoFit/>
          </a:bodyPr>
          <a:lstStyle/>
          <a:p>
            <a:pPr marL="457200" indent="-457200">
              <a:buFont typeface="Arial" pitchFamily="34" charset="0"/>
              <a:buChar char="•"/>
            </a:pPr>
            <a:r>
              <a:rPr lang="cs-CZ" sz="2800" b="1" u="sng" dirty="0" smtClean="0"/>
              <a:t>Druhová ochrana </a:t>
            </a:r>
            <a:r>
              <a:rPr lang="cs-CZ" sz="2800" b="1" dirty="0" smtClean="0"/>
              <a:t>v rámci ochrany přírody a krajiny</a:t>
            </a:r>
          </a:p>
          <a:p>
            <a:pPr marL="914400" lvl="1" indent="-457200">
              <a:buFont typeface="Arial" pitchFamily="34" charset="0"/>
              <a:buChar char="•"/>
            </a:pPr>
            <a:r>
              <a:rPr lang="cs-CZ" sz="2800" b="1" i="1" dirty="0" smtClean="0">
                <a:solidFill>
                  <a:schemeClr val="accent3"/>
                </a:solidFill>
              </a:rPr>
              <a:t>Obecná ochrana </a:t>
            </a:r>
            <a:r>
              <a:rPr lang="cs-CZ" sz="2800" b="1" i="1" dirty="0" smtClean="0">
                <a:solidFill>
                  <a:schemeClr val="accent5"/>
                </a:solidFill>
              </a:rPr>
              <a:t>volně žijících živočichů </a:t>
            </a:r>
            <a:r>
              <a:rPr lang="cs-CZ" sz="2800" i="1" dirty="0" smtClean="0"/>
              <a:t>(a rostlin)</a:t>
            </a:r>
          </a:p>
          <a:p>
            <a:pPr marL="914400" lvl="1" indent="-457200"/>
            <a:r>
              <a:rPr lang="cs-CZ" sz="2800" i="1" dirty="0" smtClean="0"/>
              <a:t>	+ specifický režim ochrany ptáků (u rostlin ochrana dřevin rostoucích mimo les a památných stromů)</a:t>
            </a:r>
          </a:p>
          <a:p>
            <a:pPr marL="914400" lvl="1" indent="-457200">
              <a:buFont typeface="Arial" pitchFamily="34" charset="0"/>
              <a:buChar char="•"/>
            </a:pPr>
            <a:r>
              <a:rPr lang="cs-CZ" sz="2800" b="1" i="1" dirty="0" smtClean="0">
                <a:solidFill>
                  <a:schemeClr val="accent2"/>
                </a:solidFill>
              </a:rPr>
              <a:t>Zvláštní ochrana </a:t>
            </a:r>
            <a:r>
              <a:rPr lang="cs-CZ" sz="2800" i="1" dirty="0" smtClean="0"/>
              <a:t>ohrožených druhů živočichů (a rostlin)</a:t>
            </a:r>
          </a:p>
          <a:p>
            <a:pPr marL="914400" lvl="1" indent="-457200">
              <a:buFont typeface="Arial" pitchFamily="34" charset="0"/>
              <a:buChar char="•"/>
            </a:pPr>
            <a:endParaRPr lang="cs-CZ" sz="2800" b="1" dirty="0" smtClean="0"/>
          </a:p>
          <a:p>
            <a:pPr lvl="1" indent="-457200">
              <a:buFont typeface="Arial" pitchFamily="34" charset="0"/>
              <a:buChar char="•"/>
            </a:pPr>
            <a:r>
              <a:rPr lang="cs-CZ" sz="2800" b="1" dirty="0" smtClean="0"/>
              <a:t>Obchodování </a:t>
            </a:r>
            <a:r>
              <a:rPr lang="cs-CZ" sz="2800" b="1" dirty="0"/>
              <a:t>s ohroženými </a:t>
            </a:r>
            <a:r>
              <a:rPr lang="cs-CZ" sz="2800" b="1" dirty="0" smtClean="0"/>
              <a:t>druhy živočichů </a:t>
            </a:r>
            <a:r>
              <a:rPr lang="cs-CZ" sz="2800" dirty="0" smtClean="0"/>
              <a:t>(a rostlin)</a:t>
            </a:r>
            <a:endParaRPr lang="en-US" sz="2800" dirty="0"/>
          </a:p>
          <a:p>
            <a:pPr lvl="1" indent="-457200">
              <a:buFont typeface="Arial" pitchFamily="34" charset="0"/>
              <a:buChar char="•"/>
            </a:pPr>
            <a:r>
              <a:rPr lang="cs-CZ" sz="2800" b="1" u="sng" dirty="0" smtClean="0"/>
              <a:t>Ochrana zvířat před týráním </a:t>
            </a:r>
            <a:r>
              <a:rPr lang="cs-CZ" sz="2800" b="1" dirty="0" smtClean="0"/>
              <a:t>(SP i TP)</a:t>
            </a:r>
            <a:endParaRPr lang="en-US" sz="2800" b="1" dirty="0"/>
          </a:p>
          <a:p>
            <a:pPr marL="457200" indent="-457200">
              <a:buFont typeface="Arial" pitchFamily="34" charset="0"/>
              <a:buChar char="•"/>
            </a:pPr>
            <a:endParaRPr lang="cs-CZ" sz="2800" b="1" dirty="0" smtClean="0"/>
          </a:p>
          <a:p>
            <a:pPr marL="457200" indent="-457200">
              <a:buFont typeface="Arial" pitchFamily="34" charset="0"/>
              <a:buChar char="•"/>
            </a:pPr>
            <a:r>
              <a:rPr lang="cs-CZ" sz="2400" b="1" dirty="0" smtClean="0"/>
              <a:t>Dílčí ochrana: lesní zákon, vodní zákon,…</a:t>
            </a:r>
            <a:endParaRPr lang="cs-CZ" sz="2400" b="1" dirty="0"/>
          </a:p>
          <a:p>
            <a:endParaRPr lang="cs-CZ" sz="3200" b="1" dirty="0" smtClean="0"/>
          </a:p>
          <a:p>
            <a:endParaRPr lang="cs-CZ" sz="3200" dirty="0" smtClean="0"/>
          </a:p>
          <a:p>
            <a:endParaRPr lang="cs-CZ" sz="3200" b="1" dirty="0"/>
          </a:p>
          <a:p>
            <a:endParaRPr lang="cs-CZ" dirty="0"/>
          </a:p>
        </p:txBody>
      </p:sp>
    </p:spTree>
    <p:extLst>
      <p:ext uri="{BB962C8B-B14F-4D97-AF65-F5344CB8AC3E}">
        <p14:creationId xmlns:p14="http://schemas.microsoft.com/office/powerpoint/2010/main" xmlns="" val="1107690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PRAMENY PRÁVNÍ ÚPRAVY</a:t>
            </a:r>
            <a:endParaRPr lang="cs-CZ" sz="3600" b="1" dirty="0">
              <a:solidFill>
                <a:schemeClr val="accent6">
                  <a:lumMod val="75000"/>
                </a:schemeClr>
              </a:solidFill>
            </a:endParaRPr>
          </a:p>
        </p:txBody>
      </p:sp>
      <p:sp>
        <p:nvSpPr>
          <p:cNvPr id="6" name="TextovéPole 5"/>
          <p:cNvSpPr txBox="1"/>
          <p:nvPr/>
        </p:nvSpPr>
        <p:spPr>
          <a:xfrm>
            <a:off x="251520" y="1028069"/>
            <a:ext cx="8892480" cy="5016758"/>
          </a:xfrm>
          <a:prstGeom prst="rect">
            <a:avLst/>
          </a:prstGeom>
          <a:noFill/>
        </p:spPr>
        <p:txBody>
          <a:bodyPr wrap="square" rtlCol="0">
            <a:spAutoFit/>
          </a:bodyPr>
          <a:lstStyle/>
          <a:p>
            <a:r>
              <a:rPr lang="cs-CZ" sz="3200" b="1" i="1" u="sng" dirty="0" smtClean="0"/>
              <a:t>Unijní prameny</a:t>
            </a:r>
          </a:p>
          <a:p>
            <a:r>
              <a:rPr lang="cs-CZ" sz="2400" i="1" dirty="0" smtClean="0"/>
              <a:t>Čl. 191 odst. 1:</a:t>
            </a:r>
            <a:endParaRPr lang="cs-CZ" sz="2400" i="1" dirty="0"/>
          </a:p>
          <a:p>
            <a:endParaRPr lang="cs-CZ" sz="2400" i="1" dirty="0"/>
          </a:p>
          <a:p>
            <a:r>
              <a:rPr lang="cs-CZ" sz="2400" i="1" dirty="0" smtClean="0"/>
              <a:t>Politika </a:t>
            </a:r>
            <a:r>
              <a:rPr lang="cs-CZ" sz="2400" i="1" dirty="0"/>
              <a:t>Unie v oblasti životního prostředí přispívá k sledování následujících cílů:</a:t>
            </a:r>
          </a:p>
          <a:p>
            <a:endParaRPr lang="cs-CZ" sz="2400" i="1" dirty="0"/>
          </a:p>
          <a:p>
            <a:pPr>
              <a:buFontTx/>
              <a:buChar char="-"/>
            </a:pPr>
            <a:r>
              <a:rPr lang="cs-CZ" sz="2400" b="1" i="1" dirty="0" smtClean="0"/>
              <a:t>zachování</a:t>
            </a:r>
            <a:r>
              <a:rPr lang="cs-CZ" sz="2400" b="1" i="1" dirty="0"/>
              <a:t>, ochrana a zlepšování kvality životního prostředí</a:t>
            </a:r>
            <a:r>
              <a:rPr lang="cs-CZ" sz="2400" i="1" dirty="0"/>
              <a:t>,</a:t>
            </a:r>
          </a:p>
          <a:p>
            <a:pPr>
              <a:buFontTx/>
              <a:buChar char="-"/>
            </a:pPr>
            <a:r>
              <a:rPr lang="cs-CZ" sz="2400" i="1" dirty="0" smtClean="0"/>
              <a:t> </a:t>
            </a:r>
            <a:r>
              <a:rPr lang="cs-CZ" sz="2400" b="1" i="1" dirty="0"/>
              <a:t>ochrana lidského zdraví</a:t>
            </a:r>
            <a:r>
              <a:rPr lang="cs-CZ" sz="2400" i="1" dirty="0"/>
              <a:t>,</a:t>
            </a:r>
          </a:p>
          <a:p>
            <a:r>
              <a:rPr lang="cs-CZ" sz="2400" i="1" dirty="0" smtClean="0"/>
              <a:t>- </a:t>
            </a:r>
            <a:r>
              <a:rPr lang="cs-CZ" sz="2400" b="1" i="1" dirty="0"/>
              <a:t>uvážlivé a racionální využívání přírodních zdrojů</a:t>
            </a:r>
            <a:r>
              <a:rPr lang="cs-CZ" sz="2400" i="1" dirty="0"/>
              <a:t>,</a:t>
            </a:r>
          </a:p>
          <a:p>
            <a:endParaRPr lang="cs-CZ" sz="2400" i="1" dirty="0"/>
          </a:p>
          <a:p>
            <a:r>
              <a:rPr lang="cs-CZ" sz="2400" i="1" dirty="0"/>
              <a:t>- podpora opatření na mezinárodní úrovni určených k </a:t>
            </a:r>
            <a:r>
              <a:rPr lang="cs-CZ" sz="2400" b="1" i="1" dirty="0"/>
              <a:t>řešení regionálních a celosvětových problémů</a:t>
            </a:r>
            <a:r>
              <a:rPr lang="cs-CZ" sz="2400" i="1" dirty="0"/>
              <a:t> životního prostředí, a </a:t>
            </a:r>
            <a:r>
              <a:rPr lang="cs-CZ" sz="2400" b="1" i="1" dirty="0"/>
              <a:t>zejména boj proti změně klimatu</a:t>
            </a:r>
            <a:r>
              <a:rPr lang="cs-CZ" sz="2400" i="1" dirty="0"/>
              <a:t>.</a:t>
            </a:r>
            <a:endParaRPr lang="cs-CZ" sz="2400" i="1" dirty="0" smtClean="0"/>
          </a:p>
        </p:txBody>
      </p:sp>
    </p:spTree>
    <p:extLst>
      <p:ext uri="{BB962C8B-B14F-4D97-AF65-F5344CB8AC3E}">
        <p14:creationId xmlns:p14="http://schemas.microsoft.com/office/powerpoint/2010/main" xmlns="" val="1847732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Obchodněprávní rozměr</a:t>
            </a:r>
            <a:endParaRPr lang="cs-CZ" sz="3600" b="1" dirty="0">
              <a:solidFill>
                <a:schemeClr val="accent6">
                  <a:lumMod val="75000"/>
                </a:schemeClr>
              </a:solidFill>
            </a:endParaRPr>
          </a:p>
        </p:txBody>
      </p:sp>
      <p:sp>
        <p:nvSpPr>
          <p:cNvPr id="6" name="TextovéPole 5"/>
          <p:cNvSpPr txBox="1"/>
          <p:nvPr/>
        </p:nvSpPr>
        <p:spPr>
          <a:xfrm>
            <a:off x="251520" y="1028069"/>
            <a:ext cx="8640960" cy="5793894"/>
          </a:xfrm>
          <a:prstGeom prst="rect">
            <a:avLst/>
          </a:prstGeom>
          <a:noFill/>
        </p:spPr>
        <p:txBody>
          <a:bodyPr wrap="square" rtlCol="0">
            <a:spAutoFit/>
          </a:bodyPr>
          <a:lstStyle/>
          <a:p>
            <a:r>
              <a:rPr lang="cs-CZ" sz="2400" b="1" dirty="0" smtClean="0"/>
              <a:t>Spory před WTO </a:t>
            </a:r>
            <a:r>
              <a:rPr lang="cs-CZ" sz="2400" i="1" dirty="0" smtClean="0"/>
              <a:t>– omezení dovozu zvířat lovených nepřípustným způsobem, omezení dovozu výrobků z tuleňů apod.</a:t>
            </a:r>
          </a:p>
          <a:p>
            <a:endParaRPr lang="cs-CZ" sz="2400" b="1" dirty="0" smtClean="0"/>
          </a:p>
          <a:p>
            <a:r>
              <a:rPr lang="cs-CZ" sz="2400" b="1" dirty="0" smtClean="0"/>
              <a:t>SFEU (čl. 35 a 36)</a:t>
            </a:r>
          </a:p>
          <a:p>
            <a:pPr algn="just"/>
            <a:r>
              <a:rPr lang="cs-CZ" sz="2400" i="1" dirty="0" smtClean="0"/>
              <a:t>Množstevní omezení vývozu, jakož i veškerá opatření s rovnocenným účinkem, jsou mezi členskými státy zakázána.</a:t>
            </a:r>
          </a:p>
          <a:p>
            <a:pPr algn="just"/>
            <a:endParaRPr lang="cs-CZ" sz="1050" i="1" dirty="0" smtClean="0"/>
          </a:p>
          <a:p>
            <a:pPr algn="just"/>
            <a:r>
              <a:rPr lang="cs-CZ" sz="2400" i="1" dirty="0" smtClean="0"/>
              <a:t>Články 34 a 35 nevylučují </a:t>
            </a:r>
            <a:r>
              <a:rPr lang="cs-CZ" sz="2400" b="1" i="1" dirty="0" smtClean="0">
                <a:solidFill>
                  <a:schemeClr val="accent3"/>
                </a:solidFill>
              </a:rPr>
              <a:t>zákazy nebo omezení dovozu, vývozu nebo tranzitu</a:t>
            </a:r>
            <a:r>
              <a:rPr lang="cs-CZ" sz="2400" i="1" dirty="0" smtClean="0">
                <a:solidFill>
                  <a:schemeClr val="accent3"/>
                </a:solidFill>
              </a:rPr>
              <a:t> </a:t>
            </a:r>
            <a:r>
              <a:rPr lang="cs-CZ" sz="2400" b="1" i="1" dirty="0" smtClean="0">
                <a:solidFill>
                  <a:schemeClr val="accent3"/>
                </a:solidFill>
              </a:rPr>
              <a:t>odůvodněné</a:t>
            </a:r>
            <a:r>
              <a:rPr lang="cs-CZ" sz="2400" i="1" dirty="0" smtClean="0"/>
              <a:t> veřejnou mravností, veřejným pořádkem, veřejnou bezpečností, </a:t>
            </a:r>
            <a:r>
              <a:rPr lang="cs-CZ" sz="2400" b="1" i="1" dirty="0" smtClean="0">
                <a:solidFill>
                  <a:schemeClr val="accent5"/>
                </a:solidFill>
              </a:rPr>
              <a:t>ochranou</a:t>
            </a:r>
            <a:r>
              <a:rPr lang="cs-CZ" sz="2400" i="1" dirty="0" smtClean="0"/>
              <a:t> zdraví a života lidí a </a:t>
            </a:r>
            <a:r>
              <a:rPr lang="cs-CZ" sz="2400" b="1" i="1" dirty="0" smtClean="0">
                <a:solidFill>
                  <a:schemeClr val="accent5"/>
                </a:solidFill>
              </a:rPr>
              <a:t>zvířat</a:t>
            </a:r>
            <a:r>
              <a:rPr lang="cs-CZ" sz="2400" i="1" dirty="0" smtClean="0"/>
              <a:t>, ochranou rostlin, ochranou národního kulturního pokladu, jenž má uměleckou, historickou nebo archeologickou hodnotu, nebo ochranou průmyslového a obchodního vlastnictví. Tyto zákazy nebo omezení však nesmějí sloužit jako prostředky svévolné diskriminace nebo zastřeného omezování obchodu mezi členskými státy.</a:t>
            </a:r>
          </a:p>
          <a:p>
            <a:endParaRPr lang="cs-CZ" sz="2400" b="1" dirty="0" smtClean="0"/>
          </a:p>
        </p:txBody>
      </p:sp>
    </p:spTree>
    <p:extLst>
      <p:ext uri="{BB962C8B-B14F-4D97-AF65-F5344CB8AC3E}">
        <p14:creationId xmlns:p14="http://schemas.microsoft.com/office/powerpoint/2010/main" xmlns="" val="1847732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PRAMENY PRÁVNÍ ÚPRAVY</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028069"/>
            <a:ext cx="8980312" cy="6186309"/>
          </a:xfrm>
          <a:prstGeom prst="rect">
            <a:avLst/>
          </a:prstGeom>
          <a:noFill/>
        </p:spPr>
        <p:txBody>
          <a:bodyPr wrap="square" rtlCol="0">
            <a:spAutoFit/>
          </a:bodyPr>
          <a:lstStyle/>
          <a:p>
            <a:r>
              <a:rPr lang="cs-CZ" sz="2800" b="1" i="1" u="sng" dirty="0" smtClean="0"/>
              <a:t>Právo EU</a:t>
            </a:r>
          </a:p>
          <a:p>
            <a:pPr lvl="0"/>
            <a:r>
              <a:rPr lang="cs-CZ" sz="2400" b="1" dirty="0" smtClean="0"/>
              <a:t>Nařízení </a:t>
            </a:r>
            <a:r>
              <a:rPr lang="cs-CZ" sz="2400" b="1" dirty="0"/>
              <a:t>Rady č. 1/2005 </a:t>
            </a:r>
            <a:r>
              <a:rPr lang="cs-CZ" sz="2400" dirty="0"/>
              <a:t>ze dne 22. prosince 2004 </a:t>
            </a:r>
            <a:r>
              <a:rPr lang="cs-CZ" sz="2400" b="1" dirty="0">
                <a:solidFill>
                  <a:srgbClr val="FF0000"/>
                </a:solidFill>
              </a:rPr>
              <a:t>o ochraně zvířat během přepravy</a:t>
            </a:r>
            <a:r>
              <a:rPr lang="cs-CZ" sz="2400" dirty="0"/>
              <a:t> a souvisejících činností,</a:t>
            </a:r>
          </a:p>
          <a:p>
            <a:pPr lvl="0"/>
            <a:r>
              <a:rPr lang="cs-CZ" sz="2400" b="1" dirty="0" smtClean="0"/>
              <a:t>Nařízení </a:t>
            </a:r>
            <a:r>
              <a:rPr lang="cs-CZ" sz="2400" b="1" dirty="0"/>
              <a:t>Rady č. 1099/2009 </a:t>
            </a:r>
            <a:r>
              <a:rPr lang="cs-CZ" sz="2400" dirty="0"/>
              <a:t>ze dne 24. září 2009 </a:t>
            </a:r>
            <a:r>
              <a:rPr lang="cs-CZ" sz="2400" b="1" dirty="0">
                <a:solidFill>
                  <a:srgbClr val="FF0000"/>
                </a:solidFill>
              </a:rPr>
              <a:t>o ochraně zvířat při usmrcování</a:t>
            </a:r>
            <a:r>
              <a:rPr lang="cs-CZ" sz="2400" dirty="0"/>
              <a:t>,</a:t>
            </a:r>
          </a:p>
          <a:p>
            <a:pPr lvl="0"/>
            <a:r>
              <a:rPr lang="cs-CZ" sz="2400" b="1" dirty="0" smtClean="0"/>
              <a:t>Nařízení </a:t>
            </a:r>
            <a:r>
              <a:rPr lang="cs-CZ" sz="2400" b="1" dirty="0"/>
              <a:t>Evropského parlamentu a Rady č. 1223/2009 </a:t>
            </a:r>
            <a:r>
              <a:rPr lang="cs-CZ" sz="2400" dirty="0"/>
              <a:t>ze dne 30. listopadu 2009 </a:t>
            </a:r>
            <a:r>
              <a:rPr lang="cs-CZ" sz="2400" b="1" dirty="0">
                <a:solidFill>
                  <a:srgbClr val="FF0000"/>
                </a:solidFill>
              </a:rPr>
              <a:t>o kosmetických přípravcích </a:t>
            </a:r>
            <a:r>
              <a:rPr lang="cs-CZ" sz="2400" dirty="0" smtClean="0"/>
              <a:t>(zákaz </a:t>
            </a:r>
            <a:r>
              <a:rPr lang="cs-CZ" sz="2400" dirty="0"/>
              <a:t>zkoušek kosmetických přípravků na zvířatech – čl. 18),</a:t>
            </a:r>
          </a:p>
          <a:p>
            <a:pPr lvl="0"/>
            <a:r>
              <a:rPr lang="cs-CZ" sz="2400" b="1" dirty="0" smtClean="0"/>
              <a:t>Nařízení </a:t>
            </a:r>
            <a:r>
              <a:rPr lang="cs-CZ" sz="2400" b="1" dirty="0"/>
              <a:t>Evropského parlamentu a Rady (EU) č. 576/2013 </a:t>
            </a:r>
            <a:r>
              <a:rPr lang="cs-CZ" sz="2400" dirty="0"/>
              <a:t>ze dne 12. června 2013 </a:t>
            </a:r>
            <a:r>
              <a:rPr lang="cs-CZ" sz="2400" b="1" dirty="0">
                <a:solidFill>
                  <a:srgbClr val="FF0000"/>
                </a:solidFill>
              </a:rPr>
              <a:t>o neobchodních přesunech zvířat v zájmovém chovu</a:t>
            </a:r>
            <a:r>
              <a:rPr lang="cs-CZ" sz="2400" dirty="0"/>
              <a:t>,</a:t>
            </a:r>
          </a:p>
          <a:p>
            <a:pPr lvl="0"/>
            <a:r>
              <a:rPr lang="cs-CZ" sz="2400" b="1" dirty="0" smtClean="0"/>
              <a:t>Směrnice </a:t>
            </a:r>
            <a:r>
              <a:rPr lang="cs-CZ" sz="2400" b="1" dirty="0"/>
              <a:t>Rady 98/58/ES ze dne 20. července 1998 </a:t>
            </a:r>
            <a:r>
              <a:rPr lang="cs-CZ" sz="2400" dirty="0"/>
              <a:t>o ochraně zvířat chovaných pro </a:t>
            </a:r>
            <a:r>
              <a:rPr lang="cs-CZ" sz="2400" b="1" dirty="0">
                <a:solidFill>
                  <a:srgbClr val="FF0000"/>
                </a:solidFill>
              </a:rPr>
              <a:t>hospodářské účely</a:t>
            </a:r>
            <a:r>
              <a:rPr lang="cs-CZ" sz="2400" dirty="0"/>
              <a:t>,</a:t>
            </a:r>
          </a:p>
          <a:p>
            <a:pPr lvl="0"/>
            <a:r>
              <a:rPr lang="cs-CZ" sz="2400" b="1" dirty="0" smtClean="0"/>
              <a:t>Směrnice </a:t>
            </a:r>
            <a:r>
              <a:rPr lang="cs-CZ" sz="2400" b="1" dirty="0"/>
              <a:t>Evropského parlamentu a Rady 2010/63/EU </a:t>
            </a:r>
            <a:r>
              <a:rPr lang="cs-CZ" sz="2400" dirty="0"/>
              <a:t>ze dne 22. září 2010 </a:t>
            </a:r>
            <a:r>
              <a:rPr lang="cs-CZ" sz="2400" b="1" dirty="0">
                <a:solidFill>
                  <a:srgbClr val="FF0000"/>
                </a:solidFill>
              </a:rPr>
              <a:t>o ochraně zvířat používaných pro vědecké účely</a:t>
            </a:r>
            <a:r>
              <a:rPr lang="cs-CZ" sz="2400" dirty="0" smtClean="0"/>
              <a:t>.</a:t>
            </a:r>
          </a:p>
          <a:p>
            <a:pPr lvl="0"/>
            <a:r>
              <a:rPr lang="cs-CZ" dirty="0"/>
              <a:t>Nařízení Evropského parlamentu a Rady (ES) č. 1007/2009, o obchodování s produkty z </a:t>
            </a:r>
            <a:r>
              <a:rPr lang="cs-CZ" dirty="0" smtClean="0"/>
              <a:t>tuleňů.</a:t>
            </a:r>
            <a:endParaRPr lang="cs-CZ" dirty="0"/>
          </a:p>
          <a:p>
            <a:pPr lvl="0"/>
            <a:endParaRPr lang="cs-CZ" sz="2400" dirty="0"/>
          </a:p>
          <a:p>
            <a:pPr algn="ctr"/>
            <a:endParaRPr lang="cs-CZ" sz="1400" i="1" dirty="0" smtClean="0"/>
          </a:p>
        </p:txBody>
      </p:sp>
    </p:spTree>
    <p:extLst>
      <p:ext uri="{BB962C8B-B14F-4D97-AF65-F5344CB8AC3E}">
        <p14:creationId xmlns:p14="http://schemas.microsoft.com/office/powerpoint/2010/main" xmlns="" val="4069487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pic>
        <p:nvPicPr>
          <p:cNvPr id="5" name="Picture 2"/>
          <p:cNvPicPr>
            <a:picLocks noChangeAspect="1" noChangeArrowheads="1"/>
          </p:cNvPicPr>
          <p:nvPr/>
        </p:nvPicPr>
        <p:blipFill>
          <a:blip r:embed="rId4" cstate="print"/>
          <a:srcRect/>
          <a:stretch>
            <a:fillRect/>
          </a:stretch>
        </p:blipFill>
        <p:spPr bwMode="auto">
          <a:xfrm>
            <a:off x="0" y="620688"/>
            <a:ext cx="9155193" cy="5949280"/>
          </a:xfrm>
          <a:prstGeom prst="rect">
            <a:avLst/>
          </a:prstGeom>
          <a:noFill/>
          <a:ln w="9525">
            <a:noFill/>
            <a:miter lim="800000"/>
            <a:headEnd/>
            <a:tailEnd/>
          </a:ln>
        </p:spPr>
      </p:pic>
    </p:spTree>
    <p:extLst>
      <p:ext uri="{BB962C8B-B14F-4D97-AF65-F5344CB8AC3E}">
        <p14:creationId xmlns:p14="http://schemas.microsoft.com/office/powerpoint/2010/main" xmlns="" val="3138636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REALITA? Podmínky chovu</a:t>
            </a:r>
            <a:endParaRPr lang="cs-CZ" sz="3600" b="1" dirty="0">
              <a:solidFill>
                <a:schemeClr val="accent6">
                  <a:lumMod val="75000"/>
                </a:schemeClr>
              </a:solidFill>
            </a:endParaRPr>
          </a:p>
        </p:txBody>
      </p:sp>
      <p:sp>
        <p:nvSpPr>
          <p:cNvPr id="6" name="TextovéPole 5"/>
          <p:cNvSpPr txBox="1"/>
          <p:nvPr/>
        </p:nvSpPr>
        <p:spPr>
          <a:xfrm>
            <a:off x="251520" y="1028069"/>
            <a:ext cx="8980312" cy="3970318"/>
          </a:xfrm>
          <a:prstGeom prst="rect">
            <a:avLst/>
          </a:prstGeom>
          <a:noFill/>
        </p:spPr>
        <p:txBody>
          <a:bodyPr wrap="square" rtlCol="0">
            <a:spAutoFit/>
          </a:bodyPr>
          <a:lstStyle/>
          <a:p>
            <a:r>
              <a:rPr lang="cs-CZ" sz="2800" dirty="0"/>
              <a:t>EP přijal 14. 3. 2017 </a:t>
            </a:r>
            <a:r>
              <a:rPr lang="cs-CZ" sz="2800" dirty="0" smtClean="0"/>
              <a:t>zprávu </a:t>
            </a:r>
            <a:r>
              <a:rPr lang="cs-CZ" sz="2800" dirty="0"/>
              <a:t>o potřebě zavedení minimálních standardů pro chovy králíků k hospodářským účelům, včetně požadavku na Evropskou komisi, aby připravila legislativu, která by vedla také k zákazu chovat králíky v holých drátěných klecích (410 europoslanců PRO, 205 PROTI, 59 se zdrželo). </a:t>
            </a:r>
            <a:endParaRPr lang="cs-CZ" sz="2800" dirty="0" smtClean="0"/>
          </a:p>
          <a:p>
            <a:endParaRPr lang="cs-CZ" sz="2800" i="1" dirty="0"/>
          </a:p>
          <a:p>
            <a:r>
              <a:rPr lang="cs-CZ" sz="2800" i="1" dirty="0" smtClean="0"/>
              <a:t>V EU je v hospodářských chovech </a:t>
            </a:r>
            <a:r>
              <a:rPr lang="cs-CZ" sz="2800" i="1" dirty="0"/>
              <a:t>cca 320 – 340 miliónů </a:t>
            </a:r>
            <a:r>
              <a:rPr lang="cs-CZ" sz="2800" i="1" dirty="0" smtClean="0"/>
              <a:t>králíků.</a:t>
            </a:r>
            <a:endParaRPr lang="cs-CZ" sz="1400" i="1" dirty="0" smtClean="0"/>
          </a:p>
        </p:txBody>
      </p:sp>
      <p:pic>
        <p:nvPicPr>
          <p:cNvPr id="3074" name="Picture 2" descr="http://spolecnostprozvirata.cz/wp-content/uploads/kralici-na-volno-a-v-klec%C3%ADc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569304"/>
            <a:ext cx="4290418" cy="21452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2836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PRAMENY PRÁVNÍ ÚPRAVY</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251520" y="1028069"/>
            <a:ext cx="8892480" cy="7232749"/>
          </a:xfrm>
          <a:prstGeom prst="rect">
            <a:avLst/>
          </a:prstGeom>
          <a:noFill/>
        </p:spPr>
        <p:txBody>
          <a:bodyPr wrap="square" rtlCol="0">
            <a:spAutoFit/>
          </a:bodyPr>
          <a:lstStyle/>
          <a:p>
            <a:r>
              <a:rPr lang="cs-CZ" sz="2800" b="1" i="1" u="sng" dirty="0" smtClean="0"/>
              <a:t>Právo EU</a:t>
            </a:r>
          </a:p>
          <a:p>
            <a:pPr lvl="0"/>
            <a:r>
              <a:rPr lang="cs-CZ" sz="2400" b="1" dirty="0" smtClean="0"/>
              <a:t>Směrnice </a:t>
            </a:r>
            <a:r>
              <a:rPr lang="cs-CZ" sz="2400" b="1" dirty="0"/>
              <a:t>Rady 98/58/ES ze dne 20. července 1998 </a:t>
            </a:r>
            <a:r>
              <a:rPr lang="cs-CZ" sz="2400" dirty="0"/>
              <a:t>o ochraně zvířat chovaných pro </a:t>
            </a:r>
            <a:r>
              <a:rPr lang="cs-CZ" sz="2400" b="1" dirty="0">
                <a:solidFill>
                  <a:srgbClr val="FF0000"/>
                </a:solidFill>
              </a:rPr>
              <a:t>hospodářské </a:t>
            </a:r>
            <a:r>
              <a:rPr lang="cs-CZ" sz="2400" b="1" dirty="0" smtClean="0">
                <a:solidFill>
                  <a:srgbClr val="FF0000"/>
                </a:solidFill>
              </a:rPr>
              <a:t>účely</a:t>
            </a:r>
            <a:endParaRPr lang="cs-CZ" sz="2400" dirty="0"/>
          </a:p>
          <a:p>
            <a:pPr lvl="0"/>
            <a:r>
              <a:rPr lang="cs-CZ" b="1" dirty="0">
                <a:solidFill>
                  <a:schemeClr val="accent3"/>
                </a:solidFill>
              </a:rPr>
              <a:t>Článek 3</a:t>
            </a:r>
          </a:p>
          <a:p>
            <a:pPr lvl="0" algn="just"/>
            <a:r>
              <a:rPr lang="cs-CZ" i="1" dirty="0" smtClean="0"/>
              <a:t>Členské </a:t>
            </a:r>
            <a:r>
              <a:rPr lang="cs-CZ" i="1" dirty="0"/>
              <a:t>státy přijmou opatření k tomu, aby vlastníci nebo držitelé přijali všechna vhodná opatření s cílem zajistit dobré životní podmínky zvířat, která jsou v jejich péči, a aby tato zvířata nebyla vystavena žádné zbytečné bolesti, utrpení nebo poškození.</a:t>
            </a:r>
          </a:p>
          <a:p>
            <a:pPr lvl="0"/>
            <a:r>
              <a:rPr lang="cs-CZ" b="1" dirty="0" smtClean="0">
                <a:solidFill>
                  <a:schemeClr val="accent3"/>
                </a:solidFill>
              </a:rPr>
              <a:t>Článek </a:t>
            </a:r>
            <a:r>
              <a:rPr lang="cs-CZ" b="1" dirty="0">
                <a:solidFill>
                  <a:schemeClr val="accent3"/>
                </a:solidFill>
              </a:rPr>
              <a:t>4</a:t>
            </a:r>
          </a:p>
          <a:p>
            <a:pPr lvl="0" algn="just"/>
            <a:r>
              <a:rPr lang="cs-CZ" i="1" dirty="0" smtClean="0"/>
              <a:t>Členské </a:t>
            </a:r>
            <a:r>
              <a:rPr lang="cs-CZ" i="1" dirty="0"/>
              <a:t>státy zajistí, aby podmínky, ve kterých jsou zvířata (jiná než ryby, plazi nebo obojživelníci) chována nebo držena, s ohledem na jejich druh, stupeň vývoje, přizpůsobení a zdomácnění a na jejich fyziologické a etologické potřeby v souladu s dosaženými zkušenostmi a vědeckými poznatky, odpovídaly ustanovením </a:t>
            </a:r>
            <a:r>
              <a:rPr lang="cs-CZ" b="1" i="1" dirty="0"/>
              <a:t>stanoveným v příloze</a:t>
            </a:r>
            <a:r>
              <a:rPr lang="cs-CZ" i="1" dirty="0" smtClean="0"/>
              <a:t>.</a:t>
            </a:r>
          </a:p>
          <a:p>
            <a:pPr lvl="0" algn="just"/>
            <a:endParaRPr lang="cs-CZ" i="1" dirty="0" smtClean="0"/>
          </a:p>
          <a:p>
            <a:pPr lvl="0" algn="just"/>
            <a:r>
              <a:rPr lang="cs-CZ" b="1" dirty="0" smtClean="0"/>
              <a:t>Příloha: </a:t>
            </a:r>
            <a:r>
              <a:rPr lang="cs-CZ" i="1" dirty="0" smtClean="0"/>
              <a:t>Personál, Volnost pohybu, </a:t>
            </a:r>
            <a:r>
              <a:rPr lang="cs-CZ" i="1" dirty="0"/>
              <a:t>Budovy a </a:t>
            </a:r>
            <a:r>
              <a:rPr lang="cs-CZ" i="1" dirty="0" smtClean="0"/>
              <a:t>ustájení, </a:t>
            </a:r>
            <a:r>
              <a:rPr lang="pt-BR" i="1" dirty="0"/>
              <a:t>Krmivo, </a:t>
            </a:r>
            <a:r>
              <a:rPr lang="cs-CZ" i="1" dirty="0"/>
              <a:t>Způsoby </a:t>
            </a:r>
            <a:r>
              <a:rPr lang="cs-CZ" i="1" dirty="0" smtClean="0"/>
              <a:t>chovu</a:t>
            </a:r>
          </a:p>
          <a:p>
            <a:endParaRPr lang="cs-CZ" dirty="0" smtClean="0"/>
          </a:p>
          <a:p>
            <a:pPr algn="just"/>
            <a:r>
              <a:rPr lang="cs-CZ" sz="1600" i="1" dirty="0" smtClean="0"/>
              <a:t>20</a:t>
            </a:r>
            <a:r>
              <a:rPr lang="cs-CZ" sz="1600" i="1" dirty="0"/>
              <a:t>. Nesmí se používat způsoby přirozeného nebo umělého chovu, </a:t>
            </a:r>
            <a:r>
              <a:rPr lang="cs-CZ" sz="1600" b="1" i="1" dirty="0"/>
              <a:t>které způsobují nebo mohou způsobit utrpení nebo poškození dotčeným zvířatům</a:t>
            </a:r>
            <a:r>
              <a:rPr lang="cs-CZ" sz="1600" i="1" dirty="0"/>
              <a:t>.</a:t>
            </a:r>
          </a:p>
          <a:p>
            <a:pPr algn="just"/>
            <a:r>
              <a:rPr lang="cs-CZ" sz="1600" i="1" dirty="0"/>
              <a:t>Toto ustanovení nebrání použití některých způsobů, které mohou </a:t>
            </a:r>
            <a:r>
              <a:rPr lang="cs-CZ" sz="1600" b="1" i="1" dirty="0"/>
              <a:t>vést k minimálnímu nebo chvilkovému utrpení nebo poškození</a:t>
            </a:r>
            <a:r>
              <a:rPr lang="cs-CZ" sz="1600" i="1" dirty="0"/>
              <a:t> nebo které mohou vyžadovat zákroky, jež nemohou způsobit trvalé poškození, pokud jsou tyto způsoby povoleny vnitrostátními předpisy</a:t>
            </a:r>
          </a:p>
          <a:p>
            <a:pPr lvl="0" algn="just"/>
            <a:endParaRPr lang="cs-CZ" i="1" dirty="0"/>
          </a:p>
          <a:p>
            <a:pPr lvl="0"/>
            <a:endParaRPr lang="cs-CZ" dirty="0"/>
          </a:p>
          <a:p>
            <a:pPr lvl="0"/>
            <a:endParaRPr lang="cs-CZ" sz="2400" dirty="0"/>
          </a:p>
          <a:p>
            <a:pPr algn="ctr"/>
            <a:endParaRPr lang="cs-CZ" sz="1400" i="1" dirty="0" smtClean="0"/>
          </a:p>
        </p:txBody>
      </p:sp>
    </p:spTree>
    <p:extLst>
      <p:ext uri="{BB962C8B-B14F-4D97-AF65-F5344CB8AC3E}">
        <p14:creationId xmlns:p14="http://schemas.microsoft.com/office/powerpoint/2010/main" xmlns="" val="3138636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04664"/>
            <a:ext cx="8378825" cy="1077218"/>
          </a:xfrm>
          <a:prstGeom prst="rect">
            <a:avLst/>
          </a:prstGeom>
          <a:noFill/>
        </p:spPr>
        <p:txBody>
          <a:bodyPr wrap="square" rtlCol="0">
            <a:spAutoFit/>
          </a:bodyPr>
          <a:lstStyle/>
          <a:p>
            <a:r>
              <a:rPr lang="cs-CZ" sz="3200" b="1" dirty="0" smtClean="0">
                <a:solidFill>
                  <a:schemeClr val="accent6"/>
                </a:solidFill>
              </a:rPr>
              <a:t>REALITA?    </a:t>
            </a:r>
            <a:r>
              <a:rPr lang="cs-CZ" sz="3200" b="1" dirty="0" err="1" smtClean="0">
                <a:solidFill>
                  <a:schemeClr val="accent6"/>
                </a:solidFill>
              </a:rPr>
              <a:t>Foie</a:t>
            </a:r>
            <a:r>
              <a:rPr lang="cs-CZ" sz="3200" b="1" dirty="0" smtClean="0">
                <a:solidFill>
                  <a:schemeClr val="accent6"/>
                </a:solidFill>
              </a:rPr>
              <a:t> </a:t>
            </a:r>
            <a:r>
              <a:rPr lang="cs-CZ" sz="3200" b="1" dirty="0" err="1" smtClean="0">
                <a:solidFill>
                  <a:schemeClr val="accent6"/>
                </a:solidFill>
              </a:rPr>
              <a:t>Gras</a:t>
            </a:r>
            <a:endParaRPr lang="cs-CZ" sz="3200" b="1" dirty="0">
              <a:solidFill>
                <a:schemeClr val="accent6"/>
              </a:solidFill>
            </a:endParaRPr>
          </a:p>
          <a:p>
            <a:pPr>
              <a:buNone/>
            </a:pPr>
            <a:endParaRPr lang="cs-CZ" sz="3200" b="1" dirty="0" smtClean="0"/>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7586" name="Picture 2" descr="File:Foie gras - gavage in Rocamadour, France.jpg">
            <a:hlinkClick r:id="rId4"/>
          </p:cNvPr>
          <p:cNvPicPr>
            <a:picLocks noChangeAspect="1" noChangeArrowheads="1"/>
          </p:cNvPicPr>
          <p:nvPr/>
        </p:nvPicPr>
        <p:blipFill>
          <a:blip r:embed="rId5" cstate="print"/>
          <a:srcRect/>
          <a:stretch>
            <a:fillRect/>
          </a:stretch>
        </p:blipFill>
        <p:spPr bwMode="auto">
          <a:xfrm>
            <a:off x="3851920" y="1916832"/>
            <a:ext cx="4128459" cy="3096344"/>
          </a:xfrm>
          <a:prstGeom prst="rect">
            <a:avLst/>
          </a:prstGeom>
          <a:noFill/>
        </p:spPr>
      </p:pic>
      <p:sp>
        <p:nvSpPr>
          <p:cNvPr id="14" name="TextovéPole 13"/>
          <p:cNvSpPr txBox="1"/>
          <p:nvPr/>
        </p:nvSpPr>
        <p:spPr>
          <a:xfrm>
            <a:off x="611560" y="1412776"/>
            <a:ext cx="3168352" cy="5601533"/>
          </a:xfrm>
          <a:prstGeom prst="rect">
            <a:avLst/>
          </a:prstGeom>
          <a:noFill/>
        </p:spPr>
        <p:txBody>
          <a:bodyPr wrap="square" rtlCol="0">
            <a:spAutoFit/>
          </a:bodyPr>
          <a:lstStyle/>
          <a:p>
            <a:r>
              <a:rPr lang="cs-CZ" sz="2000" dirty="0" smtClean="0"/>
              <a:t>Ve Francii odhadem každý rok vykrmeno metodou </a:t>
            </a:r>
            <a:r>
              <a:rPr lang="cs-CZ" sz="2000" dirty="0" err="1" smtClean="0"/>
              <a:t>gavage</a:t>
            </a:r>
            <a:r>
              <a:rPr lang="cs-CZ" sz="2000" dirty="0" smtClean="0"/>
              <a:t> na 37 milionů kachen a 700 tisíc hus.</a:t>
            </a:r>
          </a:p>
          <a:p>
            <a:endParaRPr lang="cs-CZ" sz="2000" dirty="0" smtClean="0"/>
          </a:p>
          <a:p>
            <a:r>
              <a:rPr lang="cs-CZ" sz="2000" dirty="0" smtClean="0"/>
              <a:t>V Evropě patří mezi producenty pouze Belgie, Bulharsko, Španělsko, Francie a Maďarsko, jinde většinou zakázáno.</a:t>
            </a:r>
          </a:p>
          <a:p>
            <a:endParaRPr lang="cs-CZ" sz="2000" dirty="0" smtClean="0"/>
          </a:p>
          <a:p>
            <a:r>
              <a:rPr lang="cs-CZ" sz="2000" b="1" dirty="0" smtClean="0"/>
              <a:t>Směrnice Rady 98/58/ES </a:t>
            </a:r>
            <a:r>
              <a:rPr lang="cs-CZ" sz="2000" dirty="0" smtClean="0"/>
              <a:t>zakazuje</a:t>
            </a:r>
          </a:p>
          <a:p>
            <a:r>
              <a:rPr lang="cs-CZ" sz="2000" i="1" dirty="0" smtClean="0"/>
              <a:t>(podávání) krmiva či tekutiny způsobem….který může způsobovat </a:t>
            </a:r>
            <a:r>
              <a:rPr lang="cs-CZ" sz="2000" b="1" i="1" dirty="0" smtClean="0"/>
              <a:t>zbytečné utrpení </a:t>
            </a:r>
            <a:r>
              <a:rPr lang="cs-CZ" sz="2000" i="1" dirty="0" smtClean="0"/>
              <a:t>či poranění.</a:t>
            </a:r>
          </a:p>
          <a:p>
            <a:endParaRPr lang="cs-CZ" dirty="0"/>
          </a:p>
        </p:txBody>
      </p:sp>
    </p:spTree>
    <p:extLst>
      <p:ext uri="{BB962C8B-B14F-4D97-AF65-F5344CB8AC3E}">
        <p14:creationId xmlns:p14="http://schemas.microsoft.com/office/powerpoint/2010/main" xmlns="" val="2081830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632848" cy="646331"/>
          </a:xfrm>
          <a:prstGeom prst="rect">
            <a:avLst/>
          </a:prstGeom>
          <a:noFill/>
        </p:spPr>
        <p:txBody>
          <a:bodyPr wrap="square" rtlCol="0">
            <a:spAutoFit/>
          </a:bodyPr>
          <a:lstStyle/>
          <a:p>
            <a:pPr lvl="1"/>
            <a:r>
              <a:rPr lang="cs-CZ" sz="3600" b="1" dirty="0" smtClean="0">
                <a:solidFill>
                  <a:schemeClr val="accent6">
                    <a:lumMod val="75000"/>
                  </a:schemeClr>
                </a:solidFill>
              </a:rPr>
              <a:t>REALITA? Kožešinové chovy</a:t>
            </a:r>
            <a:endParaRPr lang="cs-CZ" sz="3600" b="1" dirty="0">
              <a:solidFill>
                <a:schemeClr val="accent6">
                  <a:lumMod val="75000"/>
                </a:schemeClr>
              </a:solidFill>
            </a:endParaRPr>
          </a:p>
        </p:txBody>
      </p:sp>
      <p:sp>
        <p:nvSpPr>
          <p:cNvPr id="7" name="TextovéPole 6"/>
          <p:cNvSpPr txBox="1"/>
          <p:nvPr/>
        </p:nvSpPr>
        <p:spPr>
          <a:xfrm>
            <a:off x="467544" y="1268760"/>
            <a:ext cx="4536504" cy="5909310"/>
          </a:xfrm>
          <a:prstGeom prst="rect">
            <a:avLst/>
          </a:prstGeom>
          <a:noFill/>
        </p:spPr>
        <p:txBody>
          <a:bodyPr wrap="square" rtlCol="0">
            <a:spAutoFit/>
          </a:bodyPr>
          <a:lstStyle/>
          <a:p>
            <a:r>
              <a:rPr lang="cs-CZ" b="1" dirty="0" smtClean="0"/>
              <a:t>Odhaduje se, že je ročně zabito kolem 90 milionů zvířat pro potřeby kožešinového průmyslu. Z faremního chovu pochází přibližně 85 % celosvětové produkce kožešin, zbylá část jde na vrub kožešinám získaných lovem. </a:t>
            </a:r>
          </a:p>
          <a:p>
            <a:endParaRPr lang="cs-CZ" b="1" dirty="0" smtClean="0"/>
          </a:p>
          <a:p>
            <a:r>
              <a:rPr lang="cs-CZ" b="1" dirty="0" smtClean="0"/>
              <a:t>V celosvětovém měřítku je stále největším producentem liščích a </a:t>
            </a:r>
            <a:r>
              <a:rPr lang="cs-CZ" b="1" dirty="0" err="1" smtClean="0"/>
              <a:t>norčích</a:t>
            </a:r>
            <a:r>
              <a:rPr lang="cs-CZ" b="1" dirty="0" smtClean="0"/>
              <a:t> kožešin Evropa.</a:t>
            </a:r>
          </a:p>
          <a:p>
            <a:endParaRPr lang="cs-CZ" b="1" dirty="0" smtClean="0"/>
          </a:p>
          <a:p>
            <a:r>
              <a:rPr lang="cs-CZ" b="1" dirty="0" smtClean="0"/>
              <a:t>Úplný zákaz </a:t>
            </a:r>
            <a:r>
              <a:rPr lang="cs-CZ" dirty="0" smtClean="0"/>
              <a:t>chovu kožešinových zvířat platí ve Velké Británii, Rakousku, Chorvatsku, Bosně a Hercegovině, Nizozemí, Slovinsku, Makedonii a Srbsku. </a:t>
            </a:r>
            <a:r>
              <a:rPr lang="cs-CZ" b="1" dirty="0" smtClean="0"/>
              <a:t>Nepřímý zákaz </a:t>
            </a:r>
            <a:r>
              <a:rPr lang="cs-CZ" dirty="0" smtClean="0"/>
              <a:t>platí ve Švýcarsku, </a:t>
            </a:r>
            <a:r>
              <a:rPr lang="cs-CZ" b="1" dirty="0" smtClean="0"/>
              <a:t>částečný zákaz </a:t>
            </a:r>
            <a:r>
              <a:rPr lang="cs-CZ" dirty="0" smtClean="0"/>
              <a:t>platí v Dánsku a Švédsku, kde je zakázaný chov lišek, norci se nadále smí chovat.</a:t>
            </a:r>
          </a:p>
          <a:p>
            <a:endParaRPr lang="cs-CZ" dirty="0" smtClean="0"/>
          </a:p>
          <a:p>
            <a:r>
              <a:rPr lang="cs-CZ" b="1" dirty="0" smtClean="0"/>
              <a:t>V ČR ukončení provozů  do konce ledna 2019. </a:t>
            </a:r>
          </a:p>
          <a:p>
            <a:endParaRPr lang="cs-CZ" dirty="0" smtClean="0"/>
          </a:p>
          <a:p>
            <a:endParaRPr lang="cs-CZ" b="1" dirty="0" smtClean="0"/>
          </a:p>
        </p:txBody>
      </p:sp>
      <p:pic>
        <p:nvPicPr>
          <p:cNvPr id="68610" name="Picture 2" descr="http://galerie.vlastovka.info/albums/userpics/10001/kozesinova_farma_-_finsko.jpg">
            <a:hlinkClick r:id="rId4"/>
          </p:cNvPr>
          <p:cNvPicPr>
            <a:picLocks noChangeAspect="1" noChangeArrowheads="1"/>
          </p:cNvPicPr>
          <p:nvPr/>
        </p:nvPicPr>
        <p:blipFill>
          <a:blip r:embed="rId5" cstate="print"/>
          <a:srcRect/>
          <a:stretch>
            <a:fillRect/>
          </a:stretch>
        </p:blipFill>
        <p:spPr bwMode="auto">
          <a:xfrm>
            <a:off x="5292080" y="1628800"/>
            <a:ext cx="4856744" cy="3240360"/>
          </a:xfrm>
          <a:prstGeom prst="rect">
            <a:avLst/>
          </a:prstGeom>
          <a:noFill/>
        </p:spPr>
      </p:pic>
    </p:spTree>
    <p:extLst>
      <p:ext uri="{BB962C8B-B14F-4D97-AF65-F5344CB8AC3E}">
        <p14:creationId xmlns:p14="http://schemas.microsoft.com/office/powerpoint/2010/main" xmlns="" val="3282851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632848" cy="646331"/>
          </a:xfrm>
          <a:prstGeom prst="rect">
            <a:avLst/>
          </a:prstGeom>
          <a:noFill/>
        </p:spPr>
        <p:txBody>
          <a:bodyPr wrap="square" rtlCol="0">
            <a:spAutoFit/>
          </a:bodyPr>
          <a:lstStyle/>
          <a:p>
            <a:pPr lvl="1"/>
            <a:r>
              <a:rPr lang="cs-CZ" sz="3600" b="1" dirty="0" smtClean="0">
                <a:solidFill>
                  <a:schemeClr val="accent6">
                    <a:lumMod val="75000"/>
                  </a:schemeClr>
                </a:solidFill>
              </a:rPr>
              <a:t>REALITA? Krokodýl jako jateční zvíře</a:t>
            </a:r>
            <a:endParaRPr lang="cs-CZ" sz="3600" b="1" dirty="0">
              <a:solidFill>
                <a:schemeClr val="accent6">
                  <a:lumMod val="75000"/>
                </a:schemeClr>
              </a:solidFill>
            </a:endParaRPr>
          </a:p>
        </p:txBody>
      </p:sp>
      <p:sp>
        <p:nvSpPr>
          <p:cNvPr id="7" name="TextovéPole 6"/>
          <p:cNvSpPr txBox="1"/>
          <p:nvPr/>
        </p:nvSpPr>
        <p:spPr>
          <a:xfrm>
            <a:off x="467544" y="948690"/>
            <a:ext cx="4536504" cy="5909310"/>
          </a:xfrm>
          <a:prstGeom prst="rect">
            <a:avLst/>
          </a:prstGeom>
          <a:noFill/>
        </p:spPr>
        <p:txBody>
          <a:bodyPr wrap="square" rtlCol="0">
            <a:spAutoFit/>
          </a:bodyPr>
          <a:lstStyle/>
          <a:p>
            <a:r>
              <a:rPr lang="cs-CZ" b="1" dirty="0" err="1" smtClean="0"/>
              <a:t>Agro</a:t>
            </a:r>
            <a:r>
              <a:rPr lang="cs-CZ" b="1" dirty="0" smtClean="0"/>
              <a:t> </a:t>
            </a:r>
            <a:r>
              <a:rPr lang="cs-CZ" b="1" dirty="0" err="1" smtClean="0"/>
              <a:t>Jevišovice</a:t>
            </a:r>
            <a:r>
              <a:rPr lang="cs-CZ" b="1" dirty="0" smtClean="0"/>
              <a:t> (</a:t>
            </a:r>
            <a:r>
              <a:rPr lang="cs-CZ" b="1" dirty="0" err="1" smtClean="0"/>
              <a:t>Agrofert</a:t>
            </a:r>
            <a:r>
              <a:rPr lang="cs-CZ" b="1" dirty="0" smtClean="0"/>
              <a:t>), krokodýlí farma Karlův dvůr</a:t>
            </a:r>
          </a:p>
          <a:p>
            <a:endParaRPr lang="cs-CZ" dirty="0" smtClean="0"/>
          </a:p>
          <a:p>
            <a:r>
              <a:rPr lang="cs-CZ" dirty="0" smtClean="0"/>
              <a:t>Krokodýly přivezl před někdy v roce 2005 podnikatel Bohumír Rada, který chtěl postavit pavilon s osmi stovkami plazů (</a:t>
            </a:r>
            <a:r>
              <a:rPr lang="cs-CZ" dirty="0" err="1" smtClean="0"/>
              <a:t>agroturistický</a:t>
            </a:r>
            <a:r>
              <a:rPr lang="cs-CZ" dirty="0" smtClean="0"/>
              <a:t> areál)</a:t>
            </a:r>
          </a:p>
          <a:p>
            <a:endParaRPr lang="cs-CZ" dirty="0" smtClean="0"/>
          </a:p>
          <a:p>
            <a:r>
              <a:rPr lang="cs-CZ" dirty="0" smtClean="0"/>
              <a:t>V únoru 2011 schválil antimonopolní úřad sloučení AGRO </a:t>
            </a:r>
            <a:r>
              <a:rPr lang="cs-CZ" dirty="0" err="1" smtClean="0"/>
              <a:t>Jevišovice</a:t>
            </a:r>
            <a:r>
              <a:rPr lang="cs-CZ" dirty="0" smtClean="0"/>
              <a:t> a. s. se společností </a:t>
            </a:r>
            <a:r>
              <a:rPr lang="cs-CZ" dirty="0" err="1" smtClean="0">
                <a:hlinkClick r:id="rId4" tooltip="Agrofert Holding"/>
              </a:rPr>
              <a:t>Agrofert</a:t>
            </a:r>
            <a:r>
              <a:rPr lang="cs-CZ" dirty="0" smtClean="0">
                <a:hlinkClick r:id="rId4" tooltip="Agrofert Holding"/>
              </a:rPr>
              <a:t> Holding</a:t>
            </a:r>
            <a:r>
              <a:rPr lang="cs-CZ" dirty="0" smtClean="0"/>
              <a:t> Andreje </a:t>
            </a:r>
            <a:r>
              <a:rPr lang="cs-CZ" dirty="0" err="1" smtClean="0"/>
              <a:t>Babiše</a:t>
            </a:r>
            <a:r>
              <a:rPr lang="cs-CZ" dirty="0" smtClean="0"/>
              <a:t>.</a:t>
            </a:r>
          </a:p>
          <a:p>
            <a:endParaRPr lang="cs-CZ" dirty="0" smtClean="0"/>
          </a:p>
          <a:p>
            <a:r>
              <a:rPr lang="cs-CZ" i="1" dirty="0" smtClean="0"/>
              <a:t>Úplnou náhodou</a:t>
            </a:r>
            <a:r>
              <a:rPr lang="cs-CZ" dirty="0" smtClean="0"/>
              <a:t> byla </a:t>
            </a:r>
            <a:r>
              <a:rPr lang="cs-CZ" b="1" dirty="0" smtClean="0"/>
              <a:t>přijata vyhláška č. 34/2013 Sb., o veterinárních požadavcích na porážení krokodýlů</a:t>
            </a:r>
            <a:r>
              <a:rPr lang="cs-CZ" dirty="0" smtClean="0"/>
              <a:t> a další zpracování masa a živočišných produktů pocházejících z krokodýlů.</a:t>
            </a:r>
          </a:p>
          <a:p>
            <a:endParaRPr lang="cs-CZ" dirty="0" smtClean="0"/>
          </a:p>
          <a:p>
            <a:r>
              <a:rPr lang="cs-CZ" dirty="0" smtClean="0"/>
              <a:t>Deset živých krokodýlů prodala farma do zájmového chovu panu Blažíčkovi z hotelu Dukla ve Znojmě.</a:t>
            </a:r>
            <a:endParaRPr lang="cs-CZ" dirty="0"/>
          </a:p>
        </p:txBody>
      </p:sp>
      <p:pic>
        <p:nvPicPr>
          <p:cNvPr id="47106" name="Picture 2" descr="http://dumka.info/pet00/99/0928a.jpg">
            <a:hlinkClick r:id="rId5"/>
          </p:cNvPr>
          <p:cNvPicPr>
            <a:picLocks noChangeAspect="1" noChangeArrowheads="1"/>
          </p:cNvPicPr>
          <p:nvPr/>
        </p:nvPicPr>
        <p:blipFill>
          <a:blip r:embed="rId6" cstate="print"/>
          <a:srcRect/>
          <a:stretch>
            <a:fillRect/>
          </a:stretch>
        </p:blipFill>
        <p:spPr bwMode="auto">
          <a:xfrm>
            <a:off x="5004048" y="2564904"/>
            <a:ext cx="3810000" cy="2057401"/>
          </a:xfrm>
          <a:prstGeom prst="rect">
            <a:avLst/>
          </a:prstGeom>
          <a:noFill/>
        </p:spPr>
      </p:pic>
    </p:spTree>
    <p:extLst>
      <p:ext uri="{BB962C8B-B14F-4D97-AF65-F5344CB8AC3E}">
        <p14:creationId xmlns:p14="http://schemas.microsoft.com/office/powerpoint/2010/main" xmlns="" val="1726889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20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Zajímavý fakt </a:t>
            </a:r>
            <a:r>
              <a:rPr lang="cs-CZ" altLang="cs-CZ" sz="4000" b="1" dirty="0" smtClean="0"/>
              <a:t>#2</a:t>
            </a:r>
            <a:endParaRPr lang="cs-CZ" sz="4000" b="1" dirty="0"/>
          </a:p>
        </p:txBody>
      </p:sp>
      <p:pic>
        <p:nvPicPr>
          <p:cNvPr id="7" name="Obrázek 3" descr="9019-1-1252192812.jp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1862" y="4653136"/>
            <a:ext cx="2948345" cy="235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bdélník 5"/>
          <p:cNvSpPr/>
          <p:nvPr/>
        </p:nvSpPr>
        <p:spPr>
          <a:xfrm>
            <a:off x="805544" y="2611939"/>
            <a:ext cx="7704856" cy="1754326"/>
          </a:xfrm>
          <a:prstGeom prst="rect">
            <a:avLst/>
          </a:prstGeom>
        </p:spPr>
        <p:txBody>
          <a:bodyPr wrap="square">
            <a:spAutoFit/>
          </a:bodyPr>
          <a:lstStyle/>
          <a:p>
            <a:r>
              <a:rPr lang="cs-CZ" sz="3600" dirty="0" smtClean="0"/>
              <a:t>„</a:t>
            </a:r>
            <a:r>
              <a:rPr lang="cs-CZ" sz="3600" i="1" dirty="0"/>
              <a:t>Krokodýli se dožívají i stovky let a neznají stáří – sedmdesátiletý jedinec je stejně agilní jako </a:t>
            </a:r>
            <a:r>
              <a:rPr lang="cs-CZ" sz="3600" i="1" dirty="0" smtClean="0"/>
              <a:t>sedmiletý.</a:t>
            </a:r>
            <a:r>
              <a:rPr lang="cs-CZ" sz="3600" dirty="0" smtClean="0"/>
              <a:t>“</a:t>
            </a:r>
          </a:p>
        </p:txBody>
      </p:sp>
    </p:spTree>
    <p:extLst>
      <p:ext uri="{BB962C8B-B14F-4D97-AF65-F5344CB8AC3E}">
        <p14:creationId xmlns:p14="http://schemas.microsoft.com/office/powerpoint/2010/main" xmlns="" val="2560736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srcRect/>
          <a:stretch>
            <a:fillRect/>
          </a:stretch>
        </p:blipFill>
        <p:spPr bwMode="auto">
          <a:xfrm>
            <a:off x="1262063" y="1462088"/>
            <a:ext cx="6619875" cy="3933825"/>
          </a:xfrm>
          <a:prstGeom prst="rect">
            <a:avLst/>
          </a:prstGeom>
          <a:noFill/>
          <a:ln w="9525">
            <a:noFill/>
            <a:miter lim="800000"/>
            <a:headEnd/>
            <a:tailEnd/>
          </a:ln>
        </p:spPr>
      </p:pic>
    </p:spTree>
    <p:extLst>
      <p:ext uri="{BB962C8B-B14F-4D97-AF65-F5344CB8AC3E}">
        <p14:creationId xmlns:p14="http://schemas.microsoft.com/office/powerpoint/2010/main" xmlns="" val="862504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Judikatura SDEU</a:t>
            </a:r>
            <a:endParaRPr lang="cs-CZ" sz="3600" b="1" dirty="0">
              <a:solidFill>
                <a:schemeClr val="accent6">
                  <a:lumMod val="75000"/>
                </a:schemeClr>
              </a:solidFill>
            </a:endParaRPr>
          </a:p>
        </p:txBody>
      </p:sp>
      <p:sp>
        <p:nvSpPr>
          <p:cNvPr id="6" name="TextovéPole 5"/>
          <p:cNvSpPr txBox="1"/>
          <p:nvPr/>
        </p:nvSpPr>
        <p:spPr>
          <a:xfrm>
            <a:off x="349895" y="1549022"/>
            <a:ext cx="8980312" cy="6463308"/>
          </a:xfrm>
          <a:prstGeom prst="rect">
            <a:avLst/>
          </a:prstGeom>
          <a:noFill/>
        </p:spPr>
        <p:txBody>
          <a:bodyPr wrap="square" rtlCol="0">
            <a:spAutoFit/>
          </a:bodyPr>
          <a:lstStyle/>
          <a:p>
            <a:r>
              <a:rPr lang="en-US" sz="2000" b="1" dirty="0"/>
              <a:t>C-592/14 (</a:t>
            </a:r>
            <a:r>
              <a:rPr lang="en-US" sz="2000" b="1" i="1" dirty="0"/>
              <a:t>European Federation for Cosmetic Ingredients</a:t>
            </a:r>
            <a:r>
              <a:rPr lang="en-US" sz="2000" b="1" dirty="0" smtClean="0"/>
              <a:t>)</a:t>
            </a:r>
            <a:r>
              <a:rPr lang="cs-CZ" sz="2000" b="1" dirty="0"/>
              <a:t>: </a:t>
            </a:r>
            <a:r>
              <a:rPr lang="cs-CZ" sz="2000" dirty="0"/>
              <a:t>unijní právo chrání evropský trh proti kosmetickým přípravkům obsahujícím přísady, které byly podrobeny zkouškám na </a:t>
            </a:r>
            <a:r>
              <a:rPr lang="cs-CZ" sz="2000" dirty="0" smtClean="0"/>
              <a:t>zvířatech</a:t>
            </a:r>
          </a:p>
          <a:p>
            <a:r>
              <a:rPr lang="cs-CZ" sz="2000" b="1" dirty="0" smtClean="0"/>
              <a:t>C-424/13 </a:t>
            </a:r>
            <a:r>
              <a:rPr lang="cs-CZ" sz="2000" b="1" dirty="0"/>
              <a:t>(</a:t>
            </a:r>
            <a:r>
              <a:rPr lang="cs-CZ" sz="2000" b="1" i="1" dirty="0" err="1"/>
              <a:t>Zuchtvieh</a:t>
            </a:r>
            <a:r>
              <a:rPr lang="cs-CZ" sz="2000" b="1" i="1" dirty="0"/>
              <a:t>-Export</a:t>
            </a:r>
            <a:r>
              <a:rPr lang="cs-CZ" sz="2000" b="1" dirty="0"/>
              <a:t>): </a:t>
            </a:r>
            <a:r>
              <a:rPr lang="cs-CZ" sz="2000" dirty="0"/>
              <a:t>podmínky přepravy </a:t>
            </a:r>
            <a:r>
              <a:rPr lang="cs-CZ" sz="2000" dirty="0" smtClean="0"/>
              <a:t>se vztahují </a:t>
            </a:r>
            <a:r>
              <a:rPr lang="cs-CZ" sz="2000" dirty="0"/>
              <a:t>i na část cesty mimo </a:t>
            </a:r>
            <a:r>
              <a:rPr lang="cs-CZ" sz="2000" dirty="0" smtClean="0"/>
              <a:t>Unii</a:t>
            </a:r>
          </a:p>
          <a:p>
            <a:r>
              <a:rPr lang="cs-CZ" sz="2000" b="1" dirty="0"/>
              <a:t>C-300/05 (</a:t>
            </a:r>
            <a:r>
              <a:rPr lang="cs-CZ" sz="2000" b="1" i="1" dirty="0"/>
              <a:t>ZVK</a:t>
            </a:r>
            <a:r>
              <a:rPr lang="cs-CZ" sz="2000" b="1" dirty="0"/>
              <a:t>): </a:t>
            </a:r>
            <a:r>
              <a:rPr lang="cs-CZ" sz="2000" dirty="0"/>
              <a:t>pojem „přeprava" zahrnuje dobu nakládky a vykládky zvířat</a:t>
            </a:r>
            <a:endParaRPr lang="cs-CZ" sz="2000" dirty="0" smtClean="0"/>
          </a:p>
          <a:p>
            <a:r>
              <a:rPr lang="cs-CZ" sz="2000" b="1" dirty="0"/>
              <a:t>C-469/14 (</a:t>
            </a:r>
            <a:r>
              <a:rPr lang="cs-CZ" sz="2000" b="1" i="1" dirty="0" err="1"/>
              <a:t>Masterrind</a:t>
            </a:r>
            <a:r>
              <a:rPr lang="cs-CZ" sz="2000" b="1" dirty="0"/>
              <a:t>): </a:t>
            </a:r>
            <a:r>
              <a:rPr lang="cs-CZ" sz="2000" dirty="0"/>
              <a:t>Ochrana zvířat během přepravy. Celková doba trvání cesty a dob odpočinku nesmí celkově přesáhnout 29 hodin, přičemž platí, že doby přesunu, z nichž každá může činit maximálně 14 hodin, mohou zahrnovat jednu či více fází přestávek s možnými výhradami a výjimkami podle nařízení</a:t>
            </a:r>
            <a:r>
              <a:rPr lang="cs-CZ" sz="2000" dirty="0" smtClean="0"/>
              <a:t>.</a:t>
            </a:r>
          </a:p>
          <a:p>
            <a:r>
              <a:rPr lang="cs-CZ" sz="2000" b="1" dirty="0"/>
              <a:t>C-301/14 (</a:t>
            </a:r>
            <a:r>
              <a:rPr lang="cs-CZ" sz="2000" b="1" i="1" dirty="0" err="1"/>
              <a:t>Pfotenhilfe-Ungarn</a:t>
            </a:r>
            <a:r>
              <a:rPr lang="cs-CZ" sz="2000" b="1" dirty="0"/>
              <a:t>): </a:t>
            </a:r>
            <a:r>
              <a:rPr lang="cs-CZ" sz="2000" dirty="0"/>
              <a:t>Přeprava psů spolkem na ochranu zvířat jako hospodářská </a:t>
            </a:r>
            <a:r>
              <a:rPr lang="cs-CZ" sz="2000" dirty="0" smtClean="0"/>
              <a:t>činnost</a:t>
            </a:r>
          </a:p>
          <a:p>
            <a:r>
              <a:rPr lang="fr-FR" sz="2000" b="1" dirty="0"/>
              <a:t>C-497/17 </a:t>
            </a:r>
            <a:r>
              <a:rPr lang="cs-CZ" sz="2000" b="1" dirty="0" smtClean="0"/>
              <a:t>(</a:t>
            </a:r>
            <a:r>
              <a:rPr lang="fr-FR" sz="2000" b="1" i="1" dirty="0" err="1" smtClean="0"/>
              <a:t>Oeuvre</a:t>
            </a:r>
            <a:r>
              <a:rPr lang="fr-FR" sz="2000" b="1" i="1" dirty="0" smtClean="0"/>
              <a:t> </a:t>
            </a:r>
            <a:r>
              <a:rPr lang="fr-FR" sz="2000" b="1" i="1" dirty="0"/>
              <a:t>d’assistance aux bêtes </a:t>
            </a:r>
            <a:r>
              <a:rPr lang="fr-FR" sz="2000" b="1" i="1" dirty="0" smtClean="0"/>
              <a:t>d’abattoirs</a:t>
            </a:r>
            <a:r>
              <a:rPr lang="cs-CZ" sz="2000" b="1" dirty="0" smtClean="0"/>
              <a:t>): </a:t>
            </a:r>
            <a:r>
              <a:rPr lang="cs-CZ" sz="2000" dirty="0" smtClean="0"/>
              <a:t>Maso z rituálních porážek není BIO</a:t>
            </a:r>
          </a:p>
          <a:p>
            <a:endParaRPr lang="cs-CZ" sz="2000" dirty="0"/>
          </a:p>
          <a:p>
            <a:r>
              <a:rPr lang="cs-CZ" sz="1600" dirty="0" smtClean="0"/>
              <a:t>blíže: </a:t>
            </a:r>
            <a:r>
              <a:rPr lang="cs-CZ" sz="1200" dirty="0">
                <a:hlinkClick r:id="rId4"/>
              </a:rPr>
              <a:t>https://www.ochrance.cz/fileadmin/user_upload/projekt_ESF/00_2018_VA/KONFERENCE/02_22_Ochrana_zvirat/prezentace_fin/2_Ochrana_zvirat_proti_tyrani_Judikatura_ceskych_spravnich_soudu_a_Soudniho_dvora_EU_V.Vomacka.pdf</a:t>
            </a:r>
            <a:endParaRPr lang="cs-CZ" sz="1200" dirty="0"/>
          </a:p>
          <a:p>
            <a:endParaRPr lang="cs-CZ" sz="2800" dirty="0" smtClean="0"/>
          </a:p>
          <a:p>
            <a:endParaRPr lang="cs-CZ" sz="2800" dirty="0" smtClean="0"/>
          </a:p>
          <a:p>
            <a:endParaRPr lang="cs-CZ" sz="1400" i="1" dirty="0" smtClean="0"/>
          </a:p>
        </p:txBody>
      </p:sp>
    </p:spTree>
    <p:extLst>
      <p:ext uri="{BB962C8B-B14F-4D97-AF65-F5344CB8AC3E}">
        <p14:creationId xmlns:p14="http://schemas.microsoft.com/office/powerpoint/2010/main" xmlns="" val="38086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1993 Sb.</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Česká judikatura - související</a:t>
            </a:r>
            <a:endParaRPr lang="cs-CZ" sz="3600" b="1" dirty="0">
              <a:solidFill>
                <a:schemeClr val="accent6">
                  <a:lumMod val="75000"/>
                </a:schemeClr>
              </a:solidFill>
            </a:endParaRPr>
          </a:p>
        </p:txBody>
      </p:sp>
      <p:sp>
        <p:nvSpPr>
          <p:cNvPr id="6" name="TextovéPole 5"/>
          <p:cNvSpPr txBox="1"/>
          <p:nvPr/>
        </p:nvSpPr>
        <p:spPr>
          <a:xfrm>
            <a:off x="349895" y="1549022"/>
            <a:ext cx="8980312" cy="5386090"/>
          </a:xfrm>
          <a:prstGeom prst="rect">
            <a:avLst/>
          </a:prstGeom>
          <a:noFill/>
        </p:spPr>
        <p:txBody>
          <a:bodyPr wrap="square" rtlCol="0">
            <a:spAutoFit/>
          </a:bodyPr>
          <a:lstStyle/>
          <a:p>
            <a:r>
              <a:rPr lang="en-US" sz="2000" b="1" dirty="0" err="1"/>
              <a:t>Zaběhnutí</a:t>
            </a:r>
            <a:r>
              <a:rPr lang="en-US" sz="2000" b="1" dirty="0"/>
              <a:t> psi a </a:t>
            </a:r>
            <a:r>
              <a:rPr lang="en-US" sz="2000" b="1" dirty="0" err="1"/>
              <a:t>konflikty</a:t>
            </a:r>
            <a:r>
              <a:rPr lang="en-US" sz="2000" b="1" dirty="0"/>
              <a:t> se </a:t>
            </a:r>
            <a:r>
              <a:rPr lang="en-US" sz="2000" b="1" dirty="0" err="1"/>
              <a:t>psy</a:t>
            </a:r>
            <a:r>
              <a:rPr lang="en-US" sz="2000" b="1" dirty="0"/>
              <a:t> v </a:t>
            </a:r>
            <a:r>
              <a:rPr lang="en-US" sz="2000" b="1" dirty="0" err="1"/>
              <a:t>režimu</a:t>
            </a:r>
            <a:r>
              <a:rPr lang="en-US" sz="2000" b="1" dirty="0"/>
              <a:t> </a:t>
            </a:r>
            <a:r>
              <a:rPr lang="en-US" sz="2000" b="1" dirty="0" err="1"/>
              <a:t>zákona</a:t>
            </a:r>
            <a:r>
              <a:rPr lang="en-US" sz="2000" b="1" dirty="0"/>
              <a:t> o </a:t>
            </a:r>
            <a:r>
              <a:rPr lang="en-US" sz="2000" b="1" dirty="0" err="1"/>
              <a:t>přestupcích</a:t>
            </a:r>
            <a:r>
              <a:rPr lang="en-US" sz="2000" b="1" dirty="0"/>
              <a:t> </a:t>
            </a:r>
            <a:r>
              <a:rPr lang="en-US" sz="2000" b="1" dirty="0" err="1"/>
              <a:t>nebo</a:t>
            </a:r>
            <a:endParaRPr lang="en-US" sz="2000" b="1" dirty="0"/>
          </a:p>
          <a:p>
            <a:r>
              <a:rPr lang="en-US" sz="2000" b="1" dirty="0" err="1"/>
              <a:t>odpovědnosti</a:t>
            </a:r>
            <a:r>
              <a:rPr lang="en-US" sz="2000" b="1" dirty="0"/>
              <a:t> </a:t>
            </a:r>
            <a:r>
              <a:rPr lang="en-US" sz="2000" b="1" dirty="0" err="1"/>
              <a:t>za</a:t>
            </a:r>
            <a:r>
              <a:rPr lang="en-US" sz="2000" b="1" dirty="0"/>
              <a:t> </a:t>
            </a:r>
            <a:r>
              <a:rPr lang="en-US" sz="2000" b="1" dirty="0" err="1"/>
              <a:t>porušení</a:t>
            </a:r>
            <a:r>
              <a:rPr lang="en-US" sz="2000" b="1" dirty="0"/>
              <a:t> </a:t>
            </a:r>
            <a:r>
              <a:rPr lang="en-US" sz="2000" b="1" dirty="0" err="1"/>
              <a:t>obecně</a:t>
            </a:r>
            <a:r>
              <a:rPr lang="en-US" sz="2000" b="1" dirty="0"/>
              <a:t> </a:t>
            </a:r>
            <a:r>
              <a:rPr lang="en-US" sz="2000" b="1" dirty="0" err="1"/>
              <a:t>závazných</a:t>
            </a:r>
            <a:r>
              <a:rPr lang="en-US" sz="2000" b="1" dirty="0"/>
              <a:t> </a:t>
            </a:r>
            <a:r>
              <a:rPr lang="en-US" sz="2000" b="1" dirty="0" err="1"/>
              <a:t>vyhlášek</a:t>
            </a:r>
            <a:r>
              <a:rPr lang="en-US" sz="2000" b="1" dirty="0"/>
              <a:t> </a:t>
            </a:r>
            <a:r>
              <a:rPr lang="en-US" sz="2000" b="1" dirty="0" err="1"/>
              <a:t>obcí</a:t>
            </a:r>
            <a:r>
              <a:rPr lang="en-US" sz="2000" b="1" dirty="0"/>
              <a:t> </a:t>
            </a:r>
            <a:r>
              <a:rPr lang="en-US" sz="2000" b="1" dirty="0" err="1"/>
              <a:t>bez</a:t>
            </a:r>
            <a:r>
              <a:rPr lang="en-US" sz="2000" b="1" dirty="0"/>
              <a:t> </a:t>
            </a:r>
            <a:r>
              <a:rPr lang="en-US" sz="2000" b="1" dirty="0" err="1"/>
              <a:t>vazby</a:t>
            </a:r>
            <a:r>
              <a:rPr lang="en-US" sz="2000" b="1" dirty="0"/>
              <a:t> </a:t>
            </a:r>
            <a:r>
              <a:rPr lang="en-US" sz="2000" b="1" dirty="0" err="1"/>
              <a:t>na</a:t>
            </a:r>
            <a:r>
              <a:rPr lang="en-US" sz="2000" b="1" dirty="0"/>
              <a:t> </a:t>
            </a:r>
            <a:r>
              <a:rPr lang="en-US" sz="2000" b="1" dirty="0" err="1" smtClean="0"/>
              <a:t>TýrZ</a:t>
            </a:r>
            <a:r>
              <a:rPr lang="en-US" sz="2000" b="1" dirty="0" smtClean="0"/>
              <a:t>:</a:t>
            </a:r>
            <a:r>
              <a:rPr lang="cs-CZ" sz="2000" b="1" dirty="0" smtClean="0"/>
              <a:t> </a:t>
            </a:r>
            <a:r>
              <a:rPr lang="en-US" sz="2000" dirty="0" smtClean="0"/>
              <a:t>NSS</a:t>
            </a:r>
            <a:r>
              <a:rPr lang="en-US" sz="2000" dirty="0"/>
              <a:t>: 4 As 35/2003 – 59, 4 As 40/2007 – 53, 2 As 30/2007 – 58, 9 As 13/2008 </a:t>
            </a:r>
            <a:r>
              <a:rPr lang="en-US" sz="2000" dirty="0" smtClean="0"/>
              <a:t>–</a:t>
            </a:r>
            <a:r>
              <a:rPr lang="cs-CZ" sz="2000" dirty="0" smtClean="0"/>
              <a:t> </a:t>
            </a:r>
            <a:r>
              <a:rPr lang="en-US" sz="2000" dirty="0" smtClean="0"/>
              <a:t>53</a:t>
            </a:r>
            <a:r>
              <a:rPr lang="en-US" sz="2000" dirty="0"/>
              <a:t>, 2 As 54/2010 – 51, 1 As 138/2012 – 25, 3 As 37/2014 – 33, 1 As 97/2014 </a:t>
            </a:r>
            <a:r>
              <a:rPr lang="en-US" sz="2000" dirty="0" smtClean="0"/>
              <a:t>–</a:t>
            </a:r>
            <a:r>
              <a:rPr lang="cs-CZ" sz="2000" dirty="0" smtClean="0"/>
              <a:t> </a:t>
            </a:r>
            <a:r>
              <a:rPr lang="en-US" sz="2000" dirty="0" smtClean="0"/>
              <a:t>29</a:t>
            </a:r>
            <a:r>
              <a:rPr lang="en-US" sz="2000" dirty="0"/>
              <a:t>, 1 As 95/2016 - 22, 4 As 35/2003 – 59, 1 As 180/2012 – 43 (</a:t>
            </a:r>
            <a:r>
              <a:rPr lang="en-US" sz="2000" dirty="0" err="1"/>
              <a:t>formulace</a:t>
            </a:r>
            <a:endParaRPr lang="en-US" sz="2000" dirty="0"/>
          </a:p>
          <a:p>
            <a:r>
              <a:rPr lang="en-US" sz="2000" dirty="0" err="1"/>
              <a:t>skutkových</a:t>
            </a:r>
            <a:r>
              <a:rPr lang="en-US" sz="2000" dirty="0"/>
              <a:t> </a:t>
            </a:r>
            <a:r>
              <a:rPr lang="en-US" sz="2000" dirty="0" err="1"/>
              <a:t>vět</a:t>
            </a:r>
            <a:r>
              <a:rPr lang="en-US" sz="2000" dirty="0"/>
              <a:t>, </a:t>
            </a:r>
            <a:r>
              <a:rPr lang="en-US" sz="2000" dirty="0" err="1"/>
              <a:t>možnost</a:t>
            </a:r>
            <a:r>
              <a:rPr lang="en-US" sz="2000" dirty="0"/>
              <a:t> </a:t>
            </a:r>
            <a:r>
              <a:rPr lang="en-US" sz="2000" dirty="0" err="1"/>
              <a:t>vycházení</a:t>
            </a:r>
            <a:r>
              <a:rPr lang="en-US" sz="2000" dirty="0"/>
              <a:t> z </a:t>
            </a:r>
            <a:r>
              <a:rPr lang="en-US" sz="2000" dirty="0" err="1"/>
              <a:t>nepřímých</a:t>
            </a:r>
            <a:r>
              <a:rPr lang="en-US" sz="2000" dirty="0"/>
              <a:t> </a:t>
            </a:r>
            <a:r>
              <a:rPr lang="en-US" sz="2000" dirty="0" err="1"/>
              <a:t>důkazů</a:t>
            </a:r>
            <a:r>
              <a:rPr lang="en-US" sz="2000" dirty="0"/>
              <a:t>), </a:t>
            </a:r>
            <a:r>
              <a:rPr lang="en-US" sz="2000" dirty="0" err="1"/>
              <a:t>rozsudek</a:t>
            </a:r>
            <a:r>
              <a:rPr lang="en-US" sz="2000" dirty="0"/>
              <a:t> KS </a:t>
            </a:r>
            <a:r>
              <a:rPr lang="en-US" sz="2000" dirty="0" smtClean="0"/>
              <a:t>v</a:t>
            </a:r>
            <a:r>
              <a:rPr lang="cs-CZ" sz="2000" dirty="0" smtClean="0"/>
              <a:t> </a:t>
            </a:r>
            <a:r>
              <a:rPr lang="en-US" sz="2000" dirty="0" err="1" smtClean="0"/>
              <a:t>Praze</a:t>
            </a:r>
            <a:r>
              <a:rPr lang="en-US" sz="2000" dirty="0" smtClean="0"/>
              <a:t> </a:t>
            </a:r>
            <a:r>
              <a:rPr lang="en-US" sz="2000" dirty="0"/>
              <a:t>č. j. 51 A 6/2014 – 67 (</a:t>
            </a:r>
            <a:r>
              <a:rPr lang="en-US" sz="2000" dirty="0" err="1"/>
              <a:t>definice</a:t>
            </a:r>
            <a:r>
              <a:rPr lang="en-US" sz="2000" dirty="0"/>
              <a:t> </a:t>
            </a:r>
            <a:r>
              <a:rPr lang="en-US" sz="2000" dirty="0" err="1"/>
              <a:t>veřejného</a:t>
            </a:r>
            <a:r>
              <a:rPr lang="en-US" sz="2000" dirty="0"/>
              <a:t> </a:t>
            </a:r>
            <a:r>
              <a:rPr lang="en-US" sz="2000" dirty="0" err="1"/>
              <a:t>prostranství</a:t>
            </a:r>
            <a:r>
              <a:rPr lang="en-US" sz="2000" dirty="0"/>
              <a:t>)</a:t>
            </a:r>
          </a:p>
          <a:p>
            <a:r>
              <a:rPr lang="en-US" sz="2000" b="1" dirty="0" err="1"/>
              <a:t>Házení</a:t>
            </a:r>
            <a:r>
              <a:rPr lang="en-US" sz="2000" b="1" dirty="0"/>
              <a:t> </a:t>
            </a:r>
            <a:r>
              <a:rPr lang="en-US" sz="2000" b="1" dirty="0" err="1"/>
              <a:t>psích</a:t>
            </a:r>
            <a:r>
              <a:rPr lang="en-US" sz="2000" b="1" dirty="0"/>
              <a:t> </a:t>
            </a:r>
            <a:r>
              <a:rPr lang="en-US" sz="2000" b="1" dirty="0" err="1"/>
              <a:t>exkrementů</a:t>
            </a:r>
            <a:r>
              <a:rPr lang="en-US" sz="2000" b="1" dirty="0"/>
              <a:t> </a:t>
            </a:r>
            <a:r>
              <a:rPr lang="en-US" sz="2000" b="1" dirty="0" err="1"/>
              <a:t>na</a:t>
            </a:r>
            <a:r>
              <a:rPr lang="en-US" sz="2000" b="1" dirty="0"/>
              <a:t> </a:t>
            </a:r>
            <a:r>
              <a:rPr lang="en-US" sz="2000" b="1" dirty="0" err="1"/>
              <a:t>fasádu</a:t>
            </a:r>
            <a:r>
              <a:rPr lang="en-US" sz="2000" dirty="0"/>
              <a:t>: 3 As 34/2012 - 46</a:t>
            </a:r>
          </a:p>
          <a:p>
            <a:r>
              <a:rPr lang="en-US" sz="2000" b="1" dirty="0" err="1"/>
              <a:t>Překročení</a:t>
            </a:r>
            <a:r>
              <a:rPr lang="en-US" sz="2000" b="1" dirty="0"/>
              <a:t> </a:t>
            </a:r>
            <a:r>
              <a:rPr lang="en-US" sz="2000" b="1" dirty="0" err="1"/>
              <a:t>rychlosti</a:t>
            </a:r>
            <a:r>
              <a:rPr lang="en-US" sz="2000" b="1" dirty="0"/>
              <a:t> </a:t>
            </a:r>
            <a:r>
              <a:rPr lang="en-US" sz="2000" b="1" dirty="0" err="1"/>
              <a:t>silničního</a:t>
            </a:r>
            <a:r>
              <a:rPr lang="en-US" sz="2000" b="1" dirty="0"/>
              <a:t> </a:t>
            </a:r>
            <a:r>
              <a:rPr lang="en-US" sz="2000" b="1" dirty="0" err="1"/>
              <a:t>vozidla</a:t>
            </a:r>
            <a:r>
              <a:rPr lang="en-US" sz="2000" b="1" dirty="0"/>
              <a:t> </a:t>
            </a:r>
            <a:r>
              <a:rPr lang="en-US" sz="2000" b="1" dirty="0" err="1"/>
              <a:t>při</a:t>
            </a:r>
            <a:r>
              <a:rPr lang="en-US" sz="2000" b="1" dirty="0"/>
              <a:t> </a:t>
            </a:r>
            <a:r>
              <a:rPr lang="en-US" sz="2000" b="1" dirty="0" err="1"/>
              <a:t>cestě</a:t>
            </a:r>
            <a:r>
              <a:rPr lang="en-US" sz="2000" b="1" dirty="0"/>
              <a:t> k </a:t>
            </a:r>
            <a:r>
              <a:rPr lang="en-US" sz="2000" b="1" dirty="0" err="1"/>
              <a:t>veterináři</a:t>
            </a:r>
            <a:r>
              <a:rPr lang="en-US" sz="2000" b="1" dirty="0"/>
              <a:t> (</a:t>
            </a:r>
            <a:r>
              <a:rPr lang="en-US" sz="2000" b="1" dirty="0" err="1"/>
              <a:t>okolnost</a:t>
            </a:r>
            <a:endParaRPr lang="en-US" sz="2000" b="1" dirty="0"/>
          </a:p>
          <a:p>
            <a:r>
              <a:rPr lang="en-US" sz="2000" b="1" dirty="0" err="1"/>
              <a:t>vylučující</a:t>
            </a:r>
            <a:r>
              <a:rPr lang="en-US" sz="2000" b="1" dirty="0"/>
              <a:t> </a:t>
            </a:r>
            <a:r>
              <a:rPr lang="en-US" sz="2000" b="1" dirty="0" err="1"/>
              <a:t>protiprávnost</a:t>
            </a:r>
            <a:r>
              <a:rPr lang="en-US" sz="2000" b="1" dirty="0"/>
              <a:t>): </a:t>
            </a:r>
            <a:r>
              <a:rPr lang="en-US" sz="2000" dirty="0"/>
              <a:t>9 As 76/2010 - 76</a:t>
            </a:r>
          </a:p>
          <a:p>
            <a:r>
              <a:rPr lang="en-US" sz="2000" b="1" dirty="0" err="1"/>
              <a:t>Zastřelení</a:t>
            </a:r>
            <a:r>
              <a:rPr lang="en-US" sz="2000" b="1" dirty="0"/>
              <a:t> </a:t>
            </a:r>
            <a:r>
              <a:rPr lang="en-US" sz="2000" b="1" dirty="0" err="1"/>
              <a:t>psa</a:t>
            </a:r>
            <a:r>
              <a:rPr lang="en-US" sz="2000" b="1" dirty="0"/>
              <a:t> a </a:t>
            </a:r>
            <a:r>
              <a:rPr lang="en-US" sz="2000" b="1" dirty="0" err="1"/>
              <a:t>podmínky</a:t>
            </a:r>
            <a:r>
              <a:rPr lang="en-US" sz="2000" b="1" dirty="0"/>
              <a:t> </a:t>
            </a:r>
            <a:r>
              <a:rPr lang="en-US" sz="2000" b="1" dirty="0" err="1"/>
              <a:t>krajní</a:t>
            </a:r>
            <a:r>
              <a:rPr lang="en-US" sz="2000" b="1" dirty="0"/>
              <a:t> </a:t>
            </a:r>
            <a:r>
              <a:rPr lang="en-US" sz="2000" b="1" dirty="0" err="1"/>
              <a:t>nouze</a:t>
            </a:r>
            <a:r>
              <a:rPr lang="en-US" sz="2000" dirty="0"/>
              <a:t>: 7 As 29/2013 </a:t>
            </a:r>
            <a:r>
              <a:rPr lang="en-US" sz="2000" dirty="0" smtClean="0"/>
              <a:t>– 24</a:t>
            </a:r>
            <a:endParaRPr lang="cs-CZ" sz="2000" dirty="0" smtClean="0"/>
          </a:p>
          <a:p>
            <a:r>
              <a:rPr lang="cs-CZ" b="1" dirty="0" smtClean="0"/>
              <a:t>Omezení </a:t>
            </a:r>
            <a:r>
              <a:rPr lang="cs-CZ" b="1" dirty="0"/>
              <a:t>chovu v režimu územního plánování</a:t>
            </a:r>
            <a:r>
              <a:rPr lang="cs-CZ" b="1" dirty="0" smtClean="0"/>
              <a:t>: </a:t>
            </a:r>
            <a:r>
              <a:rPr lang="cs-CZ" dirty="0"/>
              <a:t>3 As 119/2017 – 30, 5 As </a:t>
            </a:r>
            <a:r>
              <a:rPr lang="cs-CZ" dirty="0" smtClean="0"/>
              <a:t>257/2016 – 49</a:t>
            </a:r>
          </a:p>
          <a:p>
            <a:r>
              <a:rPr lang="cs-CZ" b="1" dirty="0" smtClean="0"/>
              <a:t>Omezení </a:t>
            </a:r>
            <a:r>
              <a:rPr lang="cs-CZ" b="1" dirty="0"/>
              <a:t>chovu v režimu OZV: </a:t>
            </a:r>
            <a:r>
              <a:rPr lang="cs-CZ" dirty="0"/>
              <a:t>ÚS </a:t>
            </a:r>
            <a:r>
              <a:rPr lang="cs-CZ" dirty="0" err="1"/>
              <a:t>sp</a:t>
            </a:r>
            <a:r>
              <a:rPr lang="cs-CZ" dirty="0"/>
              <a:t>. zn. </a:t>
            </a:r>
            <a:r>
              <a:rPr lang="cs-CZ" dirty="0" err="1"/>
              <a:t>Pl</a:t>
            </a:r>
            <a:r>
              <a:rPr lang="cs-CZ" dirty="0"/>
              <a:t>. ÚS 35/06 (</a:t>
            </a:r>
            <a:r>
              <a:rPr lang="cs-CZ" i="1" dirty="0"/>
              <a:t>Kořenov</a:t>
            </a:r>
            <a:r>
              <a:rPr lang="cs-CZ" dirty="0" smtClean="0"/>
              <a:t>), </a:t>
            </a:r>
            <a:r>
              <a:rPr lang="cs-CZ" dirty="0"/>
              <a:t>ÚS </a:t>
            </a:r>
            <a:r>
              <a:rPr lang="cs-CZ" dirty="0" err="1"/>
              <a:t>sp</a:t>
            </a:r>
            <a:r>
              <a:rPr lang="cs-CZ" dirty="0"/>
              <a:t>. zn. </a:t>
            </a:r>
            <a:r>
              <a:rPr lang="cs-CZ" dirty="0" err="1"/>
              <a:t>Pl</a:t>
            </a:r>
            <a:r>
              <a:rPr lang="cs-CZ" dirty="0"/>
              <a:t>. ÚS 46/06 (</a:t>
            </a:r>
            <a:r>
              <a:rPr lang="cs-CZ" i="1" dirty="0"/>
              <a:t>Mariánské Lázně</a:t>
            </a:r>
            <a:r>
              <a:rPr lang="cs-CZ" dirty="0" smtClean="0"/>
              <a:t>)</a:t>
            </a:r>
            <a:endParaRPr lang="cs-CZ" dirty="0"/>
          </a:p>
          <a:p>
            <a:endParaRPr lang="cs-CZ" sz="2800" dirty="0" smtClean="0"/>
          </a:p>
          <a:p>
            <a:endParaRPr lang="cs-CZ" sz="2800" dirty="0" smtClean="0"/>
          </a:p>
          <a:p>
            <a:endParaRPr lang="cs-CZ" sz="1400" i="1" dirty="0" smtClean="0"/>
          </a:p>
        </p:txBody>
      </p:sp>
    </p:spTree>
    <p:extLst>
      <p:ext uri="{BB962C8B-B14F-4D97-AF65-F5344CB8AC3E}">
        <p14:creationId xmlns:p14="http://schemas.microsoft.com/office/powerpoint/2010/main" xmlns="" val="4011931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584775"/>
          </a:xfrm>
          <a:prstGeom prst="rect">
            <a:avLst/>
          </a:prstGeom>
          <a:noFill/>
        </p:spPr>
        <p:txBody>
          <a:bodyPr wrap="square" rtlCol="0">
            <a:spAutoFit/>
          </a:bodyPr>
          <a:lstStyle/>
          <a:p>
            <a:pPr lvl="1"/>
            <a:r>
              <a:rPr lang="cs-CZ" sz="3200" b="1" dirty="0" smtClean="0">
                <a:solidFill>
                  <a:schemeClr val="accent6">
                    <a:lumMod val="75000"/>
                  </a:schemeClr>
                </a:solidFill>
              </a:rPr>
              <a:t>Česká judikatura – z. č. 246/1992 Sb.</a:t>
            </a:r>
            <a:endParaRPr lang="cs-CZ" sz="3200" b="1" dirty="0">
              <a:solidFill>
                <a:schemeClr val="accent6">
                  <a:lumMod val="75000"/>
                </a:schemeClr>
              </a:solidFill>
            </a:endParaRPr>
          </a:p>
        </p:txBody>
      </p:sp>
      <p:sp>
        <p:nvSpPr>
          <p:cNvPr id="6" name="TextovéPole 5"/>
          <p:cNvSpPr txBox="1"/>
          <p:nvPr/>
        </p:nvSpPr>
        <p:spPr>
          <a:xfrm>
            <a:off x="264373" y="1104106"/>
            <a:ext cx="8980312" cy="6986528"/>
          </a:xfrm>
          <a:prstGeom prst="rect">
            <a:avLst/>
          </a:prstGeom>
          <a:noFill/>
        </p:spPr>
        <p:txBody>
          <a:bodyPr wrap="square" rtlCol="0">
            <a:spAutoFit/>
          </a:bodyPr>
          <a:lstStyle/>
          <a:p>
            <a:r>
              <a:rPr lang="en-US" b="1" dirty="0" err="1">
                <a:solidFill>
                  <a:schemeClr val="accent2"/>
                </a:solidFill>
              </a:rPr>
              <a:t>Neučinění</a:t>
            </a:r>
            <a:r>
              <a:rPr lang="en-US" b="1" dirty="0">
                <a:solidFill>
                  <a:schemeClr val="accent2"/>
                </a:solidFill>
              </a:rPr>
              <a:t> </a:t>
            </a:r>
            <a:r>
              <a:rPr lang="en-US" b="1" dirty="0" err="1">
                <a:solidFill>
                  <a:schemeClr val="accent2"/>
                </a:solidFill>
              </a:rPr>
              <a:t>opatření</a:t>
            </a:r>
            <a:r>
              <a:rPr lang="en-US" b="1" dirty="0">
                <a:solidFill>
                  <a:schemeClr val="accent2"/>
                </a:solidFill>
              </a:rPr>
              <a:t> </a:t>
            </a:r>
            <a:r>
              <a:rPr lang="en-US" b="1" dirty="0" err="1">
                <a:solidFill>
                  <a:schemeClr val="accent2"/>
                </a:solidFill>
              </a:rPr>
              <a:t>nezbytných</a:t>
            </a:r>
            <a:r>
              <a:rPr lang="en-US" b="1" dirty="0">
                <a:solidFill>
                  <a:schemeClr val="accent2"/>
                </a:solidFill>
              </a:rPr>
              <a:t> pro </a:t>
            </a:r>
            <a:r>
              <a:rPr lang="en-US" b="1" dirty="0" err="1">
                <a:solidFill>
                  <a:schemeClr val="accent2"/>
                </a:solidFill>
              </a:rPr>
              <a:t>zabránění</a:t>
            </a:r>
            <a:r>
              <a:rPr lang="en-US" b="1" dirty="0">
                <a:solidFill>
                  <a:schemeClr val="accent2"/>
                </a:solidFill>
              </a:rPr>
              <a:t> </a:t>
            </a:r>
            <a:r>
              <a:rPr lang="en-US" b="1" dirty="0" err="1">
                <a:solidFill>
                  <a:schemeClr val="accent2"/>
                </a:solidFill>
              </a:rPr>
              <a:t>úniku</a:t>
            </a:r>
            <a:r>
              <a:rPr lang="en-US" b="1" dirty="0">
                <a:solidFill>
                  <a:schemeClr val="accent2"/>
                </a:solidFill>
              </a:rPr>
              <a:t> </a:t>
            </a:r>
            <a:r>
              <a:rPr lang="en-US" b="1" dirty="0" err="1">
                <a:solidFill>
                  <a:schemeClr val="accent2"/>
                </a:solidFill>
              </a:rPr>
              <a:t>hospodářských</a:t>
            </a:r>
            <a:r>
              <a:rPr lang="en-US" b="1" dirty="0">
                <a:solidFill>
                  <a:schemeClr val="accent2"/>
                </a:solidFill>
              </a:rPr>
              <a:t> </a:t>
            </a:r>
            <a:r>
              <a:rPr lang="en-US" b="1" dirty="0" err="1" smtClean="0">
                <a:solidFill>
                  <a:schemeClr val="accent2"/>
                </a:solidFill>
              </a:rPr>
              <a:t>zvířat</a:t>
            </a:r>
            <a:endParaRPr lang="cs-CZ" b="1" dirty="0" smtClean="0">
              <a:solidFill>
                <a:schemeClr val="accent2"/>
              </a:solidFill>
            </a:endParaRPr>
          </a:p>
          <a:p>
            <a:r>
              <a:rPr lang="cs-CZ" b="1" dirty="0"/>
              <a:t>býci unikli z </a:t>
            </a:r>
            <a:r>
              <a:rPr lang="cs-CZ" b="1" dirty="0" smtClean="0"/>
              <a:t>ohrady </a:t>
            </a:r>
            <a:r>
              <a:rPr lang="cs-CZ" dirty="0" smtClean="0"/>
              <a:t>- </a:t>
            </a:r>
            <a:r>
              <a:rPr lang="pl-PL" dirty="0"/>
              <a:t>KS v Ostravě z 27. 9. 2017, č. j. 22 A 83/2016 – </a:t>
            </a:r>
            <a:r>
              <a:rPr lang="pl-PL" dirty="0" smtClean="0"/>
              <a:t>28</a:t>
            </a:r>
          </a:p>
          <a:p>
            <a:r>
              <a:rPr lang="cs-CZ" b="1" dirty="0"/>
              <a:t>koně unikli z </a:t>
            </a:r>
            <a:r>
              <a:rPr lang="cs-CZ" b="1" dirty="0" smtClean="0"/>
              <a:t>výběhu </a:t>
            </a:r>
            <a:r>
              <a:rPr lang="cs-CZ" dirty="0" smtClean="0"/>
              <a:t>- </a:t>
            </a:r>
            <a:r>
              <a:rPr lang="pl-PL" dirty="0"/>
              <a:t>KS v Českých Budějovicích z 30. 11. 2016, č. j. 50 A 16/2016 – 36, KS v Českých Budějovicích z 1. 3. 2016, č. j. 10 A 143/2015 – 53, </a:t>
            </a:r>
            <a:r>
              <a:rPr lang="pl-PL" dirty="0" smtClean="0"/>
              <a:t>NSS z </a:t>
            </a:r>
            <a:r>
              <a:rPr lang="pl-PL" dirty="0"/>
              <a:t>18. 12. 2012, č. j. 9 As 13/2012 </a:t>
            </a:r>
            <a:r>
              <a:rPr lang="pl-PL" dirty="0" smtClean="0"/>
              <a:t>– 33, </a:t>
            </a:r>
            <a:r>
              <a:rPr lang="cs-CZ" dirty="0"/>
              <a:t>NSS </a:t>
            </a:r>
            <a:r>
              <a:rPr lang="cs-CZ" dirty="0" smtClean="0"/>
              <a:t>z </a:t>
            </a:r>
            <a:r>
              <a:rPr lang="cs-CZ" dirty="0"/>
              <a:t>10. dubna 2013, č. j. 6 As 4/2013 – </a:t>
            </a:r>
            <a:r>
              <a:rPr lang="cs-CZ" dirty="0" smtClean="0"/>
              <a:t>18</a:t>
            </a:r>
          </a:p>
          <a:p>
            <a:endParaRPr lang="cs-CZ" dirty="0"/>
          </a:p>
          <a:p>
            <a:r>
              <a:rPr lang="cs-CZ" b="1" dirty="0">
                <a:solidFill>
                  <a:schemeClr val="accent2"/>
                </a:solidFill>
              </a:rPr>
              <a:t>Neučinění opatření proti úniku zvířat (FO</a:t>
            </a:r>
            <a:r>
              <a:rPr lang="cs-CZ" b="1" dirty="0" smtClean="0">
                <a:solidFill>
                  <a:schemeClr val="accent2"/>
                </a:solidFill>
              </a:rPr>
              <a:t>)</a:t>
            </a:r>
          </a:p>
          <a:p>
            <a:r>
              <a:rPr lang="cs-CZ" b="1" dirty="0"/>
              <a:t>Zaběhnutý pes </a:t>
            </a:r>
            <a:r>
              <a:rPr lang="cs-CZ" dirty="0"/>
              <a:t>- NSS ze dne 14. 8. 2014, č. j. 2 As 72/2014 – 43</a:t>
            </a:r>
          </a:p>
          <a:p>
            <a:r>
              <a:rPr lang="cs-CZ" b="1" dirty="0" smtClean="0"/>
              <a:t>Rvačka </a:t>
            </a:r>
            <a:r>
              <a:rPr lang="cs-CZ" b="1" dirty="0"/>
              <a:t>venčených </a:t>
            </a:r>
            <a:r>
              <a:rPr lang="cs-CZ" b="1" dirty="0" smtClean="0"/>
              <a:t>psů </a:t>
            </a:r>
            <a:r>
              <a:rPr lang="cs-CZ" dirty="0" smtClean="0"/>
              <a:t>- </a:t>
            </a:r>
            <a:r>
              <a:rPr lang="pl-PL" dirty="0"/>
              <a:t>KS v Brně z 2. 8. 2016, č. j. 33 A 14/2015 – </a:t>
            </a:r>
            <a:r>
              <a:rPr lang="pl-PL" dirty="0" smtClean="0"/>
              <a:t>39</a:t>
            </a:r>
          </a:p>
          <a:p>
            <a:r>
              <a:rPr lang="cs-CZ" b="1" dirty="0" smtClean="0"/>
              <a:t>Jeden </a:t>
            </a:r>
            <a:r>
              <a:rPr lang="cs-CZ" b="1" dirty="0"/>
              <a:t>z volně pobíhajících psů kousl ženu do nohavice </a:t>
            </a:r>
            <a:r>
              <a:rPr lang="cs-CZ" dirty="0"/>
              <a:t>- Krajský soud v Ostravě, pobočka Olomouc ze dne 22. 10. 2015, č. j. 72 A 34/2014 – 31</a:t>
            </a:r>
            <a:endParaRPr lang="cs-CZ" dirty="0" smtClean="0"/>
          </a:p>
          <a:p>
            <a:r>
              <a:rPr lang="pl-PL" b="1" dirty="0"/>
              <a:t>Venčení psa v rozporu s </a:t>
            </a:r>
            <a:r>
              <a:rPr lang="pl-PL" b="1" dirty="0" smtClean="0"/>
              <a:t>OZV </a:t>
            </a:r>
            <a:r>
              <a:rPr lang="pl-PL" dirty="0" smtClean="0"/>
              <a:t>- </a:t>
            </a:r>
            <a:r>
              <a:rPr lang="cs-CZ" dirty="0"/>
              <a:t>NSS z 29. 4. 2011, č. j. 2 As 10/2011 – </a:t>
            </a:r>
            <a:r>
              <a:rPr lang="cs-CZ" dirty="0" smtClean="0"/>
              <a:t>119</a:t>
            </a:r>
          </a:p>
          <a:p>
            <a:endParaRPr lang="cs-CZ" b="1" dirty="0"/>
          </a:p>
          <a:p>
            <a:r>
              <a:rPr lang="cs-CZ" b="1" dirty="0">
                <a:solidFill>
                  <a:schemeClr val="accent2"/>
                </a:solidFill>
              </a:rPr>
              <a:t>Nedodržení minimálních standardů pro chov zvířat </a:t>
            </a:r>
            <a:endParaRPr lang="cs-CZ" b="1" dirty="0" smtClean="0">
              <a:solidFill>
                <a:schemeClr val="accent2"/>
              </a:solidFill>
            </a:endParaRPr>
          </a:p>
          <a:p>
            <a:r>
              <a:rPr lang="cs-CZ" b="1" dirty="0"/>
              <a:t>8 prasat, 7 koz a 4 kusy skotu v nevhodných podmínkách</a:t>
            </a:r>
            <a:r>
              <a:rPr lang="cs-CZ" dirty="0"/>
              <a:t>, pokuta 5.000 </a:t>
            </a:r>
            <a:r>
              <a:rPr lang="cs-CZ" dirty="0" smtClean="0"/>
              <a:t>Kč - </a:t>
            </a:r>
            <a:r>
              <a:rPr lang="pl-PL" dirty="0" smtClean="0"/>
              <a:t>KS </a:t>
            </a:r>
            <a:r>
              <a:rPr lang="pl-PL" dirty="0"/>
              <a:t>v Hradci Králové, pob. Pardubice, z 11. 7. 2017, č. j. 52 A 122/2016 – </a:t>
            </a:r>
            <a:r>
              <a:rPr lang="pl-PL" dirty="0" smtClean="0"/>
              <a:t>48</a:t>
            </a:r>
          </a:p>
          <a:p>
            <a:r>
              <a:rPr lang="cs-CZ" b="1" dirty="0"/>
              <a:t>46 </a:t>
            </a:r>
            <a:r>
              <a:rPr lang="cs-CZ" b="1" dirty="0" smtClean="0"/>
              <a:t>psů v nevhodných podmínkách - </a:t>
            </a:r>
            <a:r>
              <a:rPr lang="pl-PL" dirty="0"/>
              <a:t>KS v Ostravě z 23. 4. 2015, č. j. 22 A 69/2013 </a:t>
            </a:r>
            <a:r>
              <a:rPr lang="pl-PL" dirty="0" smtClean="0"/>
              <a:t>– 30</a:t>
            </a:r>
          </a:p>
          <a:p>
            <a:r>
              <a:rPr lang="cs-CZ" i="1" dirty="0"/>
              <a:t>Týráním zvířat ve smyslu § 4 zákona č. 246/1992 Sb., na ochranu zvířat proti týrání, je i chov velkého počtu psů na malém prostoru. Je třeba mít na paměti i psychickou pohodu zvířat, možnost pohybu každého z nich a též možnost alespoň určité formy soukromí pro každého z nich.</a:t>
            </a:r>
            <a:endParaRPr lang="pl-PL" b="1" i="1" dirty="0">
              <a:solidFill>
                <a:schemeClr val="accent2"/>
              </a:solidFill>
            </a:endParaRPr>
          </a:p>
          <a:p>
            <a:endParaRPr lang="cs-CZ" sz="2800" dirty="0" smtClean="0"/>
          </a:p>
          <a:p>
            <a:endParaRPr lang="cs-CZ" sz="2800" dirty="0" smtClean="0"/>
          </a:p>
          <a:p>
            <a:endParaRPr lang="cs-CZ" sz="1400" i="1" dirty="0" smtClean="0"/>
          </a:p>
        </p:txBody>
      </p:sp>
    </p:spTree>
    <p:extLst>
      <p:ext uri="{BB962C8B-B14F-4D97-AF65-F5344CB8AC3E}">
        <p14:creationId xmlns:p14="http://schemas.microsoft.com/office/powerpoint/2010/main" xmlns="" val="4179498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smtClean="0">
                <a:solidFill>
                  <a:schemeClr val="accent6">
                    <a:lumMod val="75000"/>
                  </a:schemeClr>
                </a:solidFill>
              </a:rPr>
              <a:t>PRAMENY PRÁVNÍ ÚPRAVY</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6" name="TextovéPole 5"/>
          <p:cNvSpPr txBox="1"/>
          <p:nvPr/>
        </p:nvSpPr>
        <p:spPr>
          <a:xfrm>
            <a:off x="163688" y="1412776"/>
            <a:ext cx="8980312" cy="4278094"/>
          </a:xfrm>
          <a:prstGeom prst="rect">
            <a:avLst/>
          </a:prstGeom>
          <a:noFill/>
        </p:spPr>
        <p:txBody>
          <a:bodyPr wrap="square" rtlCol="0">
            <a:spAutoFit/>
          </a:bodyPr>
          <a:lstStyle/>
          <a:p>
            <a:r>
              <a:rPr lang="cs-CZ" sz="2800" b="1" i="1" u="sng" dirty="0" smtClean="0"/>
              <a:t>České</a:t>
            </a:r>
          </a:p>
          <a:p>
            <a:pPr lvl="0"/>
            <a:r>
              <a:rPr lang="cs-CZ" sz="2800" b="1" dirty="0"/>
              <a:t>zákon č. 246/1992 Sb., </a:t>
            </a:r>
            <a:r>
              <a:rPr lang="cs-CZ" sz="2800" b="1" dirty="0" smtClean="0"/>
              <a:t>na ochranu </a:t>
            </a:r>
            <a:r>
              <a:rPr lang="cs-CZ" sz="2800" b="1" dirty="0"/>
              <a:t>zvířat proti týrání </a:t>
            </a:r>
            <a:endParaRPr lang="cs-CZ" sz="2800" b="1" dirty="0" smtClean="0"/>
          </a:p>
          <a:p>
            <a:pPr lvl="0"/>
            <a:r>
              <a:rPr lang="cs-CZ" sz="2400" dirty="0" smtClean="0"/>
              <a:t>zákon </a:t>
            </a:r>
            <a:r>
              <a:rPr lang="cs-CZ" sz="2400" dirty="0"/>
              <a:t>č. 166/1999 Sb., o veterinární péči,</a:t>
            </a:r>
          </a:p>
          <a:p>
            <a:pPr lvl="0"/>
            <a:r>
              <a:rPr lang="cs-CZ" sz="2400" dirty="0"/>
              <a:t>zákon č. 154/200 Sb., o šlechtění, plemenitbě a evidenci hospodářských zvířat,</a:t>
            </a:r>
          </a:p>
          <a:p>
            <a:pPr lvl="0"/>
            <a:r>
              <a:rPr lang="cs-CZ" sz="2400" dirty="0"/>
              <a:t>zákon č. 449/2001 Sb., o myslivosti,</a:t>
            </a:r>
          </a:p>
          <a:p>
            <a:pPr lvl="0"/>
            <a:r>
              <a:rPr lang="cs-CZ" sz="2400" dirty="0"/>
              <a:t>zákon č. 162/2003 Sb., o podmínkách provozování zoologických zahrad,</a:t>
            </a:r>
          </a:p>
          <a:p>
            <a:pPr lvl="0"/>
            <a:r>
              <a:rPr lang="cs-CZ" sz="2400" dirty="0"/>
              <a:t>zákon č. 99/2004 Sb., o rybníkářství, výkonu rybářského práva, rybářské stráži, ochraně mořských rybolovných zdrojů,</a:t>
            </a:r>
          </a:p>
          <a:p>
            <a:pPr lvl="0"/>
            <a:r>
              <a:rPr lang="cs-CZ" sz="2400" dirty="0"/>
              <a:t>trestní zákoník,</a:t>
            </a:r>
          </a:p>
          <a:p>
            <a:r>
              <a:rPr lang="cs-CZ" sz="2400" dirty="0"/>
              <a:t>nový občanský zákoník</a:t>
            </a:r>
            <a:endParaRPr lang="cs-CZ" sz="1400" i="1" dirty="0" smtClean="0"/>
          </a:p>
        </p:txBody>
      </p:sp>
    </p:spTree>
    <p:extLst>
      <p:ext uri="{BB962C8B-B14F-4D97-AF65-F5344CB8AC3E}">
        <p14:creationId xmlns:p14="http://schemas.microsoft.com/office/powerpoint/2010/main" xmlns="" val="604426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467544" y="1052736"/>
            <a:ext cx="8517632" cy="5285833"/>
          </a:xfrm>
        </p:spPr>
        <p:txBody>
          <a:bodyPr>
            <a:noAutofit/>
          </a:bodyPr>
          <a:lstStyle/>
          <a:p>
            <a:pPr>
              <a:buNone/>
            </a:pPr>
            <a:r>
              <a:rPr lang="cs-CZ" sz="2000" b="1" dirty="0" smtClean="0"/>
              <a:t>Veterinární zákon: </a:t>
            </a:r>
          </a:p>
          <a:p>
            <a:r>
              <a:rPr lang="cs-CZ" sz="2000" b="1" dirty="0" smtClean="0"/>
              <a:t>Veterinární péče</a:t>
            </a:r>
          </a:p>
          <a:p>
            <a:r>
              <a:rPr lang="cs-CZ" sz="2000" i="1" dirty="0" smtClean="0"/>
              <a:t>a)</a:t>
            </a:r>
            <a:r>
              <a:rPr lang="cs-CZ" sz="2000" dirty="0" smtClean="0"/>
              <a:t> péče o zdraví zvířat a jeho ochranu, zejména předcházení vzniku a šíření onemocnění,</a:t>
            </a:r>
          </a:p>
          <a:p>
            <a:r>
              <a:rPr lang="cs-CZ" sz="2000" i="1" dirty="0" smtClean="0"/>
              <a:t>b)</a:t>
            </a:r>
            <a:r>
              <a:rPr lang="cs-CZ" sz="2000" dirty="0" smtClean="0"/>
              <a:t> péče o zdravotní nezávadnost živočišných produktů a krmiv,</a:t>
            </a:r>
          </a:p>
          <a:p>
            <a:r>
              <a:rPr lang="cs-CZ" sz="2000" i="1" dirty="0" smtClean="0"/>
              <a:t>c)</a:t>
            </a:r>
            <a:r>
              <a:rPr lang="cs-CZ" sz="2000" dirty="0" smtClean="0"/>
              <a:t> ochrana území České republiky před zavlečením nákaz zvířat a nemocí přenosných ze zvířat na člověka a před dovozem zdravotně závadných živočišných produktů a krmiv ze zahraničí,</a:t>
            </a:r>
          </a:p>
          <a:p>
            <a:r>
              <a:rPr lang="cs-CZ" sz="2000" i="1" dirty="0" smtClean="0"/>
              <a:t>d)</a:t>
            </a:r>
            <a:r>
              <a:rPr lang="cs-CZ" sz="2000" dirty="0" smtClean="0"/>
              <a:t> ochrana životního prostředí před nepříznivými vlivy souvisejícími s chovem zvířat, výrobou a zpracováváním živočišných produktů, jakož i ochranu zvířat a jejich produkce před riziky ze znečištěného životního prostředí,</a:t>
            </a:r>
          </a:p>
          <a:p>
            <a:r>
              <a:rPr lang="cs-CZ" sz="2000" i="1" dirty="0" smtClean="0"/>
              <a:t>e)</a:t>
            </a:r>
            <a:r>
              <a:rPr lang="cs-CZ" sz="2000" dirty="0" smtClean="0"/>
              <a:t> veterinární asanace,</a:t>
            </a:r>
          </a:p>
          <a:p>
            <a:r>
              <a:rPr lang="cs-CZ" sz="2000" i="1" dirty="0" smtClean="0"/>
              <a:t>f)</a:t>
            </a:r>
            <a:r>
              <a:rPr lang="cs-CZ" sz="2000" dirty="0" smtClean="0"/>
              <a:t> dozor</a:t>
            </a:r>
          </a:p>
          <a:p>
            <a:endParaRPr lang="cs-CZ" sz="1800" dirty="0" smtClean="0"/>
          </a:p>
          <a:p>
            <a:r>
              <a:rPr lang="cs-CZ" sz="2000" b="1" dirty="0" smtClean="0">
                <a:hlinkClick r:id="rId4"/>
              </a:rPr>
              <a:t>http</a:t>
            </a:r>
            <a:r>
              <a:rPr lang="cs-CZ" sz="2000" b="1" dirty="0">
                <a:hlinkClick r:id="rId4"/>
              </a:rPr>
              <a:t>://eagri.cz/public/web/svs/portal/zdravi-zvirat</a:t>
            </a:r>
            <a:r>
              <a:rPr lang="cs-CZ" sz="2000" b="1" dirty="0" smtClean="0">
                <a:hlinkClick r:id="rId4"/>
              </a:rPr>
              <a:t>/</a:t>
            </a:r>
            <a:endParaRPr lang="cs-CZ" sz="2000" b="1" dirty="0" smtClean="0"/>
          </a:p>
          <a:p>
            <a:r>
              <a:rPr lang="cs-CZ" sz="2000" b="1" dirty="0" smtClean="0">
                <a:hlinkClick r:id="rId5"/>
              </a:rPr>
              <a:t>https://www.svscr.cz/zdravi-zvirat/informace-k-novele-veterinarniho-zakona-chov-psu-a-utulky/</a:t>
            </a:r>
            <a:r>
              <a:rPr lang="cs-CZ" sz="2000" b="1" dirty="0" smtClean="0"/>
              <a:t> </a:t>
            </a:r>
            <a:endParaRPr lang="cs-CZ" sz="2000" b="1" dirty="0"/>
          </a:p>
        </p:txBody>
      </p:sp>
    </p:spTree>
    <p:extLst>
      <p:ext uri="{BB962C8B-B14F-4D97-AF65-F5344CB8AC3E}">
        <p14:creationId xmlns:p14="http://schemas.microsoft.com/office/powerpoint/2010/main" xmlns="" val="2472172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467544" y="1052736"/>
            <a:ext cx="8517632" cy="5285833"/>
          </a:xfrm>
        </p:spPr>
        <p:txBody>
          <a:bodyPr>
            <a:noAutofit/>
          </a:bodyPr>
          <a:lstStyle/>
          <a:p>
            <a:pPr>
              <a:buNone/>
            </a:pPr>
            <a:r>
              <a:rPr lang="cs-CZ" sz="2000" b="1" dirty="0" smtClean="0"/>
              <a:t>Veterinární zákon: </a:t>
            </a:r>
            <a:r>
              <a:rPr lang="cs-CZ" sz="2000" b="1" dirty="0" smtClean="0"/>
              <a:t>Domácí zabíjačky (§ 21)</a:t>
            </a:r>
          </a:p>
          <a:p>
            <a:r>
              <a:rPr lang="cs-CZ" sz="1600" dirty="0" smtClean="0"/>
              <a:t>(2) Domácí porážkou mohou být poražena ve vlastním hospodářství </a:t>
            </a:r>
            <a:r>
              <a:rPr lang="cs-CZ" sz="1600" b="1" dirty="0" smtClean="0"/>
              <a:t>chovatele jatečná zvířata s výjimkou skotu staršího 72 měsíců, koní, oslů a jejich kříženců. V případě domácí porážky skotu staršího 24 měsíců a mladšího 72 měsíců může chovatel porazit nejvýše 3 kusy ročně</a:t>
            </a:r>
            <a:r>
              <a:rPr lang="cs-CZ" sz="1600" dirty="0" smtClean="0"/>
              <a:t>.</a:t>
            </a:r>
          </a:p>
          <a:p>
            <a:r>
              <a:rPr lang="cs-CZ" sz="1600" i="1" dirty="0" smtClean="0"/>
              <a:t>(3)</a:t>
            </a:r>
            <a:r>
              <a:rPr lang="cs-CZ" sz="1600" dirty="0" smtClean="0"/>
              <a:t> Maso a orgány jatečných zvířat z domácí porážky jsou určeny </a:t>
            </a:r>
            <a:r>
              <a:rPr lang="cs-CZ" sz="1600" b="1" dirty="0" smtClean="0"/>
              <a:t>pro spotřebu</a:t>
            </a:r>
          </a:p>
          <a:p>
            <a:r>
              <a:rPr lang="cs-CZ" sz="1600" i="1" dirty="0" smtClean="0"/>
              <a:t>a)</a:t>
            </a:r>
            <a:r>
              <a:rPr lang="cs-CZ" sz="1600" dirty="0" smtClean="0"/>
              <a:t> </a:t>
            </a:r>
            <a:r>
              <a:rPr lang="cs-CZ" sz="1600" b="1" dirty="0" smtClean="0"/>
              <a:t>osoby tvořící domácnost chovatele, jedná-li se o maso a orgány ze skotu</a:t>
            </a:r>
            <a:r>
              <a:rPr lang="cs-CZ" sz="1600" dirty="0" smtClean="0"/>
              <a:t>, nebo</a:t>
            </a:r>
          </a:p>
          <a:p>
            <a:r>
              <a:rPr lang="cs-CZ" sz="1600" i="1" dirty="0" smtClean="0"/>
              <a:t>b)</a:t>
            </a:r>
            <a:r>
              <a:rPr lang="cs-CZ" sz="1600" dirty="0" smtClean="0"/>
              <a:t> </a:t>
            </a:r>
            <a:r>
              <a:rPr lang="cs-CZ" sz="1600" b="1" dirty="0" smtClean="0"/>
              <a:t>osoby tvořící domácnost chovatele nebo pro spotřebu osoby blízké, jedná-li se o maso a orgány ostatních zvířat</a:t>
            </a:r>
            <a:r>
              <a:rPr lang="cs-CZ" sz="1600" dirty="0" smtClean="0"/>
              <a:t>.</a:t>
            </a:r>
          </a:p>
          <a:p>
            <a:r>
              <a:rPr lang="cs-CZ" sz="1600" i="1" dirty="0" smtClean="0"/>
              <a:t>(4)</a:t>
            </a:r>
            <a:r>
              <a:rPr lang="cs-CZ" sz="1600" dirty="0" smtClean="0"/>
              <a:t> Maso a orgány jatečných zvířat z domácí porážky podléhají veterinárnímu vyšetření, stanoví-li tak krajská veterinární správa se zřetelem k nákazové situaci, a nesmí být dále uváděny na trh.</a:t>
            </a:r>
          </a:p>
          <a:p>
            <a:r>
              <a:rPr lang="cs-CZ" sz="1600" i="1" dirty="0" smtClean="0"/>
              <a:t>(5)</a:t>
            </a:r>
            <a:r>
              <a:rPr lang="cs-CZ" sz="1600" dirty="0" smtClean="0"/>
              <a:t> </a:t>
            </a:r>
            <a:r>
              <a:rPr lang="cs-CZ" sz="1600" b="1" dirty="0" smtClean="0"/>
              <a:t>Domácí porážku skotu mladšího 72 měsíců nebo jelenovitých ve </a:t>
            </a:r>
            <a:r>
              <a:rPr lang="cs-CZ" sz="1600" b="1" dirty="0" err="1" smtClean="0"/>
              <a:t>farmovém</a:t>
            </a:r>
            <a:r>
              <a:rPr lang="cs-CZ" sz="1600" b="1" dirty="0" smtClean="0"/>
              <a:t> chovu je chovatel povinen písemně oznámit krajské veterinární správě nejméně 3 dny před jejím konáním</a:t>
            </a:r>
            <a:r>
              <a:rPr lang="cs-CZ" sz="1600" dirty="0" smtClean="0"/>
              <a:t>. Povinnost písemně oznámit domácí porážku skotu nebo jelenovitých ve </a:t>
            </a:r>
            <a:r>
              <a:rPr lang="cs-CZ" sz="1600" dirty="0" err="1" smtClean="0"/>
              <a:t>farmovém</a:t>
            </a:r>
            <a:r>
              <a:rPr lang="cs-CZ" sz="1600" dirty="0" smtClean="0"/>
              <a:t> chovu neplatí v případě domácí porážky skotu nebo jelenovitých ve </a:t>
            </a:r>
            <a:r>
              <a:rPr lang="cs-CZ" sz="1600" dirty="0" err="1" smtClean="0"/>
              <a:t>farmovém</a:t>
            </a:r>
            <a:r>
              <a:rPr lang="cs-CZ" sz="1600" dirty="0" smtClean="0"/>
              <a:t> chovu jinak zdravého zvířete, které utrpělo zranění, které z důvodu respektování dobrých životních podmínek zvířat brání jeho přepravě na jatky; v tomto případě chovatel zajistí prohlídku zvířete veterinárním lékařem, vyžádá si od něj písemné prohlášení o zdravotním stavu zvířete a oznámí domácí porážku skotu nebo jelenovitých ve </a:t>
            </a:r>
            <a:r>
              <a:rPr lang="cs-CZ" sz="1600" dirty="0" err="1" smtClean="0"/>
              <a:t>farmovém</a:t>
            </a:r>
            <a:r>
              <a:rPr lang="cs-CZ" sz="1600" dirty="0" smtClean="0"/>
              <a:t> chovu neprodleně po jejím provedení.</a:t>
            </a:r>
          </a:p>
          <a:p>
            <a:pPr>
              <a:buNone/>
            </a:pPr>
            <a:endParaRPr lang="cs-CZ" sz="2000" b="1" dirty="0" smtClean="0"/>
          </a:p>
          <a:p>
            <a:endParaRPr lang="cs-CZ" sz="2000" b="1" dirty="0"/>
          </a:p>
        </p:txBody>
      </p:sp>
    </p:spTree>
    <p:extLst>
      <p:ext uri="{BB962C8B-B14F-4D97-AF65-F5344CB8AC3E}">
        <p14:creationId xmlns:p14="http://schemas.microsoft.com/office/powerpoint/2010/main" xmlns="" val="24721728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ástupný symbol pro obsah 5"/>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4" cstate="print"/>
          <a:srcRect/>
          <a:stretch>
            <a:fillRect/>
          </a:stretch>
        </p:blipFill>
        <p:spPr bwMode="auto">
          <a:xfrm>
            <a:off x="0" y="404664"/>
            <a:ext cx="9289132" cy="5989837"/>
          </a:xfrm>
          <a:prstGeom prst="rect">
            <a:avLst/>
          </a:prstGeom>
          <a:noFill/>
          <a:ln w="9525">
            <a:noFill/>
            <a:miter lim="800000"/>
            <a:headEnd/>
            <a:tailEnd/>
          </a:ln>
        </p:spPr>
      </p:pic>
    </p:spTree>
    <p:extLst>
      <p:ext uri="{BB962C8B-B14F-4D97-AF65-F5344CB8AC3E}">
        <p14:creationId xmlns:p14="http://schemas.microsoft.com/office/powerpoint/2010/main" xmlns="" val="2472172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5" name="TextovéPole 4"/>
          <p:cNvSpPr txBox="1"/>
          <p:nvPr/>
        </p:nvSpPr>
        <p:spPr>
          <a:xfrm>
            <a:off x="360385" y="1111374"/>
            <a:ext cx="8748464" cy="5755422"/>
          </a:xfrm>
          <a:prstGeom prst="rect">
            <a:avLst/>
          </a:prstGeom>
          <a:noFill/>
        </p:spPr>
        <p:txBody>
          <a:bodyPr wrap="square" rtlCol="0">
            <a:spAutoFit/>
          </a:bodyPr>
          <a:lstStyle/>
          <a:p>
            <a:endParaRPr lang="cs-CZ" sz="3200" b="1" dirty="0"/>
          </a:p>
          <a:p>
            <a:r>
              <a:rPr lang="cs-CZ" sz="3200" dirty="0"/>
              <a:t> </a:t>
            </a:r>
            <a:r>
              <a:rPr lang="cs-CZ" sz="3200" b="1" dirty="0">
                <a:solidFill>
                  <a:schemeClr val="accent6">
                    <a:lumMod val="75000"/>
                  </a:schemeClr>
                </a:solidFill>
              </a:rPr>
              <a:t>246/1992 </a:t>
            </a:r>
            <a:r>
              <a:rPr lang="cs-CZ" sz="3200" b="1" dirty="0" smtClean="0">
                <a:solidFill>
                  <a:schemeClr val="accent6">
                    <a:lumMod val="75000"/>
                  </a:schemeClr>
                </a:solidFill>
              </a:rPr>
              <a:t>Sb., na ochranu zvířat proti týrání:</a:t>
            </a:r>
          </a:p>
          <a:p>
            <a:endParaRPr lang="cs-CZ" sz="3200" dirty="0" smtClean="0"/>
          </a:p>
          <a:p>
            <a:r>
              <a:rPr lang="cs-CZ" sz="3200" dirty="0" smtClean="0"/>
              <a:t>Objekt ochrany:</a:t>
            </a:r>
          </a:p>
          <a:p>
            <a:r>
              <a:rPr lang="cs-CZ" sz="3200" b="1" dirty="0"/>
              <a:t> „každý živý obratlovec, kromě člověka, </a:t>
            </a:r>
          </a:p>
          <a:p>
            <a:r>
              <a:rPr lang="cs-CZ" sz="3200" b="1" dirty="0"/>
              <a:t>nikoliv však plod nebo embryo</a:t>
            </a:r>
            <a:r>
              <a:rPr lang="cs-CZ" sz="3200" b="1" dirty="0" smtClean="0"/>
              <a:t>“ </a:t>
            </a:r>
            <a:r>
              <a:rPr lang="cs-CZ" sz="2800" dirty="0" smtClean="0"/>
              <a:t>(plus širší ochrana pokusných zvířat – i stádia vývoje a živí hlavonožci)</a:t>
            </a:r>
            <a:endParaRPr lang="cs-CZ" sz="3200" dirty="0" smtClean="0"/>
          </a:p>
          <a:p>
            <a:r>
              <a:rPr lang="cs-CZ" sz="2400" b="1" dirty="0"/>
              <a:t>(77/2004 Sb</a:t>
            </a:r>
            <a:r>
              <a:rPr lang="cs-CZ" sz="2400" b="1" dirty="0" smtClean="0"/>
              <a:t>.: „</a:t>
            </a:r>
            <a:r>
              <a:rPr lang="cs-CZ" sz="2400" b="1" dirty="0"/>
              <a:t>přiměřeně i na jiné živočichy</a:t>
            </a:r>
            <a:r>
              <a:rPr lang="cs-CZ" sz="2400" b="1" dirty="0" smtClean="0"/>
              <a:t>“)</a:t>
            </a:r>
          </a:p>
          <a:p>
            <a:endParaRPr lang="cs-CZ" sz="2400" b="1" dirty="0"/>
          </a:p>
          <a:p>
            <a:r>
              <a:rPr lang="cs-CZ" sz="3200" b="1" dirty="0">
                <a:solidFill>
                  <a:schemeClr val="accent6">
                    <a:lumMod val="75000"/>
                  </a:schemeClr>
                </a:solidFill>
              </a:rPr>
              <a:t>TZ</a:t>
            </a:r>
            <a:r>
              <a:rPr lang="cs-CZ" sz="3200" dirty="0"/>
              <a:t> – týrání zvířat, zanedbání péče o zvíře z nedbalosti</a:t>
            </a:r>
          </a:p>
          <a:p>
            <a:r>
              <a:rPr lang="cs-CZ" sz="3200" dirty="0"/>
              <a:t> - definice není, ale interpretací jen </a:t>
            </a:r>
            <a:r>
              <a:rPr lang="cs-CZ" sz="3200" dirty="0" smtClean="0"/>
              <a:t>obratlovci</a:t>
            </a:r>
            <a:endParaRPr lang="cs-CZ" sz="3200" b="1" dirty="0"/>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smtClean="0">
                <a:solidFill>
                  <a:schemeClr val="accent6">
                    <a:lumMod val="75000"/>
                  </a:schemeClr>
                </a:solidFill>
              </a:rPr>
              <a:t>VĚCNÁ PŮSOBNOST</a:t>
            </a:r>
            <a:endParaRPr lang="cs-CZ" sz="3600" b="1" dirty="0">
              <a:solidFill>
                <a:schemeClr val="accent6">
                  <a:lumMod val="75000"/>
                </a:schemeClr>
              </a:solidFill>
            </a:endParaRPr>
          </a:p>
        </p:txBody>
      </p:sp>
    </p:spTree>
    <p:extLst>
      <p:ext uri="{BB962C8B-B14F-4D97-AF65-F5344CB8AC3E}">
        <p14:creationId xmlns:p14="http://schemas.microsoft.com/office/powerpoint/2010/main" xmlns="" val="15851697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OCHRANA ZVÍŘAT PROTI TÝRÁNÍ</a:t>
            </a:r>
            <a:endParaRPr lang="cs-CZ" sz="4000" b="1" dirty="0">
              <a:solidFill>
                <a:schemeClr val="accent6">
                  <a:lumMod val="75000"/>
                </a:schemeClr>
              </a:solidFill>
            </a:endParaRPr>
          </a:p>
        </p:txBody>
      </p:sp>
      <p:sp>
        <p:nvSpPr>
          <p:cNvPr id="5" name="TextovéPole 4"/>
          <p:cNvSpPr txBox="1"/>
          <p:nvPr/>
        </p:nvSpPr>
        <p:spPr>
          <a:xfrm>
            <a:off x="541334" y="1216843"/>
            <a:ext cx="8136904" cy="1200329"/>
          </a:xfrm>
          <a:prstGeom prst="rect">
            <a:avLst/>
          </a:prstGeom>
          <a:noFill/>
        </p:spPr>
        <p:txBody>
          <a:bodyPr wrap="square" rtlCol="0">
            <a:spAutoFit/>
          </a:bodyPr>
          <a:lstStyle/>
          <a:p>
            <a:r>
              <a:rPr lang="cs-CZ" sz="2800" b="1" dirty="0"/>
              <a:t>Zákon č. 246/1992 Sb., na ochranu zvířat proti týrání</a:t>
            </a:r>
            <a:endParaRPr lang="cs-CZ" sz="2800" dirty="0"/>
          </a:p>
          <a:p>
            <a:pPr lvl="0"/>
            <a:endParaRPr lang="cs-CZ" sz="2800" b="1" dirty="0" smtClean="0"/>
          </a:p>
          <a:p>
            <a:endParaRPr lang="cs-CZ" sz="1600" dirty="0"/>
          </a:p>
        </p:txBody>
      </p:sp>
      <p:graphicFrame>
        <p:nvGraphicFramePr>
          <p:cNvPr id="7" name="Diagram 6"/>
          <p:cNvGraphicFramePr/>
          <p:nvPr>
            <p:extLst>
              <p:ext uri="{D42A27DB-BD31-4B8C-83A1-F6EECF244321}">
                <p14:modId xmlns:p14="http://schemas.microsoft.com/office/powerpoint/2010/main" xmlns="" val="2273466480"/>
              </p:ext>
            </p:extLst>
          </p:nvPr>
        </p:nvGraphicFramePr>
        <p:xfrm>
          <a:off x="541334" y="1700808"/>
          <a:ext cx="7775082" cy="4868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baseline="-25000" dirty="0"/>
          </a:p>
        </p:txBody>
      </p:sp>
      <p:sp>
        <p:nvSpPr>
          <p:cNvPr id="5" name="TextovéPole 4"/>
          <p:cNvSpPr txBox="1"/>
          <p:nvPr/>
        </p:nvSpPr>
        <p:spPr>
          <a:xfrm>
            <a:off x="360385" y="1111374"/>
            <a:ext cx="8748464" cy="5016758"/>
          </a:xfrm>
          <a:prstGeom prst="rect">
            <a:avLst/>
          </a:prstGeom>
          <a:noFill/>
        </p:spPr>
        <p:txBody>
          <a:bodyPr wrap="square" rtlCol="0">
            <a:spAutoFit/>
          </a:bodyPr>
          <a:lstStyle/>
          <a:p>
            <a:r>
              <a:rPr lang="cs-CZ" sz="3200" b="1" dirty="0" smtClean="0"/>
              <a:t>Vztah k ZOPK</a:t>
            </a:r>
          </a:p>
          <a:p>
            <a:endParaRPr lang="cs-CZ" sz="3200" b="1" dirty="0" smtClean="0"/>
          </a:p>
          <a:p>
            <a:r>
              <a:rPr lang="cs-CZ" sz="3200" b="1" dirty="0" smtClean="0"/>
              <a:t>Ochrana volně žijících živočichů </a:t>
            </a:r>
          </a:p>
          <a:p>
            <a:endParaRPr lang="cs-CZ" sz="3200" b="1" dirty="0" smtClean="0"/>
          </a:p>
          <a:p>
            <a:r>
              <a:rPr lang="cs-CZ" sz="3200" b="1" dirty="0" smtClean="0"/>
              <a:t>Toulavá a opuštěná zvířata (§ 13b)</a:t>
            </a:r>
          </a:p>
          <a:p>
            <a:r>
              <a:rPr lang="cs-CZ" sz="3200" b="1" dirty="0" smtClean="0"/>
              <a:t>- zakázané způsoby odchytu (§ 14)</a:t>
            </a:r>
          </a:p>
          <a:p>
            <a:pPr>
              <a:buFontTx/>
              <a:buChar char="-"/>
            </a:pPr>
            <a:r>
              <a:rPr lang="cs-CZ" sz="3200" b="1" dirty="0" smtClean="0"/>
              <a:t> zakázané činnosti s volně žijícími zvířaty (§ 14a)</a:t>
            </a:r>
          </a:p>
          <a:p>
            <a:r>
              <a:rPr lang="cs-CZ" sz="3200" b="1" dirty="0" smtClean="0"/>
              <a:t>- ochrana handicapovaných zvířat (§ 14b)</a:t>
            </a:r>
          </a:p>
          <a:p>
            <a:pPr>
              <a:buFontTx/>
              <a:buChar char="-"/>
            </a:pPr>
            <a:endParaRPr lang="cs-CZ" sz="3200" b="1" dirty="0" smtClean="0"/>
          </a:p>
          <a:p>
            <a:r>
              <a:rPr lang="cs-CZ" sz="3200" b="1" dirty="0" smtClean="0"/>
              <a:t>+ CITES (§ 17b ohrožené druhy zvířat a pokusy)</a:t>
            </a:r>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smtClean="0">
                <a:solidFill>
                  <a:schemeClr val="accent6">
                    <a:lumMod val="75000"/>
                  </a:schemeClr>
                </a:solidFill>
              </a:rPr>
              <a:t>VĚCNÁ PŮSOBNOST</a:t>
            </a:r>
            <a:endParaRPr lang="cs-CZ" sz="3600" b="1" dirty="0">
              <a:solidFill>
                <a:schemeClr val="accent6">
                  <a:lumMod val="75000"/>
                </a:schemeClr>
              </a:solidFill>
            </a:endParaRPr>
          </a:p>
        </p:txBody>
      </p:sp>
    </p:spTree>
    <p:extLst>
      <p:ext uri="{BB962C8B-B14F-4D97-AF65-F5344CB8AC3E}">
        <p14:creationId xmlns:p14="http://schemas.microsoft.com/office/powerpoint/2010/main" xmlns="" val="158516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cstate="print"/>
          <a:srcRect/>
          <a:stretch>
            <a:fillRect/>
          </a:stretch>
        </p:blipFill>
        <p:spPr bwMode="auto">
          <a:xfrm>
            <a:off x="611560" y="764704"/>
            <a:ext cx="8103542" cy="5760640"/>
          </a:xfrm>
          <a:prstGeom prst="rect">
            <a:avLst/>
          </a:prstGeom>
          <a:noFill/>
          <a:ln w="9525">
            <a:noFill/>
            <a:miter lim="800000"/>
            <a:headEnd/>
            <a:tailEnd/>
          </a:ln>
        </p:spPr>
      </p:pic>
    </p:spTree>
    <p:extLst>
      <p:ext uri="{BB962C8B-B14F-4D97-AF65-F5344CB8AC3E}">
        <p14:creationId xmlns:p14="http://schemas.microsoft.com/office/powerpoint/2010/main" xmlns="" val="2696769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MECHANISMUS REGULACE</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707986"/>
            <a:ext cx="8748464" cy="5016758"/>
          </a:xfrm>
          <a:prstGeom prst="rect">
            <a:avLst/>
          </a:prstGeom>
          <a:noFill/>
        </p:spPr>
        <p:txBody>
          <a:bodyPr wrap="square" rtlCol="0">
            <a:spAutoFit/>
          </a:bodyPr>
          <a:lstStyle/>
          <a:p>
            <a:pPr>
              <a:buFontTx/>
              <a:buChar char="-"/>
            </a:pPr>
            <a:r>
              <a:rPr lang="cs-CZ" sz="3200" dirty="0" smtClean="0"/>
              <a:t> zákaz týrání zvířat i všech forem jeho </a:t>
            </a:r>
            <a:r>
              <a:rPr lang="cs-CZ" sz="3200" b="1" dirty="0" smtClean="0"/>
              <a:t>propagace,</a:t>
            </a:r>
          </a:p>
          <a:p>
            <a:pPr>
              <a:buFontTx/>
              <a:buChar char="-"/>
            </a:pPr>
            <a:r>
              <a:rPr lang="cs-CZ" sz="3200" dirty="0" smtClean="0"/>
              <a:t> činnosti</a:t>
            </a:r>
            <a:r>
              <a:rPr lang="cs-CZ" sz="3200" dirty="0"/>
              <a:t>, které </a:t>
            </a:r>
            <a:r>
              <a:rPr lang="cs-CZ" sz="3200" dirty="0" smtClean="0"/>
              <a:t>jsou považovány za týrání zvířat,</a:t>
            </a:r>
          </a:p>
          <a:p>
            <a:pPr>
              <a:buFontTx/>
              <a:buChar char="-"/>
            </a:pPr>
            <a:r>
              <a:rPr lang="cs-CZ" sz="3200" dirty="0" smtClean="0"/>
              <a:t> zacházení adekvátní druhu, velikosti, věku, stavu.</a:t>
            </a:r>
          </a:p>
          <a:p>
            <a:pPr>
              <a:buFontTx/>
              <a:buChar char="-"/>
            </a:pPr>
            <a:r>
              <a:rPr lang="cs-CZ" sz="3200" b="1" dirty="0" smtClean="0"/>
              <a:t> důvody k usmrcení </a:t>
            </a:r>
            <a:r>
              <a:rPr lang="cs-CZ" sz="3200" dirty="0" smtClean="0"/>
              <a:t>zvířete,</a:t>
            </a:r>
          </a:p>
          <a:p>
            <a:pPr>
              <a:buFontTx/>
              <a:buChar char="-"/>
            </a:pPr>
            <a:r>
              <a:rPr lang="cs-CZ" sz="3200" b="1" dirty="0" smtClean="0"/>
              <a:t> </a:t>
            </a:r>
            <a:r>
              <a:rPr lang="cs-CZ" sz="3200" dirty="0" smtClean="0"/>
              <a:t> ochrana zvířat při veřejném vystoupení,</a:t>
            </a:r>
          </a:p>
          <a:p>
            <a:pPr>
              <a:buFontTx/>
              <a:buChar char="-"/>
            </a:pPr>
            <a:r>
              <a:rPr lang="cs-CZ" sz="3200" dirty="0" smtClean="0"/>
              <a:t> ochrana zvířat při </a:t>
            </a:r>
            <a:r>
              <a:rPr lang="cs-CZ" sz="3200" b="1" dirty="0" smtClean="0"/>
              <a:t>chovu</a:t>
            </a:r>
            <a:r>
              <a:rPr lang="cs-CZ" sz="3200" dirty="0" smtClean="0"/>
              <a:t>,</a:t>
            </a:r>
          </a:p>
          <a:p>
            <a:pPr>
              <a:buFontTx/>
              <a:buChar char="-"/>
            </a:pPr>
            <a:r>
              <a:rPr lang="cs-CZ" sz="3200" dirty="0" smtClean="0"/>
              <a:t> ochrana zvířat při </a:t>
            </a:r>
            <a:r>
              <a:rPr lang="cs-CZ" sz="3200" b="1" dirty="0" smtClean="0"/>
              <a:t>přepravě</a:t>
            </a:r>
            <a:r>
              <a:rPr lang="cs-CZ" sz="3200" dirty="0" smtClean="0"/>
              <a:t>,</a:t>
            </a:r>
          </a:p>
          <a:p>
            <a:pPr>
              <a:buFontTx/>
              <a:buChar char="-"/>
            </a:pPr>
            <a:r>
              <a:rPr lang="cs-CZ" sz="3200" dirty="0" smtClean="0"/>
              <a:t>ochrana zvířat při </a:t>
            </a:r>
            <a:r>
              <a:rPr lang="cs-CZ" sz="3200" b="1" dirty="0" smtClean="0"/>
              <a:t>usmrcování</a:t>
            </a:r>
            <a:r>
              <a:rPr lang="cs-CZ" sz="3200" dirty="0" smtClean="0"/>
              <a:t>,</a:t>
            </a:r>
          </a:p>
          <a:p>
            <a:pPr>
              <a:buFontTx/>
              <a:buChar char="-"/>
            </a:pPr>
            <a:r>
              <a:rPr lang="cs-CZ" sz="3200" b="1" dirty="0"/>
              <a:t> </a:t>
            </a:r>
            <a:r>
              <a:rPr lang="cs-CZ" sz="3200" dirty="0" smtClean="0"/>
              <a:t>odborná osvědčení, školení zaměstnanců.</a:t>
            </a:r>
          </a:p>
          <a:p>
            <a:pPr>
              <a:buFontTx/>
              <a:buChar char="-"/>
            </a:pPr>
            <a:endParaRPr lang="cs-CZ" sz="32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Povinnosti vlastníka/chovatele</a:t>
            </a:r>
            <a:endParaRPr lang="cs-CZ" sz="4000" b="1" dirty="0">
              <a:solidFill>
                <a:schemeClr val="accent6">
                  <a:lumMod val="75000"/>
                </a:schemeClr>
              </a:solidFill>
            </a:endParaRPr>
          </a:p>
        </p:txBody>
      </p:sp>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683568" y="2308443"/>
            <a:ext cx="7776864" cy="2893100"/>
          </a:xfrm>
          <a:prstGeom prst="rect">
            <a:avLst/>
          </a:prstGeom>
          <a:noFill/>
        </p:spPr>
        <p:txBody>
          <a:bodyPr wrap="square" rtlCol="0">
            <a:spAutoFit/>
          </a:bodyPr>
          <a:lstStyle/>
          <a:p>
            <a:pPr marL="342900" indent="-342900">
              <a:buFont typeface="Arial" panose="020B0604020202020204" pitchFamily="34" charset="0"/>
              <a:buChar char="•"/>
            </a:pPr>
            <a:r>
              <a:rPr lang="cs-CZ" sz="2800" b="1" dirty="0" smtClean="0"/>
              <a:t>Liší se podle toho, v jakém režimu se zvíře nachází</a:t>
            </a:r>
          </a:p>
          <a:p>
            <a:pPr marL="342900" indent="-342900">
              <a:buFont typeface="Arial" panose="020B0604020202020204" pitchFamily="34" charset="0"/>
              <a:buChar char="•"/>
            </a:pPr>
            <a:r>
              <a:rPr lang="cs-CZ" sz="2800" b="1" dirty="0" smtClean="0"/>
              <a:t>Zákon u zvířat chovaných v lidské péči rozlišuje tři základní formy chovu: chov zájmový/hospodářský/k pokusným účelům</a:t>
            </a:r>
          </a:p>
          <a:p>
            <a:pPr marL="342900" indent="-342900">
              <a:buFont typeface="Arial" panose="020B0604020202020204" pitchFamily="34" charset="0"/>
              <a:buChar char="•"/>
            </a:pPr>
            <a:endParaRPr lang="cs-CZ" sz="2400" b="1"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Zájmový chov</a:t>
            </a:r>
            <a:endParaRPr lang="cs-CZ" sz="4000" b="1" dirty="0">
              <a:solidFill>
                <a:schemeClr val="accent6">
                  <a:lumMod val="75000"/>
                </a:schemeClr>
              </a:solidFill>
            </a:endParaRPr>
          </a:p>
        </p:txBody>
      </p:sp>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467544" y="1052736"/>
            <a:ext cx="7776864" cy="5940088"/>
          </a:xfrm>
          <a:prstGeom prst="rect">
            <a:avLst/>
          </a:prstGeom>
          <a:noFill/>
        </p:spPr>
        <p:txBody>
          <a:bodyPr wrap="square" rtlCol="0">
            <a:spAutoFit/>
          </a:bodyPr>
          <a:lstStyle/>
          <a:p>
            <a:r>
              <a:rPr lang="cs-CZ" sz="2000" b="1" dirty="0" smtClean="0"/>
              <a:t>Nejsou blíže upraveny podmínky, za kterých může být chováno zvíře v zájmovém chovu</a:t>
            </a:r>
            <a:r>
              <a:rPr lang="cs-CZ" sz="2000" dirty="0" smtClean="0"/>
              <a:t>. </a:t>
            </a:r>
          </a:p>
          <a:p>
            <a:pPr>
              <a:buFontTx/>
              <a:buChar char="-"/>
            </a:pPr>
            <a:r>
              <a:rPr lang="cs-CZ" sz="2000" dirty="0" smtClean="0"/>
              <a:t> Evidence jen v případě obchodu se zvířaty určenými pro zájmové chovy (§ 13a </a:t>
            </a:r>
            <a:r>
              <a:rPr lang="cs-CZ" sz="2000" dirty="0" err="1" smtClean="0"/>
              <a:t>ZoTZ</a:t>
            </a:r>
            <a:r>
              <a:rPr lang="cs-CZ" sz="2000" dirty="0" smtClean="0"/>
              <a:t>) a chovu 5 a více fen starších 12 měsíců (§ 4 odst. 3 </a:t>
            </a:r>
            <a:r>
              <a:rPr lang="cs-CZ" sz="2000" dirty="0" err="1" smtClean="0"/>
              <a:t>VetZ</a:t>
            </a:r>
            <a:r>
              <a:rPr lang="cs-CZ" sz="2000" dirty="0" smtClean="0"/>
              <a:t>)</a:t>
            </a:r>
          </a:p>
          <a:p>
            <a:pPr>
              <a:buFontTx/>
              <a:buChar char="-"/>
            </a:pPr>
            <a:r>
              <a:rPr lang="cs-CZ" sz="2000" dirty="0" smtClean="0"/>
              <a:t> </a:t>
            </a:r>
            <a:r>
              <a:rPr lang="cs-CZ" sz="2000" b="1" dirty="0" smtClean="0"/>
              <a:t>Pravidla </a:t>
            </a:r>
            <a:r>
              <a:rPr lang="cs-CZ" sz="2000" b="1" dirty="0"/>
              <a:t>pro obchodování </a:t>
            </a:r>
            <a:r>
              <a:rPr lang="cs-CZ" sz="2000" dirty="0"/>
              <a:t>na základě živnostenského oprávnění (povinnost poučit spotřebitele o podmínkách chovu).</a:t>
            </a:r>
          </a:p>
          <a:p>
            <a:pPr>
              <a:buFontTx/>
              <a:buChar char="-"/>
            </a:pPr>
            <a:r>
              <a:rPr lang="cs-CZ" sz="2000" dirty="0" smtClean="0"/>
              <a:t> Dochází-li k chovu psů a koček v rámci podnikatelské činnosti nebo spolky zabývajícími se chovem těchto zvířat, je třeba se řídit </a:t>
            </a:r>
            <a:r>
              <a:rPr lang="cs-CZ" sz="2000" b="1" dirty="0" smtClean="0"/>
              <a:t>vyhláškou č. 21/2013 Sb</a:t>
            </a:r>
            <a:r>
              <a:rPr lang="cs-CZ" sz="2000" dirty="0" smtClean="0"/>
              <a:t>.</a:t>
            </a:r>
          </a:p>
          <a:p>
            <a:pPr>
              <a:buFontTx/>
              <a:buChar char="-"/>
            </a:pPr>
            <a:endParaRPr lang="cs-CZ" sz="2000" dirty="0" smtClean="0"/>
          </a:p>
          <a:p>
            <a:pPr marL="342900" indent="-342900"/>
            <a:r>
              <a:rPr lang="cs-CZ" sz="2000" b="1" dirty="0" smtClean="0"/>
              <a:t>Odpovědnost </a:t>
            </a:r>
            <a:r>
              <a:rPr lang="cs-CZ" sz="2000" b="1" dirty="0"/>
              <a:t>za zdraví a dobrý stav zvířete</a:t>
            </a:r>
            <a:r>
              <a:rPr lang="cs-CZ" sz="2000" dirty="0" smtClean="0"/>
              <a:t>.</a:t>
            </a:r>
          </a:p>
          <a:p>
            <a:pPr marL="342900" indent="-342900">
              <a:buFontTx/>
              <a:buChar char="-"/>
            </a:pPr>
            <a:r>
              <a:rPr lang="cs-CZ" sz="2000" dirty="0" smtClean="0"/>
              <a:t>Dílčí povinnosti dle veterinárního zákona, zejm. očkování (</a:t>
            </a:r>
            <a:r>
              <a:rPr lang="pl-PL" sz="2000" dirty="0"/>
              <a:t>psi, </a:t>
            </a:r>
            <a:r>
              <a:rPr lang="pl-PL" sz="2000" dirty="0" smtClean="0"/>
              <a:t>lišky </a:t>
            </a:r>
            <a:r>
              <a:rPr lang="pl-PL" sz="2000" dirty="0"/>
              <a:t>a </a:t>
            </a:r>
            <a:r>
              <a:rPr lang="pl-PL" sz="2000" dirty="0" smtClean="0"/>
              <a:t>jezevci).</a:t>
            </a:r>
            <a:endParaRPr lang="cs-CZ" sz="2000" dirty="0"/>
          </a:p>
          <a:p>
            <a:endParaRPr lang="cs-CZ" sz="2000" dirty="0"/>
          </a:p>
          <a:p>
            <a:r>
              <a:rPr lang="cs-CZ" sz="2000" dirty="0"/>
              <a:t>Zakázáno darování nebo prodej zvířete osobám mladším 15 let a s omezenou způsobilostí k právním úkonům bez souhlasů rodičů, resp. opatrovníka. </a:t>
            </a:r>
          </a:p>
          <a:p>
            <a:endParaRPr lang="cs-CZ" sz="2000" dirty="0"/>
          </a:p>
          <a:p>
            <a:pPr>
              <a:buFontTx/>
              <a:buChar char="-"/>
            </a:pPr>
            <a:endParaRPr lang="cs-CZ" sz="2000" dirty="0"/>
          </a:p>
        </p:txBody>
      </p:sp>
    </p:spTree>
    <p:extLst>
      <p:ext uri="{BB962C8B-B14F-4D97-AF65-F5344CB8AC3E}">
        <p14:creationId xmlns:p14="http://schemas.microsoft.com/office/powerpoint/2010/main" xmlns="" val="354588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683568" y="948690"/>
            <a:ext cx="8460432" cy="5970865"/>
          </a:xfrm>
          <a:prstGeom prst="rect">
            <a:avLst/>
          </a:prstGeom>
          <a:noFill/>
        </p:spPr>
        <p:txBody>
          <a:bodyPr wrap="square" rtlCol="0">
            <a:spAutoFit/>
          </a:bodyPr>
          <a:lstStyle/>
          <a:p>
            <a:r>
              <a:rPr lang="cs-CZ" sz="3200" b="1" u="sng" dirty="0" smtClean="0"/>
              <a:t>Zvířata vyžadující zvláštní péči </a:t>
            </a:r>
          </a:p>
          <a:p>
            <a:endParaRPr lang="cs-CZ" sz="1600" b="1" u="sng" dirty="0" smtClean="0"/>
          </a:p>
          <a:p>
            <a:r>
              <a:rPr lang="cs-CZ" sz="2000" b="1" dirty="0" smtClean="0"/>
              <a:t>§ 13 odst. 5 </a:t>
            </a:r>
            <a:r>
              <a:rPr lang="cs-CZ" sz="2000" b="1" dirty="0" err="1" smtClean="0"/>
              <a:t>Zochr</a:t>
            </a:r>
            <a:r>
              <a:rPr lang="cs-CZ" sz="2000" b="1" dirty="0" smtClean="0"/>
              <a:t> </a:t>
            </a:r>
            <a:r>
              <a:rPr lang="cs-CZ" sz="2000" dirty="0" smtClean="0"/>
              <a:t>- speciální nároky a náročnější chov.</a:t>
            </a:r>
          </a:p>
          <a:p>
            <a:endParaRPr lang="cs-CZ" sz="1200" dirty="0" smtClean="0"/>
          </a:p>
          <a:p>
            <a:r>
              <a:rPr lang="cs-CZ" sz="2000" dirty="0" smtClean="0"/>
              <a:t>Konkrétní úprava: vyhláška č. 411/2008 Sb., o stanovení druhů zvířat vyžadujících zvláštní péči</a:t>
            </a:r>
          </a:p>
          <a:p>
            <a:endParaRPr lang="cs-CZ" sz="1400" dirty="0" smtClean="0"/>
          </a:p>
          <a:p>
            <a:r>
              <a:rPr lang="cs-CZ" sz="2000" dirty="0" smtClean="0"/>
              <a:t>Chovatelem takového druhu zvířete může být </a:t>
            </a:r>
            <a:r>
              <a:rPr lang="cs-CZ" sz="2000" b="1" dirty="0" smtClean="0"/>
              <a:t>pouze fyzická osoba starší 18 let nebo právnická osoba </a:t>
            </a:r>
            <a:r>
              <a:rPr lang="cs-CZ" sz="2000" dirty="0" smtClean="0"/>
              <a:t>(musí stanovit osobu starší 18 let, jíž bude svěřena péče o zvíře). </a:t>
            </a:r>
          </a:p>
          <a:p>
            <a:endParaRPr lang="cs-CZ" sz="1100" dirty="0" smtClean="0"/>
          </a:p>
          <a:p>
            <a:r>
              <a:rPr lang="cs-CZ" sz="2000" b="1" dirty="0" smtClean="0">
                <a:solidFill>
                  <a:srgbClr val="00B050"/>
                </a:solidFill>
              </a:rPr>
              <a:t>Nejde-li o chov zvířat v zoologických zahradách a záchranných stanicích</a:t>
            </a:r>
            <a:r>
              <a:rPr lang="cs-CZ" sz="2000" dirty="0" smtClean="0"/>
              <a:t>, nebo o chov loveckých dravců, je k chovu zvířete vyžadujícího zvláštní péči potřeba </a:t>
            </a:r>
            <a:r>
              <a:rPr lang="cs-CZ" sz="2400" b="1" dirty="0" smtClean="0"/>
              <a:t>povolení krajské veterinární správy, které se vydává na tři roky a může být prodlouženo</a:t>
            </a:r>
            <a:r>
              <a:rPr lang="cs-CZ" sz="2000" dirty="0" smtClean="0"/>
              <a:t>. Krajská veterinární správa, která povolení vydala, je povinna </a:t>
            </a:r>
            <a:r>
              <a:rPr lang="cs-CZ" sz="2000" b="1" dirty="0" smtClean="0">
                <a:solidFill>
                  <a:srgbClr val="00B050"/>
                </a:solidFill>
              </a:rPr>
              <a:t>alespoň jednou za rok provádět dozor </a:t>
            </a:r>
            <a:r>
              <a:rPr lang="cs-CZ" sz="2000" dirty="0" smtClean="0"/>
              <a:t>nad dodržováním podmínek chovu.</a:t>
            </a:r>
          </a:p>
          <a:p>
            <a:r>
              <a:rPr lang="cs-CZ" sz="2000" dirty="0" smtClean="0"/>
              <a:t>Povolení vychází z </a:t>
            </a:r>
            <a:r>
              <a:rPr lang="cs-CZ" sz="2000" b="1" dirty="0" smtClean="0"/>
              <a:t>doporučených podmínek </a:t>
            </a:r>
            <a:r>
              <a:rPr lang="cs-CZ" sz="2000" dirty="0" smtClean="0"/>
              <a:t>chovu.</a:t>
            </a:r>
          </a:p>
          <a:p>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Zájmový chov</a:t>
            </a:r>
            <a:endParaRPr lang="cs-CZ" sz="4000" b="1" dirty="0">
              <a:solidFill>
                <a:schemeClr val="accent6">
                  <a:lumMod val="75000"/>
                </a:schemeClr>
              </a:solidFill>
            </a:endParaRPr>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251520" y="1268760"/>
            <a:ext cx="8640960" cy="5816977"/>
          </a:xfrm>
          <a:prstGeom prst="rect">
            <a:avLst/>
          </a:prstGeom>
          <a:noFill/>
        </p:spPr>
        <p:txBody>
          <a:bodyPr wrap="square" rtlCol="0">
            <a:spAutoFit/>
          </a:bodyPr>
          <a:lstStyle/>
          <a:p>
            <a:r>
              <a:rPr lang="cs-CZ" b="1" u="sng" dirty="0" smtClean="0"/>
              <a:t>Zvířata vyžadující zvláštní péči </a:t>
            </a:r>
          </a:p>
          <a:p>
            <a:endParaRPr lang="cs-CZ" b="1" u="sng" dirty="0" smtClean="0"/>
          </a:p>
          <a:p>
            <a:r>
              <a:rPr lang="cs-CZ" sz="2000" b="1" dirty="0" smtClean="0"/>
              <a:t>Savci (</a:t>
            </a:r>
            <a:r>
              <a:rPr lang="cs-CZ" sz="2000" b="1" i="1" dirty="0" err="1" smtClean="0"/>
              <a:t>Mammalia</a:t>
            </a:r>
            <a:r>
              <a:rPr lang="cs-CZ" sz="2000" b="1" dirty="0" smtClean="0"/>
              <a:t>)</a:t>
            </a:r>
            <a:endParaRPr lang="cs-CZ" sz="2000" dirty="0" smtClean="0"/>
          </a:p>
          <a:p>
            <a:r>
              <a:rPr lang="cs-CZ" sz="2000" dirty="0" smtClean="0"/>
              <a:t>Řád: Primáti (</a:t>
            </a:r>
            <a:r>
              <a:rPr lang="cs-CZ" sz="2000" i="1" dirty="0" err="1" smtClean="0"/>
              <a:t>Primates</a:t>
            </a:r>
            <a:r>
              <a:rPr lang="cs-CZ" sz="2000" dirty="0" smtClean="0"/>
              <a:t>) -  všechny druhy</a:t>
            </a:r>
          </a:p>
          <a:p>
            <a:r>
              <a:rPr lang="cs-CZ" sz="2000" dirty="0" smtClean="0"/>
              <a:t>Řád: Šelmy (</a:t>
            </a:r>
            <a:r>
              <a:rPr lang="cs-CZ" sz="2000" i="1" dirty="0" err="1" smtClean="0"/>
              <a:t>Carnivora</a:t>
            </a:r>
            <a:r>
              <a:rPr lang="cs-CZ" sz="2000" dirty="0" smtClean="0"/>
              <a:t>) - všechny druhy včetně ploutvonožců (</a:t>
            </a:r>
            <a:r>
              <a:rPr lang="cs-CZ" sz="2000" i="1" dirty="0" err="1" smtClean="0"/>
              <a:t>Pinnipedia</a:t>
            </a:r>
            <a:r>
              <a:rPr lang="cs-CZ" sz="2000" dirty="0" smtClean="0"/>
              <a:t>)</a:t>
            </a:r>
          </a:p>
          <a:p>
            <a:endParaRPr lang="cs-CZ" sz="2000" dirty="0" smtClean="0"/>
          </a:p>
          <a:p>
            <a:r>
              <a:rPr lang="cs-CZ" sz="2000" dirty="0" smtClean="0"/>
              <a:t>s výjimkou - domestikované druhy </a:t>
            </a:r>
            <a:r>
              <a:rPr lang="cs-CZ" sz="2000" b="1" dirty="0" smtClean="0"/>
              <a:t>pes</a:t>
            </a:r>
            <a:r>
              <a:rPr lang="cs-CZ" sz="2000" dirty="0" smtClean="0"/>
              <a:t> (</a:t>
            </a:r>
            <a:r>
              <a:rPr lang="cs-CZ" sz="2000" i="1" dirty="0" err="1" smtClean="0"/>
              <a:t>Canis</a:t>
            </a:r>
            <a:r>
              <a:rPr lang="cs-CZ" sz="2000" i="1" dirty="0" smtClean="0"/>
              <a:t> </a:t>
            </a:r>
            <a:r>
              <a:rPr lang="cs-CZ" sz="2000" i="1" dirty="0" err="1" smtClean="0"/>
              <a:t>familiaris</a:t>
            </a:r>
            <a:r>
              <a:rPr lang="cs-CZ" sz="2000" dirty="0" smtClean="0"/>
              <a:t>), </a:t>
            </a:r>
            <a:r>
              <a:rPr lang="cs-CZ" sz="2000" b="1" dirty="0" smtClean="0"/>
              <a:t>kočka</a:t>
            </a:r>
            <a:r>
              <a:rPr lang="cs-CZ" sz="2000" dirty="0" smtClean="0"/>
              <a:t> (</a:t>
            </a:r>
            <a:r>
              <a:rPr lang="cs-CZ" sz="2000" i="1" dirty="0" err="1" smtClean="0"/>
              <a:t>Felis</a:t>
            </a:r>
            <a:r>
              <a:rPr lang="cs-CZ" sz="2000" i="1" dirty="0" smtClean="0"/>
              <a:t> </a:t>
            </a:r>
            <a:r>
              <a:rPr lang="cs-CZ" sz="2000" i="1" dirty="0" err="1" smtClean="0"/>
              <a:t>catus</a:t>
            </a:r>
            <a:r>
              <a:rPr lang="cs-CZ" sz="2000" dirty="0" smtClean="0"/>
              <a:t>), </a:t>
            </a:r>
            <a:r>
              <a:rPr lang="cs-CZ" sz="2000" b="1" dirty="0" smtClean="0"/>
              <a:t>fretka</a:t>
            </a:r>
            <a:r>
              <a:rPr lang="cs-CZ" sz="2000" dirty="0" smtClean="0"/>
              <a:t> (</a:t>
            </a:r>
            <a:r>
              <a:rPr lang="cs-CZ" sz="2000" i="1" dirty="0" err="1" smtClean="0"/>
              <a:t>Putorius</a:t>
            </a:r>
            <a:r>
              <a:rPr lang="cs-CZ" sz="2000" i="1" dirty="0" smtClean="0"/>
              <a:t> </a:t>
            </a:r>
            <a:r>
              <a:rPr lang="cs-CZ" sz="2000" i="1" dirty="0" err="1" smtClean="0"/>
              <a:t>furo</a:t>
            </a:r>
            <a:r>
              <a:rPr lang="cs-CZ" sz="2000" dirty="0" smtClean="0"/>
              <a:t>) a zvířata chovaná jako zvěř v zajetí podle zákona o myslivosti.</a:t>
            </a:r>
          </a:p>
          <a:p>
            <a:r>
              <a:rPr lang="cs-CZ" sz="2000" dirty="0" smtClean="0"/>
              <a:t>Řád: Chobotnatci (</a:t>
            </a:r>
            <a:r>
              <a:rPr lang="cs-CZ" sz="2000" i="1" dirty="0" err="1" smtClean="0"/>
              <a:t>Proboscidea</a:t>
            </a:r>
            <a:r>
              <a:rPr lang="cs-CZ" sz="2000" dirty="0" smtClean="0"/>
              <a:t>) - všechny druhy,</a:t>
            </a:r>
          </a:p>
          <a:p>
            <a:r>
              <a:rPr lang="cs-CZ" sz="2000" dirty="0" smtClean="0"/>
              <a:t>Řád: Lichokopytníci (</a:t>
            </a:r>
            <a:r>
              <a:rPr lang="cs-CZ" sz="2000" i="1" dirty="0" err="1" smtClean="0"/>
              <a:t>Perissodactyla</a:t>
            </a:r>
            <a:r>
              <a:rPr lang="cs-CZ" sz="2000" dirty="0" smtClean="0"/>
              <a:t>) - všechny druhy s výjimkou druhů označovaných nebo evidovaných podle plemenářského zákona (</a:t>
            </a:r>
            <a:r>
              <a:rPr lang="cs-CZ" sz="2000" dirty="0" smtClean="0">
                <a:hlinkClick r:id="rId4"/>
              </a:rPr>
              <a:t>Zákon č. 154/2000 Sb.</a:t>
            </a:r>
            <a:r>
              <a:rPr lang="cs-CZ" sz="2000" dirty="0" smtClean="0"/>
              <a:t>)</a:t>
            </a:r>
          </a:p>
          <a:p>
            <a:r>
              <a:rPr lang="cs-CZ" sz="2000" dirty="0" smtClean="0"/>
              <a:t>Řád: Sudokopytníci (</a:t>
            </a:r>
            <a:r>
              <a:rPr lang="cs-CZ" sz="2000" i="1" dirty="0" err="1" smtClean="0"/>
              <a:t>Artiodactyla</a:t>
            </a:r>
            <a:r>
              <a:rPr lang="cs-CZ" sz="2000" dirty="0" smtClean="0"/>
              <a:t>) - všechny druhy s výjimkou druhů označovaných nebo evidovaných podle plemenářského zákona, zvířat chovaných jako zvěř v zajetí podle zákona o myslivosti a lamy krotké (</a:t>
            </a:r>
            <a:r>
              <a:rPr lang="cs-CZ" sz="2000" i="1" dirty="0" smtClean="0"/>
              <a:t>Lama </a:t>
            </a:r>
            <a:r>
              <a:rPr lang="cs-CZ" sz="2000" i="1" dirty="0" err="1" smtClean="0"/>
              <a:t>glama</a:t>
            </a:r>
            <a:r>
              <a:rPr lang="cs-CZ" sz="2000" dirty="0" smtClean="0"/>
              <a:t>) a alpaky (</a:t>
            </a:r>
            <a:r>
              <a:rPr lang="cs-CZ" sz="2000" i="1" dirty="0" err="1" smtClean="0"/>
              <a:t>Vicugna</a:t>
            </a:r>
            <a:r>
              <a:rPr lang="cs-CZ" sz="2000" i="1" dirty="0" smtClean="0"/>
              <a:t> </a:t>
            </a:r>
            <a:r>
              <a:rPr lang="cs-CZ" sz="2000" i="1" dirty="0" err="1" smtClean="0"/>
              <a:t>pacos</a:t>
            </a:r>
            <a:r>
              <a:rPr lang="cs-CZ" sz="2000" dirty="0" smtClean="0"/>
              <a:t>)</a:t>
            </a:r>
          </a:p>
          <a:p>
            <a:r>
              <a:rPr lang="cs-CZ" sz="2000" dirty="0" smtClean="0"/>
              <a:t>+ </a:t>
            </a:r>
            <a:r>
              <a:rPr lang="cs-CZ" sz="2000" b="1" dirty="0" smtClean="0"/>
              <a:t>všechny jedovaté druhy plazů</a:t>
            </a:r>
            <a:r>
              <a:rPr lang="cs-CZ" sz="2000" dirty="0" smtClean="0"/>
              <a:t>, </a:t>
            </a:r>
            <a:r>
              <a:rPr lang="cs-CZ" sz="2000" b="1" dirty="0" smtClean="0"/>
              <a:t>všechny druhy krokodýlů</a:t>
            </a:r>
            <a:r>
              <a:rPr lang="cs-CZ" sz="2000" dirty="0" smtClean="0"/>
              <a:t>. Z ptáků např. některé druhy z řádu dravců či sov. </a:t>
            </a:r>
            <a:endParaRPr lang="cs-CZ" sz="2000" b="1" dirty="0" smtClean="0"/>
          </a:p>
          <a:p>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Zájmový chov</a:t>
            </a:r>
            <a:endParaRPr lang="cs-CZ" sz="4000" b="1" dirty="0">
              <a:solidFill>
                <a:schemeClr val="accent6">
                  <a:lumMod val="75000"/>
                </a:schemeClr>
              </a:solidFill>
            </a:endParaRPr>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251520" y="1268760"/>
            <a:ext cx="8640960" cy="4370427"/>
          </a:xfrm>
          <a:prstGeom prst="rect">
            <a:avLst/>
          </a:prstGeom>
          <a:noFill/>
        </p:spPr>
        <p:txBody>
          <a:bodyPr wrap="square" rtlCol="0">
            <a:spAutoFit/>
          </a:bodyPr>
          <a:lstStyle/>
          <a:p>
            <a:r>
              <a:rPr lang="cs-CZ" sz="2000" dirty="0" smtClean="0"/>
              <a:t>Krajská veterinární správa </a:t>
            </a:r>
            <a:r>
              <a:rPr lang="cs-CZ" sz="2000" b="1" dirty="0" smtClean="0"/>
              <a:t>neudělí povolení</a:t>
            </a:r>
            <a:r>
              <a:rPr lang="cs-CZ" sz="2000" dirty="0" smtClean="0"/>
              <a:t>, nejsou-li dodrženy podmínky podle </a:t>
            </a:r>
            <a:r>
              <a:rPr lang="cs-CZ" sz="2000" dirty="0" smtClean="0">
                <a:hlinkClick r:id="rId4"/>
              </a:rPr>
              <a:t>zákona č. 246/1992 Sb.</a:t>
            </a:r>
            <a:r>
              <a:rPr lang="cs-CZ" sz="2000" dirty="0" smtClean="0"/>
              <a:t>:</a:t>
            </a:r>
          </a:p>
          <a:p>
            <a:endParaRPr lang="cs-CZ" sz="2000" dirty="0" smtClean="0"/>
          </a:p>
          <a:p>
            <a:pPr>
              <a:buFont typeface="Arial" pitchFamily="34" charset="0"/>
              <a:buChar char="•"/>
            </a:pPr>
            <a:r>
              <a:rPr lang="cs-CZ" sz="2000" dirty="0" smtClean="0"/>
              <a:t> Každý chovatel je povinen zabezpečit zvířeti v zájmovém chovu přiměřené podmínky pro zachování jeho fyziologických funkcí a zajištění jeho biologických potřeb tak, aby nedocházelo k bolesti, utrpení nebo poškození zdraví zvířete.</a:t>
            </a:r>
          </a:p>
          <a:p>
            <a:pPr>
              <a:buFont typeface="Arial" pitchFamily="34" charset="0"/>
              <a:buChar char="•"/>
            </a:pPr>
            <a:r>
              <a:rPr lang="cs-CZ" sz="2000" dirty="0" smtClean="0"/>
              <a:t> Chovatel dále musí učinit opatření proti úniku zvířete či zvířat.</a:t>
            </a:r>
          </a:p>
          <a:p>
            <a:pPr>
              <a:buFont typeface="Arial" pitchFamily="34" charset="0"/>
              <a:buChar char="•"/>
            </a:pPr>
            <a:r>
              <a:rPr lang="cs-CZ" sz="2000" dirty="0" smtClean="0"/>
              <a:t> Krajská veterinární správa v povolení stanoví maximální počty zvířat, které je možno chovat ve vybavení uvedeném v žádosti.</a:t>
            </a:r>
          </a:p>
          <a:p>
            <a:pPr>
              <a:buFont typeface="Arial" pitchFamily="34" charset="0"/>
              <a:buChar char="•"/>
            </a:pPr>
            <a:r>
              <a:rPr lang="cs-CZ" sz="2000" dirty="0" smtClean="0"/>
              <a:t> Krajská veterinární správa může rozhodnutím povolení změnit nebo odejmout, jestliže se změnily nebo zanikly podmínky, za jakých bylo uděleno.</a:t>
            </a:r>
          </a:p>
          <a:p>
            <a:pPr>
              <a:buFont typeface="Arial" pitchFamily="34" charset="0"/>
              <a:buChar char="•"/>
            </a:pPr>
            <a:r>
              <a:rPr lang="cs-CZ" sz="2000" dirty="0" smtClean="0"/>
              <a:t> Povolení k chovu druhu zvířat vyžadujícího zvláštní péči se vydává na tři roky a může být na písemnou žádost prodlouženo.</a:t>
            </a:r>
          </a:p>
          <a:p>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Zájmový chov</a:t>
            </a:r>
            <a:endParaRPr lang="cs-CZ" sz="4000" b="1" dirty="0">
              <a:solidFill>
                <a:schemeClr val="accent6">
                  <a:lumMod val="75000"/>
                </a:schemeClr>
              </a:solidFill>
            </a:endParaRPr>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pic>
        <p:nvPicPr>
          <p:cNvPr id="134146" name="Picture 2"/>
          <p:cNvPicPr>
            <a:picLocks noChangeAspect="1" noChangeArrowheads="1"/>
          </p:cNvPicPr>
          <p:nvPr/>
        </p:nvPicPr>
        <p:blipFill>
          <a:blip r:embed="rId4" cstate="print"/>
          <a:srcRect/>
          <a:stretch>
            <a:fillRect/>
          </a:stretch>
        </p:blipFill>
        <p:spPr bwMode="auto">
          <a:xfrm>
            <a:off x="1043608" y="692696"/>
            <a:ext cx="6768752" cy="4908303"/>
          </a:xfrm>
          <a:prstGeom prst="rect">
            <a:avLst/>
          </a:prstGeom>
          <a:noFill/>
          <a:ln w="9525">
            <a:noFill/>
            <a:miter lim="800000"/>
            <a:headEnd/>
            <a:tailEnd/>
          </a:ln>
        </p:spPr>
      </p:pic>
      <p:sp>
        <p:nvSpPr>
          <p:cNvPr id="9" name="TextovéPole 8"/>
          <p:cNvSpPr txBox="1"/>
          <p:nvPr/>
        </p:nvSpPr>
        <p:spPr>
          <a:xfrm>
            <a:off x="827584" y="5949280"/>
            <a:ext cx="8316416" cy="338554"/>
          </a:xfrm>
          <a:prstGeom prst="rect">
            <a:avLst/>
          </a:prstGeom>
          <a:noFill/>
        </p:spPr>
        <p:txBody>
          <a:bodyPr wrap="square" rtlCol="0">
            <a:spAutoFit/>
          </a:bodyPr>
          <a:lstStyle/>
          <a:p>
            <a:r>
              <a:rPr lang="cs-CZ" sz="1600" dirty="0" smtClean="0">
                <a:hlinkClick r:id="rId5"/>
              </a:rPr>
              <a:t>http://www.</a:t>
            </a:r>
            <a:r>
              <a:rPr lang="cs-CZ" sz="1600" dirty="0" err="1" smtClean="0">
                <a:hlinkClick r:id="rId5"/>
              </a:rPr>
              <a:t>ceskatelevize.cz</a:t>
            </a:r>
            <a:r>
              <a:rPr lang="cs-CZ" sz="1600" dirty="0" smtClean="0">
                <a:hlinkClick r:id="rId5"/>
              </a:rPr>
              <a:t>/porady/1095913550-nedej-se/417235100161001-</a:t>
            </a:r>
            <a:r>
              <a:rPr lang="cs-CZ" sz="1600" dirty="0" err="1" smtClean="0">
                <a:hlinkClick r:id="rId5"/>
              </a:rPr>
              <a:t>cesti</a:t>
            </a:r>
            <a:r>
              <a:rPr lang="cs-CZ" sz="1600" dirty="0" smtClean="0">
                <a:hlinkClick r:id="rId5"/>
              </a:rPr>
              <a:t>-lvi/</a:t>
            </a:r>
            <a:r>
              <a:rPr lang="cs-CZ" sz="1600" dirty="0" smtClean="0"/>
              <a:t> </a:t>
            </a:r>
            <a:endParaRPr lang="cs-CZ" sz="1600" dirty="0"/>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smtClean="0"/>
          </a:p>
          <a:p>
            <a:endParaRPr lang="cs-CZ" sz="1600" dirty="0"/>
          </a:p>
        </p:txBody>
      </p:sp>
      <p:sp>
        <p:nvSpPr>
          <p:cNvPr id="7" name="TextovéPole 6"/>
          <p:cNvSpPr txBox="1"/>
          <p:nvPr/>
        </p:nvSpPr>
        <p:spPr>
          <a:xfrm>
            <a:off x="467544" y="1052736"/>
            <a:ext cx="7776864" cy="5786199"/>
          </a:xfrm>
          <a:prstGeom prst="rect">
            <a:avLst/>
          </a:prstGeom>
          <a:noFill/>
        </p:spPr>
        <p:txBody>
          <a:bodyPr wrap="square" rtlCol="0">
            <a:spAutoFit/>
          </a:bodyPr>
          <a:lstStyle/>
          <a:p>
            <a:r>
              <a:rPr lang="cs-CZ" sz="2400" b="1" dirty="0" smtClean="0"/>
              <a:t>Zejména nároky na: </a:t>
            </a:r>
            <a:r>
              <a:rPr lang="cs-CZ" sz="2400" b="1" dirty="0" smtClean="0">
                <a:solidFill>
                  <a:srgbClr val="00B050"/>
                </a:solidFill>
              </a:rPr>
              <a:t>chov samotný </a:t>
            </a:r>
            <a:r>
              <a:rPr lang="cs-CZ" sz="2400" b="1" dirty="0" smtClean="0"/>
              <a:t>(nároky na prostor pro zvířata, poskytování stravy, kontroly), </a:t>
            </a:r>
            <a:r>
              <a:rPr lang="cs-CZ" sz="2400" b="1" dirty="0" smtClean="0">
                <a:solidFill>
                  <a:srgbClr val="00B050"/>
                </a:solidFill>
              </a:rPr>
              <a:t>převoz zvířat </a:t>
            </a:r>
            <a:r>
              <a:rPr lang="cs-CZ" sz="2400" b="1" dirty="0" smtClean="0"/>
              <a:t>(doba převozu – max. 8 hodin, způsob převozu)</a:t>
            </a:r>
            <a:r>
              <a:rPr lang="cs-CZ" sz="2400" b="1" dirty="0" smtClean="0">
                <a:solidFill>
                  <a:srgbClr val="00B050"/>
                </a:solidFill>
              </a:rPr>
              <a:t> </a:t>
            </a:r>
            <a:r>
              <a:rPr lang="cs-CZ" sz="2400" b="1" dirty="0" smtClean="0"/>
              <a:t>a jejich </a:t>
            </a:r>
            <a:r>
              <a:rPr lang="cs-CZ" sz="2400" b="1" dirty="0" smtClean="0">
                <a:solidFill>
                  <a:srgbClr val="00B050"/>
                </a:solidFill>
              </a:rPr>
              <a:t>usmrcování </a:t>
            </a:r>
            <a:r>
              <a:rPr lang="cs-CZ" sz="2400" b="1" dirty="0" smtClean="0"/>
              <a:t>(způsob usmrcení).</a:t>
            </a:r>
          </a:p>
          <a:p>
            <a:endParaRPr lang="cs-CZ" sz="2000" dirty="0" smtClean="0"/>
          </a:p>
          <a:p>
            <a:r>
              <a:rPr lang="cs-CZ" dirty="0" smtClean="0"/>
              <a:t>- vytvoření co nejsnesitelnějšího prostředí a podmínek, za nichž jsou hospodářská zvířata chována,</a:t>
            </a:r>
          </a:p>
          <a:p>
            <a:pPr>
              <a:buFontTx/>
              <a:buChar char="-"/>
            </a:pPr>
            <a:r>
              <a:rPr lang="cs-CZ" dirty="0" smtClean="0"/>
              <a:t> zákaz některých metod chovu (např. v izolaci či ve tmě),</a:t>
            </a:r>
          </a:p>
          <a:p>
            <a:pPr>
              <a:buFontTx/>
              <a:buChar char="-"/>
            </a:pPr>
            <a:r>
              <a:rPr lang="cs-CZ" dirty="0" smtClean="0"/>
              <a:t> povinnost provádět pravidelné prohlídky hospodářských zvířat i zařízení a případně zvíře bezodkladně ošetřit.</a:t>
            </a:r>
          </a:p>
          <a:p>
            <a:endParaRPr lang="cs-CZ" dirty="0" smtClean="0"/>
          </a:p>
          <a:p>
            <a:endParaRPr lang="cs-CZ" dirty="0" smtClean="0"/>
          </a:p>
          <a:p>
            <a:r>
              <a:rPr lang="cs-CZ" sz="2000" b="1" dirty="0" smtClean="0"/>
              <a:t>vyhláška č. 208/2004 Sb., </a:t>
            </a:r>
            <a:r>
              <a:rPr lang="cs-CZ" dirty="0" smtClean="0"/>
              <a:t>o minimálních standardech pro ochranu hospodářských zvířat:</a:t>
            </a:r>
          </a:p>
          <a:p>
            <a:pPr>
              <a:buFontTx/>
              <a:buChar char="-"/>
            </a:pPr>
            <a:r>
              <a:rPr lang="cs-CZ" dirty="0" smtClean="0"/>
              <a:t> pro nejběžnější hospodářská zvířata (skot, koně, prasata, drůbež, ovce a kozy), </a:t>
            </a:r>
          </a:p>
          <a:p>
            <a:pPr>
              <a:buFontTx/>
              <a:buChar char="-"/>
            </a:pPr>
            <a:r>
              <a:rPr lang="cs-CZ" dirty="0" smtClean="0"/>
              <a:t> požadavky týkající se rozměrů prostor k ustájení, způsobu krmení a složení stravy i pravidla pro seskupování více zvířat ve stejných prostorech. </a:t>
            </a:r>
          </a:p>
          <a:p>
            <a:pPr>
              <a:buFontTx/>
              <a:buChar char="-"/>
            </a:pPr>
            <a:endParaRPr lang="cs-CZ" dirty="0" smtClean="0"/>
          </a:p>
          <a:p>
            <a:r>
              <a:rPr lang="cs-CZ" dirty="0" smtClean="0"/>
              <a:t>+ veterinární pravidla (viz zejm. § 5 </a:t>
            </a:r>
            <a:r>
              <a:rPr lang="cs-CZ" dirty="0" err="1" smtClean="0"/>
              <a:t>VetZ</a:t>
            </a:r>
            <a:r>
              <a:rPr lang="cs-CZ" dirty="0" smtClean="0"/>
              <a:t>)</a:t>
            </a:r>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smtClean="0">
                <a:solidFill>
                  <a:schemeClr val="accent6">
                    <a:lumMod val="75000"/>
                  </a:schemeClr>
                </a:solidFill>
              </a:rPr>
              <a:t>Hospodářský chov</a:t>
            </a:r>
            <a:endParaRPr lang="cs-CZ" sz="4000" b="1" dirty="0">
              <a:solidFill>
                <a:schemeClr val="accent6">
                  <a:lumMod val="75000"/>
                </a:schemeClr>
              </a:solidFill>
            </a:endParaRPr>
          </a:p>
        </p:txBody>
      </p:sp>
    </p:spTree>
    <p:extLst>
      <p:ext uri="{BB962C8B-B14F-4D97-AF65-F5344CB8AC3E}">
        <p14:creationId xmlns:p14="http://schemas.microsoft.com/office/powerpoint/2010/main" xmlns="" val="9859338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23807" y="324971"/>
            <a:ext cx="7056784" cy="1323439"/>
          </a:xfrm>
          <a:prstGeom prst="rect">
            <a:avLst/>
          </a:prstGeom>
          <a:noFill/>
        </p:spPr>
        <p:txBody>
          <a:bodyPr wrap="square" rtlCol="0">
            <a:spAutoFit/>
          </a:bodyPr>
          <a:lstStyle/>
          <a:p>
            <a:r>
              <a:rPr lang="cs-CZ" sz="4000" b="1" dirty="0"/>
              <a:t>V lidské </a:t>
            </a:r>
            <a:r>
              <a:rPr lang="cs-CZ" sz="4000" b="1" dirty="0" smtClean="0"/>
              <a:t>péči - </a:t>
            </a:r>
            <a:r>
              <a:rPr lang="cs-CZ" sz="4000" b="1" dirty="0"/>
              <a:t>hospodářská, zájmová, pokusná</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4031873"/>
          </a:xfrm>
          <a:prstGeom prst="rect">
            <a:avLst/>
          </a:prstGeom>
          <a:noFill/>
        </p:spPr>
        <p:txBody>
          <a:bodyPr wrap="square" rtlCol="0">
            <a:spAutoFit/>
          </a:bodyPr>
          <a:lstStyle/>
          <a:p>
            <a:pPr marL="457200" indent="-457200">
              <a:buFont typeface="Arial" pitchFamily="34" charset="0"/>
              <a:buChar char="•"/>
            </a:pPr>
            <a:endParaRPr lang="cs-CZ" sz="3200" b="1" dirty="0"/>
          </a:p>
          <a:p>
            <a:endParaRPr lang="cs-CZ" sz="3200" b="1" dirty="0"/>
          </a:p>
          <a:p>
            <a:r>
              <a:rPr lang="cs-CZ" sz="3200" b="1" dirty="0" smtClean="0"/>
              <a:t>Záleží </a:t>
            </a:r>
            <a:r>
              <a:rPr lang="cs-CZ" sz="3200" b="1" dirty="0"/>
              <a:t>na účelu chovu – viz králík nebo </a:t>
            </a:r>
            <a:r>
              <a:rPr lang="cs-CZ" sz="3200" b="1" dirty="0" smtClean="0"/>
              <a:t>prase</a:t>
            </a:r>
            <a:endParaRPr lang="cs-CZ" sz="3200" b="1" dirty="0"/>
          </a:p>
          <a:p>
            <a:endParaRPr lang="cs-CZ" sz="3200" b="1" dirty="0" smtClean="0"/>
          </a:p>
          <a:p>
            <a:r>
              <a:rPr lang="cs-CZ" sz="3200" b="1" dirty="0" smtClean="0"/>
              <a:t>Možný </a:t>
            </a:r>
            <a:r>
              <a:rPr lang="cs-CZ" sz="3200" b="1" dirty="0"/>
              <a:t>i přechod během života – akvarijní ryby</a:t>
            </a:r>
          </a:p>
          <a:p>
            <a:r>
              <a:rPr lang="cs-CZ" sz="3200" b="1" dirty="0"/>
              <a:t>(volně žijící – hospodářské – zájmové)</a:t>
            </a:r>
          </a:p>
          <a:p>
            <a:endParaRPr lang="cs-CZ" sz="3200" b="1" dirty="0"/>
          </a:p>
          <a:p>
            <a:endParaRPr lang="cs-CZ" sz="3200" b="1" dirty="0" smtClean="0"/>
          </a:p>
        </p:txBody>
      </p:sp>
    </p:spTree>
    <p:extLst>
      <p:ext uri="{BB962C8B-B14F-4D97-AF65-F5344CB8AC3E}">
        <p14:creationId xmlns:p14="http://schemas.microsoft.com/office/powerpoint/2010/main" xmlns="" val="8629092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523220"/>
          </a:xfrm>
          <a:prstGeom prst="rect">
            <a:avLst/>
          </a:prstGeom>
          <a:noFill/>
        </p:spPr>
        <p:txBody>
          <a:bodyPr wrap="square" rtlCol="0">
            <a:spAutoFit/>
          </a:bodyPr>
          <a:lstStyle/>
          <a:p>
            <a:r>
              <a:rPr lang="cs-CZ" sz="2800" b="1" dirty="0"/>
              <a:t>V lidské </a:t>
            </a:r>
            <a:r>
              <a:rPr lang="cs-CZ" sz="2800" b="1" dirty="0" smtClean="0"/>
              <a:t>péči - </a:t>
            </a:r>
            <a:r>
              <a:rPr lang="cs-CZ" sz="2800" b="1" dirty="0"/>
              <a:t>hospodářská, zájmová, pokusná</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2062103"/>
          </a:xfrm>
          <a:prstGeom prst="rect">
            <a:avLst/>
          </a:prstGeom>
          <a:noFill/>
        </p:spPr>
        <p:txBody>
          <a:bodyPr wrap="square" rtlCol="0">
            <a:spAutoFit/>
          </a:bodyPr>
          <a:lstStyle/>
          <a:p>
            <a:pPr marL="457200" indent="-457200">
              <a:buFont typeface="Arial" pitchFamily="34" charset="0"/>
              <a:buChar char="•"/>
            </a:pPr>
            <a:endParaRPr lang="cs-CZ" sz="3200" b="1" dirty="0"/>
          </a:p>
          <a:p>
            <a:endParaRPr lang="cs-CZ" sz="3200" b="1" dirty="0"/>
          </a:p>
          <a:p>
            <a:endParaRPr lang="cs-CZ" sz="3200" b="1" dirty="0"/>
          </a:p>
          <a:p>
            <a:endParaRPr lang="cs-CZ" sz="3200" b="1" dirty="0" smtClean="0"/>
          </a:p>
        </p:txBody>
      </p:sp>
      <p:pic>
        <p:nvPicPr>
          <p:cNvPr id="1030" name="Picture 6" descr="http://www.orangeyouglad.com/blogs/files/2011/03/maxthepi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1484784"/>
            <a:ext cx="6120680" cy="4600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50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smtClean="0">
                <a:solidFill>
                  <a:schemeClr val="accent6">
                    <a:lumMod val="75000"/>
                  </a:schemeClr>
                </a:solidFill>
                <a:latin typeface="+mj-lt"/>
              </a:rPr>
              <a:t>Ochrana zvířat při jejich „využívání“</a:t>
            </a:r>
            <a:endParaRPr lang="cs-CZ" sz="3600" b="1" dirty="0">
              <a:solidFill>
                <a:schemeClr val="accent6">
                  <a:lumMod val="75000"/>
                </a:schemeClr>
              </a:solidFill>
              <a:latin typeface="+mj-lt"/>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484784"/>
            <a:ext cx="8748464" cy="6771084"/>
          </a:xfrm>
          <a:prstGeom prst="rect">
            <a:avLst/>
          </a:prstGeom>
          <a:noFill/>
        </p:spPr>
        <p:txBody>
          <a:bodyPr wrap="square" rtlCol="0">
            <a:spAutoFit/>
          </a:bodyPr>
          <a:lstStyle/>
          <a:p>
            <a:pPr marL="457200" indent="-457200">
              <a:buFont typeface="Arial" pitchFamily="34" charset="0"/>
              <a:buChar char="•"/>
            </a:pPr>
            <a:r>
              <a:rPr lang="cs-CZ" sz="3200" b="1" dirty="0" smtClean="0"/>
              <a:t>Ochrana zvířat proti týrání</a:t>
            </a:r>
          </a:p>
          <a:p>
            <a:pPr marL="914400" lvl="1" indent="-457200">
              <a:buFont typeface="Arial" pitchFamily="34" charset="0"/>
              <a:buChar char="•"/>
            </a:pPr>
            <a:r>
              <a:rPr lang="cs-CZ" sz="3200" i="1" dirty="0" smtClean="0"/>
              <a:t>zájmové chovy, </a:t>
            </a:r>
          </a:p>
          <a:p>
            <a:pPr marL="914400" lvl="1" indent="-457200">
              <a:buFont typeface="Arial" pitchFamily="34" charset="0"/>
              <a:buChar char="•"/>
            </a:pPr>
            <a:r>
              <a:rPr lang="cs-CZ" sz="3200" i="1" dirty="0" smtClean="0"/>
              <a:t>hospodářská zvířata,</a:t>
            </a:r>
          </a:p>
          <a:p>
            <a:pPr marL="914400" lvl="1" indent="-457200">
              <a:buFont typeface="Arial" pitchFamily="34" charset="0"/>
              <a:buChar char="•"/>
            </a:pPr>
            <a:r>
              <a:rPr lang="cs-CZ" sz="3200" i="1" dirty="0" smtClean="0"/>
              <a:t>zvířata určená k vědeckým pokusům</a:t>
            </a:r>
            <a:endParaRPr lang="cs-CZ" sz="3200" i="1" dirty="0"/>
          </a:p>
          <a:p>
            <a:endParaRPr lang="cs-CZ" sz="3200" b="1" dirty="0" smtClean="0"/>
          </a:p>
          <a:p>
            <a:pPr marL="457200" indent="-457200">
              <a:buFont typeface="Arial" pitchFamily="34" charset="0"/>
              <a:buChar char="•"/>
            </a:pPr>
            <a:r>
              <a:rPr lang="cs-CZ" sz="3200" b="1" dirty="0"/>
              <a:t>V</a:t>
            </a:r>
            <a:r>
              <a:rPr lang="cs-CZ" sz="3200" b="1" dirty="0" smtClean="0"/>
              <a:t>eterinární </a:t>
            </a:r>
            <a:r>
              <a:rPr lang="cs-CZ" sz="3200" b="1" dirty="0"/>
              <a:t>péče </a:t>
            </a:r>
            <a:endParaRPr lang="cs-CZ" sz="3200" b="1" dirty="0" smtClean="0"/>
          </a:p>
          <a:p>
            <a:pPr marL="457200" indent="-457200">
              <a:buFont typeface="Arial" pitchFamily="34" charset="0"/>
              <a:buChar char="•"/>
            </a:pPr>
            <a:r>
              <a:rPr lang="cs-CZ" sz="3200" b="1" dirty="0"/>
              <a:t>Z</a:t>
            </a:r>
            <a:r>
              <a:rPr lang="cs-CZ" sz="3200" b="1" dirty="0" smtClean="0"/>
              <a:t>oologické </a:t>
            </a:r>
            <a:r>
              <a:rPr lang="cs-CZ" sz="3200" b="1" dirty="0"/>
              <a:t>zahrady, cirkusy</a:t>
            </a:r>
            <a:r>
              <a:rPr lang="cs-CZ" sz="3200" b="1" dirty="0" smtClean="0"/>
              <a:t>,…</a:t>
            </a:r>
          </a:p>
          <a:p>
            <a:pPr marL="457200" indent="-457200">
              <a:buFont typeface="Arial" pitchFamily="34" charset="0"/>
              <a:buChar char="•"/>
            </a:pPr>
            <a:r>
              <a:rPr lang="cs-CZ" sz="3200" b="1" dirty="0" smtClean="0"/>
              <a:t>Myslivost, rybářství</a:t>
            </a:r>
          </a:p>
          <a:p>
            <a:pPr marL="457200" indent="-457200">
              <a:buFont typeface="Arial" pitchFamily="34" charset="0"/>
              <a:buChar char="•"/>
            </a:pPr>
            <a:endParaRPr lang="cs-CZ" sz="3200" b="1" dirty="0"/>
          </a:p>
          <a:p>
            <a:pPr marL="457200" indent="-457200">
              <a:buFont typeface="Arial" pitchFamily="34" charset="0"/>
              <a:buChar char="•"/>
            </a:pPr>
            <a:r>
              <a:rPr lang="cs-CZ" sz="3200" b="1" dirty="0" smtClean="0"/>
              <a:t>Občanskoprávní ochrana</a:t>
            </a:r>
          </a:p>
          <a:p>
            <a:endParaRPr lang="cs-CZ" sz="3200" b="1" dirty="0" smtClean="0"/>
          </a:p>
          <a:p>
            <a:endParaRPr lang="cs-CZ" sz="3200" dirty="0" smtClean="0"/>
          </a:p>
          <a:p>
            <a:endParaRPr lang="cs-CZ" sz="3200" b="1" dirty="0"/>
          </a:p>
          <a:p>
            <a:endParaRPr lang="cs-CZ" dirty="0"/>
          </a:p>
        </p:txBody>
      </p:sp>
    </p:spTree>
    <p:extLst>
      <p:ext uri="{BB962C8B-B14F-4D97-AF65-F5344CB8AC3E}">
        <p14:creationId xmlns:p14="http://schemas.microsoft.com/office/powerpoint/2010/main" xmlns="" val="29019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down)">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down)">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down)">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056784" cy="523220"/>
          </a:xfrm>
          <a:prstGeom prst="rect">
            <a:avLst/>
          </a:prstGeom>
          <a:noFill/>
        </p:spPr>
        <p:txBody>
          <a:bodyPr wrap="square" rtlCol="0">
            <a:spAutoFit/>
          </a:bodyPr>
          <a:lstStyle/>
          <a:p>
            <a:r>
              <a:rPr lang="cs-CZ" sz="2800" b="1" dirty="0"/>
              <a:t>V lidské </a:t>
            </a:r>
            <a:r>
              <a:rPr lang="cs-CZ" sz="2800" b="1" dirty="0" smtClean="0"/>
              <a:t>péči - </a:t>
            </a:r>
            <a:r>
              <a:rPr lang="cs-CZ" sz="2800" b="1" dirty="0"/>
              <a:t>hospodářská, zájmová, pokusná</a:t>
            </a: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60385" y="1111374"/>
            <a:ext cx="8748464" cy="1077218"/>
          </a:xfrm>
          <a:prstGeom prst="rect">
            <a:avLst/>
          </a:prstGeom>
          <a:noFill/>
        </p:spPr>
        <p:txBody>
          <a:bodyPr wrap="square" rtlCol="0">
            <a:spAutoFit/>
          </a:bodyPr>
          <a:lstStyle/>
          <a:p>
            <a:r>
              <a:rPr lang="cs-CZ" sz="3200" b="1" dirty="0" smtClean="0"/>
              <a:t>Hlídací/policejní </a:t>
            </a:r>
            <a:r>
              <a:rPr lang="cs-CZ" sz="3200" b="1" dirty="0"/>
              <a:t>pes, pastevecký pes, </a:t>
            </a:r>
            <a:r>
              <a:rPr lang="cs-CZ" sz="3200" b="1" dirty="0" smtClean="0"/>
              <a:t>jezdecký </a:t>
            </a:r>
            <a:r>
              <a:rPr lang="cs-CZ" sz="3200" b="1" dirty="0"/>
              <a:t>kůň</a:t>
            </a:r>
          </a:p>
          <a:p>
            <a:pPr marL="457200" indent="-457200">
              <a:buFontTx/>
              <a:buChar char="-"/>
            </a:pPr>
            <a:r>
              <a:rPr lang="cs-CZ" sz="3200" b="1" dirty="0"/>
              <a:t>zájmové nebo hospodářské zvíře</a:t>
            </a:r>
            <a:r>
              <a:rPr lang="cs-CZ" sz="3200" b="1" dirty="0" smtClean="0"/>
              <a:t>?</a:t>
            </a:r>
            <a:endParaRPr lang="cs-CZ" sz="3200" b="1" dirty="0"/>
          </a:p>
        </p:txBody>
      </p:sp>
      <p:sp>
        <p:nvSpPr>
          <p:cNvPr id="6" name="TextovéPole 5"/>
          <p:cNvSpPr txBox="1"/>
          <p:nvPr/>
        </p:nvSpPr>
        <p:spPr>
          <a:xfrm>
            <a:off x="931242" y="5938458"/>
            <a:ext cx="7488832" cy="800219"/>
          </a:xfrm>
          <a:prstGeom prst="rect">
            <a:avLst/>
          </a:prstGeom>
          <a:noFill/>
        </p:spPr>
        <p:txBody>
          <a:bodyPr wrap="square" rtlCol="0">
            <a:spAutoFit/>
          </a:bodyPr>
          <a:lstStyle/>
          <a:p>
            <a:r>
              <a:rPr lang="cs-CZ" sz="2800" b="1" dirty="0"/>
              <a:t>hospodářský efekt není hlavním účelem chovu</a:t>
            </a:r>
          </a:p>
          <a:p>
            <a:endParaRPr lang="cs-CZ" dirty="0"/>
          </a:p>
        </p:txBody>
      </p:sp>
      <p:pic>
        <p:nvPicPr>
          <p:cNvPr id="4098" name="Picture 2" descr="http://cdn.zmescience.com/wp-content/uploads/2014/08/sheepdo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2093757"/>
            <a:ext cx="5257428" cy="3832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76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DEFINICE TÝRÁNÍ - § 4</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707986"/>
            <a:ext cx="8748464" cy="4524315"/>
          </a:xfrm>
          <a:prstGeom prst="rect">
            <a:avLst/>
          </a:prstGeom>
          <a:noFill/>
        </p:spPr>
        <p:txBody>
          <a:bodyPr wrap="square" rtlCol="0">
            <a:spAutoFit/>
          </a:bodyPr>
          <a:lstStyle/>
          <a:p>
            <a:pPr>
              <a:buFontTx/>
              <a:buChar char="-"/>
            </a:pPr>
            <a:r>
              <a:rPr lang="cs-CZ" sz="3200" dirty="0" smtClean="0"/>
              <a:t> nucení zvířete k přehnaným výkonům, </a:t>
            </a:r>
          </a:p>
          <a:p>
            <a:pPr>
              <a:buFontTx/>
              <a:buChar char="-"/>
            </a:pPr>
            <a:r>
              <a:rPr lang="cs-CZ" sz="3200" dirty="0" smtClean="0"/>
              <a:t> útrpný výcvik nebo vystoupení,</a:t>
            </a:r>
          </a:p>
          <a:p>
            <a:pPr>
              <a:buFontTx/>
              <a:buChar char="-"/>
            </a:pPr>
            <a:r>
              <a:rPr lang="cs-CZ" sz="3200" dirty="0" smtClean="0"/>
              <a:t> výcvik a použití k agresivnímu chování,</a:t>
            </a:r>
          </a:p>
          <a:p>
            <a:pPr>
              <a:buFontTx/>
              <a:buChar char="-"/>
            </a:pPr>
            <a:r>
              <a:rPr lang="cs-CZ" sz="3200" dirty="0" smtClean="0"/>
              <a:t> omezení výživy, bolestivá výživa, </a:t>
            </a:r>
          </a:p>
          <a:p>
            <a:pPr>
              <a:buFontTx/>
              <a:buChar char="-"/>
            </a:pPr>
            <a:r>
              <a:rPr lang="cs-CZ" sz="3200" dirty="0" smtClean="0"/>
              <a:t> neusmrcení slabého zvířete, </a:t>
            </a:r>
          </a:p>
          <a:p>
            <a:pPr>
              <a:buFontTx/>
              <a:buChar char="-"/>
            </a:pPr>
            <a:r>
              <a:rPr lang="cs-CZ" sz="3200" dirty="0" smtClean="0"/>
              <a:t> podávání dopingu a poškozujících látek, </a:t>
            </a:r>
          </a:p>
          <a:p>
            <a:pPr>
              <a:buFontTx/>
              <a:buChar char="-"/>
            </a:pPr>
            <a:r>
              <a:rPr lang="cs-CZ" sz="3200" dirty="0" smtClean="0"/>
              <a:t> cvičení nebo zkoušení na jiném živém zvířeti, </a:t>
            </a:r>
          </a:p>
          <a:p>
            <a:pPr>
              <a:buFontTx/>
              <a:buChar char="-"/>
            </a:pPr>
            <a:r>
              <a:rPr lang="cs-CZ" sz="3200" dirty="0" smtClean="0"/>
              <a:t> používání živých zvířat jako lákadel nebo nástrah,</a:t>
            </a:r>
          </a:p>
          <a:p>
            <a:pPr>
              <a:buFontTx/>
              <a:buChar char="-"/>
            </a:pPr>
            <a:r>
              <a:rPr lang="cs-CZ" sz="3200" dirty="0" smtClean="0"/>
              <a:t> štvaní zvířat proti sobě</a:t>
            </a:r>
            <a:endParaRPr lang="cs-CZ" sz="32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DEFINICE TÝRÁNÍ - § 4</a:t>
            </a:r>
            <a:endParaRPr lang="cs-CZ" sz="40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95536" y="1041023"/>
            <a:ext cx="8748464" cy="5816977"/>
          </a:xfrm>
          <a:prstGeom prst="rect">
            <a:avLst/>
          </a:prstGeom>
          <a:noFill/>
        </p:spPr>
        <p:txBody>
          <a:bodyPr wrap="square" rtlCol="0">
            <a:spAutoFit/>
          </a:bodyPr>
          <a:lstStyle/>
          <a:p>
            <a:pPr>
              <a:buFontTx/>
              <a:buChar char="-"/>
            </a:pPr>
            <a:r>
              <a:rPr lang="cs-CZ" sz="2000" dirty="0" smtClean="0"/>
              <a:t> nucení zvířete k přehnaným výkonům</a:t>
            </a:r>
          </a:p>
          <a:p>
            <a:r>
              <a:rPr lang="cs-CZ" sz="3200" b="1" dirty="0" smtClean="0"/>
              <a:t>prokazatelně překračují jeho síly</a:t>
            </a:r>
          </a:p>
          <a:p>
            <a:pPr>
              <a:buFontTx/>
              <a:buChar char="-"/>
            </a:pPr>
            <a:r>
              <a:rPr lang="cs-CZ" sz="2000" dirty="0" smtClean="0"/>
              <a:t> útrpný výcvik nebo vystoupení,</a:t>
            </a:r>
          </a:p>
          <a:p>
            <a:r>
              <a:rPr lang="cs-CZ" sz="2800" b="1" dirty="0" smtClean="0"/>
              <a:t>je-li toto pro zvíře spojeno s bolestí, utrpením, zraněním nebo jiným poškozením</a:t>
            </a:r>
          </a:p>
          <a:p>
            <a:pPr>
              <a:buFontTx/>
              <a:buChar char="-"/>
            </a:pPr>
            <a:r>
              <a:rPr lang="cs-CZ" sz="2000" dirty="0" smtClean="0"/>
              <a:t> výcvik a použití k agresivnímu chování,</a:t>
            </a:r>
          </a:p>
          <a:p>
            <a:pPr>
              <a:buFontTx/>
              <a:buChar char="-"/>
            </a:pPr>
            <a:r>
              <a:rPr lang="cs-CZ" sz="2000" dirty="0" smtClean="0"/>
              <a:t> omezení výživy, bolestivá výživa, </a:t>
            </a:r>
          </a:p>
          <a:p>
            <a:r>
              <a:rPr lang="cs-CZ" sz="2800" b="1" dirty="0" smtClean="0"/>
              <a:t>kromě zdravotních důvodů, a pokud by to způsobovalo bolest.</a:t>
            </a:r>
          </a:p>
          <a:p>
            <a:pPr>
              <a:buFontTx/>
              <a:buChar char="-"/>
            </a:pPr>
            <a:r>
              <a:rPr lang="cs-CZ" sz="2000" dirty="0" smtClean="0"/>
              <a:t> neusmrcení slabého zvířete, </a:t>
            </a:r>
          </a:p>
          <a:p>
            <a:pPr>
              <a:buFontTx/>
              <a:buChar char="-"/>
            </a:pPr>
            <a:r>
              <a:rPr lang="cs-CZ" sz="2000" dirty="0" smtClean="0"/>
              <a:t> podávání dopingu a poškozujících látek, </a:t>
            </a:r>
            <a:r>
              <a:rPr lang="cs-CZ" sz="2800" b="1" dirty="0" smtClean="0"/>
              <a:t>s cílem změnit jeho výkon nebo vzhled</a:t>
            </a:r>
            <a:endParaRPr lang="cs-CZ" sz="2000" b="1" dirty="0" smtClean="0"/>
          </a:p>
          <a:p>
            <a:pPr>
              <a:buFontTx/>
              <a:buChar char="-"/>
            </a:pPr>
            <a:r>
              <a:rPr lang="cs-CZ" sz="2000" dirty="0" smtClean="0"/>
              <a:t> cvičení nebo zkoušení na jiném živém zvířeti,  </a:t>
            </a:r>
            <a:r>
              <a:rPr lang="cs-CZ" sz="3200" b="1" dirty="0" smtClean="0"/>
              <a:t>výjimky výcviku</a:t>
            </a:r>
            <a:endParaRPr lang="cs-CZ" sz="2000" b="1" dirty="0" smtClean="0"/>
          </a:p>
          <a:p>
            <a:pPr>
              <a:buFontTx/>
              <a:buChar char="-"/>
            </a:pPr>
            <a:r>
              <a:rPr lang="cs-CZ" sz="2000" dirty="0" smtClean="0"/>
              <a:t> používání živých zvířat jako lákadel nebo nástrah,</a:t>
            </a:r>
          </a:p>
          <a:p>
            <a:endParaRPr lang="cs-CZ" sz="20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DEFINICE TÝRÁNÍ - § 4</a:t>
            </a:r>
            <a:endParaRPr lang="cs-CZ" sz="4000" b="1" dirty="0">
              <a:solidFill>
                <a:schemeClr val="accent6"/>
              </a:solidFill>
            </a:endParaRPr>
          </a:p>
        </p:txBody>
      </p:sp>
      <p:sp>
        <p:nvSpPr>
          <p:cNvPr id="5" name="TextovéPole 4"/>
          <p:cNvSpPr txBox="1"/>
          <p:nvPr/>
        </p:nvSpPr>
        <p:spPr>
          <a:xfrm>
            <a:off x="395536" y="1124744"/>
            <a:ext cx="8748464" cy="31608653"/>
          </a:xfrm>
          <a:prstGeom prst="rect">
            <a:avLst/>
          </a:prstGeom>
          <a:noFill/>
        </p:spPr>
        <p:txBody>
          <a:bodyPr wrap="square" rtlCol="0">
            <a:spAutoFit/>
          </a:bodyPr>
          <a:lstStyle/>
          <a:p>
            <a:pPr>
              <a:buFontTx/>
              <a:buChar char="-"/>
            </a:pPr>
            <a:r>
              <a:rPr lang="cs-CZ" sz="3200" dirty="0" smtClean="0"/>
              <a:t> chirurgické zákroky, </a:t>
            </a:r>
          </a:p>
          <a:p>
            <a:pPr>
              <a:buFontTx/>
              <a:buChar char="-"/>
            </a:pPr>
            <a:r>
              <a:rPr lang="cs-CZ" sz="3200" dirty="0" smtClean="0"/>
              <a:t> používání podnětů, předmětů nebo bolest vyvolávajících pomůcek,</a:t>
            </a:r>
          </a:p>
          <a:p>
            <a:pPr>
              <a:buFontTx/>
              <a:buChar char="-"/>
            </a:pPr>
            <a:r>
              <a:rPr lang="cs-CZ" sz="3200" dirty="0" smtClean="0"/>
              <a:t> podávání léčiv a provádění zákroků bez lékaře, </a:t>
            </a:r>
          </a:p>
          <a:p>
            <a:r>
              <a:rPr lang="cs-CZ" sz="3200" dirty="0" smtClean="0"/>
              <a:t> bezdůvodný stres nepřiměřený </a:t>
            </a:r>
          </a:p>
          <a:p>
            <a:pPr>
              <a:buFontTx/>
              <a:buChar char="-"/>
            </a:pPr>
            <a:r>
              <a:rPr lang="cs-CZ" sz="3200" dirty="0" smtClean="0"/>
              <a:t> chov v nevhodných podmínkách </a:t>
            </a:r>
          </a:p>
          <a:p>
            <a:pPr>
              <a:buFontTx/>
              <a:buChar char="-"/>
            </a:pPr>
            <a:r>
              <a:rPr lang="cs-CZ" sz="3200" dirty="0" smtClean="0"/>
              <a:t> zásah do porodu</a:t>
            </a:r>
          </a:p>
          <a:p>
            <a:pPr>
              <a:buFontTx/>
              <a:buChar char="-"/>
            </a:pPr>
            <a:r>
              <a:rPr lang="cs-CZ" sz="3200" dirty="0" smtClean="0"/>
              <a:t> bolestivé zacházení a přeprava, </a:t>
            </a:r>
          </a:p>
          <a:p>
            <a:pPr>
              <a:buFontTx/>
              <a:buChar char="-"/>
            </a:pPr>
            <a:r>
              <a:rPr lang="cs-CZ" sz="3200" dirty="0" smtClean="0"/>
              <a:t> omezení pohybu</a:t>
            </a:r>
          </a:p>
          <a:p>
            <a:pPr>
              <a:buFontTx/>
              <a:buChar char="-"/>
            </a:pPr>
            <a:endParaRPr lang="cs-CZ" sz="3200" dirty="0" smtClean="0"/>
          </a:p>
          <a:p>
            <a:endParaRPr lang="cs-CZ" sz="3200" dirty="0" smtClean="0"/>
          </a:p>
          <a:p>
            <a:endParaRPr lang="cs-CZ" sz="3200" dirty="0" smtClean="0"/>
          </a:p>
          <a:p>
            <a:pPr>
              <a:buFontTx/>
              <a:buChar char="-"/>
            </a:pPr>
            <a:r>
              <a:rPr lang="cs-CZ" sz="3200" dirty="0" smtClean="0"/>
              <a:t> </a:t>
            </a:r>
          </a:p>
          <a:p>
            <a:pPr>
              <a:buFontTx/>
              <a:buChar char="-"/>
            </a:pPr>
            <a:r>
              <a:rPr lang="cs-CZ" sz="3200" dirty="0" smtClean="0"/>
              <a:t>o) usmrtit zvíře způsobem působícím nepřiměřenou bolest nebo utrpení,</a:t>
            </a:r>
          </a:p>
          <a:p>
            <a:pPr>
              <a:buFontTx/>
              <a:buChar char="-"/>
            </a:pPr>
            <a:r>
              <a:rPr lang="cs-CZ" sz="3200" dirty="0" smtClean="0"/>
              <a:t> </a:t>
            </a:r>
          </a:p>
          <a:p>
            <a:pPr>
              <a:buFontTx/>
              <a:buChar char="-"/>
            </a:pPr>
            <a:r>
              <a:rPr lang="cs-CZ" sz="3200" dirty="0" smtClean="0"/>
              <a:t>p) překrmovat nebo krmit zvíře násilným způsobem, nejde-li o zákrok nezbytný k záchraně jeho života nebo zachování jeho zdraví,</a:t>
            </a:r>
          </a:p>
          <a:p>
            <a:pPr>
              <a:buFontTx/>
              <a:buChar char="-"/>
            </a:pPr>
            <a:r>
              <a:rPr lang="cs-CZ" sz="3200" dirty="0" smtClean="0"/>
              <a:t> </a:t>
            </a:r>
          </a:p>
          <a:p>
            <a:pPr>
              <a:buFontTx/>
              <a:buChar char="-"/>
            </a:pPr>
            <a:r>
              <a:rPr lang="cs-CZ" sz="3200" dirty="0" smtClean="0"/>
              <a:t>r) používat živá zvířata ke krmení těch druhů zvířat, u nichž z biologických důvodů není takový způsob výživy nutný,</a:t>
            </a:r>
          </a:p>
          <a:p>
            <a:pPr>
              <a:buFontTx/>
              <a:buChar char="-"/>
            </a:pPr>
            <a:r>
              <a:rPr lang="cs-CZ" sz="3200" dirty="0" smtClean="0"/>
              <a:t> </a:t>
            </a:r>
          </a:p>
          <a:p>
            <a:pPr>
              <a:buFontTx/>
              <a:buChar char="-"/>
            </a:pPr>
            <a:r>
              <a:rPr lang="cs-CZ" sz="3200" dirty="0" smtClean="0"/>
              <a:t>s) opustit zvíře s výjimkou zvířete volně žijícího s úmyslem se ho zbavit nebo zvíře vyhnat,</a:t>
            </a:r>
          </a:p>
          <a:p>
            <a:pPr>
              <a:buFontTx/>
              <a:buChar char="-"/>
            </a:pPr>
            <a:r>
              <a:rPr lang="cs-CZ" sz="3200" dirty="0" smtClean="0"/>
              <a:t> </a:t>
            </a:r>
          </a:p>
          <a:p>
            <a:pPr>
              <a:buFontTx/>
              <a:buChar char="-"/>
            </a:pPr>
            <a:r>
              <a:rPr lang="cs-CZ" sz="3200" dirty="0" smtClean="0"/>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krajiny1g)</a:t>
            </a:r>
          </a:p>
          <a:p>
            <a:pPr>
              <a:buFontTx/>
              <a:buChar char="-"/>
            </a:pPr>
            <a:r>
              <a:rPr lang="cs-CZ" sz="3200" dirty="0" smtClean="0"/>
              <a:t> </a:t>
            </a:r>
          </a:p>
          <a:p>
            <a:pPr>
              <a:buFontTx/>
              <a:buChar char="-"/>
            </a:pPr>
            <a:r>
              <a:rPr lang="cs-CZ" sz="3200" dirty="0" smtClean="0"/>
              <a:t>u) označovat zvíře vymrazováním s výjimkou ryb, a označovat zvíře výžehem, s výjimkou koní, stanoví-li tak zvláštní právní předpis1h),</a:t>
            </a:r>
          </a:p>
          <a:p>
            <a:pPr>
              <a:buFontTx/>
              <a:buChar char="-"/>
            </a:pPr>
            <a:r>
              <a:rPr lang="cs-CZ" sz="3200" dirty="0" smtClean="0"/>
              <a:t> </a:t>
            </a:r>
          </a:p>
          <a:p>
            <a:pPr>
              <a:buFontTx/>
              <a:buChar char="-"/>
            </a:pPr>
            <a:r>
              <a:rPr lang="cs-CZ" sz="3200" dirty="0" smtClean="0"/>
              <a:t>v) používat elektrický proud k omezení pohybu končetin nebo těla zvířete mimo použití elektrických ohradníků nebo přístrojů pro elektrické omračování a usmrcování zvířat anebo odchyt ryb podle zvláštního právního předpisu,1d)</a:t>
            </a:r>
          </a:p>
          <a:p>
            <a:pPr>
              <a:buFontTx/>
              <a:buChar char="-"/>
            </a:pPr>
            <a:r>
              <a:rPr lang="cs-CZ" sz="3200" dirty="0" smtClean="0"/>
              <a:t> </a:t>
            </a:r>
          </a:p>
          <a:p>
            <a:pPr>
              <a:buFontTx/>
              <a:buChar char="-"/>
            </a:pPr>
            <a:r>
              <a:rPr lang="cs-CZ" sz="3200" dirty="0" smtClean="0"/>
              <a:t>w) jiné tímto zákonem zakázané jednání, v jehož důsledku dojde k utrpení zvířete.</a:t>
            </a:r>
          </a:p>
          <a:p>
            <a:pPr>
              <a:buFontTx/>
              <a:buChar char="-"/>
            </a:pPr>
            <a:r>
              <a:rPr lang="cs-CZ" sz="3200" dirty="0" smtClean="0"/>
              <a:t> </a:t>
            </a:r>
          </a:p>
          <a:p>
            <a:pPr>
              <a:buFontTx/>
              <a:buChar char="-"/>
            </a:pPr>
            <a:r>
              <a:rPr lang="cs-CZ" sz="3200" dirty="0" smtClean="0"/>
              <a:t>	(2) Ustanovení odstavce 1 se nevztahují na zákroky nebo činnosti</a:t>
            </a:r>
          </a:p>
          <a:p>
            <a:pPr>
              <a:buFontTx/>
              <a:buChar char="-"/>
            </a:pPr>
            <a:r>
              <a:rPr lang="cs-CZ" sz="3200" dirty="0" smtClean="0"/>
              <a:t> </a:t>
            </a:r>
          </a:p>
          <a:p>
            <a:pPr>
              <a:buFontTx/>
              <a:buChar char="-"/>
            </a:pPr>
            <a:r>
              <a:rPr lang="cs-CZ" sz="3200" dirty="0" smtClean="0"/>
              <a:t>a) spojené s naléhavou potřebou záchrany života zvířat nebo lidí v naléhavých situacích záchranných prací podle zvláštních právních předpisů,1j)</a:t>
            </a:r>
          </a:p>
          <a:p>
            <a:pPr>
              <a:buFontTx/>
              <a:buChar char="-"/>
            </a:pPr>
            <a:r>
              <a:rPr lang="cs-CZ" sz="3200" dirty="0" smtClean="0"/>
              <a:t> </a:t>
            </a:r>
          </a:p>
          <a:p>
            <a:pPr>
              <a:buFontTx/>
              <a:buChar char="-"/>
            </a:pPr>
            <a:r>
              <a:rPr lang="cs-CZ" sz="3200" dirty="0" smtClean="0"/>
              <a:t>b) prováděné podle schváleného projektu pokusů.</a:t>
            </a:r>
          </a:p>
          <a:p>
            <a:pPr>
              <a:buFontTx/>
              <a:buChar char="-"/>
            </a:pPr>
            <a:r>
              <a:rPr lang="cs-CZ" sz="3200" dirty="0" smtClean="0"/>
              <a:t> </a:t>
            </a:r>
          </a:p>
          <a:p>
            <a:pPr>
              <a:buFontTx/>
              <a:buChar char="-"/>
            </a:pPr>
            <a:r>
              <a:rPr lang="cs-CZ" sz="3200" dirty="0" smtClean="0"/>
              <a:t>	(3) Ustanovení odstavce 1 písm. b) se nevztahuje na výchovu, výcvik a použití zvířete k plnění úkolů, stanovených ozbrojeným silám, bezpečnostním sborům nebo obecní policii zvláštními právními předpisy1k), jakož i na výchovu a výcvik psů prováděný chovatelskými sdruženími nebo organizacemi v rámci zájmové činnosti.</a:t>
            </a:r>
            <a:endParaRPr lang="cs-CZ" sz="32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4" end="14"/>
                                            </p:txEl>
                                          </p:spTgt>
                                        </p:tgtEl>
                                        <p:attrNameLst>
                                          <p:attrName>style.visibility</p:attrName>
                                        </p:attrNameLst>
                                      </p:cBhvr>
                                      <p:to>
                                        <p:strVal val="visible"/>
                                      </p:to>
                                    </p:set>
                                    <p:animEffect transition="in" filter="fade">
                                      <p:cBhvr>
                                        <p:cTn id="62" dur="500"/>
                                        <p:tgtEl>
                                          <p:spTgt spid="5">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500"/>
                                        <p:tgtEl>
                                          <p:spTgt spid="5">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fade">
                                      <p:cBhvr>
                                        <p:cTn id="72" dur="500"/>
                                        <p:tgtEl>
                                          <p:spTgt spid="5">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7" end="17"/>
                                            </p:txEl>
                                          </p:spTgt>
                                        </p:tgtEl>
                                        <p:attrNameLst>
                                          <p:attrName>style.visibility</p:attrName>
                                        </p:attrNameLst>
                                      </p:cBhvr>
                                      <p:to>
                                        <p:strVal val="visible"/>
                                      </p:to>
                                    </p:set>
                                    <p:animEffect transition="in" filter="fade">
                                      <p:cBhvr>
                                        <p:cTn id="77" dur="500"/>
                                        <p:tgtEl>
                                          <p:spTgt spid="5">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18" end="18"/>
                                            </p:txEl>
                                          </p:spTgt>
                                        </p:tgtEl>
                                        <p:attrNameLst>
                                          <p:attrName>style.visibility</p:attrName>
                                        </p:attrNameLst>
                                      </p:cBhvr>
                                      <p:to>
                                        <p:strVal val="visible"/>
                                      </p:to>
                                    </p:set>
                                    <p:animEffect transition="in" filter="fade">
                                      <p:cBhvr>
                                        <p:cTn id="82" dur="500"/>
                                        <p:tgtEl>
                                          <p:spTgt spid="5">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Effect transition="in" filter="fade">
                                      <p:cBhvr>
                                        <p:cTn id="87" dur="500"/>
                                        <p:tgtEl>
                                          <p:spTgt spid="5">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0" end="20"/>
                                            </p:txEl>
                                          </p:spTgt>
                                        </p:tgtEl>
                                        <p:attrNameLst>
                                          <p:attrName>style.visibility</p:attrName>
                                        </p:attrNameLst>
                                      </p:cBhvr>
                                      <p:to>
                                        <p:strVal val="visible"/>
                                      </p:to>
                                    </p:set>
                                    <p:animEffect transition="in" filter="fade">
                                      <p:cBhvr>
                                        <p:cTn id="92" dur="500"/>
                                        <p:tgtEl>
                                          <p:spTgt spid="5">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21" end="21"/>
                                            </p:txEl>
                                          </p:spTgt>
                                        </p:tgtEl>
                                        <p:attrNameLst>
                                          <p:attrName>style.visibility</p:attrName>
                                        </p:attrNameLst>
                                      </p:cBhvr>
                                      <p:to>
                                        <p:strVal val="visible"/>
                                      </p:to>
                                    </p:set>
                                    <p:animEffect transition="in" filter="fade">
                                      <p:cBhvr>
                                        <p:cTn id="97" dur="500"/>
                                        <p:tgtEl>
                                          <p:spTgt spid="5">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22" end="22"/>
                                            </p:txEl>
                                          </p:spTgt>
                                        </p:tgtEl>
                                        <p:attrNameLst>
                                          <p:attrName>style.visibility</p:attrName>
                                        </p:attrNameLst>
                                      </p:cBhvr>
                                      <p:to>
                                        <p:strVal val="visible"/>
                                      </p:to>
                                    </p:set>
                                    <p:animEffect transition="in" filter="fade">
                                      <p:cBhvr>
                                        <p:cTn id="102" dur="500"/>
                                        <p:tgtEl>
                                          <p:spTgt spid="5">
                                            <p:txEl>
                                              <p:pRg st="22" end="2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23" end="23"/>
                                            </p:txEl>
                                          </p:spTgt>
                                        </p:tgtEl>
                                        <p:attrNameLst>
                                          <p:attrName>style.visibility</p:attrName>
                                        </p:attrNameLst>
                                      </p:cBhvr>
                                      <p:to>
                                        <p:strVal val="visible"/>
                                      </p:to>
                                    </p:set>
                                    <p:animEffect transition="in" filter="fade">
                                      <p:cBhvr>
                                        <p:cTn id="107" dur="500"/>
                                        <p:tgtEl>
                                          <p:spTgt spid="5">
                                            <p:txEl>
                                              <p:pRg st="23" end="2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24" end="24"/>
                                            </p:txEl>
                                          </p:spTgt>
                                        </p:tgtEl>
                                        <p:attrNameLst>
                                          <p:attrName>style.visibility</p:attrName>
                                        </p:attrNameLst>
                                      </p:cBhvr>
                                      <p:to>
                                        <p:strVal val="visible"/>
                                      </p:to>
                                    </p:set>
                                    <p:animEffect transition="in" filter="fade">
                                      <p:cBhvr>
                                        <p:cTn id="112" dur="500"/>
                                        <p:tgtEl>
                                          <p:spTgt spid="5">
                                            <p:txEl>
                                              <p:pRg st="24" end="2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25" end="25"/>
                                            </p:txEl>
                                          </p:spTgt>
                                        </p:tgtEl>
                                        <p:attrNameLst>
                                          <p:attrName>style.visibility</p:attrName>
                                        </p:attrNameLst>
                                      </p:cBhvr>
                                      <p:to>
                                        <p:strVal val="visible"/>
                                      </p:to>
                                    </p:set>
                                    <p:animEffect transition="in" filter="fade">
                                      <p:cBhvr>
                                        <p:cTn id="117" dur="500"/>
                                        <p:tgtEl>
                                          <p:spTgt spid="5">
                                            <p:txEl>
                                              <p:pRg st="25" end="2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26" end="26"/>
                                            </p:txEl>
                                          </p:spTgt>
                                        </p:tgtEl>
                                        <p:attrNameLst>
                                          <p:attrName>style.visibility</p:attrName>
                                        </p:attrNameLst>
                                      </p:cBhvr>
                                      <p:to>
                                        <p:strVal val="visible"/>
                                      </p:to>
                                    </p:set>
                                    <p:animEffect transition="in" filter="fade">
                                      <p:cBhvr>
                                        <p:cTn id="122" dur="500"/>
                                        <p:tgtEl>
                                          <p:spTgt spid="5">
                                            <p:txEl>
                                              <p:pRg st="26" end="2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27" end="27"/>
                                            </p:txEl>
                                          </p:spTgt>
                                        </p:tgtEl>
                                        <p:attrNameLst>
                                          <p:attrName>style.visibility</p:attrName>
                                        </p:attrNameLst>
                                      </p:cBhvr>
                                      <p:to>
                                        <p:strVal val="visible"/>
                                      </p:to>
                                    </p:set>
                                    <p:animEffect transition="in" filter="fade">
                                      <p:cBhvr>
                                        <p:cTn id="127" dur="500"/>
                                        <p:tgtEl>
                                          <p:spTgt spid="5">
                                            <p:txEl>
                                              <p:pRg st="27" end="27"/>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28" end="28"/>
                                            </p:txEl>
                                          </p:spTgt>
                                        </p:tgtEl>
                                        <p:attrNameLst>
                                          <p:attrName>style.visibility</p:attrName>
                                        </p:attrNameLst>
                                      </p:cBhvr>
                                      <p:to>
                                        <p:strVal val="visible"/>
                                      </p:to>
                                    </p:set>
                                    <p:animEffect transition="in" filter="fade">
                                      <p:cBhvr>
                                        <p:cTn id="132" dur="500"/>
                                        <p:tgtEl>
                                          <p:spTgt spid="5">
                                            <p:txEl>
                                              <p:pRg st="28" end="28"/>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
                                            <p:txEl>
                                              <p:pRg st="29" end="29"/>
                                            </p:txEl>
                                          </p:spTgt>
                                        </p:tgtEl>
                                        <p:attrNameLst>
                                          <p:attrName>style.visibility</p:attrName>
                                        </p:attrNameLst>
                                      </p:cBhvr>
                                      <p:to>
                                        <p:strVal val="visible"/>
                                      </p:to>
                                    </p:set>
                                    <p:animEffect transition="in" filter="fade">
                                      <p:cBhvr>
                                        <p:cTn id="137" dur="500"/>
                                        <p:tgtEl>
                                          <p:spTgt spid="5">
                                            <p:txEl>
                                              <p:pRg st="29" end="29"/>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30" end="30"/>
                                            </p:txEl>
                                          </p:spTgt>
                                        </p:tgtEl>
                                        <p:attrNameLst>
                                          <p:attrName>style.visibility</p:attrName>
                                        </p:attrNameLst>
                                      </p:cBhvr>
                                      <p:to>
                                        <p:strVal val="visible"/>
                                      </p:to>
                                    </p:set>
                                    <p:animEffect transition="in" filter="fade">
                                      <p:cBhvr>
                                        <p:cTn id="142" dur="500"/>
                                        <p:tgtEl>
                                          <p:spTgt spid="5">
                                            <p:txEl>
                                              <p:pRg st="30" end="3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
                                            <p:txEl>
                                              <p:pRg st="31" end="31"/>
                                            </p:txEl>
                                          </p:spTgt>
                                        </p:tgtEl>
                                        <p:attrNameLst>
                                          <p:attrName>style.visibility</p:attrName>
                                        </p:attrNameLst>
                                      </p:cBhvr>
                                      <p:to>
                                        <p:strVal val="visible"/>
                                      </p:to>
                                    </p:set>
                                    <p:animEffect transition="in" filter="fade">
                                      <p:cBhvr>
                                        <p:cTn id="147" dur="500"/>
                                        <p:tgtEl>
                                          <p:spTgt spid="5">
                                            <p:txEl>
                                              <p:pRg st="31" end="31"/>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
                                            <p:txEl>
                                              <p:pRg st="32" end="32"/>
                                            </p:txEl>
                                          </p:spTgt>
                                        </p:tgtEl>
                                        <p:attrNameLst>
                                          <p:attrName>style.visibility</p:attrName>
                                        </p:attrNameLst>
                                      </p:cBhvr>
                                      <p:to>
                                        <p:strVal val="visible"/>
                                      </p:to>
                                    </p:set>
                                    <p:animEffect transition="in" filter="fade">
                                      <p:cBhvr>
                                        <p:cTn id="152" dur="500"/>
                                        <p:tgtEl>
                                          <p:spTgt spid="5">
                                            <p:txEl>
                                              <p:pRg st="32" end="3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
                                            <p:txEl>
                                              <p:pRg st="33" end="33"/>
                                            </p:txEl>
                                          </p:spTgt>
                                        </p:tgtEl>
                                        <p:attrNameLst>
                                          <p:attrName>style.visibility</p:attrName>
                                        </p:attrNameLst>
                                      </p:cBhvr>
                                      <p:to>
                                        <p:strVal val="visible"/>
                                      </p:to>
                                    </p:set>
                                    <p:animEffect transition="in" filter="fade">
                                      <p:cBhvr>
                                        <p:cTn id="157" dur="500"/>
                                        <p:tgtEl>
                                          <p:spTgt spid="5">
                                            <p:txEl>
                                              <p:pRg st="33" end="33"/>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5">
                                            <p:txEl>
                                              <p:pRg st="34" end="34"/>
                                            </p:txEl>
                                          </p:spTgt>
                                        </p:tgtEl>
                                        <p:attrNameLst>
                                          <p:attrName>style.visibility</p:attrName>
                                        </p:attrNameLst>
                                      </p:cBhvr>
                                      <p:to>
                                        <p:strVal val="visible"/>
                                      </p:to>
                                    </p:set>
                                    <p:animEffect transition="in" filter="fade">
                                      <p:cBhvr>
                                        <p:cTn id="162" dur="500"/>
                                        <p:tgtEl>
                                          <p:spTgt spid="5">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DEFINICE TÝRÁNÍ - § 4</a:t>
            </a:r>
            <a:endParaRPr lang="cs-CZ" sz="4000" b="1" dirty="0">
              <a:solidFill>
                <a:schemeClr val="accent6"/>
              </a:solidFill>
            </a:endParaRPr>
          </a:p>
        </p:txBody>
      </p:sp>
      <p:sp>
        <p:nvSpPr>
          <p:cNvPr id="5" name="TextovéPole 4"/>
          <p:cNvSpPr txBox="1"/>
          <p:nvPr/>
        </p:nvSpPr>
        <p:spPr>
          <a:xfrm>
            <a:off x="395536" y="1412776"/>
            <a:ext cx="8748464" cy="30869989"/>
          </a:xfrm>
          <a:prstGeom prst="rect">
            <a:avLst/>
          </a:prstGeom>
          <a:noFill/>
        </p:spPr>
        <p:txBody>
          <a:bodyPr wrap="square" rtlCol="0">
            <a:spAutoFit/>
          </a:bodyPr>
          <a:lstStyle/>
          <a:p>
            <a:pPr>
              <a:buFontTx/>
              <a:buChar char="-"/>
            </a:pPr>
            <a:r>
              <a:rPr lang="cs-CZ" dirty="0" smtClean="0"/>
              <a:t> chirurgické zákroky </a:t>
            </a:r>
            <a:r>
              <a:rPr lang="cs-CZ" sz="2400" b="1" dirty="0" smtClean="0"/>
              <a:t>za účelem změny vzhledu nebo jiných vlastností zvířete</a:t>
            </a:r>
            <a:r>
              <a:rPr lang="cs-CZ" dirty="0" smtClean="0"/>
              <a:t>, </a:t>
            </a:r>
          </a:p>
          <a:p>
            <a:pPr>
              <a:buFontTx/>
              <a:buChar char="-"/>
            </a:pPr>
            <a:r>
              <a:rPr lang="cs-CZ" dirty="0" smtClean="0"/>
              <a:t> používat podnětů, předmětů nebo bolest vyvolávajících pomůcek tak, že </a:t>
            </a:r>
            <a:r>
              <a:rPr lang="cs-CZ" sz="2400" b="1" dirty="0" smtClean="0"/>
              <a:t>působí klinicky zjevné poranění nebo následné dlouhodobé klinicky prokazatelné negativní změny v činnosti nervové soustavy nebo jiných orgánových systémů zvířat</a:t>
            </a:r>
            <a:r>
              <a:rPr lang="cs-CZ" dirty="0" smtClean="0"/>
              <a:t>,</a:t>
            </a:r>
          </a:p>
          <a:p>
            <a:pPr>
              <a:buFontTx/>
              <a:buChar char="-"/>
            </a:pPr>
            <a:r>
              <a:rPr lang="cs-CZ" dirty="0" smtClean="0"/>
              <a:t>bezdůvodný stres </a:t>
            </a:r>
            <a:r>
              <a:rPr lang="cs-CZ" sz="2800" b="1" dirty="0" smtClean="0"/>
              <a:t>nepřiměřený </a:t>
            </a:r>
            <a:endParaRPr lang="cs-CZ" b="1" dirty="0" smtClean="0"/>
          </a:p>
          <a:p>
            <a:pPr>
              <a:buFontTx/>
              <a:buChar char="-"/>
            </a:pPr>
            <a:r>
              <a:rPr lang="cs-CZ" dirty="0" smtClean="0"/>
              <a:t>chov v nevhodných podmínkách nebo </a:t>
            </a:r>
            <a:r>
              <a:rPr lang="cs-CZ" sz="2400" b="1" dirty="0" smtClean="0"/>
              <a:t>tak, aby si sama nebo vzájemně způsobovala utrpení</a:t>
            </a:r>
            <a:endParaRPr lang="cs-CZ" dirty="0" smtClean="0"/>
          </a:p>
          <a:p>
            <a:pPr>
              <a:buFontTx/>
              <a:buChar char="-"/>
            </a:pPr>
            <a:endParaRPr lang="cs-CZ" dirty="0" smtClean="0"/>
          </a:p>
          <a:p>
            <a:pPr>
              <a:buFontTx/>
              <a:buChar char="-"/>
            </a:pPr>
            <a:r>
              <a:rPr lang="cs-CZ" dirty="0" smtClean="0"/>
              <a:t>l) zásah do porodu </a:t>
            </a:r>
            <a:r>
              <a:rPr lang="cs-CZ" sz="2400" b="1" dirty="0" smtClean="0"/>
              <a:t>způsobem, který neodpovídá obtížnosti porodu, zvyšuje bolest anebo poškozuje zdraví matky i mláděte</a:t>
            </a:r>
            <a:r>
              <a:rPr lang="cs-CZ" dirty="0" smtClean="0"/>
              <a:t>,</a:t>
            </a:r>
          </a:p>
          <a:p>
            <a:pPr>
              <a:buFontTx/>
              <a:buChar char="-"/>
            </a:pPr>
            <a:endParaRPr lang="cs-CZ" dirty="0" smtClean="0"/>
          </a:p>
          <a:p>
            <a:pPr>
              <a:buFontTx/>
              <a:buChar char="-"/>
            </a:pPr>
            <a:endParaRPr lang="cs-CZ" sz="3200" dirty="0" smtClean="0"/>
          </a:p>
          <a:p>
            <a:pPr>
              <a:buFontTx/>
              <a:buChar char="-"/>
            </a:pPr>
            <a:endParaRPr lang="cs-CZ" sz="3200" dirty="0" smtClean="0"/>
          </a:p>
          <a:p>
            <a:pPr>
              <a:buFontTx/>
              <a:buChar char="-"/>
            </a:pPr>
            <a:r>
              <a:rPr lang="cs-CZ" sz="3200" dirty="0" smtClean="0"/>
              <a:t>o) usmrtit zvíře způsobem působícím nepřiměřenou bolest nebo utrpení,</a:t>
            </a:r>
          </a:p>
          <a:p>
            <a:pPr>
              <a:buFontTx/>
              <a:buChar char="-"/>
            </a:pPr>
            <a:r>
              <a:rPr lang="cs-CZ" sz="3200" dirty="0" smtClean="0"/>
              <a:t> </a:t>
            </a:r>
          </a:p>
          <a:p>
            <a:pPr>
              <a:buFontTx/>
              <a:buChar char="-"/>
            </a:pPr>
            <a:r>
              <a:rPr lang="cs-CZ" sz="3200" dirty="0" smtClean="0"/>
              <a:t>p) překrmovat nebo krmit zvíře násilným způsobem, nejde-li o zákrok nezbytný k záchraně jeho života nebo zachování jeho zdraví,</a:t>
            </a:r>
          </a:p>
          <a:p>
            <a:pPr>
              <a:buFontTx/>
              <a:buChar char="-"/>
            </a:pPr>
            <a:r>
              <a:rPr lang="cs-CZ" sz="3200" dirty="0" smtClean="0"/>
              <a:t> </a:t>
            </a:r>
          </a:p>
          <a:p>
            <a:pPr>
              <a:buFontTx/>
              <a:buChar char="-"/>
            </a:pPr>
            <a:r>
              <a:rPr lang="cs-CZ" sz="3200" dirty="0" smtClean="0"/>
              <a:t>r) používat živá zvířata ke krmení těch druhů zvířat, u nichž z biologických důvodů není takový způsob výživy nutný,</a:t>
            </a:r>
          </a:p>
          <a:p>
            <a:pPr>
              <a:buFontTx/>
              <a:buChar char="-"/>
            </a:pPr>
            <a:r>
              <a:rPr lang="cs-CZ" sz="3200" dirty="0" smtClean="0"/>
              <a:t> </a:t>
            </a:r>
          </a:p>
          <a:p>
            <a:pPr>
              <a:buFontTx/>
              <a:buChar char="-"/>
            </a:pPr>
            <a:r>
              <a:rPr lang="cs-CZ" sz="3200" dirty="0" smtClean="0"/>
              <a:t>s) opustit zvíře s výjimkou zvířete volně žijícího s úmyslem se ho zbavit nebo zvíře vyhnat,</a:t>
            </a:r>
          </a:p>
          <a:p>
            <a:pPr>
              <a:buFontTx/>
              <a:buChar char="-"/>
            </a:pPr>
            <a:r>
              <a:rPr lang="cs-CZ" sz="3200" dirty="0" smtClean="0"/>
              <a:t> </a:t>
            </a:r>
          </a:p>
          <a:p>
            <a:pPr>
              <a:buFontTx/>
              <a:buChar char="-"/>
            </a:pPr>
            <a:r>
              <a:rPr lang="cs-CZ" sz="3200" dirty="0" smtClean="0"/>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krajiny1g)</a:t>
            </a:r>
          </a:p>
          <a:p>
            <a:pPr>
              <a:buFontTx/>
              <a:buChar char="-"/>
            </a:pPr>
            <a:r>
              <a:rPr lang="cs-CZ" sz="3200" dirty="0" smtClean="0"/>
              <a:t> </a:t>
            </a:r>
          </a:p>
          <a:p>
            <a:pPr>
              <a:buFontTx/>
              <a:buChar char="-"/>
            </a:pPr>
            <a:r>
              <a:rPr lang="cs-CZ" sz="3200" dirty="0" smtClean="0"/>
              <a:t>u) označovat zvíře vymrazováním s výjimkou ryb, a označovat zvíře výžehem, s výjimkou koní, stanoví-li tak zvláštní právní předpis1h),</a:t>
            </a:r>
          </a:p>
          <a:p>
            <a:pPr>
              <a:buFontTx/>
              <a:buChar char="-"/>
            </a:pPr>
            <a:r>
              <a:rPr lang="cs-CZ" sz="3200" dirty="0" smtClean="0"/>
              <a:t> </a:t>
            </a:r>
          </a:p>
          <a:p>
            <a:pPr>
              <a:buFontTx/>
              <a:buChar char="-"/>
            </a:pPr>
            <a:r>
              <a:rPr lang="cs-CZ" sz="3200" dirty="0" smtClean="0"/>
              <a:t>v) používat elektrický proud k omezení pohybu končetin nebo těla zvířete mimo použití elektrických ohradníků nebo přístrojů pro elektrické omračování a usmrcování zvířat anebo odchyt ryb podle zvláštního právního předpisu,1d)</a:t>
            </a:r>
          </a:p>
          <a:p>
            <a:pPr>
              <a:buFontTx/>
              <a:buChar char="-"/>
            </a:pPr>
            <a:r>
              <a:rPr lang="cs-CZ" sz="3200" dirty="0" smtClean="0"/>
              <a:t> </a:t>
            </a:r>
          </a:p>
          <a:p>
            <a:pPr>
              <a:buFontTx/>
              <a:buChar char="-"/>
            </a:pPr>
            <a:r>
              <a:rPr lang="cs-CZ" sz="3200" dirty="0" smtClean="0"/>
              <a:t>w) jiné tímto zákonem zakázané jednání, v jehož důsledku dojde k utrpení zvířete.</a:t>
            </a:r>
          </a:p>
          <a:p>
            <a:pPr>
              <a:buFontTx/>
              <a:buChar char="-"/>
            </a:pPr>
            <a:r>
              <a:rPr lang="cs-CZ" sz="3200" dirty="0" smtClean="0"/>
              <a:t> </a:t>
            </a:r>
          </a:p>
          <a:p>
            <a:pPr>
              <a:buFontTx/>
              <a:buChar char="-"/>
            </a:pPr>
            <a:r>
              <a:rPr lang="cs-CZ" sz="3200" dirty="0" smtClean="0"/>
              <a:t>	(2) Ustanovení odstavce 1 se nevztahují na zákroky nebo činnosti</a:t>
            </a:r>
          </a:p>
          <a:p>
            <a:pPr>
              <a:buFontTx/>
              <a:buChar char="-"/>
            </a:pPr>
            <a:r>
              <a:rPr lang="cs-CZ" sz="3200" dirty="0" smtClean="0"/>
              <a:t> </a:t>
            </a:r>
          </a:p>
          <a:p>
            <a:pPr>
              <a:buFontTx/>
              <a:buChar char="-"/>
            </a:pPr>
            <a:r>
              <a:rPr lang="cs-CZ" sz="3200" dirty="0" smtClean="0"/>
              <a:t>a) spojené s naléhavou potřebou záchrany života zvířat nebo lidí v naléhavých situacích záchranných prací podle zvláštních právních předpisů,1j)</a:t>
            </a:r>
          </a:p>
          <a:p>
            <a:pPr>
              <a:buFontTx/>
              <a:buChar char="-"/>
            </a:pPr>
            <a:r>
              <a:rPr lang="cs-CZ" sz="3200" dirty="0" smtClean="0"/>
              <a:t> </a:t>
            </a:r>
          </a:p>
          <a:p>
            <a:pPr>
              <a:buFontTx/>
              <a:buChar char="-"/>
            </a:pPr>
            <a:r>
              <a:rPr lang="cs-CZ" sz="3200" dirty="0" smtClean="0"/>
              <a:t>b) prováděné podle schváleného projektu pokusů.</a:t>
            </a:r>
          </a:p>
          <a:p>
            <a:pPr>
              <a:buFontTx/>
              <a:buChar char="-"/>
            </a:pPr>
            <a:r>
              <a:rPr lang="cs-CZ" sz="3200" dirty="0" smtClean="0"/>
              <a:t> </a:t>
            </a:r>
          </a:p>
          <a:p>
            <a:pPr>
              <a:buFontTx/>
              <a:buChar char="-"/>
            </a:pPr>
            <a:r>
              <a:rPr lang="cs-CZ" sz="3200" dirty="0" smtClean="0"/>
              <a:t>	(3) Ustanovení odstavce 1 písm. b) se nevztahuje na výchovu, výcvik a použití zvířete k plnění úkolů, stanovených ozbrojeným silám, bezpečnostním sborům nebo obecní policii zvláštními právními předpisy1k), jakož i na výchovu a výcvik psů prováděný chovatelskými sdruženími nebo organizacemi v rámci zájmové činnosti.</a:t>
            </a:r>
            <a:endParaRPr lang="cs-CZ" sz="32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fade">
                                      <p:cBhvr>
                                        <p:cTn id="57" dur="500"/>
                                        <p:tgtEl>
                                          <p:spTgt spid="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5" end="15"/>
                                            </p:txEl>
                                          </p:spTgt>
                                        </p:tgtEl>
                                        <p:attrNameLst>
                                          <p:attrName>style.visibility</p:attrName>
                                        </p:attrNameLst>
                                      </p:cBhvr>
                                      <p:to>
                                        <p:strVal val="visible"/>
                                      </p:to>
                                    </p:set>
                                    <p:animEffect transition="in" filter="fade">
                                      <p:cBhvr>
                                        <p:cTn id="62" dur="500"/>
                                        <p:tgtEl>
                                          <p:spTgt spid="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Effect transition="in" filter="fade">
                                      <p:cBhvr>
                                        <p:cTn id="67" dur="500"/>
                                        <p:tgtEl>
                                          <p:spTgt spid="5">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7" end="17"/>
                                            </p:txEl>
                                          </p:spTgt>
                                        </p:tgtEl>
                                        <p:attrNameLst>
                                          <p:attrName>style.visibility</p:attrName>
                                        </p:attrNameLst>
                                      </p:cBhvr>
                                      <p:to>
                                        <p:strVal val="visible"/>
                                      </p:to>
                                    </p:set>
                                    <p:animEffect transition="in" filter="fade">
                                      <p:cBhvr>
                                        <p:cTn id="72" dur="500"/>
                                        <p:tgtEl>
                                          <p:spTgt spid="5">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animEffect transition="in" filter="fade">
                                      <p:cBhvr>
                                        <p:cTn id="77" dur="500"/>
                                        <p:tgtEl>
                                          <p:spTgt spid="5">
                                            <p:txEl>
                                              <p:pRg st="18" end="1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19" end="19"/>
                                            </p:txEl>
                                          </p:spTgt>
                                        </p:tgtEl>
                                        <p:attrNameLst>
                                          <p:attrName>style.visibility</p:attrName>
                                        </p:attrNameLst>
                                      </p:cBhvr>
                                      <p:to>
                                        <p:strVal val="visible"/>
                                      </p:to>
                                    </p:set>
                                    <p:animEffect transition="in" filter="fade">
                                      <p:cBhvr>
                                        <p:cTn id="82" dur="500"/>
                                        <p:tgtEl>
                                          <p:spTgt spid="5">
                                            <p:txEl>
                                              <p:pRg st="19" end="1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animEffect transition="in" filter="fade">
                                      <p:cBhvr>
                                        <p:cTn id="87" dur="500"/>
                                        <p:tgtEl>
                                          <p:spTgt spid="5">
                                            <p:txEl>
                                              <p:pRg st="20" end="2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1" end="21"/>
                                            </p:txEl>
                                          </p:spTgt>
                                        </p:tgtEl>
                                        <p:attrNameLst>
                                          <p:attrName>style.visibility</p:attrName>
                                        </p:attrNameLst>
                                      </p:cBhvr>
                                      <p:to>
                                        <p:strVal val="visible"/>
                                      </p:to>
                                    </p:set>
                                    <p:animEffect transition="in" filter="fade">
                                      <p:cBhvr>
                                        <p:cTn id="92" dur="500"/>
                                        <p:tgtEl>
                                          <p:spTgt spid="5">
                                            <p:txEl>
                                              <p:pRg st="21" end="2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22" end="22"/>
                                            </p:txEl>
                                          </p:spTgt>
                                        </p:tgtEl>
                                        <p:attrNameLst>
                                          <p:attrName>style.visibility</p:attrName>
                                        </p:attrNameLst>
                                      </p:cBhvr>
                                      <p:to>
                                        <p:strVal val="visible"/>
                                      </p:to>
                                    </p:set>
                                    <p:animEffect transition="in" filter="fade">
                                      <p:cBhvr>
                                        <p:cTn id="97" dur="500"/>
                                        <p:tgtEl>
                                          <p:spTgt spid="5">
                                            <p:txEl>
                                              <p:pRg st="22" end="2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23" end="23"/>
                                            </p:txEl>
                                          </p:spTgt>
                                        </p:tgtEl>
                                        <p:attrNameLst>
                                          <p:attrName>style.visibility</p:attrName>
                                        </p:attrNameLst>
                                      </p:cBhvr>
                                      <p:to>
                                        <p:strVal val="visible"/>
                                      </p:to>
                                    </p:set>
                                    <p:animEffect transition="in" filter="fade">
                                      <p:cBhvr>
                                        <p:cTn id="102" dur="500"/>
                                        <p:tgtEl>
                                          <p:spTgt spid="5">
                                            <p:txEl>
                                              <p:pRg st="23" end="2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24" end="24"/>
                                            </p:txEl>
                                          </p:spTgt>
                                        </p:tgtEl>
                                        <p:attrNameLst>
                                          <p:attrName>style.visibility</p:attrName>
                                        </p:attrNameLst>
                                      </p:cBhvr>
                                      <p:to>
                                        <p:strVal val="visible"/>
                                      </p:to>
                                    </p:set>
                                    <p:animEffect transition="in" filter="fade">
                                      <p:cBhvr>
                                        <p:cTn id="107" dur="500"/>
                                        <p:tgtEl>
                                          <p:spTgt spid="5">
                                            <p:txEl>
                                              <p:pRg st="24" end="2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25" end="25"/>
                                            </p:txEl>
                                          </p:spTgt>
                                        </p:tgtEl>
                                        <p:attrNameLst>
                                          <p:attrName>style.visibility</p:attrName>
                                        </p:attrNameLst>
                                      </p:cBhvr>
                                      <p:to>
                                        <p:strVal val="visible"/>
                                      </p:to>
                                    </p:set>
                                    <p:animEffect transition="in" filter="fade">
                                      <p:cBhvr>
                                        <p:cTn id="112" dur="500"/>
                                        <p:tgtEl>
                                          <p:spTgt spid="5">
                                            <p:txEl>
                                              <p:pRg st="25" end="2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26" end="26"/>
                                            </p:txEl>
                                          </p:spTgt>
                                        </p:tgtEl>
                                        <p:attrNameLst>
                                          <p:attrName>style.visibility</p:attrName>
                                        </p:attrNameLst>
                                      </p:cBhvr>
                                      <p:to>
                                        <p:strVal val="visible"/>
                                      </p:to>
                                    </p:set>
                                    <p:animEffect transition="in" filter="fade">
                                      <p:cBhvr>
                                        <p:cTn id="117" dur="500"/>
                                        <p:tgtEl>
                                          <p:spTgt spid="5">
                                            <p:txEl>
                                              <p:pRg st="26" end="2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27" end="27"/>
                                            </p:txEl>
                                          </p:spTgt>
                                        </p:tgtEl>
                                        <p:attrNameLst>
                                          <p:attrName>style.visibility</p:attrName>
                                        </p:attrNameLst>
                                      </p:cBhvr>
                                      <p:to>
                                        <p:strVal val="visible"/>
                                      </p:to>
                                    </p:set>
                                    <p:animEffect transition="in" filter="fade">
                                      <p:cBhvr>
                                        <p:cTn id="122" dur="500"/>
                                        <p:tgtEl>
                                          <p:spTgt spid="5">
                                            <p:txEl>
                                              <p:pRg st="27" end="2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28" end="28"/>
                                            </p:txEl>
                                          </p:spTgt>
                                        </p:tgtEl>
                                        <p:attrNameLst>
                                          <p:attrName>style.visibility</p:attrName>
                                        </p:attrNameLst>
                                      </p:cBhvr>
                                      <p:to>
                                        <p:strVal val="visible"/>
                                      </p:to>
                                    </p:set>
                                    <p:animEffect transition="in" filter="fade">
                                      <p:cBhvr>
                                        <p:cTn id="127" dur="500"/>
                                        <p:tgtEl>
                                          <p:spTgt spid="5">
                                            <p:txEl>
                                              <p:pRg st="28" end="2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29" end="29"/>
                                            </p:txEl>
                                          </p:spTgt>
                                        </p:tgtEl>
                                        <p:attrNameLst>
                                          <p:attrName>style.visibility</p:attrName>
                                        </p:attrNameLst>
                                      </p:cBhvr>
                                      <p:to>
                                        <p:strVal val="visible"/>
                                      </p:to>
                                    </p:set>
                                    <p:animEffect transition="in" filter="fade">
                                      <p:cBhvr>
                                        <p:cTn id="132" dur="500"/>
                                        <p:tgtEl>
                                          <p:spTgt spid="5">
                                            <p:txEl>
                                              <p:pRg st="29" end="29"/>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
                                            <p:txEl>
                                              <p:pRg st="30" end="30"/>
                                            </p:txEl>
                                          </p:spTgt>
                                        </p:tgtEl>
                                        <p:attrNameLst>
                                          <p:attrName>style.visibility</p:attrName>
                                        </p:attrNameLst>
                                      </p:cBhvr>
                                      <p:to>
                                        <p:strVal val="visible"/>
                                      </p:to>
                                    </p:set>
                                    <p:animEffect transition="in" filter="fade">
                                      <p:cBhvr>
                                        <p:cTn id="137" dur="500"/>
                                        <p:tgtEl>
                                          <p:spTgt spid="5">
                                            <p:txEl>
                                              <p:pRg st="30" end="3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31" end="31"/>
                                            </p:txEl>
                                          </p:spTgt>
                                        </p:tgtEl>
                                        <p:attrNameLst>
                                          <p:attrName>style.visibility</p:attrName>
                                        </p:attrNameLst>
                                      </p:cBhvr>
                                      <p:to>
                                        <p:strVal val="visible"/>
                                      </p:to>
                                    </p:set>
                                    <p:animEffect transition="in" filter="fade">
                                      <p:cBhvr>
                                        <p:cTn id="142" dur="500"/>
                                        <p:tgtEl>
                                          <p:spTgt spid="5">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smtClean="0">
                <a:solidFill>
                  <a:schemeClr val="accent6"/>
                </a:solidFill>
              </a:rPr>
              <a:t>DEFINICE TÝRÁNÍ - § 4</a:t>
            </a:r>
            <a:endParaRPr lang="cs-CZ" sz="4000" b="1" dirty="0">
              <a:solidFill>
                <a:schemeClr val="accent6"/>
              </a:solidFill>
            </a:endParaRPr>
          </a:p>
        </p:txBody>
      </p:sp>
      <p:sp>
        <p:nvSpPr>
          <p:cNvPr id="5" name="TextovéPole 4"/>
          <p:cNvSpPr txBox="1"/>
          <p:nvPr/>
        </p:nvSpPr>
        <p:spPr>
          <a:xfrm>
            <a:off x="395536" y="980728"/>
            <a:ext cx="8748464" cy="6001643"/>
          </a:xfrm>
          <a:prstGeom prst="rect">
            <a:avLst/>
          </a:prstGeom>
          <a:noFill/>
        </p:spPr>
        <p:txBody>
          <a:bodyPr wrap="square" rtlCol="0">
            <a:spAutoFit/>
          </a:bodyPr>
          <a:lstStyle/>
          <a:p>
            <a:pPr>
              <a:buFontTx/>
              <a:buChar char="-"/>
            </a:pPr>
            <a:r>
              <a:rPr lang="cs-CZ" sz="3200" dirty="0" smtClean="0"/>
              <a:t> usmrcení zvířete způsobem působícím </a:t>
            </a:r>
            <a:r>
              <a:rPr lang="cs-CZ" sz="3200" b="1" dirty="0" smtClean="0"/>
              <a:t>nepřiměřenou bolest nebo utrpení</a:t>
            </a:r>
            <a:r>
              <a:rPr lang="cs-CZ" sz="3200" dirty="0" smtClean="0"/>
              <a:t>,</a:t>
            </a:r>
          </a:p>
          <a:p>
            <a:pPr>
              <a:buFontTx/>
              <a:buChar char="-"/>
            </a:pPr>
            <a:endParaRPr lang="cs-CZ" sz="3200" dirty="0" smtClean="0"/>
          </a:p>
          <a:p>
            <a:pPr>
              <a:buFontTx/>
              <a:buChar char="-"/>
            </a:pPr>
            <a:r>
              <a:rPr lang="cs-CZ" sz="3200" dirty="0" smtClean="0"/>
              <a:t>Překrmování nebo krmení zvířete </a:t>
            </a:r>
            <a:r>
              <a:rPr lang="cs-CZ" sz="3200" b="1" dirty="0" smtClean="0"/>
              <a:t>násilným způsobem</a:t>
            </a:r>
            <a:r>
              <a:rPr lang="cs-CZ" sz="3200" dirty="0" smtClean="0"/>
              <a:t>, nejde-li o zákrok nezbytný k záchraně jeho života nebo zachování jeho zdraví,</a:t>
            </a:r>
          </a:p>
          <a:p>
            <a:endParaRPr lang="cs-CZ" sz="3200" dirty="0" smtClean="0"/>
          </a:p>
          <a:p>
            <a:pPr>
              <a:buFontTx/>
              <a:buChar char="-"/>
            </a:pPr>
            <a:r>
              <a:rPr lang="cs-CZ" sz="3200" dirty="0" smtClean="0"/>
              <a:t>používání </a:t>
            </a:r>
            <a:r>
              <a:rPr lang="cs-CZ" sz="3200" b="1" dirty="0" smtClean="0"/>
              <a:t>živých</a:t>
            </a:r>
            <a:r>
              <a:rPr lang="cs-CZ" sz="3200" dirty="0" smtClean="0"/>
              <a:t> zvířat ke krmení těch druhů zvířat, u nichž z biologických důvodů </a:t>
            </a:r>
            <a:r>
              <a:rPr lang="cs-CZ" sz="3200" b="1" dirty="0" smtClean="0"/>
              <a:t>není takový způsob výživy nutný</a:t>
            </a:r>
            <a:r>
              <a:rPr lang="cs-CZ" sz="3200" dirty="0" smtClean="0"/>
              <a:t>,</a:t>
            </a:r>
          </a:p>
          <a:p>
            <a:pPr>
              <a:buFontTx/>
              <a:buChar char="-"/>
            </a:pPr>
            <a:r>
              <a:rPr lang="cs-CZ" sz="3200" dirty="0" smtClean="0"/>
              <a:t> jiné </a:t>
            </a:r>
            <a:r>
              <a:rPr lang="cs-CZ" sz="3200" b="1" dirty="0" smtClean="0"/>
              <a:t>tímto zákonem zakázané jednání</a:t>
            </a:r>
            <a:r>
              <a:rPr lang="cs-CZ" sz="3200" dirty="0" smtClean="0"/>
              <a:t>, v jehož důsledku dojde k utrpení zvířete.</a:t>
            </a:r>
            <a:endParaRPr lang="cs-CZ" sz="3200" b="1" dirty="0"/>
          </a:p>
        </p:txBody>
      </p:sp>
    </p:spTree>
    <p:extLst>
      <p:ext uri="{BB962C8B-B14F-4D97-AF65-F5344CB8AC3E}">
        <p14:creationId xmlns:p14="http://schemas.microsoft.com/office/powerpoint/2010/main" xmlns="" val="38930387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751258" y="260648"/>
            <a:ext cx="8378825" cy="1569660"/>
          </a:xfrm>
          <a:prstGeom prst="rect">
            <a:avLst/>
          </a:prstGeom>
          <a:noFill/>
        </p:spPr>
        <p:txBody>
          <a:bodyPr wrap="square" rtlCol="0">
            <a:spAutoFit/>
          </a:bodyPr>
          <a:lstStyle/>
          <a:p>
            <a:r>
              <a:rPr lang="cs-CZ" sz="3200" b="1" dirty="0" smtClean="0"/>
              <a:t>Kohoutí zápasy? Použití biče? Štvanice </a:t>
            </a:r>
            <a:r>
              <a:rPr lang="cs-CZ" sz="3200" b="1" dirty="0"/>
              <a:t>na </a:t>
            </a:r>
            <a:r>
              <a:rPr lang="cs-CZ" sz="3200" b="1" dirty="0" smtClean="0"/>
              <a:t>lišku? Kontaktní norování?</a:t>
            </a:r>
            <a:endParaRPr lang="cs-CZ" sz="3200" b="1" dirty="0"/>
          </a:p>
          <a:p>
            <a:pPr>
              <a:buNone/>
            </a:pPr>
            <a:endParaRPr lang="cs-CZ" sz="3200" b="1" dirty="0" smtClean="0"/>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296" name="Picture 8" descr="http://brokeassstuart.com/wp-content/pictsnShit/2013/10/200412-Whi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570" y="1484784"/>
            <a:ext cx="4428492"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8" name="Picture 10" descr="http://i.idnes.cz/09/043/gal/FRO2a9262_IMG_8515_cop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92019" y="1456004"/>
            <a:ext cx="4381500" cy="2895601"/>
          </a:xfrm>
          <a:prstGeom prst="rect">
            <a:avLst/>
          </a:prstGeom>
          <a:noFill/>
          <a:extLst>
            <a:ext uri="{909E8E84-426E-40DD-AFC4-6F175D3DCCD1}">
              <a14:hiddenFill xmlns:a14="http://schemas.microsoft.com/office/drawing/2010/main" xmlns="">
                <a:solidFill>
                  <a:srgbClr val="FFFFFF"/>
                </a:solidFill>
              </a14:hiddenFill>
            </a:ext>
          </a:extLst>
        </p:spPr>
      </p:pic>
      <p:pic>
        <p:nvPicPr>
          <p:cNvPr id="12300" name="Picture 12" descr="http://i.idnes.cz/11/101/cl6/BOR3e3c04_091541_329750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43687" y="4005064"/>
            <a:ext cx="6000750" cy="3400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3064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04664"/>
            <a:ext cx="8378825" cy="1077218"/>
          </a:xfrm>
          <a:prstGeom prst="rect">
            <a:avLst/>
          </a:prstGeom>
          <a:noFill/>
        </p:spPr>
        <p:txBody>
          <a:bodyPr wrap="square" rtlCol="0">
            <a:spAutoFit/>
          </a:bodyPr>
          <a:lstStyle/>
          <a:p>
            <a:r>
              <a:rPr lang="cs-CZ" sz="3200" b="1" dirty="0" smtClean="0"/>
              <a:t>Sporná využívání zvířat</a:t>
            </a:r>
            <a:endParaRPr lang="cs-CZ" sz="3200" b="1" dirty="0"/>
          </a:p>
          <a:p>
            <a:pPr>
              <a:buNone/>
            </a:pPr>
            <a:endParaRPr lang="cs-CZ" sz="3200" b="1" dirty="0" smtClean="0"/>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http://upload.wikimedia.org/wikipedia/commons/6/60/Deadwood_rodeo_1.jpg">
            <a:hlinkClick r:id="rId4"/>
          </p:cNvPr>
          <p:cNvPicPr>
            <a:picLocks noChangeAspect="1" noChangeArrowheads="1"/>
          </p:cNvPicPr>
          <p:nvPr/>
        </p:nvPicPr>
        <p:blipFill>
          <a:blip r:embed="rId5" cstate="print"/>
          <a:srcRect/>
          <a:stretch>
            <a:fillRect/>
          </a:stretch>
        </p:blipFill>
        <p:spPr bwMode="auto">
          <a:xfrm>
            <a:off x="539552" y="1340768"/>
            <a:ext cx="3686808" cy="2448272"/>
          </a:xfrm>
          <a:prstGeom prst="rect">
            <a:avLst/>
          </a:prstGeom>
          <a:noFill/>
        </p:spPr>
      </p:pic>
      <p:pic>
        <p:nvPicPr>
          <p:cNvPr id="1028" name="Picture 4" descr="http://img.blesk.cz/img/1/full/2292791-img-chrt-chrti-chrti-zavody.jpg">
            <a:hlinkClick r:id="rId6"/>
          </p:cNvPr>
          <p:cNvPicPr>
            <a:picLocks noChangeAspect="1" noChangeArrowheads="1"/>
          </p:cNvPicPr>
          <p:nvPr/>
        </p:nvPicPr>
        <p:blipFill>
          <a:blip r:embed="rId7" cstate="print"/>
          <a:srcRect/>
          <a:stretch>
            <a:fillRect/>
          </a:stretch>
        </p:blipFill>
        <p:spPr bwMode="auto">
          <a:xfrm>
            <a:off x="4932040" y="1340768"/>
            <a:ext cx="3892708" cy="2592287"/>
          </a:xfrm>
          <a:prstGeom prst="rect">
            <a:avLst/>
          </a:prstGeom>
          <a:noFill/>
        </p:spPr>
      </p:pic>
      <p:pic>
        <p:nvPicPr>
          <p:cNvPr id="1030" name="Picture 6" descr="http://i.idnes.cz/12/013/cl6/DMK40add9_143220_1952658.jpg">
            <a:hlinkClick r:id="rId8"/>
          </p:cNvPr>
          <p:cNvPicPr>
            <a:picLocks noChangeAspect="1" noChangeArrowheads="1"/>
          </p:cNvPicPr>
          <p:nvPr/>
        </p:nvPicPr>
        <p:blipFill>
          <a:blip r:embed="rId9" cstate="print"/>
          <a:srcRect/>
          <a:stretch>
            <a:fillRect/>
          </a:stretch>
        </p:blipFill>
        <p:spPr bwMode="auto">
          <a:xfrm>
            <a:off x="899592" y="4077072"/>
            <a:ext cx="4066333" cy="2304256"/>
          </a:xfrm>
          <a:prstGeom prst="rect">
            <a:avLst/>
          </a:prstGeom>
          <a:noFill/>
        </p:spPr>
      </p:pic>
    </p:spTree>
    <p:extLst>
      <p:ext uri="{BB962C8B-B14F-4D97-AF65-F5344CB8AC3E}">
        <p14:creationId xmlns:p14="http://schemas.microsoft.com/office/powerpoint/2010/main" xmlns="" val="21366425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751258" y="260648"/>
            <a:ext cx="8378825" cy="1569660"/>
          </a:xfrm>
          <a:prstGeom prst="rect">
            <a:avLst/>
          </a:prstGeom>
          <a:noFill/>
        </p:spPr>
        <p:txBody>
          <a:bodyPr wrap="square" rtlCol="0">
            <a:spAutoFit/>
          </a:bodyPr>
          <a:lstStyle/>
          <a:p>
            <a:r>
              <a:rPr lang="cs-CZ" sz="3200" b="1" dirty="0" smtClean="0"/>
              <a:t>Kohoutí zápasy? Použití biče? Štvanice </a:t>
            </a:r>
            <a:r>
              <a:rPr lang="cs-CZ" sz="3200" b="1" dirty="0"/>
              <a:t>na </a:t>
            </a:r>
            <a:r>
              <a:rPr lang="cs-CZ" sz="3200" b="1" dirty="0" smtClean="0"/>
              <a:t>lišku? Kontaktní norování?</a:t>
            </a:r>
            <a:endParaRPr lang="cs-CZ" sz="3200" b="1" dirty="0"/>
          </a:p>
          <a:p>
            <a:pPr>
              <a:buNone/>
            </a:pPr>
            <a:endParaRPr lang="cs-CZ" sz="3200" b="1" dirty="0" smtClean="0"/>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460375" y="1830308"/>
            <a:ext cx="8072065" cy="4431983"/>
          </a:xfrm>
          <a:prstGeom prst="rect">
            <a:avLst/>
          </a:prstGeom>
          <a:noFill/>
        </p:spPr>
        <p:txBody>
          <a:bodyPr wrap="square" rtlCol="0">
            <a:spAutoFit/>
          </a:bodyPr>
          <a:lstStyle/>
          <a:p>
            <a:r>
              <a:rPr lang="cs-CZ" sz="2400" b="1" dirty="0" smtClean="0"/>
              <a:t>§ </a:t>
            </a:r>
            <a:r>
              <a:rPr lang="cs-CZ" sz="2400" b="1" dirty="0"/>
              <a:t>45 odst.1 zákona o </a:t>
            </a:r>
            <a:r>
              <a:rPr lang="cs-CZ" sz="2400" b="1" dirty="0" smtClean="0"/>
              <a:t>myslivosti:</a:t>
            </a:r>
          </a:p>
          <a:p>
            <a:endParaRPr lang="cs-CZ" dirty="0"/>
          </a:p>
          <a:p>
            <a:r>
              <a:rPr lang="cs-CZ" sz="2400" b="1" i="1" dirty="0" smtClean="0"/>
              <a:t>lov </a:t>
            </a:r>
            <a:r>
              <a:rPr lang="cs-CZ" sz="2400" b="1" i="1" dirty="0"/>
              <a:t>smí být prováděn jen způsobem odpovídajícím zásadám mysliveckým, zásadám ochrany zvířat a zásadám ochrany zvířat proti týrání</a:t>
            </a:r>
            <a:r>
              <a:rPr lang="cs-CZ" dirty="0"/>
              <a:t>. </a:t>
            </a:r>
            <a:endParaRPr lang="cs-CZ" dirty="0" smtClean="0"/>
          </a:p>
          <a:p>
            <a:endParaRPr lang="cs-CZ" dirty="0"/>
          </a:p>
          <a:p>
            <a:r>
              <a:rPr lang="cs-CZ" dirty="0" smtClean="0"/>
              <a:t>Jedna </a:t>
            </a:r>
            <a:r>
              <a:rPr lang="cs-CZ" dirty="0"/>
              <a:t>ze zásad mysliveckých je, že nelze dále snižovat handicap zvěře vůči člověku- lovci /např. výkonností zbraní, světel v noci/ . Proto je při povoleném norování liška proti jednomu psu, při společném lovu liška proti jednomu střelci na jeho stanovišti atd. </a:t>
            </a:r>
            <a:endParaRPr lang="cs-CZ" dirty="0" smtClean="0"/>
          </a:p>
          <a:p>
            <a:endParaRPr lang="cs-CZ" dirty="0"/>
          </a:p>
          <a:p>
            <a:r>
              <a:rPr lang="cs-CZ" sz="2000" b="1" dirty="0" smtClean="0"/>
              <a:t>Za </a:t>
            </a:r>
            <a:r>
              <a:rPr lang="cs-CZ" sz="2000" b="1" dirty="0"/>
              <a:t>týrání </a:t>
            </a:r>
            <a:r>
              <a:rPr lang="cs-CZ" sz="2000" b="1" dirty="0" smtClean="0"/>
              <a:t>se považuje </a:t>
            </a:r>
            <a:r>
              <a:rPr lang="cs-CZ" sz="2000" b="1" dirty="0"/>
              <a:t>štvaní zvířat proti sobě, aniž by to vyžadoval lov /§ 4 odst. 1 písm. </a:t>
            </a:r>
            <a:r>
              <a:rPr lang="cs-CZ" sz="2000" b="1" dirty="0" smtClean="0"/>
              <a:t>f) </a:t>
            </a:r>
            <a:r>
              <a:rPr lang="cs-CZ" sz="2000" b="1" dirty="0" err="1" smtClean="0"/>
              <a:t>ZoZT</a:t>
            </a:r>
            <a:r>
              <a:rPr lang="cs-CZ" sz="2000" b="1" dirty="0" smtClean="0"/>
              <a:t>/. Podobně výkon </a:t>
            </a:r>
            <a:r>
              <a:rPr lang="cs-CZ" sz="2000" b="1" dirty="0"/>
              <a:t>prokazatelně </a:t>
            </a:r>
            <a:r>
              <a:rPr lang="cs-CZ" sz="2000" b="1" dirty="0" smtClean="0"/>
              <a:t>překračující síly zvířete, veřejné vystoupení, bezdůvodně </a:t>
            </a:r>
            <a:r>
              <a:rPr lang="cs-CZ" sz="2000" b="1" dirty="0"/>
              <a:t>vyvolaný </a:t>
            </a:r>
            <a:r>
              <a:rPr lang="cs-CZ" sz="2000" b="1" dirty="0" smtClean="0"/>
              <a:t>stres.</a:t>
            </a:r>
            <a:endParaRPr lang="cs-CZ" sz="2000" b="1" dirty="0"/>
          </a:p>
        </p:txBody>
      </p:sp>
    </p:spTree>
    <p:extLst>
      <p:ext uri="{BB962C8B-B14F-4D97-AF65-F5344CB8AC3E}">
        <p14:creationId xmlns:p14="http://schemas.microsoft.com/office/powerpoint/2010/main" xmlns="" val="2136642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46102"/>
            <a:ext cx="7128792" cy="584775"/>
          </a:xfrm>
          <a:prstGeom prst="rect">
            <a:avLst/>
          </a:prstGeom>
          <a:noFill/>
        </p:spPr>
        <p:txBody>
          <a:bodyPr wrap="square" rtlCol="0">
            <a:spAutoFit/>
          </a:bodyPr>
          <a:lstStyle/>
          <a:p>
            <a:pPr>
              <a:buNone/>
            </a:pPr>
            <a:r>
              <a:rPr lang="cs-CZ" sz="3200" b="1" dirty="0" smtClean="0"/>
              <a:t>Opuštění a vrácení zvířete</a:t>
            </a:r>
          </a:p>
        </p:txBody>
      </p:sp>
      <p:sp>
        <p:nvSpPr>
          <p:cNvPr id="3" name="Zástupný symbol pro obsah 2"/>
          <p:cNvSpPr>
            <a:spLocks noGrp="1"/>
          </p:cNvSpPr>
          <p:nvPr>
            <p:ph idx="1"/>
          </p:nvPr>
        </p:nvSpPr>
        <p:spPr>
          <a:xfrm>
            <a:off x="194066" y="738490"/>
            <a:ext cx="8517632" cy="5285833"/>
          </a:xfrm>
        </p:spPr>
        <p:txBody>
          <a:bodyPr>
            <a:noAutofit/>
          </a:bodyPr>
          <a:lstStyle/>
          <a:p>
            <a:pPr>
              <a:buNone/>
            </a:pPr>
            <a:endParaRPr lang="cs-CZ" sz="2400" dirty="0" smtClean="0"/>
          </a:p>
          <a:p>
            <a:pPr>
              <a:buNone/>
            </a:pPr>
            <a:r>
              <a:rPr lang="cs-CZ" sz="2800" b="1" dirty="0" smtClean="0"/>
              <a:t>Nikdo nesmí zvíře opustit s úmyslem se ho zbavit nebo je vyhnat</a:t>
            </a:r>
            <a:r>
              <a:rPr lang="cs-CZ" sz="2800" dirty="0" smtClean="0"/>
              <a:t>. Za opuštění zvířete se nepovažuje vypuštění zvířete do jeho přirozeného prostředí, </a:t>
            </a:r>
            <a:r>
              <a:rPr lang="cs-CZ" sz="2800" b="1" dirty="0" smtClean="0"/>
              <a:t>pokud je to vhodné z hlediska stavu zvířete a podmínek prostředí</a:t>
            </a:r>
            <a:r>
              <a:rPr lang="cs-CZ" sz="2800" dirty="0" smtClean="0"/>
              <a:t>.</a:t>
            </a:r>
          </a:p>
          <a:p>
            <a:pPr>
              <a:buNone/>
            </a:pPr>
            <a:endParaRPr lang="cs-CZ" sz="2400" dirty="0" smtClean="0"/>
          </a:p>
          <a:p>
            <a:pPr>
              <a:buNone/>
            </a:pPr>
            <a:endParaRPr lang="cs-CZ" sz="1600" b="1" dirty="0" smtClean="0"/>
          </a:p>
          <a:p>
            <a:pPr>
              <a:buNone/>
            </a:pPr>
            <a:endParaRPr lang="cs-CZ" sz="1600" b="1" dirty="0"/>
          </a:p>
        </p:txBody>
      </p:sp>
      <p:pic>
        <p:nvPicPr>
          <p:cNvPr id="7170" name="Picture 2" descr="http://www.carpinart.com/userfiles/products/sv.hubertsk_slavnosti_0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1760" y="3067784"/>
            <a:ext cx="4392488" cy="31461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539552" y="6338568"/>
            <a:ext cx="8136904" cy="307777"/>
          </a:xfrm>
          <a:prstGeom prst="rect">
            <a:avLst/>
          </a:prstGeom>
          <a:noFill/>
        </p:spPr>
        <p:txBody>
          <a:bodyPr wrap="square" rtlCol="0">
            <a:spAutoFit/>
          </a:bodyPr>
          <a:lstStyle/>
          <a:p>
            <a:r>
              <a:rPr lang="cs-CZ" sz="1400" dirty="0"/>
              <a:t>http://www.ceskatelevize.cz/porady/1096902795-studio-6/214411010101217/</a:t>
            </a:r>
          </a:p>
        </p:txBody>
      </p:sp>
    </p:spTree>
    <p:extLst>
      <p:ext uri="{BB962C8B-B14F-4D97-AF65-F5344CB8AC3E}">
        <p14:creationId xmlns:p14="http://schemas.microsoft.com/office/powerpoint/2010/main" xmlns="" val="197627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186646" y="360076"/>
            <a:ext cx="7632848" cy="646331"/>
          </a:xfrm>
          <a:prstGeom prst="rect">
            <a:avLst/>
          </a:prstGeom>
          <a:noFill/>
        </p:spPr>
        <p:txBody>
          <a:bodyPr wrap="square" rtlCol="0">
            <a:spAutoFit/>
          </a:bodyPr>
          <a:lstStyle/>
          <a:p>
            <a:pPr lvl="1"/>
            <a:r>
              <a:rPr lang="cs-CZ" sz="3600" b="1" dirty="0" smtClean="0">
                <a:solidFill>
                  <a:schemeClr val="accent6">
                    <a:lumMod val="75000"/>
                  </a:schemeClr>
                </a:solidFill>
              </a:rPr>
              <a:t>Volně žijící…</a:t>
            </a:r>
            <a:endParaRPr lang="cs-CZ" sz="3600" b="1" dirty="0">
              <a:solidFill>
                <a:schemeClr val="accent6">
                  <a:lumMod val="75000"/>
                </a:schemeClr>
              </a:solidFill>
            </a:endParaRPr>
          </a:p>
        </p:txBody>
      </p:sp>
      <p:pic>
        <p:nvPicPr>
          <p:cNvPr id="9218" name="Picture 2" descr="Fischotter Lutra lutra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1417638"/>
            <a:ext cx="6480720" cy="4860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5374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46102"/>
            <a:ext cx="7128792" cy="584775"/>
          </a:xfrm>
          <a:prstGeom prst="rect">
            <a:avLst/>
          </a:prstGeom>
          <a:noFill/>
        </p:spPr>
        <p:txBody>
          <a:bodyPr wrap="square" rtlCol="0">
            <a:spAutoFit/>
          </a:bodyPr>
          <a:lstStyle/>
          <a:p>
            <a:pPr>
              <a:buNone/>
            </a:pPr>
            <a:r>
              <a:rPr lang="cs-CZ" sz="3200" b="1" dirty="0" smtClean="0"/>
              <a:t>Cirkusy?</a:t>
            </a:r>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314" name="Picture 2" descr="http://media.carbonated.tv/127858_story__public-social-ads-animals-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878" y="1219577"/>
            <a:ext cx="3911824" cy="538487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soucitne.cz/sites/default/files/cirk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7972" y="1240399"/>
            <a:ext cx="4182402" cy="5381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25990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446102"/>
            <a:ext cx="7128792" cy="584775"/>
          </a:xfrm>
          <a:prstGeom prst="rect">
            <a:avLst/>
          </a:prstGeom>
          <a:noFill/>
        </p:spPr>
        <p:txBody>
          <a:bodyPr wrap="square" rtlCol="0">
            <a:spAutoFit/>
          </a:bodyPr>
          <a:lstStyle/>
          <a:p>
            <a:pPr>
              <a:buNone/>
            </a:pPr>
            <a:r>
              <a:rPr lang="cs-CZ" sz="3200" b="1" dirty="0" smtClean="0"/>
              <a:t>Cirkusy?</a:t>
            </a:r>
          </a:p>
        </p:txBody>
      </p:sp>
      <p:sp>
        <p:nvSpPr>
          <p:cNvPr id="3" name="Zástupný symbol pro obsah 2"/>
          <p:cNvSpPr>
            <a:spLocks noGrp="1"/>
          </p:cNvSpPr>
          <p:nvPr>
            <p:ph idx="1"/>
          </p:nvPr>
        </p:nvSpPr>
        <p:spPr>
          <a:xfrm>
            <a:off x="467544" y="1052736"/>
            <a:ext cx="8517632" cy="5285833"/>
          </a:xfrm>
        </p:spPr>
        <p:txBody>
          <a:bodyPr>
            <a:noAutofit/>
          </a:bodyPr>
          <a:lstStyle/>
          <a:p>
            <a:pPr>
              <a:buNone/>
            </a:pPr>
            <a:endParaRPr lang="cs-CZ" sz="2400" dirty="0" smtClean="0"/>
          </a:p>
          <a:p>
            <a:pPr>
              <a:buNone/>
            </a:pPr>
            <a:endParaRPr lang="cs-CZ" sz="2400" dirty="0" smtClean="0"/>
          </a:p>
          <a:p>
            <a:pPr>
              <a:buNone/>
            </a:pPr>
            <a:endParaRPr lang="cs-CZ" sz="1600" b="1" dirty="0" smtClean="0"/>
          </a:p>
          <a:p>
            <a:pPr>
              <a:buNone/>
            </a:pPr>
            <a:endParaRPr lang="cs-CZ" sz="1600" b="1" dirty="0"/>
          </a:p>
        </p:txBody>
      </p:sp>
      <p:sp>
        <p:nvSpPr>
          <p:cNvPr id="5" name="AutoShape 2"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xQTEhQUEhQVEhQVFBAUFBUYFRQUFRQUFBQWFhQUFBQYHCggGBomGxQUITEhJSkrLi4uFx8zODMsNygtLisBCgoKDg0OGhAQGywkHyQsLCwsLCwsLCwsLCwsLCwsLCwsLCwsLCwsLCwsLCwsLCwsLCwsLCwsLCwsLCwsLCwyLP/AABEIAMYA8AMBIgACEQEDEQH/xAAcAAABBQEBAQAAAAAAAAAAAAAEAAEDBQYCBwj/xABDEAABAwIDBQQIAwUHBAMAAAABAAIDBBESITEFBkFRYRNxgZEHFCIyUqGxwUKC0RUjQ5LwFjNicpPh8VOissIkY4P/xAAaAQACAwEBAAAAAAAAAAAAAAACAwABBAUG/8QAKhEAAgIBAwQBAwQDAAAAAAAAAAECEQMEEiETMUFRIhQyYQVxoeFCUrH/2gAMAwEAAhEDEQA/AM27duf4VE7YMw/AV7WKLouHUQ5KrF9I8bg2RMD7hVkKaUD3SvU/UxyTOpByQyVkWI8hlikv7pUMrnj8JXrwoAeATy7HYR7o8lKJ02eJvDjwPkuRGeRXso2Kz4R5JzsKM/gHkjsHpM8aLVxdevS7tRH8A8lC7daI/gHkpZXSZ5K56TXr1j+yUPwBQu3Nh+FXuL2M82hqLKaSe4XoDtzYuRXP9i4+qqynjZ5s6TNOJF6JJuNH1UB3Eb8RV2XsZhBInxLcncMfEVFJuLyefJSwXBmKuuSVsXbhv+P5KF+4svBwUsHZIyrXqYOV+dyphxCZ2586llbWR7HIBWiFc0DVZ9u7lS3QJpNkVPwpE8W52Xyi5nrmlDRTC6qm7GqfhKZ+zahv4CqWGkU0zROrbDVV79o3Oqq3RT/A5NFSy8WFUsSROS/hqQRmqrazRwQczZW6NKHmdIdQfJHHHTsts96BBTEhQRHJQOviVb+DdQSXhd+yVC9uSAe518lJZNpKLUMaurBVBkek2dyDrxJRb9kEuzCq/WnKemmJ1RRzRZKDXMCjMa4nfYIP1pyk8iiVQdgSLED6yV0KooevEvaEujSaxD+tJ21aizRJtCDGnbCuYai6JLkyMlJWiURGFRmLoiA9RPnAVtpFUMIuiRgSFYF0KoKupH2XRGadMKdT+stTeshXvXslEXq4ULqQKxY4FNjCuyqARSBRvpByVkZWpsbVLJRWCgHJP+zxyVqC1K4UsqkVLtnNP4R5KM7IZ8I8ld5LtjQpySkVmNdMKHBXcRzXOhPkbaCiFA610QRkgpNU/O6RSJrBN2YUWJIPWbcWTdmF0wAKDEmxK1OuxLC3C657AKIOTiRF1L7kJDThcGlCcSpdoq3Ihx6mExowuxIu8alohFFTWN0Q5R407XpkMlcIpo6aEPPCSUYoXuTc32lIE9XKb1corGnD1m4CBPVynEJRmNIOU4ITQ6IWqB4KUSLkuTpZbjRVAZulcovJMGhKtlgwkKRkKJ7MJ+zCu2QE7Yoitm7KmdIXBpc3Ik2wtOp70pmta0ucQAAST0Cw+39qmrMYBwxZ4f8AKL2J8G3XT/TtNLLPc+yMerzrFH8s1ma6gvdBs31oD/EA72OH2UzN7KD/AKzPJw+ywrQzTsbuj7LcuyVfLe6Zm89EdKiLxdb6qZu1qR2k8P8Aqs/VMzaeclQW5EAukXFHNmpzpLGe6Rv6qVsMZ0cD4grL9HkJZVdqUhMVbijZz+if9nN5qvpMpCrEqXaKy/Zo5/JMdl9VX0+Uuyu7ZP2yNdsrqE37MPRA8Ob0SwQSJGZFHZp/orh2znclXTzLwSyATKaB1ym/Z7uSkgpHA6FFjjl3K0XbDMOSBndmrEtNlXzQklbNTe3gojxJF6XYFMYSsHz9F2IPXXaKIwlIxlS5eiWyXGliUXZlMWFTdL0S2S4k4ehy1yVnKuo/RNzCe0XQchPa5Jw5ynVfom4bbNL2sLoycIdYHuvdYKronRghjhII8RJGmQsARqPDmvQWUIn9l98IzyNr5WtdY7ePZD4c4i6SEElwObmAcSR7w716T9J1UIwUW6tnP1uDJk+S8HnSdPZNZbqFCTYV0ApGsUoljRxdAj6eIc2t8/sFFGzK/VdlXSBske54915/K9w/RTMr6kDKZ/8Aqn6EoS6cKnBMvcwtu262/szy/wA90Q3efaDf40niAfsqyySHpR9BdSRdN312gP4jvGNv6Lob/wBcPxt8Y2qkDjzPmuXIehH0X1ZezSM9ItaNeyPfGR9CiGekyq4xwnweP/ZZdsp5lchx1VfTx9E60vZrx6T5hrBEfzOH2UzPSk7jTDwkP3asaZz0/lC1u7mzKWeIYw0yZ4srceiXPDCKtoZDJOTqw6P0ot/FTu8HtKIZ6TYOMMo/kP3QO0d2qVuQyJ0zQTNzWaucQO9L2YmM3ZEaSP0kUh1bIPyX+6lb6QaI8XDvjKyM+5zCP3Ty7xBUtPuMLfvZCw9LFBJYIrlhx60uyNezfihP8S3e136KePe2hP8AHYO+4+oWTi3Gp9TLM7uLG/VpUn9jqb/7T+cfZqzyyadeWPWHO/CNgNv0Z0nh/wBRv6rtu1aU6TQn/wDRn6rAT7nQ/hklb34HD/xCCl3KP4Jmn/Mwj6EqlLTy8/wR4s68fyepMlhdo9h7nNP3UrWM5g+S8ffuVONDE78xB+YXI3Uqx7rQe6Rv6pqw4n2khTeVd4s9pa1nRM+Blr5ZZ8l4g/Z9bHqydvVpcR5tJUUO1Jhe8shHG73WHhdFLTxS7oBZrfYu3+kWeJmMCMlxJMThbC2/ssJBvcA2utDu3vLDtPFG1ha8NxSxu0Lb2sHjIjNeO7ZqWnIcFcbltdG58kd7ujIa5rcTmG+tknprwMWVoFslZOE67RzhAKRq4CRKhQQxy7KC7QoqkxuNmtxeB+ypuiUPZdBaGk3TmkAJDWD833KO/sO6394L9yB5oINY5ejIJK/rd0KhmbQJB0yKp56GVnvRub3hEskX2YLi13IEiuDIEmyIrKOwldS+qvtfCbIcyKWiUdrUbmMwvPUArKF4W73S2c9je0lGC4GBp963Mjgs+pyRjDkfp8cpy4QdtWlLpWWF7alWfYNl9g5i2anDTrbuCcjK2l9bLkT1DfCOtDTxXLGhog0WaAxg4DU/olG57s7BrfmfNPGQ3S577lRyWOd1lk7NCRI4BDSPHBc1FTYZICepyySJyobGIVKeiVO3EdPqq0VZJ0y8VaCS0Z8/FBDl2E14CqmRrBzJ0CCiqyTYZDibfRWOwKbti4v9poFs+Lj+g+oU+03UFLZ07mN5Nc4uJPRl8/JdfElFWznanJJ/CD/dnm3pA3gw4YYpM3XxkcByuvP6vaVhgboPNW23djTyT43xTNMr3GP9xIMYLssDLX04J6vcapikhbIAO1aHEn+Fc6StFyCmOVmPbRmpGkgOOYJW/wB1KRscQc0OY5w9qznBbjcz0dUcTXukeyuuWgYmDDGRnkDc4jfjyCtN4t2YxG6WEYMAu5g90ga25EKRdPkDLCTXB4yGpFqkSAXYMZHZMQpsKcNVks4p6UvcGjiV6nuzu8yFgcRd1ljN0oA6cXXqFc7DGbcAsmok72o0YIp/JmL3p3mfGcEWXVZE7fqL37V32UW1Zy6RxPMoPCnQxxS7C5zbZs9399HhwbNZw5rabRcyWIkAG4XjTRZXNPvDK1uG+SCeDm4hQzUqZWVrbPcOqO3doTLKBw4oGVxe6/Er0Lc/ZXZsxEZlFlltiBjjulRo/wBlM7O1hovKd4NmOZMWtaSXH2QASSegC9Vg2kMWE9wHE9ykFO0uxBoB52z81z1qOn+Tf9P1PwZDdXdLs7TVABfq1mRDOrubvotO8kO0uSLoqXh81BJUDisObK5u5G/FjUFUUM+RQ9oh5K1qY1jAC5xDWjUmwAWXfbNG2gprrp+w4nJUJ3rYThpopJ38LMJHkMypWUNdN/e4IAdA4+1boxtz52RU32QO5Luw2skYMsQQzIA4XBuiKfdiMZzSySHk20bfEm5PyRpLIxaFjWn4iMZ8S+9/JLli8ydFrJ4iisp6F5za0kc7ED+bRHiCENvNURsaD7QDhfuJKDrpJA0umeXdc8Jtww3sCsfWuEjr5H6BP02NOXArU5ZY8TyN16/JcbVq3vnEez3Mja/CwObjdI53NxdkBbkOC3Gxd1aenIdh7WawxTSHtJCeJBPui/ALLejagvJJPa7Y7RsPAvcLvI7hhF/8R5Lez1bWNc95DWsBc4nQNaLkre1RzMbclbI6iUvnjjGjQZZDy/DGPE4j+VeQ7x77Nk2i5kTGyND+zD7l18OX7to1z81Z01btGvdNJSsfBHILCR94w7UNsTmQ1pJyvmVNul6KvVqhk80wkMZDmsa2wLgLXcTwCnYt/JUbnYGzjDCGm+NxxvufxHhlyFh4Ibe6vENK+5zkIjaOZde//aHHwVhtXasNO3HUSxwt5vcG3PIXzJ7l4lvvvma6o/cXMMTXMhGhe5+T5SD0AA7+qhJcR4K5OCia7Z0kZsW5XtfL5jh3IMFdiMlLsYJQceGS3TtUONP2qKwKNBurUBkwuvUKxuOM25LxOGpLXXGoXqG6u3WysDXHNZNRHncjTp5V8Wea7VgLJXA5ZqFgXo+9e6/a+3H731WEk2XKw2dG4flKdiyxkhWSDiwWyIh2bI7PDYfEfZHmVd7P2Zgbidr108VBPXAXzxWvnfIf7JGbVbeIj8WmvmQtm7La0h0jgQM+TfMq7rttuDPZOBnO2Hz4+CxrtrlxxX9kXw3yBtq4jkFNsqkfVzRx4iMRve+bYxm+QjhkLAc7Ln5cs59zZjhCP2o9C3RprtM7s8eTCdbcSOQP2K0E77CwXMDA2zWCzWgNaOQAsENVScVklKkbIxtg9bU4cuKromSSH2AXdwJRtL2NnyVD7MZbK9gb314nTRZjeL0pYf3Oz4hfTG5tgOoYPughi38t8BTzdP4pcl/PsoRtL6iWOBozOJwuPJcx7OilaHBjpGat7YmNh/x9iLOd+Y+Cy+xdjSOPrFa900rjiaxxu1p4OLdL9FoZao8SSkznCDqKGRjOauTLqibgyxgD4WNEbB3Nbr4kohxNsjhHTVUENVZHx1RRRy2injoIfKh5JFDUSHuVfU1hAPFKk+Q4oi29XPdhaLFudhmM8rn5qji2R2jgxl8biBZvE9emqrtp7blY65jMrADkDYjvVVFv/WxkmAxQ35RhzvN9yutglFQ4ORr4znnp/aux7/sTZbaWnZECLMaS9xyBOrnHkL38l1STMqIw/DeN+bQ4e82+TiDwOtu5eD1fpP2hJA+GcMex4DXPDDHJgJ9sBzThuRcXsvWN0986StaGwvEcjWj9w6zXtAy9kfiA5hFZKrg1EkrWNLnODGtFySQ1oA5k5ALMVnpEoGXAl7Uj4GkjwebAqy21sqOqidDMC5hIvZxaQRoQRyXl23fRbPEcVOfWI+WTZQO7R3h5K0DNtLgqPSXto1T2yEYRazG3vhb+qxTHPBAZcE2GXEnhbitZWbIlqKtsLmPYGC8lwW4GgAnFcXBt0OuhWl3d3NhkhMsebg72JC4Oe1zTldvugdM+qJisak1bLWoY2Vlwfbb4E2tcEeJPmstU0eInLC/Mg6NdyBvxPNFbN2nZwxGwDgb9C0tP/ldanZFO2dxbiYHA3tYnxHQ6oVm6fJpcN/DPNpYi02II+SjXtLt3Q7URuPC+XgSQhKrYEDff7FvTGCfK10xfqK/1Yh6R+GeQhE0lS5hu02K2W06GkBIuG9wVNigGUbQTmLvzA/KDbzT1q012FfTysv8AYO9kxyczEMhi0HmVZ7R3mFsmtvkNePADmVianahA1NrdBc8gBoqqXaLjc53w5DkOvnr+qzznb4VGiMdqp8lztbbTpCW3yztbQAc+PPQLN1tVc4QbMbY9SedlFLNkSNT8hy+nmqxsg9rPTjzdxS2FYXUVIuGCwuWsF9ABz8dfHkvSPRRSXjmqjf8AeEQw34RRn23d7nEfydV5BJPa5/wkeJGZ+q+gt3acQUtPFxbEy4/xOGJ3zKTmltQ7BHdIu74WE8SqiqlvkjNoT2A7lTSS2XPzT8HQxx8j1NH2kbmXLS4EXGoVNS7tQwe1bG7796t2yk9Fy9uSHe9tILartgoeRmc3H5JtSo5XWNymjffP+vJI8jQqMf8AKNhP9cVVumtr/wAJCoRRYLReiFp4quq6cA6JU9Zz81xPP4hOlTQC4ZWVVI03NgqiTZ0TgbtA/wAWhB4K9kfdCSQAg9eenigg3FlyinyUcOysrE5gkHjdU+0tghpxtPZOBuHC4sedxoeq0NFUWxMNw5ptY6kcE8z2vFjnnmFojOUXaF7lJVJWF7tekaemtHXNdKwWAlAu4dS7Rw77HqV6psLbtPVC8ErX5Alt7Ob3tOfjovGo6ABltb3yOndY6KhqKKSMn1d74jY4mA2v3LXDOnwzLk0nF4nf4ff+y8qPSEO3qGyRh7JJXkPyvhDiGEHh7NvLO62G4lVTsbM5khc14a7C612nuA+i8Rq4DxyI1R+723XU7gDmy9+7x+y0ow3yamaID3ja3LCXW6jEmi24KdwMZcXDmQLEdANO5B7eL2uIc5wOeTr3z6G/zssvNIQbNBc46k3J8s0FINyZs9pb+zO/vZHf5W+yO881V/2lnk0PZt+LJo8tT5rPdgG+0/N3w6/zfoopaguP0HAdyiil2I5Nl7+0i84WXJOrtT/WqPbN2Ys3N7rZ3uT+v2VHC8RNDuOf+yekkJzPvH/tadSiKLR8oALnm+ZAtxPMcx/v0Ve6tOEnmRf7AHln8+qh2k4uwt0xfLPIJYC5uQPvfIW1/rgoQlY72XOGRzy7+I5/7Kuf7p7x1/rgi3k3AboD4E6kHorKXYv/AMRkrLlxc8ngMADcJ0zucSCU1Gr8hRi32Id1I2+tQGS2HtY73zFsQ1+S9rrKizj32+a8c2DAO1DXkMIeDnpYG+fI5ZL1Cuqb+1zz8ePzWLWcNM2aPyWW0Jb27gq2SW6iqqy9u5VstXb+u5c6crZviqRZNqOaMjkxDWyzhqroqKr66I4sjLGqp8WguOJQDn4T5qaPanIqCqka/XI8wqkiI4fUhQmf/hBVVO78Lwe/JBOMjdfkdUyMAJTaL+nqeqsgA4LFsqXDgUbDtJw5pm2gFNF3MC3qOaGe9Djat9RdcTbSGlrBDtYW5AW0GHtY3jiQ09b6X+amFml2l7/JVs20yJWDUYifIHiiNr2w4m5cCAnJOkmIclbolml1IsenMfYoCWp/riFzFJcfccD1+Sa3PX6o0gdz7ogrqVsjeTuB596y8sJaSCLEZELXSOy+6EqqVsnvZOtk79eadiybeH2BywWbn/L/AKXNRURvFjZwAIANr6fhLsh5qhq6lrC5rY7X0JsCP5cyO4pquU3yDj3NcAP5guI5ngWwA52A1cOOXLj5eeh8GK7Kz1KRx9wlp4i9vPMoml2fawax73mwsGkuPQDh3rQ7M2e+SxdTua0Z+88X5AYr66K7paUtBBfgyIIaC7I/hxE3skZNRGPAyONsxkuyH3b2gubm0Yu4jPQ249yKh2W4WMnsYjZo0JIB58NMzlmtN682EEMjDpDkHYb2PC1rG6rnZuMs7jNJawa11g3liAAsOgQ9WQXTRWVNNEZSW3e1ga1jW2NyMrm4sb24qCnjEuTW4Ge08+2TcNzN3cfpnkrgh3Z4YwA51xJIdbHOwvoPe06c1LaNjGxsFmnJ5NsTo+LRkbX5o1kbQOxWUraPNjLe8JHkA5+0AGDPLUA+a9NpdgtfCGtjILGtAxOLQ/ncZ2F8xyVdujsZjpDPMWmxs1p42HvFvIZZLY1m0YI2kuwAAcLfZcrV6hymow8GnFDar9nl9LsvFVssLXe0PYc8sg5p4EWv5rdbb2a2OCPBcFgw2NtOf9c0Bu9HE+eapeA2MYcDSSLH4rXyysr5lMJnYntIYLhoxuzHPy+qVqtRJySfgZiio8oxVVNkLahV01TdXO8ezTA+wuWOzYeY5E8wqGWEOzBsfqnQUZcjJSfg5dVdVGa3qhZ4rZXshJAed09QQp5GW3rvVP8AtAqiL3KVl+JCLpopZWy2O0SmdW3QkUYKnFGeClJBW2SsmRBeLIX1Qjgo3sIUqyW0dzVJauHVdxzXD4y4KCNhtY9yNJA27AK2cl44WufPJWUNRdtnHUKkrZP3rhysu6WbVOcODNvqTLyMZD+r3tf6KYNuLEeP6oKGpFrcARbpZFmp5pTQ1MiqBnZRkqeVwtf+vkoArLZoNm7lzGxlwNHwktdn1tf5Faym3cY1uECJn+VriPD2hZWrGFSGNZpZ5S7mJNopn7utA9mZ51y9lvkc7eaCdsJn4vWHc7Fh+YF1oexN1N2F9QqWVh7mzJTbGkcLRRuaDxcW4h5i6rqndmpA1AbzkMYJ/wAtiSSt46mvq93dc/UEIZ0Jv7Ac4/yAd7j7XkUcctF2ebv3aqQ8NcSC4EhozdYmzS8/gaSD1sCtNsfcIWa6Z2J1gSS5zi4997NHcFqKKgwXLrFxNzYWF7W8dNSinTuHIDmVJ5nJUUnRXx7tsAsA0DvePus/tfZYxWjbiw+8cRAufdaLi5vY3toFopNoOJwsGM92Q68kXRUwbm/N2vQX1t16rPHBBPcu/wC47rSaooNl7qljB2l3P94jEMId0FvBWR2Y8fH5s/UK5fLyC5E/RKyaSE5XJsJZ5R4KGp2S6RuF+Mj8pt1FnFYvbGyJac3IJYdH2IHc7kV6kX9FJZrgQ5oIORBAIPeCmYMEcfCZOu2eOOc2QWcPFBz7KP4HeB/Vb3b+4zTd9IcJ/wCm4m35XHTuOSx1Q2WB2GZjoz1Fr9x0PgtXK7DFOMu5RS0Mo1ae8ZqIYhqCFqaWvBRTyxwzAV9X2i1hXhmXp355q6o5eaaagaMxko4WG9ghckwknEuI47rl9M3iF1Hplb5IWokdzQoa2KdjNAgqinBaSE75EPLUHwTUmLckZTawtIetlDTyG65r6nFK5w0Jy7guoCtyXBzW/kGQ1Bsjaee+qr2MXJBCW4phqTRdGS+ikjkHeqiKcoqKZLcBinZ7yxtlMEySwREokATFqSSOgiJ4Q7geBskklS7gsjJf8QU0dI12bru8TbyCSSuPctBNg0WAAHQWXOJJJXJlvuOHFdYkklSZDsOXTc0kkZDuyhrKNkrcMrGyN5OF/LkkkmFmR2p6OoznTyOiPwuu9vn731WEqg+GR0byCW5GxJHhcBJJRcjYSYTS1GLKyPYByTJJUjbDlEsk2EZBVss9ykkmQBn3BnuVZt6csjy1dlfkkktEO6M2V1FmUsuo32SSW0xB0T7IyJ1wmSSphwOjAFDeySSBBt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622050" y="1041430"/>
            <a:ext cx="8279705" cy="5632311"/>
          </a:xfrm>
          <a:prstGeom prst="rect">
            <a:avLst/>
          </a:prstGeom>
          <a:noFill/>
        </p:spPr>
        <p:txBody>
          <a:bodyPr wrap="square" rtlCol="0">
            <a:spAutoFit/>
          </a:bodyPr>
          <a:lstStyle/>
          <a:p>
            <a:r>
              <a:rPr lang="cs-CZ" b="1" dirty="0"/>
              <a:t>Čína</a:t>
            </a:r>
            <a:r>
              <a:rPr lang="cs-CZ" dirty="0"/>
              <a:t> – zákaz představení se zvířaty v cirkusech a zoo od r. </a:t>
            </a:r>
            <a:r>
              <a:rPr lang="cs-CZ" dirty="0" smtClean="0"/>
              <a:t>2010</a:t>
            </a:r>
          </a:p>
          <a:p>
            <a:endParaRPr lang="cs-CZ" dirty="0"/>
          </a:p>
          <a:p>
            <a:r>
              <a:rPr lang="cs-CZ" b="1" dirty="0"/>
              <a:t>Finsko </a:t>
            </a:r>
            <a:r>
              <a:rPr lang="cs-CZ" dirty="0"/>
              <a:t>- federální zákaz cirkusů nebo obdobných představení využívajících slony, opice, šelmy, zvířata patřící do řádu ploutvonožců, nosorožce, hrochy, divoké přežvýkavce, vačnatce, dravce, pštrosi, krokodýli nebo kopytnatce (na základě zákona na ochranu zvířat ze dne 27. ledna 1971, obnoveného dne 30. září 1985</a:t>
            </a:r>
            <a:r>
              <a:rPr lang="cs-CZ" dirty="0" smtClean="0"/>
              <a:t>).</a:t>
            </a:r>
          </a:p>
          <a:p>
            <a:endParaRPr lang="cs-CZ" dirty="0"/>
          </a:p>
          <a:p>
            <a:r>
              <a:rPr lang="cs-CZ" b="1" dirty="0"/>
              <a:t>Irsko </a:t>
            </a:r>
            <a:r>
              <a:rPr lang="cs-CZ" dirty="0"/>
              <a:t>- zákaz ve městě Belfast</a:t>
            </a:r>
            <a:r>
              <a:rPr lang="cs-CZ" dirty="0" smtClean="0"/>
              <a:t>.</a:t>
            </a:r>
          </a:p>
          <a:p>
            <a:endParaRPr lang="cs-CZ" dirty="0" smtClean="0"/>
          </a:p>
          <a:p>
            <a:r>
              <a:rPr lang="cs-CZ" b="1" dirty="0"/>
              <a:t>Lucembursko</a:t>
            </a:r>
            <a:r>
              <a:rPr lang="cs-CZ" dirty="0"/>
              <a:t> – ve městě Lucemburk platí zákaz používání volně žijících zvířat v </a:t>
            </a:r>
            <a:r>
              <a:rPr lang="cs-CZ" dirty="0" smtClean="0"/>
              <a:t>cirkusech</a:t>
            </a:r>
          </a:p>
          <a:p>
            <a:endParaRPr lang="cs-CZ" dirty="0"/>
          </a:p>
          <a:p>
            <a:r>
              <a:rPr lang="cs-CZ" b="1" dirty="0"/>
              <a:t>Malta</a:t>
            </a:r>
            <a:r>
              <a:rPr lang="cs-CZ" dirty="0"/>
              <a:t> – zákaz druhů, které jsou uvedeny v </a:t>
            </a:r>
            <a:r>
              <a:rPr lang="cs-CZ" dirty="0" smtClean="0"/>
              <a:t>CITES</a:t>
            </a:r>
          </a:p>
          <a:p>
            <a:endParaRPr lang="cs-CZ" dirty="0"/>
          </a:p>
          <a:p>
            <a:r>
              <a:rPr lang="cs-CZ" b="1" dirty="0"/>
              <a:t>Slovensko</a:t>
            </a:r>
            <a:r>
              <a:rPr lang="cs-CZ" dirty="0"/>
              <a:t> - zákaz druhů, které jsou uvedeny v CITES</a:t>
            </a:r>
            <a:endParaRPr lang="cs-CZ" dirty="0" smtClean="0"/>
          </a:p>
          <a:p>
            <a:endParaRPr lang="cs-CZ" dirty="0"/>
          </a:p>
          <a:p>
            <a:r>
              <a:rPr lang="cs-CZ" b="1" dirty="0"/>
              <a:t>Rakousko</a:t>
            </a:r>
            <a:r>
              <a:rPr lang="cs-CZ" dirty="0"/>
              <a:t> – zákaz všech volně žijících zvířat v </a:t>
            </a:r>
            <a:r>
              <a:rPr lang="cs-CZ" dirty="0" smtClean="0"/>
              <a:t>cirkusech</a:t>
            </a:r>
          </a:p>
          <a:p>
            <a:endParaRPr lang="cs-CZ" dirty="0" smtClean="0"/>
          </a:p>
          <a:p>
            <a:r>
              <a:rPr lang="cs-CZ" b="1" dirty="0"/>
              <a:t>Velká Británie</a:t>
            </a:r>
            <a:r>
              <a:rPr lang="cs-CZ" dirty="0"/>
              <a:t> – více než 220 měst nebo hrabství přijalo zákazy týkající se buď pouze divokých zvířat nebo všech zvířat nucených vystupovat v představeních. </a:t>
            </a:r>
          </a:p>
        </p:txBody>
      </p:sp>
    </p:spTree>
    <p:extLst>
      <p:ext uri="{BB962C8B-B14F-4D97-AF65-F5344CB8AC3E}">
        <p14:creationId xmlns:p14="http://schemas.microsoft.com/office/powerpoint/2010/main" xmlns="" val="2110781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63688" y="446102"/>
            <a:ext cx="7128792" cy="584775"/>
          </a:xfrm>
          <a:prstGeom prst="rect">
            <a:avLst/>
          </a:prstGeom>
          <a:noFill/>
        </p:spPr>
        <p:txBody>
          <a:bodyPr wrap="square" rtlCol="0">
            <a:spAutoFit/>
          </a:bodyPr>
          <a:lstStyle/>
          <a:p>
            <a:pPr>
              <a:buNone/>
            </a:pPr>
            <a:r>
              <a:rPr lang="cs-CZ" sz="3200" b="1" dirty="0" smtClean="0">
                <a:solidFill>
                  <a:schemeClr val="accent6"/>
                </a:solidFill>
              </a:rPr>
              <a:t>VEŘEJNÁ VYSTOUPENÍ ZVÍŘAT</a:t>
            </a:r>
          </a:p>
        </p:txBody>
      </p:sp>
      <p:sp>
        <p:nvSpPr>
          <p:cNvPr id="3" name="Zástupný symbol pro obsah 2"/>
          <p:cNvSpPr>
            <a:spLocks noGrp="1"/>
          </p:cNvSpPr>
          <p:nvPr>
            <p:ph idx="1"/>
          </p:nvPr>
        </p:nvSpPr>
        <p:spPr>
          <a:xfrm>
            <a:off x="399156" y="1248947"/>
            <a:ext cx="8517632" cy="5285833"/>
          </a:xfrm>
        </p:spPr>
        <p:txBody>
          <a:bodyPr>
            <a:noAutofit/>
          </a:bodyPr>
          <a:lstStyle/>
          <a:p>
            <a:pPr>
              <a:buNone/>
            </a:pPr>
            <a:r>
              <a:rPr lang="cs-CZ" sz="2800" b="1" dirty="0"/>
              <a:t>Zákaz pojízdných zvěřinců s výjimkou zvířat, se kterými je pracováno v cirkusové manéži</a:t>
            </a:r>
          </a:p>
          <a:p>
            <a:pPr>
              <a:buNone/>
            </a:pPr>
            <a:r>
              <a:rPr lang="cs-CZ" sz="2800" dirty="0"/>
              <a:t>Drezúra s ohledem na druh a věkovou kategorii nebo hmotnost a další specifické podmínky</a:t>
            </a:r>
          </a:p>
          <a:p>
            <a:pPr>
              <a:buFontTx/>
              <a:buChar char="-"/>
            </a:pPr>
            <a:r>
              <a:rPr lang="cs-CZ" sz="2800" dirty="0" smtClean="0"/>
              <a:t>Informace o vystoupení veterinární správě a obci</a:t>
            </a:r>
          </a:p>
          <a:p>
            <a:pPr>
              <a:buFontTx/>
              <a:buChar char="-"/>
            </a:pPr>
            <a:r>
              <a:rPr lang="cs-CZ" sz="2800" dirty="0" smtClean="0"/>
              <a:t>Dohled odborníka</a:t>
            </a:r>
          </a:p>
          <a:p>
            <a:pPr>
              <a:buFontTx/>
              <a:buChar char="-"/>
            </a:pPr>
            <a:r>
              <a:rPr lang="cs-CZ" sz="2800" dirty="0" smtClean="0"/>
              <a:t>Předložení seznamu činností se zvířaty</a:t>
            </a:r>
          </a:p>
          <a:p>
            <a:pPr>
              <a:buFontTx/>
              <a:buChar char="-"/>
            </a:pPr>
            <a:r>
              <a:rPr lang="cs-CZ" sz="2800" dirty="0" smtClean="0"/>
              <a:t>Poučení osob, které se aktivně zúčastňují veřejného vystoupení zvířat</a:t>
            </a:r>
          </a:p>
          <a:p>
            <a:pPr>
              <a:buFontTx/>
              <a:buChar char="-"/>
            </a:pPr>
            <a:r>
              <a:rPr lang="cs-CZ" sz="2800" dirty="0" smtClean="0"/>
              <a:t>Oznámení porušení podmínek</a:t>
            </a:r>
          </a:p>
          <a:p>
            <a:pPr>
              <a:buFontTx/>
              <a:buChar char="-"/>
            </a:pPr>
            <a:r>
              <a:rPr lang="cs-CZ" sz="2800" dirty="0" smtClean="0"/>
              <a:t>§ 14a – omezené využívání určitých druhů</a:t>
            </a:r>
          </a:p>
          <a:p>
            <a:pPr>
              <a:buFontTx/>
              <a:buChar char="-"/>
            </a:pPr>
            <a:endParaRPr lang="cs-CZ" sz="2400" dirty="0" smtClean="0"/>
          </a:p>
          <a:p>
            <a:pPr>
              <a:buNone/>
            </a:pPr>
            <a:endParaRPr lang="cs-CZ" sz="1600" b="1" dirty="0" smtClean="0"/>
          </a:p>
          <a:p>
            <a:pPr>
              <a:buNone/>
            </a:pPr>
            <a:endParaRPr lang="cs-CZ" sz="1600" b="1" dirty="0"/>
          </a:p>
        </p:txBody>
      </p:sp>
    </p:spTree>
    <p:extLst>
      <p:ext uri="{BB962C8B-B14F-4D97-AF65-F5344CB8AC3E}">
        <p14:creationId xmlns:p14="http://schemas.microsoft.com/office/powerpoint/2010/main" xmlns="" val="1908880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Důvody k usmrcení zvířete</a:t>
            </a:r>
            <a:endParaRPr lang="cs-CZ" sz="4000" b="1" dirty="0"/>
          </a:p>
        </p:txBody>
      </p:sp>
      <p:sp>
        <p:nvSpPr>
          <p:cNvPr id="3" name="Zástupný symbol pro obsah 2"/>
          <p:cNvSpPr>
            <a:spLocks noGrp="1"/>
          </p:cNvSpPr>
          <p:nvPr>
            <p:ph idx="1"/>
          </p:nvPr>
        </p:nvSpPr>
        <p:spPr>
          <a:xfrm>
            <a:off x="467544" y="1340768"/>
            <a:ext cx="8517632" cy="5285833"/>
          </a:xfrm>
        </p:spPr>
        <p:txBody>
          <a:bodyPr>
            <a:noAutofit/>
          </a:bodyPr>
          <a:lstStyle/>
          <a:p>
            <a:pPr>
              <a:buNone/>
            </a:pPr>
            <a:r>
              <a:rPr lang="cs-CZ" sz="2000" b="1" dirty="0" smtClean="0"/>
              <a:t>§ 5 odst. 1 </a:t>
            </a:r>
          </a:p>
          <a:p>
            <a:pPr>
              <a:buNone/>
            </a:pPr>
            <a:endParaRPr lang="cs-CZ" sz="2000" b="1" dirty="0" smtClean="0"/>
          </a:p>
          <a:p>
            <a:pPr>
              <a:buNone/>
            </a:pPr>
            <a:r>
              <a:rPr lang="cs-CZ" sz="2800" b="1" dirty="0" smtClean="0"/>
              <a:t>Nikdo nesmí bez důvodu usmrtit zvíře.</a:t>
            </a:r>
            <a:endParaRPr lang="cs-CZ" sz="2800" b="1" dirty="0"/>
          </a:p>
        </p:txBody>
      </p:sp>
    </p:spTree>
    <p:extLst>
      <p:ext uri="{BB962C8B-B14F-4D97-AF65-F5344CB8AC3E}">
        <p14:creationId xmlns:p14="http://schemas.microsoft.com/office/powerpoint/2010/main" xmlns="" val="10094186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Důvody k usmrcení (§ 5/2)</a:t>
            </a:r>
            <a:endParaRPr lang="cs-CZ" sz="4000" b="1" dirty="0"/>
          </a:p>
        </p:txBody>
      </p:sp>
      <p:sp>
        <p:nvSpPr>
          <p:cNvPr id="3" name="Zástupný symbol pro obsah 2"/>
          <p:cNvSpPr>
            <a:spLocks noGrp="1"/>
          </p:cNvSpPr>
          <p:nvPr>
            <p:ph idx="1"/>
          </p:nvPr>
        </p:nvSpPr>
        <p:spPr>
          <a:xfrm>
            <a:off x="467544" y="1052736"/>
            <a:ext cx="8517632" cy="5285833"/>
          </a:xfrm>
        </p:spPr>
        <p:txBody>
          <a:bodyPr>
            <a:noAutofit/>
          </a:bodyPr>
          <a:lstStyle/>
          <a:p>
            <a:pPr>
              <a:buNone/>
            </a:pPr>
            <a:r>
              <a:rPr lang="cs-CZ" sz="1600" b="1" dirty="0" smtClean="0"/>
              <a:t>§ 5 odst. 2 důvody k usmrcení </a:t>
            </a:r>
            <a:r>
              <a:rPr lang="cs-CZ" sz="1600" dirty="0" smtClean="0"/>
              <a:t>:</a:t>
            </a:r>
          </a:p>
          <a:p>
            <a:r>
              <a:rPr lang="cs-CZ" sz="2000" i="1" dirty="0" smtClean="0"/>
              <a:t>a)</a:t>
            </a:r>
            <a:r>
              <a:rPr lang="cs-CZ" sz="2000" dirty="0" smtClean="0"/>
              <a:t> </a:t>
            </a:r>
            <a:r>
              <a:rPr lang="cs-CZ" sz="2000" b="1" dirty="0" smtClean="0"/>
              <a:t>využití produktů zvířete</a:t>
            </a:r>
            <a:r>
              <a:rPr lang="cs-CZ" sz="2000" dirty="0" smtClean="0"/>
              <a:t> chovaného nebo drženého pro produkci potravin, vlny, kůže, kožešin nebo jiných produktů,</a:t>
            </a:r>
          </a:p>
          <a:p>
            <a:r>
              <a:rPr lang="cs-CZ" sz="2000" i="1" dirty="0" smtClean="0"/>
              <a:t>b)</a:t>
            </a:r>
            <a:r>
              <a:rPr lang="cs-CZ" sz="2000" dirty="0" smtClean="0"/>
              <a:t> </a:t>
            </a:r>
            <a:r>
              <a:rPr lang="cs-CZ" sz="2000" b="1" dirty="0" smtClean="0"/>
              <a:t>slabost, nevyléčitelná nemoc, těžké poranění</a:t>
            </a:r>
            <a:r>
              <a:rPr lang="cs-CZ" sz="2000" dirty="0" smtClean="0"/>
              <a:t>, genetická nebo vrozená vada, celkové vyčerpání nebo stáří zvířete, jsou-li pro další přežívání spojeny s trvalým utrpením,</a:t>
            </a:r>
          </a:p>
          <a:p>
            <a:r>
              <a:rPr lang="cs-CZ" sz="2000" i="1" dirty="0" smtClean="0"/>
              <a:t>c)</a:t>
            </a:r>
            <a:r>
              <a:rPr lang="cs-CZ" sz="2000" dirty="0" smtClean="0"/>
              <a:t> </a:t>
            </a:r>
            <a:r>
              <a:rPr lang="cs-CZ" sz="2000" b="1" dirty="0" smtClean="0"/>
              <a:t>bezprostřední ohrožení člověka </a:t>
            </a:r>
            <a:r>
              <a:rPr lang="cs-CZ" sz="2000" dirty="0" smtClean="0"/>
              <a:t>zvířetem,</a:t>
            </a:r>
          </a:p>
          <a:p>
            <a:r>
              <a:rPr lang="cs-CZ" sz="2000" i="1" dirty="0" smtClean="0"/>
              <a:t>d)</a:t>
            </a:r>
            <a:r>
              <a:rPr lang="cs-CZ" sz="2000" dirty="0" smtClean="0"/>
              <a:t> </a:t>
            </a:r>
            <a:r>
              <a:rPr lang="cs-CZ" sz="2000" b="1" dirty="0" smtClean="0"/>
              <a:t>výkon práva myslivosti a rybářství </a:t>
            </a:r>
            <a:r>
              <a:rPr lang="cs-CZ" sz="2000" dirty="0" smtClean="0"/>
              <a:t>podle zvláštních předpisů,</a:t>
            </a:r>
          </a:p>
          <a:p>
            <a:r>
              <a:rPr lang="cs-CZ" sz="2000" i="1" dirty="0" smtClean="0"/>
              <a:t>e)</a:t>
            </a:r>
            <a:r>
              <a:rPr lang="cs-CZ" sz="2000" dirty="0" smtClean="0"/>
              <a:t> nařízené </a:t>
            </a:r>
            <a:r>
              <a:rPr lang="cs-CZ" sz="2000" b="1" dirty="0" smtClean="0"/>
              <a:t>mimořádné veterinární nebo hygienické opatření </a:t>
            </a:r>
            <a:r>
              <a:rPr lang="cs-CZ" sz="2000" dirty="0" smtClean="0"/>
              <a:t>při ochraně před nákazami,</a:t>
            </a:r>
          </a:p>
          <a:p>
            <a:r>
              <a:rPr lang="cs-CZ" sz="2000" i="1" dirty="0" smtClean="0"/>
              <a:t>f)</a:t>
            </a:r>
            <a:r>
              <a:rPr lang="cs-CZ" sz="2000" dirty="0" smtClean="0"/>
              <a:t> </a:t>
            </a:r>
            <a:r>
              <a:rPr lang="cs-CZ" sz="2000" b="1" dirty="0" smtClean="0"/>
              <a:t>ukončení pokusu </a:t>
            </a:r>
            <a:r>
              <a:rPr lang="cs-CZ" sz="2000" dirty="0" smtClean="0"/>
              <a:t>na pokusném zvířeti, není-li v projektu pokusů stanoveno jinak,</a:t>
            </a:r>
          </a:p>
          <a:p>
            <a:r>
              <a:rPr lang="cs-CZ" sz="2000" i="1" dirty="0" smtClean="0"/>
              <a:t>g)</a:t>
            </a:r>
            <a:r>
              <a:rPr lang="cs-CZ" sz="2000" dirty="0" smtClean="0"/>
              <a:t> regulování populace zvířat v lidské péči a volně žijících zvířat;</a:t>
            </a:r>
          </a:p>
          <a:p>
            <a:r>
              <a:rPr lang="cs-CZ" sz="2000" i="1" dirty="0" smtClean="0"/>
              <a:t>h)</a:t>
            </a:r>
            <a:r>
              <a:rPr lang="cs-CZ" sz="2000" dirty="0" smtClean="0"/>
              <a:t> </a:t>
            </a:r>
            <a:r>
              <a:rPr lang="cs-CZ" sz="2000" b="1" dirty="0" smtClean="0"/>
              <a:t>deratizace</a:t>
            </a:r>
            <a:r>
              <a:rPr lang="cs-CZ" sz="2000" dirty="0" smtClean="0"/>
              <a:t> a opatření v boji proti škodlivým organismům,</a:t>
            </a:r>
          </a:p>
          <a:p>
            <a:r>
              <a:rPr lang="cs-CZ" sz="2000" i="1" dirty="0" smtClean="0"/>
              <a:t>i)</a:t>
            </a:r>
            <a:r>
              <a:rPr lang="cs-CZ" sz="2000" dirty="0" smtClean="0"/>
              <a:t> uložené zvláštní opatření </a:t>
            </a:r>
            <a:r>
              <a:rPr lang="cs-CZ" sz="2000" b="1" dirty="0" smtClean="0"/>
              <a:t>v případě nemožnosti identifikovat zvíře </a:t>
            </a:r>
            <a:r>
              <a:rPr lang="cs-CZ" sz="2000" dirty="0" smtClean="0"/>
              <a:t>podle zvláštních právních předpisů,</a:t>
            </a:r>
          </a:p>
          <a:p>
            <a:r>
              <a:rPr lang="cs-CZ" sz="2000" i="1" dirty="0" smtClean="0"/>
              <a:t>j)</a:t>
            </a:r>
            <a:r>
              <a:rPr lang="cs-CZ" sz="2000" dirty="0" smtClean="0"/>
              <a:t> </a:t>
            </a:r>
            <a:r>
              <a:rPr lang="cs-CZ" sz="2000" b="1" dirty="0" smtClean="0"/>
              <a:t>depopulace</a:t>
            </a:r>
            <a:endParaRPr lang="cs-CZ" sz="2000" b="1" dirty="0"/>
          </a:p>
        </p:txBody>
      </p:sp>
    </p:spTree>
    <p:extLst>
      <p:ext uri="{BB962C8B-B14F-4D97-AF65-F5344CB8AC3E}">
        <p14:creationId xmlns:p14="http://schemas.microsoft.com/office/powerpoint/2010/main" xmlns="" val="1009418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548680"/>
            <a:ext cx="7128792" cy="461665"/>
          </a:xfrm>
          <a:prstGeom prst="rect">
            <a:avLst/>
          </a:prstGeom>
          <a:noFill/>
        </p:spPr>
        <p:txBody>
          <a:bodyPr wrap="square" rtlCol="0">
            <a:spAutoFit/>
          </a:bodyPr>
          <a:lstStyle/>
          <a:p>
            <a:pPr>
              <a:buNone/>
            </a:pPr>
            <a:r>
              <a:rPr lang="cs-CZ" sz="2400" b="1" dirty="0" smtClean="0"/>
              <a:t>OCHRANA ZVÍŘAT PŘI USMRCOVÁNÍ – zvláštní pravidla</a:t>
            </a:r>
          </a:p>
        </p:txBody>
      </p:sp>
      <p:sp>
        <p:nvSpPr>
          <p:cNvPr id="3" name="Zástupný symbol pro obsah 2"/>
          <p:cNvSpPr>
            <a:spLocks noGrp="1"/>
          </p:cNvSpPr>
          <p:nvPr>
            <p:ph idx="1"/>
          </p:nvPr>
        </p:nvSpPr>
        <p:spPr>
          <a:xfrm>
            <a:off x="467544" y="1052736"/>
            <a:ext cx="8517632" cy="5285833"/>
          </a:xfrm>
        </p:spPr>
        <p:txBody>
          <a:bodyPr>
            <a:noAutofit/>
          </a:bodyPr>
          <a:lstStyle/>
          <a:p>
            <a:r>
              <a:rPr lang="cs-CZ" sz="2400" b="1" dirty="0" smtClean="0"/>
              <a:t>Porážení nebo utrácení nemocných, vyčerpaných nebo zraněných zvířat</a:t>
            </a:r>
          </a:p>
          <a:p>
            <a:r>
              <a:rPr lang="cs-CZ" sz="2400" dirty="0" smtClean="0"/>
              <a:t> - zpravidla na místě, podle veterinárních předpisů</a:t>
            </a:r>
          </a:p>
          <a:p>
            <a:r>
              <a:rPr lang="cs-CZ" sz="2400" b="1" dirty="0" smtClean="0"/>
              <a:t>Usmrcování kožešinových zvířat a hlodavců</a:t>
            </a:r>
          </a:p>
          <a:p>
            <a:r>
              <a:rPr lang="cs-CZ" sz="2400" b="1" dirty="0" smtClean="0"/>
              <a:t>Porážení zvířat pro potřeby církví a náboženských společností, jejichž náboženské obřady stanoví zvláštní metody porážky zvířat</a:t>
            </a:r>
          </a:p>
          <a:p>
            <a:r>
              <a:rPr lang="cs-CZ" sz="2400" b="1" dirty="0" smtClean="0"/>
              <a:t>Omračování zvířat – prováděcí předpis</a:t>
            </a:r>
          </a:p>
          <a:p>
            <a:r>
              <a:rPr lang="cs-CZ" sz="2400" b="1" dirty="0" smtClean="0"/>
              <a:t>Usmrcování králíků, zajíců a drůbeže při domácí porážce</a:t>
            </a:r>
          </a:p>
          <a:p>
            <a:r>
              <a:rPr lang="cs-CZ" sz="2400" b="1" dirty="0" smtClean="0"/>
              <a:t>Postupy při usmrcování ryb</a:t>
            </a:r>
            <a:endParaRPr lang="cs-CZ" sz="2400" dirty="0" smtClean="0"/>
          </a:p>
          <a:p>
            <a:pPr>
              <a:buNone/>
            </a:pPr>
            <a:endParaRPr lang="cs-CZ" sz="2400" dirty="0" smtClean="0"/>
          </a:p>
          <a:p>
            <a:pPr>
              <a:buNone/>
            </a:pPr>
            <a:endParaRPr lang="cs-CZ" sz="1600" b="1" dirty="0" smtClean="0"/>
          </a:p>
          <a:p>
            <a:pPr>
              <a:buNone/>
            </a:pPr>
            <a:endParaRPr lang="cs-CZ" sz="1600" b="1" dirty="0"/>
          </a:p>
        </p:txBody>
      </p:sp>
    </p:spTree>
    <p:extLst>
      <p:ext uri="{BB962C8B-B14F-4D97-AF65-F5344CB8AC3E}">
        <p14:creationId xmlns:p14="http://schemas.microsoft.com/office/powerpoint/2010/main" xmlns="" val="20536949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548680"/>
            <a:ext cx="7128792" cy="461665"/>
          </a:xfrm>
          <a:prstGeom prst="rect">
            <a:avLst/>
          </a:prstGeom>
          <a:noFill/>
        </p:spPr>
        <p:txBody>
          <a:bodyPr wrap="square" rtlCol="0">
            <a:spAutoFit/>
          </a:bodyPr>
          <a:lstStyle/>
          <a:p>
            <a:pPr>
              <a:buNone/>
            </a:pPr>
            <a:r>
              <a:rPr lang="cs-CZ" sz="2400" b="1" dirty="0" smtClean="0"/>
              <a:t>OCHRANA ZVÍŘAT PŘI USMRCOVÁNÍ – zvláštní pravidla</a:t>
            </a:r>
          </a:p>
        </p:txBody>
      </p:sp>
      <p:sp>
        <p:nvSpPr>
          <p:cNvPr id="3" name="Zástupný symbol pro obsah 2"/>
          <p:cNvSpPr>
            <a:spLocks noGrp="1"/>
          </p:cNvSpPr>
          <p:nvPr>
            <p:ph idx="1"/>
          </p:nvPr>
        </p:nvSpPr>
        <p:spPr>
          <a:xfrm>
            <a:off x="467544" y="1052736"/>
            <a:ext cx="8517632" cy="5285833"/>
          </a:xfrm>
        </p:spPr>
        <p:txBody>
          <a:bodyPr>
            <a:noAutofit/>
          </a:bodyPr>
          <a:lstStyle/>
          <a:p>
            <a:r>
              <a:rPr lang="cs-CZ" sz="1800" dirty="0">
                <a:hlinkClick r:id="rId4"/>
              </a:rPr>
              <a:t>Vyhláška č. 418/2012 Sb., o ochraně zvířat při usmrcování</a:t>
            </a:r>
            <a:r>
              <a:rPr lang="cs-CZ" sz="1800" dirty="0"/>
              <a:t>, ve znění pozdějších předpisů</a:t>
            </a:r>
          </a:p>
          <a:p>
            <a:r>
              <a:rPr lang="cs-CZ" sz="1800" dirty="0"/>
              <a:t>Tato vyhláška upravuje v návaznosti na přímo použitelný předpis Evropské unie </a:t>
            </a:r>
            <a:r>
              <a:rPr lang="cs-CZ" sz="1800" i="1" dirty="0"/>
              <a:t>(</a:t>
            </a:r>
            <a:r>
              <a:rPr lang="cs-CZ" sz="1800" i="1" dirty="0">
                <a:hlinkClick r:id="rId5"/>
              </a:rPr>
              <a:t>Nařízení Rady (ES) č. 1099/2009</a:t>
            </a:r>
            <a:r>
              <a:rPr lang="cs-CZ" sz="1800" i="1" dirty="0"/>
              <a:t>)</a:t>
            </a:r>
            <a:endParaRPr lang="cs-CZ" sz="1800" dirty="0"/>
          </a:p>
          <a:p>
            <a:r>
              <a:rPr lang="cs-CZ" sz="1800" dirty="0"/>
              <a:t>a) způsob doložení odpovídající odborné praxe podle § 5a odst. 7 zákona a co se za ni považuje,</a:t>
            </a:r>
          </a:p>
          <a:p>
            <a:r>
              <a:rPr lang="cs-CZ" sz="1800" dirty="0"/>
              <a:t>b) vzor dočasného osvědčení o způsobilosti pro osoby podílející se na úkonech souvisejících s porážením zvířat,</a:t>
            </a:r>
          </a:p>
          <a:p>
            <a:r>
              <a:rPr lang="cs-CZ" sz="1800" dirty="0"/>
              <a:t>c) způsob doložení odpovídající odborné praxe podle § 5c odst. 7 zákona a co se za ni považuje,</a:t>
            </a:r>
          </a:p>
          <a:p>
            <a:r>
              <a:rPr lang="cs-CZ" sz="1800" dirty="0"/>
              <a:t>d) vzor dočasného osvědčení o způsobilosti k usmrcování kožešinových zvířat,</a:t>
            </a:r>
          </a:p>
          <a:p>
            <a:r>
              <a:rPr lang="cs-CZ" sz="1800" dirty="0"/>
              <a:t>e) vzor žádosti o udělení povolení k porážce zvířat pro potřeby církví a náboženských společností, jejichž náboženské obřady stanoví zvláštní metody porážky zvířat,</a:t>
            </a:r>
          </a:p>
          <a:p>
            <a:r>
              <a:rPr lang="cs-CZ" sz="1800" dirty="0"/>
              <a:t>f) nákresy a popis stanovených míst na hlavě vybraných druhů zvířat pro vedení omračovacího úderu a umístění mechanického omračovacího nástroje,</a:t>
            </a:r>
          </a:p>
          <a:p>
            <a:r>
              <a:rPr lang="cs-CZ" sz="1800" dirty="0"/>
              <a:t>g) požadavky na omračování zvířat s výjimkou kožešinových zvířat,</a:t>
            </a:r>
          </a:p>
          <a:p>
            <a:r>
              <a:rPr lang="cs-CZ" sz="1800" dirty="0"/>
              <a:t>h) poměr hmotnosti vybraných druhů živých ryb a vody (hustotu obsádky) v kádích a příručních nádržích, včetně nejnižšího množství kyslíku ve vodě a teploty vody.</a:t>
            </a:r>
          </a:p>
          <a:p>
            <a:pPr>
              <a:buNone/>
            </a:pPr>
            <a:endParaRPr lang="cs-CZ" sz="2400" dirty="0" smtClean="0"/>
          </a:p>
          <a:p>
            <a:pPr>
              <a:buNone/>
            </a:pPr>
            <a:endParaRPr lang="cs-CZ" sz="1600" b="1" dirty="0" smtClean="0"/>
          </a:p>
          <a:p>
            <a:pPr>
              <a:buNone/>
            </a:pPr>
            <a:endParaRPr lang="cs-CZ" sz="1600" b="1" dirty="0"/>
          </a:p>
        </p:txBody>
      </p:sp>
    </p:spTree>
    <p:extLst>
      <p:ext uri="{BB962C8B-B14F-4D97-AF65-F5344CB8AC3E}">
        <p14:creationId xmlns:p14="http://schemas.microsoft.com/office/powerpoint/2010/main" xmlns="" val="22486291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547664" y="548680"/>
            <a:ext cx="7128792" cy="461665"/>
          </a:xfrm>
          <a:prstGeom prst="rect">
            <a:avLst/>
          </a:prstGeom>
          <a:noFill/>
        </p:spPr>
        <p:txBody>
          <a:bodyPr wrap="square" rtlCol="0">
            <a:spAutoFit/>
          </a:bodyPr>
          <a:lstStyle/>
          <a:p>
            <a:pPr>
              <a:buNone/>
            </a:pPr>
            <a:r>
              <a:rPr lang="cs-CZ" sz="2400" b="1" dirty="0" smtClean="0"/>
              <a:t>OCHRANA ZVÍŘAT PŘI USMRCOVÁNÍ – zvláštní pravidla</a:t>
            </a:r>
          </a:p>
        </p:txBody>
      </p:sp>
      <p:sp>
        <p:nvSpPr>
          <p:cNvPr id="3" name="Zástupný symbol pro obsah 2"/>
          <p:cNvSpPr>
            <a:spLocks noGrp="1"/>
          </p:cNvSpPr>
          <p:nvPr>
            <p:ph idx="1"/>
          </p:nvPr>
        </p:nvSpPr>
        <p:spPr>
          <a:xfrm>
            <a:off x="467544" y="1052736"/>
            <a:ext cx="8517632" cy="5285833"/>
          </a:xfrm>
        </p:spPr>
        <p:txBody>
          <a:bodyPr>
            <a:noAutofit/>
          </a:bodyPr>
          <a:lstStyle/>
          <a:p>
            <a:pPr>
              <a:buNone/>
            </a:pPr>
            <a:r>
              <a:rPr lang="cs-CZ" sz="2400" dirty="0">
                <a:hlinkClick r:id="rId4"/>
              </a:rPr>
              <a:t>http://</a:t>
            </a:r>
            <a:r>
              <a:rPr lang="cs-CZ" sz="2400" dirty="0" smtClean="0">
                <a:hlinkClick r:id="rId4"/>
              </a:rPr>
              <a:t>cit.vfu.cz/oz/Oz/418-2012.pdf</a:t>
            </a:r>
            <a:r>
              <a:rPr lang="cs-CZ" sz="2400" dirty="0" smtClean="0"/>
              <a:t> </a:t>
            </a:r>
          </a:p>
          <a:p>
            <a:pPr>
              <a:buNone/>
            </a:pPr>
            <a:endParaRPr lang="cs-CZ" sz="1600" b="1" dirty="0" smtClean="0"/>
          </a:p>
          <a:p>
            <a:pPr>
              <a:buNone/>
            </a:pPr>
            <a:endParaRPr lang="cs-CZ" sz="1600" b="1" dirty="0"/>
          </a:p>
        </p:txBody>
      </p:sp>
      <p:pic>
        <p:nvPicPr>
          <p:cNvPr id="1026" name="Picture 2" descr="http://cit.vfu.cz/oz/Oz/foto/j2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5149" y="1556792"/>
            <a:ext cx="4286250"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cit.vfu.cz/oz/Oz/foto/j2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7832" y="1553925"/>
            <a:ext cx="4286250" cy="3219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cit.vfu.cz/oz/Oz/foto/j2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5149" y="3883221"/>
            <a:ext cx="428625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4932040" y="5301208"/>
            <a:ext cx="4032042" cy="369332"/>
          </a:xfrm>
          <a:prstGeom prst="rect">
            <a:avLst/>
          </a:prstGeom>
          <a:noFill/>
        </p:spPr>
        <p:txBody>
          <a:bodyPr wrap="square" rtlCol="0">
            <a:spAutoFit/>
          </a:bodyPr>
          <a:lstStyle/>
          <a:p>
            <a:r>
              <a:rPr lang="cs-CZ" dirty="0">
                <a:hlinkClick r:id="rId8"/>
              </a:rPr>
              <a:t>http://</a:t>
            </a:r>
            <a:r>
              <a:rPr lang="cs-CZ" dirty="0" smtClean="0">
                <a:hlinkClick r:id="rId8"/>
              </a:rPr>
              <a:t>cit.vfu.cz/oz/Oz/fotojatky.htm</a:t>
            </a:r>
            <a:r>
              <a:rPr lang="cs-CZ" dirty="0" smtClean="0"/>
              <a:t> </a:t>
            </a:r>
            <a:endParaRPr lang="cs-CZ" dirty="0"/>
          </a:p>
        </p:txBody>
      </p:sp>
    </p:spTree>
    <p:extLst>
      <p:ext uri="{BB962C8B-B14F-4D97-AF65-F5344CB8AC3E}">
        <p14:creationId xmlns:p14="http://schemas.microsoft.com/office/powerpoint/2010/main" xmlns="" val="36264406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835696" y="446102"/>
            <a:ext cx="7128792" cy="584775"/>
          </a:xfrm>
          <a:prstGeom prst="rect">
            <a:avLst/>
          </a:prstGeom>
          <a:noFill/>
        </p:spPr>
        <p:txBody>
          <a:bodyPr wrap="square" rtlCol="0">
            <a:spAutoFit/>
          </a:bodyPr>
          <a:lstStyle/>
          <a:p>
            <a:pPr>
              <a:buNone/>
            </a:pPr>
            <a:r>
              <a:rPr lang="cs-CZ" sz="3200" b="1" dirty="0" smtClean="0">
                <a:solidFill>
                  <a:srgbClr val="FF0000"/>
                </a:solidFill>
              </a:rPr>
              <a:t>RITUÁLNÍ PORÁŽKY</a:t>
            </a:r>
          </a:p>
        </p:txBody>
      </p:sp>
      <p:sp>
        <p:nvSpPr>
          <p:cNvPr id="6" name="Zástupný symbol pro obsah 5"/>
          <p:cNvSpPr>
            <a:spLocks noGrp="1"/>
          </p:cNvSpPr>
          <p:nvPr>
            <p:ph idx="1"/>
          </p:nvPr>
        </p:nvSpPr>
        <p:spPr>
          <a:xfrm>
            <a:off x="395536" y="1216334"/>
            <a:ext cx="5256584" cy="4909830"/>
          </a:xfrm>
        </p:spPr>
        <p:txBody>
          <a:bodyPr>
            <a:normAutofit fontScale="92500" lnSpcReduction="10000"/>
          </a:bodyPr>
          <a:lstStyle/>
          <a:p>
            <a:r>
              <a:rPr lang="cs-CZ" sz="2400" b="1" dirty="0"/>
              <a:t>D</a:t>
            </a:r>
            <a:r>
              <a:rPr lang="cs-CZ" sz="2400" b="1" dirty="0" smtClean="0"/>
              <a:t>o </a:t>
            </a:r>
            <a:r>
              <a:rPr lang="cs-CZ" sz="2400" b="1" dirty="0"/>
              <a:t>roku 1993 nebyly zákonem </a:t>
            </a:r>
            <a:r>
              <a:rPr lang="cs-CZ" sz="2400" b="1" dirty="0" smtClean="0"/>
              <a:t>umožněny</a:t>
            </a:r>
          </a:p>
          <a:p>
            <a:r>
              <a:rPr lang="cs-CZ" sz="2400" b="1" dirty="0" smtClean="0"/>
              <a:t>Problém s podmínkou omráčení před porážkou</a:t>
            </a:r>
            <a:r>
              <a:rPr lang="cs-CZ" sz="2400" dirty="0" smtClean="0"/>
              <a:t>.</a:t>
            </a:r>
          </a:p>
          <a:p>
            <a:r>
              <a:rPr lang="cs-CZ" sz="2400" dirty="0"/>
              <a:t>Směrnice 93/119/ES připouští možnost udělení výjimky ze zákona v případě provedení na jatkách pro potřeby náboženských rituálů. S ohledem na různé národní zvyklosti jsou případné rituální porážky řešeny na úrovni vnitřní legislativy jednotlivých členských zemí</a:t>
            </a:r>
            <a:r>
              <a:rPr lang="cs-CZ" sz="2400" dirty="0" smtClean="0"/>
              <a:t>.</a:t>
            </a:r>
            <a:endParaRPr lang="cs-CZ" sz="2800" dirty="0"/>
          </a:p>
          <a:p>
            <a:r>
              <a:rPr lang="cs-CZ" sz="2800" dirty="0"/>
              <a:t>V Česku je 8 jatek, která mohou zvířata porážet rituálním způsobem. </a:t>
            </a:r>
          </a:p>
        </p:txBody>
      </p:sp>
      <p:pic>
        <p:nvPicPr>
          <p:cNvPr id="1026" name="Picture 2" descr="Pro košer zabití slepice je nezbytné vést řez tak, aby se přeťala krční tepna ptáka. Zároveň řezník nesmí proříznout krk zcela, porážka by nebyla koš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21238" y="1250547"/>
            <a:ext cx="3143250" cy="4743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18682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835696" y="446102"/>
            <a:ext cx="7128792" cy="584775"/>
          </a:xfrm>
          <a:prstGeom prst="rect">
            <a:avLst/>
          </a:prstGeom>
          <a:noFill/>
        </p:spPr>
        <p:txBody>
          <a:bodyPr wrap="square" rtlCol="0">
            <a:spAutoFit/>
          </a:bodyPr>
          <a:lstStyle/>
          <a:p>
            <a:pPr>
              <a:buNone/>
            </a:pPr>
            <a:r>
              <a:rPr lang="cs-CZ" sz="3200" b="1" dirty="0" smtClean="0">
                <a:solidFill>
                  <a:srgbClr val="FF0000"/>
                </a:solidFill>
              </a:rPr>
              <a:t>RITUÁLNÍ PORÁŽKY</a:t>
            </a:r>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dirty="0"/>
              <a:t>Pokud jde o maso, zahrnuje </a:t>
            </a:r>
            <a:r>
              <a:rPr lang="cs-CZ" b="1" dirty="0"/>
              <a:t>rituální </a:t>
            </a:r>
            <a:r>
              <a:rPr lang="cs-CZ" b="1" dirty="0" err="1"/>
              <a:t>halal</a:t>
            </a:r>
            <a:r>
              <a:rPr lang="cs-CZ" b="1" dirty="0"/>
              <a:t> porážka </a:t>
            </a:r>
            <a:r>
              <a:rPr lang="cs-CZ" dirty="0"/>
              <a:t>protnutí velkých krčních tepen zvířete jedním tahem čepele, zatímco osoba řezníka pronáší náboženské verše. Zvíře je naživu a při vědomí, aby stahy jeho srdce vypumpovaly z těla všechnu krev, jejíž konzumace je považována za </a:t>
            </a:r>
            <a:r>
              <a:rPr lang="cs-CZ" dirty="0" smtClean="0"/>
              <a:t>nečistou.</a:t>
            </a:r>
          </a:p>
          <a:p>
            <a:pPr marL="0" indent="0" algn="just">
              <a:buNone/>
            </a:pPr>
            <a:r>
              <a:rPr lang="cs-CZ" dirty="0" smtClean="0"/>
              <a:t>V </a:t>
            </a:r>
            <a:r>
              <a:rPr lang="cs-CZ" dirty="0"/>
              <a:t>případě </a:t>
            </a:r>
            <a:r>
              <a:rPr lang="cs-CZ" b="1" dirty="0"/>
              <a:t>košer porážky </a:t>
            </a:r>
            <a:r>
              <a:rPr lang="cs-CZ" dirty="0"/>
              <a:t>je při podřezávání krčních tepen zvířete přetnuta nožem i dýchací trubice zvířete, což způsobí kritický pokles krevního tlaku a zvíře „omdlí</a:t>
            </a:r>
            <a:r>
              <a:rPr lang="cs-CZ" dirty="0" smtClean="0"/>
              <a:t>“.</a:t>
            </a:r>
          </a:p>
          <a:p>
            <a:pPr marL="0" indent="0" algn="just">
              <a:buNone/>
            </a:pPr>
            <a:r>
              <a:rPr lang="cs-CZ" dirty="0" smtClean="0"/>
              <a:t>V </a:t>
            </a:r>
            <a:r>
              <a:rPr lang="cs-CZ" dirty="0"/>
              <a:t>obou případech </a:t>
            </a:r>
            <a:r>
              <a:rPr lang="cs-CZ" dirty="0" smtClean="0"/>
              <a:t>zvíře umírá několik </a:t>
            </a:r>
            <a:r>
              <a:rPr lang="cs-CZ" dirty="0"/>
              <a:t>minut.</a:t>
            </a:r>
          </a:p>
        </p:txBody>
      </p:sp>
    </p:spTree>
    <p:extLst>
      <p:ext uri="{BB962C8B-B14F-4D97-AF65-F5344CB8AC3E}">
        <p14:creationId xmlns:p14="http://schemas.microsoft.com/office/powerpoint/2010/main" xmlns="" val="375211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19672" y="384547"/>
            <a:ext cx="7632848" cy="646331"/>
          </a:xfrm>
          <a:prstGeom prst="rect">
            <a:avLst/>
          </a:prstGeom>
          <a:noFill/>
        </p:spPr>
        <p:txBody>
          <a:bodyPr wrap="square" rtlCol="0">
            <a:spAutoFit/>
          </a:bodyPr>
          <a:lstStyle/>
          <a:p>
            <a:pPr lvl="1"/>
            <a:r>
              <a:rPr lang="cs-CZ" sz="3600" b="1" dirty="0" smtClean="0">
                <a:solidFill>
                  <a:schemeClr val="accent6">
                    <a:lumMod val="75000"/>
                  </a:schemeClr>
                </a:solidFill>
              </a:rPr>
              <a:t>… v hospodářském chovu</a:t>
            </a:r>
            <a:endParaRPr lang="cs-CZ" sz="3600" b="1" dirty="0">
              <a:solidFill>
                <a:schemeClr val="accent6">
                  <a:lumMod val="75000"/>
                </a:schemeClr>
              </a:solidFill>
            </a:endParaRPr>
          </a:p>
        </p:txBody>
      </p:sp>
      <p:pic>
        <p:nvPicPr>
          <p:cNvPr id="5122" name="Picture 2" descr="Výsledek obrázku pro fur farm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154777"/>
            <a:ext cx="6667500"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Výsledek obrázku pro fur farm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29287" y="3645024"/>
            <a:ext cx="4572000" cy="3038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47310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835696" y="446102"/>
            <a:ext cx="7128792" cy="584775"/>
          </a:xfrm>
          <a:prstGeom prst="rect">
            <a:avLst/>
          </a:prstGeom>
          <a:noFill/>
        </p:spPr>
        <p:txBody>
          <a:bodyPr wrap="square" rtlCol="0">
            <a:spAutoFit/>
          </a:bodyPr>
          <a:lstStyle/>
          <a:p>
            <a:pPr>
              <a:buNone/>
            </a:pPr>
            <a:r>
              <a:rPr lang="cs-CZ" sz="3200" b="1" dirty="0" smtClean="0">
                <a:solidFill>
                  <a:srgbClr val="FF0000"/>
                </a:solidFill>
              </a:rPr>
              <a:t>RITUÁLNÍ PORÁŽKY</a:t>
            </a:r>
          </a:p>
        </p:txBody>
      </p:sp>
      <p:sp>
        <p:nvSpPr>
          <p:cNvPr id="3" name="Zástupný symbol pro obsah 2"/>
          <p:cNvSpPr>
            <a:spLocks noGrp="1"/>
          </p:cNvSpPr>
          <p:nvPr>
            <p:ph idx="1"/>
          </p:nvPr>
        </p:nvSpPr>
        <p:spPr/>
        <p:txBody>
          <a:bodyPr/>
          <a:lstStyle/>
          <a:p>
            <a:endParaRPr lang="cs-CZ"/>
          </a:p>
        </p:txBody>
      </p:sp>
      <p:pic>
        <p:nvPicPr>
          <p:cNvPr id="6" name="Picture 2" descr="Image may contain: one or more peop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193951"/>
            <a:ext cx="8568952" cy="5144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1686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835696" y="446102"/>
            <a:ext cx="7128792" cy="584775"/>
          </a:xfrm>
          <a:prstGeom prst="rect">
            <a:avLst/>
          </a:prstGeom>
          <a:noFill/>
        </p:spPr>
        <p:txBody>
          <a:bodyPr wrap="square" rtlCol="0">
            <a:spAutoFit/>
          </a:bodyPr>
          <a:lstStyle/>
          <a:p>
            <a:pPr>
              <a:buNone/>
            </a:pPr>
            <a:r>
              <a:rPr lang="cs-CZ" sz="3200" b="1" dirty="0" smtClean="0">
                <a:solidFill>
                  <a:srgbClr val="FF0000"/>
                </a:solidFill>
              </a:rPr>
              <a:t>RITUÁLNÍ PORÁŽKY</a:t>
            </a:r>
          </a:p>
        </p:txBody>
      </p:sp>
      <p:sp>
        <p:nvSpPr>
          <p:cNvPr id="3" name="Zástupný symbol pro obsah 2"/>
          <p:cNvSpPr>
            <a:spLocks noGrp="1"/>
          </p:cNvSpPr>
          <p:nvPr>
            <p:ph idx="1"/>
          </p:nvPr>
        </p:nvSpPr>
        <p:spPr>
          <a:xfrm>
            <a:off x="84112" y="5677502"/>
            <a:ext cx="8229600" cy="4525963"/>
          </a:xfrm>
        </p:spPr>
        <p:txBody>
          <a:bodyPr>
            <a:normAutofit/>
          </a:bodyPr>
          <a:lstStyle/>
          <a:p>
            <a:r>
              <a:rPr lang="cs-CZ" sz="2400" dirty="0"/>
              <a:t>2015: 104 235 </a:t>
            </a:r>
            <a:r>
              <a:rPr lang="cs-CZ" sz="2400" dirty="0" smtClean="0"/>
              <a:t>celkem (102 </a:t>
            </a:r>
            <a:r>
              <a:rPr lang="cs-CZ" sz="2400" dirty="0"/>
              <a:t>491 bylo </a:t>
            </a:r>
            <a:r>
              <a:rPr lang="cs-CZ" sz="2400" dirty="0" smtClean="0"/>
              <a:t>brojleři, </a:t>
            </a:r>
            <a:r>
              <a:rPr lang="cs-CZ" sz="2400" dirty="0"/>
              <a:t>1234 ovcí a jehňat, 310 kusů skotu a 200 kachen a </a:t>
            </a:r>
            <a:r>
              <a:rPr lang="cs-CZ" sz="2400" dirty="0" smtClean="0"/>
              <a:t>hus). </a:t>
            </a:r>
            <a:r>
              <a:rPr lang="cs-CZ" sz="2400" dirty="0"/>
              <a:t>Není </a:t>
            </a:r>
            <a:r>
              <a:rPr lang="cs-CZ" sz="2400" dirty="0" smtClean="0"/>
              <a:t>započítán export.</a:t>
            </a:r>
            <a:endParaRPr lang="cs-CZ" sz="24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803" y="116632"/>
            <a:ext cx="8939213" cy="543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45285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Zajímavý fakt </a:t>
            </a:r>
            <a:r>
              <a:rPr lang="cs-CZ" altLang="cs-CZ" sz="4000" b="1" dirty="0" smtClean="0"/>
              <a:t>#3</a:t>
            </a:r>
            <a:endParaRPr lang="cs-CZ" sz="4000" b="1" dirty="0"/>
          </a:p>
        </p:txBody>
      </p:sp>
      <p:sp>
        <p:nvSpPr>
          <p:cNvPr id="6" name="Obdélník 5"/>
          <p:cNvSpPr/>
          <p:nvPr/>
        </p:nvSpPr>
        <p:spPr>
          <a:xfrm>
            <a:off x="805544" y="2611939"/>
            <a:ext cx="7704856" cy="2585323"/>
          </a:xfrm>
          <a:prstGeom prst="rect">
            <a:avLst/>
          </a:prstGeom>
        </p:spPr>
        <p:txBody>
          <a:bodyPr wrap="square">
            <a:spAutoFit/>
          </a:bodyPr>
          <a:lstStyle/>
          <a:p>
            <a:r>
              <a:rPr lang="cs-CZ" sz="3600" dirty="0" smtClean="0"/>
              <a:t>„</a:t>
            </a:r>
            <a:r>
              <a:rPr lang="cs-CZ" sz="3600" i="1" dirty="0"/>
              <a:t>Pro porážku, výkrm nebo chov jsou vyvezeny ročně z EU tři miliony živých zvířat</a:t>
            </a:r>
            <a:r>
              <a:rPr lang="cs-CZ" sz="3600" i="1" dirty="0" smtClean="0"/>
              <a:t>.</a:t>
            </a:r>
            <a:r>
              <a:rPr lang="cs-CZ" sz="3600" dirty="0" smtClean="0"/>
              <a:t>“</a:t>
            </a:r>
          </a:p>
          <a:p>
            <a:r>
              <a:rPr lang="cs-CZ" dirty="0" smtClean="0"/>
              <a:t>                                          (</a:t>
            </a:r>
            <a:r>
              <a:rPr lang="cs-CZ" i="1" dirty="0" err="1"/>
              <a:t>Compassion</a:t>
            </a:r>
            <a:r>
              <a:rPr lang="cs-CZ" i="1" dirty="0"/>
              <a:t> in </a:t>
            </a:r>
            <a:r>
              <a:rPr lang="cs-CZ" i="1" dirty="0" err="1"/>
              <a:t>World</a:t>
            </a:r>
            <a:r>
              <a:rPr lang="cs-CZ" i="1" dirty="0"/>
              <a:t> </a:t>
            </a:r>
            <a:r>
              <a:rPr lang="cs-CZ" i="1" dirty="0" err="1"/>
              <a:t>Farming</a:t>
            </a:r>
            <a:r>
              <a:rPr lang="cs-CZ" dirty="0"/>
              <a:t>)</a:t>
            </a:r>
            <a:endParaRPr lang="cs-CZ" b="1" i="1" dirty="0"/>
          </a:p>
          <a:p>
            <a:endParaRPr lang="cs-CZ" sz="3600" dirty="0" smtClean="0"/>
          </a:p>
        </p:txBody>
      </p:sp>
      <p:pic>
        <p:nvPicPr>
          <p:cNvPr id="10242" name="Picture 2" descr="Výsledek obrázku pro sad pipbo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292" r="23760"/>
          <a:stretch/>
        </p:blipFill>
        <p:spPr bwMode="auto">
          <a:xfrm>
            <a:off x="6940642" y="4350102"/>
            <a:ext cx="2088232" cy="2656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00677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err="1" smtClean="0"/>
              <a:t>ZoZT</a:t>
            </a:r>
            <a:r>
              <a:rPr lang="cs-CZ" sz="4000" b="1" dirty="0" smtClean="0"/>
              <a:t> - opatření </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6" name="TextovéPole 5"/>
          <p:cNvSpPr txBox="1"/>
          <p:nvPr/>
        </p:nvSpPr>
        <p:spPr>
          <a:xfrm>
            <a:off x="467544" y="1484784"/>
            <a:ext cx="8352286" cy="4739759"/>
          </a:xfrm>
          <a:prstGeom prst="rect">
            <a:avLst/>
          </a:prstGeom>
          <a:noFill/>
        </p:spPr>
        <p:txBody>
          <a:bodyPr wrap="square" rtlCol="0">
            <a:spAutoFit/>
          </a:bodyPr>
          <a:lstStyle/>
          <a:p>
            <a:r>
              <a:rPr lang="cs-CZ" sz="2400" b="1" dirty="0"/>
              <a:t>§ </a:t>
            </a:r>
            <a:r>
              <a:rPr lang="cs-CZ" sz="2400" b="1" dirty="0" smtClean="0"/>
              <a:t>20a</a:t>
            </a:r>
            <a:r>
              <a:rPr lang="en-US" sz="2400" b="1" dirty="0" smtClean="0"/>
              <a:t> </a:t>
            </a:r>
            <a:r>
              <a:rPr lang="cs-CZ" sz="2400" b="1" dirty="0" smtClean="0"/>
              <a:t>Změna</a:t>
            </a:r>
            <a:r>
              <a:rPr lang="cs-CZ" sz="2400" b="1" dirty="0"/>
              <a:t>, pozastavení nebo odnětí oprávnění nebo povolení udělených ministerstvem</a:t>
            </a:r>
          </a:p>
          <a:p>
            <a:endParaRPr lang="en-US" sz="2400" b="1" dirty="0" smtClean="0"/>
          </a:p>
          <a:p>
            <a:r>
              <a:rPr lang="cs-CZ" sz="2400" b="1" dirty="0" smtClean="0"/>
              <a:t>§ 27b Zákaz </a:t>
            </a:r>
            <a:r>
              <a:rPr lang="cs-CZ" sz="2400" b="1" dirty="0"/>
              <a:t>chovu zvířat a propadnutí týraného </a:t>
            </a:r>
            <a:r>
              <a:rPr lang="cs-CZ" sz="2400" b="1" dirty="0" smtClean="0"/>
              <a:t>zvířete</a:t>
            </a:r>
          </a:p>
          <a:p>
            <a:r>
              <a:rPr lang="cs-CZ" sz="2400" b="1" dirty="0"/>
              <a:t>§ </a:t>
            </a:r>
            <a:r>
              <a:rPr lang="cs-CZ" sz="2400" b="1" dirty="0" smtClean="0"/>
              <a:t>27c Zabrání </a:t>
            </a:r>
            <a:r>
              <a:rPr lang="cs-CZ" sz="2400" b="1" dirty="0"/>
              <a:t>týraného zvířete</a:t>
            </a:r>
          </a:p>
          <a:p>
            <a:r>
              <a:rPr lang="cs-CZ" sz="2000" dirty="0" smtClean="0"/>
              <a:t>(</a:t>
            </a:r>
            <a:r>
              <a:rPr lang="cs-CZ" sz="2000" dirty="0"/>
              <a:t>v</a:t>
            </a:r>
            <a:r>
              <a:rPr lang="cs-CZ" sz="2000" dirty="0" smtClean="0"/>
              <a:t>lastníkem </a:t>
            </a:r>
            <a:r>
              <a:rPr lang="cs-CZ" sz="2000" dirty="0"/>
              <a:t>propadlého </a:t>
            </a:r>
            <a:r>
              <a:rPr lang="cs-CZ" sz="2000" dirty="0" smtClean="0"/>
              <a:t>a zabraného zvířete </a:t>
            </a:r>
            <a:r>
              <a:rPr lang="cs-CZ" sz="2000" dirty="0"/>
              <a:t>se stává </a:t>
            </a:r>
            <a:r>
              <a:rPr lang="cs-CZ" sz="2000" dirty="0" smtClean="0"/>
              <a:t>stát)</a:t>
            </a:r>
          </a:p>
          <a:p>
            <a:r>
              <a:rPr lang="cs-CZ" sz="2400" b="1" dirty="0"/>
              <a:t>§ </a:t>
            </a:r>
            <a:r>
              <a:rPr lang="cs-CZ" sz="2400" b="1" dirty="0" smtClean="0"/>
              <a:t>28a Zvláštní opatření</a:t>
            </a:r>
          </a:p>
          <a:p>
            <a:pPr marL="285750" indent="-285750">
              <a:buFontTx/>
              <a:buChar char="-"/>
            </a:pPr>
            <a:r>
              <a:rPr lang="cs-CZ" sz="2400" dirty="0" smtClean="0"/>
              <a:t>nařídit </a:t>
            </a:r>
            <a:r>
              <a:rPr lang="cs-CZ" sz="2400" dirty="0"/>
              <a:t>a zajistit umístění týraného zvířete do náhradní </a:t>
            </a:r>
            <a:r>
              <a:rPr lang="cs-CZ" sz="2400" dirty="0" smtClean="0"/>
              <a:t>péče</a:t>
            </a:r>
          </a:p>
          <a:p>
            <a:pPr marL="285750" indent="-285750">
              <a:buFontTx/>
              <a:buChar char="-"/>
            </a:pPr>
            <a:r>
              <a:rPr lang="cs-CZ" sz="2400" dirty="0"/>
              <a:t>nařídit chovateli zajistit opatření ke snížení počtu zvířat </a:t>
            </a:r>
            <a:endParaRPr lang="cs-CZ" sz="2400" dirty="0" smtClean="0"/>
          </a:p>
          <a:p>
            <a:pPr marL="285750" indent="-285750">
              <a:buFontTx/>
              <a:buChar char="-"/>
            </a:pPr>
            <a:r>
              <a:rPr lang="cs-CZ" sz="2400" dirty="0"/>
              <a:t>nařídit chovateli pozastavení </a:t>
            </a:r>
            <a:r>
              <a:rPr lang="cs-CZ" sz="2400" dirty="0" smtClean="0"/>
              <a:t>činnosti</a:t>
            </a:r>
          </a:p>
          <a:p>
            <a:pPr marL="285750" indent="-285750">
              <a:buFontTx/>
              <a:buChar char="-"/>
            </a:pPr>
            <a:r>
              <a:rPr lang="cs-CZ" sz="2400" dirty="0"/>
              <a:t>nařídit vlastníkovi zvířete zajistit utracení </a:t>
            </a:r>
            <a:r>
              <a:rPr lang="cs-CZ" sz="2400" dirty="0" smtClean="0"/>
              <a:t>zvířete</a:t>
            </a:r>
          </a:p>
          <a:p>
            <a:pPr marL="285750" indent="-285750">
              <a:buFontTx/>
              <a:buChar char="-"/>
            </a:pPr>
            <a:r>
              <a:rPr lang="cs-CZ" sz="2000" dirty="0"/>
              <a:t>nařídit chovateli umožnit provádění péče o zvíře jinou osobou</a:t>
            </a:r>
            <a:endParaRPr lang="cs-CZ" sz="2000" b="1" dirty="0"/>
          </a:p>
          <a:p>
            <a:endParaRPr lang="cs-CZ" dirty="0"/>
          </a:p>
        </p:txBody>
      </p:sp>
    </p:spTree>
    <p:extLst>
      <p:ext uri="{BB962C8B-B14F-4D97-AF65-F5344CB8AC3E}">
        <p14:creationId xmlns:p14="http://schemas.microsoft.com/office/powerpoint/2010/main" xmlns="" val="5524581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err="1" smtClean="0">
                <a:solidFill>
                  <a:schemeClr val="accent6"/>
                </a:solidFill>
              </a:rPr>
              <a:t>Správněprávní</a:t>
            </a:r>
            <a:r>
              <a:rPr lang="cs-CZ" sz="4000" b="1" dirty="0" smtClean="0">
                <a:solidFill>
                  <a:schemeClr val="accent6"/>
                </a:solidFill>
              </a:rPr>
              <a:t> odpovědnost</a:t>
            </a:r>
            <a:endParaRPr lang="cs-CZ" sz="4000" b="1" dirty="0">
              <a:solidFill>
                <a:schemeClr val="accent6"/>
              </a:solidFill>
            </a:endParaRP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p:txBody>
          <a:bodyPr>
            <a:normAutofit fontScale="85000" lnSpcReduction="10000"/>
          </a:bodyPr>
          <a:lstStyle/>
          <a:p>
            <a:r>
              <a:rPr lang="cs-CZ" sz="3300" dirty="0" smtClean="0"/>
              <a:t>obsáhlý seznam skutkových podstat přestupků FO (§ 27) a podnikajících FO a PO (§ 27a), za něž lze udělit pokuty až do výše 500 000 Kč (maximální hranice je u přestupků i správních deliktů shodná). </a:t>
            </a:r>
          </a:p>
          <a:p>
            <a:r>
              <a:rPr lang="cs-CZ" sz="3300" dirty="0" smtClean="0"/>
              <a:t>Vedle finančního postihu lze současně rozhodnout také o zákazu chovu zvířat nebo o propadnutí týraného zvířete Bez uložení pokuty není možné rozhodnout o zákazu chovu zvířat nebo o propadnutí zvířete (§ 27b odst. 3).</a:t>
            </a:r>
          </a:p>
          <a:p>
            <a:pPr marL="0" indent="0">
              <a:buNone/>
            </a:pPr>
            <a:r>
              <a:rPr lang="cs-CZ" dirty="0"/>
              <a:t/>
            </a:r>
            <a:br>
              <a:rPr lang="cs-CZ" dirty="0"/>
            </a:br>
            <a:endParaRPr lang="cs-CZ" dirty="0"/>
          </a:p>
        </p:txBody>
      </p:sp>
    </p:spTree>
    <p:extLst>
      <p:ext uri="{BB962C8B-B14F-4D97-AF65-F5344CB8AC3E}">
        <p14:creationId xmlns:p14="http://schemas.microsoft.com/office/powerpoint/2010/main" xmlns="" val="4579518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smtClean="0">
                <a:solidFill>
                  <a:schemeClr val="accent6"/>
                </a:solidFill>
              </a:rPr>
              <a:t>Trestněprávní odpovědnost</a:t>
            </a:r>
            <a:endParaRPr lang="cs-CZ" sz="4000" b="1" dirty="0">
              <a:solidFill>
                <a:schemeClr val="accent6"/>
              </a:solidFill>
            </a:endParaRP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p:txBody>
          <a:bodyPr>
            <a:normAutofit fontScale="62500" lnSpcReduction="20000"/>
          </a:bodyPr>
          <a:lstStyle/>
          <a:p>
            <a:pPr marL="0" indent="0">
              <a:buNone/>
            </a:pPr>
            <a:r>
              <a:rPr lang="cs-CZ" b="1" dirty="0"/>
              <a:t>§ 299 Neoprávněné nakládání s chráněnými volně žijícími živočichy a planě rostoucími </a:t>
            </a:r>
            <a:r>
              <a:rPr lang="cs-CZ" b="1" dirty="0" smtClean="0"/>
              <a:t>rostlinami</a:t>
            </a:r>
          </a:p>
          <a:p>
            <a:pPr marL="0" indent="0">
              <a:buNone/>
            </a:pPr>
            <a:endParaRPr lang="cs-CZ" b="1" dirty="0"/>
          </a:p>
          <a:p>
            <a:pPr marL="0" indent="0">
              <a:buNone/>
            </a:pPr>
            <a:r>
              <a:rPr lang="cs-CZ" b="1" dirty="0" smtClean="0"/>
              <a:t>1</a:t>
            </a:r>
            <a:r>
              <a:rPr lang="cs-CZ" b="1" dirty="0"/>
              <a:t>)</a:t>
            </a:r>
            <a:r>
              <a:rPr lang="cs-CZ" dirty="0"/>
              <a:t> </a:t>
            </a:r>
            <a:r>
              <a:rPr lang="cs-CZ" dirty="0" smtClean="0"/>
              <a:t>…usmrtí</a:t>
            </a:r>
            <a:r>
              <a:rPr lang="cs-CZ" dirty="0"/>
              <a:t>, zničí, poškodí, odejme z přírody, zpracovává, doveze, vyveze, proveze, přechovává, nabízí, zprostředkuje, sobě nebo jinému opatří jedince zvláště chráněného druhu živočicha nebo rostliny nebo exemplář </a:t>
            </a:r>
            <a:r>
              <a:rPr lang="cs-CZ" b="1" dirty="0"/>
              <a:t>chráněného druhu </a:t>
            </a:r>
            <a:r>
              <a:rPr lang="cs-CZ" dirty="0"/>
              <a:t>a spáchá takový čin </a:t>
            </a:r>
            <a:r>
              <a:rPr lang="cs-CZ" b="1" dirty="0"/>
              <a:t>na více než dvaceti pěti kusech </a:t>
            </a:r>
            <a:r>
              <a:rPr lang="cs-CZ" dirty="0"/>
              <a:t>živočichů, rostlin nebo exemplářů, bude potrestán odnětím svobody až na tři léta, zákazem činnosti nebo propadnutím věci nebo jiné majetkové hodnoty</a:t>
            </a:r>
            <a:r>
              <a:rPr lang="cs-CZ" dirty="0" smtClean="0"/>
              <a:t>.</a:t>
            </a:r>
          </a:p>
          <a:p>
            <a:pPr marL="0" indent="0">
              <a:buNone/>
            </a:pPr>
            <a:r>
              <a:rPr lang="cs-CZ" dirty="0"/>
              <a:t/>
            </a:r>
            <a:br>
              <a:rPr lang="cs-CZ" dirty="0"/>
            </a:br>
            <a:r>
              <a:rPr lang="cs-CZ" b="1" dirty="0"/>
              <a:t>(2)</a:t>
            </a:r>
            <a:r>
              <a:rPr lang="cs-CZ" dirty="0"/>
              <a:t> Stejně bude potrestán, kdo v rozporu s jiným právním předpisem usmrtí, zničí, poškodí, odejme z přírody, zpracovává, doveze, vyveze, proveze, přechovává, nabízí, zprostředkuje, sobě nebo jinému </a:t>
            </a:r>
            <a:r>
              <a:rPr lang="cs-CZ" b="1" dirty="0"/>
              <a:t>opatří jedince silně nebo kriticky ohroženého druhu živočicha nebo rostliny nebo exemplář druhu přímo ohroženého vyhubením nebo vyhynutím</a:t>
            </a:r>
            <a:r>
              <a:rPr lang="cs-CZ" dirty="0"/>
              <a:t>.</a:t>
            </a:r>
            <a:br>
              <a:rPr lang="cs-CZ" dirty="0"/>
            </a:br>
            <a:endParaRPr lang="cs-CZ" dirty="0"/>
          </a:p>
        </p:txBody>
      </p:sp>
    </p:spTree>
    <p:extLst>
      <p:ext uri="{BB962C8B-B14F-4D97-AF65-F5344CB8AC3E}">
        <p14:creationId xmlns:p14="http://schemas.microsoft.com/office/powerpoint/2010/main" xmlns="" val="457951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smtClean="0">
                <a:solidFill>
                  <a:schemeClr val="accent6"/>
                </a:solidFill>
              </a:rPr>
              <a:t>Trestněprávní odpovědnost</a:t>
            </a:r>
            <a:endParaRPr lang="cs-CZ" sz="4000" b="1" dirty="0">
              <a:solidFill>
                <a:schemeClr val="accent6"/>
              </a:solidFill>
            </a:endParaRP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obsah 2"/>
          <p:cNvSpPr>
            <a:spLocks noGrp="1"/>
          </p:cNvSpPr>
          <p:nvPr>
            <p:ph idx="1"/>
          </p:nvPr>
        </p:nvSpPr>
        <p:spPr/>
        <p:txBody>
          <a:bodyPr>
            <a:normAutofit fontScale="77500" lnSpcReduction="20000"/>
          </a:bodyPr>
          <a:lstStyle/>
          <a:p>
            <a:pPr marL="0" indent="0">
              <a:buNone/>
            </a:pPr>
            <a:r>
              <a:rPr lang="cs-CZ" b="1" dirty="0"/>
              <a:t>§ 300</a:t>
            </a:r>
          </a:p>
          <a:p>
            <a:pPr marL="0" indent="0">
              <a:buNone/>
            </a:pPr>
            <a:r>
              <a:rPr lang="cs-CZ" b="1" dirty="0"/>
              <a:t>Neoprávněné nakládání s chráněnými volně žijícími živočichy a planě rostoucími rostlinami z nedbalosti</a:t>
            </a:r>
          </a:p>
          <a:p>
            <a:pPr marL="0" indent="0">
              <a:buNone/>
            </a:pPr>
            <a:r>
              <a:rPr lang="cs-CZ" dirty="0"/>
              <a:t>Kdo z hrubé nedbalosti poruší jiný právní předpis tím, že </a:t>
            </a:r>
            <a:r>
              <a:rPr lang="cs-CZ" b="1" dirty="0">
                <a:solidFill>
                  <a:schemeClr val="accent6"/>
                </a:solidFill>
              </a:rPr>
              <a:t>usmrtí, zničí, poškodí, odejme z přírody, zpracovává, opakovaně doveze, vyveze nebo proveze, přechovává, nabízí, zprostředkuje nebo sobě nebo jinému opatří </a:t>
            </a:r>
            <a:r>
              <a:rPr lang="cs-CZ" b="1" dirty="0"/>
              <a:t>jedince zvláště chráněného druhu živočicha nebo rostliny nebo exemplář chráněného druhu ve větším rozsahu než dvaceti pěti kusů nebo jedince kriticky ohroženého druhu živočicha nebo rostliny nebo exemplář druhu přímo ohroženého vyhubením nebo vyhynutím</a:t>
            </a:r>
            <a:r>
              <a:rPr lang="cs-CZ" dirty="0"/>
              <a:t>, bude potrestán odnětím svobody až na jeden rok, zákazem činnosti nebo propadnutím věci.</a:t>
            </a:r>
          </a:p>
        </p:txBody>
      </p:sp>
    </p:spTree>
    <p:extLst>
      <p:ext uri="{BB962C8B-B14F-4D97-AF65-F5344CB8AC3E}">
        <p14:creationId xmlns:p14="http://schemas.microsoft.com/office/powerpoint/2010/main" xmlns="" val="16534524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381246" y="760106"/>
            <a:ext cx="8748464" cy="6494085"/>
          </a:xfrm>
          <a:prstGeom prst="rect">
            <a:avLst/>
          </a:prstGeom>
          <a:noFill/>
        </p:spPr>
        <p:txBody>
          <a:bodyPr wrap="square" rtlCol="0">
            <a:spAutoFit/>
          </a:bodyPr>
          <a:lstStyle/>
          <a:p>
            <a:pPr marL="457200" indent="-457200">
              <a:buFont typeface="Arial" pitchFamily="34" charset="0"/>
              <a:buChar char="•"/>
            </a:pPr>
            <a:endParaRPr lang="cs-CZ" sz="2400" b="1" dirty="0"/>
          </a:p>
          <a:p>
            <a:pPr fontAlgn="base"/>
            <a:r>
              <a:rPr lang="cs-CZ" sz="2400" b="1" i="1" u="sng" dirty="0">
                <a:solidFill>
                  <a:schemeClr val="accent6"/>
                </a:solidFill>
              </a:rPr>
              <a:t>§ 302 Týrání zvířat</a:t>
            </a:r>
            <a:r>
              <a:rPr lang="cs-CZ" sz="2400" dirty="0"/>
              <a:t/>
            </a:r>
            <a:br>
              <a:rPr lang="cs-CZ" sz="2400" dirty="0"/>
            </a:br>
            <a:r>
              <a:rPr lang="cs-CZ" sz="2400" i="1" dirty="0"/>
              <a:t>(1) Kdo týrá zvíře</a:t>
            </a:r>
            <a:r>
              <a:rPr lang="cs-CZ" sz="2400" dirty="0"/>
              <a:t/>
            </a:r>
            <a:br>
              <a:rPr lang="cs-CZ" sz="2400" dirty="0"/>
            </a:br>
            <a:r>
              <a:rPr lang="cs-CZ" sz="2400" i="1" dirty="0"/>
              <a:t>a) </a:t>
            </a:r>
            <a:r>
              <a:rPr lang="cs-CZ" sz="2400" b="1" i="1" dirty="0"/>
              <a:t>zvlášť surovým nebo trýznivým způsobem</a:t>
            </a:r>
            <a:r>
              <a:rPr lang="cs-CZ" sz="2400" i="1" dirty="0"/>
              <a:t>, nebo</a:t>
            </a:r>
            <a:r>
              <a:rPr lang="cs-CZ" sz="2400" dirty="0"/>
              <a:t/>
            </a:r>
            <a:br>
              <a:rPr lang="cs-CZ" sz="2400" dirty="0"/>
            </a:br>
            <a:r>
              <a:rPr lang="cs-CZ" sz="2400" i="1" dirty="0"/>
              <a:t>b) </a:t>
            </a:r>
            <a:r>
              <a:rPr lang="cs-CZ" sz="2400" b="1" i="1" dirty="0"/>
              <a:t>surovým nebo trýznivým způsobem veřejně nebo na místě veřejnosti přístupném</a:t>
            </a:r>
            <a:r>
              <a:rPr lang="cs-CZ" sz="2400" i="1" dirty="0"/>
              <a:t>,</a:t>
            </a:r>
            <a:r>
              <a:rPr lang="cs-CZ" sz="2400" dirty="0"/>
              <a:t/>
            </a:r>
            <a:br>
              <a:rPr lang="cs-CZ" sz="2400" dirty="0"/>
            </a:br>
            <a:r>
              <a:rPr lang="cs-CZ" sz="2400" i="1" dirty="0"/>
              <a:t>bude potrestán odnětím svobody až na dvě léta, zákazem činnosti nebo propadnutím věci nebo jiné majetkové hodnoty.</a:t>
            </a:r>
            <a:r>
              <a:rPr lang="cs-CZ" sz="2400" dirty="0"/>
              <a:t/>
            </a:r>
            <a:br>
              <a:rPr lang="cs-CZ" sz="2400" dirty="0"/>
            </a:br>
            <a:r>
              <a:rPr lang="cs-CZ" sz="2400" i="1" dirty="0"/>
              <a:t>(2) Odnětím svobody na šest měsíců až tři léta nebo zákazem činnosti bude pachatel potrestán,</a:t>
            </a:r>
            <a:r>
              <a:rPr lang="cs-CZ" sz="2400" dirty="0"/>
              <a:t/>
            </a:r>
            <a:br>
              <a:rPr lang="cs-CZ" sz="2400" dirty="0"/>
            </a:br>
            <a:r>
              <a:rPr lang="cs-CZ" sz="2400" i="1" dirty="0"/>
              <a:t>a) byl-li za čin uvedený v odstavci 1 v posledních třech letech odsouzen nebo potrestán, nebo</a:t>
            </a:r>
            <a:r>
              <a:rPr lang="cs-CZ" sz="2400" dirty="0"/>
              <a:t/>
            </a:r>
            <a:br>
              <a:rPr lang="cs-CZ" sz="2400" dirty="0"/>
            </a:br>
            <a:r>
              <a:rPr lang="cs-CZ" sz="2400" i="1" dirty="0"/>
              <a:t>b) způsobí-li týranému zvířeti takovým činem trvalé následky na zdraví nebo smrt.</a:t>
            </a:r>
            <a:r>
              <a:rPr lang="cs-CZ" sz="2400" dirty="0"/>
              <a:t/>
            </a:r>
            <a:br>
              <a:rPr lang="cs-CZ" sz="2400" dirty="0"/>
            </a:br>
            <a:r>
              <a:rPr lang="cs-CZ" sz="2400" i="1" dirty="0"/>
              <a:t>(3) Odnětím svobody na jeden rok až pět let bude pachatel potrestán, spáchá-li čin uvedený v odstavci 1 na větším počtu zvířat.</a:t>
            </a:r>
            <a:endParaRPr lang="cs-CZ" sz="2400" dirty="0"/>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2732785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Topení koťat</a:t>
            </a:r>
            <a:endParaRPr lang="cs-CZ" sz="4000" b="1" dirty="0"/>
          </a:p>
        </p:txBody>
      </p:sp>
      <p:sp>
        <p:nvSpPr>
          <p:cNvPr id="3" name="Zástupný symbol pro obsah 2"/>
          <p:cNvSpPr>
            <a:spLocks noGrp="1"/>
          </p:cNvSpPr>
          <p:nvPr>
            <p:ph idx="1"/>
          </p:nvPr>
        </p:nvSpPr>
        <p:spPr>
          <a:xfrm>
            <a:off x="683568" y="1812605"/>
            <a:ext cx="8229600" cy="4525963"/>
          </a:xfrm>
        </p:spPr>
        <p:txBody>
          <a:bodyPr>
            <a:normAutofit/>
          </a:bodyPr>
          <a:lstStyle/>
          <a:p>
            <a:endParaRPr lang="cs-CZ" dirty="0" smtClean="0"/>
          </a:p>
          <a:p>
            <a:endParaRPr lang="cs-CZ" dirty="0"/>
          </a:p>
          <a:p>
            <a:endParaRPr lang="cs-CZ" dirty="0" smtClean="0"/>
          </a:p>
          <a:p>
            <a:endParaRPr lang="cs-CZ" dirty="0"/>
          </a:p>
          <a:p>
            <a:endParaRPr lang="cs-CZ" dirty="0" smtClean="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r>
              <a:rPr lang="cs-CZ" sz="1600" dirty="0" smtClean="0"/>
              <a:t>http://brno.idnes.cz/muz-topil-kotata-0kt-/brno-zpravy.aspx?c=A140829_121845_brno-zpravy_mich</a:t>
            </a:r>
            <a:endParaRPr lang="cs-CZ" sz="16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5656" y="1340768"/>
            <a:ext cx="5687913" cy="4077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44600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smtClean="0"/>
              <a:t>Ochrana</a:t>
            </a:r>
            <a:r>
              <a:rPr lang="en-US" sz="4000" b="1" dirty="0" smtClean="0"/>
              <a:t> </a:t>
            </a:r>
            <a:r>
              <a:rPr lang="cs-CZ" sz="4000" b="1" dirty="0" smtClean="0"/>
              <a:t>před týráním - TZ</a:t>
            </a:r>
            <a:endParaRPr lang="cs-CZ" sz="4000" b="1" dirty="0"/>
          </a:p>
        </p:txBody>
      </p:sp>
      <p:sp>
        <p:nvSpPr>
          <p:cNvPr id="3" name="Zástupný symbol pro obsah 2"/>
          <p:cNvSpPr>
            <a:spLocks noGrp="1"/>
          </p:cNvSpPr>
          <p:nvPr>
            <p:ph idx="1"/>
          </p:nvPr>
        </p:nvSpPr>
        <p:spPr>
          <a:xfrm>
            <a:off x="683568" y="1812605"/>
            <a:ext cx="8229600" cy="4525963"/>
          </a:xfrm>
        </p:spPr>
        <p:txBody>
          <a:bodyPr/>
          <a:lstStyle/>
          <a:p>
            <a:endParaRPr lang="cs-CZ" dirty="0" smtClean="0"/>
          </a:p>
          <a:p>
            <a:endParaRPr lang="cs-CZ" dirty="0"/>
          </a:p>
        </p:txBody>
      </p:sp>
      <p:sp>
        <p:nvSpPr>
          <p:cNvPr id="5" name="TextovéPole 4"/>
          <p:cNvSpPr txBox="1"/>
          <p:nvPr/>
        </p:nvSpPr>
        <p:spPr>
          <a:xfrm>
            <a:off x="402432" y="1216333"/>
            <a:ext cx="8748464" cy="5386090"/>
          </a:xfrm>
          <a:prstGeom prst="rect">
            <a:avLst/>
          </a:prstGeom>
          <a:noFill/>
        </p:spPr>
        <p:txBody>
          <a:bodyPr wrap="square" rtlCol="0">
            <a:spAutoFit/>
          </a:bodyPr>
          <a:lstStyle/>
          <a:p>
            <a:pPr fontAlgn="base"/>
            <a:r>
              <a:rPr lang="cs-CZ" sz="2400" b="1" i="1" u="sng" dirty="0">
                <a:solidFill>
                  <a:schemeClr val="accent6"/>
                </a:solidFill>
              </a:rPr>
              <a:t>§ 303 Zanedbání péče o zvíře z </a:t>
            </a:r>
            <a:r>
              <a:rPr lang="cs-CZ" sz="2400" b="1" i="1" u="sng" dirty="0" smtClean="0">
                <a:solidFill>
                  <a:schemeClr val="accent6"/>
                </a:solidFill>
              </a:rPr>
              <a:t>nedbalosti</a:t>
            </a:r>
          </a:p>
          <a:p>
            <a:pPr fontAlgn="base"/>
            <a:endParaRPr lang="cs-CZ" sz="2400" b="1" u="sng" dirty="0"/>
          </a:p>
          <a:p>
            <a:pPr fontAlgn="base"/>
            <a:r>
              <a:rPr lang="cs-CZ" sz="2400" i="1" dirty="0"/>
              <a:t>(1) Kdo </a:t>
            </a:r>
            <a:r>
              <a:rPr lang="cs-CZ" sz="2400" b="1" i="1" dirty="0"/>
              <a:t>z hrubé nedbalosti </a:t>
            </a:r>
            <a:r>
              <a:rPr lang="cs-CZ" sz="2400" i="1" dirty="0"/>
              <a:t>zanedbá potřebnou péči o zvíře, které vlastní nebo o něž je povinen se z jiného důvodu starat, </a:t>
            </a:r>
            <a:r>
              <a:rPr lang="cs-CZ" sz="2400" b="1" i="1" dirty="0"/>
              <a:t>a způsobí mu tím trvalé následky na zdraví nebo smrt</a:t>
            </a:r>
            <a:r>
              <a:rPr lang="cs-CZ" sz="2400" i="1" dirty="0"/>
              <a:t>, bude potrestán odnětím svobody až na šest měsíců, zákazem činnosti nebo propadnutím věci nebo jiné majetkové hodnoty.</a:t>
            </a:r>
            <a:endParaRPr lang="cs-CZ" sz="2400" dirty="0"/>
          </a:p>
          <a:p>
            <a:pPr fontAlgn="base"/>
            <a:r>
              <a:rPr lang="cs-CZ" sz="2400" i="1" dirty="0"/>
              <a:t>(2) Odnětím svobody až na dvě léta bude pachatel potrestán, způsobí-li činem uvedeným v odstavci 1 smrt nebo trvalé následky na zdraví většímu počtu zvířat</a:t>
            </a:r>
            <a:r>
              <a:rPr lang="cs-CZ" sz="2400" i="1" dirty="0" smtClean="0"/>
              <a:t>.</a:t>
            </a:r>
          </a:p>
          <a:p>
            <a:pPr fontAlgn="base"/>
            <a:endParaRPr lang="cs-CZ" sz="2400" i="1" dirty="0"/>
          </a:p>
          <a:p>
            <a:pPr fontAlgn="base"/>
            <a:r>
              <a:rPr lang="cs-CZ" sz="2400" b="1" i="1" dirty="0" smtClean="0">
                <a:solidFill>
                  <a:srgbClr val="00B050"/>
                </a:solidFill>
              </a:rPr>
              <a:t>Větší </a:t>
            </a:r>
            <a:r>
              <a:rPr lang="cs-CZ" sz="2400" b="1" i="1" dirty="0">
                <a:solidFill>
                  <a:srgbClr val="00B050"/>
                </a:solidFill>
              </a:rPr>
              <a:t>počet zvířat = </a:t>
            </a:r>
            <a:r>
              <a:rPr lang="cs-CZ" sz="2400" b="1" i="1" dirty="0" smtClean="0">
                <a:solidFill>
                  <a:srgbClr val="00B050"/>
                </a:solidFill>
              </a:rPr>
              <a:t>podle judikatury nejméně </a:t>
            </a:r>
            <a:r>
              <a:rPr lang="cs-CZ" sz="2400" b="1" i="1" dirty="0">
                <a:solidFill>
                  <a:srgbClr val="00B050"/>
                </a:solidFill>
              </a:rPr>
              <a:t>sedm kusů </a:t>
            </a:r>
            <a:r>
              <a:rPr lang="cs-CZ" sz="2400" b="1" i="1" dirty="0" smtClean="0">
                <a:solidFill>
                  <a:srgbClr val="00B050"/>
                </a:solidFill>
              </a:rPr>
              <a:t>(</a:t>
            </a:r>
            <a:r>
              <a:rPr lang="cs-CZ" sz="2400" b="1" i="1" dirty="0">
                <a:solidFill>
                  <a:srgbClr val="00B050"/>
                </a:solidFill>
              </a:rPr>
              <a:t>R 43/2012-II). </a:t>
            </a:r>
            <a:endParaRPr lang="cs-CZ" sz="2400" b="1" dirty="0">
              <a:solidFill>
                <a:srgbClr val="00B050"/>
              </a:solidFill>
            </a:endParaRPr>
          </a:p>
          <a:p>
            <a:pPr fontAlgn="base"/>
            <a:r>
              <a:rPr lang="cs-CZ" sz="1600" dirty="0"/>
              <a:t/>
            </a:r>
            <a:br>
              <a:rPr lang="cs-CZ" sz="1600" dirty="0"/>
            </a:br>
            <a:endParaRPr lang="cs-CZ" sz="1600" dirty="0"/>
          </a:p>
        </p:txBody>
      </p:sp>
    </p:spTree>
    <p:extLst>
      <p:ext uri="{BB962C8B-B14F-4D97-AF65-F5344CB8AC3E}">
        <p14:creationId xmlns:p14="http://schemas.microsoft.com/office/powerpoint/2010/main" xmlns="" val="2105113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5951</TotalTime>
  <Words>7460</Words>
  <Application>Microsoft Office PowerPoint</Application>
  <PresentationFormat>Předvádění na obrazovce (4:3)</PresentationFormat>
  <Paragraphs>1012</Paragraphs>
  <Slides>126</Slides>
  <Notes>1</Notes>
  <HiddenSlides>0</HiddenSlides>
  <MMClips>0</MMClips>
  <ScaleCrop>false</ScaleCrop>
  <HeadingPairs>
    <vt:vector size="6" baseType="variant">
      <vt:variant>
        <vt:lpstr>Motiv</vt:lpstr>
      </vt:variant>
      <vt:variant>
        <vt:i4>1</vt:i4>
      </vt:variant>
      <vt:variant>
        <vt:lpstr>Vložené servery OLE</vt:lpstr>
      </vt:variant>
      <vt:variant>
        <vt:i4>0</vt:i4>
      </vt:variant>
      <vt:variant>
        <vt:lpstr>Nadpisy snímků</vt:lpstr>
      </vt:variant>
      <vt:variant>
        <vt:i4>126</vt:i4>
      </vt:variant>
    </vt:vector>
  </HeadingPairs>
  <TitlesOfParts>
    <vt:vector size="127" baseType="lpstr">
      <vt:lpstr>Motiv systému Office</vt:lpstr>
      <vt:lpstr>Právo životního prostředí I Právní režim ochrany zvířat II. – právní regulace chovů zvířat, myslivost, rybářství, ochrana zvířat proti týrání</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1993 Sb.</vt:lpstr>
      <vt:lpstr>Snímek 52</vt:lpstr>
      <vt:lpstr>Snímek 53</vt:lpstr>
      <vt:lpstr>Snímek 54</vt:lpstr>
      <vt:lpstr>Snímek 55</vt:lpstr>
      <vt:lpstr>Snímek 56</vt:lpstr>
      <vt:lpstr>Snímek 57</vt:lpstr>
      <vt:lpstr>Snímek 58</vt:lpstr>
      <vt:lpstr>Snímek 59</vt:lpstr>
      <vt:lpstr>Snímek 60</vt:lpstr>
      <vt:lpstr>Snímek 61</vt:lpstr>
      <vt:lpstr>Snímek 62</vt:lpstr>
      <vt:lpstr>Snímek 63</vt:lpstr>
      <vt:lpstr>Snímek 64</vt:lpstr>
      <vt:lpstr>Snímek 65</vt:lpstr>
      <vt:lpstr>Snímek 66</vt:lpstr>
      <vt:lpstr>Snímek 67</vt:lpstr>
      <vt:lpstr>Snímek 68</vt:lpstr>
      <vt:lpstr>Snímek 69</vt:lpstr>
      <vt:lpstr>Snímek 70</vt:lpstr>
      <vt:lpstr>Snímek 71</vt:lpstr>
      <vt:lpstr>Snímek 72</vt:lpstr>
      <vt:lpstr>Snímek 73</vt:lpstr>
      <vt:lpstr>Snímek 74</vt:lpstr>
      <vt:lpstr>Snímek 75</vt:lpstr>
      <vt:lpstr>Snímek 76</vt:lpstr>
      <vt:lpstr>Snímek 77</vt:lpstr>
      <vt:lpstr>Snímek 78</vt:lpstr>
      <vt:lpstr>Snímek 79</vt:lpstr>
      <vt:lpstr>Snímek 80</vt:lpstr>
      <vt:lpstr>Snímek 81</vt:lpstr>
      <vt:lpstr>Snímek 82</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Snímek 97</vt:lpstr>
      <vt:lpstr>Snímek 98</vt:lpstr>
      <vt:lpstr>Snímek 99</vt:lpstr>
      <vt:lpstr>Snímek 100</vt:lpstr>
      <vt:lpstr>Snímek 101</vt:lpstr>
      <vt:lpstr>Snímek 102</vt:lpstr>
      <vt:lpstr>Snímek 103</vt:lpstr>
      <vt:lpstr>Snímek 104</vt:lpstr>
      <vt:lpstr>Snímek 105</vt:lpstr>
      <vt:lpstr>Snímek 106</vt:lpstr>
      <vt:lpstr>Snímek 107</vt:lpstr>
      <vt:lpstr>Snímek 108</vt:lpstr>
      <vt:lpstr>Snímek 109</vt:lpstr>
      <vt:lpstr>Snímek 110</vt:lpstr>
      <vt:lpstr>Snímek 111</vt:lpstr>
      <vt:lpstr>Snímek 112</vt:lpstr>
      <vt:lpstr>Snímek 113</vt:lpstr>
      <vt:lpstr>Snímek 114</vt:lpstr>
      <vt:lpstr>Snímek 115</vt:lpstr>
      <vt:lpstr>Snímek 116</vt:lpstr>
      <vt:lpstr>Snímek 117</vt:lpstr>
      <vt:lpstr>Snímek 118</vt:lpstr>
      <vt:lpstr>Snímek 119</vt:lpstr>
      <vt:lpstr>Snímek 120</vt:lpstr>
      <vt:lpstr>Snímek 121</vt:lpstr>
      <vt:lpstr>Snímek 122</vt:lpstr>
      <vt:lpstr>Snímek 123</vt:lpstr>
      <vt:lpstr>Snímek 124</vt:lpstr>
      <vt:lpstr>Snímek 125</vt:lpstr>
      <vt:lpstr>Snímek 126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životního prostředí II</dc:title>
  <dc:creator>Vojtech</dc:creator>
  <cp:lastModifiedBy>vomacka</cp:lastModifiedBy>
  <cp:revision>140</cp:revision>
  <dcterms:created xsi:type="dcterms:W3CDTF">2015-11-11T03:11:05Z</dcterms:created>
  <dcterms:modified xsi:type="dcterms:W3CDTF">2019-04-23T09:18:28Z</dcterms:modified>
</cp:coreProperties>
</file>