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 id="272" r:id="rId18"/>
    <p:sldId id="273" r:id="rId19"/>
    <p:sldId id="275" r:id="rId20"/>
    <p:sldId id="297" r:id="rId21"/>
    <p:sldId id="274" r:id="rId22"/>
    <p:sldId id="276" r:id="rId23"/>
    <p:sldId id="277" r:id="rId24"/>
    <p:sldId id="278" r:id="rId25"/>
    <p:sldId id="279" r:id="rId26"/>
    <p:sldId id="294" r:id="rId27"/>
    <p:sldId id="282" r:id="rId28"/>
    <p:sldId id="283" r:id="rId29"/>
    <p:sldId id="285" r:id="rId30"/>
    <p:sldId id="284" r:id="rId31"/>
    <p:sldId id="286" r:id="rId32"/>
    <p:sldId id="287" r:id="rId33"/>
    <p:sldId id="288" r:id="rId34"/>
    <p:sldId id="289" r:id="rId35"/>
    <p:sldId id="290" r:id="rId36"/>
    <p:sldId id="291" r:id="rId37"/>
    <p:sldId id="292" r:id="rId38"/>
    <p:sldId id="293" r:id="rId39"/>
    <p:sldId id="296" r:id="rId40"/>
    <p:sldId id="295" r:id="rId41"/>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32" d="100"/>
          <a:sy n="132" d="100"/>
        </p:scale>
        <p:origin x="1116" y="132"/>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smtClean="0"/>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dirty="0"/>
          </a:p>
        </p:txBody>
      </p:sp>
      <p:pic>
        <p:nvPicPr>
          <p:cNvPr id="11" name="Obrázek 10">
            <a:extLst>
              <a:ext uri="{FF2B5EF4-FFF2-40B4-BE49-F238E27FC236}">
                <a16:creationId xmlns=""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540092" y="718713"/>
            <a:ext cx="3915681" cy="3204001"/>
          </a:xfrm>
        </p:spPr>
        <p:txBody>
          <a:bodyPr/>
          <a:lstStyle/>
          <a:p>
            <a:pPr lvl="0"/>
            <a:r>
              <a:rPr lang="cs-CZ" smtClean="0"/>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smtClean="0"/>
              <a:t>Kliknutím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smtClean="0"/>
              <a:t>Kliknutím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4689273" y="718713"/>
            <a:ext cx="3915681" cy="3204001"/>
          </a:xfrm>
        </p:spPr>
        <p:txBody>
          <a:bodyPr/>
          <a:lstStyle/>
          <a:p>
            <a:pPr lvl="0"/>
            <a:r>
              <a:rPr lang="cs-CZ" smtClean="0"/>
              <a:t>Kliknutím lze upravit styly předlohy textu.</a:t>
            </a:r>
          </a:p>
        </p:txBody>
      </p:sp>
      <p:pic>
        <p:nvPicPr>
          <p:cNvPr id="16" name="Obrázek 15">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smtClean="0"/>
              <a:t>Kliknutím na ikonu přidáte obrázek.</a:t>
            </a:r>
            <a:endParaRPr lang="cs-CZ" dirty="0"/>
          </a:p>
        </p:txBody>
      </p:sp>
      <p:pic>
        <p:nvPicPr>
          <p:cNvPr id="9" name="Obrázek 8">
            <a:extLst>
              <a:ext uri="{FF2B5EF4-FFF2-40B4-BE49-F238E27FC236}">
                <a16:creationId xmlns=""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 xmlns:a16="http://schemas.microsoft.com/office/drawing/2014/main"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smtClean="0"/>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dirty="0"/>
          </a:p>
        </p:txBody>
      </p:sp>
      <p:pic>
        <p:nvPicPr>
          <p:cNvPr id="10" name="Obrázek 9">
            <a:extLst>
              <a:ext uri="{FF2B5EF4-FFF2-40B4-BE49-F238E27FC236}">
                <a16:creationId xmlns=""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smtClean="0"/>
              <a:t>Kliknutím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a:p>
        </p:txBody>
      </p:sp>
      <p:pic>
        <p:nvPicPr>
          <p:cNvPr id="8" name="Obrázek 7">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smtClean="0"/>
              <a:t>Kliknutím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smtClean="0"/>
              <a:t>Kliknutím lze upravit styl.</a:t>
            </a:r>
            <a:endParaRPr lang="cs-CZ"/>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smtClean="0"/>
              <a:t>Kliknutím lze upravit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447" y="1695075"/>
            <a:ext cx="3914489" cy="3896711"/>
          </a:xfrm>
        </p:spPr>
        <p:txBody>
          <a:bodyPr/>
          <a:lstStyle/>
          <a:p>
            <a:pPr lvl="0"/>
            <a:r>
              <a:rPr lang="cs-CZ" smtClean="0"/>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smtClean="0"/>
              <a:t>Kliknutím lze upravit styl.</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smtClean="0"/>
              <a:t>Kliknutím lze upravit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3330579" y="1692003"/>
            <a:ext cx="2484075" cy="2230711"/>
          </a:xfrm>
        </p:spPr>
        <p:txBody>
          <a:bodyPr/>
          <a:lstStyle/>
          <a:p>
            <a:pPr lvl="0"/>
            <a:r>
              <a:rPr lang="cs-CZ" smtClean="0"/>
              <a:t>Kliknutím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Kliknutím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smtClean="0"/>
              <a:t>Kliknutím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smtClean="0"/>
              <a:t>Kliknutím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smtClean="0"/>
              <a:t>Kliknutím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540093" y="1692003"/>
            <a:ext cx="2484075" cy="2230711"/>
          </a:xfrm>
        </p:spPr>
        <p:txBody>
          <a:bodyPr/>
          <a:lstStyle/>
          <a:p>
            <a:pPr lvl="0"/>
            <a:r>
              <a:rPr lang="cs-CZ" smtClean="0"/>
              <a:t>Kliknutím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6121064" y="1692003"/>
            <a:ext cx="2484075" cy="2230711"/>
          </a:xfrm>
        </p:spPr>
        <p:txBody>
          <a:bodyPr/>
          <a:lstStyle/>
          <a:p>
            <a:pPr lvl="0"/>
            <a:r>
              <a:rPr lang="cs-CZ" smtClean="0"/>
              <a:t>Kliknutím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smtClean="0"/>
              <a:t>Kliknutím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540094" y="720000"/>
            <a:ext cx="8066301" cy="451576"/>
          </a:xfrm>
        </p:spPr>
        <p:txBody>
          <a:bodyPr/>
          <a:lstStyle/>
          <a:p>
            <a:r>
              <a:rPr lang="cs-CZ" smtClean="0"/>
              <a:t>Kliknutím lze upravit styl.</a:t>
            </a:r>
            <a:endParaRPr lang="cs-CZ"/>
          </a:p>
        </p:txBody>
      </p:sp>
      <p:pic>
        <p:nvPicPr>
          <p:cNvPr id="22" name="Obrázek 21">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539447" y="692151"/>
            <a:ext cx="3914489" cy="4899635"/>
          </a:xfrm>
        </p:spPr>
        <p:txBody>
          <a:bodyPr/>
          <a:lstStyle/>
          <a:p>
            <a:pPr lvl="0"/>
            <a:r>
              <a:rPr lang="cs-CZ" smtClean="0"/>
              <a:t>Kliknutím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smtClean="0"/>
              <a:t>Kliknutím lze upravit styly předlohy textu.</a:t>
            </a:r>
          </a:p>
        </p:txBody>
      </p:sp>
      <p:pic>
        <p:nvPicPr>
          <p:cNvPr id="8" name="Obrázek 7">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Kliknutím lze upravit styly předlohy textu.</a:t>
            </a:r>
          </a:p>
          <a:p>
            <a:pPr lvl="1"/>
            <a:r>
              <a:rPr lang="cs-CZ" smtClean="0"/>
              <a:t>Druhá úroveň</a:t>
            </a:r>
          </a:p>
          <a:p>
            <a:pPr lvl="2"/>
            <a:r>
              <a:rPr lang="cs-CZ" smtClean="0"/>
              <a:t>Třetí úroveň</a:t>
            </a:r>
          </a:p>
        </p:txBody>
      </p:sp>
      <p:pic>
        <p:nvPicPr>
          <p:cNvPr id="6" name="Obrázek 5">
            <a:extLst>
              <a:ext uri="{FF2B5EF4-FFF2-40B4-BE49-F238E27FC236}">
                <a16:creationId xmlns=""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dirty="0" smtClean="0"/>
              <a:t>MP811Zk Správní právo III</a:t>
            </a:r>
            <a:r>
              <a:rPr lang="cs-CZ" dirty="0" smtClean="0"/>
              <a:t/>
            </a:r>
            <a:br>
              <a:rPr lang="cs-CZ" dirty="0" smtClean="0"/>
            </a:br>
            <a:endParaRPr lang="cs-CZ" dirty="0"/>
          </a:p>
        </p:txBody>
      </p:sp>
      <p:sp>
        <p:nvSpPr>
          <p:cNvPr id="5" name="Podnadpis 4"/>
          <p:cNvSpPr>
            <a:spLocks noGrp="1"/>
          </p:cNvSpPr>
          <p:nvPr>
            <p:ph type="subTitle" idx="1"/>
          </p:nvPr>
        </p:nvSpPr>
        <p:spPr/>
        <p:txBody>
          <a:bodyPr/>
          <a:lstStyle/>
          <a:p>
            <a:pPr algn="ctr"/>
            <a:r>
              <a:rPr lang="cs-CZ" dirty="0" smtClean="0"/>
              <a:t>5. </a:t>
            </a:r>
            <a:r>
              <a:rPr lang="cs-CZ" dirty="0" smtClean="0"/>
              <a:t>přednáška</a:t>
            </a:r>
          </a:p>
          <a:p>
            <a:pPr algn="ctr"/>
            <a:r>
              <a:rPr lang="cs-CZ" dirty="0" smtClean="0"/>
              <a:t>JUDr. Lukáš Potěšil, Ph.D. </a:t>
            </a:r>
          </a:p>
          <a:p>
            <a:pPr algn="ctr"/>
            <a:r>
              <a:rPr lang="cs-CZ" dirty="0" smtClean="0"/>
              <a:t>19. 3. 2019</a:t>
            </a:r>
            <a:endParaRPr lang="cs-CZ" dirty="0"/>
          </a:p>
        </p:txBody>
      </p:sp>
    </p:spTree>
    <p:extLst>
      <p:ext uri="{BB962C8B-B14F-4D97-AF65-F5344CB8AC3E}">
        <p14:creationId xmlns:p14="http://schemas.microsoft.com/office/powerpoint/2010/main" val="3358711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sz="2400" dirty="0"/>
              <a:t>NSS, </a:t>
            </a:r>
            <a:r>
              <a:rPr lang="cs-CZ" sz="2400" dirty="0" err="1"/>
              <a:t>sp</a:t>
            </a:r>
            <a:r>
              <a:rPr lang="cs-CZ" sz="2400" dirty="0"/>
              <a:t>. zn. 1 As 160/2012, č. 2812/2013 Sb. NSS</a:t>
            </a:r>
          </a:p>
        </p:txBody>
      </p:sp>
      <p:sp>
        <p:nvSpPr>
          <p:cNvPr id="5" name="Zástupný symbol pro obsah 4"/>
          <p:cNvSpPr>
            <a:spLocks noGrp="1"/>
          </p:cNvSpPr>
          <p:nvPr>
            <p:ph idx="1"/>
          </p:nvPr>
        </p:nvSpPr>
        <p:spPr/>
        <p:txBody>
          <a:bodyPr/>
          <a:lstStyle/>
          <a:p>
            <a:pPr marL="0" lvl="0" indent="0" algn="just">
              <a:lnSpc>
                <a:spcPct val="100000"/>
              </a:lnSpc>
              <a:spcBef>
                <a:spcPct val="20000"/>
              </a:spcBef>
              <a:buClr>
                <a:srgbClr val="00287D"/>
              </a:buClr>
              <a:buNone/>
            </a:pPr>
            <a:r>
              <a:rPr lang="cs-CZ" sz="2400" dirty="0">
                <a:solidFill>
                  <a:srgbClr val="000000"/>
                </a:solidFill>
              </a:rPr>
              <a:t>„</a:t>
            </a:r>
            <a:r>
              <a:rPr lang="cs-CZ" sz="2400" i="1" dirty="0">
                <a:solidFill>
                  <a:srgbClr val="000000"/>
                </a:solidFill>
              </a:rPr>
              <a:t>problematickou právní úpravu obsaženou ve školském zákoně, v níž se těžko orientují nejen děti, žáci, studenti a jejich rodiče, ale též školy a školská zařízení</a:t>
            </a:r>
            <a:r>
              <a:rPr lang="cs-CZ" sz="2400" dirty="0">
                <a:solidFill>
                  <a:srgbClr val="000000"/>
                </a:solidFill>
              </a:rPr>
              <a:t>“.</a:t>
            </a:r>
          </a:p>
          <a:p>
            <a:endParaRPr lang="cs-CZ" dirty="0"/>
          </a:p>
        </p:txBody>
      </p:sp>
    </p:spTree>
    <p:extLst>
      <p:ext uri="{BB962C8B-B14F-4D97-AF65-F5344CB8AC3E}">
        <p14:creationId xmlns:p14="http://schemas.microsoft.com/office/powerpoint/2010/main" val="3744408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457200" lvl="0" indent="-457200" algn="just">
              <a:lnSpc>
                <a:spcPct val="100000"/>
              </a:lnSpc>
              <a:spcBef>
                <a:spcPct val="20000"/>
              </a:spcBef>
              <a:buClr>
                <a:srgbClr val="00287D"/>
              </a:buClr>
              <a:buFont typeface="Wingdings" pitchFamily="2" charset="2"/>
              <a:buAutoNum type="arabicParenR"/>
            </a:pPr>
            <a:r>
              <a:rPr lang="cs-CZ" sz="1800" b="1" dirty="0">
                <a:solidFill>
                  <a:srgbClr val="000000"/>
                </a:solidFill>
              </a:rPr>
              <a:t>Státní správa (přímá)</a:t>
            </a:r>
          </a:p>
          <a:p>
            <a:pPr marL="342900" lvl="0" indent="-342900" algn="just">
              <a:lnSpc>
                <a:spcPct val="100000"/>
              </a:lnSpc>
              <a:spcBef>
                <a:spcPct val="20000"/>
              </a:spcBef>
              <a:buClr>
                <a:srgbClr val="00287D"/>
              </a:buClr>
              <a:buAutoNum type="alphaLcParenR"/>
            </a:pPr>
            <a:r>
              <a:rPr lang="cs-CZ" sz="1800" b="1" dirty="0" smtClean="0">
                <a:solidFill>
                  <a:srgbClr val="000000"/>
                </a:solidFill>
              </a:rPr>
              <a:t>MŠMT </a:t>
            </a:r>
            <a:r>
              <a:rPr lang="cs-CZ" sz="1800" dirty="0">
                <a:solidFill>
                  <a:srgbClr val="000000"/>
                </a:solidFill>
              </a:rPr>
              <a:t>(§ 7 zákona č. 2/1969 Sb.), </a:t>
            </a:r>
            <a:r>
              <a:rPr lang="cs-CZ" sz="1800" dirty="0">
                <a:solidFill>
                  <a:srgbClr val="FF0000"/>
                </a:solidFill>
              </a:rPr>
              <a:t>ústřední orgán státní správy </a:t>
            </a:r>
            <a:r>
              <a:rPr lang="cs-CZ" sz="1800" dirty="0">
                <a:solidFill>
                  <a:srgbClr val="000000"/>
                </a:solidFill>
              </a:rPr>
              <a:t>pro předškolní zařízení, školská zařízení, základní školy, střední školy, kvalifikace, uznávání, … , koordinační úloha v oblasti vzdělávání; </a:t>
            </a:r>
            <a:r>
              <a:rPr lang="cs-CZ" sz="1800" b="1" dirty="0" smtClean="0">
                <a:solidFill>
                  <a:srgbClr val="000000"/>
                </a:solidFill>
              </a:rPr>
              <a:t>přímo řízené organizace</a:t>
            </a:r>
            <a:r>
              <a:rPr lang="cs-CZ" sz="1800" dirty="0" smtClean="0">
                <a:solidFill>
                  <a:srgbClr val="000000"/>
                </a:solidFill>
              </a:rPr>
              <a:t> </a:t>
            </a:r>
            <a:r>
              <a:rPr lang="cs-CZ" sz="1800" b="1" dirty="0" smtClean="0">
                <a:solidFill>
                  <a:srgbClr val="000000"/>
                </a:solidFill>
              </a:rPr>
              <a:t>– státní příspěvkové organizace </a:t>
            </a:r>
            <a:r>
              <a:rPr lang="cs-CZ" sz="1800" dirty="0" smtClean="0">
                <a:solidFill>
                  <a:srgbClr val="000000"/>
                </a:solidFill>
              </a:rPr>
              <a:t>(zejm. dětské domovy, diagnostické ústavy, ale také kupř. Národní pedagogické muzeum a knihovna Jana Amose Komenského; zřizuje </a:t>
            </a:r>
            <a:r>
              <a:rPr lang="cs-CZ" sz="1800" b="1" dirty="0">
                <a:solidFill>
                  <a:srgbClr val="000000"/>
                </a:solidFill>
              </a:rPr>
              <a:t>Centrum pro zjišťování výsledků vzdělávání </a:t>
            </a:r>
            <a:r>
              <a:rPr lang="cs-CZ" sz="1800" dirty="0">
                <a:solidFill>
                  <a:srgbClr val="000000"/>
                </a:solidFill>
              </a:rPr>
              <a:t>(§ 169a); </a:t>
            </a:r>
            <a:endParaRPr lang="cs-CZ" sz="1800" dirty="0" smtClean="0">
              <a:solidFill>
                <a:srgbClr val="000000"/>
              </a:solidFill>
            </a:endParaRPr>
          </a:p>
          <a:p>
            <a:pPr marL="0" lvl="0" indent="0" algn="just">
              <a:lnSpc>
                <a:spcPct val="100000"/>
              </a:lnSpc>
              <a:spcBef>
                <a:spcPct val="20000"/>
              </a:spcBef>
              <a:buClr>
                <a:srgbClr val="00287D"/>
              </a:buClr>
              <a:buNone/>
            </a:pPr>
            <a:r>
              <a:rPr lang="cs-CZ" sz="1800" b="1" dirty="0" smtClean="0">
                <a:solidFill>
                  <a:srgbClr val="000000"/>
                </a:solidFill>
              </a:rPr>
              <a:t>a1) MV</a:t>
            </a:r>
            <a:r>
              <a:rPr lang="cs-CZ" sz="1800" dirty="0" smtClean="0">
                <a:solidFill>
                  <a:srgbClr val="000000"/>
                </a:solidFill>
              </a:rPr>
              <a:t> </a:t>
            </a:r>
            <a:r>
              <a:rPr lang="cs-CZ" sz="1800" dirty="0">
                <a:solidFill>
                  <a:srgbClr val="000000"/>
                </a:solidFill>
              </a:rPr>
              <a:t>(</a:t>
            </a:r>
            <a:r>
              <a:rPr lang="cs-CZ" sz="1600" i="1" dirty="0">
                <a:solidFill>
                  <a:srgbClr val="000000"/>
                </a:solidFill>
              </a:rPr>
              <a:t>Vyšší policejní škola a Střední policejní škola Ministerstva vnitra v Praze</a:t>
            </a:r>
            <a:r>
              <a:rPr lang="cs-CZ" sz="1600" dirty="0">
                <a:solidFill>
                  <a:srgbClr val="000000"/>
                </a:solidFill>
              </a:rPr>
              <a:t>, V</a:t>
            </a:r>
            <a:r>
              <a:rPr lang="cs-CZ" sz="1600" i="1" dirty="0">
                <a:solidFill>
                  <a:srgbClr val="000000"/>
                </a:solidFill>
              </a:rPr>
              <a:t>yšší policejní škola a Střední policejní škola Ministerstva vnitra v Holešově</a:t>
            </a:r>
            <a:r>
              <a:rPr lang="cs-CZ" sz="1600" dirty="0">
                <a:solidFill>
                  <a:srgbClr val="000000"/>
                </a:solidFill>
              </a:rPr>
              <a:t>, </a:t>
            </a:r>
            <a:r>
              <a:rPr lang="cs-CZ" sz="1600" i="1" dirty="0">
                <a:solidFill>
                  <a:srgbClr val="000000"/>
                </a:solidFill>
              </a:rPr>
              <a:t>Střední odborná škola požární ochrany a Vyšší odborná škola požární ochrany ve Frýdku-Místku</a:t>
            </a:r>
            <a:r>
              <a:rPr lang="cs-CZ" sz="1800" dirty="0" smtClean="0">
                <a:solidFill>
                  <a:srgbClr val="000000"/>
                </a:solidFill>
              </a:rPr>
              <a:t>),</a:t>
            </a:r>
          </a:p>
          <a:p>
            <a:pPr marL="0" lvl="0" indent="0" algn="just">
              <a:lnSpc>
                <a:spcPct val="100000"/>
              </a:lnSpc>
              <a:spcBef>
                <a:spcPct val="20000"/>
              </a:spcBef>
              <a:buClr>
                <a:srgbClr val="00287D"/>
              </a:buClr>
              <a:buNone/>
            </a:pPr>
            <a:r>
              <a:rPr lang="cs-CZ" sz="1800" b="1" dirty="0" smtClean="0">
                <a:solidFill>
                  <a:srgbClr val="000000"/>
                </a:solidFill>
              </a:rPr>
              <a:t>a2) MO </a:t>
            </a:r>
            <a:r>
              <a:rPr lang="cs-CZ" sz="1800" dirty="0">
                <a:solidFill>
                  <a:srgbClr val="000000"/>
                </a:solidFill>
              </a:rPr>
              <a:t>(</a:t>
            </a:r>
            <a:r>
              <a:rPr lang="cs-CZ" sz="1600" i="1" dirty="0">
                <a:solidFill>
                  <a:srgbClr val="000000"/>
                </a:solidFill>
              </a:rPr>
              <a:t>Vojenská střední škola a Vyšší odborná škola Ministerstva obrany v Moravské Třebové</a:t>
            </a:r>
            <a:r>
              <a:rPr lang="cs-CZ" sz="1600" dirty="0">
                <a:solidFill>
                  <a:srgbClr val="000000"/>
                </a:solidFill>
              </a:rPr>
              <a:t>), </a:t>
            </a:r>
            <a:endParaRPr lang="cs-CZ" sz="1600" dirty="0" smtClean="0">
              <a:solidFill>
                <a:srgbClr val="000000"/>
              </a:solidFill>
            </a:endParaRPr>
          </a:p>
          <a:p>
            <a:pPr marL="0" lvl="0" indent="0" algn="just">
              <a:lnSpc>
                <a:spcPct val="100000"/>
              </a:lnSpc>
              <a:spcBef>
                <a:spcPct val="20000"/>
              </a:spcBef>
              <a:buClr>
                <a:srgbClr val="00287D"/>
              </a:buClr>
              <a:buNone/>
            </a:pPr>
            <a:r>
              <a:rPr lang="cs-CZ" sz="1600" b="1" dirty="0" smtClean="0">
                <a:solidFill>
                  <a:srgbClr val="000000"/>
                </a:solidFill>
              </a:rPr>
              <a:t>a3) MZV</a:t>
            </a:r>
            <a:r>
              <a:rPr lang="cs-CZ" sz="1600" dirty="0">
                <a:solidFill>
                  <a:srgbClr val="000000"/>
                </a:solidFill>
              </a:rPr>
              <a:t>, </a:t>
            </a:r>
            <a:r>
              <a:rPr lang="cs-CZ" sz="1600" b="1" dirty="0" err="1">
                <a:solidFill>
                  <a:srgbClr val="000000"/>
                </a:solidFill>
              </a:rPr>
              <a:t>MSp</a:t>
            </a:r>
            <a:r>
              <a:rPr lang="cs-CZ" sz="1600" dirty="0">
                <a:solidFill>
                  <a:srgbClr val="000000"/>
                </a:solidFill>
              </a:rPr>
              <a:t> (x Justiční akademie, Diplomatická akademie, …)</a:t>
            </a:r>
          </a:p>
          <a:p>
            <a:endParaRPr lang="cs-CZ" dirty="0"/>
          </a:p>
        </p:txBody>
      </p:sp>
    </p:spTree>
    <p:extLst>
      <p:ext uri="{BB962C8B-B14F-4D97-AF65-F5344CB8AC3E}">
        <p14:creationId xmlns:p14="http://schemas.microsoft.com/office/powerpoint/2010/main" val="1164218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0" lvl="0" indent="0" algn="just">
              <a:lnSpc>
                <a:spcPct val="100000"/>
              </a:lnSpc>
              <a:spcBef>
                <a:spcPct val="20000"/>
              </a:spcBef>
              <a:buClr>
                <a:srgbClr val="00287D"/>
              </a:buClr>
              <a:buNone/>
            </a:pPr>
            <a:r>
              <a:rPr lang="cs-CZ" sz="1800" b="1" dirty="0" smtClean="0">
                <a:solidFill>
                  <a:srgbClr val="000000"/>
                </a:solidFill>
              </a:rPr>
              <a:t>b</a:t>
            </a:r>
            <a:r>
              <a:rPr lang="cs-CZ" sz="1800" b="1" dirty="0">
                <a:solidFill>
                  <a:srgbClr val="000000"/>
                </a:solidFill>
              </a:rPr>
              <a:t>) ČŠI </a:t>
            </a:r>
            <a:r>
              <a:rPr lang="cs-CZ" sz="1800" dirty="0">
                <a:solidFill>
                  <a:srgbClr val="000000"/>
                </a:solidFill>
              </a:rPr>
              <a:t>(§ 173 ŠZ, </a:t>
            </a:r>
            <a:r>
              <a:rPr lang="cs-CZ" sz="1800" dirty="0">
                <a:solidFill>
                  <a:srgbClr val="FF0000"/>
                </a:solidFill>
              </a:rPr>
              <a:t>inspekční orgán s celostátní působností</a:t>
            </a:r>
            <a:r>
              <a:rPr lang="cs-CZ" sz="1800" dirty="0">
                <a:solidFill>
                  <a:srgbClr val="000000"/>
                </a:solidFill>
              </a:rPr>
              <a:t>, podřízená MŠMT</a:t>
            </a:r>
            <a:r>
              <a:rPr lang="cs-CZ" sz="1800" dirty="0" smtClean="0">
                <a:solidFill>
                  <a:srgbClr val="000000"/>
                </a:solidFill>
              </a:rPr>
              <a:t>, v čele ústřední školní inspektor, člení se na ústředí </a:t>
            </a:r>
            <a:r>
              <a:rPr lang="cs-CZ" sz="1800" dirty="0">
                <a:solidFill>
                  <a:srgbClr val="000000"/>
                </a:solidFill>
              </a:rPr>
              <a:t>a </a:t>
            </a:r>
            <a:r>
              <a:rPr lang="cs-CZ" sz="1800" dirty="0" smtClean="0">
                <a:solidFill>
                  <a:srgbClr val="000000"/>
                </a:solidFill>
              </a:rPr>
              <a:t>inspektoráty (14), </a:t>
            </a:r>
            <a:r>
              <a:rPr lang="cs-CZ" sz="1800" b="1" dirty="0">
                <a:solidFill>
                  <a:srgbClr val="000000"/>
                </a:solidFill>
              </a:rPr>
              <a:t>inspekční zpráva</a:t>
            </a:r>
            <a:r>
              <a:rPr lang="cs-CZ" sz="1800" dirty="0">
                <a:solidFill>
                  <a:srgbClr val="000000"/>
                </a:solidFill>
              </a:rPr>
              <a:t>, </a:t>
            </a:r>
            <a:r>
              <a:rPr lang="cs-CZ" sz="1800" b="1" dirty="0">
                <a:solidFill>
                  <a:srgbClr val="000000"/>
                </a:solidFill>
              </a:rPr>
              <a:t>protokol o kontrole</a:t>
            </a:r>
            <a:r>
              <a:rPr lang="cs-CZ" sz="1800" dirty="0">
                <a:solidFill>
                  <a:srgbClr val="000000"/>
                </a:solidFill>
              </a:rPr>
              <a:t>, tematická zpráva, výroční zpráva)</a:t>
            </a:r>
          </a:p>
          <a:p>
            <a:pPr marL="0" lvl="0" indent="0" algn="just">
              <a:lnSpc>
                <a:spcPct val="100000"/>
              </a:lnSpc>
              <a:spcBef>
                <a:spcPct val="20000"/>
              </a:spcBef>
              <a:buClr>
                <a:srgbClr val="00287D"/>
              </a:buClr>
              <a:buNone/>
            </a:pPr>
            <a:r>
              <a:rPr lang="cs-CZ" sz="1800" b="1" dirty="0">
                <a:solidFill>
                  <a:srgbClr val="000000"/>
                </a:solidFill>
              </a:rPr>
              <a:t>c) Národní úřad pro </a:t>
            </a:r>
            <a:r>
              <a:rPr lang="cs-CZ" sz="1800" b="1" dirty="0" smtClean="0">
                <a:solidFill>
                  <a:srgbClr val="000000"/>
                </a:solidFill>
              </a:rPr>
              <a:t>vzdělávání</a:t>
            </a:r>
            <a:endParaRPr lang="cs-CZ" dirty="0"/>
          </a:p>
        </p:txBody>
      </p:sp>
    </p:spTree>
    <p:extLst>
      <p:ext uri="{BB962C8B-B14F-4D97-AF65-F5344CB8AC3E}">
        <p14:creationId xmlns:p14="http://schemas.microsoft.com/office/powerpoint/2010/main" val="3438573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457200" lvl="0" indent="-457200" algn="just">
              <a:lnSpc>
                <a:spcPct val="100000"/>
              </a:lnSpc>
              <a:spcBef>
                <a:spcPct val="20000"/>
              </a:spcBef>
              <a:buClr>
                <a:srgbClr val="00287D"/>
              </a:buClr>
              <a:buFont typeface="Wingdings" pitchFamily="2" charset="2"/>
              <a:buAutoNum type="arabicParenR"/>
            </a:pPr>
            <a:r>
              <a:rPr lang="cs-CZ" sz="1800" b="1" dirty="0">
                <a:solidFill>
                  <a:srgbClr val="000000"/>
                </a:solidFill>
              </a:rPr>
              <a:t>Státní správa (nepřímá)</a:t>
            </a:r>
          </a:p>
          <a:p>
            <a:pPr marL="0" lvl="0" indent="0" algn="just">
              <a:lnSpc>
                <a:spcPct val="100000"/>
              </a:lnSpc>
              <a:spcBef>
                <a:spcPct val="20000"/>
              </a:spcBef>
              <a:buClr>
                <a:srgbClr val="00287D"/>
              </a:buClr>
              <a:buNone/>
            </a:pPr>
            <a:r>
              <a:rPr lang="cs-CZ" sz="1800" b="1" dirty="0">
                <a:solidFill>
                  <a:srgbClr val="000000"/>
                </a:solidFill>
              </a:rPr>
              <a:t>d) KÚ a </a:t>
            </a:r>
            <a:r>
              <a:rPr lang="cs-CZ" sz="1800" b="1" dirty="0" err="1">
                <a:solidFill>
                  <a:srgbClr val="000000"/>
                </a:solidFill>
              </a:rPr>
              <a:t>ObÚRP</a:t>
            </a:r>
            <a:endParaRPr lang="cs-CZ" sz="1800" b="1" dirty="0">
              <a:solidFill>
                <a:srgbClr val="000000"/>
              </a:solidFill>
            </a:endParaRPr>
          </a:p>
          <a:p>
            <a:pPr marL="0" lvl="0" indent="0" algn="just">
              <a:lnSpc>
                <a:spcPct val="100000"/>
              </a:lnSpc>
              <a:spcBef>
                <a:spcPct val="20000"/>
              </a:spcBef>
              <a:buClr>
                <a:srgbClr val="00287D"/>
              </a:buClr>
              <a:buNone/>
            </a:pPr>
            <a:r>
              <a:rPr lang="cs-CZ" sz="1800" b="1" dirty="0">
                <a:solidFill>
                  <a:srgbClr val="000000"/>
                </a:solidFill>
              </a:rPr>
              <a:t>e) ředitel školy a školského zařízení </a:t>
            </a:r>
            <a:r>
              <a:rPr lang="cs-CZ" sz="1800" dirty="0">
                <a:solidFill>
                  <a:srgbClr val="000000"/>
                </a:solidFill>
              </a:rPr>
              <a:t>– zejm. </a:t>
            </a:r>
            <a:r>
              <a:rPr lang="cs-CZ" sz="1800" dirty="0">
                <a:solidFill>
                  <a:srgbClr val="FF0000"/>
                </a:solidFill>
              </a:rPr>
              <a:t>individuální rozhodování </a:t>
            </a:r>
            <a:r>
              <a:rPr lang="cs-CZ" sz="1800" dirty="0">
                <a:solidFill>
                  <a:srgbClr val="000000"/>
                </a:solidFill>
              </a:rPr>
              <a:t>o právech a povinnostech (§ 165/2 přijetí, vyloučení, odklad, …), odpovědnost navenek (§ 164 a násl. ŠZ), pedagogická rada školy (poradní orgán), výběrové řízení(konkurz) na pozici ředitele</a:t>
            </a:r>
            <a:endParaRPr lang="cs-CZ" sz="1800" b="1" dirty="0">
              <a:solidFill>
                <a:srgbClr val="000000"/>
              </a:solidFill>
            </a:endParaRPr>
          </a:p>
          <a:p>
            <a:endParaRPr lang="cs-CZ" dirty="0"/>
          </a:p>
        </p:txBody>
      </p:sp>
    </p:spTree>
    <p:extLst>
      <p:ext uri="{BB962C8B-B14F-4D97-AF65-F5344CB8AC3E}">
        <p14:creationId xmlns:p14="http://schemas.microsoft.com/office/powerpoint/2010/main" val="4242627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sz="2800" dirty="0"/>
              <a:t>Orgány a organizace na úseku školství</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mj-lt"/>
              <a:buAutoNum type="arabicParenR" startAt="2"/>
            </a:pPr>
            <a:r>
              <a:rPr lang="cs-CZ" sz="1800" b="1" dirty="0">
                <a:solidFill>
                  <a:srgbClr val="000000"/>
                </a:solidFill>
              </a:rPr>
              <a:t>Samospráva</a:t>
            </a:r>
            <a:r>
              <a:rPr lang="cs-CZ" sz="1800" dirty="0">
                <a:solidFill>
                  <a:srgbClr val="000000"/>
                </a:solidFill>
              </a:rPr>
              <a:t> </a:t>
            </a:r>
          </a:p>
          <a:p>
            <a:pPr lvl="2" indent="-342900" algn="just">
              <a:lnSpc>
                <a:spcPct val="100000"/>
              </a:lnSpc>
              <a:spcBef>
                <a:spcPct val="20000"/>
              </a:spcBef>
              <a:buClr>
                <a:srgbClr val="3333CC"/>
              </a:buClr>
              <a:buFont typeface="Wingdings" pitchFamily="2" charset="2"/>
              <a:buAutoNum type="alphaLcParenR"/>
            </a:pPr>
            <a:r>
              <a:rPr lang="cs-CZ" sz="1800" b="1" dirty="0">
                <a:solidFill>
                  <a:srgbClr val="000000"/>
                </a:solidFill>
              </a:rPr>
              <a:t>ÚSC</a:t>
            </a:r>
            <a:r>
              <a:rPr lang="cs-CZ" sz="1800" dirty="0">
                <a:solidFill>
                  <a:srgbClr val="000000"/>
                </a:solidFill>
              </a:rPr>
              <a:t> jako zřizovatelé při plnění povinné školní docházky (obec MŠ a </a:t>
            </a:r>
            <a:r>
              <a:rPr lang="cs-CZ" sz="1800" dirty="0" smtClean="0">
                <a:solidFill>
                  <a:srgbClr val="000000"/>
                </a:solidFill>
              </a:rPr>
              <a:t>ZŠ, ZUŠ </a:t>
            </a:r>
            <a:r>
              <a:rPr lang="cs-CZ" sz="1800" dirty="0">
                <a:solidFill>
                  <a:srgbClr val="000000"/>
                </a:solidFill>
              </a:rPr>
              <a:t>§ 178  a 179 ŠZ, </a:t>
            </a:r>
            <a:r>
              <a:rPr lang="cs-CZ" sz="1800" dirty="0" smtClean="0">
                <a:solidFill>
                  <a:srgbClr val="000000"/>
                </a:solidFill>
              </a:rPr>
              <a:t>stanovení spádových obvodů ve formě obecně závazné vyhlášky; kraj </a:t>
            </a:r>
            <a:r>
              <a:rPr lang="cs-CZ" sz="1800" dirty="0">
                <a:solidFill>
                  <a:srgbClr val="000000"/>
                </a:solidFill>
              </a:rPr>
              <a:t>SŠ, VOŠ, ZUŠ, … § 181 ŠZ</a:t>
            </a:r>
            <a:r>
              <a:rPr lang="cs-CZ" sz="1800" dirty="0" smtClean="0">
                <a:solidFill>
                  <a:srgbClr val="000000"/>
                </a:solidFill>
              </a:rPr>
              <a:t>), zřizují je jako </a:t>
            </a:r>
            <a:r>
              <a:rPr lang="cs-CZ" sz="1800" b="1" dirty="0" smtClean="0">
                <a:solidFill>
                  <a:srgbClr val="000000"/>
                </a:solidFill>
              </a:rPr>
              <a:t>školské právnické osoby </a:t>
            </a:r>
            <a:r>
              <a:rPr lang="cs-CZ" sz="1800" dirty="0" smtClean="0">
                <a:solidFill>
                  <a:srgbClr val="000000"/>
                </a:solidFill>
              </a:rPr>
              <a:t>nebo </a:t>
            </a:r>
            <a:r>
              <a:rPr lang="cs-CZ" sz="1800" b="1" dirty="0" smtClean="0">
                <a:solidFill>
                  <a:srgbClr val="000000"/>
                </a:solidFill>
              </a:rPr>
              <a:t>příspěvkové organizace</a:t>
            </a:r>
            <a:endParaRPr lang="cs-CZ" sz="1800" b="1" dirty="0">
              <a:solidFill>
                <a:srgbClr val="000000"/>
              </a:solidFill>
            </a:endParaRPr>
          </a:p>
          <a:p>
            <a:pPr lvl="2" indent="-342900" algn="just">
              <a:lnSpc>
                <a:spcPct val="100000"/>
              </a:lnSpc>
              <a:spcBef>
                <a:spcPct val="20000"/>
              </a:spcBef>
              <a:buClr>
                <a:srgbClr val="3333CC"/>
              </a:buClr>
              <a:buFont typeface="Wingdings" pitchFamily="2" charset="2"/>
              <a:buAutoNum type="alphaLcParenR"/>
            </a:pPr>
            <a:r>
              <a:rPr lang="cs-CZ" sz="1800" b="1" dirty="0">
                <a:solidFill>
                  <a:srgbClr val="000000"/>
                </a:solidFill>
              </a:rPr>
              <a:t>školské rady </a:t>
            </a:r>
            <a:r>
              <a:rPr lang="cs-CZ" sz="1800" dirty="0">
                <a:solidFill>
                  <a:srgbClr val="000000"/>
                </a:solidFill>
              </a:rPr>
              <a:t>(§ 167 ŠZ) – participace rodičů, žáků a pedagogů na správě školy; vyjadřuje se, schvaluje </a:t>
            </a:r>
            <a:r>
              <a:rPr lang="cs-CZ" sz="1800" b="1" dirty="0">
                <a:solidFill>
                  <a:srgbClr val="000000"/>
                </a:solidFill>
              </a:rPr>
              <a:t>školní řád</a:t>
            </a:r>
            <a:r>
              <a:rPr lang="cs-CZ" sz="1800" dirty="0">
                <a:solidFill>
                  <a:srgbClr val="000000"/>
                </a:solidFill>
              </a:rPr>
              <a:t>, přístup k informacím </a:t>
            </a:r>
          </a:p>
          <a:p>
            <a:endParaRPr lang="cs-CZ" dirty="0"/>
          </a:p>
        </p:txBody>
      </p:sp>
    </p:spTree>
    <p:extLst>
      <p:ext uri="{BB962C8B-B14F-4D97-AF65-F5344CB8AC3E}">
        <p14:creationId xmlns:p14="http://schemas.microsoft.com/office/powerpoint/2010/main" val="1254956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altLang="cs-CZ" dirty="0"/>
              <a:t>Školský </a:t>
            </a:r>
            <a:r>
              <a:rPr lang="cs-CZ" altLang="cs-CZ" dirty="0" smtClean="0"/>
              <a:t>zákon (systematika)</a:t>
            </a:r>
            <a:endParaRPr lang="cs-CZ" dirty="0"/>
          </a:p>
        </p:txBody>
      </p:sp>
      <p:sp>
        <p:nvSpPr>
          <p:cNvPr id="5" name="Zástupný symbol pro obsah 4"/>
          <p:cNvSpPr>
            <a:spLocks noGrp="1"/>
          </p:cNvSpPr>
          <p:nvPr>
            <p:ph idx="1"/>
          </p:nvPr>
        </p:nvSpPr>
        <p:spPr>
          <a:xfrm>
            <a:off x="540094" y="1284514"/>
            <a:ext cx="8066301" cy="4547486"/>
          </a:xfrm>
        </p:spPr>
        <p:txBody>
          <a:bodyPr/>
          <a:lstStyle/>
          <a:p>
            <a:pPr>
              <a:lnSpc>
                <a:spcPct val="100000"/>
              </a:lnSpc>
            </a:pPr>
            <a:r>
              <a:rPr lang="cs-CZ" sz="1600" dirty="0" smtClean="0"/>
              <a:t>Část I. Obecná ustanovení</a:t>
            </a:r>
          </a:p>
          <a:p>
            <a:pPr>
              <a:lnSpc>
                <a:spcPct val="100000"/>
              </a:lnSpc>
            </a:pPr>
            <a:r>
              <a:rPr lang="cs-CZ" sz="1600" dirty="0" smtClean="0"/>
              <a:t>Část II. Předškolní vzdělávání</a:t>
            </a:r>
          </a:p>
          <a:p>
            <a:pPr>
              <a:lnSpc>
                <a:spcPct val="100000"/>
              </a:lnSpc>
            </a:pPr>
            <a:r>
              <a:rPr lang="cs-CZ" sz="1600" dirty="0" smtClean="0"/>
              <a:t>Část III. Povinnost školní docházky a základní vzdělávání</a:t>
            </a:r>
          </a:p>
          <a:p>
            <a:pPr>
              <a:lnSpc>
                <a:spcPct val="100000"/>
              </a:lnSpc>
            </a:pPr>
            <a:r>
              <a:rPr lang="cs-CZ" sz="1600" dirty="0" smtClean="0"/>
              <a:t>Část IV. Střední vzdělávání</a:t>
            </a:r>
          </a:p>
          <a:p>
            <a:pPr>
              <a:lnSpc>
                <a:spcPct val="100000"/>
              </a:lnSpc>
            </a:pPr>
            <a:r>
              <a:rPr lang="cs-CZ" sz="1600" dirty="0" smtClean="0"/>
              <a:t>Část V. Vzdělávání v konzervatoři</a:t>
            </a:r>
          </a:p>
          <a:p>
            <a:pPr>
              <a:lnSpc>
                <a:spcPct val="100000"/>
              </a:lnSpc>
            </a:pPr>
            <a:r>
              <a:rPr lang="cs-CZ" sz="1600" dirty="0" smtClean="0"/>
              <a:t>Část VI. Vyšší odborné vzdělávání</a:t>
            </a:r>
          </a:p>
          <a:p>
            <a:pPr>
              <a:lnSpc>
                <a:spcPct val="100000"/>
              </a:lnSpc>
            </a:pPr>
            <a:r>
              <a:rPr lang="cs-CZ" sz="1600" dirty="0" smtClean="0"/>
              <a:t>Část VII. Uznávání zahraničního vzdělávání</a:t>
            </a:r>
          </a:p>
          <a:p>
            <a:pPr>
              <a:lnSpc>
                <a:spcPct val="100000"/>
              </a:lnSpc>
            </a:pPr>
            <a:r>
              <a:rPr lang="cs-CZ" sz="1600" dirty="0" smtClean="0"/>
              <a:t>Část VIII. Základní umělecké, jazykové a zájmové vzdělávání</a:t>
            </a:r>
          </a:p>
          <a:p>
            <a:pPr>
              <a:lnSpc>
                <a:spcPct val="100000"/>
              </a:lnSpc>
            </a:pPr>
            <a:r>
              <a:rPr lang="cs-CZ" sz="1600" dirty="0" smtClean="0"/>
              <a:t>Část IX. Další vzdělávání ve školách</a:t>
            </a:r>
          </a:p>
          <a:p>
            <a:pPr>
              <a:lnSpc>
                <a:spcPct val="100000"/>
              </a:lnSpc>
            </a:pPr>
            <a:r>
              <a:rPr lang="cs-CZ" sz="1600" dirty="0" smtClean="0"/>
              <a:t>Část X. Školská zařízení a školské služby</a:t>
            </a:r>
          </a:p>
          <a:p>
            <a:pPr>
              <a:lnSpc>
                <a:spcPct val="100000"/>
              </a:lnSpc>
            </a:pPr>
            <a:r>
              <a:rPr lang="cs-CZ" sz="1600" dirty="0" smtClean="0"/>
              <a:t>Část XI. Hmotné zabezpečení, odměny, …</a:t>
            </a:r>
          </a:p>
          <a:p>
            <a:pPr>
              <a:lnSpc>
                <a:spcPct val="100000"/>
              </a:lnSpc>
            </a:pPr>
            <a:r>
              <a:rPr lang="cs-CZ" sz="1600" dirty="0" smtClean="0"/>
              <a:t>Část XII. Školská právnická osoba</a:t>
            </a:r>
          </a:p>
          <a:p>
            <a:pPr>
              <a:lnSpc>
                <a:spcPct val="100000"/>
              </a:lnSpc>
            </a:pPr>
            <a:r>
              <a:rPr lang="cs-CZ" sz="1600" dirty="0" smtClean="0"/>
              <a:t>Část XIII. Školský rejstřík</a:t>
            </a:r>
          </a:p>
          <a:p>
            <a:pPr>
              <a:lnSpc>
                <a:spcPct val="100000"/>
              </a:lnSpc>
            </a:pPr>
            <a:r>
              <a:rPr lang="cs-CZ" sz="1600" dirty="0" smtClean="0"/>
              <a:t>Část XIV. Financování … ze státního rozpočtu</a:t>
            </a:r>
          </a:p>
          <a:p>
            <a:pPr>
              <a:lnSpc>
                <a:spcPct val="100000"/>
              </a:lnSpc>
            </a:pPr>
            <a:r>
              <a:rPr lang="cs-CZ" sz="1600" dirty="0" smtClean="0"/>
              <a:t>Část XV. Ředitel školy a školského zařízení a školská rada</a:t>
            </a:r>
          </a:p>
          <a:p>
            <a:pPr>
              <a:lnSpc>
                <a:spcPct val="100000"/>
              </a:lnSpc>
            </a:pPr>
            <a:r>
              <a:rPr lang="cs-CZ" sz="1600" dirty="0" smtClean="0"/>
              <a:t>Část XVI. MŠMT a ČŠI</a:t>
            </a:r>
          </a:p>
          <a:p>
            <a:pPr>
              <a:lnSpc>
                <a:spcPct val="100000"/>
              </a:lnSpc>
            </a:pPr>
            <a:r>
              <a:rPr lang="cs-CZ" sz="1600" dirty="0" smtClean="0"/>
              <a:t>Část XVII. Působnost ÚSC ve školství</a:t>
            </a:r>
          </a:p>
          <a:p>
            <a:pPr>
              <a:lnSpc>
                <a:spcPct val="100000"/>
              </a:lnSpc>
            </a:pPr>
            <a:r>
              <a:rPr lang="cs-CZ" sz="1600" dirty="0" smtClean="0"/>
              <a:t>Část XVIII. Přestupky</a:t>
            </a:r>
            <a:endParaRPr lang="cs-CZ" sz="1600" dirty="0"/>
          </a:p>
        </p:txBody>
      </p:sp>
    </p:spTree>
    <p:extLst>
      <p:ext uri="{BB962C8B-B14F-4D97-AF65-F5344CB8AC3E}">
        <p14:creationId xmlns:p14="http://schemas.microsoft.com/office/powerpoint/2010/main" val="3530105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altLang="cs-CZ" dirty="0"/>
              <a:t>Zásady vzdělávání (§ 2 ŠZ)</a:t>
            </a:r>
            <a:endParaRPr lang="cs-CZ" dirty="0"/>
          </a:p>
        </p:txBody>
      </p:sp>
      <p:sp>
        <p:nvSpPr>
          <p:cNvPr id="5" name="Zástupný symbol pro obsah 4"/>
          <p:cNvSpPr>
            <a:spLocks noGrp="1"/>
          </p:cNvSpPr>
          <p:nvPr>
            <p:ph idx="1"/>
          </p:nvPr>
        </p:nvSpPr>
        <p:spPr>
          <a:xfrm>
            <a:off x="540094" y="1284514"/>
            <a:ext cx="8066301" cy="4547486"/>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rovného přístupu každého státního občana ČR nebo jiného členského státu Evropské unie ke vzdělávání bez jakékoli diskriminace</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zohledňování vzdělávacích potřeb jednotlivce</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vzájemné úcty, respektu, názorové snášenlivosti, solidarity a důstojnosti všech účastníků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bezplatného základního a středního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svobodného šíření poznatků, které vyplývají z výsledků soudobého stavu poznání světa a jsou v souladu s obecnými cíli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zdokonalování procesu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hodnocení výsledků vzdělávání vzhledem k dosahování cílů vzdělávání stanovených tímto zákonem a vzdělávacími programy</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možnosti každého vzdělávat se po dobu celého života při vědomí spoluodpovědnosti za své vzdělávání</a:t>
            </a:r>
            <a:endParaRPr lang="cs-CZ" altLang="cs-CZ" sz="1800" dirty="0">
              <a:solidFill>
                <a:srgbClr val="000000"/>
              </a:solidFill>
            </a:endParaRPr>
          </a:p>
          <a:p>
            <a:pPr>
              <a:lnSpc>
                <a:spcPct val="100000"/>
              </a:lnSpc>
            </a:pPr>
            <a:endParaRPr lang="cs-CZ" sz="1600" dirty="0"/>
          </a:p>
        </p:txBody>
      </p:sp>
    </p:spTree>
    <p:extLst>
      <p:ext uri="{BB962C8B-B14F-4D97-AF65-F5344CB8AC3E}">
        <p14:creationId xmlns:p14="http://schemas.microsoft.com/office/powerpoint/2010/main" val="3123987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altLang="cs-CZ" dirty="0"/>
              <a:t>Cíle vzdělávání (§ 2 ŠZ)</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rozvoj osobnosti člověka</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získání všeobecného vzdělání nebo všeobecného a odborného vzdělání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pochopení a uplatňování zásad demokracie a právního státu, základních lidských práv a svobod spolu s odpovědností a smyslem pro sociální soudržnost</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pochopení a uplatňování principu rovnosti žen a mužů ve společnosti</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utváření vědomí národní a státní příslušnosti a respektu k etnické, národnostní, kulturní, jazykové a náboženské identitě každého</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poznání světových a evropských kulturních hodnot a tradic, pochopení a osvojení zásad a pravidel vycházejících z evropské integrace jako základu pro soužití v národním a mezinárodním měřítku</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získání a uplatňování znalostí o životním prostředí a jeho ochraně</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4073008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altLang="cs-CZ" dirty="0"/>
              <a:t>Systém vzdělávacích programů</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Národní program vzdělávání </a:t>
            </a:r>
            <a:r>
              <a:rPr lang="cs-CZ" sz="1800" dirty="0">
                <a:solidFill>
                  <a:srgbClr val="000000"/>
                </a:solidFill>
              </a:rPr>
              <a:t>– zpracovává MŠMT, vláda předkládá Parlamentu ke schválení</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rámcové vzdělávací programy </a:t>
            </a:r>
            <a:r>
              <a:rPr lang="cs-CZ" sz="1800" dirty="0">
                <a:solidFill>
                  <a:srgbClr val="000000"/>
                </a:solidFill>
              </a:rPr>
              <a:t>- § 4 ŠZ, povinný </a:t>
            </a:r>
            <a:r>
              <a:rPr lang="cs-CZ" sz="1800" b="1" dirty="0">
                <a:solidFill>
                  <a:srgbClr val="000000"/>
                </a:solidFill>
              </a:rPr>
              <a:t>obsah, rozsah a podmínky vzdělávání</a:t>
            </a:r>
            <a:r>
              <a:rPr lang="cs-CZ" sz="1800" dirty="0">
                <a:solidFill>
                  <a:srgbClr val="000000"/>
                </a:solidFill>
              </a:rPr>
              <a:t>, </a:t>
            </a:r>
            <a:r>
              <a:rPr lang="cs-CZ" sz="1800" dirty="0">
                <a:solidFill>
                  <a:srgbClr val="FF0000"/>
                </a:solidFill>
              </a:rPr>
              <a:t>závazné</a:t>
            </a:r>
            <a:r>
              <a:rPr lang="cs-CZ" sz="1800" dirty="0">
                <a:solidFill>
                  <a:srgbClr val="000000"/>
                </a:solidFill>
              </a:rPr>
              <a:t> pro školní vzdělávací programy, hodnocení, učebnice; vydává MŠMT (jiné ministerstvo)</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školní vzdělávací programy </a:t>
            </a:r>
            <a:r>
              <a:rPr lang="cs-CZ" sz="1800" dirty="0">
                <a:solidFill>
                  <a:srgbClr val="000000"/>
                </a:solidFill>
              </a:rPr>
              <a:t>- § 5 ŠZ, podle něj se v jednotliví škole uskutečňuje vzdělávání; vydává ředitel, člení se na předměty/moduly</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vzdělávací programy pro vyšší odborné vzdělávání </a:t>
            </a:r>
            <a:r>
              <a:rPr lang="cs-CZ" sz="1800" dirty="0">
                <a:solidFill>
                  <a:srgbClr val="000000"/>
                </a:solidFill>
              </a:rPr>
              <a:t>– 6 ŠZ, akreditace</a:t>
            </a:r>
          </a:p>
          <a:p>
            <a:pPr marL="0" lvl="0" indent="0" algn="just">
              <a:lnSpc>
                <a:spcPct val="100000"/>
              </a:lnSpc>
              <a:spcBef>
                <a:spcPct val="20000"/>
              </a:spcBef>
              <a:buClr>
                <a:srgbClr val="00287D"/>
              </a:buClr>
              <a:buNone/>
            </a:pPr>
            <a:endParaRPr 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1 </a:t>
            </a:r>
            <a:r>
              <a:rPr lang="cs-CZ" altLang="cs-CZ" sz="1800" dirty="0" err="1">
                <a:solidFill>
                  <a:srgbClr val="000000"/>
                </a:solidFill>
              </a:rPr>
              <a:t>Ao</a:t>
            </a:r>
            <a:r>
              <a:rPr lang="cs-CZ" altLang="cs-CZ" sz="1800" dirty="0">
                <a:solidFill>
                  <a:srgbClr val="000000"/>
                </a:solidFill>
              </a:rPr>
              <a:t> 1/2011, č. 2444/2011 Sb. NSS, „</a:t>
            </a:r>
            <a:r>
              <a:rPr lang="cs-CZ" altLang="cs-CZ" sz="1800" i="1" dirty="0">
                <a:solidFill>
                  <a:srgbClr val="000000"/>
                </a:solidFill>
              </a:rPr>
              <a:t>Rámcový vzdělávací program … </a:t>
            </a:r>
            <a:r>
              <a:rPr lang="cs-CZ" altLang="cs-CZ" sz="1800" i="1" dirty="0">
                <a:solidFill>
                  <a:srgbClr val="FF0000"/>
                </a:solidFill>
              </a:rPr>
              <a:t>je tzv. vnitřním předpisem, nikoliv opatřením obecné povahy</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044774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altLang="cs-CZ" dirty="0"/>
              <a:t>Vzdělávací soustava</a:t>
            </a:r>
            <a:endParaRPr lang="cs-CZ" dirty="0"/>
          </a:p>
        </p:txBody>
      </p:sp>
      <p:sp>
        <p:nvSpPr>
          <p:cNvPr id="5" name="Zástupný symbol pro obsah 4"/>
          <p:cNvSpPr>
            <a:spLocks noGrp="1"/>
          </p:cNvSpPr>
          <p:nvPr>
            <p:ph idx="1"/>
          </p:nvPr>
        </p:nvSpPr>
        <p:spPr>
          <a:xfrm>
            <a:off x="540094" y="1378857"/>
            <a:ext cx="8066301" cy="4453143"/>
          </a:xfrm>
        </p:spPr>
        <p:txBody>
          <a:bodyPr/>
          <a:lstStyle/>
          <a:p>
            <a:pPr marL="0" lvl="0" indent="0" algn="just">
              <a:lnSpc>
                <a:spcPct val="100000"/>
              </a:lnSpc>
              <a:spcBef>
                <a:spcPct val="20000"/>
              </a:spcBef>
              <a:buClr>
                <a:srgbClr val="00287D"/>
              </a:buClr>
              <a:buNone/>
            </a:pPr>
            <a:r>
              <a:rPr lang="cs-CZ" sz="1800" dirty="0">
                <a:solidFill>
                  <a:srgbClr val="000000"/>
                </a:solidFill>
              </a:rPr>
              <a:t> </a:t>
            </a:r>
            <a:r>
              <a:rPr lang="cs-CZ" sz="1800" b="1" dirty="0">
                <a:solidFill>
                  <a:srgbClr val="000000"/>
                </a:solidFill>
              </a:rPr>
              <a:t>hierarchický systém (§ 7 odst. 3 a 4 ŠZ)</a:t>
            </a:r>
          </a:p>
          <a:p>
            <a:pPr marL="342900" lvl="0" indent="-342900" algn="just">
              <a:lnSpc>
                <a:spcPct val="100000"/>
              </a:lnSpc>
              <a:spcBef>
                <a:spcPct val="20000"/>
              </a:spcBef>
              <a:buClr>
                <a:srgbClr val="00287D"/>
              </a:buClr>
              <a:buFont typeface="Wingdings" pitchFamily="2" charset="2"/>
              <a:buChar char="§"/>
            </a:pPr>
            <a:r>
              <a:rPr lang="cs-CZ" sz="1800" b="1" i="1" dirty="0">
                <a:solidFill>
                  <a:srgbClr val="000000"/>
                </a:solidFill>
              </a:rPr>
              <a:t>školy </a:t>
            </a:r>
            <a:r>
              <a:rPr lang="cs-CZ" sz="1800" dirty="0">
                <a:solidFill>
                  <a:srgbClr val="000000"/>
                </a:solidFill>
              </a:rPr>
              <a:t>(uskutečňování vzdělávání podle vzdělávacích programů)</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mateřská škola</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základní škola</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střední škola (gymnázium, střední odborná škola a střední odborné učiliště)</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konzervatoř</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vyšší odborná škola</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základní umělecká škola a </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jazyková škola s právem státní jazykové zkoušky</a:t>
            </a:r>
          </a:p>
          <a:p>
            <a:pPr marL="342900" lvl="0" indent="-342900" algn="just">
              <a:lnSpc>
                <a:spcPct val="100000"/>
              </a:lnSpc>
              <a:spcBef>
                <a:spcPct val="20000"/>
              </a:spcBef>
              <a:buClr>
                <a:srgbClr val="00287D"/>
              </a:buClr>
              <a:buFont typeface="Wingdings" pitchFamily="2" charset="2"/>
              <a:buChar char="§"/>
            </a:pPr>
            <a:r>
              <a:rPr lang="cs-CZ" sz="1800" b="1" i="1" dirty="0">
                <a:solidFill>
                  <a:srgbClr val="000000"/>
                </a:solidFill>
              </a:rPr>
              <a:t>školská zařízení </a:t>
            </a:r>
            <a:r>
              <a:rPr lang="cs-CZ" sz="1800" dirty="0">
                <a:solidFill>
                  <a:srgbClr val="000000"/>
                </a:solidFill>
              </a:rPr>
              <a:t>(doprovodné aktivity – služby a vzdělávání)</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Podmínkou </a:t>
            </a:r>
            <a:r>
              <a:rPr lang="cs-CZ" altLang="cs-CZ" sz="1800" dirty="0" smtClean="0">
                <a:solidFill>
                  <a:srgbClr val="000000"/>
                </a:solidFill>
              </a:rPr>
              <a:t>pro výkon činnosti je </a:t>
            </a:r>
            <a:r>
              <a:rPr lang="cs-CZ" altLang="cs-CZ" sz="1800" b="1" dirty="0">
                <a:solidFill>
                  <a:srgbClr val="000000"/>
                </a:solidFill>
              </a:rPr>
              <a:t>zápis do školského </a:t>
            </a:r>
            <a:r>
              <a:rPr lang="cs-CZ" altLang="cs-CZ" sz="1800" b="1" dirty="0" smtClean="0">
                <a:solidFill>
                  <a:srgbClr val="000000"/>
                </a:solidFill>
              </a:rPr>
              <a:t>rejstříku</a:t>
            </a:r>
          </a:p>
          <a:p>
            <a:pPr marL="342900" lvl="0" indent="-342900" algn="just">
              <a:lnSpc>
                <a:spcPct val="100000"/>
              </a:lnSpc>
              <a:spcBef>
                <a:spcPct val="20000"/>
              </a:spcBef>
              <a:buClr>
                <a:srgbClr val="00287D"/>
              </a:buClr>
              <a:buFont typeface="Wingdings" pitchFamily="2" charset="2"/>
              <a:buChar char="§"/>
            </a:pPr>
            <a:endParaRPr lang="cs-CZ" altLang="cs-CZ" sz="1800" b="1" dirty="0" smtClean="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b="1" dirty="0" smtClean="0">
                <a:solidFill>
                  <a:srgbClr val="000000"/>
                </a:solidFill>
              </a:rPr>
              <a:t>Škola: a) jako školská právnická osoba</a:t>
            </a:r>
            <a:r>
              <a:rPr lang="cs-CZ" altLang="cs-CZ" sz="1800" dirty="0" smtClean="0">
                <a:solidFill>
                  <a:srgbClr val="000000"/>
                </a:solidFill>
              </a:rPr>
              <a:t>, nebo </a:t>
            </a:r>
            <a:r>
              <a:rPr lang="cs-CZ" altLang="cs-CZ" sz="1800" b="1" dirty="0" smtClean="0">
                <a:solidFill>
                  <a:srgbClr val="000000"/>
                </a:solidFill>
              </a:rPr>
              <a:t>b) právnická osoba</a:t>
            </a:r>
            <a:endParaRPr lang="cs-CZ" altLang="cs-CZ" sz="1800" b="1" dirty="0">
              <a:solidFill>
                <a:srgbClr val="000000"/>
              </a:solidFill>
            </a:endParaRPr>
          </a:p>
          <a:p>
            <a:endParaRPr lang="cs-CZ" dirty="0"/>
          </a:p>
        </p:txBody>
      </p:sp>
    </p:spTree>
    <p:extLst>
      <p:ext uri="{BB962C8B-B14F-4D97-AF65-F5344CB8AC3E}">
        <p14:creationId xmlns:p14="http://schemas.microsoft.com/office/powerpoint/2010/main" val="1521640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Program přednášky</a:t>
            </a:r>
            <a:endParaRPr lang="cs-CZ" dirty="0"/>
          </a:p>
        </p:txBody>
      </p:sp>
      <p:sp>
        <p:nvSpPr>
          <p:cNvPr id="5" name="Zástupný symbol pro obsah 4"/>
          <p:cNvSpPr>
            <a:spLocks noGrp="1"/>
          </p:cNvSpPr>
          <p:nvPr>
            <p:ph idx="1"/>
          </p:nvPr>
        </p:nvSpPr>
        <p:spPr/>
        <p:txBody>
          <a:bodyPr/>
          <a:lstStyle/>
          <a:p>
            <a:pPr algn="just">
              <a:lnSpc>
                <a:spcPct val="100000"/>
              </a:lnSpc>
            </a:pPr>
            <a:r>
              <a:rPr lang="cs-CZ" dirty="0"/>
              <a:t>Základní charakteristika, orgány a organizace správy na úseku základního a </a:t>
            </a:r>
            <a:r>
              <a:rPr lang="cs-CZ" dirty="0" smtClean="0"/>
              <a:t>středního školství</a:t>
            </a:r>
            <a:r>
              <a:rPr lang="cs-CZ" dirty="0"/>
              <a:t>. </a:t>
            </a:r>
            <a:endParaRPr lang="cs-CZ" dirty="0" smtClean="0"/>
          </a:p>
          <a:p>
            <a:pPr algn="just">
              <a:lnSpc>
                <a:spcPct val="100000"/>
              </a:lnSpc>
            </a:pPr>
            <a:r>
              <a:rPr lang="cs-CZ" dirty="0" smtClean="0"/>
              <a:t>Vzdělávací </a:t>
            </a:r>
            <a:r>
              <a:rPr lang="cs-CZ" dirty="0"/>
              <a:t>soustava (zejm. mateřské školy, základní školy, střední školy).</a:t>
            </a:r>
          </a:p>
          <a:p>
            <a:pPr algn="just">
              <a:lnSpc>
                <a:spcPct val="100000"/>
              </a:lnSpc>
            </a:pPr>
            <a:r>
              <a:rPr lang="cs-CZ" dirty="0"/>
              <a:t>Práva a povinnosti dětí a jejich zákonných zástupců. </a:t>
            </a:r>
            <a:endParaRPr lang="cs-CZ" dirty="0" smtClean="0"/>
          </a:p>
          <a:p>
            <a:pPr algn="just">
              <a:lnSpc>
                <a:spcPct val="100000"/>
              </a:lnSpc>
            </a:pPr>
            <a:r>
              <a:rPr lang="cs-CZ" dirty="0" smtClean="0"/>
              <a:t>Procesní </a:t>
            </a:r>
            <a:r>
              <a:rPr lang="cs-CZ" dirty="0"/>
              <a:t>aspekty řízení </a:t>
            </a:r>
            <a:r>
              <a:rPr lang="cs-CZ" dirty="0" smtClean="0"/>
              <a:t>ve věcech </a:t>
            </a:r>
            <a:r>
              <a:rPr lang="cs-CZ" dirty="0"/>
              <a:t>na úseku základního a středního školství.</a:t>
            </a:r>
          </a:p>
          <a:p>
            <a:pPr algn="just">
              <a:lnSpc>
                <a:spcPct val="100000"/>
              </a:lnSpc>
            </a:pPr>
            <a:endParaRPr lang="cs-CZ" b="1" dirty="0"/>
          </a:p>
        </p:txBody>
      </p:sp>
    </p:spTree>
    <p:extLst>
      <p:ext uri="{BB962C8B-B14F-4D97-AF65-F5344CB8AC3E}">
        <p14:creationId xmlns:p14="http://schemas.microsoft.com/office/powerpoint/2010/main" val="147877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altLang="cs-CZ" dirty="0"/>
              <a:t>Vzdělávací soustava</a:t>
            </a:r>
            <a:endParaRPr lang="cs-CZ" dirty="0"/>
          </a:p>
        </p:txBody>
      </p:sp>
      <p:sp>
        <p:nvSpPr>
          <p:cNvPr id="5" name="Zástupný symbol pro obsah 4"/>
          <p:cNvSpPr>
            <a:spLocks noGrp="1"/>
          </p:cNvSpPr>
          <p:nvPr>
            <p:ph idx="1"/>
          </p:nvPr>
        </p:nvSpPr>
        <p:spPr>
          <a:xfrm>
            <a:off x="540094" y="1378857"/>
            <a:ext cx="8066301" cy="4453143"/>
          </a:xfrm>
        </p:spPr>
        <p:txBody>
          <a:bodyPr/>
          <a:lstStyle/>
          <a:p>
            <a:pPr marL="342900" lvl="0" indent="-342900" algn="just">
              <a:lnSpc>
                <a:spcPct val="100000"/>
              </a:lnSpc>
              <a:spcBef>
                <a:spcPct val="20000"/>
              </a:spcBef>
              <a:buClr>
                <a:srgbClr val="00287D"/>
              </a:buClr>
              <a:buFont typeface="Wingdings" pitchFamily="2" charset="2"/>
              <a:buChar char="§"/>
            </a:pPr>
            <a:r>
              <a:rPr lang="cs-CZ" altLang="cs-CZ" sz="1800" b="1" dirty="0" smtClean="0">
                <a:solidFill>
                  <a:srgbClr val="000000"/>
                </a:solidFill>
              </a:rPr>
              <a:t>Škola: a) jako školská právnická osoba</a:t>
            </a:r>
            <a:r>
              <a:rPr lang="cs-CZ" altLang="cs-CZ" sz="1800" dirty="0" smtClean="0">
                <a:solidFill>
                  <a:srgbClr val="000000"/>
                </a:solidFill>
              </a:rPr>
              <a:t>, nebo </a:t>
            </a:r>
            <a:r>
              <a:rPr lang="cs-CZ" altLang="cs-CZ" sz="1800" b="1" dirty="0" smtClean="0">
                <a:solidFill>
                  <a:srgbClr val="000000"/>
                </a:solidFill>
              </a:rPr>
              <a:t>b) (státní) příspěvková  organizace</a:t>
            </a:r>
          </a:p>
          <a:p>
            <a:pPr marL="342900" lvl="0" indent="-342900" algn="just">
              <a:lnSpc>
                <a:spcPct val="100000"/>
              </a:lnSpc>
              <a:spcBef>
                <a:spcPct val="20000"/>
              </a:spcBef>
              <a:buClr>
                <a:srgbClr val="00287D"/>
              </a:buClr>
              <a:buFont typeface="Wingdings" pitchFamily="2" charset="2"/>
              <a:buChar char="§"/>
            </a:pPr>
            <a:endParaRPr lang="cs-CZ" altLang="cs-CZ" sz="1800" b="1"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smtClean="0">
                <a:solidFill>
                  <a:srgbClr val="000000"/>
                </a:solidFill>
              </a:rPr>
              <a:t>NSS, </a:t>
            </a:r>
            <a:r>
              <a:rPr lang="cs-CZ" altLang="cs-CZ" sz="1800" dirty="0" err="1" smtClean="0">
                <a:solidFill>
                  <a:srgbClr val="000000"/>
                </a:solidFill>
              </a:rPr>
              <a:t>sp</a:t>
            </a:r>
            <a:r>
              <a:rPr lang="cs-CZ" altLang="cs-CZ" sz="1800" dirty="0" smtClean="0">
                <a:solidFill>
                  <a:srgbClr val="000000"/>
                </a:solidFill>
              </a:rPr>
              <a:t>. zn. </a:t>
            </a:r>
            <a:r>
              <a:rPr lang="cs-CZ" altLang="cs-CZ" sz="1800" dirty="0">
                <a:solidFill>
                  <a:srgbClr val="000000"/>
                </a:solidFill>
              </a:rPr>
              <a:t>7 As 161/2016, </a:t>
            </a:r>
            <a:r>
              <a:rPr lang="cs-CZ" altLang="cs-CZ" sz="1800" dirty="0" smtClean="0">
                <a:solidFill>
                  <a:srgbClr val="000000"/>
                </a:solidFill>
              </a:rPr>
              <a:t>zřídí-li </a:t>
            </a:r>
            <a:r>
              <a:rPr lang="cs-CZ" altLang="cs-CZ" sz="1800" dirty="0">
                <a:solidFill>
                  <a:srgbClr val="000000"/>
                </a:solidFill>
              </a:rPr>
              <a:t>obec školskou právnickou osobu, která je právnickou osobou v její přímé řídící a kontrolní působnosti, představuje jmenování i odvolání ředitele tohoto zařízení pracovněprávní úkon učiněný jeho zřizovatelem, a nikoliv úkon orgánu územní samosprávy učiněný v rámci výkonu veřejné moci (§ 166 odst. 2, 4 a 5 školského zákona).</a:t>
            </a:r>
          </a:p>
          <a:p>
            <a:endParaRPr lang="cs-CZ" dirty="0"/>
          </a:p>
        </p:txBody>
      </p:sp>
    </p:spTree>
    <p:extLst>
      <p:ext uri="{BB962C8B-B14F-4D97-AF65-F5344CB8AC3E}">
        <p14:creationId xmlns:p14="http://schemas.microsoft.com/office/powerpoint/2010/main" val="1960607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altLang="cs-CZ" dirty="0"/>
              <a:t>Školský rejstřík (§ 141 ŠZ)</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veřejný seznam</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zápis = podmínka výkonu činnosti školy a školského zařízení, nárok na financování</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Řízení o zápisu (§ 145 a násl. ŠZ, zamítnutí x vyhovění zápisu)</a:t>
            </a:r>
          </a:p>
          <a:p>
            <a:pPr marL="800100" lvl="1" indent="-342900" algn="just">
              <a:spcBef>
                <a:spcPct val="20000"/>
              </a:spcBef>
              <a:buClr>
                <a:srgbClr val="00287D"/>
              </a:buClr>
              <a:buSzPct val="80000"/>
              <a:buFont typeface="+mj-lt"/>
              <a:buAutoNum type="arabicPeriod"/>
            </a:pPr>
            <a:r>
              <a:rPr lang="cs-CZ" sz="1800" b="1" dirty="0">
                <a:solidFill>
                  <a:srgbClr val="000000"/>
                </a:solidFill>
              </a:rPr>
              <a:t>Rejstřík škol a školských zařízení</a:t>
            </a:r>
          </a:p>
          <a:p>
            <a:pPr marL="800100" lvl="1" indent="-342900" algn="just">
              <a:spcBef>
                <a:spcPct val="20000"/>
              </a:spcBef>
              <a:buClr>
                <a:srgbClr val="00287D"/>
              </a:buClr>
              <a:buSzPct val="80000"/>
              <a:buFont typeface="+mj-lt"/>
              <a:buAutoNum type="arabicPeriod"/>
            </a:pPr>
            <a:r>
              <a:rPr lang="cs-CZ" sz="1800" b="1" dirty="0">
                <a:solidFill>
                  <a:srgbClr val="000000"/>
                </a:solidFill>
              </a:rPr>
              <a:t>Rejstřík školských právnických osob - </a:t>
            </a:r>
            <a:r>
              <a:rPr lang="cs-CZ" sz="1800" dirty="0">
                <a:solidFill>
                  <a:srgbClr val="000000"/>
                </a:solidFill>
              </a:rPr>
              <a:t>specifická právnická osoba podle školského zákona za účelem poskytování vzdělávání podle vzdělávacích programů (§ 124 ŠZ)</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3325412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altLang="cs-CZ" dirty="0"/>
              <a:t>Hodnocení škol (§ 12 ŠZ)</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u="sng" dirty="0">
                <a:solidFill>
                  <a:srgbClr val="000000"/>
                </a:solidFill>
              </a:rPr>
              <a:t>každoročně</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o stavu a rozvoji vzdělávací soustavy v ČR</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České školní inspekce</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o stavu a rozvoji vzdělávací soustavy v kraji</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výroční zpráva o činnosti školy</a:t>
            </a:r>
          </a:p>
          <a:p>
            <a:pPr marL="342900" lvl="0" indent="-342900" algn="just">
              <a:lnSpc>
                <a:spcPct val="100000"/>
              </a:lnSpc>
              <a:spcBef>
                <a:spcPct val="20000"/>
              </a:spcBef>
              <a:buClr>
                <a:srgbClr val="00287D"/>
              </a:buClr>
              <a:buFont typeface="Wingdings" pitchFamily="2" charset="2"/>
              <a:buChar char="§"/>
            </a:pPr>
            <a:r>
              <a:rPr lang="cs-CZ" sz="1800" b="1" u="sng" dirty="0">
                <a:solidFill>
                  <a:srgbClr val="000000"/>
                </a:solidFill>
              </a:rPr>
              <a:t>hodnocení školy </a:t>
            </a:r>
            <a:r>
              <a:rPr lang="cs-CZ" sz="1800" dirty="0">
                <a:solidFill>
                  <a:srgbClr val="000000"/>
                </a:solidFill>
              </a:rPr>
              <a:t>= vlastní + hodnocení Českou školní inspekcí</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782604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a:xfrm>
            <a:off x="540094" y="415200"/>
            <a:ext cx="8066301" cy="451576"/>
          </a:xfrm>
        </p:spPr>
        <p:txBody>
          <a:bodyPr/>
          <a:lstStyle/>
          <a:p>
            <a:pPr algn="just"/>
            <a:r>
              <a:rPr lang="cs-CZ" altLang="cs-CZ" sz="2800" dirty="0"/>
              <a:t>Práva žáků, studentů a jejich zákonných zástupců (§ 21 ŠZ)</a:t>
            </a:r>
            <a:endParaRPr lang="cs-CZ" sz="2800"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vzdělávání a školské služby podle školského zákona</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informace o průběhu a výsledcích svého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volit a být voleni do školské rady, jsou-li zletilí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zakládat v rámci školy samosprávné orgány žáků a </a:t>
            </a:r>
            <a:r>
              <a:rPr lang="pl-PL" sz="1800" dirty="0">
                <a:solidFill>
                  <a:srgbClr val="000000"/>
                </a:solidFill>
              </a:rPr>
              <a:t>studentů, volit a být do nich voleni, pracovat v nich a </a:t>
            </a:r>
            <a:r>
              <a:rPr lang="cs-CZ" sz="1800" dirty="0">
                <a:solidFill>
                  <a:srgbClr val="000000"/>
                </a:solidFill>
              </a:rPr>
              <a:t>jejich prostřednictvím se obracet na ředitele školy</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vyjadřovat se ke všem rozhodnutím týkajícím se podstatných záležitostí jejich vzdělávání, přičemž jejich vyjádřením musí být věnována pozornost odpovídající jejich věku a stupni vývoje,</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informace a poradenskou pomoc</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661809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a:xfrm>
            <a:off x="540094" y="451486"/>
            <a:ext cx="8066301" cy="451576"/>
          </a:xfrm>
        </p:spPr>
        <p:txBody>
          <a:bodyPr/>
          <a:lstStyle/>
          <a:p>
            <a:r>
              <a:rPr lang="cs-CZ" altLang="cs-CZ" sz="2800" dirty="0"/>
              <a:t>Povinnosti žáků, studentů a jejich zákonných zástupců (§ 22 ŠZ)</a:t>
            </a:r>
            <a:endParaRPr lang="cs-CZ" sz="2800"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řádně docházet do školy nebo školského zařízení a řádně se vzdělávat</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dodržovat školní a vnitřní řád a předpisy a pokyny školy a školského zařízení k ochraně zdraví a bezpečnosti, s nimiž byli seznámeni</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plnit pokyny pedagogických pracovníků</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zletilí žáci a studenti jsou dále povinni např.</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informovat školu a školské zařízení o změně zdravotní způsobilosti</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dokládat důvody své nepřítomnosti ve vyučování v souladu s podmínkami stanovenými školním řádem</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2585799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altLang="cs-CZ" dirty="0"/>
              <a:t>Zákonní zástupci jsou povinni </a:t>
            </a:r>
            <a:r>
              <a:rPr lang="cs-CZ" altLang="cs-CZ" dirty="0" smtClean="0"/>
              <a:t>zejména</a:t>
            </a:r>
            <a:endParaRPr lang="cs-CZ" dirty="0"/>
          </a:p>
        </p:txBody>
      </p:sp>
      <p:sp>
        <p:nvSpPr>
          <p:cNvPr id="5" name="Zástupný symbol pro obsah 4"/>
          <p:cNvSpPr>
            <a:spLocks noGrp="1"/>
          </p:cNvSpPr>
          <p:nvPr>
            <p:ph idx="1"/>
          </p:nvPr>
        </p:nvSpPr>
        <p:spPr>
          <a:xfrm>
            <a:off x="540094" y="1953259"/>
            <a:ext cx="8066301" cy="4139998"/>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zajistit, aby dítě a žák docházel řádně do školy nebo školského zařízení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 vyzvání ředitele školy nebo školského zařízení se osobně zúčastnit projednání závažných otázek týkajících se vzdělávání dítěte nebo žáka</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informovat školu a školské zařízení o změně zdravotní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způsobilosti, zdravotních obtížích dítěte nebo žáka nebo jiných závažných skutečnostech, které by mohly mít vliv na průběh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dokládat důvody nepřítomnosti dítěte a žáka ve vyučování v souladu s podmínkami stanovenými škol. řádem</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203058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smtClean="0"/>
              <a:t>Přestupky</a:t>
            </a:r>
            <a:endParaRPr lang="cs-CZ" dirty="0"/>
          </a:p>
        </p:txBody>
      </p:sp>
      <p:sp>
        <p:nvSpPr>
          <p:cNvPr id="5" name="Zástupný symbol pro obsah 4"/>
          <p:cNvSpPr>
            <a:spLocks noGrp="1"/>
          </p:cNvSpPr>
          <p:nvPr>
            <p:ph idx="1"/>
          </p:nvPr>
        </p:nvSpPr>
        <p:spPr/>
        <p:txBody>
          <a:bodyPr/>
          <a:lstStyle/>
          <a:p>
            <a:pPr marL="72000" indent="0" algn="just">
              <a:lnSpc>
                <a:spcPct val="100000"/>
              </a:lnSpc>
              <a:buNone/>
            </a:pPr>
            <a:r>
              <a:rPr lang="cs-CZ" b="1" dirty="0" smtClean="0"/>
              <a:t>§ 182a odst. 1 písm. a) </a:t>
            </a:r>
            <a:r>
              <a:rPr lang="cs-CZ" dirty="0" smtClean="0"/>
              <a:t>(odpovědnost zákonného zástupce – speciální subjekt) za to, že</a:t>
            </a:r>
          </a:p>
          <a:p>
            <a:pPr algn="just">
              <a:lnSpc>
                <a:spcPct val="100000"/>
              </a:lnSpc>
            </a:pPr>
            <a:r>
              <a:rPr lang="cs-CZ" dirty="0" smtClean="0"/>
              <a:t>bod 1. nepřihlásí dítě k zápisu k povinné školní docházce</a:t>
            </a:r>
          </a:p>
          <a:p>
            <a:pPr algn="just">
              <a:lnSpc>
                <a:spcPct val="100000"/>
              </a:lnSpc>
            </a:pPr>
            <a:r>
              <a:rPr lang="cs-CZ" dirty="0" smtClean="0"/>
              <a:t>bod 2. nepřihlásí dítě k povinnému předškolnímu vzdělávání</a:t>
            </a:r>
          </a:p>
          <a:p>
            <a:pPr algn="just">
              <a:lnSpc>
                <a:spcPct val="100000"/>
              </a:lnSpc>
            </a:pPr>
            <a:r>
              <a:rPr lang="cs-CZ" dirty="0" smtClean="0"/>
              <a:t>bod 3. zanedbává péči o povinnou školní docházku nebo o povinné předškolní vzdělávání</a:t>
            </a:r>
          </a:p>
          <a:p>
            <a:pPr algn="just">
              <a:lnSpc>
                <a:spcPct val="100000"/>
              </a:lnSpc>
            </a:pPr>
            <a:r>
              <a:rPr lang="cs-CZ" b="1" dirty="0" smtClean="0"/>
              <a:t>Pokuta 5.000 Kč</a:t>
            </a:r>
            <a:endParaRPr lang="cs-CZ" b="1" dirty="0"/>
          </a:p>
        </p:txBody>
      </p:sp>
    </p:spTree>
    <p:extLst>
      <p:ext uri="{BB962C8B-B14F-4D97-AF65-F5344CB8AC3E}">
        <p14:creationId xmlns:p14="http://schemas.microsoft.com/office/powerpoint/2010/main" val="3913825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altLang="cs-CZ" dirty="0"/>
              <a:t>Pojmy a instituty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Školní rok </a:t>
            </a:r>
            <a:r>
              <a:rPr lang="cs-CZ" altLang="cs-CZ" sz="1800" dirty="0">
                <a:solidFill>
                  <a:srgbClr val="000000"/>
                </a:solidFill>
              </a:rPr>
              <a:t>(1. 9. – 31. 8.), období školního vyučování (2 pololetí) + období školních prázdnin (§ 24), ředitelské volno 5 dnů</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Formy vzdělávání</a:t>
            </a:r>
            <a:r>
              <a:rPr lang="cs-CZ" altLang="cs-CZ" sz="1800" dirty="0">
                <a:solidFill>
                  <a:srgbClr val="000000"/>
                </a:solidFill>
              </a:rPr>
              <a:t>: denní, večerní, kombinovaná, distanční a kombinovaná (§ 25)</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Vyučovací hodina</a:t>
            </a:r>
            <a:r>
              <a:rPr lang="cs-CZ" altLang="cs-CZ" sz="1800" dirty="0">
                <a:solidFill>
                  <a:srgbClr val="000000"/>
                </a:solidFill>
              </a:rPr>
              <a:t>: 45 minut, počty vyučovacích hodin pro jednotlivé ročníky (§ 26</a:t>
            </a:r>
            <a:r>
              <a:rPr lang="cs-CZ" altLang="cs-CZ" sz="1800" dirty="0" smtClean="0">
                <a:solidFill>
                  <a:srgbClr val="000000"/>
                </a:solidFill>
              </a:rPr>
              <a:t>)</a:t>
            </a:r>
          </a:p>
          <a:p>
            <a:pPr marL="342900" lvl="0" indent="-342900" algn="just">
              <a:lnSpc>
                <a:spcPct val="100000"/>
              </a:lnSpc>
              <a:spcBef>
                <a:spcPct val="20000"/>
              </a:spcBef>
              <a:buClr>
                <a:srgbClr val="00287D"/>
              </a:buClr>
              <a:buFont typeface="Wingdings" pitchFamily="2" charset="2"/>
              <a:buChar char="§"/>
            </a:pPr>
            <a:r>
              <a:rPr lang="cs-CZ" altLang="cs-CZ" sz="1800" dirty="0" smtClean="0">
                <a:solidFill>
                  <a:srgbClr val="000000"/>
                </a:solidFill>
              </a:rPr>
              <a:t>Učebnice (§ 27/3 bezplatně)</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Školní řád/vnitřní řád (§ 30)</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Výchovná opatření </a:t>
            </a:r>
            <a:r>
              <a:rPr lang="cs-CZ" altLang="cs-CZ" sz="1800" dirty="0">
                <a:solidFill>
                  <a:srgbClr val="000000"/>
                </a:solidFill>
              </a:rPr>
              <a:t>(§ 31) – pochvala </a:t>
            </a:r>
            <a:r>
              <a:rPr lang="cs-CZ" altLang="cs-CZ" sz="1800" dirty="0" smtClean="0">
                <a:solidFill>
                  <a:srgbClr val="000000"/>
                </a:solidFill>
              </a:rPr>
              <a:t>a jiná ocenění (+) </a:t>
            </a:r>
            <a:r>
              <a:rPr lang="cs-CZ" altLang="cs-CZ" sz="1800" dirty="0">
                <a:solidFill>
                  <a:srgbClr val="000000"/>
                </a:solidFill>
              </a:rPr>
              <a:t>a kázeňské opatření </a:t>
            </a:r>
            <a:r>
              <a:rPr lang="cs-CZ" altLang="cs-CZ" sz="1800" dirty="0" smtClean="0">
                <a:solidFill>
                  <a:srgbClr val="000000"/>
                </a:solidFill>
              </a:rPr>
              <a:t>(-): podmíněné </a:t>
            </a:r>
            <a:r>
              <a:rPr lang="cs-CZ" altLang="cs-CZ" sz="1800" dirty="0">
                <a:solidFill>
                  <a:srgbClr val="000000"/>
                </a:solidFill>
              </a:rPr>
              <a:t>vyloučení, vyloučení a </a:t>
            </a:r>
            <a:r>
              <a:rPr lang="cs-CZ" altLang="cs-CZ" sz="1800" dirty="0" smtClean="0">
                <a:solidFill>
                  <a:srgbClr val="000000"/>
                </a:solidFill>
              </a:rPr>
              <a:t>další kázeňská opatření (lhůta pro uložení) </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3884138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Pojmy a instituty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Předškolní vzdělávání </a:t>
            </a:r>
            <a:r>
              <a:rPr lang="cs-CZ" altLang="cs-CZ" sz="1800" dirty="0">
                <a:solidFill>
                  <a:srgbClr val="000000"/>
                </a:solidFill>
              </a:rPr>
              <a:t>(§ 34) od 3 do 6 let, </a:t>
            </a:r>
            <a:r>
              <a:rPr lang="cs-CZ" altLang="cs-CZ" sz="1800" dirty="0">
                <a:solidFill>
                  <a:srgbClr val="FF0000"/>
                </a:solidFill>
              </a:rPr>
              <a:t>povinné</a:t>
            </a:r>
            <a:r>
              <a:rPr lang="cs-CZ" altLang="cs-CZ" sz="1800" dirty="0">
                <a:solidFill>
                  <a:srgbClr val="000000"/>
                </a:solidFill>
              </a:rPr>
              <a:t> pro děti starší </a:t>
            </a:r>
            <a:r>
              <a:rPr lang="cs-CZ" altLang="cs-CZ" sz="1800" dirty="0" smtClean="0">
                <a:solidFill>
                  <a:srgbClr val="FF0000"/>
                </a:solidFill>
              </a:rPr>
              <a:t>5let, </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Povinná školní docházka</a:t>
            </a:r>
            <a:r>
              <a:rPr lang="cs-CZ" altLang="cs-CZ" sz="1800" dirty="0">
                <a:solidFill>
                  <a:srgbClr val="000000"/>
                </a:solidFill>
              </a:rPr>
              <a:t>: 9 let, povinnost zákonného zástupce přihlásit k zápisu</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Základní vzdělávání </a:t>
            </a:r>
            <a:r>
              <a:rPr lang="cs-CZ" altLang="cs-CZ" sz="1800" dirty="0">
                <a:solidFill>
                  <a:srgbClr val="000000"/>
                </a:solidFill>
              </a:rPr>
              <a:t>(§ 44)</a:t>
            </a:r>
            <a:endParaRPr lang="cs-CZ" altLang="cs-CZ" sz="1800" b="1"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Střední vzdělávání </a:t>
            </a:r>
            <a:r>
              <a:rPr lang="cs-CZ" altLang="cs-CZ" sz="1800" dirty="0">
                <a:solidFill>
                  <a:srgbClr val="000000"/>
                </a:solidFill>
              </a:rPr>
              <a:t>(§ 58) (stupně: a) střední vzdělání, b) střední vzdělání s výučním listem a c) střední vzdělání s maturitní zkouškou)</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Maturitní zkouška </a:t>
            </a:r>
            <a:r>
              <a:rPr lang="cs-CZ" altLang="cs-CZ" sz="1800" dirty="0">
                <a:solidFill>
                  <a:srgbClr val="000000"/>
                </a:solidFill>
              </a:rPr>
              <a:t>(§ 77) – společná </a:t>
            </a:r>
            <a:r>
              <a:rPr lang="cs-CZ" altLang="cs-CZ" sz="1800" dirty="0" smtClean="0">
                <a:solidFill>
                  <a:srgbClr val="000000"/>
                </a:solidFill>
              </a:rPr>
              <a:t>část (český jazyk a literatura, cizí jazyk, matematika) a </a:t>
            </a:r>
            <a:r>
              <a:rPr lang="cs-CZ" altLang="cs-CZ" sz="1800" dirty="0">
                <a:solidFill>
                  <a:srgbClr val="000000"/>
                </a:solidFill>
              </a:rPr>
              <a:t>profilová </a:t>
            </a:r>
            <a:r>
              <a:rPr lang="cs-CZ" altLang="cs-CZ" sz="1800" dirty="0" smtClean="0">
                <a:solidFill>
                  <a:srgbClr val="000000"/>
                </a:solidFill>
              </a:rPr>
              <a:t>část</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Konzervatoř -  „</a:t>
            </a:r>
            <a:r>
              <a:rPr lang="cs-CZ" altLang="cs-CZ" sz="1800" dirty="0" err="1">
                <a:solidFill>
                  <a:srgbClr val="000000"/>
                </a:solidFill>
              </a:rPr>
              <a:t>DiS</a:t>
            </a:r>
            <a:r>
              <a:rPr lang="cs-CZ" altLang="cs-CZ" sz="1800" dirty="0">
                <a:solidFill>
                  <a:srgbClr val="000000"/>
                </a:solidFill>
              </a:rPr>
              <a:t>“ (§ 89)</a:t>
            </a:r>
          </a:p>
          <a:p>
            <a:pPr marL="342900" lvl="0" indent="-342900" algn="just">
              <a:lnSpc>
                <a:spcPct val="100000"/>
              </a:lnSpc>
              <a:spcBef>
                <a:spcPct val="20000"/>
              </a:spcBef>
              <a:buClr>
                <a:srgbClr val="00287D"/>
              </a:buClr>
              <a:buFont typeface="Wingdings" pitchFamily="2" charset="2"/>
              <a:buChar char="§"/>
            </a:pPr>
            <a:r>
              <a:rPr lang="cs-CZ" altLang="cs-CZ" sz="1800" b="1" dirty="0">
                <a:solidFill>
                  <a:srgbClr val="000000"/>
                </a:solidFill>
              </a:rPr>
              <a:t>Vyšší odborné vzdělávání </a:t>
            </a:r>
            <a:r>
              <a:rPr lang="cs-CZ" altLang="cs-CZ" sz="1800" dirty="0">
                <a:solidFill>
                  <a:srgbClr val="000000"/>
                </a:solidFill>
              </a:rPr>
              <a:t>(§ 92) – „</a:t>
            </a:r>
            <a:r>
              <a:rPr lang="cs-CZ" altLang="cs-CZ" sz="1800" dirty="0" err="1">
                <a:solidFill>
                  <a:srgbClr val="000000"/>
                </a:solidFill>
              </a:rPr>
              <a:t>DiS</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2706368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Výuka náboženství</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NSS, </a:t>
            </a:r>
            <a:r>
              <a:rPr lang="cs-CZ" sz="1800" dirty="0" err="1">
                <a:solidFill>
                  <a:srgbClr val="000000"/>
                </a:solidFill>
              </a:rPr>
              <a:t>sp</a:t>
            </a:r>
            <a:r>
              <a:rPr lang="cs-CZ" sz="1800" dirty="0">
                <a:solidFill>
                  <a:srgbClr val="000000"/>
                </a:solidFill>
              </a:rPr>
              <a:t>. zn. 5 As 65/2015, č. 3422/2016 Sb. NSS „</a:t>
            </a:r>
            <a:r>
              <a:rPr lang="cs-CZ" sz="1800" i="1" dirty="0">
                <a:solidFill>
                  <a:srgbClr val="000000"/>
                </a:solidFill>
              </a:rPr>
              <a:t>Škola zřizovaná státem, krajem, obcí nebo svazkem obcí, v níž se alespoň 7 žáků školy přihlásilo v daném školním roce k výuce náboženství církve a náboženské společnosti k tomu oprávněné, má podle § 15 zákona č. 561/2004 Sb. …., </a:t>
            </a:r>
            <a:r>
              <a:rPr lang="cs-CZ" sz="1800" i="1" dirty="0">
                <a:solidFill>
                  <a:srgbClr val="FF0000"/>
                </a:solidFill>
              </a:rPr>
              <a:t>povinnost zabezpečit výuku tohoto náboženství</a:t>
            </a:r>
            <a:r>
              <a:rPr lang="cs-CZ" sz="1800" i="1" dirty="0">
                <a:solidFill>
                  <a:srgbClr val="000000"/>
                </a:solidFill>
              </a:rPr>
              <a:t>. Této povinnosti školy odpovídá jak </a:t>
            </a:r>
            <a:r>
              <a:rPr lang="cs-CZ" sz="1800" i="1" dirty="0">
                <a:solidFill>
                  <a:srgbClr val="FF0000"/>
                </a:solidFill>
              </a:rPr>
              <a:t>veřejné subjektivní právo žáků</a:t>
            </a:r>
            <a:r>
              <a:rPr lang="cs-CZ" sz="1800" i="1" dirty="0">
                <a:solidFill>
                  <a:srgbClr val="000000"/>
                </a:solidFill>
              </a:rPr>
              <a:t>, aby jim byla tato výuka umožněna, vyplývající ze školského zákona, </a:t>
            </a:r>
            <a:r>
              <a:rPr lang="cs-CZ" sz="1800" i="1" dirty="0">
                <a:solidFill>
                  <a:srgbClr val="FF0000"/>
                </a:solidFill>
              </a:rPr>
              <a:t>tak právo církve a náboženské společnosti</a:t>
            </a:r>
            <a:r>
              <a:rPr lang="cs-CZ" sz="1800" i="1" dirty="0">
                <a:solidFill>
                  <a:srgbClr val="000000"/>
                </a:solidFill>
              </a:rPr>
              <a:t>, která je nositelkou zvláštního práva podle § 7 odst. 1 písm. a) zákona č. 3/2002 Sb., o svobodě náboženského vyznání a postavení církví a náboženských společností, </a:t>
            </a:r>
            <a:r>
              <a:rPr lang="cs-CZ" sz="1800" i="1" dirty="0">
                <a:solidFill>
                  <a:srgbClr val="FF0000"/>
                </a:solidFill>
              </a:rPr>
              <a:t>na této škole náboženství vyučovat</a:t>
            </a:r>
            <a:r>
              <a:rPr lang="cs-CZ" sz="1800" i="1" dirty="0">
                <a:solidFill>
                  <a:srgbClr val="000000"/>
                </a:solidFill>
              </a:rPr>
              <a:t>. Pokud škola při splnění podmínek …, výuku náboženství dané církve a náboženské společnosti nezabezpečí, půjde o </a:t>
            </a:r>
            <a:r>
              <a:rPr lang="cs-CZ" sz="1800" i="1" dirty="0">
                <a:solidFill>
                  <a:srgbClr val="FF0000"/>
                </a:solidFill>
              </a:rPr>
              <a:t>nezákonný zásah</a:t>
            </a:r>
            <a:r>
              <a:rPr lang="cs-CZ" sz="1800" i="1" dirty="0">
                <a:solidFill>
                  <a:srgbClr val="000000"/>
                </a:solidFill>
              </a:rPr>
              <a:t>, </a:t>
            </a:r>
            <a:r>
              <a:rPr lang="cs-CZ" sz="1800" i="1" dirty="0">
                <a:solidFill>
                  <a:srgbClr val="FF0000"/>
                </a:solidFill>
              </a:rPr>
              <a:t>leda by </a:t>
            </a:r>
            <a:r>
              <a:rPr lang="cs-CZ" sz="1800" i="1" dirty="0">
                <a:solidFill>
                  <a:srgbClr val="000000"/>
                </a:solidFill>
              </a:rPr>
              <a:t>škola prokázala, že ji nemohla zabezpečit z důvodů, které nemohla ovlivnit, buď proto, že byly zcela nezávislé na její vůli (například náhlé úmrtí či pracovní neschopnost vyučujícího), nebo že byly způsobeny neochotou nebo nemožností na straně církve a náboženské společnosti, která měla doporučit osobu splňující požadavky ..</a:t>
            </a:r>
            <a:r>
              <a:rPr lang="cs-CZ" sz="1800" dirty="0">
                <a:solidFill>
                  <a:srgbClr val="000000"/>
                </a:solidFill>
              </a:rPr>
              <a:t>.“</a:t>
            </a:r>
          </a:p>
          <a:p>
            <a:endParaRPr lang="cs-CZ" dirty="0"/>
          </a:p>
        </p:txBody>
      </p:sp>
    </p:spTree>
    <p:extLst>
      <p:ext uri="{BB962C8B-B14F-4D97-AF65-F5344CB8AC3E}">
        <p14:creationId xmlns:p14="http://schemas.microsoft.com/office/powerpoint/2010/main" val="597004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Správa školství</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2400" i="1" dirty="0">
                <a:solidFill>
                  <a:srgbClr val="000000"/>
                </a:solidFill>
              </a:rPr>
              <a:t>Každý má zkušenost – každý má pocit, že tomu rozumí</a:t>
            </a:r>
          </a:p>
          <a:p>
            <a:pPr marL="0" lvl="0" indent="0" algn="just">
              <a:lnSpc>
                <a:spcPct val="100000"/>
              </a:lnSpc>
              <a:spcBef>
                <a:spcPct val="20000"/>
              </a:spcBef>
              <a:buClr>
                <a:srgbClr val="00287D"/>
              </a:buClr>
              <a:buNone/>
            </a:pPr>
            <a:endParaRPr lang="cs-CZ" sz="2400" i="1"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sz="2400" b="1" dirty="0">
                <a:solidFill>
                  <a:srgbClr val="000000"/>
                </a:solidFill>
              </a:rPr>
              <a:t>Školské právo </a:t>
            </a:r>
            <a:r>
              <a:rPr lang="cs-CZ" sz="2400" dirty="0">
                <a:solidFill>
                  <a:srgbClr val="000000"/>
                </a:solidFill>
              </a:rPr>
              <a:t>– součást </a:t>
            </a:r>
            <a:r>
              <a:rPr lang="cs-CZ" sz="2400" b="1" dirty="0">
                <a:solidFill>
                  <a:srgbClr val="000000"/>
                </a:solidFill>
              </a:rPr>
              <a:t>tzv. zvláštní části </a:t>
            </a:r>
            <a:r>
              <a:rPr lang="cs-CZ" sz="2400" dirty="0">
                <a:solidFill>
                  <a:srgbClr val="000000"/>
                </a:solidFill>
              </a:rPr>
              <a:t>správního </a:t>
            </a:r>
            <a:r>
              <a:rPr lang="cs-CZ" sz="2400" dirty="0" smtClean="0">
                <a:solidFill>
                  <a:srgbClr val="000000"/>
                </a:solidFill>
              </a:rPr>
              <a:t>práva; </a:t>
            </a:r>
            <a:r>
              <a:rPr lang="cs-CZ" sz="2400" dirty="0">
                <a:solidFill>
                  <a:srgbClr val="000000"/>
                </a:solidFill>
              </a:rPr>
              <a:t>veřejnoprávní charakter, vzdělávací aktivity zaručené a realizované státem (přímo x nepřímo)</a:t>
            </a:r>
          </a:p>
          <a:p>
            <a:pPr marL="342900" lvl="0" indent="-342900" algn="just">
              <a:lnSpc>
                <a:spcPct val="100000"/>
              </a:lnSpc>
              <a:spcBef>
                <a:spcPct val="20000"/>
              </a:spcBef>
              <a:buClr>
                <a:srgbClr val="00287D"/>
              </a:buClr>
              <a:buFont typeface="Wingdings" pitchFamily="2" charset="2"/>
              <a:buChar char="§"/>
            </a:pPr>
            <a:r>
              <a:rPr lang="cs-CZ" sz="2400" b="1" dirty="0">
                <a:solidFill>
                  <a:srgbClr val="FF0000"/>
                </a:solidFill>
              </a:rPr>
              <a:t>Veřejné subjektivní právo na vzdělání</a:t>
            </a:r>
            <a:r>
              <a:rPr lang="cs-CZ" sz="2400" dirty="0">
                <a:solidFill>
                  <a:srgbClr val="000000"/>
                </a:solidFill>
              </a:rPr>
              <a:t>, </a:t>
            </a:r>
            <a:r>
              <a:rPr lang="cs-CZ" sz="2400" b="1" dirty="0">
                <a:solidFill>
                  <a:srgbClr val="000000"/>
                </a:solidFill>
              </a:rPr>
              <a:t>veřejnoprávní</a:t>
            </a:r>
            <a:r>
              <a:rPr lang="cs-CZ" sz="2400" dirty="0">
                <a:solidFill>
                  <a:srgbClr val="000000"/>
                </a:solidFill>
              </a:rPr>
              <a:t> povaha poskytovatelů (škol), </a:t>
            </a:r>
            <a:r>
              <a:rPr lang="cs-CZ" sz="2400" b="1" dirty="0">
                <a:solidFill>
                  <a:srgbClr val="000000"/>
                </a:solidFill>
              </a:rPr>
              <a:t>veřejnoprávní</a:t>
            </a:r>
            <a:r>
              <a:rPr lang="cs-CZ" sz="2400" dirty="0">
                <a:solidFill>
                  <a:srgbClr val="000000"/>
                </a:solidFill>
              </a:rPr>
              <a:t> prostředky (formy) a metody – soudní ochrana poskytovaná správním soudnictvím (§ 2 SŘS)</a:t>
            </a:r>
          </a:p>
          <a:p>
            <a:pPr marL="342900" lvl="0" indent="-342900" algn="just">
              <a:lnSpc>
                <a:spcPct val="100000"/>
              </a:lnSpc>
              <a:spcBef>
                <a:spcPct val="20000"/>
              </a:spcBef>
              <a:buClr>
                <a:srgbClr val="00287D"/>
              </a:buClr>
              <a:buFont typeface="Wingdings" pitchFamily="2" charset="2"/>
              <a:buChar char="§"/>
            </a:pPr>
            <a:r>
              <a:rPr lang="cs-CZ" sz="2400" dirty="0">
                <a:solidFill>
                  <a:srgbClr val="000000"/>
                </a:solidFill>
              </a:rPr>
              <a:t>Jde o </a:t>
            </a:r>
            <a:r>
              <a:rPr lang="cs-CZ" sz="2400" b="1" dirty="0">
                <a:solidFill>
                  <a:srgbClr val="000000"/>
                </a:solidFill>
              </a:rPr>
              <a:t>veřejnou službu </a:t>
            </a:r>
            <a:r>
              <a:rPr lang="cs-CZ" sz="2400" dirty="0">
                <a:solidFill>
                  <a:srgbClr val="000000"/>
                </a:solidFill>
              </a:rPr>
              <a:t>(§ 2 odst. 3 ŠZ)</a:t>
            </a:r>
          </a:p>
        </p:txBody>
      </p:sp>
    </p:spTree>
    <p:extLst>
      <p:ext uri="{BB962C8B-B14F-4D97-AF65-F5344CB8AC3E}">
        <p14:creationId xmlns:p14="http://schemas.microsoft.com/office/powerpoint/2010/main" val="425954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altLang="cs-CZ" dirty="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 183 – </a:t>
            </a:r>
            <a:r>
              <a:rPr lang="cs-CZ" altLang="cs-CZ" sz="1800" b="1" dirty="0">
                <a:solidFill>
                  <a:srgbClr val="000000"/>
                </a:solidFill>
              </a:rPr>
              <a:t>relativní vyloučení </a:t>
            </a:r>
            <a:r>
              <a:rPr lang="cs-CZ" altLang="cs-CZ" sz="1800" dirty="0" err="1">
                <a:solidFill>
                  <a:srgbClr val="000000"/>
                </a:solidFill>
              </a:rPr>
              <a:t>SpŘ</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4 As 263/2015, „</a:t>
            </a:r>
            <a:r>
              <a:rPr lang="cs-CZ" sz="1800" i="1" dirty="0">
                <a:solidFill>
                  <a:srgbClr val="000000"/>
                </a:solidFill>
              </a:rPr>
              <a:t>Správní řád se ve vztahu k zákonu č. 561/2004 Sb. … použije subsidiárně pouze v případech, v nichž je správními orgány vykonávána jejich působnost podle uvedeného zákona</a:t>
            </a:r>
            <a:r>
              <a:rPr lang="cs-CZ" sz="1800" dirty="0">
                <a:solidFill>
                  <a:srgbClr val="000000"/>
                </a:solidFill>
              </a:rPr>
              <a:t>.“</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Nadřízeným správním orgánem </a:t>
            </a:r>
            <a:r>
              <a:rPr lang="cs-CZ" altLang="cs-CZ" sz="1800" b="1" dirty="0">
                <a:solidFill>
                  <a:srgbClr val="000000"/>
                </a:solidFill>
              </a:rPr>
              <a:t>vůči ředitelům je KÚ </a:t>
            </a:r>
            <a:r>
              <a:rPr lang="cs-CZ" altLang="cs-CZ" sz="1800" dirty="0">
                <a:solidFill>
                  <a:srgbClr val="000000"/>
                </a:solidFill>
              </a:rPr>
              <a:t>(§ 183 odst. 4)</a:t>
            </a:r>
          </a:p>
          <a:p>
            <a:endParaRPr lang="cs-CZ" dirty="0"/>
          </a:p>
        </p:txBody>
      </p:sp>
    </p:spTree>
    <p:extLst>
      <p:ext uri="{BB962C8B-B14F-4D97-AF65-F5344CB8AC3E}">
        <p14:creationId xmlns:p14="http://schemas.microsoft.com/office/powerpoint/2010/main" val="27644899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altLang="cs-CZ" dirty="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1 As 35/2012, č. 2736/2013 Sb. NSS, „</a:t>
            </a:r>
            <a:r>
              <a:rPr lang="cs-CZ" altLang="cs-CZ" sz="1800" i="1" dirty="0">
                <a:solidFill>
                  <a:srgbClr val="000000"/>
                </a:solidFill>
              </a:rPr>
              <a:t>Rozhodování mateřské školy o </a:t>
            </a:r>
            <a:r>
              <a:rPr lang="cs-CZ" altLang="cs-CZ" sz="1800" i="1" dirty="0">
                <a:solidFill>
                  <a:srgbClr val="FF0000"/>
                </a:solidFill>
              </a:rPr>
              <a:t>nepřijetí dítěte</a:t>
            </a:r>
            <a:r>
              <a:rPr lang="cs-CZ" altLang="cs-CZ" sz="1800" i="1" dirty="0">
                <a:solidFill>
                  <a:srgbClr val="000000"/>
                </a:solidFill>
              </a:rPr>
              <a:t> do (předškolního) vzdělávacího systému … se </a:t>
            </a:r>
            <a:r>
              <a:rPr lang="cs-CZ" altLang="cs-CZ" sz="1800" i="1" dirty="0">
                <a:solidFill>
                  <a:srgbClr val="FF0000"/>
                </a:solidFill>
              </a:rPr>
              <a:t>odehrává v oblasti veřejné správy</a:t>
            </a:r>
            <a:r>
              <a:rPr lang="cs-CZ" altLang="cs-CZ" sz="1800" i="1" dirty="0">
                <a:solidFill>
                  <a:srgbClr val="000000"/>
                </a:solidFill>
              </a:rPr>
              <a:t>. Vzdělávání včetně předškolního je </a:t>
            </a:r>
            <a:r>
              <a:rPr lang="cs-CZ" altLang="cs-CZ" sz="1800" i="1" dirty="0">
                <a:solidFill>
                  <a:srgbClr val="FF0000"/>
                </a:solidFill>
              </a:rPr>
              <a:t>veřejnou službou</a:t>
            </a:r>
            <a:r>
              <a:rPr lang="cs-CZ" altLang="cs-CZ" sz="1800" i="1" dirty="0">
                <a:solidFill>
                  <a:srgbClr val="000000"/>
                </a:solidFill>
              </a:rPr>
              <a:t>, je svázáno přísnou regulací a kontrolováno státem; rozhodování o jeho poskytnutí proto nelze považovat za akt vymykající se soudní kontrole. Disponuje-li mateřská škola pravomocí rozhodovat o přijetí dítěte do systému (předškolního) vzdělávání – mateřské školy – … přičemž zákonné podmínky pro taková rozhodování zákon nikterak neupravuje, pak je nutno zajistit, aby byla při rozhodování vážena </a:t>
            </a:r>
            <a:r>
              <a:rPr lang="cs-CZ" altLang="cs-CZ" sz="1800" b="1" i="1" dirty="0">
                <a:solidFill>
                  <a:srgbClr val="000000"/>
                </a:solidFill>
              </a:rPr>
              <a:t>předem stanovená kritéria pro přijímání dětí do tohoto systému vzdělávání</a:t>
            </a:r>
            <a:r>
              <a:rPr lang="cs-CZ" altLang="cs-CZ" sz="1800" i="1" dirty="0">
                <a:solidFill>
                  <a:srgbClr val="000000"/>
                </a:solidFill>
              </a:rPr>
              <a:t>.</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324124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smtClean="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1 As 160/2012, č. 2812/2013 Sb. NSS, „</a:t>
            </a:r>
            <a:r>
              <a:rPr lang="cs-CZ" altLang="cs-CZ" sz="1800" i="1" dirty="0">
                <a:solidFill>
                  <a:srgbClr val="FF0000"/>
                </a:solidFill>
              </a:rPr>
              <a:t>Na rozhodování mateřské školy</a:t>
            </a:r>
            <a:r>
              <a:rPr lang="cs-CZ" altLang="cs-CZ" sz="1800" i="1" dirty="0">
                <a:solidFill>
                  <a:srgbClr val="000000"/>
                </a:solidFill>
              </a:rPr>
              <a:t> zřízené registrovanou církví nebo náboženskou společností o ukončení předškolního vzdělávání … </a:t>
            </a:r>
            <a:r>
              <a:rPr lang="cs-CZ" altLang="cs-CZ" sz="1800" i="1" dirty="0">
                <a:solidFill>
                  <a:srgbClr val="FF0000"/>
                </a:solidFill>
              </a:rPr>
              <a:t>se vztahuje správní řád </a:t>
            </a:r>
            <a:r>
              <a:rPr lang="cs-CZ" altLang="cs-CZ" sz="1800" i="1" dirty="0">
                <a:solidFill>
                  <a:srgbClr val="000000"/>
                </a:solidFill>
              </a:rPr>
              <a:t>… Proti rozhodnutí mateřské školy zřízené registrovanou církví nebo náboženskou společností o ukončení předškolního vzdělávání … lze podat odvolání, o němž přísluší rozhodnout Ministerstvu školství, mládeže a tělovýchovy</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42223946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smtClean="0"/>
              <a:t>Procesní aspekty</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7 </a:t>
            </a:r>
            <a:r>
              <a:rPr lang="cs-CZ" altLang="cs-CZ" sz="1800" dirty="0" err="1">
                <a:solidFill>
                  <a:srgbClr val="000000"/>
                </a:solidFill>
              </a:rPr>
              <a:t>Ans</a:t>
            </a:r>
            <a:r>
              <a:rPr lang="cs-CZ" altLang="cs-CZ" sz="1800" dirty="0">
                <a:solidFill>
                  <a:srgbClr val="000000"/>
                </a:solidFill>
              </a:rPr>
              <a:t> 21/2012, „</a:t>
            </a:r>
            <a:r>
              <a:rPr lang="cs-CZ" altLang="cs-CZ" sz="1800" i="1" dirty="0">
                <a:solidFill>
                  <a:srgbClr val="000000"/>
                </a:solidFill>
              </a:rPr>
              <a:t>O </a:t>
            </a:r>
            <a:r>
              <a:rPr lang="cs-CZ" altLang="cs-CZ" sz="1800" i="1" dirty="0">
                <a:solidFill>
                  <a:srgbClr val="FF0000"/>
                </a:solidFill>
              </a:rPr>
              <a:t>subjektivním veřejném právu na přijetí do zařízení zajišťujícího základní vzdělání </a:t>
            </a:r>
            <a:r>
              <a:rPr lang="cs-CZ" altLang="cs-CZ" sz="1800" i="1" dirty="0">
                <a:solidFill>
                  <a:srgbClr val="000000"/>
                </a:solidFill>
              </a:rPr>
              <a:t>rozhoduje … ředitel školy za podmínek stanovených v § 36 téhož zákona, případně jemu nadřízený odvolací orgán. V rámci tohoto rozhodování posuzuje i otázku, zda obec k zajištění výše uvedeného práva vytvořila takové podmínky, jaké jí ukládá zákon</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8571017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3 As 73/2006, č. 1568/2008 Sb. NSS, „</a:t>
            </a:r>
            <a:r>
              <a:rPr lang="cs-CZ" altLang="cs-CZ" sz="1800" i="1" dirty="0">
                <a:solidFill>
                  <a:srgbClr val="000000"/>
                </a:solidFill>
              </a:rPr>
              <a:t>Rozhodnutí ředitele školy o žádosti žáka o opakování ročníku … je rozhodnutím o veřejném subjektivním právu vydaným na základě správního uvážení </a:t>
            </a:r>
            <a:r>
              <a:rPr lang="cs-CZ" altLang="cs-CZ" sz="1800" i="1" dirty="0">
                <a:solidFill>
                  <a:srgbClr val="FF0000"/>
                </a:solidFill>
              </a:rPr>
              <a:t>a je přezkoumatelné ve správním soudnictví</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25837837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a:xfrm>
            <a:off x="540094" y="1248229"/>
            <a:ext cx="8066301" cy="4583771"/>
          </a:xfrm>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4 As 280/2015, „</a:t>
            </a:r>
            <a:r>
              <a:rPr lang="cs-CZ" altLang="cs-CZ" sz="1600" i="1" dirty="0">
                <a:solidFill>
                  <a:srgbClr val="000000"/>
                </a:solidFill>
              </a:rPr>
              <a:t>právo na vzdělávání a školské služby …</a:t>
            </a:r>
            <a:r>
              <a:rPr lang="cs-CZ" altLang="cs-CZ" sz="1600" b="1" i="1" dirty="0">
                <a:solidFill>
                  <a:srgbClr val="000000"/>
                </a:solidFill>
              </a:rPr>
              <a:t>náleží pouze žákům a studentům, nikoli jejich zákonným zástupcům (rodičům). </a:t>
            </a:r>
            <a:r>
              <a:rPr lang="cs-CZ" altLang="cs-CZ" sz="1600" i="1" dirty="0">
                <a:solidFill>
                  <a:srgbClr val="000000"/>
                </a:solidFill>
              </a:rPr>
              <a:t>Stěžovatel, proto nemohl být účastníkem řízení o přijetí své dcery do základní školy podle </a:t>
            </a:r>
            <a:r>
              <a:rPr lang="cs-CZ" altLang="cs-CZ" sz="1600" i="1" dirty="0">
                <a:solidFill>
                  <a:srgbClr val="FF0000"/>
                </a:solidFill>
              </a:rPr>
              <a:t>§ 27 odst. 1 písm. a) </a:t>
            </a:r>
            <a:r>
              <a:rPr lang="cs-CZ" altLang="cs-CZ" sz="1600" i="1" dirty="0">
                <a:solidFill>
                  <a:srgbClr val="000000"/>
                </a:solidFill>
              </a:rPr>
              <a:t>správního řádu …, neboť není a nemůže být dotčenou osobou, na níž by se s ohledem na společenství práv nebo povinností s žadatelem (jeho nezletilou dcerou) vztahovalo rozhodnutí správního orgánu. Stěžovatel nemohl být účastníkem řízení </a:t>
            </a:r>
            <a:r>
              <a:rPr lang="cs-CZ" altLang="cs-CZ" sz="1600" i="1" dirty="0">
                <a:solidFill>
                  <a:srgbClr val="FF0000"/>
                </a:solidFill>
              </a:rPr>
              <a:t>ani podle § 27 odst. 2 správního řádu </a:t>
            </a:r>
            <a:r>
              <a:rPr lang="cs-CZ" altLang="cs-CZ" sz="1600" i="1" dirty="0">
                <a:solidFill>
                  <a:srgbClr val="000000"/>
                </a:solidFill>
              </a:rPr>
              <a:t>… Není totiž splněna podmínka přímého a bezprostředního dotčení jeho práv či povinností v oblasti veřejného práva. V posuzované věci se totiž jedná o právo na vzdělávání a školské služby pouze </a:t>
            </a:r>
            <a:r>
              <a:rPr lang="cs-CZ" altLang="cs-CZ" sz="1600" i="1" dirty="0" err="1">
                <a:solidFill>
                  <a:srgbClr val="000000"/>
                </a:solidFill>
              </a:rPr>
              <a:t>nezl</a:t>
            </a:r>
            <a:r>
              <a:rPr lang="cs-CZ" altLang="cs-CZ" sz="1600" i="1" dirty="0">
                <a:solidFill>
                  <a:srgbClr val="000000"/>
                </a:solidFill>
              </a:rPr>
              <a:t>. dcery stěžovatele, stěžovateli tudíž v posuzované věci nesvědčí veřejné subjektivní právo na vzdělávání a školské služby a toto jeho právo proto nemohlo být ani jakkoliv dotčeno.  … I podle ustálené judikatury nepostačuje k založení postavení účastníka … ani to, že výsledek správního řízení se určitým způsobem zprostředkovaně může projevit v soukromoprávních vztazích určité osoby, resp. v jejích majetkových poměrech. I v nyní posuzované věci se přijetí dcery stěžovatele do základní školy projeví v právní sféře stěžovatele pouze zprostředkovaně při výkonu jeho rodičovské odpovědnosti, respektive v jeho povinnosti platit případné školné či další platby a náklady spojené s docházkou dítěte do základní školy. </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837530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8 As 154/2014, č. 1568/2008 Sb. NSS, „</a:t>
            </a:r>
            <a:r>
              <a:rPr lang="cs-CZ" altLang="cs-CZ" sz="1800" i="1" dirty="0">
                <a:solidFill>
                  <a:srgbClr val="FF0000"/>
                </a:solidFill>
              </a:rPr>
              <a:t>Stanovení kritérií pro přijetí do mateřské školy</a:t>
            </a:r>
            <a:r>
              <a:rPr lang="cs-CZ" altLang="cs-CZ" sz="1800" i="1" dirty="0">
                <a:solidFill>
                  <a:srgbClr val="000000"/>
                </a:solidFill>
              </a:rPr>
              <a:t> je autonomním oprávněním ředitelky mateřské školy …, není výsledkem správního řízení, resp. rozhodováním o právech a povinnostech v oblasti státní správy … a nepodléhá tedy přezkumu odvolacím orgánem, a to ani v řízení o přijetí nebo nepřijetí žadatele do mateřské školy. Jestliže žalovaný v řízení o odvolání proti rozhodnutí o nepřijetí do mateřské školy obsahově reinterpretoval kritérium trvalého pobytu namísto správního orgánu prvního stupně, zasáhl tím do stanovení podmínek pro přijetí žadatele do mateřské školy</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4499123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2 </a:t>
            </a:r>
            <a:r>
              <a:rPr lang="cs-CZ" altLang="cs-CZ" sz="1800" dirty="0" err="1">
                <a:solidFill>
                  <a:srgbClr val="000000"/>
                </a:solidFill>
              </a:rPr>
              <a:t>Aps</a:t>
            </a:r>
            <a:r>
              <a:rPr lang="cs-CZ" altLang="cs-CZ" sz="1800" dirty="0">
                <a:solidFill>
                  <a:srgbClr val="000000"/>
                </a:solidFill>
              </a:rPr>
              <a:t> 3/2010, č. 2350/2011 Sb. NSS, „</a:t>
            </a:r>
            <a:r>
              <a:rPr lang="cs-CZ" altLang="cs-CZ" sz="1800" i="1" dirty="0">
                <a:solidFill>
                  <a:srgbClr val="000000"/>
                </a:solidFill>
              </a:rPr>
              <a:t>Právo na přístup ke </a:t>
            </a:r>
            <a:r>
              <a:rPr lang="cs-CZ" altLang="cs-CZ" sz="1800" i="1" dirty="0">
                <a:solidFill>
                  <a:srgbClr val="FF0000"/>
                </a:solidFill>
              </a:rPr>
              <a:t>školnímu stravování </a:t>
            </a:r>
            <a:r>
              <a:rPr lang="cs-CZ" altLang="cs-CZ" sz="1800" i="1" dirty="0">
                <a:solidFill>
                  <a:srgbClr val="000000"/>
                </a:solidFill>
              </a:rPr>
              <a:t>je veřejným subjektivním právem, o němž přísluší rozhodnout řediteli školy nebo školského zařízení … Z toho ovšem ještě nevyplývá, že žák má právní nárok na to, aby mu byla přímo poskytnuta strava jdoucí nad rámec výživových norem a finančních limitů dle vyhlášky č. 107/2005 Sb., o školním stravování. Není přitom porušením ústavním pořádkem garantované svobody vyznání, pokud je žákovi umožněno, aby si stravu, která je v souladu s náboženským vyznáním nebo světonázorem jeho a jeho zákonných zástupců, přinesl do školy, v době oběda si ji nechal ve školní jídelně ohřát a následně ji zkonzumoval.“</a:t>
            </a:r>
            <a:endParaRPr lang="cs-CZ" altLang="cs-CZ" sz="1800" dirty="0">
              <a:solidFill>
                <a:srgbClr val="000000"/>
              </a:solidFill>
            </a:endParaRPr>
          </a:p>
          <a:p>
            <a:endParaRPr lang="cs-CZ" dirty="0"/>
          </a:p>
        </p:txBody>
      </p:sp>
    </p:spTree>
    <p:extLst>
      <p:ext uri="{BB962C8B-B14F-4D97-AF65-F5344CB8AC3E}">
        <p14:creationId xmlns:p14="http://schemas.microsoft.com/office/powerpoint/2010/main" val="19678732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NSS, </a:t>
            </a:r>
            <a:r>
              <a:rPr lang="cs-CZ" altLang="cs-CZ" sz="1800" dirty="0" err="1">
                <a:solidFill>
                  <a:srgbClr val="000000"/>
                </a:solidFill>
              </a:rPr>
              <a:t>sp</a:t>
            </a:r>
            <a:r>
              <a:rPr lang="cs-CZ" altLang="cs-CZ" sz="1800" dirty="0">
                <a:solidFill>
                  <a:srgbClr val="000000"/>
                </a:solidFill>
              </a:rPr>
              <a:t>. zn. 7 As 165/2012, „</a:t>
            </a:r>
            <a:r>
              <a:rPr lang="cs-CZ" altLang="cs-CZ" sz="1800" i="1" dirty="0">
                <a:solidFill>
                  <a:srgbClr val="000000"/>
                </a:solidFill>
              </a:rPr>
              <a:t>Vyrozumění ministerstva školství o žádosti o přezkoumání výsledku společné části maturitní zkoušky s výjimkou dílčí zkoušky konané formou písemné práce a ústní formou nebo o přezkoumání rozhodnutí o vyloučení ze zkoušky </a:t>
            </a:r>
            <a:r>
              <a:rPr lang="cs-CZ" altLang="cs-CZ" sz="1800" i="1" dirty="0">
                <a:solidFill>
                  <a:srgbClr val="FF0000"/>
                </a:solidFill>
              </a:rPr>
              <a:t>je rozhodnutím ve smyslu § 65 odst. 1 s. ř. s. přezkoumatelným ve správním soudnictví </a:t>
            </a:r>
            <a:r>
              <a:rPr lang="cs-CZ" altLang="cs-CZ" sz="1800" i="1" dirty="0">
                <a:solidFill>
                  <a:srgbClr val="000000"/>
                </a:solidFill>
              </a:rPr>
              <a:t>na základě žaloby proti rozhodnutí správního orgánu (§ 65 a násl. s. ř. s.). Skutečnost, že určitá otázka závisí na odborném posouzení, nemůže znamenat, že ji to vylučuje ze soudní kontroly. Pokud by tomu tak bylo, soudní kontrola by v řadě oblastí zcela ztratila smysl, neboť rozhodování veřejné správy se velmi často týká otázek specializovaných, vysoce odborných, a tedy vymykajících se znalostem soudců. K tomu, aby soud dokázal posoudit i takové otázky, má k dispozici příslušné procesní nástroje, které může v rámci dokazování použít, a to odborné vyjádření nebo znalecký posudek (§ 127 o. s. ř. ve spojení s § 64 s. ř. s.)</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39365263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RS NSS, </a:t>
            </a:r>
            <a:r>
              <a:rPr lang="cs-CZ" altLang="cs-CZ" sz="1800" dirty="0" err="1">
                <a:solidFill>
                  <a:srgbClr val="000000"/>
                </a:solidFill>
              </a:rPr>
              <a:t>sp</a:t>
            </a:r>
            <a:r>
              <a:rPr lang="cs-CZ" altLang="cs-CZ" sz="1800" dirty="0">
                <a:solidFill>
                  <a:srgbClr val="000000"/>
                </a:solidFill>
              </a:rPr>
              <a:t>. zn. 6 As 68/2012, č. 3104/2014 Sb. NSS, „</a:t>
            </a:r>
            <a:r>
              <a:rPr lang="cs-CZ" altLang="cs-CZ" sz="1800" i="1" dirty="0">
                <a:solidFill>
                  <a:srgbClr val="000000"/>
                </a:solidFill>
              </a:rPr>
              <a:t>V řízení o žádosti o přezkoumání výsledku části maturitní zkoušky konané formou didaktického testu … je třeba podle § 180 odst. 1 správního řádu … </a:t>
            </a:r>
            <a:r>
              <a:rPr lang="cs-CZ" altLang="cs-CZ" sz="1800" i="1" dirty="0">
                <a:solidFill>
                  <a:srgbClr val="FF0000"/>
                </a:solidFill>
              </a:rPr>
              <a:t>aplikovat v otázkách, jejichž řešení je nezbytné, správní řád</a:t>
            </a:r>
            <a:r>
              <a:rPr lang="cs-CZ" altLang="cs-CZ" sz="1800" i="1" dirty="0">
                <a:solidFill>
                  <a:srgbClr val="000000"/>
                </a:solidFill>
              </a:rPr>
              <a:t>. Proti rozhodnutí o této žádosti není opravný prostředek přípustný. Rozhodnutí („vyrozumění“) o žádosti o přezkoumání výsledku části maturitní zkoušky konané formou didaktického testu … je třeba považovat za </a:t>
            </a:r>
            <a:r>
              <a:rPr lang="cs-CZ" altLang="cs-CZ" sz="1800" i="1" dirty="0">
                <a:solidFill>
                  <a:srgbClr val="FF0000"/>
                </a:solidFill>
              </a:rPr>
              <a:t>rozhodnutí podle § 65 odst. 1 s. ř. s</a:t>
            </a:r>
            <a:r>
              <a:rPr lang="cs-CZ" altLang="cs-CZ" sz="1800" i="1" dirty="0">
                <a:solidFill>
                  <a:srgbClr val="000000"/>
                </a:solidFill>
              </a:rPr>
              <a:t>. Soud je v řízení o žalobě proti rozhodnutí o žádosti o přezkoumání výsledku části maturitní zkoušky konané formou didaktického testu … povinen přezkoumat toto rozhodnutí v rozsahu uplatněných žalobních bodů, a to </a:t>
            </a:r>
            <a:r>
              <a:rPr lang="cs-CZ" altLang="cs-CZ" sz="1800" i="1" dirty="0">
                <a:solidFill>
                  <a:srgbClr val="FF0000"/>
                </a:solidFill>
              </a:rPr>
              <a:t>i z hlediska věcné správnosti hodnocení testových otázek a úloh</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162796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sz="2800" dirty="0"/>
              <a:t>NSS, </a:t>
            </a:r>
            <a:r>
              <a:rPr lang="cs-CZ" sz="2800" dirty="0" err="1"/>
              <a:t>sp</a:t>
            </a:r>
            <a:r>
              <a:rPr lang="cs-CZ" sz="2800" dirty="0"/>
              <a:t>. zn. 2 As 60/2006, č. 1163/2007 Sb. NSS</a:t>
            </a:r>
          </a:p>
        </p:txBody>
      </p:sp>
      <p:sp>
        <p:nvSpPr>
          <p:cNvPr id="5" name="Zástupný symbol pro obsah 4"/>
          <p:cNvSpPr>
            <a:spLocks noGrp="1"/>
          </p:cNvSpPr>
          <p:nvPr>
            <p:ph idx="1"/>
          </p:nvPr>
        </p:nvSpPr>
        <p:spPr>
          <a:xfrm>
            <a:off x="540094" y="1226457"/>
            <a:ext cx="8066301" cy="4605543"/>
          </a:xfrm>
        </p:spPr>
        <p:txBody>
          <a:bodyPr/>
          <a:lstStyle/>
          <a:p>
            <a:pPr marL="0" lvl="0" indent="0" algn="just">
              <a:lnSpc>
                <a:spcPct val="100000"/>
              </a:lnSpc>
              <a:spcAft>
                <a:spcPts val="0"/>
              </a:spcAft>
              <a:buClr>
                <a:srgbClr val="00287D"/>
              </a:buClr>
              <a:buNone/>
            </a:pPr>
            <a:r>
              <a:rPr lang="cs-CZ" sz="2400" dirty="0" smtClean="0">
                <a:solidFill>
                  <a:srgbClr val="000000"/>
                </a:solidFill>
              </a:rPr>
              <a:t>„</a:t>
            </a:r>
            <a:r>
              <a:rPr lang="cs-CZ" sz="1600" i="1" dirty="0">
                <a:solidFill>
                  <a:srgbClr val="000000"/>
                </a:solidFill>
              </a:rPr>
              <a:t>učitel či profesor na střední škole má nesporně potenciálně silný vliv na vývoj a chování svých žáků, </a:t>
            </a:r>
            <a:r>
              <a:rPr lang="cs-CZ" sz="1600" b="1" i="1" dirty="0">
                <a:solidFill>
                  <a:srgbClr val="000000"/>
                </a:solidFill>
              </a:rPr>
              <a:t>z titulu své funkce je vůči nim v pozici mnohdy se blížící vrchnostenskému postavení </a:t>
            </a:r>
            <a:r>
              <a:rPr lang="cs-CZ" sz="1600" i="1" dirty="0">
                <a:solidFill>
                  <a:srgbClr val="000000"/>
                </a:solidFill>
              </a:rPr>
              <a:t>… Toto </a:t>
            </a:r>
            <a:r>
              <a:rPr lang="cs-CZ" sz="1600" b="1" i="1" dirty="0">
                <a:solidFill>
                  <a:srgbClr val="000000"/>
                </a:solidFill>
              </a:rPr>
              <a:t>takřka vrchnostenské postavení, byť jistě nemá na počátku 21. století již tak paternalistickou povahu</a:t>
            </a:r>
            <a:r>
              <a:rPr lang="cs-CZ" sz="1600" i="1" dirty="0">
                <a:solidFill>
                  <a:srgbClr val="000000"/>
                </a:solidFill>
              </a:rPr>
              <a:t> … tak staví učitele před nelehkou zodpovědnost … nikoli však v tom směru, že by musel mluvit pouze neutrálně či „politicky korektně“, ale tak, aby na žáky výchovně působil, a to přiměřeně tomu, v jaké situaci hovoří a před jakými žáky stojí. Jiný přístup je jistě třeba zvolit vůči žákům prvních tříd základní školy, kteří jsou ze své povahy značně ovlivnitelní, ale i zranitelní, a jinak k žákům blížícím se plnoletosti, kteří jsou již více schopni hájit svá práva i práva jiných. … žalobkyně poskytnutím tohoto negativního příkladu </a:t>
            </a:r>
            <a:r>
              <a:rPr lang="cs-CZ" sz="1600" b="1" i="1" dirty="0">
                <a:solidFill>
                  <a:srgbClr val="000000"/>
                </a:solidFill>
              </a:rPr>
              <a:t>plnila jednu ze svých úloh</a:t>
            </a:r>
            <a:r>
              <a:rPr lang="cs-CZ" sz="1600" i="1" dirty="0">
                <a:solidFill>
                  <a:srgbClr val="000000"/>
                </a:solidFill>
              </a:rPr>
              <a:t>, jež jsou jí jako profesorce na střední škole svěřeny. Touto funkcí je </a:t>
            </a:r>
            <a:r>
              <a:rPr lang="cs-CZ" sz="1600" b="1" i="1" dirty="0">
                <a:solidFill>
                  <a:srgbClr val="000000"/>
                </a:solidFill>
              </a:rPr>
              <a:t>výchova</a:t>
            </a:r>
            <a:r>
              <a:rPr lang="cs-CZ" sz="1600" i="1" dirty="0">
                <a:solidFill>
                  <a:srgbClr val="000000"/>
                </a:solidFill>
              </a:rPr>
              <a:t> a nebylo by namístě, za situace, kdy označení Lucie H. </a:t>
            </a:r>
            <a:r>
              <a:rPr lang="cs-CZ" sz="1600" b="1" i="1" dirty="0">
                <a:solidFill>
                  <a:srgbClr val="000000"/>
                </a:solidFill>
              </a:rPr>
              <a:t>za osobu primitivní </a:t>
            </a:r>
            <a:r>
              <a:rPr lang="cs-CZ" sz="1600" i="1" dirty="0">
                <a:solidFill>
                  <a:srgbClr val="000000"/>
                </a:solidFill>
              </a:rPr>
              <a:t>nebylo ani samoúčelné, ani nepřiměřené, a subjektivně z pohledu žalobkyně ani bezdůvodné, </a:t>
            </a:r>
            <a:r>
              <a:rPr lang="cs-CZ" sz="1600" b="1" i="1" dirty="0">
                <a:solidFill>
                  <a:srgbClr val="000000"/>
                </a:solidFill>
              </a:rPr>
              <a:t>trestat ji v rámci přestupkového řízení za to, že použila při výchovném působení na svého žáka označení pejorativní, emociálně zabarvené, když tato </a:t>
            </a:r>
            <a:r>
              <a:rPr lang="cs-CZ" sz="1600" b="1" i="1" dirty="0" err="1">
                <a:solidFill>
                  <a:srgbClr val="000000"/>
                </a:solidFill>
              </a:rPr>
              <a:t>emociálnost</a:t>
            </a:r>
            <a:r>
              <a:rPr lang="cs-CZ" sz="1600" b="1" i="1" dirty="0">
                <a:solidFill>
                  <a:srgbClr val="000000"/>
                </a:solidFill>
              </a:rPr>
              <a:t>, ba i určitá hanlivost, byla zcela přiměřená dané situaci a stěžovatelčiným motivacím</a:t>
            </a:r>
            <a:r>
              <a:rPr lang="cs-CZ" sz="1600" dirty="0" smtClean="0">
                <a:solidFill>
                  <a:srgbClr val="000000"/>
                </a:solidFill>
              </a:rPr>
              <a:t>.</a:t>
            </a:r>
            <a:r>
              <a:rPr lang="cs-CZ" sz="2400" dirty="0" smtClean="0">
                <a:solidFill>
                  <a:srgbClr val="000000"/>
                </a:solidFill>
              </a:rPr>
              <a:t>“</a:t>
            </a:r>
            <a:endParaRPr lang="cs-CZ" sz="2400" dirty="0">
              <a:solidFill>
                <a:srgbClr val="000000"/>
              </a:solidFill>
            </a:endParaRPr>
          </a:p>
        </p:txBody>
      </p:sp>
    </p:spTree>
    <p:extLst>
      <p:ext uri="{BB962C8B-B14F-4D97-AF65-F5344CB8AC3E}">
        <p14:creationId xmlns:p14="http://schemas.microsoft.com/office/powerpoint/2010/main" val="32276230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smtClean="0"/>
              <a:t>Soudní ochrana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altLang="cs-CZ" sz="1800" dirty="0" err="1">
                <a:solidFill>
                  <a:srgbClr val="000000"/>
                </a:solidFill>
              </a:rPr>
              <a:t>MěS</a:t>
            </a:r>
            <a:r>
              <a:rPr lang="cs-CZ" altLang="cs-CZ" sz="1800" dirty="0">
                <a:solidFill>
                  <a:srgbClr val="000000"/>
                </a:solidFill>
              </a:rPr>
              <a:t> Praha, </a:t>
            </a:r>
            <a:r>
              <a:rPr lang="cs-CZ" altLang="cs-CZ" sz="1800" dirty="0" err="1">
                <a:solidFill>
                  <a:srgbClr val="000000"/>
                </a:solidFill>
              </a:rPr>
              <a:t>sp</a:t>
            </a:r>
            <a:r>
              <a:rPr lang="cs-CZ" altLang="cs-CZ" sz="1800" dirty="0">
                <a:solidFill>
                  <a:srgbClr val="000000"/>
                </a:solidFill>
              </a:rPr>
              <a:t>. zn. 3 A 135/2016 – řešil takovouto žalobu: „</a:t>
            </a:r>
            <a:r>
              <a:rPr lang="cs-CZ" altLang="cs-CZ" sz="1800" i="1" dirty="0">
                <a:solidFill>
                  <a:srgbClr val="000000"/>
                </a:solidFill>
              </a:rPr>
              <a:t>úloha č. 12 didaktického testu z matematiky byla nesprávně hodnocena, což mělo za následek vydání nezákonného rozhodnutí. Žalobce uvádí, že jeho odpověď „325 m2“ měla být hodnocena minimálně jedním bodem (nikoli žádným bodem, jak tvrdí žalovaný), neboť odpověď žalobce byla číselně správná, lišila se pouze nesprávností v jednotkách (namísto Kč byly uvedeny m2). Tato nesprávnost byla podle žalobce způsobena pouze jeho nervozitou při zkoušce</a:t>
            </a:r>
            <a:r>
              <a:rPr lang="cs-CZ" altLang="cs-CZ" sz="1800" dirty="0">
                <a:solidFill>
                  <a:srgbClr val="000000"/>
                </a:solidFill>
              </a:rPr>
              <a:t>.“</a:t>
            </a:r>
          </a:p>
          <a:p>
            <a:pPr marL="342900" lvl="0" indent="-342900" algn="just">
              <a:lnSpc>
                <a:spcPct val="100000"/>
              </a:lnSpc>
              <a:spcBef>
                <a:spcPct val="20000"/>
              </a:spcBef>
              <a:buClr>
                <a:srgbClr val="00287D"/>
              </a:buClr>
              <a:buFont typeface="Wingdings" pitchFamily="2" charset="2"/>
              <a:buChar char="§"/>
            </a:pPr>
            <a:r>
              <a:rPr lang="cs-CZ" altLang="cs-CZ" sz="1800" dirty="0" err="1">
                <a:solidFill>
                  <a:srgbClr val="000000"/>
                </a:solidFill>
              </a:rPr>
              <a:t>MěS</a:t>
            </a:r>
            <a:r>
              <a:rPr lang="cs-CZ" altLang="cs-CZ" sz="1800" dirty="0">
                <a:solidFill>
                  <a:srgbClr val="000000"/>
                </a:solidFill>
              </a:rPr>
              <a:t> Praha, </a:t>
            </a:r>
            <a:r>
              <a:rPr lang="cs-CZ" altLang="cs-CZ" sz="1800" dirty="0" err="1">
                <a:solidFill>
                  <a:srgbClr val="000000"/>
                </a:solidFill>
              </a:rPr>
              <a:t>sp</a:t>
            </a:r>
            <a:r>
              <a:rPr lang="cs-CZ" altLang="cs-CZ" sz="1800" dirty="0">
                <a:solidFill>
                  <a:srgbClr val="000000"/>
                </a:solidFill>
              </a:rPr>
              <a:t>. zn. 6 A 116/2012 – řešil tuto žalobu: „</a:t>
            </a:r>
            <a:r>
              <a:rPr lang="cs-CZ" altLang="cs-CZ" sz="1800" i="1" dirty="0">
                <a:solidFill>
                  <a:srgbClr val="000000"/>
                </a:solidFill>
              </a:rPr>
              <a:t>u úlohy č. 13 byla správná odpověď „o 5 km/h“ s tím, že úloha č. 13 může být hodnocena maximálně 2 body. Žalobkyně provedla správný výpočet, avšak ve stresu z průběhu zkoušky uvedla u výsledku nesprávné jednotky, když odpověděla „o 5 min.“ Za úlohu č. 13 byla nicméně i přes správný výpočet hodnocena 0 body. Dle žalobkyně měla být za tuto úlohu hodnocena alespoň jedním bodem, protože pochybila pouze v uvedení jednotek</a:t>
            </a:r>
            <a:r>
              <a:rPr lang="cs-CZ" altLang="cs-CZ" sz="1800" dirty="0">
                <a:solidFill>
                  <a:srgbClr val="000000"/>
                </a:solidFill>
              </a:rPr>
              <a:t>.“</a:t>
            </a:r>
          </a:p>
          <a:p>
            <a:endParaRPr lang="cs-CZ" dirty="0"/>
          </a:p>
        </p:txBody>
      </p:sp>
    </p:spTree>
    <p:extLst>
      <p:ext uri="{BB962C8B-B14F-4D97-AF65-F5344CB8AC3E}">
        <p14:creationId xmlns:p14="http://schemas.microsoft.com/office/powerpoint/2010/main" val="3102745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pPr algn="just"/>
            <a:r>
              <a:rPr lang="cs-CZ" sz="2800" dirty="0"/>
              <a:t>Ústavní a mezinárodně právní východiska a zakotvení </a:t>
            </a:r>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Mezinárodní právo: </a:t>
            </a:r>
            <a:r>
              <a:rPr lang="cs-CZ" sz="1800" dirty="0">
                <a:solidFill>
                  <a:srgbClr val="000000"/>
                </a:solidFill>
              </a:rPr>
              <a:t>Mezinárodní pakt o hospodářských, sociálních a kulturních právech (č. 120/1976 Sb.), Úmluva o právech dítěte (č. 104/1991 Sb.)</a:t>
            </a:r>
          </a:p>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Ústavní právo: </a:t>
            </a:r>
          </a:p>
          <a:p>
            <a:pPr marL="742950" lvl="1" indent="-285750" algn="just">
              <a:spcBef>
                <a:spcPct val="20000"/>
              </a:spcBef>
              <a:buClr>
                <a:srgbClr val="00287D"/>
              </a:buClr>
              <a:buSzPct val="80000"/>
              <a:buFont typeface="Wingdings" pitchFamily="2" charset="2"/>
              <a:buChar char="§"/>
            </a:pPr>
            <a:r>
              <a:rPr lang="cs-CZ" sz="1800" dirty="0">
                <a:solidFill>
                  <a:srgbClr val="000000"/>
                </a:solidFill>
              </a:rPr>
              <a:t>čl. 15/2 LZPS</a:t>
            </a:r>
          </a:p>
          <a:p>
            <a:pPr marL="742950" lvl="1" indent="-285750" algn="just">
              <a:spcBef>
                <a:spcPct val="20000"/>
              </a:spcBef>
              <a:buClr>
                <a:srgbClr val="00287D"/>
              </a:buClr>
              <a:buSzPct val="80000"/>
              <a:buFont typeface="Wingdings" pitchFamily="2" charset="2"/>
              <a:buChar char="§"/>
            </a:pPr>
            <a:r>
              <a:rPr lang="cs-CZ" sz="1800" dirty="0">
                <a:solidFill>
                  <a:srgbClr val="FF0000"/>
                </a:solidFill>
              </a:rPr>
              <a:t>čl. 33 LZPS </a:t>
            </a:r>
            <a:r>
              <a:rPr lang="cs-CZ" sz="1800" dirty="0">
                <a:solidFill>
                  <a:srgbClr val="000000"/>
                </a:solidFill>
              </a:rPr>
              <a:t>(+ </a:t>
            </a:r>
            <a:r>
              <a:rPr lang="cs-CZ" sz="1800" b="1" dirty="0">
                <a:solidFill>
                  <a:srgbClr val="000000"/>
                </a:solidFill>
              </a:rPr>
              <a:t>čl. 41/1 </a:t>
            </a:r>
            <a:r>
              <a:rPr lang="cs-CZ" sz="1800" dirty="0">
                <a:solidFill>
                  <a:srgbClr val="000000"/>
                </a:solidFill>
              </a:rPr>
              <a:t>lze se domáhat v mezích zákonů, které tato práva provádějí)</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Právo na vzdělání </a:t>
            </a:r>
            <a:r>
              <a:rPr lang="cs-CZ" sz="1800" dirty="0">
                <a:solidFill>
                  <a:srgbClr val="000000"/>
                </a:solidFill>
              </a:rPr>
              <a:t>(= povinnost umožnit) a </a:t>
            </a:r>
            <a:r>
              <a:rPr lang="cs-CZ" sz="1800" b="1" dirty="0">
                <a:solidFill>
                  <a:srgbClr val="000000"/>
                </a:solidFill>
              </a:rPr>
              <a:t>povinná školní docházka</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Právo na bezplatné vzdělání </a:t>
            </a:r>
            <a:r>
              <a:rPr lang="cs-CZ" sz="1800" dirty="0">
                <a:solidFill>
                  <a:srgbClr val="000000"/>
                </a:solidFill>
              </a:rPr>
              <a:t>na </a:t>
            </a:r>
            <a:r>
              <a:rPr lang="cs-CZ" sz="1800" b="1" dirty="0">
                <a:solidFill>
                  <a:srgbClr val="000000"/>
                </a:solidFill>
              </a:rPr>
              <a:t>ZŠ a SŠ </a:t>
            </a:r>
            <a:r>
              <a:rPr lang="cs-CZ" sz="1800" dirty="0">
                <a:solidFill>
                  <a:srgbClr val="000000"/>
                </a:solidFill>
              </a:rPr>
              <a:t>- limity</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Právo na vzdělání na VŠ </a:t>
            </a:r>
            <a:r>
              <a:rPr lang="cs-CZ" sz="1800" dirty="0">
                <a:solidFill>
                  <a:srgbClr val="000000"/>
                </a:solidFill>
              </a:rPr>
              <a:t>podle </a:t>
            </a:r>
            <a:r>
              <a:rPr lang="cs-CZ" sz="1800" b="1" dirty="0">
                <a:solidFill>
                  <a:srgbClr val="000000"/>
                </a:solidFill>
              </a:rPr>
              <a:t>schopností občana a možností společnosti</a:t>
            </a:r>
          </a:p>
          <a:p>
            <a:pPr marL="914400" lvl="1" indent="-457200" algn="just">
              <a:spcBef>
                <a:spcPct val="20000"/>
              </a:spcBef>
              <a:buClr>
                <a:srgbClr val="00287D"/>
              </a:buClr>
              <a:buSzPct val="80000"/>
              <a:buFont typeface="Wingdings" pitchFamily="2" charset="2"/>
              <a:buAutoNum type="arabicParenR"/>
            </a:pPr>
            <a:r>
              <a:rPr lang="cs-CZ" sz="1800" b="1" dirty="0">
                <a:solidFill>
                  <a:srgbClr val="000000"/>
                </a:solidFill>
              </a:rPr>
              <a:t>Školné</a:t>
            </a:r>
            <a:r>
              <a:rPr lang="cs-CZ" sz="1800" dirty="0">
                <a:solidFill>
                  <a:srgbClr val="000000"/>
                </a:solidFill>
              </a:rPr>
              <a:t> na jiných než státních školách</a:t>
            </a:r>
          </a:p>
          <a:p>
            <a:endParaRPr lang="cs-CZ" dirty="0"/>
          </a:p>
        </p:txBody>
      </p:sp>
    </p:spTree>
    <p:extLst>
      <p:ext uri="{BB962C8B-B14F-4D97-AF65-F5344CB8AC3E}">
        <p14:creationId xmlns:p14="http://schemas.microsoft.com/office/powerpoint/2010/main" val="2127864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a:xfrm>
            <a:off x="540093" y="291828"/>
            <a:ext cx="8066301" cy="451576"/>
          </a:xfrm>
        </p:spPr>
        <p:txBody>
          <a:bodyPr/>
          <a:lstStyle/>
          <a:p>
            <a:pPr algn="just"/>
            <a:r>
              <a:rPr lang="cs-CZ" sz="2800" dirty="0"/>
              <a:t>Ústavní a mezinárodně právní východiska a zakotvení </a:t>
            </a:r>
          </a:p>
        </p:txBody>
      </p:sp>
      <p:sp>
        <p:nvSpPr>
          <p:cNvPr id="5" name="Zástupný symbol pro obsah 4"/>
          <p:cNvSpPr>
            <a:spLocks noGrp="1"/>
          </p:cNvSpPr>
          <p:nvPr>
            <p:ph idx="1"/>
          </p:nvPr>
        </p:nvSpPr>
        <p:spPr>
          <a:xfrm>
            <a:off x="540094" y="1270000"/>
            <a:ext cx="8066301" cy="4562000"/>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err="1">
                <a:solidFill>
                  <a:srgbClr val="000000"/>
                </a:solidFill>
              </a:rPr>
              <a:t>Pl</a:t>
            </a:r>
            <a:r>
              <a:rPr lang="cs-CZ" sz="1800" dirty="0">
                <a:solidFill>
                  <a:srgbClr val="000000"/>
                </a:solidFill>
              </a:rPr>
              <a:t>. ÚS 25/94, „</a:t>
            </a:r>
            <a:r>
              <a:rPr lang="cs-CZ" sz="1800" i="1" dirty="0">
                <a:solidFill>
                  <a:srgbClr val="FF0000"/>
                </a:solidFill>
              </a:rPr>
              <a:t>Bezplatnost vzdělání </a:t>
            </a:r>
            <a:r>
              <a:rPr lang="cs-CZ" sz="1800" i="1" dirty="0">
                <a:solidFill>
                  <a:srgbClr val="000000"/>
                </a:solidFill>
              </a:rPr>
              <a:t>znamená, že stát nese náklady na zřizování škol a školských zařízení, na jejich provoz a údržbu, především však </a:t>
            </a:r>
            <a:r>
              <a:rPr lang="cs-CZ" sz="1800" i="1" dirty="0">
                <a:solidFill>
                  <a:srgbClr val="FF0000"/>
                </a:solidFill>
              </a:rPr>
              <a:t>nevyžaduje tzv. školné, tedy poskytování vzdělání na základním a středním stupni za úplatu</a:t>
            </a:r>
            <a:r>
              <a:rPr lang="cs-CZ" sz="1800" i="1" dirty="0">
                <a:solidFill>
                  <a:srgbClr val="000000"/>
                </a:solidFill>
              </a:rPr>
              <a:t>. Bezplatnost vzdělání </a:t>
            </a:r>
            <a:r>
              <a:rPr lang="cs-CZ" sz="1800" b="1" i="1" dirty="0">
                <a:solidFill>
                  <a:srgbClr val="000000"/>
                </a:solidFill>
              </a:rPr>
              <a:t>nemůže spočívat v tom, že stát ponese veškeré náklady</a:t>
            </a:r>
            <a:r>
              <a:rPr lang="cs-CZ" sz="1800" i="1" dirty="0">
                <a:solidFill>
                  <a:srgbClr val="000000"/>
                </a:solidFill>
              </a:rPr>
              <a:t> v souvislosti s realizací práva na vzdělání</a:t>
            </a:r>
            <a:r>
              <a:rPr lang="cs-CZ" sz="1800" dirty="0">
                <a:solidFill>
                  <a:srgbClr val="000000"/>
                </a:solidFill>
              </a:rPr>
              <a:t>.“</a:t>
            </a:r>
          </a:p>
          <a:p>
            <a:pPr marL="342900" lvl="0" indent="-342900" algn="just">
              <a:lnSpc>
                <a:spcPct val="100000"/>
              </a:lnSpc>
              <a:spcBef>
                <a:spcPct val="20000"/>
              </a:spcBef>
              <a:buClr>
                <a:srgbClr val="00287D"/>
              </a:buClr>
              <a:buFont typeface="Wingdings" pitchFamily="2" charset="2"/>
              <a:buChar char="§"/>
            </a:pPr>
            <a:r>
              <a:rPr lang="cs-CZ" sz="1800" dirty="0" err="1">
                <a:solidFill>
                  <a:srgbClr val="000000"/>
                </a:solidFill>
              </a:rPr>
              <a:t>Pl</a:t>
            </a:r>
            <a:r>
              <a:rPr lang="cs-CZ" sz="1800" dirty="0">
                <a:solidFill>
                  <a:srgbClr val="000000"/>
                </a:solidFill>
              </a:rPr>
              <a:t>. ÚS 35/93, „</a:t>
            </a:r>
            <a:r>
              <a:rPr lang="cs-CZ" sz="1800" i="1" dirty="0">
                <a:solidFill>
                  <a:srgbClr val="FF0000"/>
                </a:solidFill>
              </a:rPr>
              <a:t>Právo na bezplatné základní a středoškolské vzdělání</a:t>
            </a:r>
            <a:r>
              <a:rPr lang="cs-CZ" sz="1800" i="1" dirty="0">
                <a:solidFill>
                  <a:srgbClr val="000000"/>
                </a:solidFill>
              </a:rPr>
              <a:t>, které občanům přiznává čl. 33 odst. 2 Listiny základních práv a svobod, má nepodmíněnou povahu. I když podle čl. 41 odst. 1 Listiny je možno se tohoto práva domáhat pouze v mezích prováděcích zákonů, lze sotva mít za to, že s šetřením mezi základních práv a svobod by ještě byla slučitelná zákonnou výjimkou zpochybněná nepodmíněnost práva na bezplatné základní a středoškolské vzdělání</a:t>
            </a:r>
            <a:r>
              <a:rPr lang="cs-CZ" sz="1800" dirty="0">
                <a:solidFill>
                  <a:srgbClr val="000000"/>
                </a:solidFill>
              </a:rPr>
              <a:t>.“ </a:t>
            </a:r>
          </a:p>
          <a:p>
            <a:pPr marL="342900" lvl="0" indent="-342900" algn="just">
              <a:lnSpc>
                <a:spcPct val="100000"/>
              </a:lnSpc>
              <a:spcBef>
                <a:spcPct val="20000"/>
              </a:spcBef>
              <a:buClr>
                <a:srgbClr val="00287D"/>
              </a:buClr>
              <a:buFont typeface="Wingdings" pitchFamily="2" charset="2"/>
              <a:buChar char="§"/>
            </a:pPr>
            <a:r>
              <a:rPr lang="cs-CZ" sz="1800" dirty="0" err="1">
                <a:solidFill>
                  <a:srgbClr val="000000"/>
                </a:solidFill>
              </a:rPr>
              <a:t>Pl</a:t>
            </a:r>
            <a:r>
              <a:rPr lang="cs-CZ" sz="1800" dirty="0">
                <a:solidFill>
                  <a:srgbClr val="000000"/>
                </a:solidFill>
              </a:rPr>
              <a:t>. ÚS 32/95, „</a:t>
            </a:r>
            <a:r>
              <a:rPr lang="cs-CZ" sz="1800" i="1" dirty="0">
                <a:solidFill>
                  <a:srgbClr val="FF0000"/>
                </a:solidFill>
              </a:rPr>
              <a:t>Právo na vzdělání na vysoké škole nelze chápat jako základní právo v tom smyslu, že by každý byl oprávněn studovat na vysoké škole, jakou si sám zvolí, a že by stát byl povinen zaručit komukoliv takové vzdělání, jaké si přeje</a:t>
            </a:r>
            <a:r>
              <a:rPr lang="cs-CZ" sz="1800" dirty="0">
                <a:solidFill>
                  <a:srgbClr val="000000"/>
                </a:solidFill>
              </a:rPr>
              <a:t>.“ </a:t>
            </a:r>
          </a:p>
          <a:p>
            <a:endParaRPr lang="cs-CZ" dirty="0"/>
          </a:p>
        </p:txBody>
      </p:sp>
    </p:spTree>
    <p:extLst>
      <p:ext uri="{BB962C8B-B14F-4D97-AF65-F5344CB8AC3E}">
        <p14:creationId xmlns:p14="http://schemas.microsoft.com/office/powerpoint/2010/main" val="3935804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altLang="cs-CZ" dirty="0"/>
              <a:t>Právní úprava</a:t>
            </a:r>
            <a:endParaRPr lang="cs-CZ" dirty="0"/>
          </a:p>
        </p:txBody>
      </p:sp>
      <p:sp>
        <p:nvSpPr>
          <p:cNvPr id="5" name="Zástupný symbol pro obsah 4"/>
          <p:cNvSpPr>
            <a:spLocks noGrp="1"/>
          </p:cNvSpPr>
          <p:nvPr>
            <p:ph idx="1"/>
          </p:nvPr>
        </p:nvSpPr>
        <p:spPr/>
        <p:txBody>
          <a:bodyPr/>
          <a:lstStyle/>
          <a:p>
            <a:pPr marL="342900" lvl="0" indent="-342900" algn="just">
              <a:lnSpc>
                <a:spcPct val="100000"/>
              </a:lnSpc>
              <a:spcBef>
                <a:spcPct val="20000"/>
              </a:spcBef>
              <a:buClr>
                <a:srgbClr val="00287D"/>
              </a:buClr>
              <a:buFont typeface="Wingdings" pitchFamily="2" charset="2"/>
              <a:buChar char="§"/>
            </a:pPr>
            <a:r>
              <a:rPr lang="cs-CZ" sz="1800" b="1" dirty="0">
                <a:solidFill>
                  <a:srgbClr val="000000"/>
                </a:solidFill>
              </a:rPr>
              <a:t>Zákon č. 561/2004 Sb., o předškolním, základním, středním, vyšším odborném a jiném vzdělávání (školský zákon)</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563/2004 Sb., o pedagogických pracovnících a o změně některých zákonů </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306/1999 Sb., o poskytování dotací soukromým školám, předškolním a školským zařízením</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Zákon č. 109/2002 Sb., o výkonu ústavní výchovy nebo ochranné výchovy ve školských zařízeních a o preventivně výchovné péči ve školských zařízeních a o změně dalších zákonů</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353/2016 Sb., o přijímacím řízení ke střednímu vzdělávání</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10/2005 Sb., o vyšším odborném vzdělávání</a:t>
            </a:r>
            <a:endParaRPr lang="cs-CZ" altLang="cs-CZ" sz="1800" dirty="0">
              <a:solidFill>
                <a:srgbClr val="000000"/>
              </a:solidFill>
            </a:endParaRP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13/2005 Sb., o středním vzdělávání a vzdělávání v konzervatoři</a:t>
            </a:r>
          </a:p>
          <a:p>
            <a:pPr marL="0" lvl="0" indent="0" algn="just">
              <a:lnSpc>
                <a:spcPct val="100000"/>
              </a:lnSpc>
              <a:spcBef>
                <a:spcPct val="20000"/>
              </a:spcBef>
              <a:buClr>
                <a:srgbClr val="00287D"/>
              </a:buClr>
              <a:buNone/>
            </a:pPr>
            <a:endParaRPr lang="cs-CZ" altLang="cs-CZ" sz="2400" dirty="0">
              <a:solidFill>
                <a:srgbClr val="000000"/>
              </a:solidFill>
            </a:endParaRPr>
          </a:p>
          <a:p>
            <a:endParaRPr lang="cs-CZ" dirty="0"/>
          </a:p>
        </p:txBody>
      </p:sp>
    </p:spTree>
    <p:extLst>
      <p:ext uri="{BB962C8B-B14F-4D97-AF65-F5344CB8AC3E}">
        <p14:creationId xmlns:p14="http://schemas.microsoft.com/office/powerpoint/2010/main" val="549981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altLang="cs-CZ" dirty="0"/>
              <a:t>Právní úprava</a:t>
            </a:r>
            <a:endParaRPr lang="cs-CZ" dirty="0"/>
          </a:p>
        </p:txBody>
      </p:sp>
      <p:sp>
        <p:nvSpPr>
          <p:cNvPr id="5" name="Zástupný symbol pro obsah 4"/>
          <p:cNvSpPr>
            <a:spLocks noGrp="1"/>
          </p:cNvSpPr>
          <p:nvPr>
            <p:ph idx="1"/>
          </p:nvPr>
        </p:nvSpPr>
        <p:spPr>
          <a:xfrm>
            <a:off x="540094" y="1291771"/>
            <a:ext cx="8066301" cy="4540229"/>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14/2005 Sb., o předškolním vzdělávání</a:t>
            </a:r>
          </a:p>
          <a:p>
            <a:pPr marL="342900" lvl="0" indent="-342900" algn="just">
              <a:lnSpc>
                <a:spcPct val="100000"/>
              </a:lnSpc>
              <a:spcBef>
                <a:spcPct val="20000"/>
              </a:spcBef>
              <a:buClr>
                <a:srgbClr val="00287D"/>
              </a:buClr>
              <a:buFont typeface="Wingdings" pitchFamily="2" charset="2"/>
              <a:buChar char="§"/>
            </a:pPr>
            <a:r>
              <a:rPr lang="pl-PL" sz="1800" dirty="0">
                <a:solidFill>
                  <a:srgbClr val="000000"/>
                </a:solidFill>
              </a:rPr>
              <a:t>Vyhláška č. 16/2005 Sb., o organizaci školního roku</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47/2005 Sb., o ukončování vzdělávání ve středních školách závěrečnou zkouškou a o ukončování vzdělávání v konzervatoři absolutoriem</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48/2005 Sb., o základním vzdělávání a některých náležitostech plnění povinné školní docházky</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107/2005 Sb., o školním stravování</a:t>
            </a:r>
          </a:p>
          <a:p>
            <a:pPr marL="342900" lvl="0" indent="-342900" algn="just">
              <a:lnSpc>
                <a:spcPct val="100000"/>
              </a:lnSpc>
              <a:spcBef>
                <a:spcPct val="20000"/>
              </a:spcBef>
              <a:buClr>
                <a:srgbClr val="00287D"/>
              </a:buClr>
              <a:buFont typeface="Wingdings" pitchFamily="2" charset="2"/>
              <a:buChar char="§"/>
            </a:pPr>
            <a:r>
              <a:rPr lang="cs-CZ" altLang="cs-CZ" sz="1800" dirty="0" smtClean="0">
                <a:solidFill>
                  <a:srgbClr val="000000"/>
                </a:solidFill>
              </a:rPr>
              <a:t>Vyhláška </a:t>
            </a:r>
            <a:r>
              <a:rPr lang="cs-CZ" altLang="cs-CZ" sz="1800" dirty="0">
                <a:solidFill>
                  <a:srgbClr val="000000"/>
                </a:solidFill>
              </a:rPr>
              <a:t>č. 177/2009 Sb., o bližších podmínkách ukončování vzdělávání ve středních školách maturitní zkouškou</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3/2015 Sb., o některých dokladech o vzdělání</a:t>
            </a:r>
          </a:p>
          <a:p>
            <a:pPr marL="342900" lvl="0" indent="-342900" algn="just">
              <a:lnSpc>
                <a:spcPct val="100000"/>
              </a:lnSpc>
              <a:spcBef>
                <a:spcPct val="20000"/>
              </a:spcBef>
              <a:buClr>
                <a:srgbClr val="00287D"/>
              </a:buClr>
              <a:buFont typeface="Wingdings" pitchFamily="2" charset="2"/>
              <a:buChar char="§"/>
            </a:pPr>
            <a:r>
              <a:rPr lang="cs-CZ" altLang="cs-CZ" sz="1800" dirty="0">
                <a:solidFill>
                  <a:srgbClr val="000000"/>
                </a:solidFill>
              </a:rPr>
              <a:t>Vyhláška č. 27/2016 Sb., o vzdělávání žáků se speciálními vzdělávacími potřebami a žáků nadaných</a:t>
            </a:r>
          </a:p>
          <a:p>
            <a:pPr marL="0" lvl="0" indent="0" algn="just">
              <a:lnSpc>
                <a:spcPct val="100000"/>
              </a:lnSpc>
              <a:spcBef>
                <a:spcPct val="20000"/>
              </a:spcBef>
              <a:buClr>
                <a:srgbClr val="00287D"/>
              </a:buClr>
              <a:buNone/>
            </a:pPr>
            <a:endParaRPr lang="cs-CZ" altLang="cs-CZ" sz="2400" dirty="0">
              <a:solidFill>
                <a:srgbClr val="000000"/>
              </a:solidFill>
            </a:endParaRPr>
          </a:p>
          <a:p>
            <a:endParaRPr lang="cs-CZ" dirty="0"/>
          </a:p>
        </p:txBody>
      </p:sp>
    </p:spTree>
    <p:extLst>
      <p:ext uri="{BB962C8B-B14F-4D97-AF65-F5344CB8AC3E}">
        <p14:creationId xmlns:p14="http://schemas.microsoft.com/office/powerpoint/2010/main" val="3691396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altLang="cs-CZ" dirty="0"/>
              <a:t>Právní úprava</a:t>
            </a:r>
            <a:endParaRPr lang="cs-CZ" dirty="0"/>
          </a:p>
        </p:txBody>
      </p:sp>
      <p:sp>
        <p:nvSpPr>
          <p:cNvPr id="5" name="Zástupný symbol pro obsah 4"/>
          <p:cNvSpPr>
            <a:spLocks noGrp="1"/>
          </p:cNvSpPr>
          <p:nvPr>
            <p:ph idx="1"/>
          </p:nvPr>
        </p:nvSpPr>
        <p:spPr>
          <a:xfrm>
            <a:off x="540094" y="1291771"/>
            <a:ext cx="8066301" cy="4540229"/>
          </a:xfrm>
        </p:spPr>
        <p:txBody>
          <a:bodyPr/>
          <a:lstStyle/>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Vyhláška č. 282/2016 Sb. o požadavcích na potraviny, pro které je přípustná reklama a které lze nabízet k prodeji a prodávat ve školách a školských zařízeních</a:t>
            </a:r>
          </a:p>
          <a:p>
            <a:pPr marL="342900" lvl="0" indent="-342900" algn="just">
              <a:lnSpc>
                <a:spcPct val="100000"/>
              </a:lnSpc>
              <a:spcBef>
                <a:spcPct val="20000"/>
              </a:spcBef>
              <a:buClr>
                <a:srgbClr val="00287D"/>
              </a:buClr>
              <a:buFont typeface="Wingdings" pitchFamily="2" charset="2"/>
              <a:buChar char="§"/>
            </a:pPr>
            <a:r>
              <a:rPr lang="cs-CZ" sz="1800" dirty="0">
                <a:solidFill>
                  <a:srgbClr val="000000"/>
                </a:solidFill>
              </a:rPr>
              <a:t>Nařízení vlády č. 445/2016 Sb. o stanovení oborů vzdělání, v nichž je matematika zkušebním předmětem společné části maturitní </a:t>
            </a:r>
            <a:r>
              <a:rPr lang="cs-CZ" sz="1800" dirty="0" smtClean="0">
                <a:solidFill>
                  <a:srgbClr val="000000"/>
                </a:solidFill>
              </a:rPr>
              <a:t>zkoušky</a:t>
            </a:r>
          </a:p>
          <a:p>
            <a:pPr marL="342900" lvl="0" indent="-342900" algn="just">
              <a:lnSpc>
                <a:spcPct val="100000"/>
              </a:lnSpc>
              <a:spcBef>
                <a:spcPct val="20000"/>
              </a:spcBef>
              <a:buClr>
                <a:srgbClr val="00287D"/>
              </a:buClr>
              <a:buFont typeface="Wingdings" pitchFamily="2" charset="2"/>
              <a:buChar char="§"/>
            </a:pPr>
            <a:r>
              <a:rPr lang="cs-CZ" sz="1800" dirty="0" smtClean="0">
                <a:solidFill>
                  <a:srgbClr val="000000"/>
                </a:solidFill>
              </a:rPr>
              <a:t>Nařízení vlády č. </a:t>
            </a:r>
            <a:r>
              <a:rPr lang="cs-CZ" sz="1800" dirty="0">
                <a:solidFill>
                  <a:srgbClr val="000000"/>
                </a:solidFill>
              </a:rPr>
              <a:t>128/2018 Sb. o stanovení maximálního počtu hodin výuky financovaného ze státního rozpočtu pro základní školu, střední školu a konzervatoř zřizovanou krajem, obcí nebo svazkem obcí</a:t>
            </a:r>
          </a:p>
          <a:p>
            <a:pPr marL="0" lvl="0" indent="0" algn="just">
              <a:lnSpc>
                <a:spcPct val="100000"/>
              </a:lnSpc>
              <a:spcBef>
                <a:spcPct val="20000"/>
              </a:spcBef>
              <a:buClr>
                <a:srgbClr val="00287D"/>
              </a:buClr>
              <a:buNone/>
            </a:pPr>
            <a:endParaRPr lang="cs-CZ" altLang="cs-CZ" sz="2400" dirty="0">
              <a:solidFill>
                <a:srgbClr val="000000"/>
              </a:solidFill>
            </a:endParaRPr>
          </a:p>
          <a:p>
            <a:endParaRPr lang="cs-CZ" dirty="0"/>
          </a:p>
        </p:txBody>
      </p:sp>
    </p:spTree>
    <p:extLst>
      <p:ext uri="{BB962C8B-B14F-4D97-AF65-F5344CB8AC3E}">
        <p14:creationId xmlns:p14="http://schemas.microsoft.com/office/powerpoint/2010/main" val="313961261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prezentace-law-cz-4-3</Template>
  <TotalTime>108</TotalTime>
  <Words>4617</Words>
  <Application>Microsoft Office PowerPoint</Application>
  <PresentationFormat>Vlastní</PresentationFormat>
  <Paragraphs>292</Paragraphs>
  <Slides>40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40</vt:i4>
      </vt:variant>
    </vt:vector>
  </HeadingPairs>
  <TitlesOfParts>
    <vt:vector size="44" baseType="lpstr">
      <vt:lpstr>Arial</vt:lpstr>
      <vt:lpstr>Tahoma</vt:lpstr>
      <vt:lpstr>Wingdings</vt:lpstr>
      <vt:lpstr>Prezentace_MU_CZ</vt:lpstr>
      <vt:lpstr>MP811Zk Správní právo III </vt:lpstr>
      <vt:lpstr>Program přednášky</vt:lpstr>
      <vt:lpstr>Správa školství</vt:lpstr>
      <vt:lpstr>NSS, sp. zn. 2 As 60/2006, č. 1163/2007 Sb. NSS</vt:lpstr>
      <vt:lpstr>Ústavní a mezinárodně právní východiska a zakotvení </vt:lpstr>
      <vt:lpstr>Ústavní a mezinárodně právní východiska a zakotvení </vt:lpstr>
      <vt:lpstr>Právní úprava</vt:lpstr>
      <vt:lpstr>Právní úprava</vt:lpstr>
      <vt:lpstr>Právní úprava</vt:lpstr>
      <vt:lpstr>NSS, sp. zn. 1 As 160/2012, č. 2812/2013 Sb. NSS</vt:lpstr>
      <vt:lpstr>Orgány a organizace na úseku školství</vt:lpstr>
      <vt:lpstr>Orgány a organizace na úseku školství</vt:lpstr>
      <vt:lpstr>Orgány a organizace na úseku školství</vt:lpstr>
      <vt:lpstr>Orgány a organizace na úseku školství</vt:lpstr>
      <vt:lpstr>Školský zákon (systematika)</vt:lpstr>
      <vt:lpstr>Zásady vzdělávání (§ 2 ŠZ)</vt:lpstr>
      <vt:lpstr>Cíle vzdělávání (§ 2 ŠZ)</vt:lpstr>
      <vt:lpstr>Systém vzdělávacích programů</vt:lpstr>
      <vt:lpstr>Vzdělávací soustava</vt:lpstr>
      <vt:lpstr>Vzdělávací soustava</vt:lpstr>
      <vt:lpstr>Školský rejstřík (§ 141 ŠZ)</vt:lpstr>
      <vt:lpstr>Hodnocení škol (§ 12 ŠZ)</vt:lpstr>
      <vt:lpstr>Práva žáků, studentů a jejich zákonných zástupců (§ 21 ŠZ)</vt:lpstr>
      <vt:lpstr>Povinnosti žáků, studentů a jejich zákonných zástupců (§ 22 ŠZ)</vt:lpstr>
      <vt:lpstr>Zákonní zástupci jsou povinni zejména</vt:lpstr>
      <vt:lpstr>Přestupky</vt:lpstr>
      <vt:lpstr>Pojmy a instituty</vt:lpstr>
      <vt:lpstr>Pojmy a instituty</vt:lpstr>
      <vt:lpstr>Výuka náboženství</vt:lpstr>
      <vt:lpstr>Procesní aspekty</vt:lpstr>
      <vt:lpstr>Procesní aspekty</vt:lpstr>
      <vt:lpstr>Procesní aspekty</vt:lpstr>
      <vt:lpstr>Procesní aspekty</vt:lpstr>
      <vt:lpstr>Soudní ochrana</vt:lpstr>
      <vt:lpstr>Soudní ochrana</vt:lpstr>
      <vt:lpstr>Soudní ochrana</vt:lpstr>
      <vt:lpstr>Soudní ochrana</vt:lpstr>
      <vt:lpstr>Soudní ochrana</vt:lpstr>
      <vt:lpstr>Soudní ochrana</vt:lpstr>
      <vt:lpstr>Soudní ochrana</vt:lpstr>
    </vt:vector>
  </TitlesOfParts>
  <Company>PrF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Lukas Potesil</dc:creator>
  <cp:lastModifiedBy>Lukas Potesil</cp:lastModifiedBy>
  <cp:revision>34</cp:revision>
  <cp:lastPrinted>2019-03-19T12:48:28Z</cp:lastPrinted>
  <dcterms:created xsi:type="dcterms:W3CDTF">2019-02-27T15:02:38Z</dcterms:created>
  <dcterms:modified xsi:type="dcterms:W3CDTF">2019-03-19T12:49:13Z</dcterms:modified>
</cp:coreProperties>
</file>