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5" r:id="rId3"/>
    <p:sldId id="286" r:id="rId4"/>
    <p:sldId id="289" r:id="rId5"/>
    <p:sldId id="294" r:id="rId6"/>
    <p:sldId id="288" r:id="rId7"/>
    <p:sldId id="290" r:id="rId8"/>
    <p:sldId id="291" r:id="rId9"/>
    <p:sldId id="293" r:id="rId10"/>
    <p:sldId id="292" r:id="rId11"/>
    <p:sldId id="296" r:id="rId12"/>
    <p:sldId id="297" r:id="rId13"/>
    <p:sldId id="298" r:id="rId14"/>
    <p:sldId id="311" r:id="rId15"/>
    <p:sldId id="312" r:id="rId16"/>
    <p:sldId id="313" r:id="rId17"/>
    <p:sldId id="295" r:id="rId18"/>
    <p:sldId id="304" r:id="rId19"/>
    <p:sldId id="303" r:id="rId20"/>
    <p:sldId id="301" r:id="rId21"/>
    <p:sldId id="299" r:id="rId22"/>
    <p:sldId id="302" r:id="rId23"/>
    <p:sldId id="305" r:id="rId24"/>
    <p:sldId id="306" r:id="rId25"/>
    <p:sldId id="307" r:id="rId26"/>
    <p:sldId id="308" r:id="rId27"/>
    <p:sldId id="309" r:id="rId28"/>
    <p:sldId id="310" r:id="rId2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94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</a:t>
            </a:r>
            <a:r>
              <a:rPr lang="cs-CZ" dirty="0" smtClean="0"/>
              <a:t>dopravy </a:t>
            </a:r>
            <a:r>
              <a:rPr lang="cs-CZ" dirty="0" smtClean="0"/>
              <a:t>             (pozemní komunikace)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SP III - 7. 5. 2019</a:t>
            </a:r>
          </a:p>
          <a:p>
            <a:r>
              <a:rPr lang="cs-CZ" b="1" dirty="0" smtClean="0"/>
              <a:t>Sylabus </a:t>
            </a:r>
            <a:r>
              <a:rPr lang="cs-CZ" b="1" dirty="0" smtClean="0"/>
              <a:t>k </a:t>
            </a:r>
            <a:r>
              <a:rPr lang="cs-CZ" b="1" dirty="0" smtClean="0"/>
              <a:t>tématu přednášky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Vlastnický režim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Obecná východiska (§ 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pozemní komunikace specifickým případem </a:t>
            </a:r>
            <a:r>
              <a:rPr lang="cs-CZ" sz="1000" b="1" dirty="0" smtClean="0"/>
              <a:t>tzv. vyhrazeného majetku </a:t>
            </a:r>
            <a:r>
              <a:rPr lang="cs-CZ" sz="1000" dirty="0" smtClean="0"/>
              <a:t>jakožto majetku, který může být vlastněn pouze některými veřejnými (veřejnoprávními) subjekty</a:t>
            </a:r>
          </a:p>
          <a:p>
            <a:pPr lvl="1"/>
            <a:r>
              <a:rPr lang="cs-CZ" sz="1000" dirty="0" smtClean="0"/>
              <a:t>viz obecně čl. 11 odst. 2 Listiny základních práv a svobod</a:t>
            </a:r>
          </a:p>
          <a:p>
            <a:pPr lvl="1"/>
            <a:r>
              <a:rPr lang="cs-CZ" sz="1000" dirty="0" smtClean="0"/>
              <a:t>ovšem poněkud nedůsledně - změna kategorie pozemní komunikace totiž nevede ke změně vlastnictví, nýbrž podmínkou pro změnu kategorie je změna vlastnictví (resp. smlouvy o budoucí smlouvě o převodu vlastnického práva k dotčené pozemní komunikaci uzavřené mezi stávajícím vlastníkem a budoucím vlastníkem)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Dálnice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státu</a:t>
            </a:r>
          </a:p>
          <a:p>
            <a:r>
              <a:rPr lang="cs-CZ" sz="1800" dirty="0" smtClean="0"/>
              <a:t>Silnice</a:t>
            </a:r>
          </a:p>
          <a:p>
            <a:pPr lvl="1"/>
            <a:r>
              <a:rPr lang="cs-CZ" sz="1000" dirty="0" smtClean="0"/>
              <a:t>I. třídy ve vlastnictví </a:t>
            </a:r>
            <a:r>
              <a:rPr lang="cs-CZ" sz="1000" b="1" dirty="0" smtClean="0"/>
              <a:t>státu</a:t>
            </a:r>
          </a:p>
          <a:p>
            <a:pPr lvl="1"/>
            <a:r>
              <a:rPr lang="cs-CZ" sz="1000" dirty="0" smtClean="0"/>
              <a:t>II. a III. třídy ve vlastnictví </a:t>
            </a:r>
            <a:r>
              <a:rPr lang="cs-CZ" sz="1000" b="1" dirty="0" smtClean="0"/>
              <a:t>kraje</a:t>
            </a:r>
            <a:r>
              <a:rPr lang="cs-CZ" sz="1000" dirty="0" smtClean="0"/>
              <a:t>, na jehož území se nacházejí</a:t>
            </a:r>
          </a:p>
          <a:p>
            <a:r>
              <a:rPr lang="cs-CZ" sz="1800" dirty="0" smtClean="0"/>
              <a:t>Místní komunikace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obce</a:t>
            </a:r>
          </a:p>
          <a:p>
            <a:r>
              <a:rPr lang="cs-CZ" sz="1800" dirty="0" smtClean="0"/>
              <a:t>Účelové komunikace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právnické nebo fyzické osoby </a:t>
            </a:r>
            <a:r>
              <a:rPr lang="cs-CZ" sz="1000" dirty="0" smtClean="0"/>
              <a:t>= v soukromém vlastnictví</a:t>
            </a:r>
          </a:p>
          <a:p>
            <a:pPr lvl="1"/>
            <a:r>
              <a:rPr lang="cs-CZ" sz="1000" dirty="0" smtClean="0"/>
              <a:t>právnickou osobou může být také veřejný subjekt (stát, obec, kraj, ale potenciálně i jiný veřejný subjekt), pak ve vlastnictví veřejném</a:t>
            </a:r>
          </a:p>
          <a:p>
            <a:pPr lvl="1"/>
            <a:r>
              <a:rPr lang="cs-CZ" sz="1000" dirty="0" smtClean="0"/>
              <a:t>na vlastníky účelové komunikace se </a:t>
            </a:r>
            <a:r>
              <a:rPr lang="cs-CZ" sz="1000" b="1" dirty="0" smtClean="0"/>
              <a:t>nevztahují povinnosti stanovené </a:t>
            </a:r>
            <a:r>
              <a:rPr lang="cs-CZ" sz="1000" b="1" dirty="0" err="1" smtClean="0"/>
              <a:t>ZoPK</a:t>
            </a:r>
            <a:r>
              <a:rPr lang="cs-CZ" sz="1000" dirty="0" smtClean="0"/>
              <a:t>, viz dále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vlastníka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Správa (§ 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vlastník musí vykonávat </a:t>
            </a:r>
            <a:r>
              <a:rPr lang="cs-CZ" sz="1000" b="1" dirty="0" smtClean="0"/>
              <a:t>správu</a:t>
            </a:r>
            <a:r>
              <a:rPr lang="cs-CZ" sz="1000" dirty="0" smtClean="0"/>
              <a:t>, kterou lze rozumět zejména pravidelné a mimořádné </a:t>
            </a:r>
            <a:r>
              <a:rPr lang="cs-CZ" sz="1000" i="1" dirty="0" smtClean="0"/>
              <a:t>prohlídky, údržbu a opravy</a:t>
            </a:r>
          </a:p>
          <a:p>
            <a:pPr lvl="1"/>
            <a:r>
              <a:rPr lang="cs-CZ" sz="1000" dirty="0" smtClean="0"/>
              <a:t>podrobnosti upravuje prováděcí předpis (vyhláška č. 104/1997 Sb., viz níže)</a:t>
            </a:r>
          </a:p>
          <a:p>
            <a:pPr lvl="1"/>
            <a:r>
              <a:rPr lang="cs-CZ" sz="1000" dirty="0" smtClean="0"/>
              <a:t>dále výkon správy může vlastník zajišťovat prostřednictvím správce jakožto právnická osoba zřízená nebo založená (a ovládané) vlastníkem pozemní komunikace (zpravidla </a:t>
            </a:r>
            <a:r>
              <a:rPr lang="cs-CZ" sz="1000" i="1" dirty="0" smtClean="0"/>
              <a:t>tzv. komunální podniky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běžné</a:t>
            </a:r>
            <a:r>
              <a:rPr lang="cs-CZ" sz="1000" b="1" dirty="0" smtClean="0"/>
              <a:t> prohlídky </a:t>
            </a:r>
            <a:r>
              <a:rPr lang="cs-CZ" sz="1000" dirty="0" smtClean="0"/>
              <a:t>- zjišťuje se především správná funkce dopravního značení, bezpečnostního zařízení a závady ve sjízdnosti (schůdnosti) v těchto lhůtách:</a:t>
            </a:r>
          </a:p>
          <a:p>
            <a:pPr lvl="1"/>
            <a:r>
              <a:rPr lang="cs-CZ" sz="1000" dirty="0" smtClean="0"/>
              <a:t>dálnice ..... každý pracovní den</a:t>
            </a:r>
          </a:p>
          <a:p>
            <a:pPr lvl="1"/>
            <a:r>
              <a:rPr lang="cs-CZ" sz="1000" dirty="0" smtClean="0"/>
              <a:t>silnice I. třídy ..... 2× týdně</a:t>
            </a:r>
          </a:p>
          <a:p>
            <a:pPr lvl="1"/>
            <a:r>
              <a:rPr lang="cs-CZ" sz="1000" dirty="0" smtClean="0"/>
              <a:t>silnice II. třídy ..... 2× měsíčně</a:t>
            </a:r>
          </a:p>
          <a:p>
            <a:pPr lvl="1"/>
            <a:r>
              <a:rPr lang="cs-CZ" sz="1000" dirty="0" smtClean="0"/>
              <a:t>silnice III. třídy ..... 1× měsíčně</a:t>
            </a:r>
          </a:p>
          <a:p>
            <a:pPr lvl="1"/>
            <a:r>
              <a:rPr lang="cs-CZ" sz="1000" dirty="0" smtClean="0"/>
              <a:t>dále např. také </a:t>
            </a:r>
            <a:r>
              <a:rPr lang="cs-CZ" sz="1000" i="1" dirty="0" smtClean="0"/>
              <a:t>hlavní prohlídka </a:t>
            </a:r>
            <a:r>
              <a:rPr lang="cs-CZ" sz="1000" dirty="0" smtClean="0"/>
              <a:t>(zjišťuje se stavebně technický stav komunikace, včetně jejích součástí a příslušenství </a:t>
            </a:r>
            <a:r>
              <a:rPr lang="pl-PL" sz="1000" dirty="0" smtClean="0"/>
              <a:t>(nejméně jednou za 5 let, ale v některých případech dříve) či </a:t>
            </a:r>
            <a:r>
              <a:rPr lang="pl-PL" sz="1000" i="1" dirty="0" smtClean="0"/>
              <a:t>mimořádná prohlídka </a:t>
            </a:r>
            <a:r>
              <a:rPr lang="pl-PL" sz="1000" dirty="0" smtClean="0"/>
              <a:t>- např. při náhlém poškození vozovky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cílem </a:t>
            </a:r>
            <a:r>
              <a:rPr lang="cs-CZ" sz="1000" b="1" dirty="0" smtClean="0"/>
              <a:t>údržby a oprav </a:t>
            </a:r>
            <a:r>
              <a:rPr lang="cs-CZ" sz="1000" dirty="0" smtClean="0"/>
              <a:t>je odstranit závady ve sjízdnosti, opotřebení nebo poškození komunikace, jejích součástí a příslušenství</a:t>
            </a:r>
          </a:p>
          <a:p>
            <a:pPr lvl="1"/>
            <a:r>
              <a:rPr lang="cs-CZ" sz="1000" dirty="0" smtClean="0"/>
              <a:t>rozsah a způsob provedení závisí na vyhodnocení výsledků prohlídek, popř. na doporučeních systému hospodaření s vozovkou</a:t>
            </a:r>
          </a:p>
          <a:p>
            <a:pPr lvl="1"/>
            <a:r>
              <a:rPr lang="cs-CZ" sz="1000" dirty="0" smtClean="0"/>
              <a:t>podrobnosti v příloze prováděcího předpisu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Evidence</a:t>
            </a:r>
          </a:p>
          <a:p>
            <a:pPr lvl="1"/>
            <a:r>
              <a:rPr lang="cs-CZ" sz="1000" dirty="0" smtClean="0"/>
              <a:t>dále zejména povinnost vlastníka vést evidenci jím vlastněných pozemních komunikací</a:t>
            </a:r>
          </a:p>
          <a:p>
            <a:pPr lvl="1"/>
            <a:r>
              <a:rPr lang="cs-CZ" sz="1000" dirty="0" smtClean="0"/>
              <a:t>evidence prostřednictvím </a:t>
            </a:r>
            <a:r>
              <a:rPr lang="cs-CZ" sz="1000" i="1" dirty="0" smtClean="0"/>
              <a:t>pasportu komunikace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souběžně </a:t>
            </a:r>
            <a:r>
              <a:rPr lang="cs-CZ" sz="1000" i="1" dirty="0" smtClean="0"/>
              <a:t>Centrální evidence pozemních komunikací </a:t>
            </a:r>
            <a:r>
              <a:rPr lang="cs-CZ" sz="1000" dirty="0" smtClean="0"/>
              <a:t>jako informačním systémem veřejné správy vedený Ministerstvem dopravy</a:t>
            </a:r>
            <a:endParaRPr lang="cs-CZ" sz="10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Obecné užívání (§ 19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oprávnění každého užívat pozemní komunikace bezplatně obvyklým způsobem a k účelům, ke kterým jsou určeny = </a:t>
            </a:r>
            <a:r>
              <a:rPr lang="cs-CZ" sz="1000" b="1" dirty="0" smtClean="0"/>
              <a:t>obecné užívání</a:t>
            </a:r>
          </a:p>
          <a:p>
            <a:pPr lvl="1"/>
            <a:r>
              <a:rPr lang="cs-CZ" sz="1000" b="1" dirty="0" smtClean="0"/>
              <a:t>užívání na základě veřejného práva</a:t>
            </a:r>
            <a:r>
              <a:rPr lang="cs-CZ" sz="1000" dirty="0" smtClean="0"/>
              <a:t>, nevyžaduje další soukromoprávní oprávnění </a:t>
            </a:r>
          </a:p>
          <a:p>
            <a:pPr lvl="1"/>
            <a:r>
              <a:rPr lang="cs-CZ" sz="1000" dirty="0" smtClean="0"/>
              <a:t>proto pozemní komunikace zpravidla vlastněny veřejnými subjekty, které jsou přirozeně spojeny s veřejným zájmem</a:t>
            </a:r>
          </a:p>
          <a:p>
            <a:pPr lvl="1"/>
            <a:r>
              <a:rPr lang="cs-CZ" sz="1000" dirty="0" smtClean="0"/>
              <a:t>problematické ovšem v případě veřejně přístupných účelových komunikací (viz samostatná prezentace)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b="1" dirty="0" smtClean="0"/>
              <a:t>podmínky a limity obecného užívání: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uživatel se musí přizpůsobit stavebnímu stavu a dopravně technickému stavu dotčené pozemní komunikace</a:t>
            </a:r>
          </a:p>
          <a:p>
            <a:pPr lvl="1"/>
            <a:r>
              <a:rPr lang="cs-CZ" sz="1000" dirty="0" smtClean="0"/>
              <a:t>v mezích zvláštních předpisů upravujících provoz na pozemních komunikacích = zejména pravidla provozu na pozemních komunikacích podle </a:t>
            </a:r>
            <a:r>
              <a:rPr lang="cs-CZ" sz="1000" dirty="0" err="1" smtClean="0"/>
              <a:t>ZoPPK</a:t>
            </a:r>
            <a:endParaRPr lang="cs-CZ" sz="1000" dirty="0" smtClean="0"/>
          </a:p>
          <a:p>
            <a:pPr lvl="1"/>
            <a:r>
              <a:rPr lang="cs-CZ" sz="1000" dirty="0" smtClean="0"/>
              <a:t>za podmínek stanovených </a:t>
            </a:r>
            <a:r>
              <a:rPr lang="cs-CZ" sz="1000" dirty="0" err="1" smtClean="0"/>
              <a:t>ZoPK</a:t>
            </a:r>
            <a:r>
              <a:rPr lang="cs-CZ" sz="1000" dirty="0" smtClean="0"/>
              <a:t> = např. omezení pro některé kategorie pozemních komunikací</a:t>
            </a:r>
          </a:p>
          <a:p>
            <a:pPr lvl="1"/>
            <a:r>
              <a:rPr lang="cs-CZ" sz="1000" dirty="0" smtClean="0"/>
              <a:t>a pokud pro zvláštní případy nestanoví tento zákon nebo zvláštní předpis jinak = výjimky z obecného užívání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konkrétní omezení</a:t>
            </a:r>
            <a:r>
              <a:rPr lang="cs-CZ" sz="1000" dirty="0" smtClean="0"/>
              <a:t>, např.:</a:t>
            </a:r>
          </a:p>
          <a:p>
            <a:pPr lvl="1"/>
            <a:r>
              <a:rPr lang="cs-CZ" sz="1000" dirty="0" smtClean="0"/>
              <a:t>zákaz znečišťovat nebo poškozovat</a:t>
            </a:r>
          </a:p>
          <a:p>
            <a:pPr lvl="1"/>
            <a:r>
              <a:rPr lang="cs-CZ" sz="1000" dirty="0" smtClean="0"/>
              <a:t>neoprávněně odstraňovat, zakrývat, přemísťovat, osazovat nebo pozměňovat dopravní zařízení</a:t>
            </a:r>
          </a:p>
          <a:p>
            <a:pPr lvl="1"/>
            <a:r>
              <a:rPr lang="cs-CZ" sz="1000" dirty="0" smtClean="0"/>
              <a:t>používat pásová a jiná vozidla, jejichž kola nejsou opatřena pneumatikami nebo gumovými obručemi</a:t>
            </a:r>
          </a:p>
          <a:p>
            <a:pPr lvl="1"/>
            <a:r>
              <a:rPr lang="cs-CZ" sz="1000" dirty="0" smtClean="0"/>
              <a:t>používat sněhové řetězy v úsecích, kde vozovka není dostatečně pokryta sněhovou nebo ledovou vrstvou</a:t>
            </a:r>
          </a:p>
          <a:p>
            <a:pPr lvl="1"/>
            <a:r>
              <a:rPr lang="cs-CZ" sz="1000" dirty="0" smtClean="0"/>
              <a:t> používat hroty v pneumatikách</a:t>
            </a:r>
          </a:p>
          <a:p>
            <a:pPr lvl="1"/>
            <a:r>
              <a:rPr lang="cs-CZ" sz="1000" dirty="0" smtClean="0"/>
              <a:t>odstavovat </a:t>
            </a:r>
            <a:r>
              <a:rPr lang="cs-CZ" sz="1000" dirty="0" err="1" smtClean="0"/>
              <a:t>autovraky</a:t>
            </a:r>
            <a:endParaRPr lang="cs-CZ" sz="1000" dirty="0" smtClean="0"/>
          </a:p>
          <a:p>
            <a:pPr lvl="1"/>
            <a:r>
              <a:rPr lang="cs-CZ" sz="1000" dirty="0" smtClean="0"/>
              <a:t>z uvedených možné výjimky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další omezení plynou z pravidel provozu na pozemních komunikacích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Výjimky z obecného užívání (§ 19a - 24b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dočasný zákaz stání nebo zastavení </a:t>
            </a:r>
            <a:r>
              <a:rPr lang="cs-CZ" sz="1000" dirty="0" smtClean="0"/>
              <a:t>silničních vozidel - např. pro tzv. bloková čištění</a:t>
            </a:r>
          </a:p>
          <a:p>
            <a:pPr lvl="1"/>
            <a:r>
              <a:rPr lang="cs-CZ" sz="1000" b="1" dirty="0" smtClean="0"/>
              <a:t>odstraňování </a:t>
            </a:r>
            <a:r>
              <a:rPr lang="cs-CZ" sz="1000" b="1" dirty="0" err="1" smtClean="0"/>
              <a:t>autovraků</a:t>
            </a:r>
            <a:r>
              <a:rPr lang="cs-CZ" sz="1000" b="1" dirty="0" smtClean="0"/>
              <a:t> </a:t>
            </a:r>
            <a:r>
              <a:rPr lang="cs-CZ" sz="1000" dirty="0" smtClean="0"/>
              <a:t>vlastníkem pozemní komunikace</a:t>
            </a:r>
          </a:p>
          <a:p>
            <a:pPr lvl="1"/>
            <a:r>
              <a:rPr lang="cs-CZ" sz="1000" dirty="0" smtClean="0"/>
              <a:t>omezení obecného užívání </a:t>
            </a:r>
            <a:r>
              <a:rPr lang="cs-CZ" sz="1000" b="1" dirty="0" smtClean="0"/>
              <a:t>uzavírkami a objížďkami</a:t>
            </a:r>
          </a:p>
          <a:p>
            <a:pPr lvl="1"/>
            <a:r>
              <a:rPr lang="cs-CZ" sz="1000" dirty="0" smtClean="0"/>
              <a:t>omezení vjezdu některých vozidel (tranzitní dopravy, proti „objíždění zpoplatněných úseků“)</a:t>
            </a:r>
          </a:p>
          <a:p>
            <a:pPr lvl="1"/>
            <a:r>
              <a:rPr lang="cs-CZ" sz="1000" dirty="0" smtClean="0"/>
              <a:t>zpoplatnění obecného užívání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dvě možnosti </a:t>
            </a:r>
            <a:r>
              <a:rPr lang="cs-CZ" sz="1000" b="1" dirty="0" smtClean="0"/>
              <a:t>zpoplatnění</a:t>
            </a:r>
          </a:p>
          <a:p>
            <a:pPr lvl="1"/>
            <a:r>
              <a:rPr lang="cs-CZ" sz="1000" dirty="0" smtClean="0"/>
              <a:t>a) podle typu vozidla a ujeté vzdálenosti po zpoplatněné pozemní komunikaci = „mýtné“ (mýtné pro nákladní vozidla)</a:t>
            </a:r>
          </a:p>
          <a:p>
            <a:pPr lvl="1"/>
            <a:r>
              <a:rPr lang="cs-CZ" sz="1000" dirty="0" smtClean="0"/>
              <a:t>b) podle časového období užívání zpoplatněné pozemní komunikace = „časový poplatek“ (dálniční kupóny)</a:t>
            </a:r>
          </a:p>
          <a:p>
            <a:pPr lvl="1"/>
            <a:r>
              <a:rPr lang="cs-CZ" sz="1000" dirty="0" smtClean="0"/>
              <a:t>nikoli kumulativně, podrobnosti v prováděcích předpisech</a:t>
            </a:r>
          </a:p>
          <a:p>
            <a:pPr lvl="1"/>
            <a:r>
              <a:rPr lang="cs-CZ" sz="1000" dirty="0" smtClean="0"/>
              <a:t>další možnost zpoplatnění = </a:t>
            </a:r>
            <a:r>
              <a:rPr lang="cs-CZ" sz="1000" i="1" dirty="0" smtClean="0"/>
              <a:t>mimořádné změny dopravního významu </a:t>
            </a:r>
            <a:r>
              <a:rPr lang="cs-CZ" sz="1000" dirty="0" smtClean="0"/>
              <a:t>(kompenzace za nezbytné náklady vynaložené v souvislosti s  podstatným nárůstem zatížení části pozemní komunikace, jejíž stavební stav nebo dopravně technický stav tomuto nárůstu zjevně neodpovídá - vlastník komunikace se může domáhat u soudu)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opačná situace = </a:t>
            </a:r>
            <a:r>
              <a:rPr lang="cs-CZ" sz="1000" b="1" dirty="0" smtClean="0"/>
              <a:t>rozšíření obecného užívání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na vybraných úsecích možnost provozovat vozidla, která překračují limity vyžadované </a:t>
            </a:r>
            <a:r>
              <a:rPr lang="cs-CZ" sz="1000" dirty="0" err="1" smtClean="0"/>
              <a:t>ZoPPK</a:t>
            </a:r>
            <a:r>
              <a:rPr lang="cs-CZ" sz="1000" dirty="0" smtClean="0"/>
              <a:t> (tzv. </a:t>
            </a:r>
            <a:r>
              <a:rPr lang="cs-CZ" sz="1000" dirty="0" err="1" smtClean="0"/>
              <a:t>gigalinery</a:t>
            </a:r>
            <a:r>
              <a:rPr lang="cs-CZ" sz="1000" dirty="0" smtClean="0"/>
              <a:t> s délkou až 25,5 m)</a:t>
            </a:r>
          </a:p>
          <a:p>
            <a:pPr lvl="1">
              <a:buNone/>
            </a:pPr>
            <a:endParaRPr lang="cs-CZ" sz="1000" i="1" dirty="0" smtClean="0"/>
          </a:p>
          <a:p>
            <a:r>
              <a:rPr lang="cs-CZ" sz="1800" dirty="0" smtClean="0"/>
              <a:t>Zvláštní užívání (§ 25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 užívání dálnic, silnic a místních komunikací </a:t>
            </a:r>
            <a:r>
              <a:rPr lang="cs-CZ" sz="1000" b="1" dirty="0" smtClean="0"/>
              <a:t>jiným než obvyklým způsobem </a:t>
            </a:r>
            <a:r>
              <a:rPr lang="cs-CZ" sz="1000" dirty="0" smtClean="0"/>
              <a:t>nebo </a:t>
            </a:r>
            <a:r>
              <a:rPr lang="cs-CZ" sz="1000" b="1" dirty="0" smtClean="0"/>
              <a:t>k jiným účelům, než pro které jsou určeny</a:t>
            </a:r>
          </a:p>
          <a:p>
            <a:pPr lvl="1"/>
            <a:r>
              <a:rPr lang="cs-CZ" sz="1000" dirty="0" smtClean="0"/>
              <a:t>třeba </a:t>
            </a:r>
            <a:r>
              <a:rPr lang="cs-CZ" sz="1000" b="1" dirty="0" smtClean="0"/>
              <a:t>povolení </a:t>
            </a:r>
            <a:r>
              <a:rPr lang="cs-CZ" sz="1000" dirty="0" smtClean="0"/>
              <a:t>příslušného silničního správního úřadu vydaného s předchozím </a:t>
            </a:r>
            <a:r>
              <a:rPr lang="cs-CZ" sz="1000" b="1" dirty="0" smtClean="0"/>
              <a:t>souhlasem vlastníka </a:t>
            </a:r>
            <a:r>
              <a:rPr lang="cs-CZ" sz="1000" dirty="0" smtClean="0"/>
              <a:t>dotčené pozemní komunikace, </a:t>
            </a:r>
          </a:p>
          <a:p>
            <a:pPr lvl="1"/>
            <a:r>
              <a:rPr lang="cs-CZ" sz="1000" dirty="0" smtClean="0"/>
              <a:t>a může-li zvláštní užívání ovlivnit bezpečnost nebo plynulost silničního provozu, také s předchozím souhlasem Ministerstva vnitra, jde-li o dálnici, v ostatních případech se souhlasem Policie České republiky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např. </a:t>
            </a:r>
            <a:r>
              <a:rPr lang="cs-CZ" sz="1000" i="1" dirty="0" smtClean="0"/>
              <a:t>nadrozměrné náklady, umisťování reklamních zařízení, audiovizuální tvorba, stavební práce, použití pásovými vozidly AČR,…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obecného 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Přestupky (§ 42a a 42b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fyzická osoba, právnická nebo podnikající fyzická osoba se dopustí přestupku tím, </a:t>
            </a:r>
          </a:p>
          <a:p>
            <a:pPr lvl="1"/>
            <a:r>
              <a:rPr lang="cs-CZ" sz="1000" dirty="0" smtClean="0"/>
              <a:t>že </a:t>
            </a:r>
            <a:r>
              <a:rPr lang="cs-CZ" sz="1000" b="1" dirty="0" smtClean="0"/>
              <a:t>omezí obecné užívání</a:t>
            </a:r>
            <a:r>
              <a:rPr lang="cs-CZ" sz="1000" dirty="0" smtClean="0"/>
              <a:t> dálnice, silnice, místní komunikace nebo</a:t>
            </a:r>
            <a:r>
              <a:rPr lang="cs-CZ" sz="1000" b="1" dirty="0" smtClean="0"/>
              <a:t> veřejně přístupné účelové komunikace </a:t>
            </a:r>
            <a:r>
              <a:rPr lang="cs-CZ" sz="1000" dirty="0" smtClean="0"/>
              <a:t>bez povolení nebo v rozporu s tímto povolením neoprávněně zřídí objížďku nebo neoznačí uzavírku nebo objížďku (pokuta do 500000 Kč)</a:t>
            </a:r>
          </a:p>
          <a:p>
            <a:pPr lvl="1"/>
            <a:r>
              <a:rPr lang="cs-CZ" sz="1000" dirty="0" smtClean="0"/>
              <a:t>bez povolení </a:t>
            </a:r>
            <a:r>
              <a:rPr lang="cs-CZ" sz="1000" b="1" dirty="0" smtClean="0"/>
              <a:t>umístí na pozemní komunikaci pevnou překážku </a:t>
            </a:r>
            <a:r>
              <a:rPr lang="cs-CZ" sz="1000" dirty="0" smtClean="0"/>
              <a:t>nebo ji neodstraní na svůj náklad ve lhůtě stanovené silničním správním úřadem (pokuta do 300000 Kč)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Pevné překážky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pevnou překážku </a:t>
            </a:r>
            <a:r>
              <a:rPr lang="cs-CZ" sz="1000" b="1" dirty="0" smtClean="0"/>
              <a:t>lze umístit na pozemní komunikaci pouze na základě povolení </a:t>
            </a:r>
            <a:r>
              <a:rPr lang="cs-CZ" sz="1000" dirty="0" smtClean="0"/>
              <a:t>silničního správního úřadu vydaného po projednání s vlastníkem dotčené pozemní komunikace a se souhlasem Ministerstva vnitra, jde-li o dálnici, v ostatních případech se souhlasem Policie České republiky.</a:t>
            </a:r>
          </a:p>
          <a:p>
            <a:pPr lvl="1"/>
            <a:r>
              <a:rPr lang="cs-CZ" sz="1000" dirty="0" smtClean="0"/>
              <a:t>povolení lze vydat pouze za předpokladu, že nebude ohrožena bezpečnost a plynulost silničního provozu a že žadatel o vydání povolení zajistí na svůj náklad všechna potřebná opatření</a:t>
            </a:r>
          </a:p>
          <a:p>
            <a:pPr lvl="1"/>
            <a:r>
              <a:rPr lang="cs-CZ" sz="1000" dirty="0" smtClean="0"/>
              <a:t>pevné překážky, </a:t>
            </a:r>
            <a:r>
              <a:rPr lang="cs-CZ" sz="1000" b="1" dirty="0" smtClean="0"/>
              <a:t>na jejichž umístění nebylo vydáno povolení, jsou jejich vlastníci povinni odstranit na svůj náklad </a:t>
            </a:r>
            <a:r>
              <a:rPr lang="cs-CZ" sz="1000" dirty="0" smtClean="0"/>
              <a:t>ve lhůtě stanovené silničním správním úřadem. Po marném uplynutí stanovené lhůty je vlastník, popřípadě správce dálnice, silnice nebo místní komunikace oprávněn odstranit pevnou překážku na náklady jejího vlastníka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vztahuje se </a:t>
            </a:r>
            <a:r>
              <a:rPr lang="cs-CZ" sz="1000" b="1" dirty="0" smtClean="0"/>
              <a:t>i na veřejně přístupné účelové komunikace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obecného 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15. 11. 2007,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</a:t>
            </a:r>
            <a:r>
              <a:rPr lang="fr-FR" sz="1800" dirty="0" smtClean="0"/>
              <a:t>6 Ans 2/2007</a:t>
            </a:r>
            <a:r>
              <a:rPr lang="cs-CZ" sz="1800" dirty="0" smtClean="0"/>
              <a:t>-</a:t>
            </a:r>
            <a:r>
              <a:rPr lang="fr-FR" sz="1800" dirty="0" smtClean="0"/>
              <a:t>128</a:t>
            </a:r>
            <a:endParaRPr lang="cs-CZ" sz="1000" dirty="0" smtClean="0"/>
          </a:p>
          <a:p>
            <a:pPr lvl="1"/>
            <a:r>
              <a:rPr lang="cs-CZ" sz="1000" dirty="0" smtClean="0"/>
              <a:t>Byť tedy užívání veřejně přístupné účelové komunikace může být za určitých podmínek omezeno, je třeba v obecné rovině souhlasit se stěžovateli, </a:t>
            </a:r>
            <a:r>
              <a:rPr lang="cs-CZ" sz="1000" b="1" dirty="0" smtClean="0"/>
              <a:t>že se tak nemůže dít svémocně, ale jedině způsobem předvídaným v </a:t>
            </a:r>
            <a:r>
              <a:rPr lang="cs-CZ" sz="1000" b="1" dirty="0" err="1" smtClean="0"/>
              <a:t>ust</a:t>
            </a:r>
            <a:r>
              <a:rPr lang="cs-CZ" sz="1000" b="1" dirty="0" smtClean="0"/>
              <a:t>. § 7 odst. 1 zákona o pozemních komunikacích, tedy rozhodnutím silničního správního úřadu na návrh vlastníka účelové komunikace, pokud je to nezbytné k ochraně jeho oprávněných zájmů.</a:t>
            </a:r>
            <a:r>
              <a:rPr lang="cs-CZ" sz="1000" dirty="0" smtClean="0"/>
              <a:t> V takovém řízení o návrhu na omezení přístupu na veřejně přístupnou účelovou komunikaci musí silniční správní úřad samozřejmě přihlížet rovněž k oprávněným zájmům dosavadních uživatelů dané komunikace, zvláště pak těch, kteří ji využívají pro přístup ke svým nemovitostem či pro něž možnost užívání dané komunikace podmiňuje způsob využití jejich pozemků. </a:t>
            </a:r>
          </a:p>
          <a:p>
            <a:pPr lvl="1"/>
            <a:r>
              <a:rPr lang="cs-CZ" sz="1000" b="1" dirty="0" smtClean="0"/>
              <a:t>Pokud ovšem vlastník oprávnění ostatních uživatelů komunikace nerespektuje a právě svémocným přehrazením komunikace jejímu užívání brání, jeví se být účinnou cestou k nápravě právě využití ustanovení § 29 odst. 3 zákona o pozemních komunikacích, tedy vydání rozhodnutí, jímž silniční správní úřad nařídí odstranění pevných překážek z této komunikace</a:t>
            </a:r>
            <a:r>
              <a:rPr lang="cs-CZ" sz="1000" dirty="0" smtClean="0"/>
              <a:t>. Přestože tedy zákon o pozemních komunikacích definuje pevné překážky v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29 odst. 1 pouze ve vztahu k dálnicím, silnicím a místním komunikacím, má tato úprava podle názoru Nejvyššího správního soudu širší platnost a lze proto v mezích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29 odst. 3 cit. zákona nařídit odstranění rovněž takových překážek, které byly neoprávněně umístěny na veřejně přístupné účelové komunikaci. Tomuto výkladu nasvědčuje i pojetí přestupku a jiného správního deliktu dle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42a odst. 1 písm. l) a § 42b odst. 1 písm. l) zákona o pozemních komunikacích, které rovněž nerozlišují kategorii pozemní komunikace, nýbrž postihují obecně neoprávněné umístění pevné překážky na pozemní komunikaci či její neodstranění ve lhůtě stanovené silničním správním úřadem.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silničního úřadu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Omezení užívání veřejně přístupné účelové komunikace (§ 7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příslušný silniční správní úřad obecního úřadu obce s rozšířenou působností </a:t>
            </a:r>
            <a:r>
              <a:rPr lang="cs-CZ" sz="1000" b="1" dirty="0" smtClean="0"/>
              <a:t>může na žádost vlastníka </a:t>
            </a:r>
            <a:r>
              <a:rPr lang="cs-CZ" sz="1000" dirty="0" smtClean="0"/>
              <a:t>účelové komunikace a po projednání s Policií České republiky </a:t>
            </a:r>
            <a:r>
              <a:rPr lang="cs-CZ" sz="1000" b="1" dirty="0" smtClean="0"/>
              <a:t>upravit nebo omezit veřejný přístup na účelovou komunikaci</a:t>
            </a:r>
          </a:p>
          <a:p>
            <a:pPr lvl="1"/>
            <a:r>
              <a:rPr lang="cs-CZ" sz="1000" dirty="0" smtClean="0"/>
              <a:t>pokud je to nezbytně nutné k ochraně oprávněných zájmů tohoto vlastníka. </a:t>
            </a:r>
          </a:p>
          <a:p>
            <a:pPr lvl="1"/>
            <a:r>
              <a:rPr lang="cs-CZ" sz="1000" dirty="0" smtClean="0"/>
              <a:t>úprava nebo omezení veřejného přístupu na účelové komunikace stanovené zvláštními právními předpisy tím není dotčena (= zejména obecná omezení plynoucí ze </a:t>
            </a:r>
            <a:r>
              <a:rPr lang="cs-CZ" sz="1000" dirty="0" err="1" smtClean="0"/>
              <a:t>ZoPK</a:t>
            </a:r>
            <a:r>
              <a:rPr lang="cs-CZ" sz="1000" dirty="0" smtClean="0"/>
              <a:t> či případně omezení plynoucí z pravidel provozu podle </a:t>
            </a:r>
            <a:r>
              <a:rPr lang="cs-CZ" sz="1000" dirty="0" err="1" smtClean="0"/>
              <a:t>ZoSP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Deklaratorní rozhodnutí (§ 7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 pochybnostech, zda z hlediska pozemní komunikace jde o uzavřený prostor nebo objekt, rozhoduje příslušný silniční správní úřad</a:t>
            </a:r>
          </a:p>
          <a:p>
            <a:pPr lvl="1"/>
            <a:r>
              <a:rPr lang="cs-CZ" sz="1000" dirty="0" smtClean="0"/>
              <a:t>= rozhodování o tom, zda je účelová komunikace veřejně přístupná či nikoli</a:t>
            </a:r>
          </a:p>
          <a:p>
            <a:pPr lvl="1"/>
            <a:r>
              <a:rPr lang="cs-CZ" sz="1000" dirty="0" smtClean="0"/>
              <a:t>ale také o tom, zda jsou v určitém případě naplněny znaky veřejně přístupné pozemní komunikace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Součásti a příslušenství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Součásti dálnice, silnice a místní komunikace (§ 12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všechny konstrukční vrstvy vozovek a krajnic, </a:t>
            </a:r>
            <a:r>
              <a:rPr lang="cs-CZ" sz="1000" dirty="0" err="1" smtClean="0"/>
              <a:t>odpočívky</a:t>
            </a:r>
            <a:r>
              <a:rPr lang="cs-CZ" sz="1000" dirty="0" smtClean="0"/>
              <a:t>, stavby a technická a jiná zařízení určená k provádění kontrolní činnosti při dohledu na bezpečnost a plynulost provozu na pozemních komunikacích, přidružené a přídatné pruhy, včetně zastávkových pruhů linkové osobní dopravy</a:t>
            </a:r>
          </a:p>
          <a:p>
            <a:pPr lvl="1"/>
            <a:r>
              <a:rPr lang="cs-CZ" sz="1000" dirty="0" smtClean="0"/>
              <a:t>mostní objekty (nadjezdy), po nichž je komunikace vedena, včetně chodníků, revizních zařízení, ochranných štítů a sítí na nich, strojní vybavení sklopných mostů, ledolamy, propustky, lávky pro chodce nebo cyklisty</a:t>
            </a:r>
          </a:p>
          <a:p>
            <a:pPr lvl="1"/>
            <a:r>
              <a:rPr lang="cs-CZ" sz="1000" dirty="0" smtClean="0"/>
              <a:t>tunely, galérie, opěrné, zárubní, obkladní a parapetní zdi, tarasy, násypy a svahy, dělicí pásy, příkopy a ostatní povrchová odvodňovací zařízení, silniční pomocné pozemky</a:t>
            </a:r>
          </a:p>
          <a:p>
            <a:pPr lvl="1"/>
            <a:r>
              <a:rPr lang="cs-CZ" sz="1000" dirty="0" smtClean="0"/>
              <a:t>svislé dopravní značky, zábradlí, odrazníky, svodidla, </a:t>
            </a:r>
            <a:r>
              <a:rPr lang="cs-CZ" sz="1000" dirty="0" err="1" smtClean="0"/>
              <a:t>pružidla</a:t>
            </a:r>
            <a:r>
              <a:rPr lang="cs-CZ" sz="1000" dirty="0" smtClean="0"/>
              <a:t>, směrové sloupky, dopravní knoflíky, staničníky, mezníky, vodorovná dopravní značení, dopravní ostrůvky, odrazné a vodicí proužky a zpomalovací prahy</a:t>
            </a:r>
          </a:p>
          <a:p>
            <a:pPr lvl="1"/>
            <a:r>
              <a:rPr lang="cs-CZ" sz="1000" dirty="0" smtClean="0"/>
              <a:t>únikové zóny, protihlukové stěny a protihlukové valy, pokud jsou umístěny na silničním pozemku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dále např. také součástmi místní komunikace </a:t>
            </a:r>
            <a:r>
              <a:rPr lang="cs-CZ" sz="1000" i="1" dirty="0" smtClean="0"/>
              <a:t>přilehlé chodníky, </a:t>
            </a:r>
            <a:r>
              <a:rPr lang="cs-CZ" sz="1000" i="1" dirty="0" err="1" smtClean="0"/>
              <a:t>chodníky</a:t>
            </a:r>
            <a:r>
              <a:rPr lang="cs-CZ" sz="1000" i="1" dirty="0" smtClean="0"/>
              <a:t> pod podloubími, veřejná parkoviště a obratiště, podchody a zařízení pro zajištění a zabezpečení přechodů pro chodce</a:t>
            </a:r>
            <a:r>
              <a:rPr lang="cs-CZ" sz="1000" dirty="0" smtClean="0"/>
              <a:t>, pokud nejsou samostatnými místními komunikacemi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Příslušenství dálnice, silnice a místní komunikace (§ 13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přenosné svislé dopravní značky, a dopravní zařízení</a:t>
            </a:r>
          </a:p>
          <a:p>
            <a:pPr lvl="1"/>
            <a:r>
              <a:rPr lang="cs-CZ" sz="1000" dirty="0" smtClean="0"/>
              <a:t>veřejné osvětlení, světelná signalizační zařízení sloužící k řízení provozu,</a:t>
            </a:r>
          </a:p>
          <a:p>
            <a:pPr lvl="1"/>
            <a:r>
              <a:rPr lang="cs-CZ" sz="1000" dirty="0" smtClean="0"/>
              <a:t>silniční vegetace, zásněžky, zásobníky a skládky údržbových hmot,</a:t>
            </a:r>
          </a:p>
          <a:p>
            <a:pPr lvl="1"/>
            <a:r>
              <a:rPr lang="cs-CZ" sz="1000" dirty="0" smtClean="0"/>
              <a:t>objekty a prostranství bezprostředně sloužící výkonu údržby dálnice, silnice nebo místní komunikace (</a:t>
            </a:r>
            <a:r>
              <a:rPr lang="cs-CZ" sz="1000" dirty="0" err="1" smtClean="0"/>
              <a:t>cestmistrovství</a:t>
            </a:r>
            <a:r>
              <a:rPr lang="cs-CZ" sz="1000" dirty="0" smtClean="0"/>
              <a:t>) nebo k zabezpečení úkolů složek integrovaného záchranného systému a jejich napojení na příslušnou pozemní komunikaci,</a:t>
            </a:r>
          </a:p>
          <a:p>
            <a:pPr lvl="1"/>
            <a:r>
              <a:rPr lang="cs-CZ" sz="1000" dirty="0" smtClean="0"/>
              <a:t>dále různá technická zařízení apod.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pl-PL" sz="1800" dirty="0" smtClean="0"/>
              <a:t>Označení dálnic, silnic a místních komunikací</a:t>
            </a:r>
            <a:endParaRPr lang="cs-CZ" sz="1800" dirty="0" smtClean="0"/>
          </a:p>
          <a:p>
            <a:pPr lvl="1"/>
            <a:r>
              <a:rPr lang="cs-CZ" sz="1000" dirty="0" smtClean="0"/>
              <a:t>upraveno v prováděcí vyhlášce k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dálnice a silnice I. třídy </a:t>
            </a:r>
            <a:r>
              <a:rPr lang="cs-CZ" sz="1000" dirty="0" smtClean="0"/>
              <a:t>se označují </a:t>
            </a:r>
            <a:r>
              <a:rPr lang="cs-CZ" sz="1000" b="1" dirty="0" smtClean="0"/>
              <a:t>čísly od 0 do 99</a:t>
            </a:r>
            <a:r>
              <a:rPr lang="cs-CZ" sz="1000" dirty="0" smtClean="0"/>
              <a:t>; jde-li o dálnici, uvádí se v evidenci před číslici písmeno </a:t>
            </a:r>
            <a:r>
              <a:rPr lang="cs-CZ" sz="1000" b="1" dirty="0" smtClean="0"/>
              <a:t>„D“</a:t>
            </a:r>
          </a:p>
          <a:p>
            <a:pPr lvl="1"/>
            <a:r>
              <a:rPr lang="cs-CZ" sz="1000" b="1" dirty="0" smtClean="0"/>
              <a:t>silnice II. třídy </a:t>
            </a:r>
            <a:r>
              <a:rPr lang="cs-CZ" sz="1000" dirty="0" smtClean="0"/>
              <a:t>se označují </a:t>
            </a:r>
            <a:r>
              <a:rPr lang="cs-CZ" sz="1000" b="1" dirty="0" smtClean="0"/>
              <a:t>čísly od 100 do 999</a:t>
            </a:r>
          </a:p>
          <a:p>
            <a:pPr lvl="1"/>
            <a:r>
              <a:rPr lang="cs-CZ" sz="1000" b="1" dirty="0" smtClean="0"/>
              <a:t>silnice III. třídy </a:t>
            </a:r>
            <a:r>
              <a:rPr lang="cs-CZ" sz="1000" dirty="0" smtClean="0"/>
              <a:t>se označují jen v evidenci </a:t>
            </a:r>
            <a:r>
              <a:rPr lang="cs-CZ" sz="1000" b="1" dirty="0" smtClean="0"/>
              <a:t>čtyř až pětimístnými čísly podle nejbližší </a:t>
            </a:r>
            <a:r>
              <a:rPr lang="cs-CZ" sz="1000" dirty="0" smtClean="0"/>
              <a:t>dálnice, silnice I. nebo II. třídy, případně doplněnými indexem malým písmenem</a:t>
            </a:r>
          </a:p>
          <a:p>
            <a:pPr lvl="1"/>
            <a:r>
              <a:rPr lang="cs-CZ" sz="1000" dirty="0" smtClean="0"/>
              <a:t>ramena jednosměrných silnic se označují indexem velkým písmenem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silnice </a:t>
            </a:r>
            <a:r>
              <a:rPr lang="cs-CZ" sz="1000" dirty="0" smtClean="0"/>
              <a:t>stanovené dle zvláštního předpisu </a:t>
            </a:r>
            <a:r>
              <a:rPr lang="en-US" sz="1000" dirty="0" smtClean="0"/>
              <a:t>[</a:t>
            </a:r>
            <a:r>
              <a:rPr lang="cs-CZ" sz="1000" i="1" dirty="0" smtClean="0"/>
              <a:t>= Evropská dohoda o hlavních silnicích s mezinárodním provozem (Ženeva 1975)</a:t>
            </a:r>
            <a:r>
              <a:rPr lang="en-US" sz="1000" dirty="0" smtClean="0"/>
              <a:t>]</a:t>
            </a:r>
            <a:r>
              <a:rPr lang="cs-CZ" sz="1000" dirty="0" smtClean="0"/>
              <a:t>              </a:t>
            </a:r>
            <a:r>
              <a:rPr lang="cs-CZ" sz="1000" b="1" dirty="0" smtClean="0"/>
              <a:t>pro mezinárodní provoz </a:t>
            </a:r>
            <a:r>
              <a:rPr lang="cs-CZ" sz="1000" dirty="0" smtClean="0"/>
              <a:t>se označují též písmenem </a:t>
            </a:r>
            <a:r>
              <a:rPr lang="cs-CZ" sz="1000" b="1" dirty="0" smtClean="0"/>
              <a:t>„E“ a číslem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pro evidenční účely se </a:t>
            </a:r>
            <a:r>
              <a:rPr lang="cs-CZ" sz="1000" b="1" dirty="0" smtClean="0"/>
              <a:t>místní komunikace </a:t>
            </a:r>
            <a:r>
              <a:rPr lang="cs-CZ" sz="1000" dirty="0" smtClean="0"/>
              <a:t>označují arabskými číslicemi počínaje číslem 1, a to zásadně odděleně pro každou třídu místních komunikací</a:t>
            </a:r>
            <a:r>
              <a:rPr lang="en-US" sz="1000" dirty="0" smtClean="0"/>
              <a:t>;</a:t>
            </a:r>
            <a:r>
              <a:rPr lang="cs-CZ" sz="1000" dirty="0" smtClean="0"/>
              <a:t> k označení třídy se používá alfabetický znak:</a:t>
            </a:r>
          </a:p>
          <a:p>
            <a:pPr lvl="1"/>
            <a:r>
              <a:rPr lang="cs-CZ" sz="1000" dirty="0" smtClean="0"/>
              <a:t>a) pro místní komunikace I. třídy písmeno a, např. 1a, 2a,</a:t>
            </a:r>
          </a:p>
          <a:p>
            <a:pPr lvl="1"/>
            <a:r>
              <a:rPr lang="cs-CZ" sz="1000" dirty="0" smtClean="0"/>
              <a:t>b) pro místní komunikace II. třídy písmeno b, např. 1b, 4b,</a:t>
            </a:r>
          </a:p>
          <a:p>
            <a:pPr lvl="1"/>
            <a:r>
              <a:rPr lang="cs-CZ" sz="1000" dirty="0" smtClean="0"/>
              <a:t>c) pro místní komunikace III. třídy písmeno c, např. 1c, 8c,</a:t>
            </a:r>
          </a:p>
          <a:p>
            <a:pPr lvl="1"/>
            <a:r>
              <a:rPr lang="cs-CZ" sz="1000" dirty="0" smtClean="0"/>
              <a:t>d) pro místní komunikace IV. třídy písmeno d, např. 1d, 12d.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upraveno také označování mostních a jiných objektů (podjezdů, tunelů)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současně jsou některé pozemní komunikace </a:t>
            </a:r>
            <a:r>
              <a:rPr lang="cs-CZ" sz="1000" b="1" dirty="0" smtClean="0"/>
              <a:t>také označeny dopravní značkou podle </a:t>
            </a:r>
            <a:r>
              <a:rPr lang="cs-CZ" sz="1000" b="1" dirty="0" err="1" smtClean="0"/>
              <a:t>ZoSP</a:t>
            </a:r>
            <a:endParaRPr lang="cs-CZ" sz="1000" b="1" dirty="0" smtClean="0"/>
          </a:p>
          <a:p>
            <a:pPr lvl="1"/>
            <a:r>
              <a:rPr lang="cs-CZ" sz="1000" i="1" dirty="0" smtClean="0"/>
              <a:t>dálnice a silnice pro motorová vozidla</a:t>
            </a:r>
            <a:endParaRPr lang="cs-CZ" sz="1000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Napojení, stavební aspekty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Připojování na pozemní komunikace (§ 10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navzájem zřizováním </a:t>
            </a:r>
            <a:r>
              <a:rPr lang="cs-CZ" sz="1000" b="1" dirty="0" smtClean="0"/>
              <a:t>křižovatek</a:t>
            </a:r>
            <a:r>
              <a:rPr lang="cs-CZ" sz="1000" dirty="0" smtClean="0"/>
              <a:t> nebo připojovat na ně sousední nemovitosti zřízením </a:t>
            </a:r>
            <a:r>
              <a:rPr lang="cs-CZ" sz="1000" b="1" dirty="0" smtClean="0"/>
              <a:t>sjezdů nebo nájezdů</a:t>
            </a:r>
          </a:p>
          <a:p>
            <a:pPr lvl="1"/>
            <a:r>
              <a:rPr lang="cs-CZ" sz="1000" dirty="0" smtClean="0"/>
              <a:t>podléhá povolení silničního správního úřadu, který si současně vyžádá stanovisko vlastníka pozemní komunikace</a:t>
            </a:r>
          </a:p>
          <a:p>
            <a:pPr lvl="1"/>
            <a:r>
              <a:rPr lang="cs-CZ" sz="1000" dirty="0" smtClean="0"/>
              <a:t>zrušena dřívější úprava, podle které byl pro připojení nemovitosti na pozemní komunikaci vyžadován souhlas vlastníka pozemní komunikace - v praxi problematické (zneužitelné)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přímé připojení sousední nemovitosti na pozemní komunikaci není účelovou komunikací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Stavební aspekty</a:t>
            </a:r>
          </a:p>
          <a:p>
            <a:pPr lvl="1"/>
            <a:r>
              <a:rPr lang="cs-CZ" sz="1000" dirty="0" smtClean="0"/>
              <a:t>stavba dálnice, silnice a místní komunikace není součástí pozemku = </a:t>
            </a:r>
            <a:r>
              <a:rPr lang="cs-CZ" sz="1000" b="1" dirty="0" smtClean="0"/>
              <a:t>samostatnou stavbou</a:t>
            </a:r>
          </a:p>
          <a:p>
            <a:pPr lvl="1"/>
            <a:r>
              <a:rPr lang="cs-CZ" sz="1000" dirty="0" smtClean="0"/>
              <a:t>pozemní komunikace nejsou evidovány v katastru nemovitostí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podle stavebního zákona (zákon č. 183/2006 Sb.) vykonávají působnost stavebního úřadu u staveb dálnic, silnic, místních komunikací a veřejně přístupných účelových komunikací (s výjimkou pravomoci ve věcech územního rozhodování) </a:t>
            </a:r>
            <a:r>
              <a:rPr lang="cs-CZ" sz="1000" b="1" dirty="0" smtClean="0"/>
              <a:t>speciální stavební úřady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pozemní komunikace reflektovány v územně plánovací dokumentaci</a:t>
            </a:r>
          </a:p>
          <a:p>
            <a:pPr lvl="1"/>
            <a:r>
              <a:rPr lang="cs-CZ" sz="1000" dirty="0" smtClean="0"/>
              <a:t>mimo stavebních předpisů jsou relevantní technické požadavky na pozemní komunikace (viz vyhláška č. 104/1997 Sb. a technická norma ČSN 73 6101)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err="1" smtClean="0"/>
              <a:t>ZoPK</a:t>
            </a:r>
            <a:r>
              <a:rPr lang="cs-CZ" sz="1000" dirty="0" smtClean="0"/>
              <a:t> reflektuje také tzv. </a:t>
            </a:r>
            <a:r>
              <a:rPr lang="cs-CZ" sz="1000" i="1" dirty="0" smtClean="0"/>
              <a:t>PPP projekty </a:t>
            </a:r>
            <a:r>
              <a:rPr lang="cs-CZ" sz="1000" dirty="0" smtClean="0"/>
              <a:t>(koncesionářské smlouvy)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200" dirty="0" smtClean="0"/>
              <a:t>i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Právní úprava</a:t>
            </a:r>
          </a:p>
          <a:p>
            <a:r>
              <a:rPr lang="cs-CZ" sz="1600" dirty="0" smtClean="0"/>
              <a:t>Definice pozemních komunikací </a:t>
            </a:r>
          </a:p>
          <a:p>
            <a:r>
              <a:rPr lang="cs-CZ" sz="1600" dirty="0" smtClean="0"/>
              <a:t>Kategorizace pozemních komunikací </a:t>
            </a:r>
          </a:p>
          <a:p>
            <a:r>
              <a:rPr lang="cs-CZ" sz="1600" dirty="0" smtClean="0"/>
              <a:t>Vlastnický režim </a:t>
            </a:r>
          </a:p>
          <a:p>
            <a:r>
              <a:rPr lang="cs-CZ" sz="1600" dirty="0" smtClean="0"/>
              <a:t>Povinnosti vlastníka</a:t>
            </a:r>
          </a:p>
          <a:p>
            <a:r>
              <a:rPr lang="cs-CZ" sz="1600" dirty="0" smtClean="0"/>
              <a:t>Užívání pozemních komunikací</a:t>
            </a:r>
          </a:p>
          <a:p>
            <a:r>
              <a:rPr lang="cs-CZ" sz="1600" dirty="0" smtClean="0"/>
              <a:t>Součásti a příslušenství</a:t>
            </a:r>
          </a:p>
          <a:p>
            <a:r>
              <a:rPr lang="cs-CZ" sz="1600" dirty="0" smtClean="0"/>
              <a:t>Označení</a:t>
            </a:r>
          </a:p>
          <a:p>
            <a:r>
              <a:rPr lang="cs-CZ" sz="1600" dirty="0" smtClean="0"/>
              <a:t>Napojení, stavební aspekty</a:t>
            </a:r>
          </a:p>
          <a:p>
            <a:r>
              <a:rPr lang="cs-CZ" sz="1600" dirty="0" smtClean="0"/>
              <a:t>Ochrana pozemních komunikací</a:t>
            </a:r>
          </a:p>
          <a:p>
            <a:r>
              <a:rPr lang="cs-CZ" sz="1600" dirty="0" smtClean="0"/>
              <a:t>Odpovědnost za škodu</a:t>
            </a:r>
          </a:p>
          <a:p>
            <a:r>
              <a:rPr lang="cs-CZ" sz="1600" dirty="0" smtClean="0"/>
              <a:t>Státní správa na úseku</a:t>
            </a:r>
            <a:endParaRPr lang="cs-CZ" sz="1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pozemních komunikací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Silniční ochranné pásmo (§ 31 - 33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 ochraně dálnice, silnice a místní komunikace I. nebo II. třídy a provozu na nich mimo souvisle zastavěné území obcí </a:t>
            </a:r>
          </a:p>
          <a:p>
            <a:pPr lvl="1"/>
            <a:r>
              <a:rPr lang="cs-CZ" sz="1000" dirty="0" smtClean="0"/>
              <a:t>prostor ohraničený svislými plochami vedenými do výšky 50 m a ve vzdálenosti</a:t>
            </a:r>
          </a:p>
          <a:p>
            <a:pPr lvl="1"/>
            <a:r>
              <a:rPr lang="cs-CZ" sz="1000" i="1" dirty="0" smtClean="0"/>
              <a:t>a) </a:t>
            </a:r>
            <a:r>
              <a:rPr lang="cs-CZ" sz="1000" b="1" i="1" dirty="0" smtClean="0"/>
              <a:t>100 m</a:t>
            </a:r>
            <a:r>
              <a:rPr lang="cs-CZ" sz="1000" i="1" dirty="0" smtClean="0"/>
              <a:t> od osy přilehlého jízdního pásu dálnice anebo od osy větve její křižovatky s jinou pozemní komunikací; pokud by takto určené pásmo nezahrnovalo celou plochu </a:t>
            </a:r>
            <a:r>
              <a:rPr lang="cs-CZ" sz="1000" i="1" dirty="0" err="1" smtClean="0"/>
              <a:t>odpočívky</a:t>
            </a:r>
            <a:r>
              <a:rPr lang="cs-CZ" sz="1000" i="1" dirty="0" smtClean="0"/>
              <a:t>, tvoří hranici pásma hranice silničního pozemku,</a:t>
            </a:r>
          </a:p>
          <a:p>
            <a:pPr lvl="1"/>
            <a:r>
              <a:rPr lang="cs-CZ" sz="1000" i="1" dirty="0" smtClean="0"/>
              <a:t>b) </a:t>
            </a:r>
            <a:r>
              <a:rPr lang="cs-CZ" sz="1000" b="1" i="1" dirty="0" smtClean="0"/>
              <a:t>50 m</a:t>
            </a:r>
            <a:r>
              <a:rPr lang="cs-CZ" sz="1000" i="1" dirty="0" smtClean="0"/>
              <a:t> od osy vozovky nebo přilehlého jízdního pásu silnice I. třídy nebo místní komunikace I. třídy,</a:t>
            </a:r>
          </a:p>
          <a:p>
            <a:pPr lvl="1"/>
            <a:r>
              <a:rPr lang="cs-CZ" sz="1000" i="1" dirty="0" smtClean="0"/>
              <a:t>c) </a:t>
            </a:r>
            <a:r>
              <a:rPr lang="cs-CZ" sz="1000" b="1" i="1" dirty="0" smtClean="0"/>
              <a:t>15 m</a:t>
            </a:r>
            <a:r>
              <a:rPr lang="cs-CZ" sz="1000" i="1" dirty="0" smtClean="0"/>
              <a:t> od osy vozovky nebo od osy přilehlého jízdního pásu silnice II. třídy nebo III. třídy a místní komunikace II. třídy.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silniční pozemky </a:t>
            </a:r>
            <a:r>
              <a:rPr lang="cs-CZ" sz="1000" dirty="0" smtClean="0"/>
              <a:t>= pozemky, na nichž je umístěno těleso dálnice, silnice a místní komunikace a silniční pomocný pozemek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stavby</a:t>
            </a:r>
            <a:r>
              <a:rPr lang="cs-CZ" sz="1000" dirty="0" smtClean="0"/>
              <a:t> vyžadující povolení či ohlášení lze v ochranném pásmu zřizovat jen </a:t>
            </a:r>
            <a:r>
              <a:rPr lang="cs-CZ" sz="1000" b="1" dirty="0" smtClean="0"/>
              <a:t>na základě povolení </a:t>
            </a:r>
            <a:r>
              <a:rPr lang="cs-CZ" sz="1000" dirty="0" smtClean="0"/>
              <a:t>silničního správního úřadu                 (územním, stavebním nebo společném územním a stavebním řízení je povolení nahrazeno závazným stanoviskem)</a:t>
            </a:r>
          </a:p>
          <a:p>
            <a:pPr lvl="1"/>
            <a:r>
              <a:rPr lang="cs-CZ" sz="1000" dirty="0" smtClean="0"/>
              <a:t>dále omezení pro umisťování objektů či vysazování vegetace pro </a:t>
            </a:r>
            <a:r>
              <a:rPr lang="cs-CZ" sz="1000" b="1" dirty="0" smtClean="0"/>
              <a:t>zajištění rozhledových prostorů</a:t>
            </a:r>
            <a:endParaRPr lang="cs-CZ" sz="1000" dirty="0" smtClean="0"/>
          </a:p>
          <a:p>
            <a:pPr lvl="1"/>
            <a:r>
              <a:rPr lang="cs-CZ" sz="1000" dirty="0" smtClean="0"/>
              <a:t>ještě přísnější omezení pro reklamní zařízení (viz samostatná prezentace)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omezení vlastníků v ochranném pásmu </a:t>
            </a:r>
          </a:p>
          <a:p>
            <a:pPr lvl="1"/>
            <a:r>
              <a:rPr lang="cs-CZ" sz="1000" dirty="0" smtClean="0"/>
              <a:t>oprávnění v silničním ochranném pásmu na nezbytnou dobu a v nezbytné míře vstupovat na cizí pozemky, nebo na stavby na nich stojící, za účelem oprav, údržby, umístění zásněžek, odstraňování následků nehod a jiných překážek omezujících silniční provoz</a:t>
            </a:r>
          </a:p>
          <a:p>
            <a:pPr lvl="1"/>
            <a:r>
              <a:rPr lang="cs-CZ" sz="1000" dirty="0" smtClean="0"/>
              <a:t>povinnost strpět, aby na pozemcích byla provedena nezbytná opatření k zabránění sesuvů půdy, padání kamenů apod.</a:t>
            </a:r>
          </a:p>
          <a:p>
            <a:pPr lvl="1"/>
            <a:r>
              <a:rPr lang="cs-CZ" sz="1000" dirty="0" smtClean="0"/>
              <a:t>povinnost v některých případech strpět zřízení věcného břemene za jednorázovou úplatu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škodu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Obecná pravidla (§ 27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uživatelé dálnice, silnice, místní komunikace </a:t>
            </a:r>
            <a:r>
              <a:rPr lang="cs-CZ" sz="1000" i="1" dirty="0" smtClean="0"/>
              <a:t>nebo chodníku </a:t>
            </a:r>
            <a:r>
              <a:rPr lang="cs-CZ" sz="1000" b="1" dirty="0" smtClean="0"/>
              <a:t>nemají nárok na náhradu škody, která jim vznikla ze stavebního stavu nebo dopravně technického stavu </a:t>
            </a:r>
            <a:r>
              <a:rPr lang="cs-CZ" sz="1000" dirty="0" smtClean="0"/>
              <a:t>těchto pozemních komunikací</a:t>
            </a:r>
          </a:p>
          <a:p>
            <a:pPr lvl="1"/>
            <a:r>
              <a:rPr lang="cs-CZ" sz="1000" i="1" dirty="0" smtClean="0"/>
              <a:t>stavební stav </a:t>
            </a:r>
            <a:r>
              <a:rPr lang="cs-CZ" sz="1000" dirty="0" smtClean="0"/>
              <a:t>= kvalita, stupeň opotřebení povrchu, podélné nebo příčné vlny, výtluky, které nelze odstranit běžnou údržbou, únosnost vozovky, krajnic, mostů a mostních objektů a vybavení pozemní komunikace součástmi a příslušenstvím</a:t>
            </a:r>
          </a:p>
          <a:p>
            <a:pPr lvl="1"/>
            <a:r>
              <a:rPr lang="cs-CZ" sz="1000" i="1" dirty="0" smtClean="0"/>
              <a:t>dopravně technický stav </a:t>
            </a:r>
            <a:r>
              <a:rPr lang="cs-CZ" sz="1000" dirty="0" smtClean="0"/>
              <a:t>= technické znaky (příčné uspořádání, příčný a podélný sklon, šířka a druh vozovky, směrové a výškové oblouky) a začlenění pozemní komunikace do terénu (rozhled, nadmořská výška)</a:t>
            </a:r>
          </a:p>
          <a:p>
            <a:pPr lvl="1"/>
            <a:r>
              <a:rPr lang="cs-CZ" sz="1000" dirty="0" smtClean="0"/>
              <a:t>na základě stavebního stavu nebo dopravně technického stavu komunikací je nesena odpovědnost pouze vůči vlastníkům sousedních nemovitostí za škody, které jim vznikly v jejich důsledku 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nárok na náhradu směrem k vlastníkovi vozidla (či chodci) </a:t>
            </a:r>
            <a:r>
              <a:rPr lang="cs-CZ" sz="1000" b="1" dirty="0" smtClean="0"/>
              <a:t>až v případě, kdy byla příčinnou škody závada ve sjízdnosti                 </a:t>
            </a:r>
            <a:r>
              <a:rPr lang="cs-CZ" sz="1000" dirty="0" smtClean="0"/>
              <a:t>(či obdobně </a:t>
            </a:r>
            <a:r>
              <a:rPr lang="cs-CZ" sz="1000" i="1" dirty="0" smtClean="0"/>
              <a:t>závada ve schůdnosti </a:t>
            </a:r>
            <a:r>
              <a:rPr lang="cs-CZ" sz="1000" dirty="0" smtClean="0"/>
              <a:t>u chodníku)</a:t>
            </a:r>
          </a:p>
          <a:p>
            <a:pPr lvl="1"/>
            <a:r>
              <a:rPr lang="cs-CZ" sz="1000" dirty="0" smtClean="0"/>
              <a:t>směřuje vůči vlastníkovi dálnice, silnice, místní komunikace (nebo chodníku) či vůči správci (za kterého vlastník ručí)</a:t>
            </a:r>
          </a:p>
          <a:p>
            <a:pPr lvl="1"/>
            <a:r>
              <a:rPr lang="cs-CZ" sz="1000" dirty="0" smtClean="0"/>
              <a:t>ale současně </a:t>
            </a:r>
            <a:r>
              <a:rPr lang="cs-CZ" sz="1000" b="1" dirty="0" smtClean="0"/>
              <a:t>možnost liberace</a:t>
            </a:r>
            <a:r>
              <a:rPr lang="cs-CZ" sz="1000" dirty="0" smtClean="0"/>
              <a:t>, pokud prokáže, že nebylo v mezích jeho možností tuto závadu odstranit, u závady způsobené povětrnostními situacemi a jejich důsledky takovou závadu zmírnit, ani na ni předepsaným způsobem upozornit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Závada ve sjízdnosti (§ 26 - 28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dálnice, silnice a místní komunikace jsou sjízdné, jestliže umožňují bezpečný pohyb silničních a jiných vozidel přizpůsobený stavebnímu stavu a dopravně technickému stavu těchto pozemních komunikací a povětrnostním situacím a jejich důsledkům</a:t>
            </a:r>
          </a:p>
          <a:p>
            <a:pPr lvl="1"/>
            <a:r>
              <a:rPr lang="cs-CZ" sz="1000" b="1" dirty="0" smtClean="0"/>
              <a:t>závada ve sjízdnosti </a:t>
            </a:r>
            <a:r>
              <a:rPr lang="cs-CZ" sz="1000" dirty="0" smtClean="0"/>
              <a:t>= taková </a:t>
            </a:r>
            <a:r>
              <a:rPr lang="cs-CZ" sz="1000" b="1" dirty="0" smtClean="0"/>
              <a:t>změna ve sjízdnosti </a:t>
            </a:r>
            <a:r>
              <a:rPr lang="cs-CZ" sz="1000" dirty="0" smtClean="0"/>
              <a:t>dálnice, silnice nebo místní komunikace, </a:t>
            </a:r>
            <a:r>
              <a:rPr lang="cs-CZ" sz="1000" b="1" dirty="0" smtClean="0"/>
              <a:t>kterou nemůže řidič vozidla předvídat při pohybu vozidla přizpůsobeném stavebnímu stavu a dopravně technickému stavu těchto pozemních komunikací a povětrnostním situacím a jejich důsledkům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pokud byla závada ve sjízdnosti způsobena někým, musí její vznik neprodleně oznámit a uhradit náklady k odstraněné či sám odstranit </a:t>
            </a:r>
          </a:p>
          <a:p>
            <a:pPr lvl="1">
              <a:buNone/>
            </a:pPr>
            <a:endParaRPr lang="cs-CZ" sz="1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správa na úseku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Výkon státní správy (§ 40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státní správu ve věcech dálnice, silnice, místní komunikace a veřejné účelové komunikace vykonávají </a:t>
            </a:r>
            <a:r>
              <a:rPr lang="cs-CZ" sz="1000" b="1" dirty="0" smtClean="0"/>
              <a:t>silniční správní úřady</a:t>
            </a:r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r>
              <a:rPr lang="cs-CZ" sz="1000" b="1" dirty="0" smtClean="0"/>
              <a:t>kterými obecně jsou:</a:t>
            </a:r>
          </a:p>
          <a:p>
            <a:pPr lvl="1"/>
            <a:r>
              <a:rPr lang="cs-CZ" sz="1000" i="1" dirty="0" smtClean="0"/>
              <a:t>Ministerstvo dopravy </a:t>
            </a:r>
            <a:r>
              <a:rPr lang="cs-CZ" sz="1000" dirty="0" smtClean="0"/>
              <a:t>- ve vztahu k dálnicím</a:t>
            </a:r>
          </a:p>
          <a:p>
            <a:pPr lvl="1"/>
            <a:r>
              <a:rPr lang="cs-CZ" sz="1000" i="1" dirty="0" smtClean="0"/>
              <a:t>krajský úřad </a:t>
            </a:r>
            <a:r>
              <a:rPr lang="cs-CZ" sz="1000" dirty="0" smtClean="0"/>
              <a:t>- ve vztahu k silnicím I. třídy</a:t>
            </a:r>
          </a:p>
          <a:p>
            <a:pPr lvl="1"/>
            <a:r>
              <a:rPr lang="cs-CZ" sz="1000" i="1" dirty="0" smtClean="0"/>
              <a:t>obecní úřad obce s rozšířenou působností </a:t>
            </a:r>
            <a:r>
              <a:rPr lang="cs-CZ" sz="1000" dirty="0" smtClean="0"/>
              <a:t>- ve vztahu k silnicím II. a III. třídy a veřejně přístupným účelovým komunikacím</a:t>
            </a:r>
          </a:p>
          <a:p>
            <a:pPr lvl="1"/>
            <a:r>
              <a:rPr lang="cs-CZ" sz="1000" i="1" dirty="0" smtClean="0"/>
              <a:t>obecní úřad </a:t>
            </a:r>
            <a:r>
              <a:rPr lang="cs-CZ" sz="1000" dirty="0" smtClean="0"/>
              <a:t>- ve vztahu k místním komunikacím</a:t>
            </a:r>
          </a:p>
          <a:p>
            <a:pPr lvl="1"/>
            <a:r>
              <a:rPr lang="cs-CZ" sz="1000" dirty="0" smtClean="0"/>
              <a:t>ve specifických situacích také </a:t>
            </a:r>
            <a:r>
              <a:rPr lang="cs-CZ" sz="1000" i="1" dirty="0" smtClean="0"/>
              <a:t>celní úřad a újezdní úřad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Státní dozor (§ 41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státní dozor na dálnicích, silnicích, místních komunikacích a veřejně přístupných účelových komunikacích vykonávají                    </a:t>
            </a:r>
            <a:r>
              <a:rPr lang="cs-CZ" sz="1000" i="1" dirty="0" smtClean="0"/>
              <a:t>silniční správní úřady v rozsahu své působnosti</a:t>
            </a:r>
          </a:p>
          <a:p>
            <a:pPr lvl="1"/>
            <a:endParaRPr lang="cs-CZ" sz="1000" i="1" dirty="0" smtClean="0"/>
          </a:p>
          <a:p>
            <a:r>
              <a:rPr lang="cs-CZ" sz="1800" dirty="0" smtClean="0"/>
              <a:t>Vybrané přestupky (§ </a:t>
            </a:r>
          </a:p>
          <a:p>
            <a:pPr lvl="1"/>
            <a:r>
              <a:rPr lang="cs-CZ" sz="1000" dirty="0" smtClean="0"/>
              <a:t>omezení obecného užívání pozemní komunikace (pokuta do 500000 Kč)</a:t>
            </a:r>
          </a:p>
          <a:p>
            <a:pPr lvl="1"/>
            <a:r>
              <a:rPr lang="cs-CZ" sz="1000" dirty="0" smtClean="0"/>
              <a:t>zvláštní užívání bez povolení (pokuta do 500000 Kč)</a:t>
            </a:r>
          </a:p>
          <a:p>
            <a:pPr lvl="1"/>
            <a:r>
              <a:rPr lang="cs-CZ" sz="1000" dirty="0" smtClean="0"/>
              <a:t>zřizování nebo provozování reklamního zařízení v silničním ochranném pásmu bez povolení (pokuta do 300000 Kč)</a:t>
            </a:r>
          </a:p>
          <a:p>
            <a:pPr lvl="1"/>
            <a:r>
              <a:rPr lang="cs-CZ" sz="1000" dirty="0" smtClean="0"/>
              <a:t>umístění a neodstranění překážky na pozemní komunikaci (pokuta do 300000 Kč)</a:t>
            </a:r>
          </a:p>
          <a:p>
            <a:pPr lvl="1"/>
            <a:r>
              <a:rPr lang="cs-CZ" sz="1000" dirty="0" smtClean="0"/>
              <a:t>užije vozidlo v systému časového zpoplatnění, aniž by byl uhrazen časový poplatek (pokuta do 5000 Kč příkazem na místě)</a:t>
            </a:r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Účelová </a:t>
            </a:r>
            <a:r>
              <a:rPr lang="cs-CZ" dirty="0" smtClean="0"/>
              <a:t>komunikace - znaky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Účelová komunikace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pokud se jedná o veřejně přístupné účelové komunikace, </a:t>
            </a:r>
            <a:r>
              <a:rPr lang="cs-CZ" sz="1000" dirty="0" smtClean="0"/>
              <a:t>je </a:t>
            </a:r>
            <a:r>
              <a:rPr lang="cs-CZ" sz="1000" dirty="0" smtClean="0"/>
              <a:t>možné její </a:t>
            </a:r>
            <a:r>
              <a:rPr lang="cs-CZ" sz="1000" b="1" dirty="0" smtClean="0"/>
              <a:t>obecné užívání </a:t>
            </a:r>
            <a:r>
              <a:rPr lang="cs-CZ" sz="1000" dirty="0" smtClean="0"/>
              <a:t>na základě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které je založeno (a chráněno) veřejným právem (nevyžaduje soukromoprávní titul)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i="1" dirty="0" smtClean="0"/>
              <a:t>problém: </a:t>
            </a:r>
            <a:r>
              <a:rPr lang="cs-CZ" sz="1000" dirty="0" smtClean="0"/>
              <a:t>veřejně přístupné účelové komunikace mohou být ve vlastnictví soukromých subjektů</a:t>
            </a:r>
          </a:p>
          <a:p>
            <a:pPr lvl="1"/>
            <a:r>
              <a:rPr lang="cs-CZ" sz="1000" dirty="0" smtClean="0"/>
              <a:t>obecným užíváním je tedy </a:t>
            </a:r>
            <a:r>
              <a:rPr lang="cs-CZ" sz="1000" b="1" dirty="0" smtClean="0"/>
              <a:t>omezeno jejich vlastnické právo</a:t>
            </a:r>
            <a:r>
              <a:rPr lang="cs-CZ" sz="1000" dirty="0" smtClean="0"/>
              <a:t>, a to (zpravidla) bez náhrady</a:t>
            </a:r>
          </a:p>
          <a:p>
            <a:pPr lvl="1"/>
            <a:r>
              <a:rPr lang="cs-CZ" sz="1000" dirty="0" smtClean="0"/>
              <a:t>z tohoto důvodu </a:t>
            </a:r>
            <a:r>
              <a:rPr lang="cs-CZ" sz="1000" b="1" dirty="0" smtClean="0"/>
              <a:t>je také významné </a:t>
            </a:r>
            <a:r>
              <a:rPr lang="cs-CZ" sz="1000" dirty="0" smtClean="0"/>
              <a:t>(a v praxi mnohdy problematické), zda určitá komunikace může být kvalifikována jako                             veřejně přístupná účelová komunikace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ke vzniku veřejně přístupné účelové komunikace nedochází na základě kategorizace (zařazení do příslušné kategorie silničním správním úřadem), nýbrž (</a:t>
            </a:r>
            <a:r>
              <a:rPr lang="cs-CZ" sz="1000" dirty="0" err="1" smtClean="0"/>
              <a:t>neformalizovaně</a:t>
            </a:r>
            <a:r>
              <a:rPr lang="cs-CZ" sz="1000" dirty="0" smtClean="0"/>
              <a:t>) ze zákona </a:t>
            </a:r>
            <a:r>
              <a:rPr lang="cs-CZ" sz="1000" b="1" dirty="0" smtClean="0"/>
              <a:t>naplněním určitých znaků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1800" dirty="0" smtClean="0"/>
              <a:t>Znaky veřejně přístupné účelové komunikace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jde o </a:t>
            </a:r>
            <a:r>
              <a:rPr lang="cs-CZ" sz="1000" b="1" dirty="0" smtClean="0"/>
              <a:t>stálou a v terénu patrnou dopravní cestu</a:t>
            </a:r>
            <a:r>
              <a:rPr lang="cs-CZ" sz="1000" dirty="0" smtClean="0"/>
              <a:t>, která 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naplňuje</a:t>
            </a:r>
            <a:r>
              <a:rPr lang="cs-CZ" sz="1000" b="1" dirty="0" smtClean="0"/>
              <a:t> účel stanovený v zákoně</a:t>
            </a:r>
            <a:r>
              <a:rPr lang="cs-CZ" sz="1000" dirty="0" smtClean="0"/>
              <a:t>, přičemž 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její vlastník dal </a:t>
            </a:r>
            <a:r>
              <a:rPr lang="cs-CZ" sz="1000" b="1" dirty="0" smtClean="0"/>
              <a:t>souhlas k obecnému užívání </a:t>
            </a:r>
            <a:r>
              <a:rPr lang="cs-CZ" sz="1000" dirty="0" smtClean="0"/>
              <a:t>své cesty veřejností a zároveň 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tato </a:t>
            </a:r>
            <a:r>
              <a:rPr lang="cs-CZ" sz="1000" b="1" dirty="0" smtClean="0"/>
              <a:t>cesta naplňuje nutnou komunikační potřebu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cesta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2. 5. 2012,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1 As 32/2012-42</a:t>
            </a:r>
          </a:p>
          <a:p>
            <a:pPr lvl="1"/>
            <a:r>
              <a:rPr lang="cs-CZ" sz="1000" dirty="0" smtClean="0"/>
              <a:t>I. V řízení o určení, zda je určitý pozemek (cesta) veřejně přístupnou účelovou komunikací, či nikoli (§ 7 odst. 1 zákona č. 13/1997 Sb., o pozemních komunikacích), </a:t>
            </a:r>
            <a:r>
              <a:rPr lang="cs-CZ" sz="1000" b="1" dirty="0" smtClean="0"/>
              <a:t>je třeba v prvé řadě zkoumat, existuje-li zde vůbec dopravní cesta ve smyslu § 2 odst. 1 citovaného zákona, která je užívána v režimu obecného užívání </a:t>
            </a:r>
            <a:r>
              <a:rPr lang="cs-CZ" sz="1000" dirty="0" smtClean="0"/>
              <a:t>(§ 19 uvedeného zákona).</a:t>
            </a:r>
          </a:p>
          <a:p>
            <a:pPr lvl="1"/>
            <a:r>
              <a:rPr lang="cs-CZ" sz="1000" dirty="0" smtClean="0"/>
              <a:t>II. Obecné užívání účelové pozemní komunikace spočívá v možnosti blíže neurčeného okruhu osob tuto komunikaci bezplatně užívat, a to způsobem obvyklým a k účelům, ke kterým je tato komunikace určena. Nejde-li o cestu obecně užívanou, nemůže jít ani o pozemní komunikaci. Úprava užívání takové cesty proto musí být řešena nikoli prostřednictvím institutů veřejného práva (deklarace veřejně přístupné účelové komunikace), ale práva soukromého.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Rozsudek KS v Praze, ze dne 5. 5. 2016 48, č. </a:t>
            </a:r>
            <a:r>
              <a:rPr lang="cs-CZ" sz="1800" dirty="0" err="1" smtClean="0"/>
              <a:t>j.A</a:t>
            </a:r>
            <a:r>
              <a:rPr lang="cs-CZ" sz="1800" dirty="0" smtClean="0"/>
              <a:t> 7/2015-140</a:t>
            </a:r>
          </a:p>
          <a:p>
            <a:pPr lvl="1"/>
            <a:r>
              <a:rPr lang="cs-CZ" sz="1000" dirty="0" smtClean="0"/>
              <a:t>Došlo-li k faktickému (rozoráním) či právnímu (ztrátou komunikační potřeby v důsledku scelení pozemků) zániku veřejně přístupné účelové komunikace (§ 7 odst. 1 zákona č. 13/1997 Sb., o pozemních komunikacích) sloužící obhospodařování zemědělských pozemků v době nesvobody, může výjimečně dojít k „obživnutí“ již zaniklé veřejné komunikace včetně souhlasu s jejím veřejným užíváním daným v době před kolektivizací (resp. od nepaměti), jestliže v přiměřené době po navrácení přilehlých pozemků původním vlastníkům v restituci dojde v terénu k obnovení této komunikace a komunikace je nadále nezbytná.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účel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Plyne ze zákonné definice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účelová komunikace je pozemní komunikace, </a:t>
            </a:r>
          </a:p>
          <a:p>
            <a:pPr lvl="1"/>
            <a:r>
              <a:rPr lang="cs-CZ" sz="1000" i="1" dirty="0" smtClean="0"/>
              <a:t>která slouží ke </a:t>
            </a:r>
            <a:r>
              <a:rPr lang="cs-CZ" sz="1000" b="1" i="1" dirty="0" smtClean="0"/>
              <a:t>spojení jednotlivých nemovitostí pro potřeby vlastníků </a:t>
            </a:r>
            <a:r>
              <a:rPr lang="cs-CZ" sz="1000" i="1" dirty="0" smtClean="0"/>
              <a:t>těchto nemovitostí </a:t>
            </a:r>
          </a:p>
          <a:p>
            <a:pPr lvl="1"/>
            <a:r>
              <a:rPr lang="cs-CZ" sz="1000" i="1" dirty="0" smtClean="0"/>
              <a:t>nebo ke </a:t>
            </a:r>
            <a:r>
              <a:rPr lang="cs-CZ" sz="1000" b="1" i="1" dirty="0" smtClean="0"/>
              <a:t>spojení těchto nemovitostí s ostatními pozemními komunikacemi </a:t>
            </a:r>
          </a:p>
          <a:p>
            <a:pPr lvl="1"/>
            <a:r>
              <a:rPr lang="cs-CZ" sz="1000" i="1" dirty="0" smtClean="0"/>
              <a:t>nebo k </a:t>
            </a:r>
            <a:r>
              <a:rPr lang="cs-CZ" sz="1000" b="1" i="1" dirty="0" smtClean="0"/>
              <a:t>obhospodařování zemědělských a lesních pozemků</a:t>
            </a:r>
            <a:endParaRPr lang="cs-CZ" sz="1000" b="1" dirty="0" smtClean="0"/>
          </a:p>
          <a:p>
            <a:pPr lvl="1">
              <a:buNone/>
            </a:pPr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souhlas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ústavního soudu ze dne 9. 1. 2008,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II. ÚS 268/06</a:t>
            </a:r>
          </a:p>
          <a:p>
            <a:pPr lvl="1"/>
            <a:r>
              <a:rPr lang="cs-CZ" sz="1000" dirty="0" smtClean="0"/>
              <a:t>Vlastnické právo náleží svou povahou do kategorie </a:t>
            </a:r>
            <a:r>
              <a:rPr lang="cs-CZ" sz="1000" b="1" dirty="0" smtClean="0"/>
              <a:t>„základních“ práv a svobod jednotlivce („</a:t>
            </a:r>
            <a:r>
              <a:rPr lang="cs-CZ" sz="1000" b="1" dirty="0" err="1" smtClean="0"/>
              <a:t>core</a:t>
            </a:r>
            <a:r>
              <a:rPr lang="cs-CZ" sz="1000" b="1" dirty="0" smtClean="0"/>
              <a:t>-</a:t>
            </a:r>
            <a:r>
              <a:rPr lang="cs-CZ" sz="1000" b="1" dirty="0" err="1" smtClean="0"/>
              <a:t>rights</a:t>
            </a:r>
            <a:r>
              <a:rPr lang="cs-CZ" sz="1000" b="1" dirty="0" smtClean="0"/>
              <a:t>“), </a:t>
            </a:r>
            <a:r>
              <a:rPr lang="cs-CZ" sz="1000" dirty="0" smtClean="0"/>
              <a:t>a tvoří tedy jádro personální autonomie jednotlivce ve vztahu k veřejné moci. Podle liberální tradice, která stála u zrodu ideologie základních práv a svobod, je vlastnické právo všezahrnující kategorií autonomního postavení jednotlivce vůči veřejné moci (srov. např. Komárková, B. Původ a význam lidských práv. Praha : SPN, 1990, s. 103: „</a:t>
            </a:r>
            <a:r>
              <a:rPr lang="cs-CZ" sz="1000" dirty="0" err="1" smtClean="0"/>
              <a:t>Locke</a:t>
            </a:r>
            <a:r>
              <a:rPr lang="cs-CZ" sz="1000" dirty="0" smtClean="0"/>
              <a:t> ukládá státu ochranu pozemských hodnot života, osobní svobody a věcného vlastnictví. Později shrnuje do pojmu vlastnictví všechny tyto hodnoty ...“).</a:t>
            </a:r>
          </a:p>
          <a:p>
            <a:pPr lvl="1"/>
            <a:r>
              <a:rPr lang="cs-CZ" sz="1000" b="1" dirty="0" smtClean="0"/>
              <a:t>Ústavně konformní omezení vlastnického práva je možné pouze ve veřejném zájmu, na základě zákona a za náhradu, přičemž míra a rozsah omezení musí být proporcionální ve vztahu k cíli, který omezení sleduje, a prostředkům, jimiž je omezení dosahováno</a:t>
            </a:r>
            <a:r>
              <a:rPr lang="cs-CZ" sz="1000" dirty="0" smtClean="0"/>
              <a:t>. Tam, kde jedna z těchto podmínek nuceného omezení vlastnického práva absentuje (například zákon nepředpokládá poskytnutí kompenzace za jeho omezení), jedná se o neústavní porušení vlastnického práva. </a:t>
            </a:r>
            <a:r>
              <a:rPr lang="cs-CZ" sz="1000" b="1" dirty="0" smtClean="0"/>
              <a:t>V takových případech lze ústavně konformně omezit vlastnické právo pouze se souhlasem vlastníka, </a:t>
            </a:r>
            <a:r>
              <a:rPr lang="cs-CZ" sz="1000" dirty="0" smtClean="0"/>
              <a:t>proto existuje-li v zákoně veřejnoprávní institut omezující vlastnické právo, aniž by s tímto omezením spojoval poskytnutí náhrady, je nezbytnou podmínkou jeho ústavní konformity souhlas vyjádřený vlastníkem.</a:t>
            </a:r>
          </a:p>
          <a:p>
            <a:pPr lvl="1"/>
            <a:r>
              <a:rPr lang="cs-CZ" sz="1000" b="1" dirty="0" smtClean="0"/>
              <a:t>Tak je tomu v případě tzv. veřejně přístupných účelových komunikací definovaných v ustanovení § 7 odst. 1 zákona č. 13/1997 Sb., o pozemních komunikacích, v jejichž případě je vlastnické právo omezeno tím, že vlastník musí strpět obecné užívání pozemku jako komunikace (§ 19 citovaného zákona) a umožnit na něj veřejný přístup.</a:t>
            </a:r>
            <a:r>
              <a:rPr lang="cs-CZ" sz="1000" dirty="0" smtClean="0"/>
              <a:t> Zákon o pozemních komunikacích však toto omezení nespojuje s poskytnutím finanční náhrady. S ohledem na shora uvedené lze tedy konstatovat, že jeho jediný ústavně konformní výklad je ten, že s takovým omezením vlastnického práva musí vlastník příslušného pozemku souhlasit. Vedle nezbytného souhlasu vlastníka je podmínkou veřejného užívání soukromého pozemku též existence nutné a ničím nenahraditelné komunikační potřeby. Z dnešních hledisek posuzování legitimních omezení základních práv se totiž jedná o nezbytnou podmínku proporcionality omezení. Zjednodušeně řečeno, existují-li jiné způsoby, jak dosáhnout sledovaného cíle (zajištění komunikačního spojení nemovitostí), aniž by došlo k omezení vlastnického práva, je třeba dát před omezením vlastnického práva přednost těmto jiným způsobům.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souhlas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ústavního soudu ze dne 15. 3. 2011,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III. ÚS 2942/10</a:t>
            </a:r>
            <a:endParaRPr lang="cs-CZ" sz="1000" dirty="0" smtClean="0"/>
          </a:p>
          <a:p>
            <a:pPr lvl="1"/>
            <a:r>
              <a:rPr lang="cs-CZ" sz="1000" dirty="0" smtClean="0"/>
              <a:t>V případech, v nichž zákon nepředpokládá poskytnutí kompenzace za omezení vlastnického práva, lze je ústavně konformně omezit pouze se souhlasem vlastníka, čili existuje-li v zákoně veřejnoprávní institut omezující vlastnické právo, aniž by s tímto omezením spojoval poskytnutí náhrady, je nezbytnou podmínkou jeho ústavní konformity souhlas vyjádřený vlastníkem. Tak je tomu v případě tzv. veřejně přístupných účelových komunikací definovaných v ustanovení § 7 odst. 1 zákona č. 13/1997 Sb., o pozemních komunikacích, v jejichž případě je vlastnické právo omezeno tím, že vlastník musí strpět obecné užívání pozemku jako komunikace (§ 19 zákona) a umožnit na něj veřejný přístup. Existují-li jiné způsoby, jak dosáhnout sledovaného cíle (zajištění komunikačního spojení nemovitostí), aniž by došlo k omezení vlastnického práva, je třeba dát před omezením vlastnického práva přednost těmto jiným způsobům.</a:t>
            </a:r>
          </a:p>
          <a:p>
            <a:pPr lvl="1"/>
            <a:r>
              <a:rPr lang="cs-CZ" sz="1000" dirty="0" smtClean="0"/>
              <a:t>Obecný soud v rámci ústavně konformní interpretace § 7 odst. 1 zákona č. 13/1997 Sb., o pozemních komunikacích, na základě důkazního řízení</a:t>
            </a:r>
            <a:r>
              <a:rPr lang="cs-CZ" sz="1000" b="1" dirty="0" smtClean="0"/>
              <a:t> musí mít za prokázané, že vlastník poskytl – výslovně anebo konkludentně – souhlas s veřejným užíváním účelové komunikace</a:t>
            </a:r>
            <a:r>
              <a:rPr lang="cs-CZ" sz="1000" dirty="0" smtClean="0"/>
              <a:t>, a dále musí mít za prokázanou podmínku potřebnosti. </a:t>
            </a:r>
            <a:r>
              <a:rPr lang="cs-CZ" sz="1000" b="1" dirty="0" smtClean="0"/>
              <a:t>Konkludentní souhlas s veřejným užíváním účelové komunikace (§ 7 odst. 1 zákona č. 13/1997 Sb., o pozemních komunikacích) nelze bez dalšího vyvodit z toho, že stěžovatel nebo jeho právní předchůdce účelovou komunikaci neoplotili ani neoznačili jako soukromý pozemek se zákazem vstupu</a:t>
            </a:r>
            <a:r>
              <a:rPr lang="cs-CZ" sz="1000" dirty="0" smtClean="0"/>
              <a:t>. Při posouzení ať již výslovného anebo konkludentního souhlasu soud musí zohlednit i zákonnou úpravu nakládání s majetkem České republiky, jak je obsažena v zákoně č. 219/2000 Sb., o majetku České republiky a jejím vystupování v právních vztazích, ve znění pozdějších předpisů, tj. zdali nebyl dán nad rámec zákonných povinností při hospodaření s majetkem státu.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komunikační potřeba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16. 5. 2011,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2 As 44/2011-99</a:t>
            </a:r>
          </a:p>
          <a:p>
            <a:pPr lvl="1"/>
            <a:r>
              <a:rPr lang="cs-CZ" sz="1000" dirty="0" smtClean="0"/>
              <a:t>I. Omezení vlastnického práva v podobě existence veřejně přístupné účelové pozemní komunikace bez souhlasu vlastníka představuje omezení ve prospěch veřejného zájmu (čl. 11 odst. 4 Listiny základních práv a svobod), nikoliv omezení ve prospěch chráněného obecného zájmu (čl. 11 odst. 3 Listiny), a proto za ně náleží náhrada.</a:t>
            </a:r>
          </a:p>
          <a:p>
            <a:pPr lvl="1"/>
            <a:r>
              <a:rPr lang="cs-CZ" sz="1000" dirty="0" smtClean="0"/>
              <a:t>II. Předpokladem pro vydání deklaratorního rozhodnutí o tom, že určitá komunikace je veřejně přístupnou účelovou pozemní komunikací ve smyslu § 7 odst. 1 věty první zákona č. 13/1997 Sb., o pozemních komunikacích, je mj. souhlas vlastníka pozemku, na kterém se komunikace nachází. Není-li tento souhlas dán nebo jsou-li o něm důvodné pochybnosti, je možné k deklaraci existence účelové pozemní komunikace přistoupit výhradně za splnění následujících podmínek: naplnění zákonných znaků veřejně přístupné účelové pozemní komunikace, existence nezbytné komunikační potřeby a poskytnutí odpovídající náhrady za omezení vlastnického práva. </a:t>
            </a:r>
            <a:r>
              <a:rPr lang="cs-CZ" sz="1000" b="1" dirty="0" smtClean="0"/>
              <a:t>Podmínka existence nezbytné komunikační potřeby je splněna, pokud se v dané lokalitě nenachází k předmětné komunikaci alternativa, o níž by bylo možné vzhledem ke konkrétním podmínkám v území ještě rozumně uvažovat.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Rozsudek NSS ze dne 17. 10. 2012,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22 </a:t>
            </a:r>
            <a:r>
              <a:rPr lang="cs-CZ" sz="1800" dirty="0" err="1" smtClean="0"/>
              <a:t>Cdo</a:t>
            </a:r>
            <a:r>
              <a:rPr lang="cs-CZ" sz="1800" dirty="0" smtClean="0"/>
              <a:t> 766/2011</a:t>
            </a:r>
          </a:p>
          <a:p>
            <a:pPr lvl="1"/>
            <a:r>
              <a:rPr lang="cs-CZ" sz="1000" dirty="0" smtClean="0"/>
              <a:t>Právo obecného užívání účelové komunikace je </a:t>
            </a:r>
            <a:r>
              <a:rPr lang="cs-CZ" sz="1000" b="1" dirty="0" smtClean="0"/>
              <a:t>vázáno na uspokojování nutné komunikační potřeby. Jakmile tato potřeba pomine, uvedené právo zaniká, stejně jako omezení vlastníka pozemku, na kterém se komunikace nachází (tzv. elasticita vlastnictví).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Rozsudek NSS ze dne 30. 3. 2017,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5 As 140/2014-85</a:t>
            </a:r>
          </a:p>
          <a:p>
            <a:pPr lvl="1"/>
            <a:r>
              <a:rPr lang="cs-CZ" sz="1000" dirty="0" smtClean="0"/>
              <a:t>V rámci zjišťování existence veřejně přístupné účelové komunikace je nezbytné posoudit splnění podmínky nutnosti komunikační potřeby </a:t>
            </a:r>
            <a:r>
              <a:rPr lang="cs-CZ" sz="1000" b="1" dirty="0" smtClean="0"/>
              <a:t>i v případě, že právní předchůdce vlastníka komunikace souhlasil s jejím veřejným užíváním.</a:t>
            </a:r>
          </a:p>
          <a:p>
            <a:pPr lvl="1"/>
            <a:endParaRPr lang="cs-CZ" sz="1000" b="1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Zákony</a:t>
            </a:r>
          </a:p>
          <a:p>
            <a:pPr lvl="1"/>
            <a:r>
              <a:rPr lang="cs-CZ" sz="1000" dirty="0" smtClean="0"/>
              <a:t>zákon č. 13/1997 Sb., </a:t>
            </a:r>
            <a:r>
              <a:rPr lang="cs-CZ" sz="1000" b="1" dirty="0" smtClean="0"/>
              <a:t>o pozemních komunikacích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ZoPK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související aspekty také v zákoně č. 361/2000 Sb., o provozu na pozemních komunikacích a o změnách některých zákonů               (</a:t>
            </a:r>
            <a:r>
              <a:rPr lang="cs-CZ" sz="1000" b="1" dirty="0" smtClean="0"/>
              <a:t>zákon o silničním provozu</a:t>
            </a:r>
            <a:r>
              <a:rPr lang="cs-CZ" sz="1000" dirty="0" smtClean="0"/>
              <a:t>) </a:t>
            </a:r>
            <a:r>
              <a:rPr lang="cs-CZ" sz="1000" i="1" dirty="0" smtClean="0"/>
              <a:t>- </a:t>
            </a:r>
            <a:r>
              <a:rPr lang="cs-CZ" sz="1000" b="1" i="1" dirty="0" err="1" smtClean="0"/>
              <a:t>ZoSP</a:t>
            </a:r>
            <a:endParaRPr lang="cs-CZ" sz="1000" b="1" i="1" dirty="0" smtClean="0"/>
          </a:p>
          <a:p>
            <a:pPr lvl="1">
              <a:buNone/>
            </a:pPr>
            <a:endParaRPr lang="cs-CZ" sz="1800" dirty="0" smtClean="0"/>
          </a:p>
          <a:p>
            <a:r>
              <a:rPr lang="cs-CZ" sz="1800" dirty="0" smtClean="0"/>
              <a:t>Prováděcí předpisy</a:t>
            </a:r>
          </a:p>
          <a:p>
            <a:pPr lvl="1"/>
            <a:r>
              <a:rPr lang="cs-CZ" sz="1000" dirty="0" smtClean="0"/>
              <a:t>vyhláška Ministerstva dopravy a spojů č. 104/1997 Sb., </a:t>
            </a:r>
            <a:r>
              <a:rPr lang="cs-CZ" sz="1000" b="1" dirty="0" smtClean="0"/>
              <a:t>kterou se provádí zákon o pozemních komunikacích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vyhláška č. 470/2012 Sb., o užívání pozemních komunikací zpoplatněných mýtným</a:t>
            </a:r>
          </a:p>
          <a:p>
            <a:pPr lvl="1"/>
            <a:r>
              <a:rPr lang="cs-CZ" sz="1000" dirty="0" smtClean="0"/>
              <a:t>vyhláška č. 306/2015 Sb., o užívání pozemních komunikací zpoplatněných časovým poplatkem</a:t>
            </a:r>
          </a:p>
          <a:p>
            <a:pPr lvl="1"/>
            <a:r>
              <a:rPr lang="cs-CZ" sz="1000" dirty="0" smtClean="0"/>
              <a:t>Nařízení vlády č. 240/2014 Sb., o výši časových poplatků, sazeb mýtného, slevy na mýtném a o postupu při uplatnění slevy na mýtném</a:t>
            </a:r>
          </a:p>
          <a:p>
            <a:pPr lvl="1"/>
            <a:r>
              <a:rPr lang="cs-CZ" sz="1000" dirty="0" smtClean="0"/>
              <a:t>Nařízení vlády č. 264/2009 Sb., o bezpečnostních požadavcích na tunely pozemních komunikací delší než 500 metrů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pozemních komunikací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Definice pozemních komunikací (§ 2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): </a:t>
            </a:r>
          </a:p>
          <a:p>
            <a:pPr lvl="1"/>
            <a:r>
              <a:rPr lang="cs-CZ" sz="1000" i="1" dirty="0" smtClean="0"/>
              <a:t>„Pozemní komunikace je </a:t>
            </a:r>
            <a:r>
              <a:rPr lang="cs-CZ" sz="1000" b="1" i="1" dirty="0" smtClean="0"/>
              <a:t>dopravní cesta určená k užití silničními a jinými vozidly a chodci, včetně pevných zařízení nutných pro zajištění tohoto užití a jeho bezpečnosti</a:t>
            </a:r>
            <a:r>
              <a:rPr lang="cs-CZ" sz="1000" i="1" dirty="0" smtClean="0"/>
              <a:t>.“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nikoli nutně kumulativně, pozemní komunikací může být:</a:t>
            </a:r>
          </a:p>
          <a:p>
            <a:pPr lvl="1"/>
            <a:r>
              <a:rPr lang="cs-CZ" sz="1000" dirty="0" smtClean="0"/>
              <a:t>komunikace určená pouze pro motorová silniční vozidla (dálnice či silnice pro motorová vozidla)</a:t>
            </a:r>
          </a:p>
          <a:p>
            <a:pPr lvl="1"/>
            <a:r>
              <a:rPr lang="cs-CZ" sz="1000" dirty="0" smtClean="0"/>
              <a:t>stezka pro cyklisty či také chodník, pěšina apod. (dále viz místní komunikace IV. třídy)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Kategorizace pozemních komunikací (§ 2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):</a:t>
            </a:r>
          </a:p>
          <a:p>
            <a:pPr lvl="1"/>
            <a:r>
              <a:rPr lang="cs-CZ" sz="1000" b="1" i="1" dirty="0" smtClean="0"/>
              <a:t>a) dálnice</a:t>
            </a:r>
          </a:p>
          <a:p>
            <a:pPr lvl="1"/>
            <a:r>
              <a:rPr lang="cs-CZ" sz="1000" b="1" i="1" dirty="0" smtClean="0"/>
              <a:t>b) silnice</a:t>
            </a:r>
          </a:p>
          <a:p>
            <a:pPr lvl="1"/>
            <a:r>
              <a:rPr lang="cs-CZ" sz="1000" b="1" i="1" dirty="0" smtClean="0"/>
              <a:t>c) místní komunikace</a:t>
            </a:r>
          </a:p>
          <a:p>
            <a:pPr lvl="1"/>
            <a:r>
              <a:rPr lang="cs-CZ" sz="1000" b="1" i="1" dirty="0" smtClean="0"/>
              <a:t>d) účelová komunikace</a:t>
            </a:r>
          </a:p>
          <a:p>
            <a:pPr lvl="1"/>
            <a:r>
              <a:rPr lang="cs-CZ" sz="1000" dirty="0" smtClean="0"/>
              <a:t>dále v rámci jednotlivých kategorií </a:t>
            </a:r>
            <a:r>
              <a:rPr lang="cs-CZ" sz="1000" b="1" dirty="0" smtClean="0"/>
              <a:t>také rozdělení do tříd </a:t>
            </a:r>
            <a:r>
              <a:rPr lang="cs-CZ" sz="1000" dirty="0" smtClean="0"/>
              <a:t>(vyjma účelové pozemní komunikace)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Zařazování do kategorií (§ 3 ZOPK)</a:t>
            </a:r>
          </a:p>
          <a:p>
            <a:pPr lvl="1"/>
            <a:r>
              <a:rPr lang="cs-CZ" sz="1000" b="1" dirty="0" smtClean="0"/>
              <a:t>rozhoduje příslušný silniční správní úřad </a:t>
            </a:r>
            <a:r>
              <a:rPr lang="cs-CZ" sz="1000" dirty="0" smtClean="0"/>
              <a:t>na základě určení, dopravního významu a stavebně technického vybavení</a:t>
            </a:r>
          </a:p>
          <a:p>
            <a:pPr lvl="1"/>
            <a:r>
              <a:rPr lang="cs-CZ" sz="1000" dirty="0" smtClean="0"/>
              <a:t>dojde-li ke změně dopravního významu nebo určení pozemní komunikace, rozhodne se o změně kategorie nebo třídy</a:t>
            </a:r>
          </a:p>
          <a:p>
            <a:pPr lvl="1"/>
            <a:r>
              <a:rPr lang="cs-CZ" sz="1000" dirty="0" smtClean="0"/>
              <a:t>obdobně pro třídy v rámci jednotlivých kategorií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Kategorizace významná např. pro</a:t>
            </a:r>
          </a:p>
          <a:p>
            <a:pPr lvl="1"/>
            <a:r>
              <a:rPr lang="cs-CZ" sz="1000" dirty="0" smtClean="0"/>
              <a:t>vlastnický režim (viz ustanovení </a:t>
            </a:r>
            <a:r>
              <a:rPr lang="cs-CZ" sz="1000" dirty="0" err="1" smtClean="0"/>
              <a:t>ZoPK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zvláštní pravidla pro provoz (viz ustanovení </a:t>
            </a:r>
            <a:r>
              <a:rPr lang="cs-CZ" sz="1000" dirty="0" err="1" smtClean="0"/>
              <a:t>ZoPPK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technické požadavky na komunikaci (viz vyhláška č. 104/1997 Sb. a technická norma ČSN 73 6101)</a:t>
            </a:r>
          </a:p>
          <a:p>
            <a:pPr lvl="1"/>
            <a:r>
              <a:rPr lang="cs-CZ" sz="1000" dirty="0" smtClean="0"/>
              <a:t>frekvenci kontrol a pravidla pro údržbu (viz ustanovení </a:t>
            </a:r>
            <a:r>
              <a:rPr lang="cs-CZ" sz="1000" dirty="0" err="1" smtClean="0"/>
              <a:t>ZoPK</a:t>
            </a:r>
            <a:r>
              <a:rPr lang="cs-CZ" sz="1000" dirty="0" smtClean="0"/>
              <a:t>) apod.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Dálnice (§ 4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zákonná definice: </a:t>
            </a:r>
            <a:r>
              <a:rPr lang="cs-CZ" sz="1000" i="1" dirty="0" smtClean="0"/>
              <a:t>Dálnice je pozemní komunikace </a:t>
            </a:r>
            <a:r>
              <a:rPr lang="cs-CZ" sz="1000" b="1" i="1" dirty="0" smtClean="0"/>
              <a:t>určená pro rychlou dálkovou a mezistátní dopravu silničními motorovými vozidly</a:t>
            </a:r>
            <a:r>
              <a:rPr lang="cs-CZ" sz="1000" i="1" dirty="0" smtClean="0"/>
              <a:t>, která je budována </a:t>
            </a:r>
            <a:r>
              <a:rPr lang="cs-CZ" sz="1000" b="1" i="1" dirty="0" smtClean="0"/>
              <a:t>bez úrovňových křížení</a:t>
            </a:r>
            <a:r>
              <a:rPr lang="cs-CZ" sz="1000" i="1" dirty="0" smtClean="0"/>
              <a:t>, s oddělenými místy napojení pro vjezd a výjezd a která </a:t>
            </a:r>
            <a:r>
              <a:rPr lang="cs-CZ" sz="1000" b="1" i="1" dirty="0" smtClean="0"/>
              <a:t>má směrově oddělené jízdní pásy</a:t>
            </a:r>
            <a:r>
              <a:rPr lang="cs-CZ" sz="1000" i="1" dirty="0" smtClean="0"/>
              <a:t>.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význam slova = dálková silnice</a:t>
            </a:r>
          </a:p>
          <a:p>
            <a:pPr lvl="1"/>
            <a:r>
              <a:rPr lang="cs-CZ" sz="1000" dirty="0" smtClean="0"/>
              <a:t>svou povahou </a:t>
            </a:r>
            <a:r>
              <a:rPr lang="cs-CZ" sz="1000" b="1" dirty="0" smtClean="0"/>
              <a:t>páteřní rychlostní komunikace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podle určení a dopravního významu rozdělení na </a:t>
            </a:r>
            <a:r>
              <a:rPr lang="cs-CZ" sz="1000" b="1" dirty="0" smtClean="0"/>
              <a:t>dálnice I. třídy a II. třídy</a:t>
            </a:r>
          </a:p>
          <a:p>
            <a:pPr lvl="1"/>
            <a:r>
              <a:rPr lang="cs-CZ" sz="1000" dirty="0" smtClean="0"/>
              <a:t>dálnice II. třídy = většina dřívějších silnic pro motorová vozidla (viz dále) převedená od 1. 1. 2016 do kategorie dálnic v rámci „nového pojetí dálniční sítě“ (vedlejším důsledkem bylo skokové navýšení celkové délky dálnic zhruba o třetinu)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pozemní komunikace </a:t>
            </a:r>
            <a:r>
              <a:rPr lang="cs-CZ" sz="1000" b="1" dirty="0" smtClean="0"/>
              <a:t>s omezeným přístupem</a:t>
            </a:r>
          </a:p>
          <a:p>
            <a:pPr lvl="1"/>
            <a:r>
              <a:rPr lang="cs-CZ" sz="1000" dirty="0" smtClean="0"/>
              <a:t>pouze pro silniční motorová vozidla (tedy nikoli nemotorová vozidla či chodce apod.)</a:t>
            </a:r>
          </a:p>
          <a:p>
            <a:pPr lvl="1"/>
            <a:r>
              <a:rPr lang="cs-CZ" sz="1000" dirty="0" smtClean="0"/>
              <a:t>jejichž nejvyšší povolená rychlost není nižší, než stanoví zvláštní předpis (= 80 km/h dle </a:t>
            </a:r>
            <a:r>
              <a:rPr lang="cs-CZ" sz="1000" dirty="0" err="1" smtClean="0"/>
              <a:t>ZoPPK</a:t>
            </a:r>
            <a:r>
              <a:rPr lang="cs-CZ" sz="1000" dirty="0" smtClean="0"/>
              <a:t>)</a:t>
            </a:r>
          </a:p>
          <a:p>
            <a:pPr lvl="1"/>
            <a:endParaRPr lang="cs-CZ" sz="1000" b="1" dirty="0" smtClean="0"/>
          </a:p>
          <a:p>
            <a:pPr lvl="1"/>
            <a:r>
              <a:rPr lang="cs-CZ" sz="1000" b="1" dirty="0" smtClean="0"/>
              <a:t>vysoké technické požadavky</a:t>
            </a:r>
          </a:p>
          <a:p>
            <a:pPr lvl="1"/>
            <a:r>
              <a:rPr lang="cs-CZ" sz="1000" dirty="0" smtClean="0"/>
              <a:t>např. vysoká návrhová rychlost, směrově oddělení jízdní pásy se (zpravidla) čtyřmi pruhy, výhradně mimoúrovňové křižovatky, velké poloměry směrových oblouků, nízké stoupání a klesání, široké krajnice a dělící pás, dlouhé připojovací pruhy apod.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specifické podmínky pro provoz </a:t>
            </a:r>
            <a:r>
              <a:rPr lang="cs-CZ" sz="1000" dirty="0" smtClean="0"/>
              <a:t>(</a:t>
            </a:r>
            <a:r>
              <a:rPr lang="pt-BR" sz="1000" dirty="0" smtClean="0"/>
              <a:t>max. rychlost 130/km/h</a:t>
            </a:r>
            <a:r>
              <a:rPr lang="cs-CZ" sz="1000" dirty="0" smtClean="0"/>
              <a:t> </a:t>
            </a:r>
            <a:r>
              <a:rPr lang="pt-BR" sz="1000" dirty="0" smtClean="0"/>
              <a:t>a další</a:t>
            </a:r>
            <a:r>
              <a:rPr lang="cs-CZ" sz="1000" dirty="0" smtClean="0"/>
              <a:t>)</a:t>
            </a:r>
            <a:endParaRPr lang="cs-CZ" sz="1800" dirty="0" smtClean="0"/>
          </a:p>
          <a:p>
            <a:pPr lvl="1">
              <a:buNone/>
            </a:pP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k 1. 1. 2019 v ČR celkem 1248 km dálnic</a:t>
            </a:r>
          </a:p>
          <a:p>
            <a:pPr lvl="1"/>
            <a:r>
              <a:rPr lang="cs-CZ" sz="1000" dirty="0" smtClean="0"/>
              <a:t>v současnosti v provozu 19 dálnic (většina je však nedokončena)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Silnice (§ 5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dirty="0" smtClean="0"/>
              <a:t>zákonná definice: </a:t>
            </a:r>
            <a:r>
              <a:rPr lang="cs-CZ" sz="1000" i="1" dirty="0" smtClean="0"/>
              <a:t>Silnice je </a:t>
            </a:r>
            <a:r>
              <a:rPr lang="cs-CZ" sz="1000" b="1" i="1" dirty="0" smtClean="0"/>
              <a:t>veřejně přístupná </a:t>
            </a:r>
            <a:r>
              <a:rPr lang="cs-CZ" sz="1000" i="1" dirty="0" smtClean="0"/>
              <a:t>pozemní komunikace určená k </a:t>
            </a:r>
            <a:r>
              <a:rPr lang="cs-CZ" sz="1000" b="1" i="1" dirty="0" smtClean="0"/>
              <a:t>užití silničními a jinými vozidly a chodci</a:t>
            </a:r>
            <a:r>
              <a:rPr lang="cs-CZ" sz="1000" i="1" dirty="0" smtClean="0"/>
              <a:t>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tvoří </a:t>
            </a:r>
            <a:r>
              <a:rPr lang="cs-CZ" sz="1000" b="1" dirty="0" smtClean="0"/>
              <a:t>silniční síť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podle určení a dopravního významu rozdělení do tříd:</a:t>
            </a:r>
          </a:p>
          <a:p>
            <a:pPr lvl="1"/>
            <a:r>
              <a:rPr lang="cs-CZ" sz="1000" b="1" i="1" dirty="0" smtClean="0"/>
              <a:t>a) silnice I. třídy</a:t>
            </a:r>
            <a:r>
              <a:rPr lang="cs-CZ" sz="1000" dirty="0" smtClean="0"/>
              <a:t>, která je určena zejména pro dálkovou a mezistátní dopravu,</a:t>
            </a:r>
          </a:p>
          <a:p>
            <a:pPr lvl="1"/>
            <a:r>
              <a:rPr lang="cs-CZ" sz="1000" b="1" i="1" dirty="0" smtClean="0"/>
              <a:t>b) silnice II. třídy</a:t>
            </a:r>
            <a:r>
              <a:rPr lang="cs-CZ" sz="1000" dirty="0" smtClean="0"/>
              <a:t>, která je určena pro dopravu mezi okresy,</a:t>
            </a:r>
          </a:p>
          <a:p>
            <a:pPr lvl="1"/>
            <a:r>
              <a:rPr lang="cs-CZ" sz="1000" b="1" i="1" dirty="0" smtClean="0"/>
              <a:t>c) silnice III. třídy</a:t>
            </a:r>
            <a:r>
              <a:rPr lang="cs-CZ" sz="1000" dirty="0" smtClean="0"/>
              <a:t>, která je určena k vzájemnému spojení obcí nebo jejich napojení na ostatní pozemní komunikace.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specifickou kategorií = </a:t>
            </a:r>
            <a:r>
              <a:rPr lang="cs-CZ" sz="1000" b="1" dirty="0" smtClean="0"/>
              <a:t>silnice pro motorová vozidla</a:t>
            </a:r>
          </a:p>
          <a:p>
            <a:pPr lvl="1"/>
            <a:r>
              <a:rPr lang="cs-CZ" sz="1000" dirty="0" smtClean="0"/>
              <a:t>silnice I. třídy bez úrovňových křížení, s oddělenými místy napojení pro vjezd a výjezd a na níž není přímo připojena sousední nemovitost s výjimkou nemovitostí přímo připojených z </a:t>
            </a:r>
            <a:r>
              <a:rPr lang="cs-CZ" sz="1000" dirty="0" err="1" smtClean="0"/>
              <a:t>odpočívek</a:t>
            </a:r>
            <a:endParaRPr lang="cs-CZ" sz="1000" dirty="0" smtClean="0"/>
          </a:p>
          <a:p>
            <a:pPr lvl="1"/>
            <a:r>
              <a:rPr lang="cs-CZ" sz="1000" dirty="0" smtClean="0"/>
              <a:t>technickými požadavky se blíží dálnicím (některé rozdíly: užší dělící pás, užší krajnice, ostřejší stoupání/klesání či poloměry),             stále je ovšem právně silnicí I. třídy</a:t>
            </a:r>
          </a:p>
          <a:p>
            <a:pPr lvl="1"/>
            <a:r>
              <a:rPr lang="cs-CZ" sz="1000" dirty="0" smtClean="0"/>
              <a:t>označena značkou „silnice pro motorová vozidla“ dle </a:t>
            </a:r>
            <a:r>
              <a:rPr lang="cs-CZ" sz="1000" dirty="0" err="1" smtClean="0"/>
              <a:t>ZoPPK</a:t>
            </a:r>
            <a:endParaRPr lang="cs-CZ" sz="1000" dirty="0" smtClean="0"/>
          </a:p>
          <a:p>
            <a:pPr lvl="1"/>
            <a:r>
              <a:rPr lang="cs-CZ" sz="1000" dirty="0" smtClean="0"/>
              <a:t>podmínky pro provoz jako na dálnici (pouze max. rychlost = 110 km/h, ale lze zvýšit na 130 km/h)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všeobecné užívání</a:t>
            </a:r>
          </a:p>
          <a:p>
            <a:pPr lvl="1"/>
            <a:r>
              <a:rPr lang="cs-CZ" sz="1000" dirty="0" smtClean="0"/>
              <a:t>výjimka = silnice pro motorová vozidla, kde pouze motorová vozidla (obdobně dálnici)</a:t>
            </a: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Místní komunikace (§ 6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dirty="0" smtClean="0"/>
              <a:t>zákonná definice: </a:t>
            </a:r>
            <a:r>
              <a:rPr lang="cs-CZ" sz="1000" i="1" dirty="0" smtClean="0"/>
              <a:t>Místní komunikace je </a:t>
            </a:r>
            <a:r>
              <a:rPr lang="cs-CZ" sz="1000" b="1" i="1" dirty="0" smtClean="0"/>
              <a:t>veřejně přístupná pozemní komunikace</a:t>
            </a:r>
            <a:r>
              <a:rPr lang="cs-CZ" sz="1000" i="1" dirty="0" smtClean="0"/>
              <a:t>, která slouží </a:t>
            </a:r>
            <a:r>
              <a:rPr lang="cs-CZ" sz="1000" b="1" i="1" dirty="0" smtClean="0"/>
              <a:t>převážně místní dopravě </a:t>
            </a:r>
            <a:r>
              <a:rPr lang="cs-CZ" sz="1000" i="1" dirty="0" smtClean="0"/>
              <a:t>na území obce.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podle dopravního významu, určení a stavebně technického vybavení rozdělení do tříd:</a:t>
            </a:r>
          </a:p>
          <a:p>
            <a:pPr lvl="1"/>
            <a:r>
              <a:rPr lang="cs-CZ" sz="1000" b="1" i="1" dirty="0" smtClean="0"/>
              <a:t>a) místní komunikace I. třídy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b="1" i="1" dirty="0" smtClean="0"/>
              <a:t>b) místní komunikace II. třídy</a:t>
            </a:r>
            <a:r>
              <a:rPr lang="cs-CZ" sz="1000" dirty="0" smtClean="0"/>
              <a:t>, kterou je dopravně významná sběrná komunikace s omezením přímého připojení sousedních nemovitostí</a:t>
            </a:r>
          </a:p>
          <a:p>
            <a:pPr lvl="1"/>
            <a:r>
              <a:rPr lang="cs-CZ" sz="1000" b="1" i="1" dirty="0" smtClean="0"/>
              <a:t>c) místní komunikace III. třídy</a:t>
            </a:r>
            <a:r>
              <a:rPr lang="cs-CZ" sz="1000" dirty="0" smtClean="0"/>
              <a:t>, kterou je obslužná komunikace</a:t>
            </a:r>
          </a:p>
          <a:p>
            <a:pPr lvl="1"/>
            <a:r>
              <a:rPr lang="cs-CZ" sz="1000" b="1" i="1" dirty="0" smtClean="0"/>
              <a:t>d) místní komunikace IV. třídy</a:t>
            </a:r>
            <a:r>
              <a:rPr lang="cs-CZ" sz="1000" dirty="0" smtClean="0"/>
              <a:t>, kterou je komunikace nepřístupná provozu silničních motorových vozidel nebo na které je umožněn smíšený provoz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podrobněji vymezeno v prováděcím předpisu (vyhlášce č. 104/1997 Sb.):</a:t>
            </a:r>
          </a:p>
          <a:p>
            <a:pPr lvl="1"/>
            <a:r>
              <a:rPr lang="cs-CZ" sz="1000" i="1" dirty="0" smtClean="0"/>
              <a:t>MK I. třídy jsou dopravně nejvýznamnější sběrné komunikace ve městech</a:t>
            </a:r>
          </a:p>
          <a:p>
            <a:pPr lvl="1"/>
            <a:r>
              <a:rPr lang="cs-CZ" sz="1000" i="1" dirty="0" smtClean="0"/>
              <a:t>MK II. třídy jsou sběrné komunikace, které spojují části měst navzájem nebo napojují města, případně jejich části na pozemní komunikace vyšší třídy nebo kategorie</a:t>
            </a:r>
          </a:p>
          <a:p>
            <a:pPr lvl="1"/>
            <a:r>
              <a:rPr lang="cs-CZ" sz="1000" i="1" dirty="0" smtClean="0"/>
              <a:t>MK III. třídy jsou obslužné místní komunikace ve městech a obcích umožňující přímou dopravní obsluhu jednotlivých objektů, pokud jsou přístupné běžnému provozu motorových vozidel</a:t>
            </a:r>
          </a:p>
          <a:p>
            <a:pPr lvl="1"/>
            <a:r>
              <a:rPr lang="cs-CZ" sz="1000" i="1" dirty="0" smtClean="0"/>
              <a:t>MK IV. třídy jsou samostatné chodníky, stezky pro pěší, cyklistické stezky, cesty v chatových oblastech, podchody, lávky, schody, pěšiny, zklidněné komunikace, obytné a pěší zóny apod.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také místní komunikace </a:t>
            </a:r>
            <a:r>
              <a:rPr lang="cs-CZ" sz="1000" b="1" dirty="0" smtClean="0"/>
              <a:t>může být silnicí pro motorová vozidla</a:t>
            </a:r>
            <a:r>
              <a:rPr lang="cs-CZ" sz="1000" dirty="0" smtClean="0"/>
              <a:t>, pokud jde-li o místní komunikaci I. třídy, která splňuje parametry pro silnici pro motorová vozidla (viz dříve)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Účelová komunikace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lze rozdělovat dle režimu užívání na:</a:t>
            </a:r>
            <a:endParaRPr lang="cs-CZ" sz="1000" b="1" dirty="0" smtClean="0"/>
          </a:p>
          <a:p>
            <a:pPr lvl="1"/>
            <a:endParaRPr lang="cs-CZ" sz="1000" b="1" i="1" dirty="0" smtClean="0"/>
          </a:p>
          <a:p>
            <a:pPr lvl="1"/>
            <a:r>
              <a:rPr lang="cs-CZ" sz="1000" b="1" i="1" dirty="0" smtClean="0"/>
              <a:t>veřejně přístupné</a:t>
            </a:r>
            <a:endParaRPr lang="cs-CZ" sz="1000" i="1" dirty="0" smtClean="0"/>
          </a:p>
          <a:p>
            <a:pPr lvl="1"/>
            <a:r>
              <a:rPr lang="cs-CZ" sz="1000" dirty="0" smtClean="0"/>
              <a:t>jakožto účelová komunikace je pozemní komunikace, </a:t>
            </a:r>
          </a:p>
          <a:p>
            <a:pPr lvl="1"/>
            <a:r>
              <a:rPr lang="cs-CZ" sz="1000" dirty="0" smtClean="0"/>
              <a:t>která slouží ke spojení jednotlivých nemovitostí pro potřeby vlastníků těchto nemovitostí nebo </a:t>
            </a:r>
          </a:p>
          <a:p>
            <a:pPr lvl="1"/>
            <a:r>
              <a:rPr lang="cs-CZ" sz="1000" dirty="0" smtClean="0"/>
              <a:t>ke spojení těchto nemovitostí s ostatními pozemními komunikacemi nebo </a:t>
            </a:r>
          </a:p>
          <a:p>
            <a:pPr lvl="1"/>
            <a:r>
              <a:rPr lang="cs-CZ" sz="1000" dirty="0" smtClean="0"/>
              <a:t>k obhospodařování zemědělských a lesních pozemků</a:t>
            </a:r>
          </a:p>
          <a:p>
            <a:pPr lvl="1">
              <a:buNone/>
            </a:pPr>
            <a:endParaRPr lang="cs-CZ" sz="1000" b="1" i="1" dirty="0" smtClean="0"/>
          </a:p>
          <a:p>
            <a:pPr lvl="1"/>
            <a:r>
              <a:rPr lang="cs-CZ" sz="1000" b="1" i="1" dirty="0" smtClean="0"/>
              <a:t>neveřejné</a:t>
            </a:r>
            <a:r>
              <a:rPr lang="cs-CZ" sz="1000" dirty="0" smtClean="0"/>
              <a:t> v uzavřeném prostoru nebo objektu, která slouží potřebě vlastníka nebo provozovatele uzavřeného prostoru nebo objektu</a:t>
            </a:r>
          </a:p>
          <a:p>
            <a:pPr lvl="1"/>
            <a:r>
              <a:rPr lang="cs-CZ" sz="1000" dirty="0" smtClean="0"/>
              <a:t>přístupné v rozsahu a způsobem, který stanoví vlastník nebo provozovatel uzavřeného prostoru nebo objektu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veřejně přístupné účelové komunikace lze užívat </a:t>
            </a:r>
            <a:r>
              <a:rPr lang="cs-CZ" sz="1000" dirty="0" smtClean="0"/>
              <a:t>na základě obecného užívání podle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i v jejich případě lze ovšem na žádost vlastníka účelové komunikace (a po projednání s Policií České republiky) upravit nebo omezit veřejný přístup na účelovou komunikaci, pokud je to nezbytně nutné k ochraně oprávněných zájmů tohoto vlastníka</a:t>
            </a:r>
          </a:p>
          <a:p>
            <a:pPr lvl="1"/>
            <a:r>
              <a:rPr lang="cs-CZ" sz="1000" dirty="0" smtClean="0"/>
              <a:t>o omezení užívání rozhoduje místně příslušný silniční správní úřad, který taktéž může deklarativně rozhodnout, zda je účelová pozemní komunikace neveřejnou 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ke vzniku nedochází na základě kategorizace (zařazení do příslušné kategorie silničním správním úřadem)</a:t>
            </a:r>
          </a:p>
          <a:p>
            <a:pPr lvl="1"/>
            <a:r>
              <a:rPr lang="cs-CZ" sz="1000" dirty="0" smtClean="0"/>
              <a:t>nýbrž </a:t>
            </a:r>
            <a:r>
              <a:rPr lang="cs-CZ" sz="1000" b="1" dirty="0" smtClean="0"/>
              <a:t>naplněním znaků účelové komunikace</a:t>
            </a:r>
            <a:endParaRPr lang="cs-CZ" sz="1000" dirty="0" smtClean="0"/>
          </a:p>
          <a:p>
            <a:pPr lvl="1"/>
            <a:r>
              <a:rPr lang="cs-CZ" sz="1000" dirty="0" smtClean="0"/>
              <a:t>v případě veřejně přístupné účelové komunikace mimo zákonných znaků (viz tři kategorie, resp. účely účelových pozemních komunikací výše) také znaky dovozené judikaturou - </a:t>
            </a:r>
            <a:r>
              <a:rPr lang="cs-CZ" sz="1000" i="1" dirty="0" smtClean="0"/>
              <a:t>viz </a:t>
            </a:r>
            <a:r>
              <a:rPr lang="cs-CZ" sz="1000" i="1" dirty="0" smtClean="0"/>
              <a:t>exkurz na konci této prezentace</a:t>
            </a:r>
            <a:endParaRPr lang="cs-CZ" sz="1000" i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24859</TotalTime>
  <Words>4033</Words>
  <Application>Microsoft Office PowerPoint</Application>
  <PresentationFormat>Vlastní</PresentationFormat>
  <Paragraphs>446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Prezentace-LAW-CZ-4×3</vt:lpstr>
      <vt:lpstr>Správa dopravy              (pozemní komunikace)</vt:lpstr>
      <vt:lpstr>Osnova</vt:lpstr>
      <vt:lpstr>Právní úprava</vt:lpstr>
      <vt:lpstr>Definice pozemních komunikací </vt:lpstr>
      <vt:lpstr>Kategorizace</vt:lpstr>
      <vt:lpstr>Kategorizace</vt:lpstr>
      <vt:lpstr>Kategorizace</vt:lpstr>
      <vt:lpstr>Kategorizace</vt:lpstr>
      <vt:lpstr>Kategorizace</vt:lpstr>
      <vt:lpstr>Vlastnický režim</vt:lpstr>
      <vt:lpstr>Povinnosti vlastníka</vt:lpstr>
      <vt:lpstr>Užívání</vt:lpstr>
      <vt:lpstr>Užívání</vt:lpstr>
      <vt:lpstr>Ochrana obecného užívání</vt:lpstr>
      <vt:lpstr>Ochrana obecného užívání</vt:lpstr>
      <vt:lpstr>Rozhodování silničního úřadu</vt:lpstr>
      <vt:lpstr>Součásti a příslušenství</vt:lpstr>
      <vt:lpstr>Označení</vt:lpstr>
      <vt:lpstr>Napojení, stavební aspekty </vt:lpstr>
      <vt:lpstr>Ochrana pozemních komunikací</vt:lpstr>
      <vt:lpstr>Odpovědnost za škodu</vt:lpstr>
      <vt:lpstr>Státní správa na úseku</vt:lpstr>
      <vt:lpstr>Účelová komunikace - znaky</vt:lpstr>
      <vt:lpstr>Znaky - cesta</vt:lpstr>
      <vt:lpstr>Znaky - účel</vt:lpstr>
      <vt:lpstr>Znaky - souhlas</vt:lpstr>
      <vt:lpstr>Znaky - souhlas</vt:lpstr>
      <vt:lpstr>Znaky - komunikační potřeba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500</cp:revision>
  <cp:lastPrinted>1601-01-01T00:00:00Z</cp:lastPrinted>
  <dcterms:created xsi:type="dcterms:W3CDTF">2019-03-22T11:35:19Z</dcterms:created>
  <dcterms:modified xsi:type="dcterms:W3CDTF">2019-05-12T17:48:21Z</dcterms:modified>
</cp:coreProperties>
</file>