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3" r:id="rId3"/>
    <p:sldId id="261" r:id="rId4"/>
    <p:sldId id="259" r:id="rId5"/>
    <p:sldId id="260" r:id="rId6"/>
    <p:sldId id="257" r:id="rId7"/>
    <p:sldId id="262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787C-6EFD-480E-B184-2CB15697B41D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E273-DE50-4174-8B89-7559AF26E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7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787C-6EFD-480E-B184-2CB15697B41D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E273-DE50-4174-8B89-7559AF26E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44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787C-6EFD-480E-B184-2CB15697B41D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E273-DE50-4174-8B89-7559AF26EA9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508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787C-6EFD-480E-B184-2CB15697B41D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E273-DE50-4174-8B89-7559AF26E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22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787C-6EFD-480E-B184-2CB15697B41D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E273-DE50-4174-8B89-7559AF26EA9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1403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787C-6EFD-480E-B184-2CB15697B41D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E273-DE50-4174-8B89-7559AF26E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50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787C-6EFD-480E-B184-2CB15697B41D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E273-DE50-4174-8B89-7559AF26E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454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787C-6EFD-480E-B184-2CB15697B41D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E273-DE50-4174-8B89-7559AF26E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68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787C-6EFD-480E-B184-2CB15697B41D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E273-DE50-4174-8B89-7559AF26E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22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787C-6EFD-480E-B184-2CB15697B41D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E273-DE50-4174-8B89-7559AF26E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99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787C-6EFD-480E-B184-2CB15697B41D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E273-DE50-4174-8B89-7559AF26E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91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787C-6EFD-480E-B184-2CB15697B41D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E273-DE50-4174-8B89-7559AF26E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03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787C-6EFD-480E-B184-2CB15697B41D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E273-DE50-4174-8B89-7559AF26E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79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787C-6EFD-480E-B184-2CB15697B41D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E273-DE50-4174-8B89-7559AF26E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90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787C-6EFD-480E-B184-2CB15697B41D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E273-DE50-4174-8B89-7559AF26E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62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E273-DE50-4174-8B89-7559AF26EA9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787C-6EFD-480E-B184-2CB15697B41D}" type="datetimeFigureOut">
              <a:rPr lang="cs-CZ" smtClean="0"/>
              <a:t>23.04.2019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51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B787C-6EFD-480E-B184-2CB15697B41D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74E273-DE50-4174-8B89-7559AF26E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4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Správa kultury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64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378" y="1663204"/>
            <a:ext cx="5564723" cy="37866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35" y="3378470"/>
            <a:ext cx="1619250" cy="27051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38" y="575353"/>
            <a:ext cx="2785194" cy="16045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891" y="4175475"/>
            <a:ext cx="3543300" cy="2362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351" y="719037"/>
            <a:ext cx="3486629" cy="207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170"/>
          </a:xfrm>
        </p:spPr>
        <p:txBody>
          <a:bodyPr/>
          <a:lstStyle/>
          <a:p>
            <a:r>
              <a:rPr lang="cs-CZ" dirty="0" smtClean="0"/>
              <a:t>Ústavní východiska - Listina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34602"/>
            <a:ext cx="8596668" cy="4699221"/>
          </a:xfrm>
        </p:spPr>
        <p:txBody>
          <a:bodyPr/>
          <a:lstStyle/>
          <a:p>
            <a:r>
              <a:rPr lang="cs-CZ" b="1" dirty="0"/>
              <a:t>Právo přístupu ke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kulturnímu bohatství </a:t>
            </a:r>
            <a:r>
              <a:rPr lang="cs-CZ" b="1" dirty="0"/>
              <a:t>je zaručeno za podmínek stanovených zákonem</a:t>
            </a:r>
            <a:r>
              <a:rPr lang="cs-CZ" b="1" dirty="0" smtClean="0"/>
              <a:t>. </a:t>
            </a:r>
            <a:r>
              <a:rPr lang="cs-CZ" i="1" dirty="0" smtClean="0"/>
              <a:t>(čl. 34 odst. 2)</a:t>
            </a:r>
          </a:p>
          <a:p>
            <a:r>
              <a:rPr lang="cs-CZ" dirty="0"/>
              <a:t>Při výkonu svých práv nikdo nesmí ohrožovat ani poškozovat životní prostředí, přírodní zdroje, druhové bohatství přírody a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kulturní památky </a:t>
            </a:r>
            <a:r>
              <a:rPr lang="cs-CZ" dirty="0"/>
              <a:t>nad míru stanovenou zákonem</a:t>
            </a:r>
            <a:r>
              <a:rPr lang="cs-CZ" dirty="0" smtClean="0"/>
              <a:t>. </a:t>
            </a:r>
            <a:r>
              <a:rPr lang="cs-CZ" i="1" dirty="0" smtClean="0"/>
              <a:t>(čl. 35 odst. 3)</a:t>
            </a:r>
          </a:p>
          <a:p>
            <a:r>
              <a:rPr lang="cs-CZ" dirty="0"/>
              <a:t>Občanům tvořícím národnostní nebo etnické menšiny se zaručuje všestranný rozvoj, zejména právo společně s jinými příslušníky menšiny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rozvíjet vlastní kulturu</a:t>
            </a:r>
            <a:r>
              <a:rPr lang="cs-CZ" dirty="0"/>
              <a:t>, právo rozšiřovat a přijímat informace v jejich mateřském jazyku a sdružovat se v národnostních sdruženích. Podrobnosti stanoví zákon</a:t>
            </a:r>
            <a:r>
              <a:rPr lang="cs-CZ" dirty="0" smtClean="0"/>
              <a:t>. </a:t>
            </a:r>
            <a:r>
              <a:rPr lang="cs-CZ" i="1" dirty="0" smtClean="0"/>
              <a:t>(čl. 25 odst. 1)</a:t>
            </a:r>
          </a:p>
          <a:p>
            <a:r>
              <a:rPr lang="cs-CZ" dirty="0"/>
              <a:t>Svoboda vědeckého bádání a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umělecké tvorby </a:t>
            </a:r>
            <a:r>
              <a:rPr lang="cs-CZ" dirty="0"/>
              <a:t>je zaručena</a:t>
            </a:r>
            <a:r>
              <a:rPr lang="cs-CZ" dirty="0" smtClean="0"/>
              <a:t>. </a:t>
            </a:r>
            <a:r>
              <a:rPr lang="cs-CZ" i="1" dirty="0" smtClean="0"/>
              <a:t>(čl. 15 odst. 2)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60488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kultury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210" y="1691462"/>
            <a:ext cx="8596668" cy="4367432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Ministerstvo kultury </a:t>
            </a:r>
            <a:r>
              <a:rPr lang="cs-CZ" dirty="0"/>
              <a:t>je </a:t>
            </a:r>
            <a:r>
              <a:rPr lang="cs-CZ" b="1" dirty="0"/>
              <a:t>ústředním orgánem státní správy </a:t>
            </a:r>
            <a:r>
              <a:rPr lang="cs-CZ" dirty="0"/>
              <a:t>pro umění, kulturně výchovnou činnost, kulturní památky, </a:t>
            </a:r>
            <a:r>
              <a:rPr lang="cs-CZ" i="1" dirty="0"/>
              <a:t>pro věci církví a náboženských společností</a:t>
            </a:r>
            <a:r>
              <a:rPr lang="cs-CZ" dirty="0"/>
              <a:t>, pro věci tisku, včetně vydávání neperiodického tisku a jiných informačních prostředků,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pro rozhlasové a televizní vysílání, nestanoví-li zvláštní zákon jinak</a:t>
            </a:r>
            <a:r>
              <a:rPr lang="cs-CZ" dirty="0" smtClean="0"/>
              <a:t>, </a:t>
            </a:r>
            <a:r>
              <a:rPr lang="cs-CZ" dirty="0"/>
              <a:t>dále pro provádění autorského zákona a pro výrobu a obchod v oblasti kultury</a:t>
            </a:r>
            <a:r>
              <a:rPr lang="cs-CZ" dirty="0" smtClean="0"/>
              <a:t>. </a:t>
            </a:r>
            <a:r>
              <a:rPr lang="cs-CZ" i="1" dirty="0" smtClean="0"/>
              <a:t>(§ 8 kompetenčního zákona)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Rada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pro rozhlasové a televizní vysílání </a:t>
            </a:r>
            <a:r>
              <a:rPr lang="cs-CZ" dirty="0" smtClean="0"/>
              <a:t>je </a:t>
            </a:r>
            <a:r>
              <a:rPr lang="cs-CZ" b="1" dirty="0"/>
              <a:t>ústřední správní úřad</a:t>
            </a:r>
            <a:r>
              <a:rPr lang="cs-CZ" dirty="0"/>
              <a:t>, který vykonává státní správu v oblasti rozhlasového a televizního vysílání, převzatého vysílání a v oblasti audiovizuálních mediálních služeb na vyžádání poskytovaných podle jiného právního </a:t>
            </a:r>
            <a:r>
              <a:rPr lang="cs-CZ" dirty="0" smtClean="0"/>
              <a:t>předpisu, </a:t>
            </a:r>
            <a:r>
              <a:rPr lang="cs-CZ" dirty="0"/>
              <a:t>a dohlíží na zachovávání a rozvoj plurality programové nabídky a informací v oblasti rozhlasového a televizního vysílání a převzatého vysílání, dbá na jeho obsahovou nezávislost a plní další úkoly stanovené tímto zákonem a zvláštními právními předpisy</a:t>
            </a:r>
            <a:r>
              <a:rPr lang="cs-CZ" dirty="0" smtClean="0"/>
              <a:t>. </a:t>
            </a:r>
            <a:r>
              <a:rPr lang="cs-CZ" i="1" dirty="0" smtClean="0"/>
              <a:t>(§ 4 zákona o provozování rozhlasového a TV vysílání, § 2 bod 13 kompetenčního zákona)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1939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28467"/>
            <a:ext cx="8596668" cy="30798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Instituce v působnosti MK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0" y="816864"/>
            <a:ext cx="9387840" cy="58643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Památky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Národní památkový ústav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Muzea</a:t>
            </a:r>
          </a:p>
          <a:p>
            <a:pPr lvl="1"/>
            <a:r>
              <a:rPr lang="cs-CZ" dirty="0"/>
              <a:t>Husitské muzeum v </a:t>
            </a:r>
            <a:r>
              <a:rPr lang="cs-CZ" dirty="0" smtClean="0"/>
              <a:t>Táboře, Moravské </a:t>
            </a:r>
            <a:r>
              <a:rPr lang="cs-CZ" dirty="0"/>
              <a:t>zemské </a:t>
            </a:r>
            <a:r>
              <a:rPr lang="cs-CZ" dirty="0" smtClean="0"/>
              <a:t>muzeum, Muzeum </a:t>
            </a:r>
            <a:r>
              <a:rPr lang="cs-CZ" dirty="0"/>
              <a:t>Jana Amose Komenského v Uherském </a:t>
            </a:r>
            <a:r>
              <a:rPr lang="cs-CZ" dirty="0" smtClean="0"/>
              <a:t>Brodě, Muzeum </a:t>
            </a:r>
            <a:r>
              <a:rPr lang="cs-CZ" dirty="0"/>
              <a:t>loutkářských kultur v </a:t>
            </a:r>
            <a:r>
              <a:rPr lang="cs-CZ" dirty="0" smtClean="0"/>
              <a:t>Chrudimi, Muzeum </a:t>
            </a:r>
            <a:r>
              <a:rPr lang="cs-CZ" dirty="0"/>
              <a:t>romské kultury v </a:t>
            </a:r>
            <a:r>
              <a:rPr lang="cs-CZ" dirty="0" smtClean="0"/>
              <a:t>Brně, Muzeum </a:t>
            </a:r>
            <a:r>
              <a:rPr lang="cs-CZ" dirty="0"/>
              <a:t>skla a bižuterie v Jablonci nad </a:t>
            </a:r>
            <a:r>
              <a:rPr lang="cs-CZ" dirty="0" smtClean="0"/>
              <a:t>Nisou, Muzeum </a:t>
            </a:r>
            <a:r>
              <a:rPr lang="cs-CZ" dirty="0"/>
              <a:t>umění </a:t>
            </a:r>
            <a:r>
              <a:rPr lang="cs-CZ" dirty="0" smtClean="0"/>
              <a:t>Olomouc, Národní muzeum, Národní </a:t>
            </a:r>
            <a:r>
              <a:rPr lang="cs-CZ" dirty="0"/>
              <a:t>technické </a:t>
            </a:r>
            <a:r>
              <a:rPr lang="cs-CZ" dirty="0" smtClean="0"/>
              <a:t>muzeum, Památník Lidice, Památník </a:t>
            </a:r>
            <a:r>
              <a:rPr lang="cs-CZ" dirty="0"/>
              <a:t>národního </a:t>
            </a:r>
            <a:r>
              <a:rPr lang="cs-CZ" dirty="0" smtClean="0"/>
              <a:t>písemnictví, Památník Terezín, Slezské </a:t>
            </a:r>
            <a:r>
              <a:rPr lang="cs-CZ" dirty="0"/>
              <a:t>zemské </a:t>
            </a:r>
            <a:r>
              <a:rPr lang="cs-CZ" dirty="0" smtClean="0"/>
              <a:t>muzeum, Technické </a:t>
            </a:r>
            <a:r>
              <a:rPr lang="cs-CZ" dirty="0"/>
              <a:t>muzeum v </a:t>
            </a:r>
            <a:r>
              <a:rPr lang="cs-CZ" dirty="0" smtClean="0"/>
              <a:t>Brně, Uměleckoprůmyslové </a:t>
            </a:r>
            <a:r>
              <a:rPr lang="cs-CZ" dirty="0"/>
              <a:t>museum v </a:t>
            </a:r>
            <a:r>
              <a:rPr lang="cs-CZ" dirty="0" smtClean="0"/>
              <a:t>Praze, Valašské </a:t>
            </a:r>
            <a:r>
              <a:rPr lang="cs-CZ" dirty="0"/>
              <a:t>muzeum v přírodě v Rožnově pod Radhoštěm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Galerie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Moravská galerie v </a:t>
            </a:r>
            <a:r>
              <a:rPr lang="cs-CZ" dirty="0" smtClean="0"/>
              <a:t>Brně, Národní </a:t>
            </a:r>
            <a:r>
              <a:rPr lang="cs-CZ" dirty="0"/>
              <a:t>galerie v Praze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Knihovny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Knihovna a tiskárna pro nevidomé K. E. </a:t>
            </a:r>
            <a:r>
              <a:rPr lang="cs-CZ" dirty="0" err="1" smtClean="0"/>
              <a:t>Macana</a:t>
            </a:r>
            <a:r>
              <a:rPr lang="cs-CZ" dirty="0" smtClean="0"/>
              <a:t>, Moravská </a:t>
            </a:r>
            <a:r>
              <a:rPr lang="cs-CZ" dirty="0"/>
              <a:t>zemská knihovna v </a:t>
            </a:r>
            <a:r>
              <a:rPr lang="cs-CZ" dirty="0" smtClean="0"/>
              <a:t>Brně, Národní </a:t>
            </a:r>
            <a:r>
              <a:rPr lang="cs-CZ" dirty="0"/>
              <a:t>knihovna ČR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Divadlo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a hudba</a:t>
            </a:r>
          </a:p>
          <a:p>
            <a:pPr lvl="1"/>
            <a:r>
              <a:rPr lang="cs-CZ" dirty="0"/>
              <a:t>Česká </a:t>
            </a:r>
            <a:r>
              <a:rPr lang="cs-CZ" dirty="0" smtClean="0"/>
              <a:t>filharmonie, Institut </a:t>
            </a:r>
            <a:r>
              <a:rPr lang="cs-CZ" dirty="0"/>
              <a:t>umění – Divadelní </a:t>
            </a:r>
            <a:r>
              <a:rPr lang="cs-CZ" dirty="0" smtClean="0"/>
              <a:t>ústav, Národní divadlo, Pražský </a:t>
            </a:r>
            <a:r>
              <a:rPr lang="cs-CZ" dirty="0"/>
              <a:t>filharmonický sbor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Ostatní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Národní filmový </a:t>
            </a:r>
            <a:r>
              <a:rPr lang="cs-CZ" dirty="0" smtClean="0"/>
              <a:t>archiv, Národní </a:t>
            </a:r>
            <a:r>
              <a:rPr lang="cs-CZ" dirty="0"/>
              <a:t>informační a poradenské středisko pro </a:t>
            </a:r>
            <a:r>
              <a:rPr lang="cs-CZ" dirty="0" smtClean="0"/>
              <a:t>kulturu, Národní </a:t>
            </a:r>
            <a:r>
              <a:rPr lang="cs-CZ" dirty="0"/>
              <a:t>ústav lidové </a:t>
            </a:r>
            <a:r>
              <a:rPr lang="cs-CZ" dirty="0" smtClean="0"/>
              <a:t>kultury</a:t>
            </a:r>
          </a:p>
          <a:p>
            <a:pPr lvl="1"/>
            <a:r>
              <a:rPr lang="cs-CZ" dirty="0"/>
              <a:t>Rada pro umění - </a:t>
            </a:r>
            <a:r>
              <a:rPr lang="cs-CZ" i="1" dirty="0"/>
              <a:t>poradní, iniciační a koordinační orgán ministra kultury pro oblast umění</a:t>
            </a:r>
          </a:p>
          <a:p>
            <a:pPr lvl="1"/>
            <a:r>
              <a:rPr lang="cs-CZ" b="1" dirty="0"/>
              <a:t>Státní fondy </a:t>
            </a:r>
            <a:r>
              <a:rPr lang="cs-CZ" dirty="0"/>
              <a:t>- Státní fond kultury </a:t>
            </a:r>
            <a:r>
              <a:rPr lang="cs-CZ" dirty="0" smtClean="0"/>
              <a:t>ČR, Státní </a:t>
            </a:r>
            <a:r>
              <a:rPr lang="cs-CZ" dirty="0"/>
              <a:t>fond </a:t>
            </a:r>
            <a:r>
              <a:rPr lang="cs-CZ" dirty="0" smtClean="0"/>
              <a:t>kinematografie</a:t>
            </a:r>
          </a:p>
          <a:p>
            <a:pPr marL="0" indent="0">
              <a:buNone/>
            </a:pPr>
            <a:r>
              <a:rPr lang="cs-CZ" dirty="0" smtClean="0"/>
              <a:t>Ministerstvo </a:t>
            </a:r>
            <a:r>
              <a:rPr lang="cs-CZ" dirty="0"/>
              <a:t>může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pro potřeby podpory kultury </a:t>
            </a:r>
            <a:r>
              <a:rPr lang="cs-CZ" dirty="0"/>
              <a:t>a k zajištění poskytování veřejných kulturních služeb zřídit státní příspěvkovou organizaci. Za obdobných podmínek může ministerstvo rozhodnout též o rozdělení, sloučení, případně splynutí dosavadních státních příspěvkových organizací, anebo o jejich zrušení</a:t>
            </a:r>
            <a:r>
              <a:rPr lang="cs-CZ" dirty="0" smtClean="0"/>
              <a:t>. </a:t>
            </a:r>
            <a:r>
              <a:rPr lang="cs-CZ" i="1" dirty="0" smtClean="0"/>
              <a:t>(§ 3 odst. 1 zákona č. 203/2006 Sb., </a:t>
            </a:r>
            <a:r>
              <a:rPr lang="pl-PL" i="1" dirty="0"/>
              <a:t>o některých druzích podpory </a:t>
            </a:r>
            <a:r>
              <a:rPr lang="pl-PL" i="1" dirty="0" smtClean="0"/>
              <a:t>kultury)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44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 – prohlášení za kulturní památku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28800"/>
            <a:ext cx="8596668" cy="44606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Obec Krásná se na zasedání zastupitelstva rozhodla, že rekreační objekt ev. č. 25 ve svém katastrálním území by měl být prohlášen za kulturní památku, a to z důvodu zachování původní lidové architektury. Pan Podnikavý jako majitel s tímto záměrem však nesouhlasil, jeho úmyslem bylo objekt zrekonstruovat a především modernizovat. Po oznámení záměru obce se rozhodl, že objekt raději prodá.  </a:t>
            </a:r>
          </a:p>
          <a:p>
            <a:pPr lvl="0">
              <a:buFont typeface="+mj-lt"/>
              <a:buAutoNum type="arabicPeriod"/>
            </a:pPr>
            <a:r>
              <a:rPr lang="cs-CZ" dirty="0"/>
              <a:t>Je obec oprávněna prohlásit věc, která leží v jejím katastrálním území, za kulturní památku? Pokud ne – kdo je oprávněn prohlásit věc za kulturní památku? Jakou formou bude prohlášení provedeno?</a:t>
            </a:r>
          </a:p>
          <a:p>
            <a:pPr lvl="0">
              <a:buFont typeface="+mj-lt"/>
              <a:buAutoNum type="arabicPeriod"/>
            </a:pPr>
            <a:r>
              <a:rPr lang="cs-CZ" dirty="0"/>
              <a:t>Může se pan Podnikavý proti záměru obce bránit? Pokud ano, jakým způsobem? </a:t>
            </a:r>
          </a:p>
          <a:p>
            <a:pPr lvl="0">
              <a:buFont typeface="+mj-lt"/>
              <a:buAutoNum type="arabicPeriod"/>
            </a:pPr>
            <a:r>
              <a:rPr lang="cs-CZ" dirty="0"/>
              <a:t>Je pan Podnikavý omezen v právu s věcí disponovat, pokud mu bylo oznámeno, že věc v jeho vlastnictví má být prohlášena za kulturní památku? </a:t>
            </a:r>
          </a:p>
          <a:p>
            <a:pPr lvl="0">
              <a:buFont typeface="+mj-lt"/>
              <a:buAutoNum type="arabicPeriod"/>
            </a:pPr>
            <a:r>
              <a:rPr lang="cs-CZ" dirty="0"/>
              <a:t>Které subjekty se podílejí na procesu prohlašování věcí za kulturní památky? </a:t>
            </a:r>
          </a:p>
          <a:p>
            <a:pPr>
              <a:buFont typeface="+mj-lt"/>
              <a:buAutoNum type="arabicPeriod"/>
            </a:pPr>
            <a:r>
              <a:rPr lang="cs-CZ" dirty="0"/>
              <a:t>Jakým způsobem bude panu Podnikavému kompenzováno omezení jeho vlastnického práva? </a:t>
            </a:r>
            <a:r>
              <a:rPr lang="cs-CZ" i="1" dirty="0"/>
              <a:t>(viz čl. 11 odst. 4 Listiny: „Vyvlastnění nebo nucené omezení vlastnického práva je možné ve veřejném zájmu, a to na základě zákona a za náhradu.“)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14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vlastnického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02080"/>
            <a:ext cx="8596668" cy="4927157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Omezení </a:t>
            </a:r>
            <a:r>
              <a:rPr lang="cs-CZ" b="1" dirty="0"/>
              <a:t>vlastníka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kulturní památky</a:t>
            </a:r>
            <a:r>
              <a:rPr lang="cs-CZ" b="1" dirty="0"/>
              <a:t> jsou však v zákoně kompenzována řadou ustanovení, která za ně poskytují náhradu.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Tato </a:t>
            </a:r>
            <a:r>
              <a:rPr lang="cs-CZ" dirty="0"/>
              <a:t>náhrada spočívá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především v tom, že v případě obnovy kulturní památky se poskytuje bezplatná odborná pomoc a poskytují se podklady a informace</a:t>
            </a:r>
            <a:r>
              <a:rPr lang="cs-CZ" dirty="0" smtClean="0"/>
              <a:t>. </a:t>
            </a:r>
            <a:br>
              <a:rPr lang="cs-CZ" dirty="0" smtClean="0"/>
            </a:br>
            <a:r>
              <a:rPr lang="cs-CZ" dirty="0" smtClean="0"/>
              <a:t>Dále </a:t>
            </a:r>
            <a:r>
              <a:rPr lang="cs-CZ" dirty="0"/>
              <a:t>- na žádost vlastníka -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může</a:t>
            </a:r>
            <a:r>
              <a:rPr lang="cs-CZ" dirty="0"/>
              <a:t> </a:t>
            </a:r>
            <a:r>
              <a:rPr lang="cs-CZ" dirty="0" smtClean="0"/>
              <a:t>obec nebo kraj, </a:t>
            </a:r>
            <a:r>
              <a:rPr lang="cs-CZ" dirty="0"/>
              <a:t>případně MK ČR pro údržbu či uchování kulturní památky poskytnout příspěvek na zvýšené </a:t>
            </a:r>
            <a:r>
              <a:rPr lang="cs-CZ" dirty="0" smtClean="0"/>
              <a:t>náklady. </a:t>
            </a:r>
            <a:br>
              <a:rPr lang="cs-CZ" dirty="0" smtClean="0"/>
            </a:br>
            <a:r>
              <a:rPr lang="cs-CZ" dirty="0" smtClean="0"/>
              <a:t>Rovněž </a:t>
            </a:r>
            <a:r>
              <a:rPr lang="cs-CZ" dirty="0"/>
              <a:t>ústřední orgán Státní památkové péče zabezpečuje projektové a stavebně-restaurátorské práce při obnově vybraných kulturních </a:t>
            </a:r>
            <a:r>
              <a:rPr lang="cs-CZ" dirty="0" smtClean="0"/>
              <a:t>památek. </a:t>
            </a:r>
            <a:br>
              <a:rPr lang="cs-CZ" dirty="0" smtClean="0"/>
            </a:br>
            <a:r>
              <a:rPr lang="cs-CZ" dirty="0" smtClean="0"/>
              <a:t>Příslušná </a:t>
            </a:r>
            <a:r>
              <a:rPr lang="cs-CZ" dirty="0"/>
              <a:t>odborná organizace státní památkové péče poskytuje kromě toho bezplatnou odbornou pomoc vlastníkům kulturní památky, zpracovává odborná vyjádření k provádění obnovy, zabezpečuje průzkum, výzkum a dokumentaci kulturní </a:t>
            </a:r>
            <a:r>
              <a:rPr lang="cs-CZ" dirty="0" smtClean="0"/>
              <a:t>památky.</a:t>
            </a:r>
          </a:p>
          <a:p>
            <a:pPr marL="0" indent="0">
              <a:buNone/>
            </a:pPr>
            <a:r>
              <a:rPr lang="cs-CZ" i="1" dirty="0" smtClean="0"/>
              <a:t>	I. ÚS 35/1994</a:t>
            </a:r>
          </a:p>
          <a:p>
            <a:r>
              <a:rPr lang="pl-PL" dirty="0"/>
              <a:t>Od daně ze staveb a jednotek jsou </a:t>
            </a:r>
            <a:r>
              <a:rPr lang="pl-PL" dirty="0" smtClean="0"/>
              <a:t>osvobozeny </a:t>
            </a:r>
            <a:r>
              <a:rPr lang="cs-CZ" dirty="0" smtClean="0"/>
              <a:t>zdanitelné </a:t>
            </a:r>
            <a:r>
              <a:rPr lang="cs-CZ" dirty="0"/>
              <a:t>stavby nebo zdanitelné jednotky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kulturních památek </a:t>
            </a:r>
            <a:r>
              <a:rPr lang="cs-CZ" dirty="0"/>
              <a:t>po provedení stavební úpravy, počínaje rokem následujícím po vydání kolaudačního souhlasu, a to na dobu 8 </a:t>
            </a:r>
            <a:r>
              <a:rPr lang="cs-CZ" dirty="0" smtClean="0"/>
              <a:t>let </a:t>
            </a:r>
            <a:r>
              <a:rPr lang="cs-CZ" i="1" dirty="0" smtClean="0"/>
              <a:t>(§ 9 odst. 1 písm. p) zákona o dani z nemovitých věcí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53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 – archeologický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82310"/>
            <a:ext cx="8596668" cy="472307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Firma pana Jana Nováka se rozhodla zakoupit poměrně zchátralý objekt bývalého hotelu, který se nachází v památkové rezervaci statutárního města Brna. Tento objekt má být podle plánů firmy zbourán a na jeho místě postaven polyfunkční objekt.</a:t>
            </a:r>
          </a:p>
          <a:p>
            <a:pPr lvl="0">
              <a:buFont typeface="+mj-lt"/>
              <a:buAutoNum type="arabicPeriod"/>
            </a:pPr>
            <a:r>
              <a:rPr lang="cs-CZ" dirty="0"/>
              <a:t>Je povinností firmy zajistit provedení záchranného archeologického výzkumu?</a:t>
            </a:r>
          </a:p>
          <a:p>
            <a:pPr lvl="0">
              <a:buFont typeface="+mj-lt"/>
              <a:buAutoNum type="arabicPeriod"/>
            </a:pPr>
            <a:r>
              <a:rPr lang="cs-CZ" dirty="0"/>
              <a:t>V případě, že ano, je oprávněna jej provést sama firma, či je povinna kontaktovat jiné subjekty? Pokud ano, které a kde lze jejich výčet nalézt? </a:t>
            </a:r>
          </a:p>
          <a:p>
            <a:pPr>
              <a:buFont typeface="+mj-lt"/>
              <a:buAutoNum type="arabicPeriod"/>
            </a:pPr>
            <a:r>
              <a:rPr lang="cs-CZ" dirty="0"/>
              <a:t>V případě, že firma bude nucena záchranný archeologický výzkum provést, kdo jej bude hradit? </a:t>
            </a:r>
          </a:p>
        </p:txBody>
      </p:sp>
    </p:spTree>
    <p:extLst>
      <p:ext uri="{BB962C8B-B14F-4D97-AF65-F5344CB8AC3E}">
        <p14:creationId xmlns:p14="http://schemas.microsoft.com/office/powerpoint/2010/main" val="196910657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319</TotalTime>
  <Words>474</Words>
  <Application>Microsoft Office PowerPoint</Application>
  <PresentationFormat>Širokoúhlá obrazovka</PresentationFormat>
  <Paragraphs>41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Fazeta</vt:lpstr>
      <vt:lpstr>Správa kultury</vt:lpstr>
      <vt:lpstr>Prezentace aplikace PowerPoint</vt:lpstr>
      <vt:lpstr>Ústavní východiska - Listina</vt:lpstr>
      <vt:lpstr>Správa kultury</vt:lpstr>
      <vt:lpstr>Instituce v působnosti MK</vt:lpstr>
      <vt:lpstr>Příklad č. 1 – prohlášení za kulturní památku</vt:lpstr>
      <vt:lpstr>Omezení vlastnického práva</vt:lpstr>
      <vt:lpstr>Příklad č. 2 – archeologický výzkum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kultury</dc:title>
  <dc:creator>Anna Chamráthová</dc:creator>
  <cp:lastModifiedBy>Anna Chamráthová</cp:lastModifiedBy>
  <cp:revision>26</cp:revision>
  <dcterms:created xsi:type="dcterms:W3CDTF">2019-04-08T13:08:19Z</dcterms:created>
  <dcterms:modified xsi:type="dcterms:W3CDTF">2019-04-23T11:56:08Z</dcterms:modified>
</cp:coreProperties>
</file>