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58" r:id="rId5"/>
    <p:sldId id="262" r:id="rId6"/>
    <p:sldId id="264" r:id="rId7"/>
    <p:sldId id="265" r:id="rId8"/>
    <p:sldId id="266" r:id="rId9"/>
    <p:sldId id="272" r:id="rId10"/>
    <p:sldId id="270" r:id="rId11"/>
    <p:sldId id="276" r:id="rId12"/>
    <p:sldId id="269" r:id="rId13"/>
    <p:sldId id="273" r:id="rId14"/>
    <p:sldId id="274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BB03-0B1F-4B82-8EB7-2A7BA011F271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0AA2-5C9F-473B-9D7F-05483AAEBF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647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BB03-0B1F-4B82-8EB7-2A7BA011F271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0AA2-5C9F-473B-9D7F-05483AAEBF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26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BB03-0B1F-4B82-8EB7-2A7BA011F271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0AA2-5C9F-473B-9D7F-05483AAEBF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85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BB03-0B1F-4B82-8EB7-2A7BA011F271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0AA2-5C9F-473B-9D7F-05483AAEBF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91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BB03-0B1F-4B82-8EB7-2A7BA011F271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0AA2-5C9F-473B-9D7F-05483AAEBF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1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BB03-0B1F-4B82-8EB7-2A7BA011F271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0AA2-5C9F-473B-9D7F-05483AAEBF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129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BB03-0B1F-4B82-8EB7-2A7BA011F271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0AA2-5C9F-473B-9D7F-05483AAEBF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886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BB03-0B1F-4B82-8EB7-2A7BA011F271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0AA2-5C9F-473B-9D7F-05483AAEBF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78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BB03-0B1F-4B82-8EB7-2A7BA011F271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0AA2-5C9F-473B-9D7F-05483AAEBF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64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BB03-0B1F-4B82-8EB7-2A7BA011F271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0AA2-5C9F-473B-9D7F-05483AAEBF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511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7BB03-0B1F-4B82-8EB7-2A7BA011F271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40AA2-5C9F-473B-9D7F-05483AAEBF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46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7BB03-0B1F-4B82-8EB7-2A7BA011F271}" type="datetimeFigureOut">
              <a:rPr lang="cs-CZ" smtClean="0"/>
              <a:t>03.04.2019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40AA2-5C9F-473B-9D7F-05483AAEBF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38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Vnitřní správa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Právo shromažďovací</a:t>
            </a:r>
          </a:p>
          <a:p>
            <a:r>
              <a:rPr lang="cs-CZ" dirty="0" smtClean="0"/>
              <a:t>Matriky</a:t>
            </a:r>
          </a:p>
          <a:p>
            <a:r>
              <a:rPr lang="cs-CZ" dirty="0" smtClean="0"/>
              <a:t>Občanské průkazy a cestovní doklady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69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Matrika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6650"/>
            <a:ext cx="10515600" cy="48502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Paní Vdavekchtivá se konečně dočkala – bude se vdávat za pana Bohatého. Přišla tedy na matriční úřad za matrikářem probrat některé podrobnosti. Jako matrikář zodpovězte tyto otázky: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Je svatba matriční událost nebo matriční skutečnost?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Do jaké matriční knihy bude zapsána? Jaké další matriční knihy známe?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Jak bude faktický zápis proveden?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Musí se matrikář podepsat na protokol o uzavření manželství?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Může paní Vdavekchtivá po svatbě používat manželovo příjmení v mužském tvaru?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Může se paní Bohatá během manželství vrátit ke svému původnímu příjmení?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Pokud by paní Vdavekchtivá uzavřela v cizině stejnopohlavní manželství, jako co by bylo zapsáno do české matriky? 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08085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Změna příjmení jednoho z manželů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Za</a:t>
            </a:r>
            <a:r>
              <a:rPr lang="cs-CZ" b="1" dirty="0"/>
              <a:t> trvání manželství není změna společného příjmení pouze u jednoho z manželů možná</a:t>
            </a:r>
            <a:r>
              <a:rPr lang="cs-CZ" dirty="0"/>
              <a:t>. Kladné rozhodnutí o povolení změny společného příjmení se ze zákona automaticky vztahuje na oba manžele. </a:t>
            </a:r>
            <a:r>
              <a:rPr lang="cs-CZ" b="1" dirty="0"/>
              <a:t>Proto nelze vyhovět žádosti o změnu společného příjmení, se kterou druhý z manželů sice obecně souhlasí, ale současně trvá na zachování svého původního příjmení. </a:t>
            </a:r>
            <a:r>
              <a:rPr lang="cs-CZ" dirty="0"/>
              <a:t>V takovém případě nelze uzavřít, že druhý manžel vyslovil se změnou souhlas, protože takový souhlas v sobě zahrnuje rovněž souhlas s následným užíváním společného změněného příjmení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Nelze </a:t>
            </a:r>
            <a:r>
              <a:rPr lang="cs-CZ" dirty="0"/>
              <a:t>odhlédnout od toho, že </a:t>
            </a:r>
            <a:r>
              <a:rPr lang="cs-CZ" b="1" dirty="0"/>
              <a:t>sama stěžovatelka souhlasila při vstupu do manželství se změnou svého příjmení</a:t>
            </a:r>
            <a:r>
              <a:rPr lang="cs-CZ" dirty="0"/>
              <a:t>. Dobrovolně tedy přijala příjmení svého současného manžela. Pokud by správní orgán vyhověl její žádosti, došlo by </a:t>
            </a:r>
            <a:r>
              <a:rPr lang="cs-CZ" b="1" dirty="0"/>
              <a:t>k vážnému zásahu do základních lidských práv jejího manžela, který se změnou svého příjmení výslovně nesouhlasil </a:t>
            </a:r>
            <a:r>
              <a:rPr lang="cs-CZ" dirty="0"/>
              <a:t>a který by tak byl státní mocí v návaznosti na platnou právní úpravu přinucen ke změně svého </a:t>
            </a:r>
            <a:r>
              <a:rPr lang="cs-CZ" dirty="0" smtClean="0"/>
              <a:t>příjmení, které </a:t>
            </a:r>
            <a:r>
              <a:rPr lang="cs-CZ" b="1" dirty="0"/>
              <a:t>po celý život užíval, se kterým je ztotožněn a změnit jej nechce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(rozsudek NSS </a:t>
            </a:r>
            <a:r>
              <a:rPr lang="pl-PL" i="1" dirty="0"/>
              <a:t>ze dne 4. 1. 2018, č. j. 7 As </a:t>
            </a:r>
            <a:r>
              <a:rPr lang="pl-PL" i="1" dirty="0" smtClean="0"/>
              <a:t>64/2017-33)</a:t>
            </a:r>
            <a:r>
              <a:rPr lang="pl-PL" b="1" i="1" dirty="0"/>
              <a:t> </a:t>
            </a:r>
            <a:endParaRPr lang="cs-CZ" b="1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35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Zápis do zvláštní matriky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I. </a:t>
            </a:r>
            <a:r>
              <a:rPr lang="cs-CZ" b="1" dirty="0"/>
              <a:t>Osoby stejného pohlaví mohou v České republice uzavřít pouze registrované partnerství a pouze takto může být jejich svazek také zapsán do příslušné matriční knihy</a:t>
            </a:r>
            <a:r>
              <a:rPr lang="cs-CZ" dirty="0"/>
              <a:t>. Je totiž nutné odlišit institut manželství a institut registrovaného partnerství; manželství je dle českého právního řádu trvalým svazkem muže a ženy.</a:t>
            </a:r>
          </a:p>
          <a:p>
            <a:pPr marL="0" indent="0">
              <a:buNone/>
            </a:pPr>
            <a:r>
              <a:rPr lang="cs-CZ" dirty="0" smtClean="0"/>
              <a:t>II</a:t>
            </a:r>
            <a:r>
              <a:rPr lang="cs-CZ" dirty="0"/>
              <a:t>. Fakt, že cizozemské právo uzavření stejnopohlavního manželství dovoluje, nikterak </a:t>
            </a:r>
            <a:r>
              <a:rPr lang="cs-CZ" b="1" dirty="0"/>
              <a:t>nepředurčuje postoj českých správních úřadů a soudů k tomu, zda Česká republika jeho uzavření v cizině zapíše jako manželství do své vlastní vnitrostátní evidence vedené zvláštní matrikou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(rozsudek NSS ze dne 30. 5. 2018, č. </a:t>
            </a:r>
            <a:r>
              <a:rPr lang="cs-CZ" i="1" dirty="0"/>
              <a:t>j. 8 As 230/2017 </a:t>
            </a:r>
            <a:r>
              <a:rPr lang="cs-CZ" i="1" dirty="0" smtClean="0"/>
              <a:t>– 41)</a:t>
            </a:r>
            <a:br>
              <a:rPr lang="cs-CZ" i="1" dirty="0" smtClean="0"/>
            </a:br>
            <a:r>
              <a:rPr lang="cs-CZ" sz="2000" i="1" dirty="0" smtClean="0"/>
              <a:t>Ústavní stížnost podána nebyla.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930100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Občanské průkazy </a:t>
            </a:r>
            <a:r>
              <a:rPr lang="cs-CZ" dirty="0"/>
              <a:t>(zákon č. 328/1999 Sb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b="1" dirty="0" smtClean="0">
                <a:solidFill>
                  <a:srgbClr val="FF0000"/>
                </a:solidFill>
              </a:rPr>
              <a:t>veřejná listina</a:t>
            </a:r>
            <a:r>
              <a:rPr lang="cs-CZ" dirty="0" smtClean="0"/>
              <a:t>, </a:t>
            </a:r>
            <a:r>
              <a:rPr lang="cs-CZ" dirty="0"/>
              <a:t>kterou občan prokazuje své </a:t>
            </a:r>
            <a:r>
              <a:rPr lang="cs-CZ" b="1" dirty="0" smtClean="0"/>
              <a:t>jméno, příjmení</a:t>
            </a:r>
            <a:r>
              <a:rPr lang="cs-CZ" b="1" dirty="0"/>
              <a:t>, podobu a státní občanství </a:t>
            </a:r>
            <a:r>
              <a:rPr lang="cs-CZ" dirty="0"/>
              <a:t>České </a:t>
            </a:r>
            <a:r>
              <a:rPr lang="cs-CZ" dirty="0" smtClean="0"/>
              <a:t>republiky (</a:t>
            </a:r>
            <a:r>
              <a:rPr lang="cs-CZ" i="1" dirty="0" smtClean="0"/>
              <a:t>a další zákonem stanovené údaje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povinný pro všechny občany, kteří dosáhli věku 15 let a mají trvalý pobyt na území ČR (§ 2 odst. 2), platný zásadně 10 let</a:t>
            </a:r>
          </a:p>
          <a:p>
            <a:r>
              <a:rPr lang="cs-CZ" i="1" dirty="0" smtClean="0"/>
              <a:t>na žádost ho lze vydat i těm občanům, kteří jednu z těchto podmínek nesplňují, u osob mladších 15 let je platnost omezena na 5 let </a:t>
            </a:r>
            <a:br>
              <a:rPr lang="cs-CZ" i="1" dirty="0" smtClean="0"/>
            </a:br>
            <a:r>
              <a:rPr lang="cs-CZ" i="1" dirty="0" smtClean="0"/>
              <a:t>(za poplatek 50 Kč u osob mladších 15 let a 100 Kč u osob bez trvalého pobytu – položka 8 sazebníku zákona o správních poplatcích)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709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22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OP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6835" y="922352"/>
            <a:ext cx="11243144" cy="56931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Pan </a:t>
            </a:r>
            <a:r>
              <a:rPr lang="cs-CZ" b="1" dirty="0" err="1" smtClean="0"/>
              <a:t>Neználek</a:t>
            </a:r>
            <a:r>
              <a:rPr lang="cs-CZ" b="1" dirty="0" smtClean="0"/>
              <a:t> nedávno získal vysokoškolský titul a rád by si jej nechal uvést v OP. Nelíbí se mu také, že by se měl nechat vyfotit úředníkem a ne profesionálním fotografem. Šel se za tím účelem poradit se svým kamarádem panem </a:t>
            </a:r>
            <a:r>
              <a:rPr lang="cs-CZ" b="1" dirty="0" err="1" smtClean="0"/>
              <a:t>Všeználkem</a:t>
            </a:r>
            <a:r>
              <a:rPr lang="cs-CZ" b="1" dirty="0" smtClean="0"/>
              <a:t>, který mu sdělil, že pouze z toho důvodu si OP nechat vyměnit nelze, ale až si jej bude měnit po vypršení platnosti, profesionální fotograf mu fotku udělat může.  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Je možná výměna OP pouze z důvodu získání VŠ titulu? Kdy je výměna OP nutná?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Je správná informace, že profesionální fotograf může panu </a:t>
            </a:r>
            <a:r>
              <a:rPr lang="cs-CZ" i="1" dirty="0" err="1" smtClean="0"/>
              <a:t>Neználkovi</a:t>
            </a:r>
            <a:r>
              <a:rPr lang="cs-CZ" i="1" dirty="0" smtClean="0"/>
              <a:t> udělat fotografii místo úředníka při podávání žádosti?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Musí být v OP uveden rodinný stav pana </a:t>
            </a:r>
            <a:r>
              <a:rPr lang="cs-CZ" i="1" dirty="0" err="1" smtClean="0"/>
              <a:t>Neználka</a:t>
            </a:r>
            <a:r>
              <a:rPr lang="cs-CZ" i="1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/>
              <a:t>J</a:t>
            </a:r>
            <a:r>
              <a:rPr lang="cs-CZ" i="1" dirty="0" smtClean="0"/>
              <a:t>e nutné, aby pan </a:t>
            </a:r>
            <a:r>
              <a:rPr lang="cs-CZ" i="1" dirty="0" err="1" smtClean="0"/>
              <a:t>Neználek</a:t>
            </a:r>
            <a:r>
              <a:rPr lang="cs-CZ" i="1" dirty="0" smtClean="0"/>
              <a:t> žádal o vydání OP v místě svého trvalého pobytu? Kde si je povinen jej převzít?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Kdy může být panu </a:t>
            </a:r>
            <a:r>
              <a:rPr lang="cs-CZ" i="1" dirty="0" err="1" smtClean="0"/>
              <a:t>Neználkovi</a:t>
            </a:r>
            <a:r>
              <a:rPr lang="cs-CZ" i="1" dirty="0" smtClean="0"/>
              <a:t> úplně nejdříve OP vydán?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28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Ministerstvo vnitra - § 12 kompetenčního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9614" y="1097280"/>
            <a:ext cx="11473732" cy="534327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(1) Ministerstvo vnitra je ústředním orgánem státní správy pro vnitřní věci, zejména pro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 </a:t>
            </a:r>
            <a:r>
              <a:rPr lang="cs-CZ" sz="1400" i="1" dirty="0" smtClean="0"/>
              <a:t>a) veřejný pořádek a další věci vnitřního pořádku a bezpečnosti ve vymezeném rozsahu, včetně dohledu na bezpečnost a plynulost silničního provozu,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b="1" i="1" dirty="0" smtClean="0">
                <a:solidFill>
                  <a:srgbClr val="FF0000"/>
                </a:solidFill>
              </a:rPr>
              <a:t> b) jména a příjmení, matriky, státní občanství, občanské průkazy, hlášení pobytu, evidenci obyvatel a rodná čísla,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i="1" dirty="0" smtClean="0"/>
              <a:t> </a:t>
            </a:r>
            <a:r>
              <a:rPr lang="cs-CZ" sz="1400" b="1" i="1" dirty="0" smtClean="0">
                <a:solidFill>
                  <a:srgbClr val="FF0000"/>
                </a:solidFill>
              </a:rPr>
              <a:t>c) shromažďovací právo a sdružování v politických stranách a v politických hnutích,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i="1" dirty="0" smtClean="0"/>
              <a:t> d) veřejné sbírky,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i="1" dirty="0" smtClean="0"/>
              <a:t> e) archivnictví a spisovou službu,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i="1" dirty="0" smtClean="0"/>
              <a:t> f) zbraně a střelivo,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i="1" dirty="0" smtClean="0"/>
              <a:t> g) požární ochranu,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b="1" i="1" dirty="0" smtClean="0">
                <a:solidFill>
                  <a:srgbClr val="FF0000"/>
                </a:solidFill>
              </a:rPr>
              <a:t> h) cestovní doklady</a:t>
            </a:r>
            <a:r>
              <a:rPr lang="cs-CZ" sz="1400" i="1" dirty="0" smtClean="0"/>
              <a:t>, povolování pobytu cizinců a postavení uprchlíků,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i="1" dirty="0" smtClean="0"/>
              <a:t> i) územní členění státu,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i="1" dirty="0" smtClean="0"/>
              <a:t> j) státní hranice, jejich vyměřování, udržování a vedení dokumentárního díla a zřizování, uzavírání a změny charakteru hraničních přechodů,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i="1" dirty="0" smtClean="0"/>
              <a:t> k) státní symboly,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i="1" dirty="0" smtClean="0"/>
              <a:t> l) volby do zastupitelstev územní samosprávy, do Parlamentu České republiky, do Evropského parlamentu konané na území České republiky a volbu prezidenta republiky,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i="1" dirty="0" smtClean="0"/>
              <a:t> m) krizové řízení, civilní nouzové plánování, ochranu obyvatelstva a integrovaný záchranný systém,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i="1" dirty="0" smtClean="0"/>
              <a:t> n) elektronickou identifikaci a služby vytvářející důvěru,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400" i="1" dirty="0" smtClean="0"/>
              <a:t> o) oblast informačních systémů veřejné správy.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 (2) Ministerstvo vnitra plní koordinační úlohu v oblasti správního řízení, správního trestání, spisové služby a postupů podle kontrolního řádu.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 (3) Ministerstvo vnitra plní koordinační úlohu v oblasti organizace a výkonu veřejné správy.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 (4) Ministerstvo vnitra plní koordinační úlohu v oblasti služebního poměru příslušníků bezpečnostních sborů a státní služby.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 (5) Ministerstvo vnitra zajišťuje komunikační sítě pro Policii České republiky, složky integrovaného záchranného systému a územní orgány státní správy a provozuje informační systém pro nakládání s utajovanými informacemi mezi orgány veřejné moci.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 (6) Ministerstvo vnitra plní koordinační úlohu pro informační a komunikační technologie.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 (7) Ministerstvo vnitra plní koordinační úlohu v oblasti evropských politických stran a evropských politických nadací se sídlem na území České republiky.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688944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– právo shromažďovací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</a:t>
            </a:r>
            <a:r>
              <a:rPr lang="cs-CZ" dirty="0"/>
              <a:t>19 LZPS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1) </a:t>
            </a:r>
            <a:r>
              <a:rPr lang="cs-CZ" b="1" dirty="0"/>
              <a:t>Právo </a:t>
            </a:r>
            <a:r>
              <a:rPr lang="cs-CZ" b="1" dirty="0">
                <a:solidFill>
                  <a:srgbClr val="FF0000"/>
                </a:solidFill>
              </a:rPr>
              <a:t>pokojně </a:t>
            </a:r>
            <a:r>
              <a:rPr lang="cs-CZ" b="1" dirty="0"/>
              <a:t>se shromažďovat je zaručeno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2) Toto právo </a:t>
            </a:r>
            <a:r>
              <a:rPr lang="cs-CZ" b="1" dirty="0"/>
              <a:t>lze omezit zákonem v případech shromáždění na veřejných místech</a:t>
            </a:r>
            <a:r>
              <a:rPr lang="cs-CZ" dirty="0"/>
              <a:t>, jde-li o opatření v demokratické společnosti nezbytná pro ochranu práv a svobod druhých, ochranu veřejného pořádku, zdraví, mravnosti, majetku nebo pro bezpečnost státu. Shromáždění však </a:t>
            </a:r>
            <a:r>
              <a:rPr lang="cs-CZ" b="1" dirty="0">
                <a:solidFill>
                  <a:srgbClr val="FF0000"/>
                </a:solidFill>
              </a:rPr>
              <a:t>nesmí být podmíněno povolením orgánu veřejné správy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b="1" dirty="0" smtClean="0"/>
              <a:t>zákon č. 84/1990 Sb., o právu shromažďovacím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36059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shromažďovací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Shromáždění</a:t>
            </a:r>
            <a:r>
              <a:rPr lang="cs-CZ" dirty="0" smtClean="0"/>
              <a:t> – více osob než jedna</a:t>
            </a:r>
          </a:p>
          <a:p>
            <a:pPr>
              <a:buFontTx/>
              <a:buChar char="-"/>
            </a:pPr>
            <a:r>
              <a:rPr lang="cs-CZ" dirty="0" smtClean="0"/>
              <a:t>vůle se shromažďovat</a:t>
            </a:r>
          </a:p>
          <a:p>
            <a:pPr>
              <a:buFontTx/>
              <a:buChar char="-"/>
            </a:pPr>
            <a:r>
              <a:rPr lang="cs-CZ" dirty="0" smtClean="0"/>
              <a:t>vnitřní vztah či společný zájem mezi účastníky</a:t>
            </a:r>
          </a:p>
          <a:p>
            <a:pPr>
              <a:buFontTx/>
              <a:buChar char="-"/>
            </a:pPr>
            <a:r>
              <a:rPr lang="cs-CZ" dirty="0"/>
              <a:t>účel - </a:t>
            </a:r>
            <a:r>
              <a:rPr lang="cs-CZ" i="1" dirty="0"/>
              <a:t>k využívání svobody projevu a dalších ústavních práv a svobod, k výměně informací a názorů a k účasti na řešení veřejných a jiných společných záležitostí vyjádřením postojů a </a:t>
            </a:r>
            <a:r>
              <a:rPr lang="cs-CZ" i="1" dirty="0" smtClean="0"/>
              <a:t>stanovisek</a:t>
            </a:r>
          </a:p>
          <a:p>
            <a:r>
              <a:rPr lang="cs-CZ" dirty="0"/>
              <a:t>Při úvahách, zda se skutečně jedná o shromáždění </a:t>
            </a:r>
            <a:r>
              <a:rPr lang="cs-CZ" u="sng" dirty="0"/>
              <a:t>požívající právní ochrany</a:t>
            </a:r>
            <a:r>
              <a:rPr lang="cs-CZ" dirty="0"/>
              <a:t>, vystupuje do popředí zejména </a:t>
            </a:r>
            <a:r>
              <a:rPr lang="cs-CZ" b="1" dirty="0">
                <a:solidFill>
                  <a:srgbClr val="FF0000"/>
                </a:solidFill>
              </a:rPr>
              <a:t>účel</a:t>
            </a:r>
            <a:r>
              <a:rPr lang="cs-CZ" dirty="0"/>
              <a:t> (cíl) tvrzeného shromáždění, požadavek </a:t>
            </a:r>
            <a:r>
              <a:rPr lang="cs-CZ" b="1" dirty="0">
                <a:solidFill>
                  <a:srgbClr val="FF0000"/>
                </a:solidFill>
              </a:rPr>
              <a:t>fyzické přítomnosti </a:t>
            </a:r>
            <a:r>
              <a:rPr lang="cs-CZ" dirty="0"/>
              <a:t>shromážděných osob, možnost jejich </a:t>
            </a:r>
            <a:r>
              <a:rPr lang="cs-CZ" b="1" dirty="0">
                <a:solidFill>
                  <a:srgbClr val="FF0000"/>
                </a:solidFill>
              </a:rPr>
              <a:t>vzájemné interakce a organizace</a:t>
            </a:r>
            <a:r>
              <a:rPr lang="cs-CZ" dirty="0"/>
              <a:t>, </a:t>
            </a:r>
            <a:r>
              <a:rPr lang="cs-CZ" b="1" dirty="0">
                <a:solidFill>
                  <a:srgbClr val="FF0000"/>
                </a:solidFill>
              </a:rPr>
              <a:t>místo</a:t>
            </a:r>
            <a:r>
              <a:rPr lang="cs-CZ" dirty="0"/>
              <a:t> konání shromáždění, jakož i </a:t>
            </a:r>
            <a:r>
              <a:rPr lang="cs-CZ" b="1" dirty="0">
                <a:solidFill>
                  <a:srgbClr val="FF0000"/>
                </a:solidFill>
              </a:rPr>
              <a:t>průběh této aktivity v čase</a:t>
            </a:r>
            <a:r>
              <a:rPr lang="cs-CZ" dirty="0"/>
              <a:t>. </a:t>
            </a:r>
            <a:r>
              <a:rPr lang="cs-CZ" i="1" dirty="0" smtClean="0"/>
              <a:t>(rozsudek NSS </a:t>
            </a:r>
            <a:r>
              <a:rPr lang="cs-CZ" i="1" dirty="0"/>
              <a:t>ze dne 11. 6. 2013, čj. 8 As </a:t>
            </a:r>
            <a:r>
              <a:rPr lang="cs-CZ" i="1" dirty="0" smtClean="0"/>
              <a:t>101/2011-186)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81930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25 zákona o Ústavním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4800" dirty="0" smtClean="0"/>
              <a:t>Zakazují se shromáždění v okruhu 100 m</a:t>
            </a:r>
          </a:p>
          <a:p>
            <a:r>
              <a:rPr lang="cs-CZ" sz="4800" dirty="0" smtClean="0"/>
              <a:t>od budov Ústavního soudu nebo </a:t>
            </a:r>
          </a:p>
          <a:p>
            <a:r>
              <a:rPr lang="cs-CZ" sz="4800" dirty="0" smtClean="0"/>
              <a:t>od míst, kde Ústavní soud jedná.</a:t>
            </a:r>
            <a:endParaRPr lang="cs-CZ" sz="4800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4800" dirty="0" smtClean="0"/>
              <a:t>vs.</a:t>
            </a:r>
          </a:p>
          <a:p>
            <a:pPr marL="0" indent="0">
              <a:buNone/>
            </a:pPr>
            <a:r>
              <a:rPr lang="cs-CZ" sz="4800" dirty="0" smtClean="0"/>
              <a:t>čl. 19 odst. 2 Listiny </a:t>
            </a:r>
            <a:r>
              <a:rPr lang="cs-CZ" sz="4800" i="1" dirty="0" smtClean="0"/>
              <a:t>„…lze omezit zákonem v případech shromáždění </a:t>
            </a:r>
            <a:r>
              <a:rPr lang="cs-CZ" sz="4800" b="1" i="1" dirty="0" smtClean="0"/>
              <a:t>na veřejných místech</a:t>
            </a:r>
            <a:r>
              <a:rPr lang="cs-CZ" sz="4800" i="1" dirty="0" smtClean="0"/>
              <a:t>…“</a:t>
            </a:r>
            <a:endParaRPr lang="cs-CZ" sz="4800" i="1" dirty="0"/>
          </a:p>
        </p:txBody>
      </p:sp>
    </p:spTree>
    <p:extLst>
      <p:ext uri="{BB962C8B-B14F-4D97-AF65-F5344CB8AC3E}">
        <p14:creationId xmlns:p14="http://schemas.microsoft.com/office/powerpoint/2010/main" val="3055049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privilegovanému postavení náboženských shromáždění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Shromáždění </a:t>
            </a:r>
            <a:r>
              <a:rPr lang="cs-CZ" dirty="0"/>
              <a:t>musí být oznamována úřadu </a:t>
            </a:r>
            <a:r>
              <a:rPr lang="cs-CZ" dirty="0" smtClean="0"/>
              <a:t>s výjimkou shromáždění </a:t>
            </a:r>
            <a:r>
              <a:rPr lang="cs-CZ" b="1" dirty="0"/>
              <a:t>pořádaných církvemi nebo náboženskými </a:t>
            </a:r>
            <a:r>
              <a:rPr lang="cs-CZ" b="1" dirty="0" smtClean="0"/>
              <a:t>společnostmi </a:t>
            </a:r>
            <a:r>
              <a:rPr lang="cs-CZ" b="1" dirty="0"/>
              <a:t>v kostele nebo v jiné modlitebně</a:t>
            </a:r>
            <a:r>
              <a:rPr lang="cs-CZ" dirty="0"/>
              <a:t>, </a:t>
            </a:r>
            <a:r>
              <a:rPr lang="cs-CZ" b="1" dirty="0"/>
              <a:t>procesí, poutí a jiných průvodů a shromáždění </a:t>
            </a:r>
            <a:r>
              <a:rPr lang="cs-CZ" dirty="0"/>
              <a:t>sloužících </a:t>
            </a:r>
            <a:r>
              <a:rPr lang="cs-CZ" b="1" dirty="0">
                <a:solidFill>
                  <a:srgbClr val="FF0000"/>
                </a:solidFill>
              </a:rPr>
              <a:t>k projevům náboženského </a:t>
            </a:r>
            <a:r>
              <a:rPr lang="cs-CZ" b="1" dirty="0" smtClean="0">
                <a:solidFill>
                  <a:srgbClr val="FF0000"/>
                </a:solidFill>
              </a:rPr>
              <a:t>vyznání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z čl. </a:t>
            </a:r>
            <a:r>
              <a:rPr lang="cs-CZ" dirty="0"/>
              <a:t>16 LZPS: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Každý </a:t>
            </a:r>
            <a:r>
              <a:rPr lang="cs-CZ" dirty="0"/>
              <a:t>má právo </a:t>
            </a:r>
            <a:r>
              <a:rPr lang="cs-CZ" b="1" dirty="0"/>
              <a:t>svobodně projevovat své náboženství nebo víru buď sám nebo společně s jinými</a:t>
            </a:r>
            <a:r>
              <a:rPr lang="cs-CZ" dirty="0"/>
              <a:t>, soukromě nebo veřejně, bohoslužbou, vyučováním, náboženskými úkony nebo zachováváním obřadu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i="1" dirty="0"/>
              <a:t>Výkon </a:t>
            </a:r>
            <a:r>
              <a:rPr lang="cs-CZ" i="1" dirty="0" smtClean="0"/>
              <a:t>tohoto práva může </a:t>
            </a:r>
            <a:r>
              <a:rPr lang="cs-CZ" i="1" dirty="0"/>
              <a:t>být omezen zákonem, jde-li o opatření v demokratické společnosti nezbytná pro ochranu veřejné bezpečnosti a pořádku, zdraví a mravnosti nebo práv a svobod druhých.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252510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854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Rozpuštění shromáždění - § 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89330"/>
            <a:ext cx="10515600" cy="537508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je zakázáno úřadem </a:t>
            </a:r>
            <a:r>
              <a:rPr lang="cs-CZ" dirty="0" smtClean="0"/>
              <a:t>– obligatorní výzva k rozpuštění</a:t>
            </a:r>
          </a:p>
          <a:p>
            <a:r>
              <a:rPr lang="cs-CZ" b="1" dirty="0" smtClean="0"/>
              <a:t>není oznámeno, ačkoli být mělo </a:t>
            </a:r>
          </a:p>
          <a:p>
            <a:pPr>
              <a:buFontTx/>
              <a:buChar char="-"/>
            </a:pPr>
            <a:r>
              <a:rPr lang="cs-CZ" i="1" dirty="0" smtClean="0"/>
              <a:t>je důvod k zákazu podle § 10</a:t>
            </a:r>
          </a:p>
          <a:p>
            <a:pPr>
              <a:buFontTx/>
              <a:buChar char="-"/>
            </a:pPr>
            <a:r>
              <a:rPr lang="cs-CZ" i="1" dirty="0" smtClean="0"/>
              <a:t>je zakázáno ze zákona</a:t>
            </a:r>
          </a:p>
          <a:p>
            <a:pPr marL="0" indent="0">
              <a:buNone/>
            </a:pPr>
            <a:r>
              <a:rPr lang="cs-CZ" dirty="0" smtClean="0"/>
              <a:t>       fakultativní možnost rozpuštění </a:t>
            </a:r>
            <a:r>
              <a:rPr lang="cs-CZ" dirty="0"/>
              <a:t>(</a:t>
            </a:r>
            <a:r>
              <a:rPr lang="cs-CZ" dirty="0">
                <a:solidFill>
                  <a:srgbClr val="FF0000"/>
                </a:solidFill>
              </a:rPr>
              <a:t>Okolnost, že shromáždění nebylo oznámeno podle § 5 zákona, sama o sobě není důvodem pro rozpuštění shromáždění. </a:t>
            </a:r>
            <a:r>
              <a:rPr lang="cs-CZ" i="1" dirty="0"/>
              <a:t>rozsudek MS v Praze ze dne 15. 10. 1997, </a:t>
            </a:r>
            <a:r>
              <a:rPr lang="cs-CZ" i="1" dirty="0" err="1"/>
              <a:t>sp</a:t>
            </a:r>
            <a:r>
              <a:rPr lang="cs-CZ" i="1" dirty="0"/>
              <a:t>. zn. 28 Ca 348/96</a:t>
            </a:r>
            <a:r>
              <a:rPr lang="cs-CZ" dirty="0"/>
              <a:t>)</a:t>
            </a:r>
            <a:endParaRPr lang="cs-CZ" dirty="0" smtClean="0"/>
          </a:p>
          <a:p>
            <a:r>
              <a:rPr lang="cs-CZ" b="1" dirty="0"/>
              <a:t>není oznámeno a ani být oznámeno </a:t>
            </a:r>
            <a:r>
              <a:rPr lang="cs-CZ" b="1" dirty="0" smtClean="0"/>
              <a:t>nepotřebovalo</a:t>
            </a:r>
          </a:p>
          <a:p>
            <a:pPr>
              <a:buFontTx/>
              <a:buChar char="-"/>
            </a:pPr>
            <a:r>
              <a:rPr lang="cs-CZ" i="1" dirty="0"/>
              <a:t>je důvod k zákazu podle § 10</a:t>
            </a:r>
          </a:p>
          <a:p>
            <a:pPr>
              <a:buFontTx/>
              <a:buChar char="-"/>
            </a:pPr>
            <a:r>
              <a:rPr lang="cs-CZ" i="1" dirty="0"/>
              <a:t>je zakázáno ze zákona</a:t>
            </a:r>
          </a:p>
          <a:p>
            <a:pPr marL="0" indent="0">
              <a:buNone/>
            </a:pPr>
            <a:r>
              <a:rPr lang="cs-CZ" dirty="0"/>
              <a:t>       fakultativní možnost </a:t>
            </a:r>
            <a:r>
              <a:rPr lang="cs-CZ" dirty="0" smtClean="0"/>
              <a:t>rozpuštění</a:t>
            </a:r>
          </a:p>
          <a:p>
            <a:r>
              <a:rPr lang="cs-CZ" b="1" dirty="0" smtClean="0"/>
              <a:t>bylo oznámeno</a:t>
            </a:r>
          </a:p>
          <a:p>
            <a:pPr>
              <a:buFontTx/>
              <a:buChar char="-"/>
            </a:pPr>
            <a:r>
              <a:rPr lang="cs-CZ" i="1" dirty="0" smtClean="0"/>
              <a:t>nastaly okolnosti odůvodňující jeho zákaz podle § 10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fakultativní možnost rozpuštění</a:t>
            </a:r>
          </a:p>
          <a:p>
            <a:r>
              <a:rPr lang="cs-CZ" b="1" dirty="0" smtClean="0"/>
              <a:t>zákonem definované závažné důvody</a:t>
            </a:r>
          </a:p>
          <a:p>
            <a:pPr marL="0" indent="0">
              <a:buNone/>
            </a:pPr>
            <a:r>
              <a:rPr lang="cs-CZ" dirty="0" smtClean="0"/>
              <a:t>       fakultativní </a:t>
            </a:r>
            <a:r>
              <a:rPr lang="cs-CZ" dirty="0"/>
              <a:t>možnost rozpuštění</a:t>
            </a:r>
          </a:p>
          <a:p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971053" y="2608026"/>
            <a:ext cx="290885" cy="17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971049" y="5377732"/>
            <a:ext cx="290885" cy="17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971050" y="6077447"/>
            <a:ext cx="290885" cy="17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958455" y="4345385"/>
            <a:ext cx="290885" cy="17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361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Judikatura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14115"/>
            <a:ext cx="10515600" cy="456284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Nelze tak zcela vyloučit, že i v případě shromáždění, které bylo zakázáno, </a:t>
            </a:r>
            <a:r>
              <a:rPr lang="cs-CZ" b="1" dirty="0"/>
              <a:t>nebude dán důvod k jeho násilnému „rozehnání“</a:t>
            </a:r>
            <a:r>
              <a:rPr lang="cs-CZ" dirty="0"/>
              <a:t>, byť účastníci neuposlechnou výzvy k rozpuštění ve smyslu ustanovení § 12 cit. zákona, pakliže v konkrétním případě by se jevil tento zákrok jako </a:t>
            </a:r>
            <a:r>
              <a:rPr lang="cs-CZ" b="1" dirty="0"/>
              <a:t>nepřiměřený</a:t>
            </a:r>
            <a:r>
              <a:rPr lang="cs-CZ" dirty="0"/>
              <a:t>. Současně pak samozřejmě platí, že i řádně ohlášené shromáždění, které nebylo zakázáno, </a:t>
            </a:r>
            <a:r>
              <a:rPr lang="cs-CZ" b="1" dirty="0"/>
              <a:t>může být v jeho průběhu rozpuštěno</a:t>
            </a:r>
            <a:r>
              <a:rPr lang="cs-CZ" dirty="0"/>
              <a:t>, pokud je pro to dán některý ze zákonem předvídaných důvodů. Reálný život samozřejmě  přináší i případy, kdy se koná neoznámené či dokonce tzv. </a:t>
            </a:r>
            <a:r>
              <a:rPr lang="cs-CZ" b="1" dirty="0"/>
              <a:t>spontánní shromáždění</a:t>
            </a:r>
            <a:r>
              <a:rPr lang="cs-CZ" dirty="0"/>
              <a:t>, kdy opět není dán sebemenší důvod k použití represivních prostředků vůči jeho pořadatelům a účastníkům, pokud samozřejmě v jeho průběhu nedojde k protizákonným excesům</a:t>
            </a:r>
            <a:r>
              <a:rPr lang="cs-CZ" dirty="0" smtClean="0"/>
              <a:t>. </a:t>
            </a:r>
            <a:r>
              <a:rPr lang="cs-CZ" i="1" dirty="0" smtClean="0"/>
              <a:t>(rozsudek NSS </a:t>
            </a:r>
            <a:r>
              <a:rPr lang="pl-PL" i="1" dirty="0"/>
              <a:t>ze dne 21. 2. 2008, čj. 2 As </a:t>
            </a:r>
            <a:r>
              <a:rPr lang="pl-PL" i="1" dirty="0" smtClean="0"/>
              <a:t>17/2008-77)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9248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státní evidence právně významných skutečností týkajících se osobního stavu</a:t>
            </a:r>
          </a:p>
          <a:p>
            <a:r>
              <a:rPr lang="cs-CZ" dirty="0" smtClean="0"/>
              <a:t>úzce tak souvisí se soukromoprávní úpravou v OZ</a:t>
            </a:r>
          </a:p>
          <a:p>
            <a:endParaRPr lang="cs-CZ" dirty="0" smtClean="0"/>
          </a:p>
          <a:p>
            <a:r>
              <a:rPr lang="cs-CZ" dirty="0" smtClean="0"/>
              <a:t>zákon č. 301/2000 Sb., </a:t>
            </a:r>
            <a:r>
              <a:rPr lang="pt-BR" dirty="0"/>
              <a:t>o matrikách, jménu a příjmení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kromě matrik upravuje i užívání a změny jmen a příjmení</a:t>
            </a:r>
          </a:p>
          <a:p>
            <a:r>
              <a:rPr lang="cs-CZ" dirty="0"/>
              <a:t>prováděcí vyhláška MV č. 207/2001 Sb.</a:t>
            </a:r>
          </a:p>
        </p:txBody>
      </p:sp>
    </p:spTree>
    <p:extLst>
      <p:ext uri="{BB962C8B-B14F-4D97-AF65-F5344CB8AC3E}">
        <p14:creationId xmlns:p14="http://schemas.microsoft.com/office/powerpoint/2010/main" val="7351108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1273</Words>
  <Application>Microsoft Office PowerPoint</Application>
  <PresentationFormat>Širokoúhlá obrazovka</PresentationFormat>
  <Paragraphs>100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Vnitřní správa</vt:lpstr>
      <vt:lpstr>Ministerstvo vnitra - § 12 kompetenčního zákona</vt:lpstr>
      <vt:lpstr>Právní úprava – právo shromažďovací</vt:lpstr>
      <vt:lpstr>Právo shromažďovací</vt:lpstr>
      <vt:lpstr>§ 25 zákona o Ústavním soudu</vt:lpstr>
      <vt:lpstr>K privilegovanému postavení náboženských shromáždění</vt:lpstr>
      <vt:lpstr>Rozpuštění shromáždění - § 12</vt:lpstr>
      <vt:lpstr>Judikatura</vt:lpstr>
      <vt:lpstr>Matrika</vt:lpstr>
      <vt:lpstr>Matrika - příklad</vt:lpstr>
      <vt:lpstr>6. Změna příjmení jednoho z manželů</vt:lpstr>
      <vt:lpstr>7. Zápis do zvláštní matriky</vt:lpstr>
      <vt:lpstr>Občanské průkazy (zákon č. 328/1999 Sb.)</vt:lpstr>
      <vt:lpstr>OP - příklad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Vnitřní správa</dc:title>
  <dc:creator>Anna Chamráthová</dc:creator>
  <cp:lastModifiedBy>Anna Chamráthová</cp:lastModifiedBy>
  <cp:revision>47</cp:revision>
  <dcterms:created xsi:type="dcterms:W3CDTF">2019-03-25T13:54:39Z</dcterms:created>
  <dcterms:modified xsi:type="dcterms:W3CDTF">2019-04-03T09:02:36Z</dcterms:modified>
</cp:coreProperties>
</file>