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1"/>
  </p:notesMasterIdLst>
  <p:handoutMasterIdLst>
    <p:handoutMasterId r:id="rId62"/>
  </p:handoutMasterIdLst>
  <p:sldIdLst>
    <p:sldId id="256" r:id="rId2"/>
    <p:sldId id="353" r:id="rId3"/>
    <p:sldId id="354" r:id="rId4"/>
    <p:sldId id="356" r:id="rId5"/>
    <p:sldId id="358" r:id="rId6"/>
    <p:sldId id="359" r:id="rId7"/>
    <p:sldId id="360" r:id="rId8"/>
    <p:sldId id="361" r:id="rId9"/>
    <p:sldId id="362" r:id="rId10"/>
    <p:sldId id="400" r:id="rId11"/>
    <p:sldId id="363" r:id="rId12"/>
    <p:sldId id="401" r:id="rId13"/>
    <p:sldId id="402" r:id="rId14"/>
    <p:sldId id="403" r:id="rId15"/>
    <p:sldId id="404" r:id="rId16"/>
    <p:sldId id="364" r:id="rId17"/>
    <p:sldId id="408" r:id="rId18"/>
    <p:sldId id="410" r:id="rId19"/>
    <p:sldId id="409" r:id="rId20"/>
    <p:sldId id="365" r:id="rId21"/>
    <p:sldId id="366" r:id="rId22"/>
    <p:sldId id="367" r:id="rId23"/>
    <p:sldId id="405" r:id="rId24"/>
    <p:sldId id="406" r:id="rId25"/>
    <p:sldId id="407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425" r:id="rId38"/>
    <p:sldId id="426" r:id="rId39"/>
    <p:sldId id="427" r:id="rId40"/>
    <p:sldId id="369" r:id="rId41"/>
    <p:sldId id="370" r:id="rId42"/>
    <p:sldId id="385" r:id="rId43"/>
    <p:sldId id="386" r:id="rId44"/>
    <p:sldId id="387" r:id="rId45"/>
    <p:sldId id="389" r:id="rId46"/>
    <p:sldId id="411" r:id="rId47"/>
    <p:sldId id="390" r:id="rId48"/>
    <p:sldId id="391" r:id="rId49"/>
    <p:sldId id="397" r:id="rId50"/>
    <p:sldId id="398" r:id="rId51"/>
    <p:sldId id="412" r:id="rId52"/>
    <p:sldId id="413" r:id="rId53"/>
    <p:sldId id="294" r:id="rId54"/>
    <p:sldId id="297" r:id="rId55"/>
    <p:sldId id="295" r:id="rId56"/>
    <p:sldId id="258" r:id="rId57"/>
    <p:sldId id="301" r:id="rId58"/>
    <p:sldId id="302" r:id="rId59"/>
    <p:sldId id="277" r:id="rId6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nahlizenidokn.cuzk.cz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Správa na úseku katastru </a:t>
            </a:r>
            <a:r>
              <a:rPr lang="cs-CZ" dirty="0" smtClean="0"/>
              <a:t>nemovitostí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JUDr</a:t>
            </a:r>
            <a:r>
              <a:rPr lang="cs-CZ" dirty="0" smtClean="0"/>
              <a:t>. Alena Kliková, Ph.D.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zásad vedení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intabulační </a:t>
            </a:r>
          </a:p>
          <a:p>
            <a:r>
              <a:rPr lang="cs-CZ" dirty="0" smtClean="0"/>
              <a:t>Zásada dispoziční </a:t>
            </a:r>
          </a:p>
          <a:p>
            <a:r>
              <a:rPr lang="cs-CZ" dirty="0" smtClean="0"/>
              <a:t>Zásada legality </a:t>
            </a:r>
          </a:p>
          <a:p>
            <a:r>
              <a:rPr lang="cs-CZ" dirty="0" smtClean="0"/>
              <a:t>Zásada priority </a:t>
            </a:r>
          </a:p>
          <a:p>
            <a:r>
              <a:rPr lang="cs-CZ" dirty="0" smtClean="0"/>
              <a:t>Zásada formální publicity </a:t>
            </a:r>
          </a:p>
          <a:p>
            <a:r>
              <a:rPr lang="cs-CZ" dirty="0" smtClean="0"/>
              <a:t>Zásada materiální publicity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655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Zásada materiální publicity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upravena </a:t>
            </a:r>
            <a:r>
              <a:rPr lang="cs-CZ" b="1" dirty="0"/>
              <a:t>v § 980 - § 986 NOZ</a:t>
            </a:r>
          </a:p>
          <a:p>
            <a:r>
              <a:rPr lang="cs-CZ" dirty="0"/>
              <a:t>má chránit nabyvatele práva k nemovitosti, pokud věcné právo nabyl </a:t>
            </a:r>
            <a:r>
              <a:rPr lang="cs-CZ" b="1" dirty="0"/>
              <a:t>za úplatu a v dobré víře</a:t>
            </a:r>
            <a:r>
              <a:rPr lang="cs-CZ" dirty="0"/>
              <a:t> od osoby zapsané v katastru nemovitostí </a:t>
            </a:r>
          </a:p>
          <a:p>
            <a:r>
              <a:rPr lang="cs-CZ" dirty="0"/>
              <a:t>dobrá víra – posuzuje se v době, kdy v právnímu ujednání došlo; vzniká-li však věcné právo až zápisem do veřejného seznamu, pak v době podání návrhu na zápis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550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69082"/>
            <a:ext cx="8086635" cy="647700"/>
          </a:xfrm>
        </p:spPr>
        <p:txBody>
          <a:bodyPr/>
          <a:lstStyle/>
          <a:p>
            <a:r>
              <a:rPr lang="cs-CZ" dirty="0"/>
              <a:t>Zásada formální </a:t>
            </a:r>
            <a:r>
              <a:rPr lang="cs-CZ" dirty="0" smtClean="0"/>
              <a:t>publicity – předpisy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/>
              <a:t>č.256/2013 Sb., o katastru (katastrální zákon), zejména § 51, § 52 a § </a:t>
            </a:r>
            <a:r>
              <a:rPr lang="cs-CZ" dirty="0" smtClean="0"/>
              <a:t>55</a:t>
            </a:r>
          </a:p>
          <a:p>
            <a:r>
              <a:rPr lang="cs-CZ" dirty="0"/>
              <a:t>V</a:t>
            </a:r>
            <a:r>
              <a:rPr lang="cs-CZ" dirty="0" smtClean="0"/>
              <a:t>yhláška </a:t>
            </a:r>
            <a:r>
              <a:rPr lang="cs-CZ" dirty="0"/>
              <a:t>č. 358/2013 Sb., o poskytování údajů v katastru a zejména § 8 a </a:t>
            </a:r>
            <a:endParaRPr lang="cs-CZ" dirty="0" smtClean="0"/>
          </a:p>
          <a:p>
            <a:r>
              <a:rPr lang="cs-CZ" dirty="0" smtClean="0"/>
              <a:t>Položka </a:t>
            </a:r>
            <a:r>
              <a:rPr lang="cs-CZ" dirty="0"/>
              <a:t>119 zákona č. 634/2004 Sb., o správních poplatcích, ve znění pozdějších </a:t>
            </a:r>
            <a:r>
              <a:rPr lang="cs-CZ" dirty="0" smtClean="0"/>
              <a:t>předpisů 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7021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69082"/>
            <a:ext cx="8086635" cy="647700"/>
          </a:xfrm>
        </p:spPr>
        <p:txBody>
          <a:bodyPr/>
          <a:lstStyle/>
          <a:p>
            <a:r>
              <a:rPr lang="cs-CZ" dirty="0"/>
              <a:t>Zásada formální publicity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Neomlouvá </a:t>
            </a:r>
            <a:r>
              <a:rPr lang="cs-CZ" dirty="0"/>
              <a:t>neznalost </a:t>
            </a:r>
            <a:r>
              <a:rPr lang="cs-CZ" dirty="0" smtClean="0"/>
              <a:t>zápisu v katastru </a:t>
            </a:r>
          </a:p>
          <a:p>
            <a:r>
              <a:rPr lang="cs-CZ" dirty="0"/>
              <a:t>V</a:t>
            </a:r>
            <a:r>
              <a:rPr lang="cs-CZ" dirty="0" smtClean="0"/>
              <a:t>olně </a:t>
            </a:r>
            <a:r>
              <a:rPr lang="cs-CZ" dirty="0"/>
              <a:t>přístupný </a:t>
            </a:r>
            <a:r>
              <a:rPr lang="cs-CZ" dirty="0" smtClean="0"/>
              <a:t>veřejnosti – veřejná evidence</a:t>
            </a:r>
          </a:p>
          <a:p>
            <a:r>
              <a:rPr lang="cs-CZ" dirty="0" smtClean="0"/>
              <a:t>§ </a:t>
            </a:r>
            <a:r>
              <a:rPr lang="cs-CZ" dirty="0"/>
              <a:t>980 OZ – „</a:t>
            </a:r>
            <a:r>
              <a:rPr lang="cs-CZ" i="1" dirty="0"/>
              <a:t>Je-li do veřejného seznamu zapsáno právo k věci, neomlouvá nikoho neznalost zapsaného </a:t>
            </a:r>
            <a:r>
              <a:rPr lang="cs-CZ" i="1" dirty="0" smtClean="0"/>
              <a:t>údaje</a:t>
            </a:r>
            <a:r>
              <a:rPr lang="cs-CZ" dirty="0" smtClean="0"/>
              <a:t>“.</a:t>
            </a:r>
          </a:p>
          <a:p>
            <a:pPr algn="just"/>
            <a:r>
              <a:rPr lang="cs-CZ" dirty="0"/>
              <a:t>Každý má právo do katastru nahlížet, pořizovat si z něj pro svou potřebu opisy, výpisy nebo náčrty a získávat z něj údaje ze sbírky listin, pokud není stanoveno jinak.</a:t>
            </a:r>
          </a:p>
          <a:p>
            <a:pPr algn="just"/>
            <a:r>
              <a:rPr lang="cs-CZ" dirty="0"/>
              <a:t>Katastrální úřad na požádání vyhotoví z katastrálního operátu výpis, opis nebo kopii, jakož i identifikaci.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965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Závaznost katastru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parcelní </a:t>
            </a:r>
            <a:r>
              <a:rPr lang="cs-CZ" dirty="0"/>
              <a:t>číslo, </a:t>
            </a:r>
            <a:endParaRPr lang="cs-CZ" dirty="0" smtClean="0"/>
          </a:p>
          <a:p>
            <a:r>
              <a:rPr lang="cs-CZ" dirty="0" smtClean="0"/>
              <a:t>geometrické </a:t>
            </a:r>
            <a:r>
              <a:rPr lang="cs-CZ" dirty="0"/>
              <a:t>určení nemovitosti, </a:t>
            </a:r>
            <a:endParaRPr lang="cs-CZ" dirty="0" smtClean="0"/>
          </a:p>
          <a:p>
            <a:r>
              <a:rPr lang="cs-CZ" dirty="0" smtClean="0"/>
              <a:t>název </a:t>
            </a:r>
            <a:r>
              <a:rPr lang="cs-CZ" dirty="0"/>
              <a:t>a geometrické určení katastrálního </a:t>
            </a:r>
            <a:r>
              <a:rPr lang="cs-CZ" dirty="0" smtClean="0"/>
              <a:t>území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2880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Judikatura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i="1" dirty="0" smtClean="0"/>
              <a:t>Pokud </a:t>
            </a:r>
            <a:r>
              <a:rPr lang="cs-CZ" sz="2000" i="1" dirty="0"/>
              <a:t>převáděná nemovitost není ve smlouvě označena v souladu s požadavky podle katastrálního zákona, nemusí tato okolnost vždy představovat vadu v identifikaci předmětu právního úkonu, jež by (bez dalšího) způsobovala neplatnost. U nedostatků předmětu právního úkonu je totiž nutno pečlivě rozlišovat, zda takové nedostatky zakládají vadu směřující k neurčitosti nebo nesrozumitelnosti právního úkonu či nikoliv. O tzv. podstatnou vadu jdoucí na vrub platnosti právního úkonu by se nemělo jednat v těch skutkových okolnostech, jestliže by správné označení předmětu právního úkonu bylo </a:t>
            </a:r>
            <a:r>
              <a:rPr lang="cs-CZ" sz="2000" i="1" dirty="0" err="1"/>
              <a:t>seznatelné</a:t>
            </a:r>
            <a:r>
              <a:rPr lang="cs-CZ" sz="2000" i="1" dirty="0"/>
              <a:t> podle dalších identifikačních znaků nebo i z celého obsahu právního úkonu jeho výkladem, popř. objasněním skutkových okolností, za nichž byl právní úkon učiněn, aniž by tím došlo k odklonu od toho, co bylo vyjádřeno navenek v písemné formě</a:t>
            </a:r>
          </a:p>
          <a:p>
            <a:r>
              <a:rPr lang="cs-CZ" dirty="0"/>
              <a:t>(rozsudek NS z 21.4.2010, </a:t>
            </a:r>
            <a:r>
              <a:rPr lang="cs-CZ" dirty="0" err="1"/>
              <a:t>sp</a:t>
            </a:r>
            <a:r>
              <a:rPr lang="cs-CZ" dirty="0"/>
              <a:t>. zn. 30 </a:t>
            </a:r>
            <a:r>
              <a:rPr lang="cs-CZ" dirty="0" err="1"/>
              <a:t>Cdo</a:t>
            </a:r>
            <a:r>
              <a:rPr lang="cs-CZ" dirty="0"/>
              <a:t> 2591/2008).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4813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cs-CZ" dirty="0"/>
              <a:t>Český úřad zeměměřičský a katastrální</a:t>
            </a:r>
          </a:p>
          <a:p>
            <a:pPr marL="609600" indent="-609600">
              <a:defRPr/>
            </a:pPr>
            <a:r>
              <a:rPr lang="cs-CZ" dirty="0"/>
              <a:t>Zeměměřičský úřad</a:t>
            </a:r>
          </a:p>
          <a:p>
            <a:pPr marL="609600" indent="-609600">
              <a:defRPr/>
            </a:pPr>
            <a:r>
              <a:rPr lang="cs-CZ" dirty="0"/>
              <a:t>Zeměměřičské a katastrální inspektoráty</a:t>
            </a:r>
          </a:p>
          <a:p>
            <a:pPr marL="609600" indent="-609600">
              <a:defRPr/>
            </a:pPr>
            <a:r>
              <a:rPr lang="cs-CZ" dirty="0"/>
              <a:t>Katastrální úřady (katastrální pracoviště)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374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§ 3 – předmět </a:t>
            </a:r>
            <a:r>
              <a:rPr lang="cs-CZ" b="1" dirty="0" smtClean="0"/>
              <a:t>evidence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lphaLcParenR"/>
            </a:pPr>
            <a:r>
              <a:rPr lang="cs-CZ" dirty="0" smtClean="0"/>
              <a:t>pozemky </a:t>
            </a:r>
            <a:r>
              <a:rPr lang="cs-CZ" dirty="0"/>
              <a:t>v podobě parcel </a:t>
            </a:r>
          </a:p>
          <a:p>
            <a:pPr marL="457200" indent="-457200">
              <a:buAutoNum type="alphaLcParenR"/>
            </a:pPr>
            <a:r>
              <a:rPr lang="cs-CZ" dirty="0"/>
              <a:t>budovy, kterým se přiděluje číslo popisné nebo evidenční, pokud nejsou součástí pozemku nebo práva stavby </a:t>
            </a:r>
          </a:p>
          <a:p>
            <a:pPr marL="457200" indent="-457200">
              <a:buAutoNum type="alphaLcParenR"/>
            </a:pPr>
            <a:r>
              <a:rPr lang="cs-CZ" dirty="0"/>
              <a:t>budovy, kterým se číslo popisné ani evidenční nepřiděluje, pokud nejsou součástí pozemku ani práva stavby, jsou hlavní stavbou na pozemku a nejedná se o drobné stavby </a:t>
            </a:r>
          </a:p>
          <a:p>
            <a:pPr marL="457200" indent="-457200">
              <a:buAutoNum type="alphaLcParenR"/>
            </a:pPr>
            <a:r>
              <a:rPr lang="cs-CZ" dirty="0"/>
              <a:t>jednotky, vymezené podle občanského zákoníku (89/2012 Sb.) </a:t>
            </a:r>
          </a:p>
          <a:p>
            <a:pPr marL="457200" indent="-457200">
              <a:buAutoNum type="alphaLcParenR"/>
            </a:pPr>
            <a:r>
              <a:rPr lang="cs-CZ" dirty="0"/>
              <a:t>jednotky, vymezené podle zákona č. 72/1994 Sb. </a:t>
            </a:r>
          </a:p>
          <a:p>
            <a:pPr marL="457200" indent="-457200">
              <a:buAutoNum type="alphaLcParenR"/>
            </a:pPr>
            <a:r>
              <a:rPr lang="cs-CZ" dirty="0"/>
              <a:t>právo stavby</a:t>
            </a:r>
          </a:p>
          <a:p>
            <a:pPr marL="457200" indent="-457200">
              <a:buAutoNum type="alphaLcParenR"/>
            </a:pPr>
            <a:r>
              <a:rPr lang="cs-CZ" dirty="0"/>
              <a:t>nemovitosti, o nichž to stanoví jiný právní předpis (vodní díla)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398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6457350" cy="1008112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§ 4 – obsah katastru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geometrické určení a polohové určení nemovitosti a katastrálních území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druhy pozemků, čísla a výměry parcel, údaje o budovách,…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cenové údaje, údaje pro daňové účely a údaje umožňující propojení s jinými informačními systémy, které mají vztah k obsahu katastru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u evidovaných budov údaj o tom, zda se jedná o dočasnou stavbu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údaje o právních vztazích včetně údajů o vlastnících a oprávněných z jiného práva, které se zapisuje do katastru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upozornění týkající se nem</a:t>
            </a:r>
            <a:r>
              <a:rPr lang="cs-CZ" sz="2000" dirty="0"/>
              <a:t>o</a:t>
            </a:r>
            <a:r>
              <a:rPr lang="cs-CZ" sz="2000" dirty="0" smtClean="0"/>
              <a:t>vitosti …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úplná znění prohlášení o rozdělení práva k domu a pozemku na vlastnické právo k jednotkám a dohoda spoluvlastníků / § 1138 NOZ jako veřejná listina/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údaje o bodech podrobných polohových bodových polí </a:t>
            </a:r>
          </a:p>
          <a:p>
            <a:pPr marL="457200" indent="-457200">
              <a:spcAft>
                <a:spcPts val="300"/>
              </a:spcAft>
              <a:buFont typeface="+mj-lt"/>
              <a:buAutoNum type="alphaLcParenR"/>
            </a:pPr>
            <a:r>
              <a:rPr lang="cs-CZ" sz="2000" dirty="0" smtClean="0"/>
              <a:t>místní a pomístní názvosloví </a:t>
            </a:r>
          </a:p>
        </p:txBody>
      </p:sp>
    </p:spTree>
    <p:extLst>
      <p:ext uri="{BB962C8B-B14F-4D97-AF65-F5344CB8AC3E}">
        <p14:creationId xmlns:p14="http://schemas.microsoft.com/office/powerpoint/2010/main" val="14117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686596" cy="720080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Právo stavby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7097" y="2057467"/>
            <a:ext cx="7715200" cy="403244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existence práva stavby samostatně jako stavba, která není součástí pozemku – nemovitost </a:t>
            </a:r>
          </a:p>
          <a:p>
            <a:r>
              <a:rPr lang="cs-CZ" sz="2000" dirty="0" smtClean="0"/>
              <a:t>právo stavby – stavba nestojí (pouze právo postavit budovu) </a:t>
            </a:r>
          </a:p>
          <a:p>
            <a:r>
              <a:rPr lang="cs-CZ" sz="2000" dirty="0" smtClean="0"/>
              <a:t>právo stavby – stavba stojí nebo bude postavena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Pozn.: </a:t>
            </a:r>
            <a:r>
              <a:rPr lang="cs-CZ" sz="2000" b="1" dirty="0" smtClean="0"/>
              <a:t>dočasná</a:t>
            </a:r>
            <a:r>
              <a:rPr lang="cs-CZ" sz="2000" dirty="0" smtClean="0"/>
              <a:t> stavba po uplynutí doby se nestane součástí pozemku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100" dirty="0"/>
          </a:p>
          <a:p>
            <a:pPr marL="0" indent="0">
              <a:buNone/>
            </a:pP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35487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Zemské desky a </a:t>
            </a:r>
            <a:r>
              <a:rPr lang="cs-CZ" b="1" dirty="0" smtClean="0"/>
              <a:t>urbáře (13. st., šlechta x poddaní)</a:t>
            </a:r>
            <a:endParaRPr lang="cs-CZ" b="1" dirty="0"/>
          </a:p>
          <a:p>
            <a:r>
              <a:rPr lang="cs-CZ" b="1" dirty="0" smtClean="0"/>
              <a:t>Rustikální katastr (daně)</a:t>
            </a:r>
            <a:endParaRPr lang="cs-CZ" b="1" dirty="0"/>
          </a:p>
          <a:p>
            <a:r>
              <a:rPr lang="cs-CZ" b="1" dirty="0" smtClean="0"/>
              <a:t>Tereziánský katastr (od 1749, </a:t>
            </a:r>
            <a:r>
              <a:rPr lang="cs-CZ" dirty="0" err="1" smtClean="0"/>
              <a:t>exaequatorium</a:t>
            </a:r>
            <a:r>
              <a:rPr lang="cs-CZ" dirty="0" smtClean="0"/>
              <a:t> </a:t>
            </a:r>
            <a:r>
              <a:rPr lang="cs-CZ" dirty="0" err="1" smtClean="0"/>
              <a:t>dominicale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b="1" dirty="0"/>
              <a:t>Josefský </a:t>
            </a:r>
            <a:r>
              <a:rPr lang="cs-CZ" b="1" dirty="0" smtClean="0"/>
              <a:t>katastr (od 1785, </a:t>
            </a:r>
            <a:r>
              <a:rPr lang="cs-CZ" dirty="0" smtClean="0"/>
              <a:t>zaměření </a:t>
            </a:r>
            <a:r>
              <a:rPr lang="cs-CZ" dirty="0"/>
              <a:t>každého </a:t>
            </a:r>
            <a:r>
              <a:rPr lang="cs-CZ" dirty="0" smtClean="0"/>
              <a:t>pozemku)</a:t>
            </a:r>
            <a:endParaRPr lang="cs-CZ" dirty="0"/>
          </a:p>
          <a:p>
            <a:r>
              <a:rPr lang="cs-CZ" b="1" dirty="0"/>
              <a:t>Tereziánsko-josefský </a:t>
            </a:r>
            <a:r>
              <a:rPr lang="cs-CZ" b="1" dirty="0" smtClean="0"/>
              <a:t>katastr (</a:t>
            </a:r>
            <a:r>
              <a:rPr lang="cs-CZ" dirty="0" smtClean="0"/>
              <a:t>1792</a:t>
            </a:r>
            <a:r>
              <a:rPr lang="cs-CZ" dirty="0"/>
              <a:t>, </a:t>
            </a:r>
            <a:r>
              <a:rPr lang="cs-CZ" dirty="0" smtClean="0"/>
              <a:t>podklad </a:t>
            </a:r>
            <a:r>
              <a:rPr lang="cs-CZ" dirty="0"/>
              <a:t>pro založení zemských desek a pro daňové předpisy až do roku </a:t>
            </a:r>
            <a:r>
              <a:rPr lang="cs-CZ" dirty="0" smtClean="0"/>
              <a:t>1860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750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katastru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 smtClean="0"/>
              <a:t>Revize katastru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 smtClean="0"/>
              <a:t>Oprava </a:t>
            </a:r>
            <a:r>
              <a:rPr lang="cs-CZ" dirty="0"/>
              <a:t>chyb v katastrálním operátu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Poskytování údajů z katastru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Zabezpečování obnovy katastrálního operátu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Porovnávání a přejímání údajů z katastru nemovitostí a evidence </a:t>
            </a:r>
            <a:r>
              <a:rPr lang="cs-CZ" dirty="0" smtClean="0"/>
              <a:t>obyvatel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 smtClean="0"/>
              <a:t>Zápisy </a:t>
            </a:r>
            <a:r>
              <a:rPr lang="cs-CZ" dirty="0"/>
              <a:t>práv k </a:t>
            </a:r>
            <a:r>
              <a:rPr lang="cs-CZ" dirty="0" smtClean="0"/>
              <a:t>nemovitostem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 smtClean="0"/>
              <a:t>Zápis </a:t>
            </a:r>
            <a:r>
              <a:rPr lang="cs-CZ" dirty="0"/>
              <a:t>jiných </a:t>
            </a:r>
            <a:r>
              <a:rPr lang="cs-CZ" dirty="0" smtClean="0"/>
              <a:t>údajů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 smtClean="0"/>
              <a:t>Ověřování </a:t>
            </a:r>
            <a:r>
              <a:rPr lang="cs-CZ" dirty="0"/>
              <a:t>opisů nebo kopií listin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78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1" dirty="0" smtClean="0"/>
              <a:t>1) Revize </a:t>
            </a:r>
            <a:r>
              <a:rPr lang="cs-CZ" sz="3600" b="1" dirty="0" smtClean="0"/>
              <a:t>katastru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zajišťování souladu údajů katastru se skutečným stavem v terénu </a:t>
            </a:r>
          </a:p>
        </p:txBody>
      </p:sp>
    </p:spTree>
    <p:extLst>
      <p:ext uri="{BB962C8B-B14F-4D97-AF65-F5344CB8AC3E}">
        <p14:creationId xmlns:p14="http://schemas.microsoft.com/office/powerpoint/2010/main" val="992155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smtClean="0"/>
              <a:t>2) </a:t>
            </a:r>
            <a:r>
              <a:rPr lang="cs-CZ" sz="3600" b="1" dirty="0" smtClean="0"/>
              <a:t>Oprava </a:t>
            </a:r>
            <a:r>
              <a:rPr lang="cs-CZ" sz="3600" b="1" dirty="0" smtClean="0"/>
              <a:t>chyb v katastrálním operátu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na  </a:t>
            </a:r>
            <a:r>
              <a:rPr lang="cs-CZ" sz="2800" dirty="0" smtClean="0"/>
              <a:t>písemnou žádost vlastníka nebo jiného oprávněného, popř. bez žádosti </a:t>
            </a: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chybné údaje, </a:t>
            </a:r>
            <a:r>
              <a:rPr lang="cs-CZ" sz="2800" dirty="0" smtClean="0"/>
              <a:t>které vznikly zřejmým </a:t>
            </a:r>
            <a:r>
              <a:rPr lang="cs-CZ" sz="2800" dirty="0" smtClean="0"/>
              <a:t>omylem</a:t>
            </a:r>
          </a:p>
          <a:p>
            <a:pPr>
              <a:defRPr/>
            </a:pPr>
            <a:r>
              <a:rPr lang="cs-CZ" sz="2800" dirty="0" smtClean="0"/>
              <a:t>nesouhlas s ne/provedením opravy </a:t>
            </a:r>
          </a:p>
          <a:p>
            <a:pPr>
              <a:defRPr/>
            </a:pPr>
            <a:r>
              <a:rPr lang="cs-CZ" sz="2800" dirty="0" smtClean="0"/>
              <a:t>řízení o opravě chyby </a:t>
            </a:r>
            <a:r>
              <a:rPr lang="cs-CZ" sz="2800" dirty="0" smtClean="0"/>
              <a:t> 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225916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 smtClean="0"/>
              <a:t>3) Poskytování </a:t>
            </a:r>
            <a:r>
              <a:rPr lang="cs-CZ" sz="4000" b="1" dirty="0" smtClean="0"/>
              <a:t>údajů z </a:t>
            </a:r>
            <a:r>
              <a:rPr lang="cs-CZ" sz="4000" b="1" dirty="0" smtClean="0"/>
              <a:t>katastru</a:t>
            </a:r>
            <a:endParaRPr lang="cs-CZ" sz="4000" b="1" dirty="0" smtClean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Ze sbírky listin katastru a pozemkové knihy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 smtClean="0"/>
              <a:t>Z evidence </a:t>
            </a:r>
            <a:r>
              <a:rPr lang="cs-CZ" dirty="0" smtClean="0"/>
              <a:t>katastru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Každý má právo do katastru nahlížet, pořizovat si z něj pro svou potřebu opisy, výpisy nebo náčrty a získávat z něj údaje ze sbírky listin, pokud není stanoveno jinak.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dirty="0"/>
              <a:t>	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120922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/>
              <a:t>Poskytování údajů z katastru - formy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675052" y="1991587"/>
            <a:ext cx="8082321" cy="4114800"/>
          </a:xfr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 smtClean="0"/>
              <a:t>nahlížení </a:t>
            </a:r>
            <a:r>
              <a:rPr lang="cs-CZ" sz="2000" dirty="0"/>
              <a:t>do katastru, </a:t>
            </a:r>
            <a:r>
              <a:rPr lang="cs-CZ" sz="2000" dirty="0" smtClean="0"/>
              <a:t>(s </a:t>
            </a:r>
            <a:r>
              <a:rPr lang="cs-CZ" sz="2000" dirty="0"/>
              <a:t>výjimkou sbírky listin katastru</a:t>
            </a:r>
            <a:r>
              <a:rPr lang="cs-CZ" sz="2000" dirty="0" smtClean="0"/>
              <a:t>, </a:t>
            </a:r>
            <a:r>
              <a:rPr lang="cs-CZ" sz="2000" dirty="0"/>
              <a:t>přehledu vlastnictví z území České republiky a údajů o dosažených cenách </a:t>
            </a:r>
            <a:r>
              <a:rPr lang="cs-CZ" sz="2000" dirty="0" smtClean="0"/>
              <a:t>nemovitostí), </a:t>
            </a:r>
            <a:endParaRPr lang="cs-CZ" sz="20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 smtClean="0"/>
              <a:t>ústní informace,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 smtClean="0"/>
              <a:t>výpisy</a:t>
            </a:r>
            <a:r>
              <a:rPr lang="cs-CZ" sz="2000" dirty="0"/>
              <a:t>, opisy nebo kopie ze souboru geodetických </a:t>
            </a:r>
            <a:r>
              <a:rPr lang="cs-CZ" sz="2000" dirty="0" smtClean="0"/>
              <a:t>a popisných </a:t>
            </a:r>
            <a:r>
              <a:rPr lang="cs-CZ" sz="2000" dirty="0"/>
              <a:t>informací a identifikace parcel ve formě veřejných </a:t>
            </a:r>
            <a:r>
              <a:rPr lang="cs-CZ" sz="2000" dirty="0" smtClean="0"/>
              <a:t>listin,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 smtClean="0"/>
              <a:t>ověřené </a:t>
            </a:r>
            <a:r>
              <a:rPr lang="cs-CZ" sz="2000" dirty="0"/>
              <a:t>kopie písemností v listinné podobě, ověřené výstupy vzniklé převedením písemností v listinné nebo elektronické podobě nebo ověřené duplikáty písemností v elektronické podobě ze sbírky listin </a:t>
            </a:r>
            <a:r>
              <a:rPr lang="cs-CZ" sz="2000" dirty="0" smtClean="0"/>
              <a:t>katastru,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 smtClean="0"/>
              <a:t>prosté </a:t>
            </a:r>
            <a:r>
              <a:rPr lang="cs-CZ" sz="2000" dirty="0"/>
              <a:t>kopie písemností v listinné podobě nebo prosté výstupy vzniklé převedením písemností v elektronické podobě do listinné podoby ze sbírky listin </a:t>
            </a:r>
            <a:r>
              <a:rPr lang="cs-CZ" sz="2000" dirty="0" smtClean="0"/>
              <a:t>katastru,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 smtClean="0"/>
              <a:t>kopie </a:t>
            </a:r>
            <a:r>
              <a:rPr lang="cs-CZ" sz="2000" dirty="0"/>
              <a:t>z katastrálního operátu v případech, ve kterých nejde o poskytnutí údajů ve formě veřejných listin podle písmen b) a c</a:t>
            </a:r>
            <a:r>
              <a:rPr lang="cs-CZ" sz="2000" dirty="0" smtClean="0"/>
              <a:t>),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86628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/>
              <a:t>Poskytování údajů z katastru - formy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 smtClean="0"/>
              <a:t>G.	výstupy </a:t>
            </a:r>
            <a:r>
              <a:rPr lang="cs-CZ" sz="2000" dirty="0"/>
              <a:t>a kopie z katastrálního operátu v případech, ve kterých </a:t>
            </a:r>
            <a:r>
              <a:rPr lang="cs-CZ" sz="2000" dirty="0" smtClean="0"/>
              <a:t>	nejde </a:t>
            </a:r>
            <a:r>
              <a:rPr lang="cs-CZ" sz="2000" dirty="0"/>
              <a:t>o poskytnutí údajů ve formě veřejných listin podle </a:t>
            </a:r>
            <a:r>
              <a:rPr lang="cs-CZ" sz="2000" dirty="0" smtClean="0"/>
              <a:t>	písmena </a:t>
            </a:r>
            <a:r>
              <a:rPr lang="cs-CZ" sz="2000" dirty="0"/>
              <a:t>b</a:t>
            </a:r>
            <a:r>
              <a:rPr lang="cs-CZ" sz="2000" dirty="0" smtClean="0"/>
              <a:t>),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 smtClean="0"/>
              <a:t>H.	dálkový </a:t>
            </a:r>
            <a:r>
              <a:rPr lang="cs-CZ" sz="2000" dirty="0"/>
              <a:t>přístup k údajům </a:t>
            </a:r>
            <a:r>
              <a:rPr lang="cs-CZ" sz="2000" dirty="0" smtClean="0"/>
              <a:t>katastru,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 smtClean="0"/>
              <a:t>I.	údaje </a:t>
            </a:r>
            <a:r>
              <a:rPr lang="cs-CZ" sz="2000" dirty="0"/>
              <a:t>katastru v elektronické </a:t>
            </a:r>
            <a:r>
              <a:rPr lang="cs-CZ" sz="2000" dirty="0" smtClean="0"/>
              <a:t>podobě,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 smtClean="0"/>
              <a:t>J.	kopie </a:t>
            </a:r>
            <a:r>
              <a:rPr lang="cs-CZ" sz="2000" dirty="0"/>
              <a:t>katastrální mapy s orientačním zákresem pozemkové </a:t>
            </a:r>
            <a:r>
              <a:rPr lang="cs-CZ" sz="2000" dirty="0" smtClean="0"/>
              <a:t>	držby </a:t>
            </a:r>
            <a:r>
              <a:rPr lang="cs-CZ" sz="2000" dirty="0"/>
              <a:t>podle posledního dochovaného stavu grafického operátu </a:t>
            </a:r>
            <a:r>
              <a:rPr lang="cs-CZ" sz="2000" dirty="0" smtClean="0"/>
              <a:t>	pozemkového </a:t>
            </a:r>
            <a:r>
              <a:rPr lang="cs-CZ" sz="2000" dirty="0"/>
              <a:t>katastru či přídělového nebo scelovacího </a:t>
            </a:r>
            <a:r>
              <a:rPr lang="cs-CZ" sz="2000" dirty="0" smtClean="0"/>
              <a:t>	operátu </a:t>
            </a:r>
            <a:r>
              <a:rPr lang="cs-CZ" sz="2000" dirty="0"/>
              <a:t>(dále jen „dřívější pozemkové evidence</a:t>
            </a:r>
            <a:r>
              <a:rPr lang="cs-CZ" sz="2000" dirty="0" smtClean="0"/>
              <a:t>“),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 smtClean="0"/>
              <a:t>K.	srovnávací </a:t>
            </a:r>
            <a:r>
              <a:rPr lang="cs-CZ" sz="2000" dirty="0"/>
              <a:t>sestavení parcel dřívějších pozemkových evidencí s </a:t>
            </a:r>
            <a:r>
              <a:rPr lang="cs-CZ" sz="2000" dirty="0" smtClean="0"/>
              <a:t>	parcelami </a:t>
            </a:r>
            <a:r>
              <a:rPr lang="cs-CZ" sz="2000" dirty="0" smtClean="0"/>
              <a:t>katastru,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 smtClean="0"/>
              <a:t>L.	souhrnné </a:t>
            </a:r>
            <a:r>
              <a:rPr lang="cs-CZ" sz="2000" dirty="0"/>
              <a:t>přehledy o půdním fondu z údajů </a:t>
            </a:r>
            <a:r>
              <a:rPr lang="cs-CZ" sz="2000" dirty="0" smtClean="0"/>
              <a:t>katastru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 smtClean="0"/>
              <a:t>M.	sledování </a:t>
            </a:r>
            <a:r>
              <a:rPr lang="cs-CZ" sz="2000" dirty="0" smtClean="0"/>
              <a:t>změn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79414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A. </a:t>
            </a:r>
            <a:r>
              <a:rPr lang="cs-CZ" dirty="0" smtClean="0"/>
              <a:t>Nahlížení </a:t>
            </a:r>
            <a:r>
              <a:rPr lang="cs-CZ" dirty="0" smtClean="0"/>
              <a:t>do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Kdokoliv</a:t>
            </a:r>
          </a:p>
          <a:p>
            <a:r>
              <a:rPr lang="cs-CZ" dirty="0" smtClean="0"/>
              <a:t>v </a:t>
            </a:r>
            <a:r>
              <a:rPr lang="cs-CZ" dirty="0" smtClean="0"/>
              <a:t>úředních </a:t>
            </a:r>
            <a:r>
              <a:rPr lang="cs-CZ" dirty="0"/>
              <a:t>hodinách </a:t>
            </a:r>
            <a:r>
              <a:rPr lang="cs-CZ" dirty="0" smtClean="0"/>
              <a:t>a </a:t>
            </a:r>
            <a:r>
              <a:rPr lang="cs-CZ" dirty="0"/>
              <a:t>v prostorách k tomu určených </a:t>
            </a:r>
            <a:endParaRPr lang="cs-CZ" dirty="0" smtClean="0"/>
          </a:p>
          <a:p>
            <a:r>
              <a:rPr lang="cs-CZ" dirty="0" smtClean="0"/>
              <a:t>bezúplatně </a:t>
            </a:r>
          </a:p>
          <a:p>
            <a:r>
              <a:rPr lang="cs-CZ" dirty="0" smtClean="0"/>
              <a:t>bez </a:t>
            </a:r>
            <a:r>
              <a:rPr lang="cs-CZ" dirty="0"/>
              <a:t>prokazování </a:t>
            </a:r>
            <a:r>
              <a:rPr lang="cs-CZ" dirty="0" smtClean="0"/>
              <a:t>totožnosti </a:t>
            </a:r>
          </a:p>
          <a:p>
            <a:r>
              <a:rPr lang="cs-CZ" dirty="0" smtClean="0"/>
              <a:t>pro </a:t>
            </a:r>
            <a:r>
              <a:rPr lang="cs-CZ" dirty="0"/>
              <a:t>svou potřebu </a:t>
            </a:r>
            <a:r>
              <a:rPr lang="cs-CZ" dirty="0" smtClean="0"/>
              <a:t>i </a:t>
            </a:r>
            <a:r>
              <a:rPr lang="cs-CZ" dirty="0"/>
              <a:t>vlastním </a:t>
            </a:r>
            <a:r>
              <a:rPr lang="cs-CZ" dirty="0" smtClean="0"/>
              <a:t>fotoaparátem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5578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B.</a:t>
            </a:r>
            <a:r>
              <a:rPr lang="cs-CZ" dirty="0" smtClean="0"/>
              <a:t> </a:t>
            </a:r>
            <a:r>
              <a:rPr lang="cs-CZ" dirty="0" smtClean="0"/>
              <a:t>Ústní </a:t>
            </a:r>
            <a:r>
              <a:rPr lang="cs-CZ" dirty="0"/>
              <a:t>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</a:t>
            </a:r>
            <a:r>
              <a:rPr lang="cs-CZ" dirty="0"/>
              <a:t>údajích katastru poskytnou pověření pracovníci katastrálního úřadu </a:t>
            </a:r>
            <a:r>
              <a:rPr lang="cs-CZ" dirty="0" smtClean="0"/>
              <a:t>ústní </a:t>
            </a:r>
            <a:r>
              <a:rPr lang="cs-CZ" dirty="0"/>
              <a:t>informace a potřebná vysvětlení, případně pomohou s výběrem požadovaných dokumentů.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0814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C. </a:t>
            </a:r>
            <a:r>
              <a:rPr lang="cs-CZ" dirty="0" smtClean="0"/>
              <a:t>Výpis</a:t>
            </a:r>
            <a:r>
              <a:rPr lang="cs-CZ" dirty="0" smtClean="0"/>
              <a:t>, opis a kopie </a:t>
            </a:r>
            <a:r>
              <a:rPr lang="cs-CZ" dirty="0"/>
              <a:t>z katastru </a:t>
            </a:r>
            <a:r>
              <a:rPr lang="cs-CZ" dirty="0" smtClean="0"/>
              <a:t>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</a:t>
            </a:r>
            <a:r>
              <a:rPr lang="cs-CZ" dirty="0"/>
              <a:t>6 odst. 3 vyhlášky o poskytování údajů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tiskopisu ČÚZK vyhotovený výčet nemovitostí vlastníka (spoluvlastníků) nebo oprávněného z dalšího práva příslušejících k listu vlastnictví s údaji o právech a s dalšími údaji katastru podle jiného právního předpisu, výčet údajů o nemovitosti s vymezenými jednotkami podle jiného právního předpisu nebo kopie katastrální mapy zobrazující vybrané parcely.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5448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C. </a:t>
            </a:r>
            <a:r>
              <a:rPr lang="cs-CZ" dirty="0" smtClean="0"/>
              <a:t>Identifikace </a:t>
            </a:r>
            <a:r>
              <a:rPr lang="cs-CZ" dirty="0"/>
              <a:t>parcel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</a:t>
            </a:r>
            <a:r>
              <a:rPr lang="cs-CZ" dirty="0"/>
              <a:t>6 odst. 6 vyhlášky o poskytování údajů </a:t>
            </a:r>
            <a:endParaRPr lang="cs-CZ" dirty="0" smtClean="0"/>
          </a:p>
          <a:p>
            <a:r>
              <a:rPr lang="cs-CZ" dirty="0" smtClean="0"/>
              <a:t>porovnání </a:t>
            </a:r>
            <a:r>
              <a:rPr lang="cs-CZ" dirty="0"/>
              <a:t>totožnosti parcely nebo skupiny souvisejících parcel posledního dochovaného stavu dřívějších pozemkových evidencí nebo stavu katastrálního operátu k určitému datu s parcelou nebo skupinou parcel vedených v katastru. </a:t>
            </a:r>
            <a:endParaRPr lang="cs-CZ" dirty="0" smtClean="0"/>
          </a:p>
          <a:p>
            <a:r>
              <a:rPr lang="cs-CZ" dirty="0" smtClean="0"/>
              <a:t>Identifikace </a:t>
            </a:r>
            <a:r>
              <a:rPr lang="cs-CZ" dirty="0"/>
              <a:t>parcel se neposkytuje v katastrálních územích nebo v jejich částech, ve kterých byla provedena obnova katastrálního operátu na podkladě výsledků komplexních pozemkových úprav.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6392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– stabilní </a:t>
            </a:r>
            <a:r>
              <a:rPr lang="cs-CZ" dirty="0" smtClean="0"/>
              <a:t>katastr, pozemkový katastr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Stabilní </a:t>
            </a:r>
            <a:r>
              <a:rPr lang="cs-CZ" b="1" dirty="0" smtClean="0"/>
              <a:t>katastr (c</a:t>
            </a:r>
            <a:r>
              <a:rPr lang="cs-CZ" dirty="0" smtClean="0"/>
              <a:t>ísařský patent </a:t>
            </a:r>
            <a:r>
              <a:rPr lang="cs-CZ" dirty="0"/>
              <a:t>z 1. 6. 1811 č. 946 Sb. zák. soud</a:t>
            </a:r>
            <a:r>
              <a:rPr lang="cs-CZ" dirty="0" smtClean="0"/>
              <a:t>. -  Všeobecný </a:t>
            </a:r>
            <a:r>
              <a:rPr lang="cs-CZ" dirty="0"/>
              <a:t>zákoník </a:t>
            </a:r>
            <a:r>
              <a:rPr lang="cs-CZ" dirty="0" smtClean="0"/>
              <a:t>občanský)</a:t>
            </a:r>
          </a:p>
          <a:p>
            <a:r>
              <a:rPr lang="cs-CZ" dirty="0" smtClean="0"/>
              <a:t>stavba </a:t>
            </a:r>
            <a:r>
              <a:rPr lang="cs-CZ" dirty="0"/>
              <a:t>je součástí pozemku 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cs-CZ" dirty="0"/>
              <a:t> převodu vlastnictví nemovitých věcí je třeba zápis do pozemkových knih, nazývaný vklad (intabulace). </a:t>
            </a:r>
            <a:endParaRPr lang="cs-CZ" dirty="0" smtClean="0"/>
          </a:p>
          <a:p>
            <a:r>
              <a:rPr lang="cs-CZ" dirty="0" smtClean="0"/>
              <a:t>Všeobecný </a:t>
            </a:r>
            <a:r>
              <a:rPr lang="cs-CZ" dirty="0"/>
              <a:t>zákoník občanský platil až do r. 1951, kdy byl zrušen zákonem č. 141/1950 Sb. a výše uvedené principy byly opuštěny.</a:t>
            </a:r>
          </a:p>
          <a:p>
            <a:pPr marL="0" indent="0">
              <a:buNone/>
            </a:pPr>
            <a:r>
              <a:rPr lang="cs-CZ" b="1" dirty="0" smtClean="0"/>
              <a:t>Pozemkový katastr (</a:t>
            </a:r>
            <a:r>
              <a:rPr lang="cs-CZ" dirty="0" smtClean="0"/>
              <a:t>zákon </a:t>
            </a:r>
            <a:r>
              <a:rPr lang="cs-CZ" dirty="0"/>
              <a:t>č. 177/1927 Sb. z. a. n., o pozemkovém katastru a jeho vedení (Katastrální zákon).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498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C. </a:t>
            </a:r>
            <a:r>
              <a:rPr lang="cs-CZ" dirty="0" err="1" smtClean="0"/>
              <a:t>pokr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Poskytovatel -  </a:t>
            </a:r>
            <a:r>
              <a:rPr lang="cs-CZ" dirty="0" smtClean="0"/>
              <a:t>digitální x </a:t>
            </a:r>
            <a:r>
              <a:rPr lang="cs-CZ" dirty="0" smtClean="0"/>
              <a:t>analogové mapy, identifikaci </a:t>
            </a:r>
            <a:r>
              <a:rPr lang="cs-CZ" dirty="0"/>
              <a:t>parcel 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Uvedené </a:t>
            </a:r>
            <a:r>
              <a:rPr lang="cs-CZ" dirty="0"/>
              <a:t>výstupy poskytuje katastrální úřad v listinné podobě</a:t>
            </a:r>
            <a:r>
              <a:rPr lang="cs-CZ" dirty="0" smtClean="0"/>
              <a:t>.</a:t>
            </a:r>
          </a:p>
          <a:p>
            <a:r>
              <a:rPr lang="cs-CZ" dirty="0"/>
              <a:t>úplný </a:t>
            </a:r>
            <a:r>
              <a:rPr lang="cs-CZ" dirty="0" smtClean="0"/>
              <a:t>x částečný výpis </a:t>
            </a:r>
          </a:p>
          <a:p>
            <a:r>
              <a:rPr lang="cs-CZ" dirty="0" smtClean="0"/>
              <a:t>Poplatek - </a:t>
            </a:r>
            <a:r>
              <a:rPr lang="cs-CZ" dirty="0"/>
              <a:t>výpis z katastru nemovitostí - 100 Kč za každých i jen započatých 20 měrných jednotek v rámci jednoho katastrálního </a:t>
            </a:r>
            <a:r>
              <a:rPr lang="cs-CZ" dirty="0" smtClean="0"/>
              <a:t>území; </a:t>
            </a:r>
            <a:r>
              <a:rPr lang="cs-CZ" dirty="0"/>
              <a:t>kopie katastrální mapy činí 50 Kč za každou i jen započatou stránku formátu A4  </a:t>
            </a:r>
          </a:p>
          <a:p>
            <a:r>
              <a:rPr lang="cs-CZ" dirty="0"/>
              <a:t>za vydání identifikace parcel činí 100 Kč, a to za každých i jen započatých 20 parcel v každém katastrálním území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497116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C. Veřejné </a:t>
            </a:r>
            <a:r>
              <a:rPr lang="cs-CZ" dirty="0" smtClean="0"/>
              <a:t>listiny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Výpisem z katastru nemovitostí a kopií katastrální mapy je možné od okamžiku jejich vydání kdykoliv v budoucnu prokázat stav, který byl v katastru nemovitostí evidován v okamžiku na nich uvedeném, přičemž doba trvání platnosti výpisu z katastru nemovitosti ani kopie katastrální mapy není právními předpisy nijak omezena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249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010193"/>
            <a:ext cx="8143378" cy="891633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H. </a:t>
            </a:r>
            <a:r>
              <a:rPr lang="cs-CZ" dirty="0" smtClean="0"/>
              <a:t>Dálkový </a:t>
            </a:r>
            <a:r>
              <a:rPr lang="cs-CZ" dirty="0"/>
              <a:t>přístup k údajům </a:t>
            </a:r>
            <a:r>
              <a:rPr lang="cs-CZ" dirty="0" smtClean="0"/>
              <a:t>katastru - bezúplatné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</a:t>
            </a:r>
            <a:r>
              <a:rPr lang="cs-CZ" dirty="0"/>
              <a:t>§ 5 odst. 3 vyhlášky o poskytování údajů </a:t>
            </a:r>
            <a:endParaRPr lang="cs-CZ" dirty="0" smtClean="0"/>
          </a:p>
          <a:p>
            <a:r>
              <a:rPr lang="cs-CZ" dirty="0" smtClean="0"/>
              <a:t>bezúplatné </a:t>
            </a:r>
            <a:r>
              <a:rPr lang="cs-CZ" dirty="0"/>
              <a:t>nahlížení do katastru na vybrané údaje souboru popisných informací a souboru geodetických informací </a:t>
            </a:r>
            <a:endParaRPr lang="cs-CZ" dirty="0" smtClean="0"/>
          </a:p>
          <a:p>
            <a:r>
              <a:rPr lang="cs-CZ" dirty="0" smtClean="0"/>
              <a:t>Aplikace </a:t>
            </a:r>
            <a:r>
              <a:rPr lang="cs-CZ" dirty="0"/>
              <a:t>Nahlížení do katastru nemovitostí -</a:t>
            </a:r>
            <a:r>
              <a:rPr lang="cs-CZ" dirty="0" smtClean="0"/>
              <a:t> </a:t>
            </a:r>
            <a:r>
              <a:rPr lang="cs-CZ" dirty="0"/>
              <a:t>volně přístupná 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nahlizenidokn.cuzk.cz/</a:t>
            </a:r>
            <a:endParaRPr lang="cs-CZ" dirty="0" smtClean="0"/>
          </a:p>
          <a:p>
            <a:r>
              <a:rPr lang="cs-CZ" dirty="0" smtClean="0"/>
              <a:t>nevyžaduje se registrace</a:t>
            </a:r>
          </a:p>
          <a:p>
            <a:r>
              <a:rPr lang="cs-CZ" dirty="0" smtClean="0"/>
              <a:t>bezplatná</a:t>
            </a:r>
            <a:r>
              <a:rPr lang="cs-CZ" dirty="0"/>
              <a:t>. 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0985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5" y="896983"/>
            <a:ext cx="8173530" cy="876256"/>
          </a:xfrm>
        </p:spPr>
        <p:txBody>
          <a:bodyPr/>
          <a:lstStyle/>
          <a:p>
            <a:r>
              <a:rPr lang="cs-CZ" dirty="0" smtClean="0"/>
              <a:t>H. </a:t>
            </a:r>
            <a:r>
              <a:rPr lang="cs-CZ" dirty="0" smtClean="0"/>
              <a:t>Dálkový </a:t>
            </a:r>
            <a:r>
              <a:rPr lang="cs-CZ" dirty="0" smtClean="0"/>
              <a:t>přístup k údajům katastru </a:t>
            </a:r>
            <a:r>
              <a:rPr lang="cs-CZ" dirty="0" smtClean="0"/>
              <a:t>– nahlížení -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</a:t>
            </a:r>
            <a:r>
              <a:rPr lang="cs-CZ" dirty="0"/>
              <a:t>zápisů, které se provádějí nikoliv k nemovitosti, ale k osobě, jako jsou poznámky podle § 25 odst. 1 katastrálního zákona, je však za názvem typu právního vztahu uveden údaj o této povinné osobě (např. „Zahájení exekuce - Jan Novák</a:t>
            </a:r>
            <a:r>
              <a:rPr lang="cs-CZ" dirty="0" smtClean="0"/>
              <a:t>“).</a:t>
            </a:r>
          </a:p>
          <a:p>
            <a:r>
              <a:rPr lang="cs-CZ" dirty="0"/>
              <a:t>neobsahují údaje o listinách, které byly podkladem zápis</a:t>
            </a:r>
          </a:p>
          <a:p>
            <a:r>
              <a:rPr lang="cs-CZ" dirty="0"/>
              <a:t>pokud je k nemovitosti evidován údaj o dosažené kupní ceně, není v aplikaci k dispozici údaj o konkrétní částce, zobrazí se zde však čísla řízení, v jejichž rámci byl k nemovitosti zapsán cenový údaj.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134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5" y="914400"/>
            <a:ext cx="8173530" cy="858839"/>
          </a:xfrm>
        </p:spPr>
        <p:txBody>
          <a:bodyPr/>
          <a:lstStyle/>
          <a:p>
            <a:r>
              <a:rPr lang="cs-CZ" dirty="0" smtClean="0"/>
              <a:t>H. D</a:t>
            </a:r>
            <a:r>
              <a:rPr lang="cs-CZ" dirty="0" smtClean="0"/>
              <a:t>álkový </a:t>
            </a:r>
            <a:r>
              <a:rPr lang="cs-CZ" dirty="0"/>
              <a:t>přístup k údajům katastru </a:t>
            </a:r>
            <a:r>
              <a:rPr lang="cs-CZ" dirty="0" smtClean="0"/>
              <a:t>– nahlížení -</a:t>
            </a:r>
            <a:br>
              <a:rPr lang="cs-CZ" dirty="0" smtClean="0"/>
            </a:br>
            <a:r>
              <a:rPr lang="cs-CZ" dirty="0" smtClean="0"/>
              <a:t>informace o řízeních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 </a:t>
            </a:r>
            <a:r>
              <a:rPr lang="cs-CZ" dirty="0"/>
              <a:t>stav řízení i některé operace provedené postupně katastrálním úřadem, včetně data jejich </a:t>
            </a:r>
            <a:r>
              <a:rPr lang="cs-CZ" dirty="0" smtClean="0"/>
              <a:t>vyznačení,</a:t>
            </a:r>
          </a:p>
          <a:p>
            <a:r>
              <a:rPr lang="cs-CZ" dirty="0" smtClean="0"/>
              <a:t>nejsou </a:t>
            </a:r>
            <a:r>
              <a:rPr lang="cs-CZ" dirty="0"/>
              <a:t>uvedeny dotčené nemovitosti, ale pouze katastrální </a:t>
            </a:r>
            <a:r>
              <a:rPr lang="cs-CZ" dirty="0" smtClean="0"/>
              <a:t>území,</a:t>
            </a:r>
          </a:p>
          <a:p>
            <a:r>
              <a:rPr lang="cs-CZ" dirty="0" smtClean="0"/>
              <a:t>účastníci - označeni jménem </a:t>
            </a:r>
            <a:r>
              <a:rPr lang="cs-CZ" dirty="0"/>
              <a:t>nebo názvem a typem </a:t>
            </a:r>
            <a:r>
              <a:rPr lang="cs-CZ" dirty="0" smtClean="0"/>
              <a:t>účastníka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57176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</a:t>
            </a:r>
            <a:r>
              <a:rPr lang="cs-CZ" dirty="0" smtClean="0"/>
              <a:t> </a:t>
            </a:r>
            <a:r>
              <a:rPr lang="cs-CZ" dirty="0" smtClean="0"/>
              <a:t>Dálkový přístup - úplatný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</a:t>
            </a:r>
            <a:r>
              <a:rPr lang="cs-CZ" dirty="0"/>
              <a:t>, a to za úplatu a za podmínek stanovených v § 11 a násl. vyhlášky o poskytování údajů. </a:t>
            </a:r>
            <a:endParaRPr lang="cs-CZ" dirty="0" smtClean="0"/>
          </a:p>
          <a:p>
            <a:r>
              <a:rPr lang="cs-CZ" dirty="0" smtClean="0"/>
              <a:t>žádost </a:t>
            </a:r>
            <a:r>
              <a:rPr lang="cs-CZ" dirty="0"/>
              <a:t>o založení zákaznického účtu. </a:t>
            </a:r>
            <a:endParaRPr lang="cs-CZ" dirty="0" smtClean="0"/>
          </a:p>
          <a:p>
            <a:r>
              <a:rPr lang="cs-CZ" dirty="0" smtClean="0"/>
              <a:t>založení účtu bezplatné; hradí se za </a:t>
            </a:r>
            <a:r>
              <a:rPr lang="cs-CZ" dirty="0"/>
              <a:t>odebrané </a:t>
            </a:r>
            <a:r>
              <a:rPr lang="cs-CZ" dirty="0" smtClean="0"/>
              <a:t>výstupy. </a:t>
            </a:r>
          </a:p>
          <a:p>
            <a:r>
              <a:rPr lang="cs-CZ" dirty="0" smtClean="0"/>
              <a:t>formou </a:t>
            </a:r>
            <a:r>
              <a:rPr lang="cs-CZ" dirty="0"/>
              <a:t>webové aplikace nebo webovou </a:t>
            </a:r>
            <a:r>
              <a:rPr lang="cs-CZ" dirty="0" smtClean="0"/>
              <a:t>službou.</a:t>
            </a:r>
          </a:p>
          <a:p>
            <a:r>
              <a:rPr lang="cs-CZ" dirty="0" smtClean="0"/>
              <a:t>https</a:t>
            </a:r>
            <a:r>
              <a:rPr lang="cs-CZ" dirty="0"/>
              <a:t>://katastr.cuzk.cz/. </a:t>
            </a:r>
            <a:endParaRPr lang="cs-CZ" dirty="0" smtClean="0"/>
          </a:p>
          <a:p>
            <a:r>
              <a:rPr lang="cs-CZ" dirty="0" smtClean="0"/>
              <a:t>Výstupy </a:t>
            </a:r>
            <a:r>
              <a:rPr lang="cs-CZ" dirty="0"/>
              <a:t>v elektronické podobě získané online prostřednictvím dálkového přístupu jsou formálně i věcně shodné s dokumenty vydanými katastrálním úřadem.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0456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</a:t>
            </a:r>
            <a:r>
              <a:rPr lang="cs-CZ" dirty="0" smtClean="0"/>
              <a:t> </a:t>
            </a:r>
            <a:r>
              <a:rPr lang="cs-CZ" dirty="0"/>
              <a:t>Dálkový přístup </a:t>
            </a:r>
            <a:r>
              <a:rPr lang="cs-CZ" dirty="0" smtClean="0"/>
              <a:t>– úplatný – zákaznický účet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ČÚZK </a:t>
            </a:r>
            <a:r>
              <a:rPr lang="cs-CZ" dirty="0"/>
              <a:t>založí žadateli jeden zákaznický účet pro jedno připojení žadatele. </a:t>
            </a:r>
            <a:endParaRPr lang="cs-CZ" dirty="0" smtClean="0"/>
          </a:p>
          <a:p>
            <a:r>
              <a:rPr lang="cs-CZ" dirty="0" smtClean="0"/>
              <a:t>Podúčty </a:t>
            </a:r>
            <a:r>
              <a:rPr lang="cs-CZ" dirty="0"/>
              <a:t>pro další připojení žadatele a jeho zaměstnanců si žadatel zakládá přímo prostřednictvím dálkového přístupu.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90351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</a:t>
            </a:r>
            <a:r>
              <a:rPr lang="cs-CZ" dirty="0" smtClean="0"/>
              <a:t> </a:t>
            </a:r>
            <a:r>
              <a:rPr lang="cs-CZ" dirty="0"/>
              <a:t>Dálkový přístup – úplatný </a:t>
            </a:r>
            <a:r>
              <a:rPr lang="cs-CZ" dirty="0" smtClean="0"/>
              <a:t>– poplatek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příloha </a:t>
            </a:r>
            <a:r>
              <a:rPr lang="cs-CZ" sz="2200" dirty="0"/>
              <a:t>č. 4 k vyhlášce o poskytování </a:t>
            </a:r>
            <a:r>
              <a:rPr lang="cs-CZ" sz="2200" dirty="0" smtClean="0"/>
              <a:t>údajů</a:t>
            </a:r>
          </a:p>
          <a:p>
            <a:r>
              <a:rPr lang="cs-CZ" sz="2200" dirty="0" smtClean="0"/>
              <a:t>úplata </a:t>
            </a:r>
            <a:r>
              <a:rPr lang="cs-CZ" sz="2200" dirty="0"/>
              <a:t>za měrnou jednotku činí 50 Kč za stránku A4 v případě všech výstupů s výjimkou ověřeného výstupu nebo duplikátu listiny ze sbírky listin katastru, který je zpoplatněn částkou 10 Kč za měrnou jednotku (stránku formátu A4). </a:t>
            </a:r>
            <a:endParaRPr lang="cs-CZ" sz="2200" dirty="0" smtClean="0"/>
          </a:p>
          <a:p>
            <a:r>
              <a:rPr lang="cs-CZ" sz="2200" dirty="0" smtClean="0"/>
              <a:t>Pro </a:t>
            </a:r>
            <a:r>
              <a:rPr lang="cs-CZ" sz="2200" dirty="0"/>
              <a:t>výpis z katastru nemovitostí je </a:t>
            </a:r>
            <a:r>
              <a:rPr lang="cs-CZ" sz="2200" dirty="0" smtClean="0"/>
              <a:t>stanovena </a:t>
            </a:r>
            <a:r>
              <a:rPr lang="cs-CZ" sz="2200" dirty="0"/>
              <a:t>maximální výše úplaty 1 000 Kč, a cena za výpis tedy nikdy nepřekročí tuto částku, byť bude delší než 20 stran formátu A4. </a:t>
            </a:r>
            <a:endParaRPr lang="cs-CZ" sz="2200" dirty="0" smtClean="0"/>
          </a:p>
          <a:p>
            <a:r>
              <a:rPr lang="cs-CZ" sz="2200" dirty="0" smtClean="0"/>
              <a:t>Maximální </a:t>
            </a:r>
            <a:r>
              <a:rPr lang="cs-CZ" sz="2200" dirty="0"/>
              <a:t>výše </a:t>
            </a:r>
            <a:r>
              <a:rPr lang="cs-CZ" sz="2200" dirty="0" smtClean="0"/>
              <a:t>- </a:t>
            </a:r>
            <a:r>
              <a:rPr lang="cs-CZ" sz="2200" dirty="0"/>
              <a:t>pro ověřený výstup nebo duplikát listiny ze sbírky listin katastru, a to na 300 </a:t>
            </a:r>
            <a:r>
              <a:rPr lang="cs-CZ" sz="2200" dirty="0" smtClean="0"/>
              <a:t>Kč.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14890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</a:t>
            </a:r>
            <a:r>
              <a:rPr lang="cs-CZ" dirty="0" smtClean="0"/>
              <a:t> </a:t>
            </a:r>
            <a:r>
              <a:rPr lang="cs-CZ" dirty="0"/>
              <a:t>Dálkový přístup – úplatný </a:t>
            </a:r>
            <a:r>
              <a:rPr lang="cs-CZ" dirty="0" smtClean="0"/>
              <a:t>– </a:t>
            </a:r>
            <a:r>
              <a:rPr lang="cs-CZ" dirty="0" smtClean="0"/>
              <a:t>zrušení, zablokování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Zrušení – žádost</a:t>
            </a:r>
          </a:p>
          <a:p>
            <a:r>
              <a:rPr lang="cs-CZ" dirty="0" smtClean="0"/>
              <a:t>Zrušený </a:t>
            </a:r>
            <a:r>
              <a:rPr lang="cs-CZ" dirty="0"/>
              <a:t>účet nelze </a:t>
            </a:r>
            <a:r>
              <a:rPr lang="cs-CZ" dirty="0" smtClean="0"/>
              <a:t>obnovit – nutná nová </a:t>
            </a:r>
            <a:r>
              <a:rPr lang="cs-CZ" dirty="0" smtClean="0"/>
              <a:t>žádost</a:t>
            </a:r>
          </a:p>
          <a:p>
            <a:endParaRPr lang="cs-CZ" dirty="0"/>
          </a:p>
          <a:p>
            <a:r>
              <a:rPr lang="cs-CZ" dirty="0" smtClean="0"/>
              <a:t>Zablokování – žádost, popř. ČÚZK (přetěžování technologické infrastruktury, aj.) </a:t>
            </a:r>
            <a:endParaRPr lang="cs-CZ" dirty="0"/>
          </a:p>
          <a:p>
            <a:r>
              <a:rPr lang="cs-CZ" dirty="0"/>
              <a:t>Zablokovaný účet se neruší, pouze není možné se do něj přihlásit. </a:t>
            </a:r>
          </a:p>
          <a:p>
            <a:r>
              <a:rPr lang="cs-CZ" dirty="0"/>
              <a:t>Odblokování je možné na žádost uživatele.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15454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M.</a:t>
            </a:r>
            <a:r>
              <a:rPr lang="cs-CZ" dirty="0" smtClean="0"/>
              <a:t> </a:t>
            </a:r>
            <a:r>
              <a:rPr lang="cs-CZ" dirty="0" smtClean="0"/>
              <a:t>Sledování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</a:t>
            </a:r>
            <a:r>
              <a:rPr lang="cs-CZ" dirty="0"/>
              <a:t>://ozs.cuzk.cz</a:t>
            </a:r>
            <a:r>
              <a:rPr lang="cs-CZ" dirty="0" smtClean="0"/>
              <a:t>/ </a:t>
            </a:r>
          </a:p>
          <a:p>
            <a:r>
              <a:rPr lang="cs-CZ" dirty="0" smtClean="0"/>
              <a:t>zpoplatněné </a:t>
            </a:r>
            <a:r>
              <a:rPr lang="cs-CZ" sz="2000" dirty="0" smtClean="0"/>
              <a:t>(</a:t>
            </a:r>
            <a:r>
              <a:rPr lang="cs-CZ" sz="2000" dirty="0" smtClean="0"/>
              <a:t>méně </a:t>
            </a:r>
            <a:r>
              <a:rPr lang="cs-CZ" sz="2000" dirty="0"/>
              <a:t>než </a:t>
            </a:r>
            <a:r>
              <a:rPr lang="cs-CZ" sz="2000" dirty="0" smtClean="0"/>
              <a:t>20 nemovitostí </a:t>
            </a:r>
            <a:r>
              <a:rPr lang="cs-CZ" sz="2000" dirty="0"/>
              <a:t>- jednorázová částka 200 </a:t>
            </a:r>
            <a:r>
              <a:rPr lang="cs-CZ" sz="2000" dirty="0" smtClean="0"/>
              <a:t>Kč; 21 </a:t>
            </a:r>
            <a:r>
              <a:rPr lang="cs-CZ" sz="2000" dirty="0"/>
              <a:t>a více </a:t>
            </a:r>
            <a:r>
              <a:rPr lang="cs-CZ" sz="2000" dirty="0" smtClean="0"/>
              <a:t>nemovitostí </a:t>
            </a:r>
            <a:r>
              <a:rPr lang="cs-CZ" sz="2000" dirty="0"/>
              <a:t>- </a:t>
            </a:r>
            <a:r>
              <a:rPr lang="cs-CZ" sz="2000" dirty="0" smtClean="0"/>
              <a:t>10 </a:t>
            </a:r>
            <a:r>
              <a:rPr lang="cs-CZ" sz="2000" dirty="0"/>
              <a:t>Kč za každou sledovanou nemovitost (maximální výše úplaty činí 500 000 Kč).</a:t>
            </a:r>
            <a:r>
              <a:rPr lang="cs-CZ" dirty="0"/>
              <a:t> </a:t>
            </a:r>
          </a:p>
          <a:p>
            <a:r>
              <a:rPr lang="cs-CZ" dirty="0" smtClean="0"/>
              <a:t>nutná </a:t>
            </a:r>
            <a:r>
              <a:rPr lang="cs-CZ" dirty="0" smtClean="0"/>
              <a:t>registrace</a:t>
            </a:r>
          </a:p>
          <a:p>
            <a:r>
              <a:rPr lang="cs-CZ" dirty="0" smtClean="0"/>
              <a:t>plní </a:t>
            </a:r>
            <a:r>
              <a:rPr lang="cs-CZ" dirty="0"/>
              <a:t>funkci informace o zaplombování nemovitostí podle § 16 odst. 1 katastrálního </a:t>
            </a:r>
            <a:r>
              <a:rPr lang="cs-CZ" dirty="0" smtClean="0"/>
              <a:t>zákona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Elektronickou poštou (e-mailem)</a:t>
            </a:r>
          </a:p>
          <a:p>
            <a:r>
              <a:rPr lang="cs-CZ" dirty="0"/>
              <a:t>Prostřednictvím datové schránky nebo </a:t>
            </a:r>
          </a:p>
          <a:p>
            <a:r>
              <a:rPr lang="cs-CZ" dirty="0"/>
              <a:t>Krátkou textovou zprávou (SMS)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406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</a:t>
            </a:r>
            <a:r>
              <a:rPr lang="cs-CZ" dirty="0"/>
              <a:t>– JEP, evidence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Dne 1.1.1951 nabyl účinnosti zákon č. 141/1950 Sb., občanský zákoník. </a:t>
            </a:r>
            <a:endParaRPr lang="cs-CZ" dirty="0" smtClean="0"/>
          </a:p>
          <a:p>
            <a:r>
              <a:rPr lang="cs-CZ" dirty="0" smtClean="0"/>
              <a:t>Zrušena zásada </a:t>
            </a:r>
            <a:r>
              <a:rPr lang="cs-CZ" dirty="0"/>
              <a:t>římského práva </a:t>
            </a:r>
            <a:r>
              <a:rPr lang="cs-CZ" dirty="0" err="1"/>
              <a:t>superficies</a:t>
            </a:r>
            <a:r>
              <a:rPr lang="cs-CZ" dirty="0"/>
              <a:t> </a:t>
            </a:r>
            <a:r>
              <a:rPr lang="cs-CZ" dirty="0" err="1"/>
              <a:t>solo</a:t>
            </a:r>
            <a:r>
              <a:rPr lang="cs-CZ" dirty="0"/>
              <a:t> cedit </a:t>
            </a:r>
            <a:r>
              <a:rPr lang="cs-CZ" dirty="0" smtClean="0"/>
              <a:t>- stavba </a:t>
            </a:r>
            <a:r>
              <a:rPr lang="cs-CZ" dirty="0"/>
              <a:t>není součástí pozemku. </a:t>
            </a:r>
            <a:endParaRPr lang="cs-CZ" dirty="0" smtClean="0"/>
          </a:p>
          <a:p>
            <a:r>
              <a:rPr lang="cs-CZ" dirty="0" smtClean="0"/>
              <a:t>Opuštění </a:t>
            </a:r>
            <a:r>
              <a:rPr lang="cs-CZ" dirty="0"/>
              <a:t>intabulačního principu zápisů do pozemkových </a:t>
            </a:r>
            <a:r>
              <a:rPr lang="cs-CZ" dirty="0" smtClean="0"/>
              <a:t>knih.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roce 1956 </a:t>
            </a:r>
            <a:r>
              <a:rPr lang="cs-CZ" dirty="0" smtClean="0"/>
              <a:t>- Jednotná </a:t>
            </a:r>
            <a:r>
              <a:rPr lang="cs-CZ" dirty="0"/>
              <a:t>evidence půdy (JEP).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Dne 1. 4. 1964 nabyly účinnosti nový občanský zákoník (zákon č. 40/1964 Sb.), zákon o evidenci nemovitostí EN (zákon č. 22/1964 Sb.) a notářský řád (zákon č. 95/1963 Sb.). </a:t>
            </a:r>
          </a:p>
          <a:p>
            <a:r>
              <a:rPr lang="cs-CZ" dirty="0" smtClean="0"/>
              <a:t>k</a:t>
            </a:r>
            <a:r>
              <a:rPr lang="cs-CZ" dirty="0"/>
              <a:t> účinnosti smluv o převodu vlastnictví k nemovitostem </a:t>
            </a:r>
            <a:r>
              <a:rPr lang="cs-CZ" dirty="0" smtClean="0"/>
              <a:t>byla </a:t>
            </a:r>
            <a:r>
              <a:rPr lang="cs-CZ" dirty="0"/>
              <a:t>třeba </a:t>
            </a:r>
            <a:r>
              <a:rPr lang="cs-CZ" dirty="0" smtClean="0"/>
              <a:t>jejich </a:t>
            </a:r>
            <a:r>
              <a:rPr lang="cs-CZ" dirty="0"/>
              <a:t>registrace státním notářstvím (nešlo-li o převod do socialistického vlastnictví).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045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/>
              <a:t/>
            </a:r>
            <a:br>
              <a:rPr lang="cs-CZ" sz="4000" dirty="0"/>
            </a:br>
            <a:r>
              <a:rPr lang="cs-CZ" sz="3100" dirty="0" smtClean="0"/>
              <a:t>4) Zabezpečení obnovy katastrálního operátu</a:t>
            </a:r>
            <a:endParaRPr lang="cs-CZ" sz="3100" b="1" dirty="0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Novým mapováním</a:t>
            </a: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b="1" dirty="0" smtClean="0"/>
              <a:t>Přepracováním (digitalizace)</a:t>
            </a:r>
          </a:p>
          <a:p>
            <a:pPr eaLnBrk="1" hangingPunct="1">
              <a:defRPr/>
            </a:pPr>
            <a:r>
              <a:rPr lang="cs-CZ" b="1" dirty="0" smtClean="0"/>
              <a:t>Na podkladě výsledků pozemkových úprav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37457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5) Porovnávání a přejímání údajů evidence obyvatel</a:t>
            </a:r>
            <a:endParaRPr lang="cs-CZ" sz="2800" b="1" dirty="0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Prvotní porovnání a přejímání základních identifikačních údajů</a:t>
            </a:r>
          </a:p>
          <a:p>
            <a:pPr eaLnBrk="1" hangingPunct="1">
              <a:defRPr/>
            </a:pPr>
            <a:r>
              <a:rPr lang="cs-CZ" b="1" smtClean="0"/>
              <a:t>Průběžné porovnávání a přejímání základních identifikačních údajů</a:t>
            </a:r>
            <a:r>
              <a:rPr lang="cs-CZ" smtClean="0"/>
              <a:t> (při zápisu fyzické osoby do katastru nemovitostí jako vlastníka nebo jiného oprávněného) </a:t>
            </a:r>
          </a:p>
        </p:txBody>
      </p:sp>
    </p:spTree>
    <p:extLst>
      <p:ext uri="{BB962C8B-B14F-4D97-AF65-F5344CB8AC3E}">
        <p14:creationId xmlns:p14="http://schemas.microsoft.com/office/powerpoint/2010/main" val="10478308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596" y="692696"/>
            <a:ext cx="7859216" cy="1008112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6) Zápis do katastru - druhy </a:t>
            </a:r>
            <a:r>
              <a:rPr lang="cs-CZ" sz="3600" b="1" dirty="0" smtClean="0"/>
              <a:t>zápisů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0728" y="2096981"/>
            <a:ext cx="7643192" cy="360040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vklad</a:t>
            </a:r>
            <a:r>
              <a:rPr lang="cs-CZ" sz="2000" dirty="0" smtClean="0"/>
              <a:t> je zápis do katastru, kterým se zapisují věcná práva, práva s povahou věcných práv a práva ujednaná jako věcná práva </a:t>
            </a:r>
          </a:p>
          <a:p>
            <a:r>
              <a:rPr lang="cs-CZ" sz="2000" b="1" dirty="0" smtClean="0"/>
              <a:t>záznam</a:t>
            </a:r>
            <a:r>
              <a:rPr lang="cs-CZ" sz="2000" dirty="0" smtClean="0"/>
              <a:t> je zápis do katastru, kterým se zapisují práva odvozená od vlastnického práva </a:t>
            </a:r>
          </a:p>
          <a:p>
            <a:r>
              <a:rPr lang="cs-CZ" sz="2000" b="1" dirty="0" smtClean="0"/>
              <a:t>poznámka</a:t>
            </a:r>
            <a:r>
              <a:rPr lang="cs-CZ" sz="2000" dirty="0" smtClean="0"/>
              <a:t> je zápis do katastru, kterým se zapisují významné informace týkající se nemovitostí, vlastníků a jiných oprávněných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535448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15199" cy="79208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Písemnosti, GP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Zápisy práv se do katastru provádějí na základě písemnosti v listinné podobě nebo v elektronické podobě. Pokud je listina vyhotovena v el. podobě</a:t>
            </a:r>
            <a:r>
              <a:rPr lang="cs-CZ" sz="2000" dirty="0" smtClean="0"/>
              <a:t>, musí </a:t>
            </a:r>
            <a:r>
              <a:rPr lang="cs-CZ" sz="2000" dirty="0" smtClean="0"/>
              <a:t>být též opatřena kvalifikovaným časovým razítkem.</a:t>
            </a:r>
          </a:p>
          <a:p>
            <a:r>
              <a:rPr lang="cs-CZ" sz="2000" dirty="0" smtClean="0"/>
              <a:t>geometrický plán se považuje za součást </a:t>
            </a:r>
            <a:r>
              <a:rPr lang="cs-CZ" sz="2000" dirty="0" smtClean="0"/>
              <a:t>listiny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43361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643192" cy="1008112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Označování nemovitostí v listinách 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68218"/>
            <a:ext cx="7643192" cy="374441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pozemek </a:t>
            </a:r>
            <a:r>
              <a:rPr lang="cs-CZ" sz="2000" dirty="0" smtClean="0"/>
              <a:t>katastru, ZE</a:t>
            </a:r>
            <a:endParaRPr lang="cs-CZ" sz="2000" dirty="0" smtClean="0"/>
          </a:p>
          <a:p>
            <a:r>
              <a:rPr lang="cs-CZ" sz="2000" dirty="0" smtClean="0"/>
              <a:t>budova, která není součástí pozemku ani práva stavby </a:t>
            </a:r>
            <a:r>
              <a:rPr lang="cs-CZ" sz="2000" dirty="0" smtClean="0"/>
              <a:t>– č.p</a:t>
            </a:r>
            <a:r>
              <a:rPr lang="cs-CZ" sz="2000" dirty="0" smtClean="0"/>
              <a:t>. nebo </a:t>
            </a:r>
            <a:r>
              <a:rPr lang="cs-CZ" sz="2000" dirty="0" err="1" smtClean="0"/>
              <a:t>ev.č</a:t>
            </a:r>
            <a:r>
              <a:rPr lang="cs-CZ" sz="2000" dirty="0" smtClean="0"/>
              <a:t>., bez č.p., </a:t>
            </a:r>
            <a:r>
              <a:rPr lang="cs-CZ" sz="2000" dirty="0" err="1" smtClean="0"/>
              <a:t>ev.č</a:t>
            </a:r>
            <a:r>
              <a:rPr lang="cs-CZ" sz="2000" dirty="0" smtClean="0"/>
              <a:t>. </a:t>
            </a:r>
          </a:p>
          <a:p>
            <a:r>
              <a:rPr lang="cs-CZ" sz="2000" dirty="0"/>
              <a:t>jednotka </a:t>
            </a:r>
            <a:endParaRPr lang="cs-CZ" sz="2000" dirty="0" smtClean="0"/>
          </a:p>
          <a:p>
            <a:r>
              <a:rPr lang="cs-CZ" sz="2000" dirty="0" smtClean="0"/>
              <a:t>rozestavěná </a:t>
            </a:r>
            <a:r>
              <a:rPr lang="cs-CZ" sz="2000" dirty="0"/>
              <a:t>jednotka </a:t>
            </a:r>
            <a:endParaRPr lang="cs-CZ" sz="2000" dirty="0" smtClean="0"/>
          </a:p>
          <a:p>
            <a:r>
              <a:rPr lang="cs-CZ" sz="2000" dirty="0" smtClean="0"/>
              <a:t>právo</a:t>
            </a:r>
            <a:endParaRPr lang="cs-CZ" sz="2000" dirty="0"/>
          </a:p>
          <a:p>
            <a:r>
              <a:rPr lang="cs-CZ" sz="2000" dirty="0"/>
              <a:t>nemovitost evidována v katastru podle jiného zákona označením pozemku, na kterém je postavena, a způsobem využití 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621595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653536" cy="720080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Pořadí </a:t>
            </a:r>
            <a:r>
              <a:rPr lang="cs-CZ" sz="3600" b="1" dirty="0" smtClean="0"/>
              <a:t>zápisů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132856"/>
            <a:ext cx="7941568" cy="38450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/>
              <a:t>po podání návrhu na V, Z </a:t>
            </a:r>
            <a:r>
              <a:rPr lang="cs-CZ" sz="2000" dirty="0" smtClean="0"/>
              <a:t>nebo jiné listiny bude nejpozději následující pracovní den vyznačeno v katastru, že práva jsou dotčena změnou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pořadí zápisů práv do katastru se řídí, pokud zákon nestanoví jinak, </a:t>
            </a:r>
            <a:r>
              <a:rPr lang="cs-CZ" sz="2000" b="1" dirty="0" smtClean="0"/>
              <a:t>okamžikem</a:t>
            </a:r>
            <a:r>
              <a:rPr lang="cs-CZ" sz="2000" dirty="0" smtClean="0"/>
              <a:t>, ve kterém byl návrh na zápis doručen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u každého vkladu, záznamu i poznámky by měl být uveden okamžik podání, a to s přesností na minuty – v údaji o listině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21876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Plomba </a:t>
            </a:r>
            <a:r>
              <a:rPr lang="cs-CZ" dirty="0"/>
              <a:t>– není upozorněním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§ </a:t>
            </a:r>
            <a:r>
              <a:rPr lang="cs-CZ" dirty="0"/>
              <a:t>2 odst. 1 písm. g) kat. V</a:t>
            </a:r>
          </a:p>
          <a:p>
            <a:r>
              <a:rPr lang="cs-CZ" dirty="0"/>
              <a:t>pro účely této vyhlášky se rozumí plombou informace u nemovitosti, že práva k ní jsou dotčena změnou </a:t>
            </a:r>
          </a:p>
          <a:p>
            <a:r>
              <a:rPr lang="cs-CZ" dirty="0"/>
              <a:t>informace o plombě bude vyznačena v části D-LV (§ 23 kat. V)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5423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643192" cy="1152128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Právní </a:t>
            </a:r>
            <a:r>
              <a:rPr lang="cs-CZ" sz="3600" dirty="0"/>
              <a:t>účinky zápisu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právní účinky zápisu nastávají k okamžiku, kdy návrh na zápis došel příslušnému úřadu </a:t>
            </a:r>
          </a:p>
          <a:p>
            <a:pPr marL="0" indent="0">
              <a:buNone/>
            </a:pPr>
            <a:r>
              <a:rPr lang="cs-CZ" sz="20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12796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9233" y="1088570"/>
            <a:ext cx="7300893" cy="612237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Vklad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 </a:t>
            </a:r>
            <a:r>
              <a:rPr lang="cs-CZ" sz="2000" dirty="0" smtClean="0"/>
              <a:t>účinky konstitutivními </a:t>
            </a:r>
          </a:p>
          <a:p>
            <a:r>
              <a:rPr lang="cs-CZ" sz="2000" dirty="0" smtClean="0"/>
              <a:t>s účinky deklaratorními </a:t>
            </a:r>
          </a:p>
          <a:p>
            <a:r>
              <a:rPr lang="cs-CZ" sz="2000" dirty="0" smtClean="0"/>
              <a:t>dle listin soukromých i veřejných (NOZ - § 565 - § 569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/>
              <a:t>účastníkem vkladového řízení je ten, jehož právo vzniká, mění se nebo se rozšiřuje, a ten, jehož právo zaniká, mění se nebo se omezuje </a:t>
            </a:r>
          </a:p>
          <a:p>
            <a:pPr marL="0" indent="0">
              <a:buNone/>
            </a:pPr>
            <a:r>
              <a:rPr lang="cs-CZ" sz="2000" dirty="0"/>
              <a:t>Pozn.: účastníkem řízení v případě rozhodnutí soudu není soud, u dědictví není notář, u exekutorského zástavního práva není exekutor</a:t>
            </a:r>
            <a:r>
              <a:rPr lang="cs-CZ" sz="2000" dirty="0" smtClean="0"/>
              <a:t>, dražebník…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406025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dirty="0" smtClean="0"/>
              <a:t>příslušnost organizačních složek státu a státních organizací hospodařit s majetkem státu,</a:t>
            </a:r>
          </a:p>
          <a:p>
            <a:pPr eaLnBrk="1" hangingPunct="1">
              <a:defRPr/>
            </a:pPr>
            <a:r>
              <a:rPr lang="cs-CZ" dirty="0" smtClean="0"/>
              <a:t>právo hospodařit s majetkem státu,</a:t>
            </a:r>
          </a:p>
          <a:p>
            <a:pPr eaLnBrk="1" hangingPunct="1">
              <a:defRPr/>
            </a:pPr>
            <a:r>
              <a:rPr lang="cs-CZ" dirty="0" smtClean="0"/>
              <a:t>správa nemovitostí ve vlastnictví státu,</a:t>
            </a:r>
          </a:p>
          <a:p>
            <a:pPr eaLnBrk="1" hangingPunct="1">
              <a:defRPr/>
            </a:pPr>
            <a:r>
              <a:rPr lang="cs-CZ" dirty="0" smtClean="0"/>
              <a:t>majetek hlavního města Prahy svěřený městským částem hlavního města Prahy,</a:t>
            </a:r>
          </a:p>
          <a:p>
            <a:pPr eaLnBrk="1" hangingPunct="1">
              <a:defRPr/>
            </a:pPr>
            <a:r>
              <a:rPr lang="cs-CZ" dirty="0" smtClean="0"/>
              <a:t>majetek statutárního města svěřený městským obvodům nebo městským částem statutárních měst,</a:t>
            </a:r>
          </a:p>
          <a:p>
            <a:pPr eaLnBrk="1" hangingPunct="1">
              <a:defRPr/>
            </a:pPr>
            <a:r>
              <a:rPr lang="cs-CZ" dirty="0" smtClean="0"/>
              <a:t>majetek ve vlastnictví územního samosprávného celku předaný organizační složce do správy k jejímu vlastnímu hospodářskému využití,</a:t>
            </a:r>
          </a:p>
          <a:p>
            <a:pPr eaLnBrk="1" hangingPunct="1">
              <a:defRPr/>
            </a:pPr>
            <a:r>
              <a:rPr lang="cs-CZ" dirty="0" smtClean="0"/>
              <a:t>majetek ve vlastnictví územního samosprávného celku předaný příspěvkové organizaci k hospodaření. </a:t>
            </a:r>
          </a:p>
        </p:txBody>
      </p:sp>
    </p:spTree>
    <p:extLst>
      <p:ext uri="{BB962C8B-B14F-4D97-AF65-F5344CB8AC3E}">
        <p14:creationId xmlns:p14="http://schemas.microsoft.com/office/powerpoint/2010/main" val="60485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– katastr nemovitostí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Katastr nemovitostí České republiky</a:t>
            </a:r>
          </a:p>
          <a:p>
            <a:r>
              <a:rPr lang="cs-CZ" dirty="0" smtClean="0"/>
              <a:t>Od </a:t>
            </a:r>
            <a:r>
              <a:rPr lang="cs-CZ" dirty="0"/>
              <a:t>1. 1. 1993 nabyla účinnost zcela nová právní úprava (zákon č. 264/1992 Sb., kterým se mění občanský zákoník a některé další zákony, zákon č. 265/1992 Sb., o zápisech vlastnických a jiných věcných práv k nemovitostem, zákon č. 344/1992 Sb., o katastru nemovitostí České republiky (katastrální zákon) a zákon č. 359/1992 Sb. o zeměměřických a katastrálních orgánech). </a:t>
            </a:r>
            <a:endParaRPr lang="cs-CZ" dirty="0" smtClean="0"/>
          </a:p>
          <a:p>
            <a:r>
              <a:rPr lang="cs-CZ" dirty="0" smtClean="0"/>
              <a:t>Katastr </a:t>
            </a:r>
            <a:r>
              <a:rPr lang="cs-CZ" dirty="0"/>
              <a:t>nemovitostí České </a:t>
            </a:r>
            <a:r>
              <a:rPr lang="cs-CZ" dirty="0" smtClean="0"/>
              <a:t>republiky, </a:t>
            </a:r>
            <a:r>
              <a:rPr lang="cs-CZ" dirty="0"/>
              <a:t>zřízený novou právní úpravou, integruje do jediného instrumentu funkci bývalé pozemkové knihy i bývalého pozemkového katastru. </a:t>
            </a:r>
            <a:endParaRPr lang="cs-CZ" dirty="0" smtClean="0"/>
          </a:p>
          <a:p>
            <a:r>
              <a:rPr lang="cs-CZ" dirty="0" smtClean="0"/>
              <a:t>Státní </a:t>
            </a:r>
            <a:r>
              <a:rPr lang="cs-CZ" dirty="0"/>
              <a:t>správu </a:t>
            </a:r>
            <a:r>
              <a:rPr lang="cs-CZ" dirty="0" smtClean="0"/>
              <a:t>vykonávají </a:t>
            </a:r>
            <a:r>
              <a:rPr lang="cs-CZ" dirty="0"/>
              <a:t>zákonem zřízené katastrální úřady. </a:t>
            </a:r>
            <a:endParaRPr lang="cs-CZ" dirty="0" smtClean="0"/>
          </a:p>
          <a:p>
            <a:r>
              <a:rPr lang="cs-CZ" dirty="0" smtClean="0"/>
              <a:t>Částečně </a:t>
            </a:r>
            <a:r>
              <a:rPr lang="cs-CZ" dirty="0"/>
              <a:t>byl obnoven intabulační princip, a to pro smluvní nabývání věcných práv k nemovitostem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5918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Poznámka spornosti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Není-li stav zapsaný v katastru v souladu se skutečným právním stavem, osoba, jejíž věcné právo je dotčeno, se domáhá odstranění nesouladu, a prokáže- </a:t>
            </a:r>
            <a:r>
              <a:rPr lang="cs-CZ" dirty="0" err="1" smtClean="0"/>
              <a:t>li</a:t>
            </a:r>
            <a:r>
              <a:rPr lang="cs-CZ" dirty="0" smtClean="0"/>
              <a:t>, že své právo uplatnila u soudu, zapíše se na její žádost do katastru poznámka spornosti zápisu. Obdobně se zapíše do katastru poznámka spornosti zápisu i v případě, že někdo tvrdí, že je ve svém právu dotčen zápisem provedeným do katastru bez právního důvodu ve prospěch jiného a žádá, aby to bylo v katastru poznamenáno.</a:t>
            </a:r>
          </a:p>
        </p:txBody>
      </p:sp>
    </p:spTree>
    <p:extLst>
      <p:ext uri="{BB962C8B-B14F-4D97-AF65-F5344CB8AC3E}">
        <p14:creationId xmlns:p14="http://schemas.microsoft.com/office/powerpoint/2010/main" val="36505485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14400"/>
            <a:ext cx="8086635" cy="858839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7) </a:t>
            </a:r>
            <a:r>
              <a:rPr lang="cs-CZ" dirty="0"/>
              <a:t>Zápis jiných údajů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údaje k osobě, cenové údaje, apod.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21680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051" y="870857"/>
            <a:ext cx="8239173" cy="902382"/>
          </a:xfrm>
        </p:spPr>
        <p:txBody>
          <a:bodyPr/>
          <a:lstStyle/>
          <a:p>
            <a:r>
              <a:rPr lang="cs-CZ" dirty="0" smtClean="0"/>
              <a:t>8) </a:t>
            </a:r>
            <a:r>
              <a:rPr lang="cs-CZ" dirty="0"/>
              <a:t>Ověřování opisů nebo kopií listin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sbírky listin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Poskytování ověřených nebo prostých kopií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Pouze </a:t>
            </a:r>
            <a:r>
              <a:rPr lang="cs-CZ" dirty="0"/>
              <a:t>osobě, která prokáže svoji totožnost. 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Při </a:t>
            </a:r>
            <a:r>
              <a:rPr lang="cs-CZ" dirty="0"/>
              <a:t>ověřování neodpovídá katastrální úřad za obsah listiny. 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Katastrální </a:t>
            </a:r>
            <a:r>
              <a:rPr lang="cs-CZ" dirty="0"/>
              <a:t>úřad neověří listinu, jejíž originál nebo kopie jsou nečitelné.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Katastrální </a:t>
            </a:r>
            <a:r>
              <a:rPr lang="cs-CZ" dirty="0"/>
              <a:t>úřad vede evidenci osob, kterým poskytl.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76384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</a:t>
            </a:r>
            <a:r>
              <a:rPr lang="cs-CZ" dirty="0" smtClean="0"/>
              <a:t>obcí ve vztahu ke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vyhlašují </a:t>
            </a:r>
            <a:r>
              <a:rPr lang="cs-CZ" dirty="0"/>
              <a:t>ve svém územním obvodu </a:t>
            </a:r>
            <a:r>
              <a:rPr lang="cs-CZ" dirty="0" smtClean="0"/>
              <a:t>zahájení </a:t>
            </a:r>
            <a:r>
              <a:rPr lang="cs-CZ" dirty="0"/>
              <a:t>revize katastru a obnovy katastrálního operátu, </a:t>
            </a:r>
            <a:endParaRPr lang="cs-CZ" dirty="0" smtClean="0"/>
          </a:p>
          <a:p>
            <a:r>
              <a:rPr lang="cs-CZ" dirty="0" smtClean="0"/>
              <a:t>vysílají </a:t>
            </a:r>
            <a:r>
              <a:rPr lang="cs-CZ" dirty="0"/>
              <a:t>na ně své zástupce, </a:t>
            </a:r>
            <a:endParaRPr lang="cs-CZ" dirty="0" smtClean="0"/>
          </a:p>
          <a:p>
            <a:r>
              <a:rPr lang="cs-CZ" dirty="0" smtClean="0"/>
              <a:t>spolupracují </a:t>
            </a:r>
            <a:r>
              <a:rPr lang="cs-CZ" dirty="0"/>
              <a:t>při zajišťování účasti vlastníků a jiných oprávněných a podávají o nich dostupné informace nezbytné pro provedení revize katastru a obnovy katastrálního operátu</a:t>
            </a:r>
            <a:r>
              <a:rPr lang="cs-CZ" dirty="0" smtClean="0"/>
              <a:t>, apod.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887697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orgánů veřejné moci ve vztahu ke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zasílají </a:t>
            </a:r>
            <a:r>
              <a:rPr lang="cs-CZ" dirty="0"/>
              <a:t>katastrálnímu úřadu svá rozhodnutí týkající se nemovitostí vydaná podle jiného právního předpisu, který zároveň stanoví orgánu veřejné moci povinnost zaslat rozhodnutí, souhlas nebo oznámení nebo jiný úkon k zápisu do katastru katastrálnímu úřadu, a to do 30 dnů ode dne nabytí právní moci rozhodnutí nebo do 30 dnů ode dne jejich vydání; </a:t>
            </a:r>
            <a:endParaRPr lang="cs-CZ" dirty="0" smtClean="0"/>
          </a:p>
          <a:p>
            <a:r>
              <a:rPr lang="cs-CZ" dirty="0" smtClean="0"/>
              <a:t>listiny</a:t>
            </a:r>
            <a:r>
              <a:rPr lang="cs-CZ" dirty="0"/>
              <a:t>, na základě kterých se provádí vklad do katastru, orgány veřejné moci s výjimkou soudů a soudních exekutorů katastrálnímu úřadu </a:t>
            </a:r>
            <a:r>
              <a:rPr lang="cs-CZ" dirty="0" smtClean="0"/>
              <a:t>nezasílají, apod.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99268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</a:t>
            </a:r>
            <a:r>
              <a:rPr lang="cs-CZ" dirty="0" smtClean="0"/>
              <a:t>vlastníků a jiných oprávněných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zúčastnit </a:t>
            </a:r>
            <a:r>
              <a:rPr lang="cs-CZ" dirty="0"/>
              <a:t>se na výzvu katastrálního úřadu jednání,</a:t>
            </a:r>
          </a:p>
          <a:p>
            <a:r>
              <a:rPr lang="cs-CZ" dirty="0" smtClean="0"/>
              <a:t>na </a:t>
            </a:r>
            <a:r>
              <a:rPr lang="cs-CZ" dirty="0"/>
              <a:t>výzvu katastrálního úřadu označit ve stanovené lhůtě, ne však kratší než 30 dnů, trvalým způsobem a na vlastní náklad nesporné hranice svých pozemků,</a:t>
            </a:r>
          </a:p>
          <a:p>
            <a:r>
              <a:rPr lang="cs-CZ" dirty="0" smtClean="0"/>
              <a:t>na </a:t>
            </a:r>
            <a:r>
              <a:rPr lang="cs-CZ" dirty="0"/>
              <a:t>výzvu katastrálního úřadu doplnit chybějící údaje a odstranit chyby v jimi vyhotovených listinách, které předkládají k zápisu do katastru, a to do 30 dnů ode dne, kdy jim byla doručena </a:t>
            </a:r>
            <a:r>
              <a:rPr lang="cs-CZ" dirty="0" smtClean="0"/>
              <a:t>výzva, apod.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08611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FO a PO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užije </a:t>
            </a:r>
            <a:r>
              <a:rPr lang="cs-CZ" dirty="0"/>
              <a:t>údaje katastru v rozporu s § 1 odst. 2, </a:t>
            </a:r>
            <a:r>
              <a:rPr lang="cs-CZ" dirty="0" smtClean="0"/>
              <a:t>nebo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 </a:t>
            </a:r>
            <a:r>
              <a:rPr lang="cs-CZ" dirty="0"/>
              <a:t>rozporu s § 53 šíří údaje katastru bez souhlasu Českého úřadu zeměměřického a katastrálního.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FO a PO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sz="2200" dirty="0" smtClean="0"/>
              <a:t>v </a:t>
            </a:r>
            <a:r>
              <a:rPr lang="cs-CZ" sz="2200" dirty="0"/>
              <a:t>rozporu s § 37 odst. 1 písm. a) se na výzvu katastrálního úřadu nezúčastní jednání nebo na toto jednání nevyšle svého </a:t>
            </a:r>
            <a:r>
              <a:rPr lang="cs-CZ" sz="2200" dirty="0" smtClean="0"/>
              <a:t>zástupce,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dirty="0" smtClean="0"/>
              <a:t>neoznačí </a:t>
            </a:r>
            <a:r>
              <a:rPr lang="cs-CZ" sz="2200" dirty="0"/>
              <a:t>ve stanovené lhůtě trvalým způsobem a na vlastní náklad nesporné hranice svého pozemku podle § 37 odst. 1 písm. b</a:t>
            </a:r>
            <a:r>
              <a:rPr lang="cs-CZ" sz="2200" dirty="0" smtClean="0"/>
              <a:t>),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dirty="0" smtClean="0"/>
              <a:t>v </a:t>
            </a:r>
            <a:r>
              <a:rPr lang="cs-CZ" sz="2200" dirty="0"/>
              <a:t>rozporu s § 37 odst. 1 písm. c) nedoplní ve stanovené lhůtě od doručení výzvy chybějící údaje nebo neodstraní chyby ve vyhotovených listinách, které předkládá k zápisu do </a:t>
            </a:r>
            <a:r>
              <a:rPr lang="cs-CZ" sz="2200" dirty="0" smtClean="0"/>
              <a:t>katastru,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dirty="0" smtClean="0"/>
              <a:t>neohlásí </a:t>
            </a:r>
            <a:r>
              <a:rPr lang="cs-CZ" sz="2200" dirty="0"/>
              <a:t>katastrálnímu úřadu ve stanovené lhůtě změny údajů katastru týkající se jeho nemovitosti podle § 37 odst. 1 písm. d</a:t>
            </a:r>
            <a:r>
              <a:rPr lang="cs-CZ" sz="2200" dirty="0" smtClean="0"/>
              <a:t>).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689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FO a PO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</a:t>
            </a:r>
            <a:r>
              <a:rPr lang="cs-CZ" dirty="0"/>
              <a:t>uložit pokutu do 50 000 </a:t>
            </a:r>
            <a:r>
              <a:rPr lang="cs-CZ" dirty="0" smtClean="0"/>
              <a:t>Kč</a:t>
            </a:r>
          </a:p>
          <a:p>
            <a:r>
              <a:rPr lang="cs-CZ" dirty="0" smtClean="0"/>
              <a:t>je-li </a:t>
            </a:r>
            <a:r>
              <a:rPr lang="cs-CZ" dirty="0"/>
              <a:t>přestupek </a:t>
            </a:r>
            <a:r>
              <a:rPr lang="cs-CZ" dirty="0" smtClean="0"/>
              <a:t>spáchán </a:t>
            </a:r>
            <a:r>
              <a:rPr lang="cs-CZ" dirty="0"/>
              <a:t>právnickou nebo podnikající fyzickou osobou, lze uložit pokutu do 100 000 </a:t>
            </a:r>
            <a:r>
              <a:rPr lang="cs-CZ" dirty="0" smtClean="0"/>
              <a:t>Kč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08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44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1256" y="620688"/>
            <a:ext cx="7725544" cy="1008112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/>
              <a:t>Právní </a:t>
            </a:r>
            <a:r>
              <a:rPr lang="cs-CZ" sz="4000" b="1" dirty="0" smtClean="0"/>
              <a:t>předpisy - současnost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92896"/>
            <a:ext cx="7571184" cy="381642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Zákon č. 500/2004 Sb., správní řád </a:t>
            </a:r>
          </a:p>
          <a:p>
            <a:r>
              <a:rPr lang="cs-CZ" sz="2000" dirty="0" smtClean="0"/>
              <a:t>Zákon č. 139/2002 Sb., o pozemkových úpravách a pozemkových úřadech </a:t>
            </a:r>
          </a:p>
          <a:p>
            <a:r>
              <a:rPr lang="cs-CZ" sz="2000" dirty="0" smtClean="0"/>
              <a:t>Zákon č. 183/2006 Sb., stavební zákon </a:t>
            </a:r>
          </a:p>
          <a:p>
            <a:r>
              <a:rPr lang="cs-CZ" sz="2000" dirty="0" smtClean="0"/>
              <a:t>Zákon č. 503/2012 Sb., o Státním pozemkovém úřadu </a:t>
            </a:r>
          </a:p>
          <a:p>
            <a:r>
              <a:rPr lang="cs-CZ" sz="2000" dirty="0" smtClean="0"/>
              <a:t>Zákon </a:t>
            </a:r>
            <a:r>
              <a:rPr lang="cs-CZ" sz="2000" dirty="0"/>
              <a:t>č. 359/1992 Sb., o zeměměřických a katastrálních orgánech (evidence nemovitostí)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057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128792" cy="79208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Změny v předpisech od 1.1.2014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492896"/>
            <a:ext cx="7787208" cy="363326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Zákon č. 89/2012 Sb., občanský zákoník </a:t>
            </a:r>
          </a:p>
          <a:p>
            <a:r>
              <a:rPr lang="cs-CZ" sz="2000" dirty="0" smtClean="0"/>
              <a:t>Nový katastrální zákon č. 256/2013 Sb. </a:t>
            </a:r>
          </a:p>
          <a:p>
            <a:r>
              <a:rPr lang="cs-CZ" sz="2000" dirty="0" smtClean="0"/>
              <a:t>Nová vyhláška ke katastrálnímu zákonu - ze dne 1.11.2013 ,č. 357/2013Sb.</a:t>
            </a:r>
          </a:p>
          <a:p>
            <a:r>
              <a:rPr lang="cs-CZ" sz="2000" dirty="0" smtClean="0"/>
              <a:t>Nová vyhláška o poskytování údajů z katastru nemovitostí - ze dne 1.11.2013 , č.358/2013 Sb.</a:t>
            </a:r>
          </a:p>
          <a:p>
            <a:r>
              <a:rPr lang="cs-CZ" sz="2000" dirty="0" smtClean="0"/>
              <a:t>Vyhláška o stanovení vzoru formuláře pro podání návrhu na zahájení řízení o povolení vkladu č.359/2013 Sb.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078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katastr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Katastr nemovitostí je soubor údajů o nemovitostech v České republice, zahrnující jejich soupis a popis, jejich geometrické a polohové určení. Součástí katastru je evidence vlastnických a jiných věcných práv k nemovitostem.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Katastr je </a:t>
            </a:r>
            <a:r>
              <a:rPr lang="cs-CZ" dirty="0" smtClean="0"/>
              <a:t>ucelený</a:t>
            </a:r>
            <a:r>
              <a:rPr lang="cs-CZ" dirty="0"/>
              <a:t>, průběžně aktualizovaný, počítačově ovládaný informační systém o nemovitostech a tvoří jeden ze základních systémů veřejné správy v České republice.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127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 je zdrojem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k </a:t>
            </a:r>
            <a:r>
              <a:rPr lang="cs-CZ" dirty="0"/>
              <a:t>ochraně práv k nemovitostem, pro účely daní, poplatků a jiných obdobných peněžitých plnění, k ochraně životního prostředí, k ochraně nerostného bohatství, k ochraně zájmů státní památkové péče, pro rozvoj území, k oceňování nemovitostí, pro účely vědecké, hospodářské a statistické,</a:t>
            </a:r>
          </a:p>
          <a:p>
            <a:pPr>
              <a:defRPr/>
            </a:pPr>
            <a:r>
              <a:rPr lang="cs-CZ" dirty="0" smtClean="0"/>
              <a:t>pro </a:t>
            </a:r>
            <a:r>
              <a:rPr lang="cs-CZ" dirty="0"/>
              <a:t>tvorbu dalších informačních systémů sloužících k účelům uvedeným výše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506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(3)</Template>
  <TotalTime>371</TotalTime>
  <Words>3283</Words>
  <Application>Microsoft Office PowerPoint</Application>
  <PresentationFormat>Předvádění na obrazovce (4:3)</PresentationFormat>
  <Paragraphs>353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Tahoma</vt:lpstr>
      <vt:lpstr>Wingdings</vt:lpstr>
      <vt:lpstr>Prezentace_MU_CZ</vt:lpstr>
      <vt:lpstr>Správa na úseku katastru nemovitostí  JUDr. Alena Kliková, Ph.D.</vt:lpstr>
      <vt:lpstr>Historie</vt:lpstr>
      <vt:lpstr>Historie – stabilní katastr, pozemkový katastr</vt:lpstr>
      <vt:lpstr>Historie – JEP, evidence nemovitostí</vt:lpstr>
      <vt:lpstr>Historie – katastr nemovitostí </vt:lpstr>
      <vt:lpstr>Právní předpisy - současnost</vt:lpstr>
      <vt:lpstr>Změny v předpisech od 1.1.2014 </vt:lpstr>
      <vt:lpstr>Definice katastr nemovitostí</vt:lpstr>
      <vt:lpstr>Katastr je zdrojem informací</vt:lpstr>
      <vt:lpstr>Přehled zásad vedení katastru</vt:lpstr>
      <vt:lpstr>Zásada materiální publicity</vt:lpstr>
      <vt:lpstr>Zásada formální publicity – předpisy </vt:lpstr>
      <vt:lpstr>Zásada formální publicity</vt:lpstr>
      <vt:lpstr>Závaznost katastru </vt:lpstr>
      <vt:lpstr>Judikatura </vt:lpstr>
      <vt:lpstr>Orgány</vt:lpstr>
      <vt:lpstr>§ 3 – předmět evidence katastru</vt:lpstr>
      <vt:lpstr>§ 4 – obsah katastru </vt:lpstr>
      <vt:lpstr>Právo stavby</vt:lpstr>
      <vt:lpstr>Činnost katastru nemovitostí</vt:lpstr>
      <vt:lpstr>1) Revize katastru</vt:lpstr>
      <vt:lpstr>2) Oprava chyb v katastrálním operátu</vt:lpstr>
      <vt:lpstr>3) Poskytování údajů z katastru</vt:lpstr>
      <vt:lpstr>Poskytování údajů z katastru - formy</vt:lpstr>
      <vt:lpstr>Poskytování údajů z katastru - formy</vt:lpstr>
      <vt:lpstr>A. Nahlížení do katastru</vt:lpstr>
      <vt:lpstr>B. Ústní informace</vt:lpstr>
      <vt:lpstr>C. Výpis, opis a kopie z katastru nemovitostí</vt:lpstr>
      <vt:lpstr>C. Identifikace parcel</vt:lpstr>
      <vt:lpstr>C. pokr. </vt:lpstr>
      <vt:lpstr>C. Veřejné listiny </vt:lpstr>
      <vt:lpstr>  H. Dálkový přístup k údajům katastru - bezúplatné </vt:lpstr>
      <vt:lpstr>H. Dálkový přístup k údajům katastru – nahlížení - omezení</vt:lpstr>
      <vt:lpstr>H. Dálkový přístup k údajům katastru – nahlížení - informace o řízeních</vt:lpstr>
      <vt:lpstr>H. Dálkový přístup - úplatný</vt:lpstr>
      <vt:lpstr>H. Dálkový přístup – úplatný – zákaznický účet</vt:lpstr>
      <vt:lpstr>H. Dálkový přístup – úplatný – poplatek</vt:lpstr>
      <vt:lpstr>H. Dálkový přístup – úplatný – zrušení, zablokování</vt:lpstr>
      <vt:lpstr>M. Sledování změn</vt:lpstr>
      <vt:lpstr> 4) Zabezpečení obnovy katastrálního operátu</vt:lpstr>
      <vt:lpstr>     5) Porovnávání a přejímání údajů evidence obyvatel</vt:lpstr>
      <vt:lpstr>6) Zápis do katastru - druhy zápisů</vt:lpstr>
      <vt:lpstr>Písemnosti, GP </vt:lpstr>
      <vt:lpstr>Označování nemovitostí v listinách  </vt:lpstr>
      <vt:lpstr>Pořadí zápisů </vt:lpstr>
      <vt:lpstr>Plomba – není upozorněním </vt:lpstr>
      <vt:lpstr>Právní účinky zápisu </vt:lpstr>
      <vt:lpstr>Vklad</vt:lpstr>
      <vt:lpstr>Záznam</vt:lpstr>
      <vt:lpstr>Poznámka spornosti</vt:lpstr>
      <vt:lpstr>   7) Zápis jiných údajů </vt:lpstr>
      <vt:lpstr>8) Ověřování opisů nebo kopií listin </vt:lpstr>
      <vt:lpstr>Povinnosti obcí ve vztahu ke katastru</vt:lpstr>
      <vt:lpstr>Povinnosti orgánů veřejné moci ve vztahu ke katastru</vt:lpstr>
      <vt:lpstr>Povinnosti vlastníků a jiných oprávněných</vt:lpstr>
      <vt:lpstr>Přestupky FO a PO</vt:lpstr>
      <vt:lpstr>Přestupky FO a PO</vt:lpstr>
      <vt:lpstr>Přestupky FO a PO</vt:lpstr>
      <vt:lpstr>Děkuji za pozornost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Alena Kliková</cp:lastModifiedBy>
  <cp:revision>41</cp:revision>
  <cp:lastPrinted>1601-01-01T00:00:00Z</cp:lastPrinted>
  <dcterms:created xsi:type="dcterms:W3CDTF">2016-09-29T07:47:12Z</dcterms:created>
  <dcterms:modified xsi:type="dcterms:W3CDTF">2019-04-23T07:19:25Z</dcterms:modified>
</cp:coreProperties>
</file>