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353" r:id="rId3"/>
    <p:sldId id="354" r:id="rId4"/>
    <p:sldId id="355" r:id="rId5"/>
    <p:sldId id="356" r:id="rId6"/>
    <p:sldId id="357" r:id="rId7"/>
    <p:sldId id="358" r:id="rId8"/>
    <p:sldId id="359" r:id="rId9"/>
    <p:sldId id="360" r:id="rId10"/>
    <p:sldId id="361" r:id="rId11"/>
    <p:sldId id="362" r:id="rId12"/>
    <p:sldId id="363" r:id="rId13"/>
    <p:sldId id="364" r:id="rId14"/>
    <p:sldId id="365" r:id="rId15"/>
    <p:sldId id="366" r:id="rId16"/>
    <p:sldId id="367" r:id="rId17"/>
    <p:sldId id="368" r:id="rId18"/>
    <p:sldId id="369" r:id="rId19"/>
    <p:sldId id="370" r:id="rId20"/>
    <p:sldId id="371" r:id="rId21"/>
    <p:sldId id="372" r:id="rId22"/>
    <p:sldId id="373" r:id="rId23"/>
    <p:sldId id="374" r:id="rId24"/>
    <p:sldId id="375" r:id="rId25"/>
    <p:sldId id="376" r:id="rId26"/>
    <p:sldId id="277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10" d="100"/>
          <a:sy n="110" d="100"/>
        </p:scale>
        <p:origin x="174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Vyvlastnění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JUDr. Alena Kliková, Ph.D.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Vyvlastňovací </a:t>
            </a:r>
            <a:r>
              <a:rPr lang="cs-CZ" dirty="0" smtClean="0"/>
              <a:t>tituly – stavební zákon </a:t>
            </a:r>
            <a:r>
              <a:rPr lang="cs-CZ" dirty="0"/>
              <a:t>§ 170 </a:t>
            </a:r>
            <a:endParaRPr lang="cs-CZ" alt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Právo </a:t>
            </a:r>
            <a:r>
              <a:rPr lang="cs-CZ" altLang="cs-CZ" dirty="0" smtClean="0"/>
              <a:t>k pozemku nebo stavbě lze odejmout nebo omezit též k vytvoření podmínek pro nezbytný přístup, řádné užívání stavby nebo příjezd k pozemku nebo stavbě. </a:t>
            </a:r>
          </a:p>
          <a:p>
            <a:pPr eaLnBrk="1" hangingPunct="1"/>
            <a:r>
              <a:rPr lang="cs-CZ" altLang="cs-CZ" dirty="0" smtClean="0"/>
              <a:t>Řízení o vyvlastnění práv k pozemkům a stavbám, příslušnost k jeho vedení a podmínky vyvlastnění upravuje zvláštní právní předpis.</a:t>
            </a:r>
          </a:p>
        </p:txBody>
      </p:sp>
    </p:spTree>
    <p:extLst>
      <p:ext uri="{BB962C8B-B14F-4D97-AF65-F5344CB8AC3E}">
        <p14:creationId xmlns:p14="http://schemas.microsoft.com/office/powerpoint/2010/main" val="48751876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755650" y="404813"/>
            <a:ext cx="6799263" cy="130333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Vyvlastňovací </a:t>
            </a:r>
            <a:r>
              <a:rPr lang="cs-CZ" dirty="0" smtClean="0"/>
              <a:t>tituly – energetický zákon § 24</a:t>
            </a:r>
            <a:endParaRPr lang="cs-CZ" alt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Provozovatel přenosové soustavy je povinen zřídit věcné břemeno umožňující využití cizí nemovitosti nebo její části pro účely uvedené v odstavci 3 písm. e), a to smluvně s vlastníkem nemovitosti; v případě, že vlastník není znám nebo určen nebo proto, že je prokazatelně nedosažitelný nebo nečinný nebo nedošlo k dohodě s ním a jsou-li dány podmínky pro omezení vlastnického práva k pozemku nebo ke stavbě podle zvláštního právního předpisu, vydá příslušný vyvlastňovací úřad na návrh provozovatele přenosové soustavy rozhodnutí o zřízení věcného břemene umožňujícího využití této nemovitosti nebo její části.</a:t>
            </a:r>
          </a:p>
        </p:txBody>
      </p:sp>
    </p:spTree>
    <p:extLst>
      <p:ext uri="{BB962C8B-B14F-4D97-AF65-F5344CB8AC3E}">
        <p14:creationId xmlns:p14="http://schemas.microsoft.com/office/powerpoint/2010/main" val="418518743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Pojmy § 2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Vyvlastnění</a:t>
            </a:r>
          </a:p>
          <a:p>
            <a:pPr eaLnBrk="1" hangingPunct="1"/>
            <a:r>
              <a:rPr lang="cs-CZ" altLang="cs-CZ" dirty="0" smtClean="0"/>
              <a:t>Vyvlastňovaný</a:t>
            </a:r>
          </a:p>
          <a:p>
            <a:pPr eaLnBrk="1" hangingPunct="1"/>
            <a:r>
              <a:rPr lang="cs-CZ" altLang="cs-CZ" dirty="0" smtClean="0"/>
              <a:t>Vyvlastnitel</a:t>
            </a:r>
          </a:p>
          <a:p>
            <a:pPr eaLnBrk="1" hangingPunct="1"/>
            <a:r>
              <a:rPr lang="cs-CZ" altLang="cs-CZ" dirty="0"/>
              <a:t>V</a:t>
            </a:r>
            <a:r>
              <a:rPr lang="cs-CZ" altLang="cs-CZ" dirty="0" smtClean="0"/>
              <a:t>yvlastňovací </a:t>
            </a:r>
            <a:r>
              <a:rPr lang="cs-CZ" altLang="cs-CZ" dirty="0" smtClean="0"/>
              <a:t>řízení</a:t>
            </a:r>
          </a:p>
        </p:txBody>
      </p:sp>
    </p:spTree>
    <p:extLst>
      <p:ext uri="{BB962C8B-B14F-4D97-AF65-F5344CB8AC3E}">
        <p14:creationId xmlns:p14="http://schemas.microsoft.com/office/powerpoint/2010/main" val="261086006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9589" y="914400"/>
            <a:ext cx="8086635" cy="85883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Podmínky vyvlastnění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cs-CZ" altLang="cs-CZ" dirty="0" smtClean="0"/>
              <a:t>pro účel vyvlastnění stanovený zvláštním zákonem </a:t>
            </a:r>
            <a:endParaRPr lang="cs-CZ" altLang="cs-CZ" dirty="0" smtClean="0"/>
          </a:p>
          <a:p>
            <a:pPr eaLnBrk="1" hangingPunct="1">
              <a:spcAft>
                <a:spcPct val="0"/>
              </a:spcAft>
            </a:pPr>
            <a:r>
              <a:rPr lang="cs-CZ" altLang="cs-CZ" dirty="0" smtClean="0"/>
              <a:t>jestliže </a:t>
            </a:r>
            <a:r>
              <a:rPr lang="cs-CZ" altLang="cs-CZ" dirty="0" smtClean="0"/>
              <a:t>veřejný zájem na dosažení tohoto účelu převažuje nad zachováním dosavadních práv </a:t>
            </a:r>
            <a:r>
              <a:rPr lang="cs-CZ" altLang="cs-CZ" dirty="0" smtClean="0"/>
              <a:t>vyvlastňovaného</a:t>
            </a:r>
          </a:p>
          <a:p>
            <a:pPr eaLnBrk="1" hangingPunct="1">
              <a:spcAft>
                <a:spcPct val="0"/>
              </a:spcAft>
            </a:pPr>
            <a:r>
              <a:rPr lang="cs-CZ" altLang="cs-CZ" dirty="0" smtClean="0"/>
              <a:t>není </a:t>
            </a:r>
            <a:r>
              <a:rPr lang="cs-CZ" altLang="cs-CZ" dirty="0" smtClean="0"/>
              <a:t>přípustné, je-li možno práva k pozemku nebo stavbě potřebná pro uskutečnění účelu vyvlastnění získat dohodou nebo jiným způsobem</a:t>
            </a:r>
          </a:p>
          <a:p>
            <a:pPr marL="0" indent="0" eaLnBrk="1" hangingPunct="1">
              <a:spcAft>
                <a:spcPct val="0"/>
              </a:spcAft>
              <a:buNone/>
            </a:pPr>
            <a:r>
              <a:rPr lang="cs-CZ" altLang="cs-CZ" sz="2800" dirty="0" smtClean="0"/>
              <a:t> </a:t>
            </a:r>
            <a:endParaRPr lang="cs-CZ" altLang="cs-CZ" sz="2800" dirty="0" smtClean="0"/>
          </a:p>
          <a:p>
            <a:pPr marL="0" indent="0" eaLnBrk="1" hangingPunct="1">
              <a:spcAft>
                <a:spcPct val="0"/>
              </a:spcAft>
              <a:buNone/>
            </a:pP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74209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Podmínky vyvlastnění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cs-CZ" altLang="cs-CZ" sz="2800" dirty="0" smtClean="0"/>
              <a:t>v takovém rozsahu, který je nezbytný k dosažení účelu vyvlastnění stanoveného zvláštním </a:t>
            </a:r>
            <a:r>
              <a:rPr lang="cs-CZ" altLang="cs-CZ" sz="2800" dirty="0" smtClean="0"/>
              <a:t>zákonem</a:t>
            </a:r>
          </a:p>
          <a:p>
            <a:pPr eaLnBrk="1" hangingPunct="1">
              <a:spcAft>
                <a:spcPct val="0"/>
              </a:spcAft>
            </a:pPr>
            <a:r>
              <a:rPr lang="cs-CZ" altLang="cs-CZ" sz="2800" dirty="0" smtClean="0"/>
              <a:t>veřejný </a:t>
            </a:r>
            <a:r>
              <a:rPr lang="cs-CZ" altLang="cs-CZ" sz="2800" dirty="0" smtClean="0"/>
              <a:t>zájem na vyvlastnění musí být prokázán ve vyvlastňovacím </a:t>
            </a:r>
            <a:r>
              <a:rPr lang="cs-CZ" altLang="cs-CZ" sz="2800" dirty="0" smtClean="0"/>
              <a:t>řízení</a:t>
            </a:r>
          </a:p>
          <a:p>
            <a:pPr eaLnBrk="1" hangingPunct="1">
              <a:spcAft>
                <a:spcPct val="0"/>
              </a:spcAft>
            </a:pPr>
            <a:r>
              <a:rPr lang="cs-CZ" altLang="cs-CZ" sz="2800" dirty="0" smtClean="0"/>
              <a:t>pokud </a:t>
            </a:r>
            <a:r>
              <a:rPr lang="cs-CZ" altLang="cs-CZ" sz="2800" dirty="0" smtClean="0"/>
              <a:t>se vyvlastniteli nepodařilo ve lhůtě 90 dnů uzavřít smlouvu o získání práv k pozemku nebo ke stavbě potřebných pro uskutečnění účelu vyvlastnění stanoveného zákonem</a:t>
            </a:r>
          </a:p>
        </p:txBody>
      </p:sp>
    </p:spTree>
    <p:extLst>
      <p:ext uri="{BB962C8B-B14F-4D97-AF65-F5344CB8AC3E}">
        <p14:creationId xmlns:p14="http://schemas.microsoft.com/office/powerpoint/2010/main" val="15606482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Náhrada za vyvlastnění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ve </a:t>
            </a:r>
            <a:r>
              <a:rPr lang="cs-CZ" altLang="cs-CZ" dirty="0" smtClean="0"/>
              <a:t>výši obvyklé ceny pozemku nebo stavby včetně jejich </a:t>
            </a:r>
            <a:r>
              <a:rPr lang="cs-CZ" altLang="cs-CZ" dirty="0" smtClean="0"/>
              <a:t>příslušenství; ve </a:t>
            </a:r>
            <a:r>
              <a:rPr lang="cs-CZ" altLang="cs-CZ" dirty="0" smtClean="0"/>
              <a:t>výši ceny práva odpovídajícího věcnému břemenu, došlo-li k </a:t>
            </a:r>
            <a:r>
              <a:rPr lang="cs-CZ" altLang="cs-CZ" dirty="0" smtClean="0"/>
              <a:t>omezení</a:t>
            </a:r>
          </a:p>
          <a:p>
            <a:pPr eaLnBrk="1" hangingPunct="1"/>
            <a:r>
              <a:rPr lang="cs-CZ" altLang="cs-CZ" dirty="0" smtClean="0"/>
              <a:t>též </a:t>
            </a:r>
            <a:r>
              <a:rPr lang="cs-CZ" altLang="cs-CZ" dirty="0" smtClean="0"/>
              <a:t>náhrada stěhovacích nákladů, nákladů spojených se změnou místa podnikání a dalších obdobných nákladů, které vyvlastňovaný účelně vynaloží následkem a v souvislosti s </a:t>
            </a:r>
            <a:r>
              <a:rPr lang="cs-CZ" altLang="cs-CZ" dirty="0" smtClean="0"/>
              <a:t>vyvlastněním</a:t>
            </a:r>
          </a:p>
          <a:p>
            <a:pPr eaLnBrk="1" hangingPunct="1"/>
            <a:r>
              <a:rPr lang="cs-CZ" altLang="cs-CZ" dirty="0"/>
              <a:t>n</a:t>
            </a:r>
            <a:r>
              <a:rPr lang="cs-CZ" altLang="cs-CZ" dirty="0" smtClean="0"/>
              <a:t>áhrady </a:t>
            </a:r>
            <a:r>
              <a:rPr lang="cs-CZ" altLang="cs-CZ" dirty="0" smtClean="0"/>
              <a:t>se stanoví takovým způsobem a v takové výši, aby odpovídaly majetkové újmě, která se u vyvlastňovaného projeví v důsledku vyvlastnění.</a:t>
            </a:r>
          </a:p>
          <a:p>
            <a:pPr eaLnBrk="1" hangingPunct="1"/>
            <a:endParaRPr lang="cs-CZ" altLang="cs-CZ" dirty="0" smtClean="0"/>
          </a:p>
          <a:p>
            <a:pPr marL="0" indent="0" eaLnBrk="1" hangingPunct="1"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93011665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Náhrada za vyvlastnění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náhrada </a:t>
            </a:r>
            <a:r>
              <a:rPr lang="cs-CZ" altLang="cs-CZ" dirty="0" smtClean="0"/>
              <a:t>na základě </a:t>
            </a:r>
            <a:r>
              <a:rPr lang="cs-CZ" altLang="cs-CZ" dirty="0" smtClean="0"/>
              <a:t>ocenění podle </a:t>
            </a:r>
            <a:r>
              <a:rPr lang="cs-CZ" altLang="cs-CZ" dirty="0" smtClean="0"/>
              <a:t>oceňovacího předpisu účinného v době rozhodování o </a:t>
            </a:r>
            <a:r>
              <a:rPr lang="cs-CZ" altLang="cs-CZ" dirty="0" smtClean="0"/>
              <a:t>vyvlastnění</a:t>
            </a:r>
          </a:p>
          <a:p>
            <a:pPr eaLnBrk="1" hangingPunct="1"/>
            <a:r>
              <a:rPr lang="cs-CZ" altLang="cs-CZ" dirty="0" smtClean="0"/>
              <a:t>V </a:t>
            </a:r>
            <a:r>
              <a:rPr lang="cs-CZ" altLang="cs-CZ" dirty="0" smtClean="0"/>
              <a:t>případě, že obvyklá cena pozemku nebo stavby by byla nižší než cena zjištěná podle oceňovacího předpisu, náleží vyvlastňovanému náhrada ve výši ceny zjištěné podle oceňovacího </a:t>
            </a:r>
            <a:r>
              <a:rPr lang="cs-CZ" altLang="cs-CZ" dirty="0" smtClean="0"/>
              <a:t>předpisu.</a:t>
            </a:r>
          </a:p>
          <a:p>
            <a:pPr eaLnBrk="1" hangingPunct="1"/>
            <a:r>
              <a:rPr lang="cs-CZ" altLang="cs-CZ" dirty="0" smtClean="0"/>
              <a:t>Jiný </a:t>
            </a:r>
            <a:r>
              <a:rPr lang="cs-CZ" altLang="cs-CZ" dirty="0" smtClean="0"/>
              <a:t>pozemek nebo </a:t>
            </a:r>
            <a:r>
              <a:rPr lang="cs-CZ" altLang="cs-CZ" dirty="0" smtClean="0"/>
              <a:t>stavba na základě dohody, vč. </a:t>
            </a:r>
            <a:r>
              <a:rPr lang="cs-CZ" altLang="cs-CZ" dirty="0"/>
              <a:t>v</a:t>
            </a:r>
            <a:r>
              <a:rPr lang="cs-CZ" altLang="cs-CZ" dirty="0" smtClean="0"/>
              <a:t>yrovnání rozdílu</a:t>
            </a:r>
            <a:endParaRPr lang="cs-CZ" altLang="cs-CZ" dirty="0" smtClean="0"/>
          </a:p>
          <a:p>
            <a:pPr marL="0" indent="0" eaLnBrk="1" hangingPunct="1"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315983531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Náhrada za vyvlastnění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 smtClean="0"/>
              <a:t>Náhrady </a:t>
            </a:r>
            <a:r>
              <a:rPr lang="cs-CZ" altLang="cs-CZ" dirty="0" smtClean="0"/>
              <a:t>podle § 10 a 12 je vyvlastnitel povinen poskytnout jednorázově v penězích, a to ve lhůtě stanovené v rozhodnutí o vyvlastnění.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 smtClean="0"/>
              <a:t>Vyvlastnitel </a:t>
            </a:r>
            <a:r>
              <a:rPr lang="cs-CZ" altLang="cs-CZ" dirty="0" smtClean="0"/>
              <a:t>poskytne vyvlastňovanému určenou náhradu v plné výši, neváznou-li na vyvlastňovaném pozemku omezení </a:t>
            </a:r>
          </a:p>
        </p:txBody>
      </p:sp>
    </p:spTree>
    <p:extLst>
      <p:ext uri="{BB962C8B-B14F-4D97-AF65-F5344CB8AC3E}">
        <p14:creationId xmlns:p14="http://schemas.microsoft.com/office/powerpoint/2010/main" val="1205445074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Vyvlastňovací úřad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obecní úřad obce s rozšířenou </a:t>
            </a: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působností,</a:t>
            </a:r>
            <a:endParaRPr lang="cs-CZ" alt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Magistrát 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hlavního města Prahy,</a:t>
            </a:r>
          </a:p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magistrát 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územně členěného statutárního města.</a:t>
            </a:r>
            <a:endParaRPr lang="cs-CZ" altLang="cs-CZ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7652" name="Zástupný symbol pro číslo snímku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280D08C9-FEF8-4F28-B3E9-A6EEF5AB2147}" type="slidenum">
              <a:rPr lang="cs-CZ" altLang="cs-CZ" sz="1200" smtClean="0">
                <a:solidFill>
                  <a:srgbClr val="969696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/>
              <a:t>18</a:t>
            </a:fld>
            <a:endParaRPr lang="cs-CZ" altLang="cs-CZ" sz="1200" smtClean="0">
              <a:solidFill>
                <a:srgbClr val="969696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7653" name="Zástupný symbol pro datum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48F6DD77-4644-439B-B059-F314C7283F25}" type="datetime1">
              <a:rPr lang="en-US" altLang="cs-CZ" smtClean="0">
                <a:solidFill>
                  <a:srgbClr val="FFFFFF"/>
                </a:solidFill>
              </a:rPr>
              <a:pPr/>
              <a:t>4/23/2019</a:t>
            </a:fld>
            <a:endParaRPr lang="en-US" altLang="cs-CZ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6347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Účastníci vyvlastňovacího řízení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vyvlastnitel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endParaRPr lang="cs-CZ" altLang="cs-CZ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vyvlastňovaný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endParaRPr lang="cs-CZ" altLang="cs-CZ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zástavní 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věřitel, </a:t>
            </a:r>
            <a:endParaRPr lang="cs-CZ" altLang="cs-CZ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altLang="cs-CZ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podzástavní</a:t>
            </a: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věřitel a </a:t>
            </a:r>
            <a:endParaRPr lang="cs-CZ" altLang="cs-CZ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oprávněný 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 práva odpovídajícího věcnému břemenu váznoucímu na pozemku nebo stavbě, jichž se vyvlastnění týká.</a:t>
            </a:r>
            <a:endParaRPr lang="cs-CZ" altLang="cs-CZ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676" name="Zástupný symbol pro číslo snímku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65EF4191-C345-4894-AACC-E6399E792E85}" type="slidenum">
              <a:rPr lang="cs-CZ" altLang="cs-CZ" sz="1200" smtClean="0">
                <a:solidFill>
                  <a:srgbClr val="969696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/>
              <a:t>19</a:t>
            </a:fld>
            <a:endParaRPr lang="cs-CZ" altLang="cs-CZ" sz="1200" smtClean="0">
              <a:solidFill>
                <a:srgbClr val="969696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8677" name="Zástupný symbol pro datum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en-US" altLang="cs-CZ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3069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LISTINA ZÁKLADNÍCH PRÁV A SVOBOD</a:t>
            </a:r>
            <a:endParaRPr lang="cs-CZ" alt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Vlastnictví zavazuje. </a:t>
            </a:r>
          </a:p>
          <a:p>
            <a:pPr eaLnBrk="1" hangingPunct="1"/>
            <a:r>
              <a:rPr lang="cs-CZ" altLang="cs-CZ" smtClean="0"/>
              <a:t>Nesmí být zneužito na újmu práv druhých anebo v rozporu se zákonem chráněnými obecními zájmy. </a:t>
            </a:r>
          </a:p>
          <a:p>
            <a:pPr eaLnBrk="1" hangingPunct="1"/>
            <a:r>
              <a:rPr lang="cs-CZ" altLang="cs-CZ" smtClean="0"/>
              <a:t>Jeho výkon nesmí poškozovat lidské zdraví, přírodu a životní prostředí nad míru stanovenou zákonem. </a:t>
            </a:r>
          </a:p>
          <a:p>
            <a:pPr eaLnBrk="1" hangingPunct="1"/>
            <a:r>
              <a:rPr lang="cs-CZ" altLang="cs-CZ" smtClean="0"/>
              <a:t>Vyvlastnění nebo nucené omezení vlastnického práva je možné ve </a:t>
            </a:r>
          </a:p>
          <a:p>
            <a:pPr eaLnBrk="1" hangingPunct="1"/>
            <a:r>
              <a:rPr lang="cs-CZ" altLang="cs-CZ" smtClean="0"/>
              <a:t>- veřejném zájmu, a to </a:t>
            </a:r>
          </a:p>
          <a:p>
            <a:pPr eaLnBrk="1" hangingPunct="1"/>
            <a:r>
              <a:rPr lang="cs-CZ" altLang="cs-CZ" smtClean="0"/>
              <a:t>- na základě zákona a </a:t>
            </a:r>
          </a:p>
          <a:p>
            <a:pPr eaLnBrk="1" hangingPunct="1"/>
            <a:r>
              <a:rPr lang="cs-CZ" altLang="cs-CZ" smtClean="0"/>
              <a:t>- za náhradu.</a:t>
            </a:r>
          </a:p>
        </p:txBody>
      </p:sp>
    </p:spTree>
    <p:extLst>
      <p:ext uri="{BB962C8B-B14F-4D97-AF65-F5344CB8AC3E}">
        <p14:creationId xmlns:p14="http://schemas.microsoft.com/office/powerpoint/2010/main" val="757136048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Zahájení vyvlastňovacího řízení 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Vyvlastňovací 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řízení lze zahájit jen na žádost vyvlastnitele.</a:t>
            </a:r>
          </a:p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Obsah </a:t>
            </a: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žádosti</a:t>
            </a:r>
            <a:endParaRPr lang="cs-CZ" alt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eaLnBrk="1" fontAlgn="auto" hangingPunct="1">
              <a:buFont typeface="Calibri" panose="020F0502020204030204" pitchFamily="34" charset="0"/>
              <a:buNone/>
              <a:defRPr/>
            </a:pPr>
            <a:endParaRPr lang="cs-CZ" altLang="cs-CZ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700" name="Zástupný symbol pro číslo snímku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C175C4A6-8D84-4DE8-80CC-041FD7AFE980}" type="slidenum">
              <a:rPr lang="cs-CZ" altLang="cs-CZ" sz="1200" smtClean="0">
                <a:solidFill>
                  <a:srgbClr val="969696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/>
              <a:t>20</a:t>
            </a:fld>
            <a:endParaRPr lang="cs-CZ" altLang="cs-CZ" sz="1200" smtClean="0">
              <a:solidFill>
                <a:srgbClr val="969696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9701" name="Zástupný symbol pro datum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en-US" altLang="cs-CZ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0212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Postup v řízení 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vyvlastňovací </a:t>
            </a:r>
            <a:r>
              <a:rPr lang="cs-CZ" altLang="cs-CZ" dirty="0" smtClean="0"/>
              <a:t>úřad </a:t>
            </a:r>
            <a:r>
              <a:rPr lang="cs-CZ" altLang="cs-CZ" dirty="0" smtClean="0"/>
              <a:t>uvědomí příslušný </a:t>
            </a:r>
            <a:r>
              <a:rPr lang="cs-CZ" altLang="cs-CZ" dirty="0" smtClean="0"/>
              <a:t>katastrální </a:t>
            </a:r>
            <a:r>
              <a:rPr lang="cs-CZ" altLang="cs-CZ" dirty="0" smtClean="0"/>
              <a:t>úřad; </a:t>
            </a:r>
          </a:p>
          <a:p>
            <a:pPr eaLnBrk="1" hangingPunct="1"/>
            <a:r>
              <a:rPr lang="cs-CZ" altLang="cs-CZ" dirty="0" smtClean="0"/>
              <a:t>katastrální </a:t>
            </a:r>
            <a:r>
              <a:rPr lang="cs-CZ" altLang="cs-CZ" dirty="0" smtClean="0"/>
              <a:t>úřad </a:t>
            </a:r>
            <a:r>
              <a:rPr lang="cs-CZ" altLang="cs-CZ" dirty="0" smtClean="0"/>
              <a:t>zapíše do katastru nemovitostí poznámku;</a:t>
            </a:r>
          </a:p>
          <a:p>
            <a:pPr eaLnBrk="1" hangingPunct="1"/>
            <a:r>
              <a:rPr lang="cs-CZ" altLang="cs-CZ" dirty="0" smtClean="0"/>
              <a:t>po </a:t>
            </a:r>
            <a:r>
              <a:rPr lang="cs-CZ" altLang="cs-CZ" dirty="0" smtClean="0"/>
              <a:t>doručení uvědomění o zahájení vyvlastňovacího řízení nesmí vyvlastňovaný nakládat s pozemkem nebo stavbou, a to v rozsahu, kterého se vyvlastnění týká, převést je, pronajmout nebo jinak zatížit. </a:t>
            </a:r>
          </a:p>
          <a:p>
            <a:pPr marL="0" indent="0" eaLnBrk="1" hangingPunct="1"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749967692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Rozhodnutí 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cs-CZ" altLang="cs-CZ" dirty="0" smtClean="0"/>
              <a:t>zrušení </a:t>
            </a:r>
            <a:r>
              <a:rPr lang="cs-CZ" altLang="cs-CZ" dirty="0" smtClean="0"/>
              <a:t>nebo omezení práva odpovídajícího věcnému břemenu k pozemku nebo ke stavbě, jichž se vyvlastnění týká, </a:t>
            </a:r>
            <a:r>
              <a:rPr lang="cs-CZ" altLang="cs-CZ" dirty="0" smtClean="0"/>
              <a:t>nebo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cs-CZ" altLang="cs-CZ" dirty="0" smtClean="0"/>
              <a:t>omezení </a:t>
            </a:r>
            <a:r>
              <a:rPr lang="cs-CZ" altLang="cs-CZ" dirty="0" smtClean="0"/>
              <a:t>vlastnického práva k pozemku nebo ke stavbě zřízením věcného břemene ve prospěch vyvlastnitele a vymezí jeho obsah, </a:t>
            </a:r>
            <a:r>
              <a:rPr lang="cs-CZ" altLang="cs-CZ" dirty="0" smtClean="0"/>
              <a:t>anebo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cs-CZ" altLang="cs-CZ" dirty="0" smtClean="0"/>
              <a:t>odnětí </a:t>
            </a:r>
            <a:r>
              <a:rPr lang="cs-CZ" altLang="cs-CZ" dirty="0" smtClean="0"/>
              <a:t>vlastnického práva vyvlastňovaného k pozemku nebo ke stavbě a o jeho přechodu na vyvlastnitele,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 smtClean="0"/>
              <a:t>určí</a:t>
            </a:r>
            <a:r>
              <a:rPr lang="cs-CZ" altLang="cs-CZ" dirty="0" smtClean="0"/>
              <a:t>, v jaké lhůtě je vyvlastnitel povinen zahájit uskutečňování účelu vyvlastnění; lhůta nesmí být delší než 2 roky od právní moci rozhodnutí.</a:t>
            </a:r>
          </a:p>
          <a:p>
            <a:pPr marL="0" indent="0" eaLnBrk="1" hangingPunct="1">
              <a:buNone/>
            </a:pPr>
            <a:endParaRPr lang="cs-CZ" altLang="cs-CZ" b="1" dirty="0" smtClean="0"/>
          </a:p>
          <a:p>
            <a:pPr marL="0" indent="0" eaLnBrk="1" hangingPunct="1"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825301163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 smtClean="0">
                <a:solidFill>
                  <a:schemeClr val="bg2"/>
                </a:solidFill>
              </a:rPr>
              <a:t>Rozhodnutí - výrok </a:t>
            </a:r>
            <a:r>
              <a:rPr lang="cs-CZ" altLang="cs-CZ" sz="3200" dirty="0">
                <a:solidFill>
                  <a:schemeClr val="bg2"/>
                </a:solidFill>
              </a:rPr>
              <a:t>o náhradě</a:t>
            </a:r>
            <a:endParaRPr lang="cs-CZ" altLang="cs-CZ" sz="3200" dirty="0" smtClean="0">
              <a:solidFill>
                <a:schemeClr val="bg2"/>
              </a:solidFill>
            </a:endParaRP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výše </a:t>
            </a:r>
            <a:r>
              <a:rPr lang="cs-CZ" altLang="cs-CZ" dirty="0" smtClean="0"/>
              <a:t>náhrady, lhůta pro zaplacení, která nesmí být delší než 60 dnů od právní moci rozhodnutí,</a:t>
            </a:r>
          </a:p>
          <a:p>
            <a:pPr eaLnBrk="1" hangingPunct="1"/>
            <a:r>
              <a:rPr lang="cs-CZ" altLang="cs-CZ" dirty="0" smtClean="0"/>
              <a:t>dojde-li </a:t>
            </a:r>
            <a:r>
              <a:rPr lang="cs-CZ" altLang="cs-CZ" dirty="0" smtClean="0"/>
              <a:t>k dohodě podle § 11, určí, jaký pozemek nebo stavba přechází do vlastnictví vyvlastňovaného, popřípadě o vyrovnání rozdílu, lhůta </a:t>
            </a:r>
          </a:p>
          <a:p>
            <a:pPr eaLnBrk="1" hangingPunct="1"/>
            <a:r>
              <a:rPr lang="cs-CZ" altLang="cs-CZ" dirty="0" smtClean="0"/>
              <a:t>částka </a:t>
            </a:r>
            <a:r>
              <a:rPr lang="cs-CZ" altLang="cs-CZ" dirty="0" smtClean="0"/>
              <a:t>pro </a:t>
            </a:r>
            <a:r>
              <a:rPr lang="cs-CZ" altLang="cs-CZ" dirty="0" smtClean="0"/>
              <a:t>zástavního, </a:t>
            </a:r>
            <a:r>
              <a:rPr lang="cs-CZ" altLang="cs-CZ" dirty="0" err="1" smtClean="0"/>
              <a:t>podzástavního</a:t>
            </a:r>
            <a:r>
              <a:rPr lang="cs-CZ" altLang="cs-CZ" dirty="0" smtClean="0"/>
              <a:t> věřitele, aj.</a:t>
            </a:r>
          </a:p>
          <a:p>
            <a:pPr eaLnBrk="1" hangingPunct="1"/>
            <a:r>
              <a:rPr lang="cs-CZ" altLang="cs-CZ" dirty="0" smtClean="0"/>
              <a:t>uloží </a:t>
            </a:r>
            <a:r>
              <a:rPr lang="cs-CZ" altLang="cs-CZ" dirty="0" smtClean="0"/>
              <a:t>vyvlastniteli, aby nahradil vyvlastňovanému jím vynaložené náklady na vyhotovení znaleckého posudku, a určí k tomu lhůtu, která nesmí být delší než 60 dnů od právní moci rozhodnutí.</a:t>
            </a:r>
          </a:p>
        </p:txBody>
      </p:sp>
    </p:spTree>
    <p:extLst>
      <p:ext uri="{BB962C8B-B14F-4D97-AF65-F5344CB8AC3E}">
        <p14:creationId xmlns:p14="http://schemas.microsoft.com/office/powerpoint/2010/main" val="107424387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Zrušení vyvlastnění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Nezaplatil-li vyvlastnitel vyvlastňovanému náhradu za vyvlastnění do uplynutí 30 dnů ode dne uplynutí lhůty nebo nezahájil-li vyvlastnitel uskutečňování účelu vyvlastnění ve lhůtě, popřípadě bylo-li ještě před uplynutím této lhůty zrušeno nebo pozbylo platnosti územní rozhodnutí určující využití pozemku nebo stavby pro daný účel, vyvlastňovací úřad na žádost vyvlastňovaného rozhodne, že provedené vyvlastnění se </a:t>
            </a:r>
            <a:r>
              <a:rPr lang="cs-CZ" altLang="cs-CZ" dirty="0" smtClean="0"/>
              <a:t>zrušuje.</a:t>
            </a:r>
          </a:p>
          <a:p>
            <a:pPr eaLnBrk="1" hangingPunct="1"/>
            <a:r>
              <a:rPr lang="cs-CZ" altLang="cs-CZ" dirty="0" smtClean="0"/>
              <a:t>Vyvlastňovaný </a:t>
            </a:r>
            <a:r>
              <a:rPr lang="cs-CZ" altLang="cs-CZ" dirty="0" smtClean="0"/>
              <a:t>je povinen do 1 měsíce od právní moci rozhodnutí vydaného podle odstavce 1 vrátit vyvlastniteli náhrady</a:t>
            </a:r>
          </a:p>
          <a:p>
            <a:pPr marL="0" indent="0" eaLnBrk="1" hangingPunct="1">
              <a:buNone/>
            </a:pPr>
            <a:r>
              <a:rPr lang="cs-CZ" alt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6170454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Zákon o urychlení výstavby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č.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416/2009 Sb., o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urychlení výstavby dopravní, vodní a energetické infrastruktury a infrastruktury elektronických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komunikací</a:t>
            </a: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820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en-US" altLang="cs-CZ" smtClean="0">
              <a:solidFill>
                <a:srgbClr val="FFFFFF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75B7162-85CC-4AEA-848E-EF220A08AD4A}" type="slidenum">
              <a:rPr lang="cs-CZ" altLang="cs-CZ"/>
              <a:pPr>
                <a:defRPr/>
              </a:pPr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62613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36443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OBČANSKÝ ZÁKONÍK</a:t>
            </a:r>
            <a:endParaRPr lang="cs-CZ" alt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 1038 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veřejném zájmu, který nelze uspokojit jinak, a jen na základě zákona lze vlastnické právo omezit nebo věc vyvlastnit.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1039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1) Za omezení vlastnického práva nebo vyvlastnění věci náleží vlastníkovi plná náhrada odpovídající míře, v jaké byl jeho majetek těmito opatřeními dotčen.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2) Náhrada se poskytuje v penězích. Lze ji však poskytnout i jiným způsobem, pokud si to strany ujednají.</a:t>
            </a:r>
          </a:p>
        </p:txBody>
      </p:sp>
    </p:spTree>
    <p:extLst>
      <p:ext uri="{BB962C8B-B14F-4D97-AF65-F5344CB8AC3E}">
        <p14:creationId xmlns:p14="http://schemas.microsoft.com/office/powerpoint/2010/main" val="311525843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Zákon o vyvlastnění 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č. 184/2006 Sb</a:t>
            </a: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., o odnětí nebo omezení vlastnického práva k pozemku nebo ke stavbě</a:t>
            </a:r>
            <a:endParaRPr lang="cs-CZ" alt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74778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Vyvlastnění 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Nucené omezení nebo odnětí vlastnického práva.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Nutno </a:t>
            </a:r>
            <a:r>
              <a:rPr lang="cs-CZ" dirty="0"/>
              <a:t>odlišovat od jiných právních </a:t>
            </a:r>
            <a:r>
              <a:rPr lang="cs-CZ" dirty="0" smtClean="0"/>
              <a:t>institutů, např. od </a:t>
            </a:r>
            <a:r>
              <a:rPr lang="cs-CZ" dirty="0"/>
              <a:t>konfiskace (propadnutí věci</a:t>
            </a:r>
            <a:r>
              <a:rPr lang="cs-CZ" dirty="0" smtClean="0"/>
              <a:t>), znárodnění, </a:t>
            </a:r>
            <a:r>
              <a:rPr lang="cs-CZ" dirty="0"/>
              <a:t>policejních zásahů jiných omezení vlastnických </a:t>
            </a:r>
            <a:r>
              <a:rPr lang="cs-CZ" dirty="0" smtClean="0"/>
              <a:t>práv.</a:t>
            </a:r>
          </a:p>
          <a:p>
            <a:pPr marL="0" indent="0" eaLnBrk="1" hangingPunct="1">
              <a:buFont typeface="Calibri" panose="020F0502020204030204" pitchFamily="34" charset="0"/>
              <a:buNone/>
              <a:defRPr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18502445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Jiná omezení vlastnického práva</a:t>
            </a:r>
            <a:endParaRPr lang="cs-CZ" alt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Mezi jiná omezení vlastnického práva patří zejména: </a:t>
            </a:r>
          </a:p>
          <a:p>
            <a:pPr eaLnBrk="1" hangingPunct="1"/>
            <a:r>
              <a:rPr lang="cs-CZ" altLang="cs-CZ" smtClean="0"/>
              <a:t>- ochranná a bezpečnostní pásma</a:t>
            </a:r>
          </a:p>
          <a:p>
            <a:pPr eaLnBrk="1" hangingPunct="1"/>
            <a:r>
              <a:rPr lang="cs-CZ" altLang="cs-CZ" smtClean="0"/>
              <a:t>- zákonná věcná břemena </a:t>
            </a:r>
          </a:p>
          <a:p>
            <a:pPr eaLnBrk="1" hangingPunct="1"/>
            <a:r>
              <a:rPr lang="cs-CZ" altLang="cs-CZ" smtClean="0"/>
              <a:t>- chráněná území </a:t>
            </a:r>
          </a:p>
          <a:p>
            <a:pPr eaLnBrk="1" hangingPunct="1"/>
            <a:r>
              <a:rPr lang="cs-CZ" altLang="cs-CZ" smtClean="0"/>
              <a:t>- stavební uzávěra </a:t>
            </a:r>
          </a:p>
          <a:p>
            <a:pPr eaLnBrk="1" hangingPunct="1"/>
            <a:r>
              <a:rPr lang="cs-CZ" altLang="cs-CZ" smtClean="0"/>
              <a:t>- záplavová území </a:t>
            </a:r>
          </a:p>
          <a:p>
            <a:pPr eaLnBrk="1" hangingPunct="1"/>
            <a:r>
              <a:rPr lang="cs-CZ" altLang="cs-CZ" smtClean="0"/>
              <a:t>- asanace území </a:t>
            </a:r>
          </a:p>
          <a:p>
            <a:pPr eaLnBrk="1" hangingPunct="1"/>
            <a:r>
              <a:rPr lang="cs-CZ" altLang="cs-CZ" smtClean="0"/>
              <a:t>- územní rezervy </a:t>
            </a:r>
          </a:p>
          <a:p>
            <a:pPr eaLnBrk="1" hangingPunct="1"/>
            <a:r>
              <a:rPr lang="cs-CZ" altLang="cs-CZ" smtClean="0"/>
              <a:t>- zóny havarijního plánování 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66018162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Jiná omezení vlastnického práva</a:t>
            </a:r>
            <a:endParaRPr lang="cs-CZ" alt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Vznik jiných omezení vlastnického práva: </a:t>
            </a:r>
          </a:p>
          <a:p>
            <a:pPr eaLnBrk="1" hangingPunct="1"/>
            <a:r>
              <a:rPr lang="cs-CZ" altLang="cs-CZ" smtClean="0"/>
              <a:t>- zákon </a:t>
            </a:r>
          </a:p>
          <a:p>
            <a:pPr eaLnBrk="1" hangingPunct="1"/>
            <a:r>
              <a:rPr lang="cs-CZ" altLang="cs-CZ" smtClean="0"/>
              <a:t>- podzákonné právní předpisy </a:t>
            </a:r>
          </a:p>
          <a:p>
            <a:pPr eaLnBrk="1" hangingPunct="1"/>
            <a:r>
              <a:rPr lang="cs-CZ" altLang="cs-CZ" smtClean="0"/>
              <a:t>- správní akt </a:t>
            </a:r>
          </a:p>
          <a:p>
            <a:pPr eaLnBrk="1" hangingPunct="1"/>
            <a:r>
              <a:rPr lang="cs-CZ" altLang="cs-CZ" smtClean="0"/>
              <a:t>- opatření obecné povahy </a:t>
            </a:r>
          </a:p>
          <a:p>
            <a:pPr eaLnBrk="1" hangingPunct="1"/>
            <a:r>
              <a:rPr lang="cs-CZ" altLang="cs-CZ" smtClean="0"/>
              <a:t>- jiné formy veřejnoprávních jednání </a:t>
            </a:r>
          </a:p>
          <a:p>
            <a:pPr eaLnBrk="1" hangingPunct="1"/>
            <a:r>
              <a:rPr lang="cs-CZ" altLang="cs-CZ" smtClean="0"/>
              <a:t>- jednostranný úkon oprávněného subjektu</a:t>
            </a:r>
          </a:p>
        </p:txBody>
      </p:sp>
    </p:spTree>
    <p:extLst>
      <p:ext uri="{BB962C8B-B14F-4D97-AF65-F5344CB8AC3E}">
        <p14:creationId xmlns:p14="http://schemas.microsoft.com/office/powerpoint/2010/main" val="93814262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Vyvlastňovací tituly</a:t>
            </a:r>
            <a:endParaRPr lang="cs-CZ" alt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Vyvlastňovací zákon sám vyvlastňovací tituly neupravuje, odkazuje na zvláštní zákony 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Vyvlastňovací </a:t>
            </a:r>
            <a:r>
              <a:rPr lang="cs-CZ" altLang="cs-CZ" dirty="0" smtClean="0"/>
              <a:t>(expropriační) tituly svědčí vždy určitému subjektu (</a:t>
            </a:r>
            <a:r>
              <a:rPr lang="cs-CZ" altLang="cs-CZ" dirty="0" err="1" smtClean="0"/>
              <a:t>expropriantovi</a:t>
            </a:r>
            <a:r>
              <a:rPr lang="cs-CZ" altLang="cs-CZ" dirty="0" smtClean="0"/>
              <a:t>), kterým může být subjekt veřejného, nebo soukromého práva 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Vyvlastňovací </a:t>
            </a:r>
            <a:r>
              <a:rPr lang="cs-CZ" altLang="cs-CZ" dirty="0" smtClean="0"/>
              <a:t>titul vymezuje charakter věcného práva, které má vzniknout, zaniknout, nebo přejít v důsledku vyvlastnění</a:t>
            </a:r>
          </a:p>
        </p:txBody>
      </p:sp>
    </p:spTree>
    <p:extLst>
      <p:ext uri="{BB962C8B-B14F-4D97-AF65-F5344CB8AC3E}">
        <p14:creationId xmlns:p14="http://schemas.microsoft.com/office/powerpoint/2010/main" val="243283454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Vyvlastňovací </a:t>
            </a:r>
            <a:r>
              <a:rPr lang="cs-CZ" dirty="0" smtClean="0"/>
              <a:t>tituly – stavební zákon </a:t>
            </a:r>
            <a:r>
              <a:rPr lang="cs-CZ" dirty="0"/>
              <a:t>§ 170 </a:t>
            </a:r>
            <a:endParaRPr lang="cs-CZ" alt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 smtClean="0"/>
              <a:t>Práva k pozemkům a stavbám, potřebná pro uskutečnění staveb nebo jiných veřejně prospěšných opatření, lze odejmout nebo omezit, jsou-li vymezeny ve vydané územně plánovací dokumentaci a jde-li o </a:t>
            </a:r>
          </a:p>
          <a:p>
            <a:pPr marL="0" indent="0" eaLnBrk="1" hangingPunct="1">
              <a:buNone/>
            </a:pPr>
            <a:r>
              <a:rPr lang="cs-CZ" altLang="cs-CZ" sz="2000" dirty="0" smtClean="0"/>
              <a:t>a</a:t>
            </a:r>
            <a:r>
              <a:rPr lang="cs-CZ" altLang="cs-CZ" sz="2000" dirty="0" smtClean="0"/>
              <a:t>) veřejně prospěšnou stavbu dopravní a technické infrastruktury, včetně plochy nezbytné k zajištění její výstavby a řádného užívání pro stanovený účel, </a:t>
            </a:r>
          </a:p>
          <a:p>
            <a:pPr marL="0" indent="0" eaLnBrk="1" hangingPunct="1">
              <a:buNone/>
            </a:pPr>
            <a:r>
              <a:rPr lang="cs-CZ" altLang="cs-CZ" sz="2000" dirty="0" smtClean="0"/>
              <a:t>b) veřejně prospěšné opatření, a to snižování ohrožení v území povodněmi a jinými přírodními katastrofami, zvyšování retenčních schopností území, založení prvků územního systému ekologické stability a ochranu archeologického dědictví, </a:t>
            </a:r>
          </a:p>
          <a:p>
            <a:pPr marL="0" indent="0" eaLnBrk="1" hangingPunct="1">
              <a:buNone/>
            </a:pPr>
            <a:r>
              <a:rPr lang="cs-CZ" altLang="cs-CZ" sz="2000" dirty="0" smtClean="0"/>
              <a:t>c) stavby a opatření k zajišťování obrany a bezpečnosti státu, </a:t>
            </a:r>
            <a:endParaRPr lang="cs-CZ" altLang="cs-CZ" sz="2000" dirty="0" smtClean="0"/>
          </a:p>
          <a:p>
            <a:pPr marL="0" indent="0" eaLnBrk="1" hangingPunct="1">
              <a:buNone/>
            </a:pPr>
            <a:r>
              <a:rPr lang="cs-CZ" altLang="cs-CZ" sz="2000" dirty="0" smtClean="0"/>
              <a:t>d</a:t>
            </a:r>
            <a:r>
              <a:rPr lang="cs-CZ" altLang="cs-CZ" sz="2000" dirty="0" smtClean="0"/>
              <a:t>) asanaci (ozdravění) území. </a:t>
            </a:r>
          </a:p>
        </p:txBody>
      </p:sp>
    </p:spTree>
    <p:extLst>
      <p:ext uri="{BB962C8B-B14F-4D97-AF65-F5344CB8AC3E}">
        <p14:creationId xmlns:p14="http://schemas.microsoft.com/office/powerpoint/2010/main" val="421461231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(3)</Template>
  <TotalTime>332</TotalTime>
  <Words>1241</Words>
  <Application>Microsoft Office PowerPoint</Application>
  <PresentationFormat>Předvádění na obrazovce (4:3)</PresentationFormat>
  <Paragraphs>122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Garamond</vt:lpstr>
      <vt:lpstr>Tahoma</vt:lpstr>
      <vt:lpstr>Wingdings</vt:lpstr>
      <vt:lpstr>Prezentace_MU_CZ</vt:lpstr>
      <vt:lpstr>Vyvlastnění   JUDr. Alena Kliková, Ph.D.</vt:lpstr>
      <vt:lpstr>LISTINA ZÁKLADNÍCH PRÁV A SVOBOD</vt:lpstr>
      <vt:lpstr>OBČANSKÝ ZÁKONÍK</vt:lpstr>
      <vt:lpstr>Zákon o vyvlastnění </vt:lpstr>
      <vt:lpstr>Vyvlastnění </vt:lpstr>
      <vt:lpstr>Jiná omezení vlastnického práva</vt:lpstr>
      <vt:lpstr>Jiná omezení vlastnického práva</vt:lpstr>
      <vt:lpstr>Vyvlastňovací tituly</vt:lpstr>
      <vt:lpstr>Vyvlastňovací tituly – stavební zákon § 170 </vt:lpstr>
      <vt:lpstr>Vyvlastňovací tituly – stavební zákon § 170 </vt:lpstr>
      <vt:lpstr>Vyvlastňovací tituly – energetický zákon § 24</vt:lpstr>
      <vt:lpstr>Pojmy § 2</vt:lpstr>
      <vt:lpstr>Podmínky vyvlastnění</vt:lpstr>
      <vt:lpstr>Podmínky vyvlastnění</vt:lpstr>
      <vt:lpstr>Náhrada za vyvlastnění</vt:lpstr>
      <vt:lpstr>Náhrada za vyvlastnění</vt:lpstr>
      <vt:lpstr>Náhrada za vyvlastnění</vt:lpstr>
      <vt:lpstr>Vyvlastňovací úřad</vt:lpstr>
      <vt:lpstr>Účastníci vyvlastňovacího řízení</vt:lpstr>
      <vt:lpstr>Zahájení vyvlastňovacího řízení </vt:lpstr>
      <vt:lpstr>Postup v řízení </vt:lpstr>
      <vt:lpstr>Rozhodnutí </vt:lpstr>
      <vt:lpstr>Rozhodnutí - výrok o náhradě</vt:lpstr>
      <vt:lpstr>Zrušení vyvlastnění</vt:lpstr>
      <vt:lpstr>Zákon o urychlení výstavby </vt:lpstr>
      <vt:lpstr>Děkuji za pozornost 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Alena Kliková</cp:lastModifiedBy>
  <cp:revision>36</cp:revision>
  <cp:lastPrinted>1601-01-01T00:00:00Z</cp:lastPrinted>
  <dcterms:created xsi:type="dcterms:W3CDTF">2016-09-29T07:47:12Z</dcterms:created>
  <dcterms:modified xsi:type="dcterms:W3CDTF">2019-04-23T07:38:07Z</dcterms:modified>
</cp:coreProperties>
</file>