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9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" name="Rectangle 3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6" name="Oval 4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7" name="Rectangle 5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8" name="Freeform 6">
              <a:extLst>
                <a:ext uri="{FF2B5EF4-FFF2-40B4-BE49-F238E27FC236}"/>
              </a:extLst>
            </p:cNvPr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9" name="Rectangle 7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10" name="Rectangle 8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11" name="Rectangle 9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12" name="Rectangle 10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13" name="Rectangle 11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14" name="Freeform 12">
              <a:extLst>
                <a:ext uri="{FF2B5EF4-FFF2-40B4-BE49-F238E27FC236}"/>
              </a:extLst>
            </p:cNvPr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15" name="Freeform 13">
              <a:extLst>
                <a:ext uri="{FF2B5EF4-FFF2-40B4-BE49-F238E27FC236}"/>
              </a:extLst>
            </p:cNvPr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16" name="Freeform 14">
              <a:extLst>
                <a:ext uri="{FF2B5EF4-FFF2-40B4-BE49-F238E27FC236}"/>
              </a:extLst>
            </p:cNvPr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17" name="Freeform 15">
              <a:extLst>
                <a:ext uri="{FF2B5EF4-FFF2-40B4-BE49-F238E27FC236}"/>
              </a:extLst>
            </p:cNvPr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18" name="Freeform 16">
              <a:extLst>
                <a:ext uri="{FF2B5EF4-FFF2-40B4-BE49-F238E27FC236}"/>
              </a:extLst>
            </p:cNvPr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19" name="Freeform 17">
              <a:extLst>
                <a:ext uri="{FF2B5EF4-FFF2-40B4-BE49-F238E27FC236}"/>
              </a:extLst>
            </p:cNvPr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20" name="Freeform 18">
              <a:extLst>
                <a:ext uri="{FF2B5EF4-FFF2-40B4-BE49-F238E27FC236}"/>
              </a:extLst>
            </p:cNvPr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21" name="Freeform 19">
              <a:extLst>
                <a:ext uri="{FF2B5EF4-FFF2-40B4-BE49-F238E27FC236}"/>
              </a:extLst>
            </p:cNvPr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22" name="Freeform 20">
              <a:extLst>
                <a:ext uri="{FF2B5EF4-FFF2-40B4-BE49-F238E27FC236}"/>
              </a:extLst>
            </p:cNvPr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23" name="Freeform 21">
              <a:extLst>
                <a:ext uri="{FF2B5EF4-FFF2-40B4-BE49-F238E27FC236}"/>
              </a:extLst>
            </p:cNvPr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24" name="Freeform 22">
              <a:extLst>
                <a:ext uri="{FF2B5EF4-FFF2-40B4-BE49-F238E27FC236}"/>
              </a:extLst>
            </p:cNvPr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25" name="Freeform 23">
              <a:extLst>
                <a:ext uri="{FF2B5EF4-FFF2-40B4-BE49-F238E27FC236}"/>
              </a:extLst>
            </p:cNvPr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26" name="Freeform 24">
              <a:extLst>
                <a:ext uri="{FF2B5EF4-FFF2-40B4-BE49-F238E27FC236}"/>
              </a:extLst>
            </p:cNvPr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27" name="Freeform 25">
              <a:extLst>
                <a:ext uri="{FF2B5EF4-FFF2-40B4-BE49-F238E27FC236}"/>
              </a:extLst>
            </p:cNvPr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28" name="Freeform 26">
              <a:extLst>
                <a:ext uri="{FF2B5EF4-FFF2-40B4-BE49-F238E27FC236}"/>
              </a:extLst>
            </p:cNvPr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29" name="Oval 27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30" name="Oval 28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31" name="Oval 29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32" name="Freeform 30">
              <a:extLst>
                <a:ext uri="{FF2B5EF4-FFF2-40B4-BE49-F238E27FC236}"/>
              </a:extLst>
            </p:cNvPr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33" name="Freeform 31">
              <a:extLst>
                <a:ext uri="{FF2B5EF4-FFF2-40B4-BE49-F238E27FC236}"/>
              </a:extLst>
            </p:cNvPr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34" name="Rectangle 32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35" name="Rectangle 33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36" name="AutoShape 34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37" name="Freeform 35">
              <a:extLst>
                <a:ext uri="{FF2B5EF4-FFF2-40B4-BE49-F238E27FC236}"/>
              </a:extLst>
            </p:cNvPr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38" name="Freeform 36">
              <a:extLst>
                <a:ext uri="{FF2B5EF4-FFF2-40B4-BE49-F238E27FC236}"/>
              </a:extLst>
            </p:cNvPr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</p:grpSp>
      <p:sp>
        <p:nvSpPr>
          <p:cNvPr id="5159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5160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</a:p>
        </p:txBody>
      </p:sp>
      <p:sp>
        <p:nvSpPr>
          <p:cNvPr id="39" name="Rectangle 3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40" name="Rectangle 3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41" name="Rectangle 4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F8F589-857F-4E60-80E9-BC0C6255A71B}" type="slidenum">
              <a:rPr lang="cs-CZ" altLang="cs-CZ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564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5" name="Rectangle 4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Rectangle 4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29E09-17D3-42F0-893E-1B389F7FAC86}" type="slidenum">
              <a:rPr lang="cs-CZ" altLang="cs-CZ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835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5" name="Rectangle 4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Rectangle 4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D04683-8D41-45CD-B88D-3DDB29367446}" type="slidenum">
              <a:rPr lang="cs-CZ" altLang="cs-CZ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781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9F8B4B0-EF8B-4D5B-AECA-E70AA4BDC678}" type="datetimeFigureOut">
              <a:rPr lang="cs-CZ" smtClean="0"/>
              <a:t>22.2.2019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C6ED02F-DD8C-4CDF-BA0D-5832F0E222A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8B4B0-EF8B-4D5B-AECA-E70AA4BDC678}" type="datetimeFigureOut">
              <a:rPr lang="cs-CZ" smtClean="0"/>
              <a:t>22.2.2019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C6ED02F-DD8C-4CDF-BA0D-5832F0E222A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8B4B0-EF8B-4D5B-AECA-E70AA4BDC678}" type="datetimeFigureOut">
              <a:rPr lang="cs-CZ" smtClean="0"/>
              <a:t>22.2.2019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C6ED02F-DD8C-4CDF-BA0D-5832F0E222A3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9F8B4B0-EF8B-4D5B-AECA-E70AA4BDC678}" type="datetimeFigureOut">
              <a:rPr lang="cs-CZ" smtClean="0"/>
              <a:t>22.2.2019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C6ED02F-DD8C-4CDF-BA0D-5832F0E222A3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9F8B4B0-EF8B-4D5B-AECA-E70AA4BDC678}" type="datetimeFigureOut">
              <a:rPr lang="cs-CZ" smtClean="0"/>
              <a:t>22.2.2019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C6ED02F-DD8C-4CDF-BA0D-5832F0E222A3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8B4B0-EF8B-4D5B-AECA-E70AA4BDC678}" type="datetimeFigureOut">
              <a:rPr lang="cs-CZ" smtClean="0"/>
              <a:t>22.2.2019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C6ED02F-DD8C-4CDF-BA0D-5832F0E222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8B4B0-EF8B-4D5B-AECA-E70AA4BDC678}" type="datetimeFigureOut">
              <a:rPr lang="cs-CZ" smtClean="0"/>
              <a:t>22.2.2019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C6ED02F-DD8C-4CDF-BA0D-5832F0E222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8B4B0-EF8B-4D5B-AECA-E70AA4BDC678}" type="datetimeFigureOut">
              <a:rPr lang="cs-CZ" smtClean="0"/>
              <a:t>22.2.2019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C6ED02F-DD8C-4CDF-BA0D-5832F0E222A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5" name="Rectangle 4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Rectangle 4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A99EA-152B-4F29-8FB6-26C44F06125B}" type="slidenum">
              <a:rPr lang="cs-CZ" altLang="cs-CZ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3446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9F8B4B0-EF8B-4D5B-AECA-E70AA4BDC678}" type="datetimeFigureOut">
              <a:rPr lang="cs-CZ" smtClean="0"/>
              <a:t>22.2.2019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C6ED02F-DD8C-4CDF-BA0D-5832F0E222A3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8B4B0-EF8B-4D5B-AECA-E70AA4BDC678}" type="datetimeFigureOut">
              <a:rPr lang="cs-CZ" smtClean="0"/>
              <a:t>22.2.2019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D02F-DD8C-4CDF-BA0D-5832F0E222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9F8B4B0-EF8B-4D5B-AECA-E70AA4BDC678}" type="datetimeFigureOut">
              <a:rPr lang="cs-CZ" smtClean="0"/>
              <a:t>22.2.2019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C6ED02F-DD8C-4CDF-BA0D-5832F0E222A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5" name="Rectangle 4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Rectangle 4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4DF9C7-8177-4E15-B150-D47895CE7DBD}" type="slidenum">
              <a:rPr lang="cs-CZ" altLang="cs-CZ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098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Rectangle 4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7" name="Rectangle 4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A7BE3-6E26-49C6-801E-6A84928C6935}" type="slidenum">
              <a:rPr lang="cs-CZ" altLang="cs-CZ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68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8" name="Rectangle 4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9" name="Rectangle 4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95AFD-F9C9-4589-8843-A4C6ACD3ACB9}" type="slidenum">
              <a:rPr lang="cs-CZ" altLang="cs-CZ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788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4" name="Rectangle 4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5" name="Rectangle 4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2B38B-B1B7-402B-966A-1C7D4F17F791}" type="slidenum">
              <a:rPr lang="cs-CZ" altLang="cs-CZ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374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3" name="Rectangle 4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4" name="Rectangle 4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74751-EF52-443A-95BB-1AB5B3151765}" type="slidenum">
              <a:rPr lang="cs-CZ" altLang="cs-CZ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72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Rectangle 4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7" name="Rectangle 4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0074B-A7B9-4C79-B17A-C69486A9533E}" type="slidenum">
              <a:rPr lang="cs-CZ" altLang="cs-CZ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356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Rectangle 4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7" name="Rectangle 4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36539-2CF7-406E-A308-0F4F6C580862}" type="slidenum">
              <a:rPr lang="cs-CZ" altLang="cs-CZ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539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4099" name="Rectangle 3">
              <a:extLst>
                <a:ext uri="{FF2B5EF4-FFF2-40B4-BE49-F238E27FC236}"/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00" name="Oval 4">
              <a:extLst>
                <a:ext uri="{FF2B5EF4-FFF2-40B4-BE49-F238E27FC236}"/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01" name="Rectangle 5">
              <a:extLst>
                <a:ext uri="{FF2B5EF4-FFF2-40B4-BE49-F238E27FC236}"/>
              </a:extLst>
            </p:cNvPr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02" name="Freeform 6">
              <a:extLst>
                <a:ext uri="{FF2B5EF4-FFF2-40B4-BE49-F238E27FC236}"/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03" name="Rectangle 7">
              <a:extLst>
                <a:ext uri="{FF2B5EF4-FFF2-40B4-BE49-F238E27FC236}"/>
              </a:extLst>
            </p:cNvPr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04" name="Rectangle 8">
              <a:extLst>
                <a:ext uri="{FF2B5EF4-FFF2-40B4-BE49-F238E27FC236}"/>
              </a:extLst>
            </p:cNvPr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05" name="Rectangle 9">
              <a:extLst>
                <a:ext uri="{FF2B5EF4-FFF2-40B4-BE49-F238E27FC236}"/>
              </a:extLst>
            </p:cNvPr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06" name="Rectangle 10">
              <a:extLst>
                <a:ext uri="{FF2B5EF4-FFF2-40B4-BE49-F238E27FC236}"/>
              </a:extLst>
            </p:cNvPr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07" name="Rectangle 11">
              <a:extLst>
                <a:ext uri="{FF2B5EF4-FFF2-40B4-BE49-F238E27FC236}"/>
              </a:extLst>
            </p:cNvPr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08" name="Freeform 12">
              <a:extLst>
                <a:ext uri="{FF2B5EF4-FFF2-40B4-BE49-F238E27FC236}"/>
              </a:extLst>
            </p:cNvPr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09" name="Freeform 13">
              <a:extLst>
                <a:ext uri="{FF2B5EF4-FFF2-40B4-BE49-F238E27FC236}"/>
              </a:extLst>
            </p:cNvPr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10" name="Freeform 14">
              <a:extLst>
                <a:ext uri="{FF2B5EF4-FFF2-40B4-BE49-F238E27FC236}"/>
              </a:extLst>
            </p:cNvPr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11" name="Freeform 15">
              <a:extLst>
                <a:ext uri="{FF2B5EF4-FFF2-40B4-BE49-F238E27FC236}"/>
              </a:extLst>
            </p:cNvPr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12" name="Freeform 16">
              <a:extLst>
                <a:ext uri="{FF2B5EF4-FFF2-40B4-BE49-F238E27FC236}"/>
              </a:extLst>
            </p:cNvPr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13" name="Freeform 17">
              <a:extLst>
                <a:ext uri="{FF2B5EF4-FFF2-40B4-BE49-F238E27FC236}"/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14" name="Freeform 18">
              <a:extLst>
                <a:ext uri="{FF2B5EF4-FFF2-40B4-BE49-F238E27FC236}"/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15" name="Freeform 19">
              <a:extLst>
                <a:ext uri="{FF2B5EF4-FFF2-40B4-BE49-F238E27FC236}"/>
              </a:extLst>
            </p:cNvPr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16" name="Freeform 20">
              <a:extLst>
                <a:ext uri="{FF2B5EF4-FFF2-40B4-BE49-F238E27FC236}"/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17" name="Freeform 21">
              <a:extLst>
                <a:ext uri="{FF2B5EF4-FFF2-40B4-BE49-F238E27FC236}"/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18" name="Freeform 22">
              <a:extLst>
                <a:ext uri="{FF2B5EF4-FFF2-40B4-BE49-F238E27FC236}"/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19" name="Freeform 23">
              <a:extLst>
                <a:ext uri="{FF2B5EF4-FFF2-40B4-BE49-F238E27FC236}"/>
              </a:extLst>
            </p:cNvPr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20" name="Freeform 24">
              <a:extLst>
                <a:ext uri="{FF2B5EF4-FFF2-40B4-BE49-F238E27FC236}"/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21" name="Freeform 25">
              <a:extLst>
                <a:ext uri="{FF2B5EF4-FFF2-40B4-BE49-F238E27FC236}"/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22" name="Freeform 26">
              <a:extLst>
                <a:ext uri="{FF2B5EF4-FFF2-40B4-BE49-F238E27FC236}"/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23" name="Oval 27">
              <a:extLst>
                <a:ext uri="{FF2B5EF4-FFF2-40B4-BE49-F238E27FC236}"/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24" name="Oval 28">
              <a:extLst>
                <a:ext uri="{FF2B5EF4-FFF2-40B4-BE49-F238E27FC236}"/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25" name="Oval 29">
              <a:extLst>
                <a:ext uri="{FF2B5EF4-FFF2-40B4-BE49-F238E27FC236}"/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26" name="Freeform 30">
              <a:extLst>
                <a:ext uri="{FF2B5EF4-FFF2-40B4-BE49-F238E27FC236}"/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27" name="Freeform 31">
              <a:extLst>
                <a:ext uri="{FF2B5EF4-FFF2-40B4-BE49-F238E27FC236}"/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28" name="Rectangle 32">
              <a:extLst>
                <a:ext uri="{FF2B5EF4-FFF2-40B4-BE49-F238E27FC236}"/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29" name="Rectangle 33">
              <a:extLst>
                <a:ext uri="{FF2B5EF4-FFF2-40B4-BE49-F238E27FC236}"/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30" name="AutoShape 34">
              <a:extLst>
                <a:ext uri="{FF2B5EF4-FFF2-40B4-BE49-F238E27FC236}"/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31" name="Freeform 35">
              <a:extLst>
                <a:ext uri="{FF2B5EF4-FFF2-40B4-BE49-F238E27FC236}"/>
              </a:extLst>
            </p:cNvPr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32" name="Freeform 36">
              <a:extLst>
                <a:ext uri="{FF2B5EF4-FFF2-40B4-BE49-F238E27FC236}"/>
              </a:extLst>
            </p:cNvPr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</p:grpSp>
      <p:sp>
        <p:nvSpPr>
          <p:cNvPr id="4133" name="Rectangle 3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4134" name="Rectangle 3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135" name="Rectangle 3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4136" name="Rectangle 4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Tahoma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4137" name="Rectangle 4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C30AC94-829F-4FE4-AFF4-8CCDCC776335}" type="slidenum">
              <a:rPr lang="cs-CZ" altLang="cs-CZ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64940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9F8B4B0-EF8B-4D5B-AECA-E70AA4BDC678}" type="datetimeFigureOut">
              <a:rPr lang="cs-CZ" smtClean="0"/>
              <a:t>22.2.2019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C6ED02F-DD8C-4CDF-BA0D-5832F0E222A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Úvod do právní metodologie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JUDr. Lukáš Hlouch,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0650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4000"/>
              <a:t>Reálná argumentace </a:t>
            </a:r>
            <a:br>
              <a:rPr lang="cs-CZ" altLang="cs-CZ" sz="4000"/>
            </a:br>
            <a:endParaRPr lang="cs-CZ" altLang="cs-CZ" sz="4000"/>
          </a:p>
        </p:txBody>
      </p:sp>
      <p:sp>
        <p:nvSpPr>
          <p:cNvPr id="47107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894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Jednota formy (jazykový projev) a obsahu (myšlenková sekvence)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Argumentace neprobíhá na platformě schémat formální logiky, nýbrž ve formě přirozeného jazyka (rétorický charakter)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Většina prakticky užívaných argumentů je deduktivně neplatných, neboť obsahují tzv. zamlčené premisy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/>
              <a:t>V argumentačním schématu chybí premisy, které jsou logicky nutné, aby byl závěr argumentu platný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/>
              <a:t>Tzv. </a:t>
            </a:r>
            <a:r>
              <a:rPr lang="cs-CZ" altLang="cs-CZ" sz="2000" dirty="0" err="1"/>
              <a:t>enthymemata</a:t>
            </a:r>
            <a:r>
              <a:rPr lang="cs-CZ" altLang="cs-CZ" sz="2000" dirty="0"/>
              <a:t> (Aristoteles), nebo také isomorfismy (</a:t>
            </a:r>
            <a:r>
              <a:rPr lang="cs-CZ" altLang="cs-CZ" sz="2000" dirty="0" err="1"/>
              <a:t>Makkonen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Aarnio</a:t>
            </a:r>
            <a:r>
              <a:rPr lang="cs-CZ" altLang="cs-CZ" sz="2000" dirty="0"/>
              <a:t>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1800" dirty="0"/>
              <a:t>Úsudky, které u adresáta (účastníka komunikace) předpokládají porozumění samo sebou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1800" dirty="0"/>
              <a:t>Jde o funkcionálně a pragmaticky podmíněné úsudky – význam je dán konvencí užití jazyka a situací, v níž je úsudek užit</a:t>
            </a:r>
          </a:p>
        </p:txBody>
      </p:sp>
    </p:spTree>
    <p:extLst>
      <p:ext uri="{BB962C8B-B14F-4D97-AF65-F5344CB8AC3E}">
        <p14:creationId xmlns:p14="http://schemas.microsoft.com/office/powerpoint/2010/main" val="3734590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Právní argumentace</a:t>
            </a:r>
          </a:p>
        </p:txBody>
      </p:sp>
      <p:sp>
        <p:nvSpPr>
          <p:cNvPr id="10243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Jeden ze způsobů, jakým probíhá právní komunikace ve společnosti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F. Haft: „</a:t>
            </a:r>
            <a:r>
              <a:rPr lang="cs-CZ" altLang="cs-CZ" sz="2800" i="1"/>
              <a:t>vrchol juristické činnosti“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Jedná se o způsob právního poznávání (porozumění), a proto úzce souvisí s těmito problémy: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/>
              <a:t>Právním jazykem (právní sémiotika)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/>
              <a:t>Logikou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/>
              <a:t>Dialektikou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/>
              <a:t>Rétorikou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/>
              <a:t>Hermeneutikou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cs-CZ" altLang="cs-CZ" sz="2400"/>
          </a:p>
          <a:p>
            <a:pPr lvl="1" eaLnBrk="1" hangingPunct="1">
              <a:lnSpc>
                <a:spcPct val="80000"/>
              </a:lnSpc>
              <a:defRPr/>
            </a:pPr>
            <a:endParaRPr lang="cs-CZ" altLang="cs-CZ" sz="2400"/>
          </a:p>
          <a:p>
            <a:pPr lvl="1" eaLnBrk="1" hangingPunct="1">
              <a:lnSpc>
                <a:spcPct val="80000"/>
              </a:lnSpc>
              <a:defRPr/>
            </a:pPr>
            <a:endParaRPr lang="cs-CZ" altLang="cs-CZ" sz="2400"/>
          </a:p>
          <a:p>
            <a:pPr lvl="1" eaLnBrk="1" hangingPunct="1">
              <a:lnSpc>
                <a:spcPct val="80000"/>
              </a:lnSpc>
              <a:defRPr/>
            </a:pPr>
            <a:endParaRPr lang="cs-CZ" altLang="cs-CZ" sz="2400"/>
          </a:p>
        </p:txBody>
      </p:sp>
    </p:spTree>
    <p:extLst>
      <p:ext uri="{BB962C8B-B14F-4D97-AF65-F5344CB8AC3E}">
        <p14:creationId xmlns:p14="http://schemas.microsoft.com/office/powerpoint/2010/main" val="42835216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Struktura právní argumentace I.</a:t>
            </a:r>
          </a:p>
        </p:txBody>
      </p:sp>
      <p:sp>
        <p:nvSpPr>
          <p:cNvPr id="15363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1847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Pro právní usuzování je typické tzv. případové myšlení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/>
              <a:t>Právní normy jsou typizovaná pravidla pro řešení obdobných případů téhož druhu (tzn. typu)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/>
              <a:t>PRÁVNÍ PŘÍPAD (kvalifikační schéma):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1800" dirty="0"/>
              <a:t>SKUTKOVÁ PODSTATA (TYP) </a:t>
            </a:r>
            <a:r>
              <a:rPr lang="en-US" altLang="cs-CZ" sz="1800" dirty="0">
                <a:cs typeface="Tahoma" charset="0"/>
              </a:rPr>
              <a:t>&lt;=&gt;</a:t>
            </a:r>
            <a:r>
              <a:rPr lang="cs-CZ" altLang="cs-CZ" sz="1800" dirty="0"/>
              <a:t>  SKUTEK (konkrétní případ)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Základní jednotkou je právní argument (či argumentační výpověď)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/>
              <a:t>Právní argument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1800" dirty="0"/>
              <a:t>Právní argumentační tvrzení (právní argument) v zásadě může vypovídat o obsahu právní normy, právního principu, právní zásady, tedy souhrnně vzato o obsahu práva.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/>
              <a:t>Skutkový argument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1800" dirty="0"/>
              <a:t>skutečnostech světa bytí (tzv. skutkových dějích, okolnostech, tedy o právně relevantních skutečnostech)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1800" dirty="0"/>
              <a:t>Tyto argumenty vypovídají o tzv. skutkovém stavu (SKUTKU)</a:t>
            </a:r>
          </a:p>
        </p:txBody>
      </p:sp>
    </p:spTree>
    <p:extLst>
      <p:ext uri="{BB962C8B-B14F-4D97-AF65-F5344CB8AC3E}">
        <p14:creationId xmlns:p14="http://schemas.microsoft.com/office/powerpoint/2010/main" val="37232554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/>
              <a:t>Struktura právní argumentace II.</a:t>
            </a:r>
          </a:p>
        </p:txBody>
      </p:sp>
      <p:sp>
        <p:nvSpPr>
          <p:cNvPr id="16387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/>
              <a:t>Vlastnosti argumentu: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/>
              <a:t>Skutkový argument: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800" dirty="0"/>
              <a:t>Věcná správnost, pravdivost (tzn. korespondence tvrzení  s jeho propozicí - objektivně zjistitelným stavem věcí) – zásady objektivní pravdy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800" dirty="0"/>
              <a:t>Nebo alespoň vysoká pravděpodobnost (vyloučení rozumných pochybností)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800" dirty="0"/>
              <a:t>Verifikace probíhá v procesu </a:t>
            </a:r>
            <a:r>
              <a:rPr lang="cs-CZ" altLang="cs-CZ" sz="1800" b="1" dirty="0"/>
              <a:t>dokazování</a:t>
            </a:r>
            <a:r>
              <a:rPr lang="cs-CZ" altLang="cs-CZ" sz="1800" dirty="0"/>
              <a:t> (interpretace skutkových okolností)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/>
              <a:t>Právní argument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800" dirty="0"/>
              <a:t>Právní správnost (tzn. musí být </a:t>
            </a:r>
            <a:r>
              <a:rPr lang="cs-CZ" altLang="cs-CZ" sz="1800" dirty="0" err="1"/>
              <a:t>dovoditelný</a:t>
            </a:r>
            <a:r>
              <a:rPr lang="cs-CZ" altLang="cs-CZ" sz="1800" dirty="0"/>
              <a:t> z pramenů práva, které jsou součástí předmětného systému práva – přináležitost argumentu k systému práva a k pravidlům vedení právní argumentace)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800" dirty="0" err="1"/>
              <a:t>Plausibilita</a:t>
            </a:r>
            <a:r>
              <a:rPr lang="cs-CZ" altLang="cs-CZ" sz="1800" dirty="0"/>
              <a:t> (hodnověrnost, přesvědčivost)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800" dirty="0"/>
              <a:t>Verifikace (Rektifikace – O. </a:t>
            </a:r>
            <a:r>
              <a:rPr lang="cs-CZ" altLang="cs-CZ" sz="1800" dirty="0" err="1"/>
              <a:t>Weinberger</a:t>
            </a:r>
            <a:r>
              <a:rPr lang="cs-CZ" altLang="cs-CZ" sz="1800" dirty="0"/>
              <a:t>) probíhá v procesu </a:t>
            </a:r>
            <a:r>
              <a:rPr lang="cs-CZ" altLang="cs-CZ" sz="1800" b="1" dirty="0"/>
              <a:t>právní interpretace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/>
              <a:t>Argumentační řetězec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/>
              <a:t>Spojení (řazení) jednotlivých argumentů (výpovědí) souvislého komunikačního toku (textu)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33250704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Struktura právní argumentace</a:t>
            </a:r>
          </a:p>
        </p:txBody>
      </p:sp>
      <p:sp>
        <p:nvSpPr>
          <p:cNvPr id="17411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Ad argumentační řetězec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/>
              <a:t>Typy řetězců: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dirty="0"/>
              <a:t>Lineární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cs-CZ" altLang="cs-CZ" dirty="0"/>
              <a:t>řadí do jednoduchého nevětveného řetězce za sebe, aniž by docházelo k nějakým myšlenkovým odbočkám či zvažování různých variant. Jeden argument logicky vyplývá z druhého, přičemž o ostatních možných argumentech není řeč (nejsou explicitně použity)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dirty="0"/>
              <a:t>Dialektický (též dialogický, diskursivní)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cs-CZ" altLang="cs-CZ" dirty="0"/>
              <a:t>je založen na rozporu jednotlivých argumentačních tvrzení a jeho odstraňování. Při snaze nalézt řešení mohou vznikat další rozpory mezi argumentačními tvrzeními. Dialektická argumentace má své kořeny v antické filosofii dialogu. </a:t>
            </a:r>
          </a:p>
        </p:txBody>
      </p:sp>
    </p:spTree>
    <p:extLst>
      <p:ext uri="{BB962C8B-B14F-4D97-AF65-F5344CB8AC3E}">
        <p14:creationId xmlns:p14="http://schemas.microsoft.com/office/powerpoint/2010/main" val="25329474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Struktura argumentu v právní argumentaci</a:t>
            </a:r>
          </a:p>
        </p:txBody>
      </p:sp>
      <p:sp>
        <p:nvSpPr>
          <p:cNvPr id="18435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Argument má podobu úsudkového schématu (sylogismu), který může mít různé dílčí formy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Model sylogismu: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/>
              <a:t>P1 + P2 + …. Pn (premisy) </a:t>
            </a:r>
            <a:r>
              <a:rPr lang="en-US" altLang="cs-CZ">
                <a:cs typeface="Tahoma" charset="0"/>
              </a:rPr>
              <a:t>=&gt;</a:t>
            </a:r>
            <a:r>
              <a:rPr lang="cs-CZ" altLang="cs-CZ">
                <a:cs typeface="Tahoma" charset="0"/>
              </a:rPr>
              <a:t> Z (argumentační závěr)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>
                <a:cs typeface="Tahoma" charset="0"/>
              </a:rPr>
              <a:t>Závěr vyplývá z premis, nejde však vždy o nutné vyplývání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>
                <a:cs typeface="Tahoma" charset="0"/>
              </a:rPr>
              <a:t>Některé premisy mohou být skryté (zejména tzv. isomorfismy)</a:t>
            </a:r>
            <a:endParaRPr lang="en-US" altLang="cs-CZ">
              <a:cs typeface="Tahoma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270625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Typologie argumentů užívaných v právní argumentaci</a:t>
            </a:r>
          </a:p>
        </p:txBody>
      </p:sp>
      <p:sp>
        <p:nvSpPr>
          <p:cNvPr id="19459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/>
              <a:t>Pragmatické figury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 err="1"/>
              <a:t>Argumentum</a:t>
            </a:r>
            <a:r>
              <a:rPr lang="cs-CZ" altLang="cs-CZ" sz="2000" dirty="0"/>
              <a:t> ex </a:t>
            </a:r>
            <a:r>
              <a:rPr lang="cs-CZ" altLang="cs-CZ" sz="2000" dirty="0" err="1"/>
              <a:t>autoritate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/>
              <a:t>Rétorické (</a:t>
            </a:r>
            <a:r>
              <a:rPr lang="cs-CZ" altLang="cs-CZ" sz="2400" dirty="0" err="1"/>
              <a:t>eristické</a:t>
            </a:r>
            <a:r>
              <a:rPr lang="cs-CZ" altLang="cs-CZ" sz="2400" dirty="0"/>
              <a:t>) figury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 err="1"/>
              <a:t>Argumentum</a:t>
            </a:r>
            <a:r>
              <a:rPr lang="cs-CZ" altLang="cs-CZ" sz="2000" dirty="0"/>
              <a:t> </a:t>
            </a:r>
            <a:r>
              <a:rPr lang="cs-CZ" altLang="cs-CZ" sz="2000" dirty="0" err="1"/>
              <a:t>baculinum</a:t>
            </a:r>
            <a:r>
              <a:rPr lang="cs-CZ" altLang="cs-CZ" sz="2000" dirty="0"/>
              <a:t> (důkaz holí)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 err="1"/>
              <a:t>Argumentum</a:t>
            </a:r>
            <a:r>
              <a:rPr lang="cs-CZ" altLang="cs-CZ" sz="2000" dirty="0"/>
              <a:t> ad </a:t>
            </a:r>
            <a:r>
              <a:rPr lang="cs-CZ" altLang="cs-CZ" sz="2000" dirty="0" err="1"/>
              <a:t>populum</a:t>
            </a:r>
            <a:endParaRPr lang="cs-CZ" altLang="cs-CZ" sz="2000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 err="1"/>
              <a:t>Argumentum</a:t>
            </a:r>
            <a:r>
              <a:rPr lang="cs-CZ" altLang="cs-CZ" sz="2000" dirty="0"/>
              <a:t> ad </a:t>
            </a:r>
            <a:r>
              <a:rPr lang="cs-CZ" altLang="cs-CZ" sz="2000" dirty="0" err="1"/>
              <a:t>veritatem</a:t>
            </a:r>
            <a:r>
              <a:rPr lang="cs-CZ" altLang="cs-CZ" sz="2000" dirty="0"/>
              <a:t> (notoriety)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/>
              <a:t>Topické figury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/>
              <a:t>Argument a loco </a:t>
            </a:r>
            <a:r>
              <a:rPr lang="cs-CZ" altLang="cs-CZ" sz="2000" dirty="0" err="1"/>
              <a:t>communi</a:t>
            </a:r>
            <a:r>
              <a:rPr lang="cs-CZ" altLang="cs-CZ" sz="2000" dirty="0"/>
              <a:t> (obecné právní topiky)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/>
              <a:t>argument a loco </a:t>
            </a:r>
            <a:r>
              <a:rPr lang="cs-CZ" altLang="cs-CZ" sz="2000" dirty="0" err="1"/>
              <a:t>specifici</a:t>
            </a:r>
            <a:r>
              <a:rPr lang="cs-CZ" altLang="cs-CZ" sz="2000" dirty="0"/>
              <a:t> (zvláštní právní topiky)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/>
              <a:t>Tzv. zvláštní právně-logické argumenty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/>
              <a:t>Argumenty základními principy argumentace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/>
              <a:t>Bezespornost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/>
              <a:t>Koherence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/>
              <a:t>Úplnost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3676769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Zvláštní právně-logické argumenty</a:t>
            </a:r>
          </a:p>
        </p:txBody>
      </p:sp>
      <p:sp>
        <p:nvSpPr>
          <p:cNvPr id="20483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Oproti svému názvu mají spíše topicko-rétorický charakter</a:t>
            </a:r>
          </a:p>
          <a:p>
            <a:pPr eaLnBrk="1" hangingPunct="1">
              <a:defRPr/>
            </a:pPr>
            <a:r>
              <a:rPr lang="cs-CZ" altLang="cs-CZ"/>
              <a:t>Samostatný systém právní logiky neexistuje, existují však logické systémy konstruované pro popis vztahů mezi normami (tzv. deontická logika) </a:t>
            </a:r>
          </a:p>
          <a:p>
            <a:pPr eaLnBrk="1" hangingPunct="1">
              <a:defRPr/>
            </a:pPr>
            <a:r>
              <a:rPr lang="cs-CZ" altLang="cs-CZ"/>
              <a:t>Neexistuje žádný jednoznačná metoda, kdy použít který argument</a:t>
            </a:r>
          </a:p>
        </p:txBody>
      </p:sp>
    </p:spTree>
    <p:extLst>
      <p:ext uri="{BB962C8B-B14F-4D97-AF65-F5344CB8AC3E}">
        <p14:creationId xmlns:p14="http://schemas.microsoft.com/office/powerpoint/2010/main" val="14725088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Zvláštní právně-logické argumenty</a:t>
            </a:r>
            <a:br>
              <a:rPr lang="cs-CZ" altLang="cs-CZ" sz="4000"/>
            </a:br>
            <a:r>
              <a:rPr lang="cs-CZ" altLang="cs-CZ" sz="4000"/>
              <a:t>Analogické argumenty</a:t>
            </a:r>
          </a:p>
        </p:txBody>
      </p:sp>
      <p:sp>
        <p:nvSpPr>
          <p:cNvPr id="21507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/>
              <a:t>Obecně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1800" dirty="0"/>
              <a:t>odvození „zvláštního“ od „zvláštního“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1800" dirty="0"/>
              <a:t>Analogie je hlavním nástrojem právního myšlení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1800" dirty="0"/>
              <a:t>Při použití analogie, Z nutně </a:t>
            </a:r>
            <a:r>
              <a:rPr lang="cs-CZ" altLang="cs-CZ" sz="1800" b="1" i="1" dirty="0"/>
              <a:t>nevyplývá z premis P1, P2</a:t>
            </a:r>
            <a:endParaRPr lang="cs-CZ" altLang="cs-CZ" sz="1800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1800" dirty="0"/>
              <a:t>Platnost argumentu je založena na bázi pravděpodobnosti a principů jednotlivých právních odvětví, které regulují přípustnost tohoto argumentu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/>
              <a:t>Analogie </a:t>
            </a:r>
            <a:r>
              <a:rPr lang="cs-CZ" altLang="cs-CZ" sz="2000" dirty="0" err="1"/>
              <a:t>stricto</a:t>
            </a:r>
            <a:r>
              <a:rPr lang="cs-CZ" altLang="cs-CZ" sz="2000" dirty="0"/>
              <a:t> </a:t>
            </a:r>
            <a:r>
              <a:rPr lang="cs-CZ" altLang="cs-CZ" sz="2000" dirty="0" err="1"/>
              <a:t>sensu</a:t>
            </a:r>
            <a:endParaRPr lang="cs-CZ" altLang="cs-CZ" sz="2000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1800" dirty="0"/>
              <a:t>Intra legem (intra verba </a:t>
            </a:r>
            <a:r>
              <a:rPr lang="cs-CZ" altLang="cs-CZ" sz="1800" dirty="0" err="1"/>
              <a:t>legis</a:t>
            </a:r>
            <a:r>
              <a:rPr lang="cs-CZ" altLang="cs-CZ" sz="1800" dirty="0"/>
              <a:t>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1800" dirty="0"/>
              <a:t>Analogie </a:t>
            </a:r>
            <a:r>
              <a:rPr lang="cs-CZ" altLang="cs-CZ" sz="1800" dirty="0" err="1"/>
              <a:t>legis</a:t>
            </a:r>
            <a:r>
              <a:rPr lang="cs-CZ" altLang="cs-CZ" sz="1800" dirty="0"/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1800" dirty="0"/>
              <a:t>Analogie </a:t>
            </a:r>
            <a:r>
              <a:rPr lang="cs-CZ" altLang="cs-CZ" sz="1800" dirty="0" err="1"/>
              <a:t>iuris</a:t>
            </a:r>
            <a:endParaRPr lang="cs-CZ" altLang="cs-CZ" sz="1800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/>
              <a:t>A </a:t>
            </a:r>
            <a:r>
              <a:rPr lang="cs-CZ" altLang="cs-CZ" sz="2000" dirty="0" err="1"/>
              <a:t>potiori</a:t>
            </a:r>
            <a:r>
              <a:rPr lang="cs-CZ" altLang="cs-CZ" sz="2000" dirty="0"/>
              <a:t> (tzv. argumenty síly)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600" dirty="0"/>
              <a:t>Arg. A </a:t>
            </a:r>
            <a:r>
              <a:rPr lang="cs-CZ" altLang="cs-CZ" sz="1600" dirty="0" err="1"/>
              <a:t>minori</a:t>
            </a:r>
            <a:r>
              <a:rPr lang="cs-CZ" altLang="cs-CZ" sz="1600" dirty="0"/>
              <a:t> ad </a:t>
            </a:r>
            <a:r>
              <a:rPr lang="cs-CZ" altLang="cs-CZ" sz="1600" dirty="0" err="1"/>
              <a:t>maius</a:t>
            </a:r>
            <a:r>
              <a:rPr lang="cs-CZ" altLang="cs-CZ" sz="1600" dirty="0"/>
              <a:t> (od menšího k většímu)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600" dirty="0"/>
              <a:t>Arg. A </a:t>
            </a:r>
            <a:r>
              <a:rPr lang="cs-CZ" altLang="cs-CZ" sz="1600" dirty="0" err="1"/>
              <a:t>maiori</a:t>
            </a:r>
            <a:r>
              <a:rPr lang="cs-CZ" altLang="cs-CZ" sz="1600" dirty="0"/>
              <a:t> ad minus (od většího k menšímu)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/>
              <a:t>Ab </a:t>
            </a:r>
            <a:r>
              <a:rPr lang="cs-CZ" altLang="cs-CZ" sz="2000" dirty="0" err="1"/>
              <a:t>exemplo</a:t>
            </a:r>
            <a:r>
              <a:rPr lang="cs-CZ" altLang="cs-CZ" sz="2000" dirty="0"/>
              <a:t> (demonstrace příkladu)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 err="1"/>
              <a:t>Argumentum</a:t>
            </a:r>
            <a:r>
              <a:rPr lang="cs-CZ" altLang="cs-CZ" sz="2000" dirty="0"/>
              <a:t> a simile (důkaz podobnosti)</a:t>
            </a:r>
          </a:p>
          <a:p>
            <a:pPr lvl="2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8727661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Zvláštní právně-logické argumenty</a:t>
            </a:r>
            <a:br>
              <a:rPr lang="cs-CZ" altLang="cs-CZ" sz="4000"/>
            </a:br>
            <a:r>
              <a:rPr lang="cs-CZ" altLang="cs-CZ" sz="4000"/>
              <a:t>Vylučující argumenty</a:t>
            </a:r>
          </a:p>
        </p:txBody>
      </p:sp>
      <p:sp>
        <p:nvSpPr>
          <p:cNvPr id="22531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276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Argumenty vylučující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/>
              <a:t>negace možného závěru – odvození jiného možného závěru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/>
              <a:t>Logický opak metody analogie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A contrario (důkaz opaku)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/>
              <a:t>Výběr ze dvou možných závěrů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Per eliminationem (důkaz vyloučením)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/>
              <a:t>Výběr z více možností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reductionis ad absurdum (tzv. teleologická redukce)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/>
              <a:t>Užití teleologického výkladu ad absurdum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/>
              <a:t>Fikce racionálního zákonodárce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altLang="cs-CZ" sz="2000"/>
          </a:p>
        </p:txBody>
      </p:sp>
    </p:spTree>
    <p:extLst>
      <p:ext uri="{BB962C8B-B14F-4D97-AF65-F5344CB8AC3E}">
        <p14:creationId xmlns:p14="http://schemas.microsoft.com/office/powerpoint/2010/main" val="2781045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Rozměry právní metodologie</a:t>
            </a:r>
          </a:p>
        </p:txBody>
      </p:sp>
      <p:sp>
        <p:nvSpPr>
          <p:cNvPr id="36867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Vědecký (normativní) rozměr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dirty="0"/>
              <a:t>Právní metodologie se snaží předepisovat správné postupy, jak nalézat právo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dirty="0"/>
              <a:t>Preskriptivní charakter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dirty="0"/>
              <a:t>Cílem je nalézt objektivní test správnosti úsudku o obsahu platného práva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Praktický (deskriptivní) rozměr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dirty="0"/>
              <a:t>Jak se skutečně v praxi právo nalézá (soudní a správní praxe)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dirty="0"/>
              <a:t>Deskriptivní charakter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dirty="0"/>
              <a:t>Cílem je popsat skutečné fungování interpretačních procesů v právu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5094486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Vztah mezi analogií a vylučujícími argumenty</a:t>
            </a:r>
          </a:p>
        </p:txBody>
      </p:sp>
      <p:sp>
        <p:nvSpPr>
          <p:cNvPr id="23555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/>
              <a:t>Tyto argumenty </a:t>
            </a:r>
            <a:r>
              <a:rPr lang="cs-CZ" altLang="cs-CZ" b="1" dirty="0"/>
              <a:t>nelze</a:t>
            </a:r>
            <a:r>
              <a:rPr lang="cs-CZ" altLang="cs-CZ" dirty="0"/>
              <a:t> užít v rámci jednoho argumentačního řetězce pro odůvodnění téhož argumentačního závěru </a:t>
            </a:r>
          </a:p>
          <a:p>
            <a:pPr eaLnBrk="1" hangingPunct="1">
              <a:defRPr/>
            </a:pPr>
            <a:r>
              <a:rPr lang="cs-CZ" altLang="cs-CZ" dirty="0"/>
              <a:t>Analogie je typická pro soukromé právo</a:t>
            </a:r>
          </a:p>
          <a:p>
            <a:pPr eaLnBrk="1" hangingPunct="1">
              <a:defRPr/>
            </a:pPr>
            <a:r>
              <a:rPr lang="cs-CZ" altLang="cs-CZ" dirty="0"/>
              <a:t>A contrario je typické pro právo veřejné</a:t>
            </a:r>
          </a:p>
          <a:p>
            <a:pPr eaLnBrk="1" hangingPunct="1">
              <a:defRPr/>
            </a:pPr>
            <a:r>
              <a:rPr lang="cs-CZ" altLang="cs-CZ" dirty="0"/>
              <a:t>Konflikt těchto dvou argumentačních přístupů je zdrojem velkého množství interpretačních sporů</a:t>
            </a:r>
          </a:p>
        </p:txBody>
      </p:sp>
    </p:spTree>
    <p:extLst>
      <p:ext uri="{BB962C8B-B14F-4D97-AF65-F5344CB8AC3E}">
        <p14:creationId xmlns:p14="http://schemas.microsoft.com/office/powerpoint/2010/main" val="30212055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DÍKY ZA POZORNOST!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9446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Úvod do teorie právní argumentace</a:t>
            </a:r>
          </a:p>
        </p:txBody>
      </p:sp>
      <p:sp>
        <p:nvSpPr>
          <p:cNvPr id="34819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/>
              <a:t>problematika argumentace je předmětem studia mnoha vědních oborů</a:t>
            </a:r>
          </a:p>
          <a:p>
            <a:pPr lvl="1" eaLnBrk="1" hangingPunct="1">
              <a:defRPr/>
            </a:pPr>
            <a:r>
              <a:rPr lang="cs-CZ" altLang="cs-CZ" sz="2400"/>
              <a:t>sémiotika (sémantika, syntax, pragmatika), filosofie, hermeneutika, logika, lingvistika, rétorika atd. </a:t>
            </a:r>
          </a:p>
          <a:p>
            <a:pPr eaLnBrk="1" hangingPunct="1">
              <a:defRPr/>
            </a:pPr>
            <a:r>
              <a:rPr lang="cs-CZ" altLang="cs-CZ" sz="2800"/>
              <a:t>průnik těchto disciplín tvoří tzv. teorie argumentace</a:t>
            </a:r>
          </a:p>
          <a:p>
            <a:pPr lvl="1" eaLnBrk="1" hangingPunct="1">
              <a:defRPr/>
            </a:pPr>
            <a:r>
              <a:rPr lang="cs-CZ" altLang="cs-CZ" sz="2400"/>
              <a:t>Předmětem zkoumání jsou otázky přípustnosti právních argumentů, jejich relevance a hodnoty v odůvodňování otázky quid iuris (co je právem)</a:t>
            </a:r>
          </a:p>
        </p:txBody>
      </p:sp>
    </p:spTree>
    <p:extLst>
      <p:ext uri="{BB962C8B-B14F-4D97-AF65-F5344CB8AC3E}">
        <p14:creationId xmlns:p14="http://schemas.microsoft.com/office/powerpoint/2010/main" val="602087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Pojem argumentace I.</a:t>
            </a:r>
          </a:p>
        </p:txBody>
      </p:sp>
      <p:sp>
        <p:nvSpPr>
          <p:cNvPr id="35843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Argumentace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/>
              <a:t>myšlenková sekvence, kde předkládáme určitá tvrzení (premisy) jako dobré důvody pro akceptaci z nich vyplývajícího tvrzení (závěr argumentu)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/>
              <a:t>rozměry: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dirty="0"/>
              <a:t>ad </a:t>
            </a:r>
            <a:r>
              <a:rPr lang="cs-CZ" altLang="cs-CZ" dirty="0" err="1"/>
              <a:t>rem</a:t>
            </a:r>
            <a:r>
              <a:rPr lang="cs-CZ" altLang="cs-CZ" dirty="0"/>
              <a:t> (k věci)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dirty="0"/>
              <a:t>ad personam (k osobě)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dirty="0"/>
              <a:t>logický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dirty="0"/>
              <a:t>přesvědčovací</a:t>
            </a:r>
          </a:p>
        </p:txBody>
      </p:sp>
    </p:spTree>
    <p:extLst>
      <p:ext uri="{BB962C8B-B14F-4D97-AF65-F5344CB8AC3E}">
        <p14:creationId xmlns:p14="http://schemas.microsoft.com/office/powerpoint/2010/main" val="116699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Pojem argumentace II.</a:t>
            </a:r>
          </a:p>
        </p:txBody>
      </p:sp>
      <p:sp>
        <p:nvSpPr>
          <p:cNvPr id="40963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komunikativní chápání argumentace</a:t>
            </a:r>
            <a:endParaRPr lang="cs-CZ" altLang="cs-CZ" b="1"/>
          </a:p>
          <a:p>
            <a:pPr lvl="1" eaLnBrk="1" hangingPunct="1">
              <a:defRPr/>
            </a:pPr>
            <a:r>
              <a:rPr lang="cs-CZ" altLang="cs-CZ" b="1"/>
              <a:t>premisy</a:t>
            </a:r>
            <a:r>
              <a:rPr lang="cs-CZ" altLang="cs-CZ"/>
              <a:t> = řečové akty (tvrzení, výrok, normativní věta)</a:t>
            </a:r>
          </a:p>
          <a:p>
            <a:pPr lvl="1" eaLnBrk="1" hangingPunct="1">
              <a:defRPr/>
            </a:pPr>
            <a:r>
              <a:rPr lang="cs-CZ" altLang="cs-CZ"/>
              <a:t>přechody (logické vazby mezi premisami) = </a:t>
            </a:r>
            <a:r>
              <a:rPr lang="cs-CZ" altLang="cs-CZ" b="1"/>
              <a:t>inference </a:t>
            </a:r>
            <a:r>
              <a:rPr lang="cs-CZ" altLang="cs-CZ"/>
              <a:t>(podřazení, vyplývání)</a:t>
            </a:r>
          </a:p>
          <a:p>
            <a:pPr lvl="2" eaLnBrk="1" hangingPunct="1">
              <a:defRPr/>
            </a:pPr>
            <a:r>
              <a:rPr lang="cs-CZ" altLang="cs-CZ"/>
              <a:t>jsou zároveň druhem jednání (může být správné, či nesprávné)</a:t>
            </a:r>
          </a:p>
          <a:p>
            <a:pPr lvl="2" eaLnBrk="1" hangingPunct="1">
              <a:defRPr/>
            </a:pPr>
            <a:r>
              <a:rPr lang="cs-CZ" altLang="cs-CZ"/>
              <a:t>kritériem jsou tzv. uznávaná pravidla inference</a:t>
            </a:r>
          </a:p>
        </p:txBody>
      </p:sp>
    </p:spTree>
    <p:extLst>
      <p:ext uri="{BB962C8B-B14F-4D97-AF65-F5344CB8AC3E}">
        <p14:creationId xmlns:p14="http://schemas.microsoft.com/office/powerpoint/2010/main" val="1836352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Inference</a:t>
            </a:r>
          </a:p>
        </p:txBody>
      </p:sp>
      <p:sp>
        <p:nvSpPr>
          <p:cNvPr id="43011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typy uznávaných inferenčních schémat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400"/>
              <a:t>DEDUKCE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2000"/>
              <a:t>Od obecných premis ke zvláštnímu závěru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2000"/>
              <a:t>Od obecných premis k obecnému závěru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400"/>
              <a:t>INDUKCE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2000"/>
              <a:t>od zvláštních premis k obecnému závěru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2000"/>
              <a:t>od zvláštních premis ke zvláštnímu závěru (ANALOGIE)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400"/>
              <a:t>ABDUKCE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2000"/>
              <a:t>Návrh hypotézy, která má vysvětlit určité faktické tvrzení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2000"/>
              <a:t>Deduktivní odvození důsledků platnosti takové hypotézy + formulace experimentu k ověření platnosti závěru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2000"/>
              <a:t>Cílem je generovat různé teorie (vědecké myšlení)</a:t>
            </a:r>
          </a:p>
        </p:txBody>
      </p:sp>
    </p:spTree>
    <p:extLst>
      <p:ext uri="{BB962C8B-B14F-4D97-AF65-F5344CB8AC3E}">
        <p14:creationId xmlns:p14="http://schemas.microsoft.com/office/powerpoint/2010/main" val="1177568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Argument</a:t>
            </a:r>
          </a:p>
        </p:txBody>
      </p:sp>
      <p:sp>
        <p:nvSpPr>
          <p:cNvPr id="44035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syntaktické pojetí (myšlenkový pochod v mysli aktéra – výrok, normativní věta)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sémantické pojetí (překlad do konkrétního jazyka – jazykové vyjádření)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různé významy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/>
              <a:t>1) dílčí část argumentačního řetězce tvořená:	        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sz="2000" dirty="0"/>
              <a:t>					    inference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dirty="0"/>
              <a:t>			P1, P2…</a:t>
            </a:r>
            <a:r>
              <a:rPr lang="cs-CZ" altLang="cs-CZ" dirty="0" err="1"/>
              <a:t>Pn</a:t>
            </a:r>
            <a:r>
              <a:rPr lang="cs-CZ" altLang="cs-CZ" dirty="0"/>
              <a:t> →→→→→→ Z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altLang="cs-CZ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/>
              <a:t>2) ve smyslu konkrétní premisy </a:t>
            </a:r>
            <a:r>
              <a:rPr lang="cs-CZ" altLang="cs-CZ" sz="2000" dirty="0" err="1"/>
              <a:t>Pn</a:t>
            </a:r>
            <a:r>
              <a:rPr lang="cs-CZ" altLang="cs-CZ" sz="2000" dirty="0"/>
              <a:t> bez závěru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1800" dirty="0"/>
              <a:t>Tvrzení, jehož cílem je prokázat platnost určité dokazované teze (</a:t>
            </a:r>
            <a:r>
              <a:rPr lang="cs-CZ" altLang="cs-CZ" sz="1800" dirty="0" err="1"/>
              <a:t>probandum</a:t>
            </a:r>
            <a:r>
              <a:rPr lang="cs-CZ" altLang="cs-CZ" sz="1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5910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Kritéria správnosti argumentace I.</a:t>
            </a:r>
          </a:p>
        </p:txBody>
      </p:sp>
      <p:sp>
        <p:nvSpPr>
          <p:cNvPr id="45059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 dirty="0"/>
              <a:t>Pravdivost a platnost v argumentaci</a:t>
            </a:r>
          </a:p>
          <a:p>
            <a:pPr lvl="1" eaLnBrk="1" hangingPunct="1">
              <a:defRPr/>
            </a:pPr>
            <a:r>
              <a:rPr lang="cs-CZ" altLang="cs-CZ" sz="2400" dirty="0"/>
              <a:t>Logika studuje pouze formu argumentace a platnost vztahů vyplývání – proto se jí říká „formální logika“</a:t>
            </a:r>
          </a:p>
          <a:p>
            <a:pPr lvl="1" eaLnBrk="1" hangingPunct="1">
              <a:defRPr/>
            </a:pPr>
            <a:r>
              <a:rPr lang="cs-CZ" altLang="cs-CZ" sz="2400" dirty="0"/>
              <a:t>Pravdivostní hodnotu mají pouze </a:t>
            </a:r>
            <a:r>
              <a:rPr lang="cs-CZ" altLang="cs-CZ" sz="2400" b="1" dirty="0"/>
              <a:t>propozice (výroky)</a:t>
            </a:r>
          </a:p>
          <a:p>
            <a:pPr lvl="2" eaLnBrk="1" hangingPunct="1">
              <a:defRPr/>
            </a:pPr>
            <a:r>
              <a:rPr lang="cs-CZ" altLang="cs-CZ" sz="2000" dirty="0"/>
              <a:t>Problém s jinými formami vět (příkazy, otázky) – nemají pravdivostní hodnotu</a:t>
            </a:r>
          </a:p>
          <a:p>
            <a:pPr lvl="1" eaLnBrk="1" hangingPunct="1">
              <a:defRPr/>
            </a:pPr>
            <a:r>
              <a:rPr lang="cs-CZ" altLang="cs-CZ" sz="2400" dirty="0"/>
              <a:t>Formálně platný argument je takový argument, jehož platnost je odvozena z platnosti logických konstant (kvantifikátory, logické spojky)</a:t>
            </a:r>
          </a:p>
          <a:p>
            <a:pPr lvl="1" eaLnBrk="1" hangingPunct="1">
              <a:defRPr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709766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Kritéria správnosti argumentace II.</a:t>
            </a:r>
          </a:p>
        </p:txBody>
      </p:sp>
      <p:sp>
        <p:nvSpPr>
          <p:cNvPr id="46083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 dirty="0"/>
              <a:t>Typy platnosti – různá pojetí:</a:t>
            </a:r>
          </a:p>
          <a:p>
            <a:pPr lvl="1" eaLnBrk="1" hangingPunct="1">
              <a:defRPr/>
            </a:pPr>
            <a:r>
              <a:rPr lang="cs-CZ" altLang="cs-CZ" sz="2400" dirty="0"/>
              <a:t>DEDUKTIVNÍ PLATNOST</a:t>
            </a:r>
          </a:p>
          <a:p>
            <a:pPr lvl="2" eaLnBrk="1" hangingPunct="1">
              <a:defRPr/>
            </a:pPr>
            <a:r>
              <a:rPr lang="cs-CZ" altLang="cs-CZ" sz="2000" dirty="0"/>
              <a:t>argument je deduktivně platný, pokud závěr vyplývá z premis</a:t>
            </a:r>
          </a:p>
          <a:p>
            <a:pPr lvl="2" eaLnBrk="1" hangingPunct="1">
              <a:defRPr/>
            </a:pPr>
            <a:r>
              <a:rPr lang="cs-CZ" altLang="cs-CZ" sz="2000" dirty="0"/>
              <a:t>není možné, aby všechny premisy byly pravdivé a zároveň byl závěr nepravdivý</a:t>
            </a:r>
          </a:p>
          <a:p>
            <a:pPr lvl="2" eaLnBrk="1" hangingPunct="1">
              <a:defRPr/>
            </a:pPr>
            <a:r>
              <a:rPr lang="cs-CZ" altLang="cs-CZ" sz="2000" dirty="0"/>
              <a:t>typický pro vědecké myšlení</a:t>
            </a:r>
          </a:p>
          <a:p>
            <a:pPr lvl="1" eaLnBrk="1" hangingPunct="1">
              <a:defRPr/>
            </a:pPr>
            <a:r>
              <a:rPr lang="cs-CZ" altLang="cs-CZ" sz="2400" dirty="0"/>
              <a:t>INDUKTIVNÍ PLATNOST</a:t>
            </a:r>
          </a:p>
          <a:p>
            <a:pPr lvl="2" eaLnBrk="1" hangingPunct="1">
              <a:defRPr/>
            </a:pPr>
            <a:r>
              <a:rPr lang="cs-CZ" altLang="cs-CZ" sz="2000" dirty="0"/>
              <a:t>Pravděpodobnostní platnost, síla argumentu spočívá v empirické ověřitelnosti či přesvědčivosti jeho premis</a:t>
            </a:r>
          </a:p>
          <a:p>
            <a:pPr lvl="2" eaLnBrk="1" hangingPunct="1">
              <a:defRPr/>
            </a:pPr>
            <a:r>
              <a:rPr lang="cs-CZ" altLang="cs-CZ" sz="2000" dirty="0"/>
              <a:t>Tyto úsudky jsou v každodenním usuzování zcela běžné</a:t>
            </a:r>
          </a:p>
        </p:txBody>
      </p:sp>
    </p:spTree>
    <p:extLst>
      <p:ext uri="{BB962C8B-B14F-4D97-AF65-F5344CB8AC3E}">
        <p14:creationId xmlns:p14="http://schemas.microsoft.com/office/powerpoint/2010/main" val="978266765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áhy">
  <a:themeElements>
    <a:clrScheme name="Váhy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Váhy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áhy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áhy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939</Words>
  <Application>Microsoft Office PowerPoint</Application>
  <PresentationFormat>Předvádění na obrazovce (4:3)</PresentationFormat>
  <Paragraphs>177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21</vt:i4>
      </vt:variant>
    </vt:vector>
  </HeadingPairs>
  <TitlesOfParts>
    <vt:vector size="23" baseType="lpstr">
      <vt:lpstr>Váhy</vt:lpstr>
      <vt:lpstr>Medián</vt:lpstr>
      <vt:lpstr>Úvod do právní metodologie</vt:lpstr>
      <vt:lpstr>Rozměry právní metodologie</vt:lpstr>
      <vt:lpstr>Úvod do teorie právní argumentace</vt:lpstr>
      <vt:lpstr>Pojem argumentace I.</vt:lpstr>
      <vt:lpstr>Pojem argumentace II.</vt:lpstr>
      <vt:lpstr>Inference</vt:lpstr>
      <vt:lpstr>Argument</vt:lpstr>
      <vt:lpstr>Kritéria správnosti argumentace I.</vt:lpstr>
      <vt:lpstr>Kritéria správnosti argumentace II.</vt:lpstr>
      <vt:lpstr>Reálná argumentace  </vt:lpstr>
      <vt:lpstr>Právní argumentace</vt:lpstr>
      <vt:lpstr>Struktura právní argumentace I.</vt:lpstr>
      <vt:lpstr>Struktura právní argumentace II.</vt:lpstr>
      <vt:lpstr>Struktura právní argumentace</vt:lpstr>
      <vt:lpstr>Struktura argumentu v právní argumentaci</vt:lpstr>
      <vt:lpstr>Typologie argumentů užívaných v právní argumentaci</vt:lpstr>
      <vt:lpstr>Zvláštní právně-logické argumenty</vt:lpstr>
      <vt:lpstr>Zvláštní právně-logické argumenty Analogické argumenty</vt:lpstr>
      <vt:lpstr>Zvláštní právně-logické argumenty Vylučující argumenty</vt:lpstr>
      <vt:lpstr>Vztah mezi analogií a vylučujícími argumenty</vt:lpstr>
      <vt:lpstr>Závěr</vt:lpstr>
    </vt:vector>
  </TitlesOfParts>
  <Company>KS 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právní metodologie</dc:title>
  <dc:creator>Hlouch Lukáš</dc:creator>
  <cp:lastModifiedBy>Hlouch Lukáš</cp:lastModifiedBy>
  <cp:revision>1</cp:revision>
  <dcterms:created xsi:type="dcterms:W3CDTF">2019-02-22T14:14:35Z</dcterms:created>
  <dcterms:modified xsi:type="dcterms:W3CDTF">2019-02-22T14:19:49Z</dcterms:modified>
</cp:coreProperties>
</file>