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5"/>
  </p:notesMasterIdLst>
  <p:sldIdLst>
    <p:sldId id="998" r:id="rId2"/>
    <p:sldId id="848" r:id="rId3"/>
    <p:sldId id="1114" r:id="rId4"/>
    <p:sldId id="1047" r:id="rId5"/>
    <p:sldId id="1076" r:id="rId6"/>
    <p:sldId id="1067" r:id="rId7"/>
    <p:sldId id="1084" r:id="rId8"/>
    <p:sldId id="1038" r:id="rId9"/>
    <p:sldId id="1077" r:id="rId10"/>
    <p:sldId id="1105" r:id="rId11"/>
    <p:sldId id="1099" r:id="rId12"/>
    <p:sldId id="1107" r:id="rId13"/>
    <p:sldId id="1106" r:id="rId14"/>
    <p:sldId id="1100" r:id="rId15"/>
    <p:sldId id="1061" r:id="rId16"/>
    <p:sldId id="1085" r:id="rId17"/>
    <p:sldId id="1048" r:id="rId18"/>
    <p:sldId id="1065" r:id="rId19"/>
    <p:sldId id="1090" r:id="rId20"/>
    <p:sldId id="1091" r:id="rId21"/>
    <p:sldId id="1092" r:id="rId22"/>
    <p:sldId id="1093" r:id="rId23"/>
    <p:sldId id="1094" r:id="rId24"/>
    <p:sldId id="1095" r:id="rId25"/>
    <p:sldId id="1073" r:id="rId26"/>
    <p:sldId id="1086" r:id="rId27"/>
    <p:sldId id="1102" r:id="rId28"/>
    <p:sldId id="1103" r:id="rId29"/>
    <p:sldId id="1110" r:id="rId30"/>
    <p:sldId id="1068" r:id="rId31"/>
    <p:sldId id="1070" r:id="rId32"/>
    <p:sldId id="1071" r:id="rId33"/>
    <p:sldId id="1081" r:id="rId34"/>
    <p:sldId id="1101" r:id="rId35"/>
    <p:sldId id="1104" r:id="rId36"/>
    <p:sldId id="1108" r:id="rId37"/>
    <p:sldId id="1072" r:id="rId38"/>
    <p:sldId id="1080" r:id="rId39"/>
    <p:sldId id="1082" r:id="rId40"/>
    <p:sldId id="1083" r:id="rId41"/>
    <p:sldId id="1078" r:id="rId42"/>
    <p:sldId id="1088" r:id="rId43"/>
    <p:sldId id="1087" r:id="rId44"/>
    <p:sldId id="1089" r:id="rId45"/>
    <p:sldId id="1058" r:id="rId46"/>
    <p:sldId id="1052" r:id="rId47"/>
    <p:sldId id="1049" r:id="rId48"/>
    <p:sldId id="1097" r:id="rId49"/>
    <p:sldId id="1098" r:id="rId50"/>
    <p:sldId id="1054" r:id="rId51"/>
    <p:sldId id="1109" r:id="rId52"/>
    <p:sldId id="1055" r:id="rId53"/>
    <p:sldId id="1053" r:id="rId54"/>
    <p:sldId id="1056" r:id="rId55"/>
    <p:sldId id="1051" r:id="rId56"/>
    <p:sldId id="1050" r:id="rId57"/>
    <p:sldId id="1063" r:id="rId58"/>
    <p:sldId id="1111" r:id="rId59"/>
    <p:sldId id="1112" r:id="rId60"/>
    <p:sldId id="1113" r:id="rId61"/>
    <p:sldId id="1062" r:id="rId62"/>
    <p:sldId id="1066" r:id="rId63"/>
    <p:sldId id="301" r:id="rId64"/>
  </p:sldIdLst>
  <p:sldSz cx="9144000" cy="5143500" type="screen16x9"/>
  <p:notesSz cx="6858000" cy="9144000"/>
  <p:embeddedFontLst>
    <p:embeddedFont>
      <p:font typeface="Nixie One" panose="020B0604020202020204" charset="0"/>
      <p:regular r:id="rId66"/>
    </p:embeddedFon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Roboto Slab" panose="020B060402020202020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AD3B4A-EFA4-49ED-A349-4A4B431667C7}">
  <a:tblStyle styleId="{71AD3B4A-EFA4-49ED-A349-4A4B431667C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3139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5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71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73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05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716366" y="1998778"/>
            <a:ext cx="7218488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cs-CZ" sz="3200" dirty="0">
                <a:latin typeface="Cambria" panose="02040503050406030204" pitchFamily="18" charset="0"/>
              </a:rPr>
              <a:t>Obnovitelné a neobnovitelné </a:t>
            </a:r>
            <a:r>
              <a:rPr lang="cs-CZ" sz="3200" dirty="0" smtClean="0">
                <a:latin typeface="Cambria" panose="02040503050406030204" pitchFamily="18" charset="0"/>
              </a:rPr>
              <a:t>zdroje</a:t>
            </a:r>
            <a:br>
              <a:rPr lang="cs-CZ" sz="3200" dirty="0" smtClean="0">
                <a:latin typeface="Cambria" panose="02040503050406030204" pitchFamily="18" charset="0"/>
              </a:rPr>
            </a:br>
            <a:r>
              <a:rPr lang="cs-CZ" sz="3200" b="0" i="1" dirty="0" smtClean="0">
                <a:latin typeface="Cambria" panose="02040503050406030204" pitchFamily="18" charset="0"/>
              </a:rPr>
              <a:t>Energetická </a:t>
            </a:r>
            <a:r>
              <a:rPr lang="cs-CZ" sz="3200" b="0" i="1" dirty="0">
                <a:latin typeface="Cambria" panose="02040503050406030204" pitchFamily="18" charset="0"/>
              </a:rPr>
              <a:t>politika ČR se zaměřením na </a:t>
            </a:r>
            <a:r>
              <a:rPr lang="cs-CZ" sz="3200" b="0" i="1" dirty="0" smtClean="0">
                <a:latin typeface="Cambria" panose="02040503050406030204" pitchFamily="18" charset="0"/>
              </a:rPr>
              <a:t>výrobu elektřiny</a:t>
            </a:r>
            <a:endParaRPr lang="en-US" sz="3200" b="0" i="1" dirty="0">
              <a:latin typeface="Cambria" panose="020405030504060302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416358"/>
              </p:ext>
            </p:extLst>
          </p:nvPr>
        </p:nvGraphicFramePr>
        <p:xfrm>
          <a:off x="457204" y="4319339"/>
          <a:ext cx="518324" cy="518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r:id="rId4" imgW="3457575" imgH="3448050" progId="">
                  <p:embed/>
                </p:oleObj>
              </mc:Choice>
              <mc:Fallback>
                <p:oleObj r:id="rId4" imgW="3457575" imgH="34480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4" y="4319339"/>
                        <a:ext cx="518324" cy="51832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85" y="4341957"/>
            <a:ext cx="486705" cy="5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48" y="4229101"/>
            <a:ext cx="1446402" cy="6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8346" y="3807022"/>
            <a:ext cx="41869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Roboto Slab" panose="020B0604020202020204" charset="0"/>
              </a:rPr>
              <a:t>Mgr. Vojtěch Vomáčka, Ph.D., LL.M.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868346" y="4301579"/>
            <a:ext cx="4364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</a:rPr>
              <a:t>11. 3. 2019 - Ekopolitika</a:t>
            </a:r>
            <a:endParaRPr lang="cs-CZ" b="1" dirty="0" smtClean="0">
              <a:solidFill>
                <a:schemeClr val="accent3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2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800" dirty="0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8" y="265096"/>
            <a:ext cx="8714144" cy="4741244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7440930" y="962424"/>
            <a:ext cx="257710" cy="3506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7292340" y="1325880"/>
            <a:ext cx="406301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595110" y="1482118"/>
            <a:ext cx="1103531" cy="18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006590" y="1798293"/>
            <a:ext cx="746323" cy="36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7292340" y="2124049"/>
            <a:ext cx="406301" cy="2228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1" y="130827"/>
            <a:ext cx="8104270" cy="49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0"/>
            <a:ext cx="8298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hare of greenhouse gas emissions by source,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77" y="217170"/>
            <a:ext cx="5339562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reenhouse Gas Emissions, 1990-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45" y="140653"/>
            <a:ext cx="6531126" cy="49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</a:t>
            </a:r>
            <a:r>
              <a:rPr lang="cs-CZ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(převažující do 20. století):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Slunečná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Bioplyn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4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Fosilní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Uran</a:t>
            </a: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82369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§ 2 zákona č. 165/2012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Pro účely tohoto zákona se rozumí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obnovitelnými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obnovitelné nefosilní přírodní zdroje energie, jimiž jsou energie větru, energie slunečního záření, geotermální energie, energie vody, energie půdy, energie vzduchu, energie biomasy, energie skládkového plynu, energie kalového plynu z čistíren odpadních vod a energie bioplynu,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biomasou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biologicky rozložitelná část produktů, odpadů a zbytků biologického původu z provozování zemědělství a hospodaření v lesích a souvisejících průmyslových odvětvích, zemědělské produkty pěstované pro energetické účely a biologicky rozložitelná část průmyslového a komunálního odpadu,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bioplynem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plynné palivo vyráběné z biomasy používané pro výrobu elektřiny, tepla nebo pro výrobu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biokapalinou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kapalné palivo vyráběné z biomasy používané pro výrobu elektřiny a tepla,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biometanem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upravený bioplyn srovnatelný kvalitou a čistotou se zemním plynem, který je po vstupu do přepravní nebo distribuční soustavy považován za zemní plyn,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druhotnými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využitelné energetické zdroje, jejichž energetický potenciál vzniká jako vedlejší produkt při přeměně a konečné spotřebě energie, při uvolňování z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bituminozních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hornin včetně degazačního a důlního plynu nebo při energetickém využívání nebo odstraňování odpadů a náhradních paliv vyrobených na bázi odpadů nebo při jiné hospodářské </a:t>
            </a:r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činnosti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Východiska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Spotřeba energie neustále roste a dle predikcí bude růst i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nadále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Na její světové výrobě se v současné době z 85 % podílejí fosilní paliva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Energie získávaná z fosilních paliv zároveň stojí celosvětově za 56,6 % antropogenních emisí skleníkových plynů, které přispívají ke globálnímu oteplování a klimatickým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změnám </a:t>
            </a:r>
            <a:r>
              <a:rPr lang="cs-CZ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Intergovernmental Panel on Climate </a:t>
            </a:r>
            <a:r>
              <a:rPr lang="en-US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</a:t>
            </a:r>
            <a:r>
              <a:rPr lang="cs-CZ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Nezanedbatelný je i bezprostřední vliv na další složky životního prostředí, environmentálně náročnou těžbou energetických surovin počínaje,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emisemi polétavého 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prachu, dusíku a dalším škodlivým působením provozu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elektráren konče.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Vedle 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přímých environmentálních dopadů fosilních paliv jako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konvenčních zdrojů 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energie je důležitý fakt, že jejich množství je vyčerpatelné a jejich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rostoucí konzumace 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není udržitelná.</a:t>
            </a:r>
          </a:p>
        </p:txBody>
      </p:sp>
    </p:spTree>
    <p:extLst>
      <p:ext uri="{BB962C8B-B14F-4D97-AF65-F5344CB8AC3E}">
        <p14:creationId xmlns:p14="http://schemas.microsoft.com/office/powerpoint/2010/main" val="28448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Východiska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1264" y="558284"/>
            <a:ext cx="75639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Snaha o podporu obnovitelných zdrojů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Trvale udržitelný rozvoj – šetrné využívání zdrojů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dopadů globální změny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Ochrana lokálního životního prostředí (zejména ovzduší)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Energetická bezpečnost – snížení energetické závislosti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Konkurenceschopnost</a:t>
            </a:r>
          </a:p>
          <a:p>
            <a:endParaRPr lang="cs-CZ" sz="16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nákladů na výrobu,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prodejní ceny elektřiny (tepla),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rozsahu odebírané energie,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používat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Různé problémy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Podle jednotlivých druhů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automaticky 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neznamená, že se </a:t>
            </a: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jedná o 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ekologický </a:t>
            </a: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</a:t>
            </a:r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nepotvrzený účinek, snížení konkurenceschopnosti, „únik uhlíku“, nezamýšlené efekty, limity využití</a:t>
            </a: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Energetická závislost EU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 dováží 53 % veškeré energie, kterou </a:t>
            </a: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spotřebovává</a:t>
            </a: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šest členských států je při dovozu plynu zcela závislých na jediném externím </a:t>
            </a: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dodavateli</a:t>
            </a: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doprava 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 94 % závisí na ropných produktech, které jsou z 90 % </a:t>
            </a: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dováženy</a:t>
            </a: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1" y="2415764"/>
            <a:ext cx="6142857" cy="35809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0" y="1562548"/>
            <a:ext cx="6142857" cy="3580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50" y="1562548"/>
            <a:ext cx="6066667" cy="3314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59" y="1605405"/>
            <a:ext cx="6076190" cy="3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cs-CZ" i="1" dirty="0" smtClean="0">
                <a:latin typeface="Cambria" panose="02040503050406030204" pitchFamily="18" charset="0"/>
                <a:ea typeface="Roboto Slab" panose="020B0604020202020204" charset="0"/>
              </a:rPr>
              <a:t>Osnova</a:t>
            </a:r>
            <a:endParaRPr lang="en" i="1" dirty="0"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960830" y="1956726"/>
            <a:ext cx="7949850" cy="3186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Východiska – data a statistiky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Právní úprava – EU a ČR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Podpora jednotlivých druhů OZE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lvl="3"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Materiály: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časopis </a:t>
            </a: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Energie 21 - http://energie21.cz/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www.enviweb.cz</a:t>
            </a:r>
            <a:endParaRPr lang="cs-CZ" sz="9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www.oenergetice.cz</a:t>
            </a:r>
            <a:endParaRPr lang="cs-CZ" sz="9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www.biom.cz</a:t>
            </a:r>
            <a:endParaRPr lang="cs-CZ" sz="9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</a:t>
            </a: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://www.mzp.cz/cz/obnovitelne_zdroje_informacni_podpora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 smtClean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</a:t>
            </a: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://www.mpo.cz/cz/energetika-a-suroviny/obnovitelne-druhotne-zdroje-energie/</a:t>
            </a:r>
          </a:p>
          <a:p>
            <a:pPr lvl="3">
              <a:spcBef>
                <a:spcPts val="600"/>
              </a:spcBef>
            </a:pPr>
            <a:endParaRPr lang="cs-CZ" sz="1800" b="1" dirty="0" smtClean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6834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U Production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06" y="171450"/>
            <a:ext cx="48239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ergy dependency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1" y="310263"/>
            <a:ext cx="4700068" cy="48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8" y="712764"/>
            <a:ext cx="8721482" cy="40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737525"/>
            <a:ext cx="8654740" cy="39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" y="668937"/>
            <a:ext cx="8524245" cy="38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165/2012 Sb., o podporovaných zdrojích energie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vymezení podporovaných zdrojů OZE a druhotných zdrojů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parametry a způsob 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provádění podpory</a:t>
            </a: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Výkupní ceny, Zelený bonus,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Rozsah a výši podpory elektřiny z obnovitelných zdrojů stanoví Úřad podle tohoto zákona v cenovém rozhodnutí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.“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Národní 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akční plán: přispívá k naplňování závazných cílů podílu energie z obnovitelných zdrojů na hrubé konečné spotřebě energie a hrubé konečné spotřebě energie v dopravě v </a:t>
            </a: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ČR 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roce 2020 a stanoví průběžné dílčí cíle podílů energie z obnovitelných </a:t>
            </a: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zdrojů</a:t>
            </a:r>
          </a:p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406/2000 Sb., o hospodaření energií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požadavky na účinnost v budovách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 pořizování energetických koncepcí</a:t>
            </a:r>
          </a:p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458/2000 Sb., energetický zákon</a:t>
            </a:r>
          </a:p>
          <a:p>
            <a:pPr marL="285750" indent="-285750">
              <a:buFontTx/>
              <a:buChar char="-"/>
            </a:pP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podmínky provozu a výstavby výroben, udělování licencí</a:t>
            </a:r>
          </a:p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201/2012 Sb., o ochraně ovzduší</a:t>
            </a:r>
          </a:p>
          <a:p>
            <a:r>
              <a:rPr lang="cs-CZ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</a:t>
            </a:r>
            <a:r>
              <a:rPr lang="cs-CZ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přimíchávání biopaliv</a:t>
            </a:r>
          </a:p>
        </p:txBody>
      </p:sp>
    </p:spTree>
    <p:extLst>
      <p:ext uri="{BB962C8B-B14F-4D97-AF65-F5344CB8AC3E}">
        <p14:creationId xmlns:p14="http://schemas.microsoft.com/office/powerpoint/2010/main" val="21412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03" y="369001"/>
            <a:ext cx="4113970" cy="43287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32" y="153927"/>
            <a:ext cx="5622397" cy="49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</a:t>
            </a:r>
            <a:endParaRPr lang="cs-CZ" sz="16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38" y="958394"/>
            <a:ext cx="5579939" cy="41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 (2015 – 2040)</a:t>
            </a:r>
          </a:p>
          <a:p>
            <a:endParaRPr lang="cs-CZ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přes některé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ekologické aspekty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využití uhlí není tato domácí surovina v horizontu SEK v plné míře nahraditelná, a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z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bezpečnostního i ekonomického hlediska. Zejména proto musí být dalším cílem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energetické politiky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zajištění moderní vysoce účinné technologie jejího využívání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Jaderná energie by dlouhodobě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mohla přesáhnout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50% podíl na výrobě elektřiny a nahradit tak významnou část uhelných zdrojů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Významným sektorem využití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zemního plynu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doprava, kde bude střednědobě sloužit k náhradě části kapalných paliv.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Celkový podíl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plynu na energetickém mixu by měl tedy stoupnout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Některé zdroje uvádí, že další druhy emisí, vznikající při spalování biomasy (zejména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polétavý prach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jsou v některých případech vyšší než při spalování zemního plynu, ale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dokonce i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než při spalování uhlí. Proto je nezbytné zajistit, aby byl rozvoj spalování </a:t>
            </a:r>
            <a:r>
              <a:rPr lang="cs-CZ" sz="16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biomasy realizován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technologiemi minimalizujícími tuto zátěž.</a:t>
            </a:r>
            <a:endParaRPr lang="cs-CZ" sz="1600" i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5" y="765458"/>
            <a:ext cx="9040373" cy="43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Ochrana životního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Článek </a:t>
            </a:r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191 SFEU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Politika Unie v oblasti životního prostředí přispívá k sledování následujících cílů: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zachování, ochrana a zlepšování kvality životního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ochrana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lidského zdraví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uvážlivé a racionální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využívání přírodních zdrojů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opatření na mezinárodní úrovni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určených k řešení regionálních a celosvětových problémů životního prostředí, a zejména boj proti změně klimatu.</a:t>
            </a:r>
          </a:p>
          <a:p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Politika Unie v oblasti životního prostředí je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zaměřena na vysokou úroveň ochrany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přičemž přihlíží k rozdílné situaci v jednotlivých regionech Unie. Je založena na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zásadách obezřetnosti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prevence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odvracení ohrožení životního prostředí především u zdroje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na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zásadě "znečišťovatel platí"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Při přípravě politiky v oblasti životního prostředí přihlédne Unie k: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dostupným vědeckým a technickým údajům,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podmínkám životního prostředí v různých regionech Unie,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možnému prospěchu a nákladům plynoucím z činnosti nebo nečinnosti,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hospodářskému a sociálnímu rozvoji Unie jako celku a vyváženému rozvoji jejích regionů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42" y="411480"/>
            <a:ext cx="8859236" cy="38061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43050" y="453771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OZE x Klimatické změny x Účast veřejnosti </a:t>
            </a:r>
            <a:endParaRPr lang="cs-CZ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Článek </a:t>
            </a: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194 </a:t>
            </a:r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SFEU</a:t>
            </a: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rámci vytváření a fungování vnitřního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přihlédnutím k potřebě chránit a zlepšovat životní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má politika Unie v oblasti energetiky v duchu solidarity mezi členskými státy za cíl: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 zajistit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fungování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 energií;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 zajistit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bezpečnost dodávek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energie v Unii;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cs-CZ" b="1" dirty="0" smtClean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energetickou účinnost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úspory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jakož i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nových a obnovitelných zdrojů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propojení energetických sítí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Čl. 3 odst. 3 SEU</a:t>
            </a: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Unie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vytváří vnitřní trh. Usiluje o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udržitelný rozvoj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Evropy, založený na vyváženém hospodářském růstu a na cenové stabilitě, vysoce konkurenceschopném sociálně tržním hospodářství směřujícím k plné zaměstnanosti a společenskému pokroku a na vysokém stupni ochrany a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zlepšování kvality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životního prostředí. Podporuje vědecký a technický pokrok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Čl. 37 Listiny základních práv 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Vysoká úroveň ochrany životního prostředí a zvyšování jeho kvality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začleněny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 politik Unie a zajištěny v souladu se zásadou udržitelného rozvoje.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Článek 194 SFEU, zavedený Lisabonskou smlouvou, tedy vložil do Smlouvy o FEU výslovný právní základ pro unijní politiku v oblasti energetiky. Jak vyplývá z jeho znění, konkrétně ze znění jeho odstavce 2, tvoří toto ustanovení právní základ unijních aktů, které jsou „nezbytné“ pro dosažení cílů stanovených pro uvedenou politiku odstavcem 1 předmětného </a:t>
            </a:r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ustanovení. </a:t>
            </a:r>
            <a:r>
              <a:rPr lang="cs-CZ" sz="1200" b="1" i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Takové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ustanovení je právním základem určeným k použití pro všechny akty přijaté Unií v oblasti energetiky, které svou povahou umožňují uskutečnění těchto cílů, s výhradou, jak lze vyvodit z formulace „[a]niž je dotčeno použití jiných ustanovení Smluv“ uvádějící odstavec 2 článku 194 SFEU, specifičtějších ustanovení stanovených Smlouvou o FEU, která se týkají energetiky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 Jak uvedla Rada, jedná se zejména o článek 122 SFEU, který se týká vzniku závažných obtíží v zásobování energetickými produkty, nebo článek 170 SFEU, který se týká transevropských sítí, jakož i pravomocí, které má Komise na základě jiných ustanovení této smlouvy, i když dotčená opatření sledují rovněž jeden z cílů energetické politiky uvedených v odstavci 1 tohoto </a:t>
            </a:r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článku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(Parlament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v. Rada, C‑490/10,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body 66 - 67).</a:t>
            </a: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obnovitelných zdrojů energie, jež je v Unii prvořadou prioritou, je odůvodněna zejména skutečností, že využívání těchto zdrojů energie přispívá k ochraně životního prostředí a k trvale udržitelnému rozvoji a že může přispět k bezpečnosti a diverzifikaci zásobování elektřinou a splnit rychleji cíle Kjótského protokolu k Rámcové úmluvě OSN o změně klimatu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(IBV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cs-CZ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, C‑195/12,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bod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342900" indent="-342900">
              <a:buAutoNum type="arabicPlain" startAt="73"/>
            </a:pP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rámci tohoto prostoru pro uvážení mohla přitom Rakouská republika mít právem za to, že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sporný projekt, jehož cílem je podpora výroby obnovitelné energie prostřednictvím vodní energie, je předmětem nadřazeného veřejného </a:t>
            </a:r>
            <a:r>
              <a:rPr lang="cs-CZ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zájmu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(Komise v.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Rakousko, </a:t>
            </a:r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C‑346/14, bod 71)</a:t>
            </a: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rabicPlain" startAt="73"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21254" y="569714"/>
            <a:ext cx="8214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C-195/12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- IBV &amp; </a:t>
            </a:r>
            <a:r>
              <a:rPr lang="cs-CZ" sz="1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66 Z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bodů 62 až 65 tohoto rozsudku vyplývá, že přestože jsou členské státy nabádány k tomu, aby prováděním mechanismů podpory na kombinovanou výrobu tepla a elektřiny a na výrobu elektřiny z obnovitelných zdrojů energie přispívaly k dosažení cílů sledovaných směrnicemi 2004/8 a 2001/77 a obecně unijních cílů v oblasti životního prostředí, </a:t>
            </a:r>
            <a:r>
              <a:rPr lang="cs-CZ" sz="1200" b="1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unijní právo za současného stavu vyhrazuje členským státům velkou svobodu volby při provádění takových mechanismů</a:t>
            </a:r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71 Bod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19 odůvodnění směrnice 2001/77 zdůrazňuje, že při podpoře vývoje trhu s obnovitelnými zdroji energie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nutné zohlednit jeho pozitivní dopad na „regionální a místní možnosti vývoje, vývozní možnosti, sociální soudržnost a možnosti zaměstnání, zejména pokud jde o malé a střední podniky a nezávislé výrobce energie</a:t>
            </a:r>
            <a:r>
              <a:rPr lang="cs-CZ" sz="1200" b="1" i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“.</a:t>
            </a: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76      Pokud jde o vliv na životní prostředí, který může vyplývat ze zintenzivnění opatření na podporu využívání dřeva nebo dřevního odpadu k výrobě energie, může se tak ukázat nezbytným zohlednit skutečnost, že jakékoliv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nadměrné nebo předčasné odlesňování, jež může být podporováno takovými podpůrnými opatřeními, může přispět k většímu výskytu oxidu uhličitého v atmosféře, jakož i k nepříznivým účinkům na biologickou rozmanitost nebo na kvalitu vod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AutoNum type="arabicPlain" startAt="77"/>
            </a:pPr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Zvýšený </a:t>
            </a:r>
            <a:r>
              <a:rPr lang="cs-CZ" sz="1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zemědělských produktů určených k energetickému využití může zase vést k nárůstu různých forem znečištění – jako jsou škodlivé účinky na vodní zdroje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– které specificky souvisejí se zemědělskými činnostmi, a zejména s používáním hnojiv a pesticidů</a:t>
            </a:r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81 </a:t>
            </a:r>
            <a:r>
              <a:rPr lang="cs-CZ" sz="12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Potřeba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 možnost zacházet odlišně s těmito jednotlivými kategoriemi biomasy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, a zejména rozhodnout se v závislosti na různých aspektech životního prostředí pro různé druhy látek, na které se má vztahovat podpora, a rozlišit konkrétní způsoby takové podpory, včetně jejich důležitosti,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naopak považována za vlastní uvedenému kontextu</a:t>
            </a:r>
            <a:endParaRPr lang="cs-CZ" sz="1200" b="1" i="1" dirty="0" smtClean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48690" y="76581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Směrnice RED I (směrnice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Evropského parlamentu a Rady č. 2009/28/ES ze dne 23. dubna 2009 o podpoře využívání energie z obnovitelných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zdrojů).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státy EU z této směrnice vyplývá cíl dosáhnout 20 % podílu energie z obnovitelných zdrojů a cíl 10 % podílu energie z obnovitelných zdrojů v dopravě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 roce </a:t>
            </a:r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2020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Českou republiku byl Evropskou Komisí stanoven minimálně 13 % podíl energie z obnovitelných zdrojů na hrubé konečné spotřebě energie a zajištění minimálně 10% podílu obnovitelných zdrojů v dopravě.</a:t>
            </a:r>
          </a:p>
        </p:txBody>
      </p:sp>
    </p:spTree>
    <p:extLst>
      <p:ext uri="{BB962C8B-B14F-4D97-AF65-F5344CB8AC3E}">
        <p14:creationId xmlns:p14="http://schemas.microsoft.com/office/powerpoint/2010/main" val="38419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hare of energy from renewable energy sources in the EU member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" y="0"/>
            <a:ext cx="7182485" cy="50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35" y="0"/>
            <a:ext cx="5414435" cy="50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91595"/>
            <a:ext cx="8181409" cy="49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78" y="169604"/>
            <a:ext cx="6182252" cy="49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Závazný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podíl energie z obnovitelných zdrojů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celkové spotřebě byl stanoven na </a:t>
            </a:r>
            <a:r>
              <a:rPr lang="cs-CZ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% k roku </a:t>
            </a:r>
            <a:r>
              <a:rPr lang="cs-CZ" b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2030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Výchozí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pozice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Komise a Rady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straně jedné a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Parlamentu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na straně druhé byla výrazně odlišná.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Osm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státních parlamentů se zapojilo do jednání s Komisí, většinou s požadavkem,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aby stanovené cíle nebyly závazné na vnitrostátní úrovni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 souladu s čl. 25 směrnice musí každý členský stát uložit dodavatelům paliv povinnost zajistit, aby nejpozději v roce 2030 činil podíl energie z obnovitelných zdrojů na konečné spotřebě energie v odvětví dopravy alespoň 14 % s tím, že Komise tuto povinnost posoudí s cílem předložit do roku 2023 legislativní návrh na její zpřísnění, pokud budou náklady na výrobu energie z obnovitelných zdrojů dále významně sníženy, bude-li třeba splnit mezinárodní závazky Unie ohledně dekarbonizace nebo bude-li toto zvýšení odůvodněno významným snížením spotřeby energie v Unii. </a:t>
            </a: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příspěvku biopaliv 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jakož i paliv z biomasy spotřebovaných v dopravě, jsou-li vyrobeny z potravinářských nebo krmných plodin, pro účely výpočtu hrubé konečné spotřeby energie z obnovitelných zdrojů členského státu na 3,8 % k roku 2030.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podílu biopaliv první generace na konečné spotřebě zůstává ve výši 7 %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a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zároveň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tento podíl nesmí být vyšší než o jeden procentní bod ve vztahu k situaci v roce 2020.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Výjimkou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je případ, kdy se členským státům podaří v roce 2020 dostat pod podíl ve výši 1 %.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Potom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je možné zvýšit podíl až na 2 %. Při snižování podílu biopaliv první generace není nutné jejich využití nahradit jiným odpovídajícím podílem energie z obnovitelných zdrojů, aby bylo dosaženo zmíněného cílového podílu na konečné spotřebě ve výši 14 %.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Směrnice totiž dává možnost státům velikost tohoto konečného podílu snížit práce o odpovídající podíl, ve kterém ustoupí od využívání biopaliv první generace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K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dochází i ve vztahu k podílu biopaliv vyrobených ze surovin uvedených v příloze IX části B směrnice (tzn. z kuchyňského oleje a živočišných tuků), které je možné započítat do podílu energie z obnovitelných zdrojů v dopravě maximálně do podílu 1,7 %.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Podstatné je, že v zajištění minimálního podílu energie z obnovitelných zdrojů v odvětví 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dopravy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by měla hrát rostoucí roli pokročilá biopaliva.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Příspěvek pokročilých biopaliv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bioplynu vyrobených ze surovin uvedených v příloze IX části A  by se měl na konečné spotřebě energie v dopravě podílet poměrem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alespoň 0,2 % v roce 2022, alespoň 1 % v roce 2025 a alespoň 3,5 % v roce 2030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ČR: podpora </a:t>
            </a:r>
            <a:r>
              <a:rPr lang="cs-CZ" sz="1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endParaRPr lang="cs-CZ" sz="12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3" y="-10987"/>
            <a:ext cx="7801011" cy="51544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0"/>
            <a:ext cx="6817178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651903"/>
            <a:ext cx="8485979" cy="418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25" y="418569"/>
            <a:ext cx="5984015" cy="4657153"/>
          </a:xfrm>
          <a:prstGeom prst="rect">
            <a:avLst/>
          </a:prstGeom>
        </p:spPr>
      </p:pic>
      <p:pic>
        <p:nvPicPr>
          <p:cNvPr id="17410" name="Picture 2" descr="http://files.bioplynovestanice.webnode.cz/200000155-be150bf0f0/Biopaliva%20srovn%C3%A1n%C3%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" y="226699"/>
            <a:ext cx="6073775" cy="48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24" y="1590797"/>
            <a:ext cx="6580952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8" y="0"/>
            <a:ext cx="5985213" cy="5063490"/>
          </a:xfrm>
          <a:prstGeom prst="rect">
            <a:avLst/>
          </a:prstGeom>
        </p:spPr>
      </p:pic>
      <p:pic>
        <p:nvPicPr>
          <p:cNvPr id="18434" name="Picture 2" descr="VÃ½sledek obrÃ¡zku pro palm oil 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65" y="940176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458" name="Picture 2" descr="VÃ½sledek obrÃ¡zku pro palm oil eu im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5" y="699898"/>
            <a:ext cx="8338763" cy="27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Ã½sledek obrÃ¡zku pro palm oil eu im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95" y="1222116"/>
            <a:ext cx="5715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Ã½sledek obrÃ¡zku pro palm oil eu im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241742"/>
            <a:ext cx="6001062" cy="4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2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latin typeface="Cambria" panose="02040503050406030204" pitchFamily="18" charset="0"/>
                <a:ea typeface="Cambria" panose="02040503050406030204" pitchFamily="18" charset="0"/>
              </a:rPr>
              <a:t>Zákaz palmového oleje?</a:t>
            </a:r>
          </a:p>
          <a:p>
            <a:endParaRPr lang="cs-CZ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Pro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účely výpočtu minimálního podílu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nesmí být podíl biopaliv první generace, u nichž je zjištěno značné rozšíření oblasti produkce na půdu s velkou zásobou uhlíku, spojených s riziky nepřímé změny ve využívání půdy vyšší než úroveň spotřeby v roce 2019 v daném členském státě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nejsou-li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certifikována jako biopaliva,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biokapaliny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nebo paliva z biomasy s nízkým rizikem nepřímé změny ve využívání půdy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20482" name="Picture 2" descr="VÃ½sledek obrÃ¡zku pro malaysia palm oil w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385596"/>
            <a:ext cx="4406265" cy="25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Energetická unie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rada stanovila vytvoření energetické unie jako jeden z pěti hlavních cílů evropské strategické agendy, která vytyčuje priority EU pro nadcházející roky.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Cíl týkající se energetické unie má tyto tři dílčí aspekty: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zajistit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cenově dostupnou energii pro podniky a spotřebitele;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zabezpečit energii pro všechny země EU snížením energetické závislosti EU;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vyrábět více energie z obnovitelných zdrojů a pokračovat v boji proti změně klimatu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komise předložila návrh o energetické unii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Balíček opatření pro energetickou unii, který vypracovala Evropská komise, má za cíl dokončit vytváření jednotného trhu s energií a současně zreformovat výrobu, přepravu a spotřebu energie v Evropě</a:t>
            </a: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cs-CZ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Předběžná dohoda o nových pravidlech pro evropský trh s elektřinou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Předsednictví Rady a Evropský parlament dosáhly předběžné dohody o směrnici a nařízení o elektřině.</a:t>
            </a:r>
          </a:p>
        </p:txBody>
      </p:sp>
    </p:spTree>
    <p:extLst>
      <p:ext uri="{BB962C8B-B14F-4D97-AF65-F5344CB8AC3E}">
        <p14:creationId xmlns:p14="http://schemas.microsoft.com/office/powerpoint/2010/main" val="322889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Energetický mix ČR</a:t>
            </a:r>
            <a:endParaRPr lang="en-US" sz="2000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Výroba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elektřiny v ČR byla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historicky postavena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zejména na spalování hnědého a černého uhlí, jehož zásoby zde byly vždy dostatečné.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roce 1985 byla uvedena do provozu JE Dukovany, od roku 2002 pak i JE Temelín. Parní elektrárny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pevná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paliva81 spalující zejména hnědé uhlí pak byly částečně odstaveny, částečně zmodernizovány.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Do této situace vstoupila od roku 2005 podpora a rozvoj obnovitelných zdrojů, které do roku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2013 zaujímaly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celkovém energetickém mixu čím dál větší podíl. V roce 2015 byly prolomeny územní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limity těžby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hnědého uhlí na dole Bílina, což umožňuje využít dalších až 120 mil. t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uhlí.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roce 2016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se spalováním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hnědého uhlí vyrobilo 43,5 % elektřiny, dalších 6,9 % se vyrobilo spalováním černého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uhlí. Uhlí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tak zajišťuje výrobu celé poloviny elektřiny v ČR. Dalším zásadním zdrojem je jaderné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palivo, z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něhož se vyprodukovalo 28,9 % elektrické energie. Mezi další zdroje patří zemní plyn, skládkový </a:t>
            </a:r>
            <a:r>
              <a:rPr lang="cs-CZ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plyn či </a:t>
            </a: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obnovitelné zdroje energie.</a:t>
            </a:r>
          </a:p>
        </p:txBody>
      </p:sp>
    </p:spTree>
    <p:extLst>
      <p:ext uri="{BB962C8B-B14F-4D97-AF65-F5344CB8AC3E}">
        <p14:creationId xmlns:p14="http://schemas.microsoft.com/office/powerpoint/2010/main" val="15594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17" y="384398"/>
            <a:ext cx="7209853" cy="4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0" y="858636"/>
            <a:ext cx="8364536" cy="39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U production of electricity by source,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15" y="63048"/>
            <a:ext cx="4839335" cy="56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lectricity prices for households, 1st semester,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-109537"/>
            <a:ext cx="5192307" cy="55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45" y="107118"/>
            <a:ext cx="7540266" cy="48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90" y="0"/>
            <a:ext cx="7255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74" y="262226"/>
            <a:ext cx="7232765" cy="47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27" y="256593"/>
            <a:ext cx="7598040" cy="47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5" y="401850"/>
            <a:ext cx="7432689" cy="45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1" y="727179"/>
            <a:ext cx="8344315" cy="39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29" y="601160"/>
            <a:ext cx="7658322" cy="41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57" y="632581"/>
            <a:ext cx="7256073" cy="39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Sluneční</a:t>
            </a:r>
          </a:p>
        </p:txBody>
      </p:sp>
      <p:pic>
        <p:nvPicPr>
          <p:cNvPr id="14338" name="Picture 2" descr="https://www.elektrarny.pro/grafy/FVE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74" y="1392614"/>
            <a:ext cx="6830572" cy="34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elektrarny.pro/grafy/Vykon_05-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6" y="1409382"/>
            <a:ext cx="5694448" cy="34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elektrarny.pro/grafy/FVE_1M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44" y="1409382"/>
            <a:ext cx="7390432" cy="36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Ã½sledek obrÃ¡zku pro fotovoltaickÃ© elektrÃ¡rny v Ä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99" y="410122"/>
            <a:ext cx="6793865" cy="4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www.priroda.cz/clanky/foto/mapa-solarnich-elektrar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34" y="556715"/>
            <a:ext cx="61912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téměř vyčerpaný potenciál v ČR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zaplavení ploch – snížení biodiverzity či osídlení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překážky pro pohyb ryb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minimální zůstatkový průtok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regulace vodního toku a protipovodňová opatření</a:t>
            </a:r>
          </a:p>
          <a:p>
            <a:pPr marL="285750" indent="-285750">
              <a:buFontTx/>
              <a:buChar char="-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§ 15 odst. 8 VZ </a:t>
            </a:r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Při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povolování vodních děl, jejich změn, změn jejich užívání a jejich </a:t>
            </a:r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odstranění </a:t>
            </a:r>
            <a:r>
              <a:rPr lang="cs-CZ" i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musí </a:t>
            </a:r>
            <a:r>
              <a:rPr lang="cs-CZ" i="1" u="sng" dirty="0">
                <a:latin typeface="Cambria" panose="02040503050406030204" pitchFamily="18" charset="0"/>
                <a:ea typeface="Cambria" panose="02040503050406030204" pitchFamily="18" charset="0"/>
              </a:rPr>
              <a:t>být zohledněna ochrana vodních a na vodu vázaných ekosystémů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Tato vodní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díla nesmějí vytvářet bariéry pohybu ryb a vodních živočichů v </a:t>
            </a:r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obou směrech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vodního toku. To neplatí v případech,</a:t>
            </a:r>
          </a:p>
          <a:p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) jde-li o rybníky nebo vodní nádrže pro chov ryb nebo o stavby </a:t>
            </a:r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 hrazení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bystřin a strží,</a:t>
            </a:r>
          </a:p>
          <a:p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) vyžaduje-li to ochrana před povodněmi nebo jiný veřejný zájem, nebo</a:t>
            </a:r>
          </a:p>
          <a:p>
            <a:r>
              <a:rPr lang="cs-CZ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) kdy pohyb ryb a vodních živočichů v obou směrech vodního toku nelze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zajistit z důvodu technické neproveditelnosti nebo neúměrných nákladů.</a:t>
            </a:r>
          </a:p>
          <a:p>
            <a:r>
              <a:rPr lang="cs-CZ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obdobně § 59 VZ)</a:t>
            </a:r>
            <a:endParaRPr lang="cs-CZ" sz="1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endParaRPr lang="cs-CZ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Limity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relativně malý 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potenciál v </a:t>
            </a: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ČR (častý překryv s ochranou pro účely lázeňství</a:t>
            </a: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malé zkušenosti, rozšířená tepelná čerpadla (tzv. mělká GTE)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riziko odvodu vody ze studní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seismické otřesy při provádění vrtů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únik freonů z čerpadel do ovzduší</a:t>
            </a: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Ústavní právo? Mezinárodní právo?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70484" y="742295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mbria" panose="02040503050406030204" pitchFamily="18" charset="0"/>
              </a:rPr>
              <a:t>Ochrana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Rámcová úmluva </a:t>
            </a:r>
            <a:r>
              <a:rPr lang="cs-CZ" sz="1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OSN o </a:t>
            </a: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změně klimatu</a:t>
            </a:r>
            <a:r>
              <a:rPr lang="cs-CZ" sz="1600" b="1" dirty="0">
                <a:latin typeface="Cambria" panose="02040503050406030204" pitchFamily="18" charset="0"/>
              </a:rPr>
              <a:t> (80/2005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Kjótský </a:t>
            </a:r>
            <a:r>
              <a:rPr lang="cs-CZ" sz="1600" b="1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protokol </a:t>
            </a:r>
            <a:r>
              <a:rPr lang="cs-CZ" sz="1600" b="1" dirty="0">
                <a:latin typeface="Cambria" panose="02040503050406030204" pitchFamily="18" charset="0"/>
              </a:rPr>
              <a:t>– závazky ke snížení emisí skleníkových plynů - projektové mechanismy (81/2005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Pařížská dohoda </a:t>
            </a:r>
            <a:r>
              <a:rPr lang="cs-CZ" sz="1600" b="1" dirty="0">
                <a:latin typeface="Cambria" panose="02040503050406030204" pitchFamily="18" charset="0"/>
              </a:rPr>
              <a:t>k Rámcové úmluvě OSN o změně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</a:rPr>
              <a:t>+ </a:t>
            </a:r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</a:rPr>
              <a:t>právo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</a:rPr>
              <a:t>Zákon </a:t>
            </a:r>
            <a:r>
              <a:rPr lang="cs-CZ" sz="1600" b="1" dirty="0">
                <a:latin typeface="Cambria" panose="02040503050406030204" pitchFamily="18" charset="0"/>
              </a:rPr>
              <a:t>č. 383/2012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podmínkách obchodování s povolenkami na emise skleníkových plynů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</a:rPr>
              <a:t>Zákon </a:t>
            </a:r>
            <a:r>
              <a:rPr lang="cs-CZ" sz="1600" b="1" dirty="0">
                <a:latin typeface="Cambria" panose="02040503050406030204" pitchFamily="18" charset="0"/>
              </a:rPr>
              <a:t>č. 165/2012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podporovaných zdrojích </a:t>
            </a:r>
            <a:r>
              <a:rPr lang="cs-CZ" sz="16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energie</a:t>
            </a:r>
          </a:p>
          <a:p>
            <a:endParaRPr lang="cs-CZ" sz="1600" b="1" dirty="0" smtClean="0">
              <a:solidFill>
                <a:schemeClr val="accent2"/>
              </a:solidFill>
              <a:latin typeface="Cambria" panose="02040503050406030204" pitchFamily="18" charset="0"/>
            </a:endParaRPr>
          </a:p>
          <a:p>
            <a:r>
              <a:rPr lang="cs-CZ" sz="1600" b="1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Ústava ČR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„společně střežit a </a:t>
            </a:r>
            <a:r>
              <a:rPr lang="cs-CZ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rozvíjet zděděné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přírodní a kulturní, hmotné a duchovní bohatství</a:t>
            </a:r>
            <a:r>
              <a:rPr lang="cs-CZ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dbát </a:t>
            </a:r>
            <a:r>
              <a:rPr lang="cs-CZ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„o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šetrné využívání přírodních zdrojů a ochranu přírodního bohatství</a:t>
            </a:r>
            <a:r>
              <a:rPr lang="cs-CZ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Právo na příznivé životní prostředí?</a:t>
            </a: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endParaRPr lang="cs-CZ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Limity</a:t>
            </a: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spalování v malých zdrojích bez filtrace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zápach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využívání invazivních druhů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zvýšení cen potravin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Akční plán pro biomasu (2012 – 2020) – hlavní OZE v ČR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Biopaliva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množství nepřímých emisí při výrobě (pěstování, hnojiva...)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zábor přírodně cenných ploch</a:t>
            </a:r>
          </a:p>
          <a:p>
            <a:pPr marL="285750" indent="-285750">
              <a:buFontTx/>
              <a:buChar char="-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kritéria udržitelnosti (podmínka pro započtení, přínos pro snížení emisí, plochy, kde je zakázáno pěstovat biomasu, správná zemědělská praxe)</a:t>
            </a: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</p:txBody>
      </p:sp>
      <p:pic>
        <p:nvPicPr>
          <p:cNvPr id="10242" name="Picture 2" descr="http://www.csve.cz/img/wysiwyg/image/20180305_Statistika_C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85" y="1266170"/>
            <a:ext cx="5982335" cy="36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sve.cz/img/wysiwyg/image/20180305_StatistikaCR_Vykon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41" y="1266170"/>
            <a:ext cx="45624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1" y="0"/>
            <a:ext cx="8932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13" y="155963"/>
            <a:ext cx="8049162" cy="5489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9904" y="2467535"/>
            <a:ext cx="5056069" cy="2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7203" y="4337384"/>
          <a:ext cx="733923" cy="733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9" r:id="rId4" imgW="3457575" imgH="3448050" progId="">
                  <p:embed/>
                </p:oleObj>
              </mc:Choice>
              <mc:Fallback>
                <p:oleObj r:id="rId4" imgW="3457575" imgH="344805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3" y="4337384"/>
                        <a:ext cx="733923" cy="7339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4" y="4337384"/>
            <a:ext cx="670593" cy="7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4232084"/>
            <a:ext cx="1851580" cy="8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406"/>
          <p:cNvSpPr txBox="1">
            <a:spLocks/>
          </p:cNvSpPr>
          <p:nvPr/>
        </p:nvSpPr>
        <p:spPr>
          <a:xfrm>
            <a:off x="692834" y="761701"/>
            <a:ext cx="7884600" cy="381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▪"/>
              <a:defRPr sz="30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cs-CZ" sz="1800" b="1" dirty="0" smtClean="0">
                <a:solidFill>
                  <a:schemeClr val="lt1"/>
                </a:solidFill>
                <a:latin typeface="Cambria" panose="02040503050406030204" pitchFamily="18" charset="0"/>
                <a:ea typeface="Roboto Slab" panose="020B0604020202020204" charset="0"/>
                <a:cs typeface="Arial" pitchFamily="34" charset="0"/>
                <a:sym typeface="Roboto Slab"/>
              </a:rPr>
              <a:t>DĚKUJI ZA POZORNOST!</a:t>
            </a:r>
            <a:endParaRPr lang="en-US" sz="1800" b="1" dirty="0" smtClean="0">
              <a:solidFill>
                <a:schemeClr val="lt1"/>
              </a:solidFill>
              <a:latin typeface="Cambria" panose="02040503050406030204" pitchFamily="18" charset="0"/>
              <a:ea typeface="Roboto Slab" panose="020B0604020202020204" charset="0"/>
              <a:cs typeface="Arial" pitchFamily="34" charset="0"/>
              <a:sym typeface="Roboto Slab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 smtClean="0">
              <a:solidFill>
                <a:srgbClr val="FFFFFF"/>
              </a:solidFill>
              <a:latin typeface="Cambria" panose="02040503050406030204" pitchFamily="18" charset="0"/>
              <a:ea typeface="Roboto Slab" panose="020B060402020202020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1800" dirty="0" smtClean="0">
                <a:solidFill>
                  <a:srgbClr val="FFFFFF"/>
                </a:solidFill>
                <a:latin typeface="Cambria" panose="02040503050406030204" pitchFamily="18" charset="0"/>
                <a:ea typeface="Roboto Slab" panose="020B0604020202020204" charset="0"/>
              </a:rPr>
              <a:t>vomacka@mail.muni.cz</a:t>
            </a:r>
            <a:endParaRPr lang="en-US" sz="1800" dirty="0">
              <a:solidFill>
                <a:srgbClr val="FFFFFF"/>
              </a:solidFill>
              <a:latin typeface="Cambria" panose="02040503050406030204" pitchFamily="18" charset="0"/>
              <a:ea typeface="Roboto Sla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7" y="147098"/>
            <a:ext cx="6479304" cy="4829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65" y="63847"/>
            <a:ext cx="4166908" cy="49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" y="-137160"/>
            <a:ext cx="8581072" cy="528066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5979782" y="1184116"/>
            <a:ext cx="1295947" cy="101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909063" y="1460408"/>
            <a:ext cx="1366668" cy="20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6098192" y="1381468"/>
            <a:ext cx="1177537" cy="312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99476" y="1889652"/>
            <a:ext cx="782832" cy="439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890892" y="2050003"/>
            <a:ext cx="391416" cy="41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6686960" y="2239131"/>
            <a:ext cx="595348" cy="79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6887603" y="2480063"/>
            <a:ext cx="460489" cy="142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6887603" y="2827899"/>
            <a:ext cx="1052548" cy="11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" y="0"/>
            <a:ext cx="8358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31543</TotalTime>
  <Words>3023</Words>
  <Application>Microsoft Office PowerPoint</Application>
  <PresentationFormat>Předvádění na obrazovce (16:9)</PresentationFormat>
  <Paragraphs>243</Paragraphs>
  <Slides>63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Nixie One</vt:lpstr>
      <vt:lpstr>Cambria</vt:lpstr>
      <vt:lpstr>Roboto Slab</vt:lpstr>
      <vt:lpstr>Warwick template</vt:lpstr>
      <vt:lpstr>Obnovitelné a neobnovitelné zdroje Energetická politika ČR se zaměřením na výrobu elektřiny</vt:lpstr>
      <vt:lpstr>Osnova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Justice in the Czech Republic: Statistics and Data Analysis</dc:title>
  <dc:creator>Vomáčka Crew</dc:creator>
  <cp:lastModifiedBy>Vojtěch Vomáčka</cp:lastModifiedBy>
  <cp:revision>513</cp:revision>
  <cp:lastPrinted>2017-11-19T10:58:40Z</cp:lastPrinted>
  <dcterms:modified xsi:type="dcterms:W3CDTF">2019-03-11T10:53:05Z</dcterms:modified>
</cp:coreProperties>
</file>