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4"/>
  </p:notesMasterIdLst>
  <p:sldIdLst>
    <p:sldId id="256" r:id="rId2"/>
    <p:sldId id="257" r:id="rId3"/>
    <p:sldId id="258" r:id="rId4"/>
    <p:sldId id="259" r:id="rId5"/>
    <p:sldId id="260" r:id="rId6"/>
    <p:sldId id="268" r:id="rId7"/>
    <p:sldId id="282" r:id="rId8"/>
    <p:sldId id="269" r:id="rId9"/>
    <p:sldId id="277" r:id="rId10"/>
    <p:sldId id="279" r:id="rId11"/>
    <p:sldId id="270" r:id="rId12"/>
    <p:sldId id="271"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272" r:id="rId26"/>
    <p:sldId id="273" r:id="rId27"/>
    <p:sldId id="274" r:id="rId28"/>
    <p:sldId id="283" r:id="rId29"/>
    <p:sldId id="284" r:id="rId30"/>
    <p:sldId id="286" r:id="rId31"/>
    <p:sldId id="287" r:id="rId32"/>
    <p:sldId id="261" r:id="rId33"/>
    <p:sldId id="262" r:id="rId34"/>
    <p:sldId id="263" r:id="rId35"/>
    <p:sldId id="276" r:id="rId36"/>
    <p:sldId id="278" r:id="rId37"/>
    <p:sldId id="264" r:id="rId38"/>
    <p:sldId id="265" r:id="rId39"/>
    <p:sldId id="266" r:id="rId40"/>
    <p:sldId id="280" r:id="rId41"/>
    <p:sldId id="281" r:id="rId42"/>
    <p:sldId id="275" r:id="rId4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DA4FD3-8DB4-402A-8B51-E656071D07EE}" type="datetimeFigureOut">
              <a:rPr lang="cs-CZ" smtClean="0"/>
              <a:t>14.03.2019</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8C322E-26FE-4116-818A-3A66CD21DAE6}" type="slidenum">
              <a:rPr lang="cs-CZ" smtClean="0"/>
              <a:t>‹#›</a:t>
            </a:fld>
            <a:endParaRPr lang="cs-CZ"/>
          </a:p>
        </p:txBody>
      </p:sp>
    </p:spTree>
    <p:extLst>
      <p:ext uri="{BB962C8B-B14F-4D97-AF65-F5344CB8AC3E}">
        <p14:creationId xmlns:p14="http://schemas.microsoft.com/office/powerpoint/2010/main" val="3003862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2B8C322E-26FE-4116-818A-3A66CD21DAE6}" type="slidenum">
              <a:rPr lang="cs-CZ" smtClean="0"/>
              <a:t>19</a:t>
            </a:fld>
            <a:endParaRPr lang="cs-CZ"/>
          </a:p>
        </p:txBody>
      </p:sp>
    </p:spTree>
    <p:extLst>
      <p:ext uri="{BB962C8B-B14F-4D97-AF65-F5344CB8AC3E}">
        <p14:creationId xmlns:p14="http://schemas.microsoft.com/office/powerpoint/2010/main" val="1729848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ovací čára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Klepnutím lze upravit styl předlohy nadpisů.</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E1500A3-0DF3-4D1E-AC81-C2AB331DA37B}" type="datetimeFigureOut">
              <a:rPr lang="cs-CZ" smtClean="0"/>
              <a:pPr/>
              <a:t>14.03.2019</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EB95106-1988-4437-AF8D-B10E677D906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p>
            <a:fld id="{3E1500A3-0DF3-4D1E-AC81-C2AB331DA37B}" type="datetimeFigureOut">
              <a:rPr lang="cs-CZ" smtClean="0"/>
              <a:pPr/>
              <a:t>14.03.2019</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EB95106-1988-4437-AF8D-B10E677D906B}"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E1500A3-0DF3-4D1E-AC81-C2AB331DA37B}" type="datetimeFigureOut">
              <a:rPr lang="cs-CZ" smtClean="0"/>
              <a:pPr/>
              <a:t>14.03.2019</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p>
            <a:fld id="{9EB95106-1988-4437-AF8D-B10E677D906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fld id="{3E1500A3-0DF3-4D1E-AC81-C2AB331DA37B}" type="datetimeFigureOut">
              <a:rPr lang="cs-CZ" smtClean="0"/>
              <a:pPr/>
              <a:t>14.03.2019</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B95106-1988-4437-AF8D-B10E677D906B}"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Klepnutím lze upravit styl předlohy nadpisů.</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3E1500A3-0DF3-4D1E-AC81-C2AB331DA37B}" type="datetimeFigureOut">
              <a:rPr lang="cs-CZ" smtClean="0"/>
              <a:pPr/>
              <a:t>14.03.2019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B95106-1988-4437-AF8D-B10E677D906B}" type="slidenum">
              <a:rPr lang="cs-CZ" smtClean="0"/>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Klepnutím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cs-CZ" smtClean="0"/>
              <a:t>Klepnutím lze upravit styl předlohy nadpisů.</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E1500A3-0DF3-4D1E-AC81-C2AB331DA37B}" type="datetimeFigureOut">
              <a:rPr lang="cs-CZ" smtClean="0"/>
              <a:pPr/>
              <a:t>14.03.2019</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EB95106-1988-4437-AF8D-B10E677D906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zakonyprolidi.cz/cs/2011-272#f435055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Ochrana zdraví před hlukem </a:t>
            </a:r>
            <a:br>
              <a:rPr lang="cs-CZ" dirty="0" smtClean="0"/>
            </a:br>
            <a:r>
              <a:rPr lang="cs-CZ" dirty="0" smtClean="0"/>
              <a:t>a jinými negativními vlivy prostředí</a:t>
            </a:r>
            <a:endParaRPr lang="cs-CZ" dirty="0"/>
          </a:p>
        </p:txBody>
      </p:sp>
      <p:sp>
        <p:nvSpPr>
          <p:cNvPr id="3" name="Podnadpis 2"/>
          <p:cNvSpPr>
            <a:spLocks noGrp="1"/>
          </p:cNvSpPr>
          <p:nvPr>
            <p:ph type="subTitle" idx="1"/>
          </p:nvPr>
        </p:nvSpPr>
        <p:spPr/>
        <p:txBody>
          <a:bodyPr>
            <a:normAutofit/>
          </a:bodyPr>
          <a:lstStyle/>
          <a:p>
            <a:r>
              <a:rPr lang="cs-CZ" sz="2800" dirty="0" smtClean="0"/>
              <a:t>Jana Dudová</a:t>
            </a:r>
            <a:endParaRPr 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Rozhodovací praxe hluk</a:t>
            </a:r>
            <a:endParaRPr lang="cs-CZ" dirty="0"/>
          </a:p>
        </p:txBody>
      </p:sp>
      <p:sp>
        <p:nvSpPr>
          <p:cNvPr id="3" name="Zástupný symbol pro obsah 2"/>
          <p:cNvSpPr>
            <a:spLocks noGrp="1"/>
          </p:cNvSpPr>
          <p:nvPr>
            <p:ph idx="1"/>
          </p:nvPr>
        </p:nvSpPr>
        <p:spPr>
          <a:xfrm>
            <a:off x="457200" y="1428736"/>
            <a:ext cx="7239000" cy="5027000"/>
          </a:xfrm>
        </p:spPr>
        <p:txBody>
          <a:bodyPr/>
          <a:lstStyle/>
          <a:p>
            <a:r>
              <a:rPr lang="cs-CZ" sz="2400" dirty="0" smtClean="0"/>
              <a:t>Volnočasové aktivity – např. OZV města Kladna </a:t>
            </a:r>
            <a:r>
              <a:rPr lang="cs-CZ" sz="2400" dirty="0" err="1" smtClean="0"/>
              <a:t>sp</a:t>
            </a:r>
            <a:r>
              <a:rPr lang="cs-CZ" sz="2400" dirty="0" smtClean="0"/>
              <a:t>. zn. </a:t>
            </a:r>
            <a:r>
              <a:rPr lang="cs-CZ" sz="2400" dirty="0" err="1" smtClean="0"/>
              <a:t>Pl</a:t>
            </a:r>
            <a:r>
              <a:rPr lang="cs-CZ" sz="2400" dirty="0" smtClean="0"/>
              <a:t>. ÚS 42/05 - § 10 z. o obcích</a:t>
            </a:r>
          </a:p>
          <a:p>
            <a:r>
              <a:rPr lang="cs-CZ" sz="2400" dirty="0" smtClean="0"/>
              <a:t>Veřejný ochránce práv </a:t>
            </a:r>
          </a:p>
          <a:p>
            <a:r>
              <a:rPr lang="cs-CZ" sz="2400" dirty="0" smtClean="0"/>
              <a:t>Pravomoc spolků hájících zájmy ochrany přírody a krajiny: NSS 3As 21/2006 (nepřísluší jim námitky ve věci silničního provozu). NSS 7 As 144/2012 (oprávněnost námitek spolku v procesu EIA)</a:t>
            </a:r>
          </a:p>
          <a:p>
            <a:r>
              <a:rPr lang="cs-CZ" sz="2400" dirty="0" smtClean="0"/>
              <a:t>Vlastník domu vs. vlastník komunikace- odvolání proti výjimce z hlukových limitů</a:t>
            </a:r>
          </a:p>
          <a:p>
            <a:pPr>
              <a:buNone/>
            </a:pPr>
            <a:r>
              <a:rPr lang="cs-CZ" sz="2400" dirty="0" smtClean="0"/>
              <a:t>	NSS 4 </a:t>
            </a:r>
            <a:r>
              <a:rPr lang="cs-CZ" sz="2400" dirty="0" err="1" smtClean="0"/>
              <a:t>Ads</a:t>
            </a:r>
            <a:r>
              <a:rPr lang="cs-CZ" sz="2400" dirty="0" smtClean="0"/>
              <a:t> 49/2008</a:t>
            </a:r>
          </a:p>
          <a:p>
            <a:pPr>
              <a:buNone/>
            </a:pPr>
            <a:r>
              <a:rPr lang="cs-CZ" sz="2400" b="1" dirty="0" smtClean="0"/>
              <a:t>Změna: nález I. ÚS 59/14</a:t>
            </a:r>
          </a:p>
          <a:p>
            <a:pPr>
              <a:buNone/>
            </a:pP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186634" cy="751506"/>
          </a:xfrm>
        </p:spPr>
        <p:txBody>
          <a:bodyPr/>
          <a:lstStyle/>
          <a:p>
            <a:r>
              <a:rPr lang="cs-CZ" dirty="0" smtClean="0"/>
              <a:t>letiště</a:t>
            </a:r>
            <a:endParaRPr lang="cs-CZ" dirty="0"/>
          </a:p>
        </p:txBody>
      </p:sp>
      <p:sp>
        <p:nvSpPr>
          <p:cNvPr id="3" name="Zástupný symbol pro obsah 2"/>
          <p:cNvSpPr>
            <a:spLocks noGrp="1"/>
          </p:cNvSpPr>
          <p:nvPr>
            <p:ph idx="1"/>
          </p:nvPr>
        </p:nvSpPr>
        <p:spPr>
          <a:xfrm>
            <a:off x="457200" y="1142984"/>
            <a:ext cx="7239000" cy="5312752"/>
          </a:xfrm>
        </p:spPr>
        <p:txBody>
          <a:bodyPr>
            <a:normAutofit fontScale="77500" lnSpcReduction="20000"/>
          </a:bodyPr>
          <a:lstStyle/>
          <a:p>
            <a:r>
              <a:rPr lang="cs-CZ" b="1" dirty="0" smtClean="0"/>
              <a:t>Při překročení hygienických limitů </a:t>
            </a:r>
            <a:r>
              <a:rPr lang="cs-CZ" dirty="0" smtClean="0"/>
              <a:t>z provozu hluku na mezinárodních letištích zajišťujících ročně </a:t>
            </a:r>
            <a:r>
              <a:rPr lang="cs-CZ" b="1" dirty="0" smtClean="0"/>
              <a:t>více než 50 tisíc startů nebo přistání a vojenských letištích </a:t>
            </a:r>
            <a:r>
              <a:rPr lang="cs-CZ" dirty="0" smtClean="0"/>
              <a:t>je provozovatel letiště povinen navrhnout vydání </a:t>
            </a:r>
            <a:r>
              <a:rPr lang="cs-CZ" b="1" dirty="0" smtClean="0"/>
              <a:t>opatření obecné povahy</a:t>
            </a:r>
            <a:r>
              <a:rPr lang="cs-CZ" dirty="0" smtClean="0"/>
              <a:t> podle správního řádu ke zřízení ochranného hlukového pásma. Opatření obecné povahy ke zřízení ochranného hlukového pásma vydá Úřad pro civilní letectví v dohodě s krajskou hygienickou stanicí.</a:t>
            </a:r>
          </a:p>
          <a:p>
            <a:r>
              <a:rPr lang="cs-CZ" dirty="0" smtClean="0"/>
              <a:t>U bytových domů, rodinných domů, staveb pro školní a předškolní výchovu, staveb pro zdravotní a sociální účely a funkčně obdobných staveb umístěných v ochranném hlukovém pásmu je provozovatel letiště na základě odborného posudku vypracovaného na jeho náklad povinen postupně provést nebo zajistit </a:t>
            </a:r>
            <a:r>
              <a:rPr lang="cs-CZ" b="1" dirty="0" smtClean="0"/>
              <a:t>provedení protihlukových opatření v takovém rozsahu, aby byly alespoň uvnitř staveb hygienické limity hluku dodrženy. </a:t>
            </a:r>
            <a:r>
              <a:rPr lang="cs-CZ" dirty="0" smtClean="0"/>
              <a:t>U staveb uvedených ve větě první, ve kterých by podle odborného posudku protihluková opatření nezajistila dodržování hygienických limitů, může příslušný správní úřad zahájit </a:t>
            </a:r>
            <a:r>
              <a:rPr lang="cs-CZ" b="1" dirty="0" smtClean="0"/>
              <a:t>řízení o změně v užívání stavby nebo o jejím odstranění.</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Hluk z provozoven služeb</a:t>
            </a:r>
            <a:br>
              <a:rPr lang="cs-CZ" dirty="0" smtClean="0"/>
            </a:br>
            <a:r>
              <a:rPr lang="cs-CZ" dirty="0" smtClean="0"/>
              <a:t> a hluk z veř. produkce hudby </a:t>
            </a:r>
            <a:endParaRPr lang="cs-CZ" dirty="0"/>
          </a:p>
        </p:txBody>
      </p:sp>
      <p:sp>
        <p:nvSpPr>
          <p:cNvPr id="3" name="Zástupný symbol pro obsah 2"/>
          <p:cNvSpPr>
            <a:spLocks noGrp="1"/>
          </p:cNvSpPr>
          <p:nvPr>
            <p:ph idx="1"/>
          </p:nvPr>
        </p:nvSpPr>
        <p:spPr/>
        <p:txBody>
          <a:bodyPr/>
          <a:lstStyle/>
          <a:p>
            <a:r>
              <a:rPr lang="cs-CZ" dirty="0" smtClean="0"/>
              <a:t>zákaz překročení hygienických limitů. Splnění této povinnosti zajistí osoba provozující službu a, jde-li o </a:t>
            </a:r>
            <a:r>
              <a:rPr lang="cs-CZ" dirty="0" smtClean="0">
                <a:solidFill>
                  <a:srgbClr val="00B050"/>
                </a:solidFill>
              </a:rPr>
              <a:t>veřejnou produkci hudby, pořadatel, a nelze-li pořadatele zjistit, pak osoba, která k tomuto účelu stavbu, jiné zařízení nebo pozemek poskytla. </a:t>
            </a:r>
            <a:endParaRPr lang="cs-CZ" dirty="0" smtClean="0"/>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Vl</a:t>
            </a:r>
            <a:r>
              <a:rPr lang="cs-CZ" dirty="0" smtClean="0"/>
              <a:t>. </a:t>
            </a:r>
            <a:r>
              <a:rPr lang="cs-CZ" dirty="0" err="1" smtClean="0"/>
              <a:t>Nař</a:t>
            </a:r>
            <a:r>
              <a:rPr lang="cs-CZ" dirty="0" smtClean="0"/>
              <a:t>. 272/2011 Sb.</a:t>
            </a:r>
            <a:endParaRPr lang="cs-CZ" dirty="0"/>
          </a:p>
        </p:txBody>
      </p:sp>
      <p:sp>
        <p:nvSpPr>
          <p:cNvPr id="3" name="Zástupný symbol pro obsah 2"/>
          <p:cNvSpPr>
            <a:spLocks noGrp="1"/>
          </p:cNvSpPr>
          <p:nvPr>
            <p:ph idx="1"/>
          </p:nvPr>
        </p:nvSpPr>
        <p:spPr>
          <a:xfrm>
            <a:off x="457200" y="1609416"/>
            <a:ext cx="7239000" cy="5203960"/>
          </a:xfrm>
        </p:spPr>
        <p:txBody>
          <a:bodyPr>
            <a:normAutofit fontScale="70000" lnSpcReduction="20000"/>
          </a:bodyPr>
          <a:lstStyle/>
          <a:p>
            <a:pPr marL="0" indent="0">
              <a:buNone/>
            </a:pPr>
            <a:r>
              <a:rPr lang="cs-CZ" dirty="0"/>
              <a:t>T</a:t>
            </a:r>
            <a:r>
              <a:rPr lang="cs-CZ" dirty="0" smtClean="0"/>
              <a:t>oto </a:t>
            </a:r>
            <a:r>
              <a:rPr lang="cs-CZ" dirty="0"/>
              <a:t>nařízení zapracovává příslušné předpisy Evropské </a:t>
            </a:r>
            <a:r>
              <a:rPr lang="cs-CZ" dirty="0" smtClean="0"/>
              <a:t>unie</a:t>
            </a:r>
            <a:r>
              <a:rPr lang="cs-CZ" dirty="0"/>
              <a:t> a upravuje</a:t>
            </a:r>
          </a:p>
          <a:p>
            <a:r>
              <a:rPr lang="cs-CZ" dirty="0"/>
              <a:t> hygienické limity hluku a vibrací na pracovištích, způsob jejich zjišťování a hodnocení a minimální rozsah opatření k ochraně zdraví zaměstnance,</a:t>
            </a:r>
          </a:p>
          <a:p>
            <a:r>
              <a:rPr lang="cs-CZ" dirty="0"/>
              <a:t> hygienické limity hluku pro chráněný venkovní prostor, chráněné venkovní prostory staveb a chráněné vnitřní prostory staveb,</a:t>
            </a:r>
          </a:p>
          <a:p>
            <a:r>
              <a:rPr lang="cs-CZ" dirty="0"/>
              <a:t> hygienické limity vibrací pro chráněné vnitřní prostory staveb,</a:t>
            </a:r>
          </a:p>
          <a:p>
            <a:r>
              <a:rPr lang="cs-CZ" dirty="0"/>
              <a:t> způsob měření a hodnocení hluku a vibrací pro denní a noční dobu</a:t>
            </a:r>
            <a:r>
              <a:rPr lang="cs-CZ" dirty="0" smtClean="0"/>
              <a:t>.</a:t>
            </a:r>
          </a:p>
          <a:p>
            <a:pPr marL="0" indent="0">
              <a:buNone/>
            </a:pPr>
            <a:r>
              <a:rPr lang="cs-CZ" b="1" dirty="0" smtClean="0"/>
              <a:t>	</a:t>
            </a:r>
            <a:r>
              <a:rPr lang="cs-CZ" b="1" dirty="0" smtClean="0">
                <a:solidFill>
                  <a:schemeClr val="tx2"/>
                </a:solidFill>
              </a:rPr>
              <a:t>Toto </a:t>
            </a:r>
            <a:r>
              <a:rPr lang="cs-CZ" b="1" dirty="0">
                <a:solidFill>
                  <a:schemeClr val="tx2"/>
                </a:solidFill>
              </a:rPr>
              <a:t>nařízení se nevztahuje na</a:t>
            </a:r>
          </a:p>
          <a:p>
            <a:r>
              <a:rPr lang="cs-CZ" dirty="0"/>
              <a:t> sousedský hluk,</a:t>
            </a:r>
          </a:p>
          <a:p>
            <a:r>
              <a:rPr lang="cs-CZ" dirty="0"/>
              <a:t> hluk a vibrace způsobené prováděním a nácvikem hasebních, záchranných a likvidačních prací, jakož i bezpečnostních</a:t>
            </a:r>
            <a:r>
              <a:rPr lang="cs-CZ" b="1" baseline="30000" dirty="0">
                <a:hlinkClick r:id="rId2"/>
              </a:rPr>
              <a:t>2</a:t>
            </a:r>
            <a:r>
              <a:rPr lang="cs-CZ" b="1" dirty="0">
                <a:hlinkClick r:id="rId2"/>
              </a:rPr>
              <a:t>)</a:t>
            </a:r>
            <a:r>
              <a:rPr lang="cs-CZ" dirty="0"/>
              <a:t> a vojenských akcí,</a:t>
            </a:r>
          </a:p>
          <a:p>
            <a:r>
              <a:rPr lang="cs-CZ" dirty="0"/>
              <a:t> akustické výstražné signály související s bezpečnostními opatřeními, záchranou lidského života, zdraví a majetku,</a:t>
            </a:r>
          </a:p>
          <a:p>
            <a:r>
              <a:rPr lang="cs-CZ" dirty="0"/>
              <a:t> hluk působený povrchovou vodou přelivem přes vodní díla sloužící k nakládání s vodami.</a:t>
            </a:r>
          </a:p>
          <a:p>
            <a:endParaRPr lang="cs-CZ" dirty="0"/>
          </a:p>
        </p:txBody>
      </p:sp>
    </p:spTree>
    <p:extLst>
      <p:ext uri="{BB962C8B-B14F-4D97-AF65-F5344CB8AC3E}">
        <p14:creationId xmlns:p14="http://schemas.microsoft.com/office/powerpoint/2010/main" val="81116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aplikační praxe</a:t>
            </a:r>
            <a:endParaRPr lang="cs-CZ" dirty="0"/>
          </a:p>
        </p:txBody>
      </p:sp>
      <p:sp>
        <p:nvSpPr>
          <p:cNvPr id="3" name="Zástupný symbol pro obsah 2"/>
          <p:cNvSpPr>
            <a:spLocks noGrp="1"/>
          </p:cNvSpPr>
          <p:nvPr>
            <p:ph idx="1"/>
          </p:nvPr>
        </p:nvSpPr>
        <p:spPr/>
        <p:txBody>
          <a:bodyPr>
            <a:normAutofit fontScale="92500" lnSpcReduction="20000"/>
          </a:bodyPr>
          <a:lstStyle/>
          <a:p>
            <a:r>
              <a:rPr lang="cs-CZ" sz="2800" b="1" dirty="0"/>
              <a:t>Zvuk z produkce hudby provozované ve venkovním prostoru se nepovažuje za hluk. </a:t>
            </a:r>
          </a:p>
          <a:p>
            <a:pPr marL="0" indent="0">
              <a:buNone/>
            </a:pPr>
            <a:r>
              <a:rPr lang="cs-CZ" sz="2800" b="1" dirty="0">
                <a:solidFill>
                  <a:schemeClr val="accent1"/>
                </a:solidFill>
              </a:rPr>
              <a:t>ALE</a:t>
            </a:r>
          </a:p>
          <a:p>
            <a:r>
              <a:rPr lang="cs-CZ" sz="2800" b="1" dirty="0"/>
              <a:t>Za hluk je považována veřejná produkce hudby v budově. </a:t>
            </a:r>
          </a:p>
          <a:p>
            <a:pPr marL="0" indent="0">
              <a:buNone/>
            </a:pPr>
            <a:r>
              <a:rPr lang="cs-CZ" b="1" dirty="0"/>
              <a:t>§ 30/2, 2. věta </a:t>
            </a:r>
            <a:r>
              <a:rPr lang="cs-CZ" b="1" dirty="0" smtClean="0"/>
              <a:t>ZOVZ</a:t>
            </a:r>
          </a:p>
          <a:p>
            <a:r>
              <a:rPr lang="cs-CZ" b="1" dirty="0"/>
              <a:t>Přestupku se dopustí ten, kdo nedodrží opatření stanovené nebo uložené ke snížení hluku a vibrací, </a:t>
            </a:r>
            <a:r>
              <a:rPr lang="cs-CZ" b="1" dirty="0">
                <a:solidFill>
                  <a:schemeClr val="accent1"/>
                </a:solidFill>
              </a:rPr>
              <a:t>s výjimkou povinností stanovených pro pořádání nebo poskytnutí prostor a pozemků pro veřejné produkce hudby</a:t>
            </a:r>
          </a:p>
          <a:p>
            <a:pPr marL="0" indent="0">
              <a:buNone/>
            </a:pPr>
            <a:r>
              <a:rPr lang="cs-CZ" dirty="0" smtClean="0"/>
              <a:t>  § </a:t>
            </a:r>
            <a:r>
              <a:rPr lang="cs-CZ" dirty="0"/>
              <a:t>29/1 b) z. 200/1990 Sb.</a:t>
            </a:r>
          </a:p>
          <a:p>
            <a:pPr marL="0" indent="0">
              <a:buNone/>
            </a:pPr>
            <a:endParaRPr lang="cs-CZ" b="1" dirty="0"/>
          </a:p>
          <a:p>
            <a:pPr marL="0" indent="0">
              <a:buNone/>
            </a:pPr>
            <a:endParaRPr lang="cs-CZ" dirty="0"/>
          </a:p>
        </p:txBody>
      </p:sp>
    </p:spTree>
    <p:extLst>
      <p:ext uri="{BB962C8B-B14F-4D97-AF65-F5344CB8AC3E}">
        <p14:creationId xmlns:p14="http://schemas.microsoft.com/office/powerpoint/2010/main" val="1748771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jUDIKATURA</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Rozsudek NSS ze dne 29. 3. 2016, č. j. 6 As 44/2014-88 </a:t>
            </a:r>
            <a:r>
              <a:rPr lang="cs-CZ" dirty="0"/>
              <a:t>(hudební festival </a:t>
            </a:r>
            <a:r>
              <a:rPr lang="cs-CZ" dirty="0" err="1"/>
              <a:t>Mighty</a:t>
            </a:r>
            <a:r>
              <a:rPr lang="cs-CZ" dirty="0"/>
              <a:t> </a:t>
            </a:r>
            <a:r>
              <a:rPr lang="cs-CZ" dirty="0" err="1"/>
              <a:t>Sounds</a:t>
            </a:r>
            <a:r>
              <a:rPr lang="cs-CZ" dirty="0"/>
              <a:t>, překročení limitů hluku o 25,9 dB). </a:t>
            </a:r>
          </a:p>
          <a:p>
            <a:r>
              <a:rPr lang="cs-CZ" dirty="0"/>
              <a:t>Rozšířený senát Nejvyššího správního soudu posuzoval právní otázku, zda obecná </a:t>
            </a:r>
            <a:r>
              <a:rPr lang="cs-CZ" dirty="0">
                <a:solidFill>
                  <a:schemeClr val="accent1"/>
                </a:solidFill>
              </a:rPr>
              <a:t>regulace </a:t>
            </a:r>
            <a:r>
              <a:rPr lang="cs-CZ" dirty="0"/>
              <a:t>hlukových limitů zakotvená v § 12 nařízení vlády a dále v příloze č. 3 k tomuto nařízení </a:t>
            </a:r>
            <a:r>
              <a:rPr lang="cs-CZ" dirty="0">
                <a:solidFill>
                  <a:schemeClr val="accent1"/>
                </a:solidFill>
              </a:rPr>
              <a:t>překročila meze zákonného zmocnění</a:t>
            </a:r>
            <a:r>
              <a:rPr lang="cs-CZ" dirty="0"/>
              <a:t>. </a:t>
            </a:r>
          </a:p>
          <a:p>
            <a:r>
              <a:rPr lang="cs-CZ" dirty="0"/>
              <a:t>Obsahovalo-li by nařízení vlády výslovný zákaz veřejné produkce hudby v zastavěných oblastech, nebylo by sporu o tom, že by tento podzákonný předpis nad rámec zákona a mimo zákonné meze vytvořil </a:t>
            </a:r>
            <a:r>
              <a:rPr lang="cs-CZ" dirty="0">
                <a:solidFill>
                  <a:schemeClr val="accent1"/>
                </a:solidFill>
              </a:rPr>
              <a:t>nový zákaz. </a:t>
            </a:r>
          </a:p>
          <a:p>
            <a:r>
              <a:rPr lang="cs-CZ" dirty="0"/>
              <a:t>Stejně je třeba hodnotit situaci, v níž sice </a:t>
            </a:r>
            <a:r>
              <a:rPr lang="cs-CZ" b="1" dirty="0">
                <a:solidFill>
                  <a:schemeClr val="accent1"/>
                </a:solidFill>
              </a:rPr>
              <a:t>nařízení vlády </a:t>
            </a:r>
            <a:r>
              <a:rPr lang="cs-CZ" dirty="0">
                <a:solidFill>
                  <a:schemeClr val="accent1"/>
                </a:solidFill>
              </a:rPr>
              <a:t>výslovně obdobný zákaz neobsahuje, </a:t>
            </a:r>
            <a:r>
              <a:rPr lang="cs-CZ" b="1" dirty="0">
                <a:solidFill>
                  <a:schemeClr val="accent1"/>
                </a:solidFill>
              </a:rPr>
              <a:t>nastavuje</a:t>
            </a:r>
            <a:r>
              <a:rPr lang="cs-CZ" dirty="0">
                <a:solidFill>
                  <a:schemeClr val="accent1"/>
                </a:solidFill>
              </a:rPr>
              <a:t> však </a:t>
            </a:r>
            <a:r>
              <a:rPr lang="cs-CZ" b="1" dirty="0">
                <a:solidFill>
                  <a:schemeClr val="accent1"/>
                </a:solidFill>
              </a:rPr>
              <a:t>limity tak přísně, že je v praxi nelze dodržet. Podle nařízení vlády by nebylo možno pořádat koncert či jinou hudební produkci v zastavěné části obce nebo v její blízkosti a současně dodržet limity stanovené nařízením. Nařízení vlády č. 272/2011 Sb. se tedy dostalo v té části, ve které reguluje hluk z veřejné produkce hudby, zcela mimo rámec zákona o veřejném zdraví. V této části je tedy nařízení protiústavní, rozporné s čl. 4 odst. 1 Listiny a čl. 2 odst. 4 Ústavy. Obecné soudy, včetně Nejvyššího správního soudu, nemohou takové nařízení v individuální kauze aplikovat (čl. 95 odst. 1 Ústavy). </a:t>
            </a:r>
            <a:br>
              <a:rPr lang="cs-CZ" b="1" dirty="0">
                <a:solidFill>
                  <a:schemeClr val="accent1"/>
                </a:solidFill>
              </a:rPr>
            </a:br>
            <a:endParaRPr lang="cs-CZ" b="1" dirty="0">
              <a:solidFill>
                <a:schemeClr val="accent1"/>
              </a:solidFill>
            </a:endParaRPr>
          </a:p>
          <a:p>
            <a:endParaRPr lang="cs-CZ" dirty="0"/>
          </a:p>
        </p:txBody>
      </p:sp>
    </p:spTree>
    <p:extLst>
      <p:ext uri="{BB962C8B-B14F-4D97-AF65-F5344CB8AC3E}">
        <p14:creationId xmlns:p14="http://schemas.microsoft.com/office/powerpoint/2010/main" val="1155668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JUDIKATURA</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Obdobně viz rozhodnutí NSS čj. 2 As 188/2014-45  (</a:t>
            </a:r>
            <a:r>
              <a:rPr lang="cs-CZ" dirty="0"/>
              <a:t>TRUTNOV OPEN AIR FESTIVAL)</a:t>
            </a:r>
          </a:p>
          <a:p>
            <a:r>
              <a:rPr lang="cs-CZ" dirty="0"/>
              <a:t>došlo k překročení hygienického limitu o 38,1 dB. </a:t>
            </a:r>
            <a:br>
              <a:rPr lang="cs-CZ" dirty="0"/>
            </a:br>
            <a:endParaRPr lang="cs-CZ" b="1" dirty="0"/>
          </a:p>
          <a:p>
            <a:r>
              <a:rPr lang="cs-CZ" dirty="0"/>
              <a:t>jsou-li primární povinnosti stanoveny zákonem a podzákonná úprava tyto povinnosti v souladu s čl. 4 odst. 1 Listiny základních práv a svobod na základě zákona a v jeho mezích pouze upřesňuje, je zároveň učiněno zadost i čl. 4 odst. 2 této Listiny, neboť i v takovém případě lze mít za to, že jsou meze základních práv a svobod stanoveny zákonem a podzákonný předpis má skutečně pouze upřesňující funkci. </a:t>
            </a:r>
          </a:p>
          <a:p>
            <a:r>
              <a:rPr lang="cs-CZ" b="1" dirty="0">
                <a:solidFill>
                  <a:schemeClr val="accent1"/>
                </a:solidFill>
              </a:rPr>
              <a:t>zákonem č. 267/2015 Sb. byly z definice hluku, a tedy i z dozorové působnosti orgánů ochrany veřejného zdraví vyňaty veškeré produkce hudby provozované ve venkovním prostoru. Regulace tohoto hluku náleží od 1. 12. 2015, tedy od účinnosti zákona č. 267/2015 Sb., obcím. Za změněné zákonné úpravy již regulace produkce hudby ve venkovním prostoru pod nařízení vlády o ochraně zdraví před nepříznivými účinky hluku a vibrací nespadá. </a:t>
            </a:r>
            <a:br>
              <a:rPr lang="cs-CZ" b="1" dirty="0">
                <a:solidFill>
                  <a:schemeClr val="accent1"/>
                </a:solidFill>
              </a:rPr>
            </a:br>
            <a:endParaRPr lang="cs-CZ" dirty="0">
              <a:solidFill>
                <a:schemeClr val="accent1"/>
              </a:solidFill>
            </a:endParaRPr>
          </a:p>
        </p:txBody>
      </p:sp>
    </p:spTree>
    <p:extLst>
      <p:ext uri="{BB962C8B-B14F-4D97-AF65-F5344CB8AC3E}">
        <p14:creationId xmlns:p14="http://schemas.microsoft.com/office/powerpoint/2010/main" val="2113123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OBECNĚ ZÁVAZNÉ VYHLÁŠKY OBCÍ</a:t>
            </a:r>
            <a:endParaRPr lang="cs-CZ" dirty="0"/>
          </a:p>
        </p:txBody>
      </p:sp>
      <p:sp>
        <p:nvSpPr>
          <p:cNvPr id="3" name="Zástupný symbol pro obsah 2"/>
          <p:cNvSpPr>
            <a:spLocks noGrp="1"/>
          </p:cNvSpPr>
          <p:nvPr>
            <p:ph idx="1"/>
          </p:nvPr>
        </p:nvSpPr>
        <p:spPr/>
        <p:txBody>
          <a:bodyPr/>
          <a:lstStyle/>
          <a:p>
            <a:r>
              <a:rPr lang="cs-CZ" dirty="0"/>
              <a:t>Podmínky pro pořádání veřejnosti přístupných akcí mohou obce stanovit dle ustanovení § 10 písm. b) zákona o obcích, které umožňuje obci ukládat </a:t>
            </a:r>
            <a:r>
              <a:rPr lang="cs-CZ" b="1" dirty="0">
                <a:solidFill>
                  <a:schemeClr val="accent1"/>
                </a:solidFill>
              </a:rPr>
              <a:t>povinnosti pro pořádání, průběh a ukončení veřejnosti přístupných sportovních a kulturních podniků, včetně tanečních zábav a  diskoték</a:t>
            </a:r>
            <a:r>
              <a:rPr lang="cs-CZ" dirty="0"/>
              <a:t>, pokud se jedná o  akce přístupné veřejnosti.</a:t>
            </a:r>
          </a:p>
          <a:p>
            <a:endParaRPr lang="cs-CZ" dirty="0"/>
          </a:p>
        </p:txBody>
      </p:sp>
    </p:spTree>
    <p:extLst>
      <p:ext uri="{BB962C8B-B14F-4D97-AF65-F5344CB8AC3E}">
        <p14:creationId xmlns:p14="http://schemas.microsoft.com/office/powerpoint/2010/main" val="3670032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OBECNĚ ZÁVAZNÉ VYHLÁŠKY OBCÍ</a:t>
            </a:r>
            <a:endParaRPr lang="cs-CZ" dirty="0"/>
          </a:p>
        </p:txBody>
      </p:sp>
      <p:sp>
        <p:nvSpPr>
          <p:cNvPr id="3" name="Zástupný symbol pro obsah 2"/>
          <p:cNvSpPr>
            <a:spLocks noGrp="1"/>
          </p:cNvSpPr>
          <p:nvPr>
            <p:ph idx="1"/>
          </p:nvPr>
        </p:nvSpPr>
        <p:spPr/>
        <p:txBody>
          <a:bodyPr/>
          <a:lstStyle/>
          <a:p>
            <a:r>
              <a:rPr lang="cs-CZ" dirty="0"/>
              <a:t>Povinnosti (závazné podmínky) by měly být stanoveny přiměřeně podle druhu akce a zejména pak podle rozsahu, jakým je způsobilý narušit veřejný pořádek v obci. </a:t>
            </a:r>
          </a:p>
          <a:p>
            <a:pPr marL="0" indent="0">
              <a:buNone/>
            </a:pPr>
            <a:endParaRPr lang="cs-CZ" dirty="0"/>
          </a:p>
          <a:p>
            <a:r>
              <a:rPr lang="cs-CZ" dirty="0"/>
              <a:t>splnění oznamovací povinnosti ke konání akce,</a:t>
            </a:r>
          </a:p>
          <a:p>
            <a:r>
              <a:rPr lang="cs-CZ" dirty="0"/>
              <a:t>povinnost k zajištění řádné pořadatelské služby,</a:t>
            </a:r>
          </a:p>
          <a:p>
            <a:r>
              <a:rPr lang="cs-CZ" dirty="0"/>
              <a:t>povinnost akci řádně a včas ukončit…</a:t>
            </a:r>
          </a:p>
          <a:p>
            <a:pPr marL="0" indent="0">
              <a:buNone/>
            </a:pPr>
            <a:endParaRPr lang="cs-CZ" dirty="0"/>
          </a:p>
        </p:txBody>
      </p:sp>
    </p:spTree>
    <p:extLst>
      <p:ext uri="{BB962C8B-B14F-4D97-AF65-F5344CB8AC3E}">
        <p14:creationId xmlns:p14="http://schemas.microsoft.com/office/powerpoint/2010/main" val="433950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VEŘEJNÁ PRODUKCE HUDBY A RUŠENÍ VEŘEJNÉHO POŘÁDKU</a:t>
            </a:r>
            <a:endParaRPr lang="cs-CZ" dirty="0"/>
          </a:p>
        </p:txBody>
      </p:sp>
      <p:sp>
        <p:nvSpPr>
          <p:cNvPr id="3" name="Zástupný symbol pro obsah 2"/>
          <p:cNvSpPr>
            <a:spLocks noGrp="1"/>
          </p:cNvSpPr>
          <p:nvPr>
            <p:ph idx="1"/>
          </p:nvPr>
        </p:nvSpPr>
        <p:spPr/>
        <p:txBody>
          <a:bodyPr/>
          <a:lstStyle/>
          <a:p>
            <a:r>
              <a:rPr lang="cs-CZ" dirty="0"/>
              <a:t>Obtěžování hlukem a vibracemi, které by mohlo narušit veřejný pořádek a vzbudit veřejné pohoršení, je regulováno s účinností od 1. října 2016  v </a:t>
            </a:r>
            <a:r>
              <a:rPr lang="cs-CZ" b="1" dirty="0"/>
              <a:t>§ 47 odst. 1 písm. c) přestupkového zákona č. 200/1990 Sb., </a:t>
            </a:r>
            <a:r>
              <a:rPr lang="cs-CZ" dirty="0"/>
              <a:t>v platném znění</a:t>
            </a:r>
          </a:p>
          <a:p>
            <a:r>
              <a:rPr lang="cs-CZ" b="1" dirty="0"/>
              <a:t>Pokuta do 10 000 Kč</a:t>
            </a:r>
          </a:p>
          <a:p>
            <a:endParaRPr lang="cs-CZ" dirty="0"/>
          </a:p>
        </p:txBody>
      </p:sp>
    </p:spTree>
    <p:extLst>
      <p:ext uri="{BB962C8B-B14F-4D97-AF65-F5344CB8AC3E}">
        <p14:creationId xmlns:p14="http://schemas.microsoft.com/office/powerpoint/2010/main" val="414648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Determinanty zdraví</a:t>
            </a:r>
            <a:endParaRPr lang="cs-CZ" dirty="0"/>
          </a:p>
        </p:txBody>
      </p:sp>
      <p:sp>
        <p:nvSpPr>
          <p:cNvPr id="3" name="Zástupný symbol pro obsah 2"/>
          <p:cNvSpPr>
            <a:spLocks noGrp="1"/>
          </p:cNvSpPr>
          <p:nvPr>
            <p:ph idx="1"/>
          </p:nvPr>
        </p:nvSpPr>
        <p:spPr/>
        <p:txBody>
          <a:bodyPr>
            <a:normAutofit fontScale="92500" lnSpcReduction="10000"/>
          </a:bodyPr>
          <a:lstStyle/>
          <a:p>
            <a:pPr lvl="0"/>
            <a:r>
              <a:rPr lang="cs-CZ" dirty="0" smtClean="0"/>
              <a:t>osobní, společenské a ekonomické faktory a faktory životního prostředí, které jsou vzájemně se ovlivňujícími proměnnými, a zároveň významně ovlivňují a určují zdravotní stav jedince, skupiny lidí nebo společnosti</a:t>
            </a:r>
          </a:p>
          <a:p>
            <a:pPr lvl="0">
              <a:buNone/>
            </a:pPr>
            <a:r>
              <a:rPr lang="cs-CZ" dirty="0" smtClean="0"/>
              <a:t> </a:t>
            </a:r>
            <a:r>
              <a:rPr lang="cs-CZ" sz="1900" dirty="0" smtClean="0"/>
              <a:t>(</a:t>
            </a:r>
            <a:r>
              <a:rPr lang="cs-CZ" sz="1900" dirty="0" err="1" smtClean="0"/>
              <a:t>Nutbeam</a:t>
            </a:r>
            <a:r>
              <a:rPr lang="cs-CZ" sz="1900" dirty="0" smtClean="0"/>
              <a:t>, 1998) </a:t>
            </a:r>
          </a:p>
          <a:p>
            <a:pPr lvl="0"/>
            <a:r>
              <a:rPr lang="cs-CZ" dirty="0" smtClean="0"/>
              <a:t>Vliv determinant na zdravotní stav populace a očekávanou délku života: </a:t>
            </a:r>
          </a:p>
          <a:p>
            <a:pPr lvl="0">
              <a:buNone/>
            </a:pPr>
            <a:r>
              <a:rPr lang="cs-CZ" dirty="0" smtClean="0"/>
              <a:t>- genetický základ 10–15 %,</a:t>
            </a:r>
          </a:p>
          <a:p>
            <a:pPr lvl="0">
              <a:buNone/>
            </a:pPr>
            <a:r>
              <a:rPr lang="cs-CZ" dirty="0" smtClean="0"/>
              <a:t>- zdravotnictví 10–15 %, </a:t>
            </a:r>
          </a:p>
          <a:p>
            <a:pPr lvl="0">
              <a:buNone/>
            </a:pPr>
            <a:r>
              <a:rPr lang="cs-CZ" dirty="0" smtClean="0"/>
              <a:t>- životní prostředí cca 20 % </a:t>
            </a:r>
          </a:p>
          <a:p>
            <a:pPr lvl="0">
              <a:buNone/>
            </a:pPr>
            <a:r>
              <a:rPr lang="cs-CZ" dirty="0" smtClean="0"/>
              <a:t>- způsob života cca 50 </a:t>
            </a:r>
            <a:r>
              <a:rPr lang="cs-CZ" smtClean="0"/>
              <a:t>% …</a:t>
            </a:r>
            <a:endParaRPr lang="cs-CZ" dirty="0" smtClean="0"/>
          </a:p>
          <a:p>
            <a:pPr lvl="0">
              <a:buNone/>
            </a:pPr>
            <a:r>
              <a:rPr lang="cs-CZ" sz="1900" dirty="0" smtClean="0"/>
              <a:t>	(</a:t>
            </a:r>
            <a:r>
              <a:rPr lang="cs-CZ" sz="1900" dirty="0" err="1" smtClean="0"/>
              <a:t>Wilkinson</a:t>
            </a:r>
            <a:r>
              <a:rPr lang="cs-CZ" sz="1900" dirty="0" smtClean="0"/>
              <a:t>, </a:t>
            </a:r>
            <a:r>
              <a:rPr lang="cs-CZ" sz="1900" dirty="0" err="1" smtClean="0"/>
              <a:t>Marmot</a:t>
            </a:r>
            <a:r>
              <a:rPr lang="cs-CZ" sz="1900" dirty="0" smtClean="0"/>
              <a:t>, 2005)</a:t>
            </a:r>
          </a:p>
          <a:p>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DOBA NOČNÍHO KLIDU</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Od 1. října 2016 nabyl účinnosti zákon č.  204/2015 Sb., kterým se mění zákon č. 200/1990 Sb., který mimo jiné novelizuje i ustanovení § 47 zákona o přestupcích. Zákonné zmocnění pro vydání obecně závazné vyhlášky je nově upraveno v ustanovení § 47 odst. 6, které stanoví, že: </a:t>
            </a:r>
            <a:r>
              <a:rPr lang="cs-CZ" b="1" dirty="0">
                <a:solidFill>
                  <a:schemeClr val="accent1"/>
                </a:solidFill>
              </a:rPr>
              <a:t>„Dobou nočního klidu se rozumí doba od 22. do 6. hodiny. Obec může obecně závaznou vyhláškou stanovit výjimečné případy, zejména slavnosti nebo obdobné společenské nebo rodinné akce, při nichž je doba nočního klidu vymezena dobou kratší nebo žádnou.“ </a:t>
            </a:r>
          </a:p>
          <a:p>
            <a:r>
              <a:rPr lang="cs-CZ" dirty="0"/>
              <a:t>Stanovení kratší nebo žádné doby nočního klidu je od 1. října 2016 možné pouze přímo obecně závaznou vyhláškou, nikoliv rozhodnutím určeného orgánu obce na jejím základě. </a:t>
            </a:r>
          </a:p>
          <a:p>
            <a:endParaRPr lang="cs-CZ" dirty="0"/>
          </a:p>
        </p:txBody>
      </p:sp>
    </p:spTree>
    <p:extLst>
      <p:ext uri="{BB962C8B-B14F-4D97-AF65-F5344CB8AC3E}">
        <p14:creationId xmlns:p14="http://schemas.microsoft.com/office/powerpoint/2010/main" val="1050255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a:t>
            </a:r>
            <a:r>
              <a:rPr lang="cs-CZ" dirty="0"/>
              <a:t>o některých přestupcích č. 251/2016 Sb.</a:t>
            </a:r>
          </a:p>
        </p:txBody>
      </p:sp>
      <p:sp>
        <p:nvSpPr>
          <p:cNvPr id="3" name="Zástupný symbol pro obsah 2"/>
          <p:cNvSpPr>
            <a:spLocks noGrp="1"/>
          </p:cNvSpPr>
          <p:nvPr>
            <p:ph idx="1"/>
          </p:nvPr>
        </p:nvSpPr>
        <p:spPr/>
        <p:txBody>
          <a:bodyPr/>
          <a:lstStyle/>
          <a:p>
            <a:r>
              <a:rPr lang="cs-CZ" dirty="0"/>
              <a:t>S účinností od 1.7.2017</a:t>
            </a:r>
          </a:p>
          <a:p>
            <a:r>
              <a:rPr lang="cs-CZ" dirty="0"/>
              <a:t>§ 5: Přestupky proti veřejnému pořádku, vymezení doby nočního klidu § 5/6</a:t>
            </a:r>
          </a:p>
          <a:p>
            <a:r>
              <a:rPr lang="cs-CZ" dirty="0"/>
              <a:t>§ 5/1 písm. d): FO se dopustí přestupku tím, že poruší noční klid – sankce do 10 000 Kč</a:t>
            </a:r>
          </a:p>
          <a:p>
            <a:r>
              <a:rPr lang="cs-CZ" dirty="0"/>
              <a:t>§5/2 písm. a): PO a podnikající FO se dopustí přestupku tím, že poruší noční klid – sankce do 10 000 Kč</a:t>
            </a:r>
          </a:p>
          <a:p>
            <a:endParaRPr lang="cs-CZ" dirty="0"/>
          </a:p>
        </p:txBody>
      </p:sp>
    </p:spTree>
    <p:extLst>
      <p:ext uri="{BB962C8B-B14F-4D97-AF65-F5344CB8AC3E}">
        <p14:creationId xmlns:p14="http://schemas.microsoft.com/office/powerpoint/2010/main" val="4163424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39000" cy="1380768"/>
          </a:xfrm>
        </p:spPr>
        <p:txBody>
          <a:bodyPr>
            <a:normAutofit fontScale="90000"/>
          </a:bodyPr>
          <a:lstStyle/>
          <a:p>
            <a:r>
              <a:rPr lang="cs-CZ" dirty="0"/>
              <a:t>Odpovědnost za přestupek – překročení zákazu rušení nočního klidu</a:t>
            </a:r>
          </a:p>
        </p:txBody>
      </p:sp>
      <p:sp>
        <p:nvSpPr>
          <p:cNvPr id="3" name="Zástupný symbol pro obsah 2"/>
          <p:cNvSpPr>
            <a:spLocks noGrp="1"/>
          </p:cNvSpPr>
          <p:nvPr>
            <p:ph idx="1"/>
          </p:nvPr>
        </p:nvSpPr>
        <p:spPr>
          <a:xfrm>
            <a:off x="457200" y="1844824"/>
            <a:ext cx="7239000" cy="4610912"/>
          </a:xfrm>
        </p:spPr>
        <p:txBody>
          <a:bodyPr>
            <a:normAutofit fontScale="92500" lnSpcReduction="10000"/>
          </a:bodyPr>
          <a:lstStyle/>
          <a:p>
            <a:r>
              <a:rPr lang="cs-CZ" dirty="0"/>
              <a:t>Zákaz rušení nočního klidu se vztahuje na celé území obce bez rozlišení, zda případný hluk vzniká ve venkovním či vnitřním prostoru. Stejně tak obecně závazná vyhláška vymezující odlišnou dobu nočního klidu se vztahuje na případný hluk vznikající ve venkovním i vnitřním prostoru.</a:t>
            </a:r>
          </a:p>
          <a:p>
            <a:r>
              <a:rPr lang="cs-CZ" dirty="0"/>
              <a:t>Při určení druhu sankce a její výměry se přihlíží k závažnosti přestupku, zejména ke způsobu jeho spáchání a jeho následkům, k okolnostem, za nichž byl spáchán, k míře zavinění, k pohnutkám a k osobě pachatele, zda a jakým způsobem byl pro týž </a:t>
            </a:r>
            <a:r>
              <a:rPr lang="sv-SE" dirty="0"/>
              <a:t>skutek postižen v disciplinárním řízení.</a:t>
            </a:r>
            <a:endParaRPr lang="cs-CZ" dirty="0"/>
          </a:p>
          <a:p>
            <a:pPr marL="0" indent="0">
              <a:buNone/>
            </a:pPr>
            <a:endParaRPr lang="cs-CZ" dirty="0"/>
          </a:p>
          <a:p>
            <a:endParaRPr lang="cs-CZ" dirty="0"/>
          </a:p>
        </p:txBody>
      </p:sp>
    </p:spTree>
    <p:extLst>
      <p:ext uri="{BB962C8B-B14F-4D97-AF65-F5344CB8AC3E}">
        <p14:creationId xmlns:p14="http://schemas.microsoft.com/office/powerpoint/2010/main" val="2102051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JUDIKATURA</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Nález Ústavního soudu ze dne 7. 6. 2016, </a:t>
            </a:r>
            <a:r>
              <a:rPr lang="cs-CZ" b="1" dirty="0" err="1"/>
              <a:t>sp</a:t>
            </a:r>
            <a:r>
              <a:rPr lang="cs-CZ" b="1" dirty="0"/>
              <a:t>. zn. </a:t>
            </a:r>
            <a:r>
              <a:rPr lang="cs-CZ" b="1" dirty="0" err="1"/>
              <a:t>Pl</a:t>
            </a:r>
            <a:r>
              <a:rPr lang="cs-CZ" b="1" dirty="0"/>
              <a:t>. ÚS 4/16 (Chrastava)</a:t>
            </a:r>
          </a:p>
          <a:p>
            <a:r>
              <a:rPr lang="cs-CZ" dirty="0"/>
              <a:t> </a:t>
            </a:r>
            <a:r>
              <a:rPr lang="cs-CZ" b="1" i="1" dirty="0"/>
              <a:t>„Veřejný zájem, jakým je nerušený odpočinek v noční době, má být zájmem na udržení místních tradic a na upevňování mezilidských vazeb skrze hlasité noční aktivity převážen toliko ve  výjimečných případech. </a:t>
            </a:r>
            <a:r>
              <a:rPr lang="cs-CZ" b="1" i="1" dirty="0">
                <a:solidFill>
                  <a:schemeClr val="accent1"/>
                </a:solidFill>
              </a:rPr>
              <a:t>Tyto výjimečné případy, kdy se doba nočního klidu stanoví jako kratší nebo žádná, je třeba vymezit natolik určitě, aby lidé v obci žijící mohli počet a rozložení potenciálně částečně či úplně probdělých nocí v roce předvídat</a:t>
            </a:r>
            <a:r>
              <a:rPr lang="cs-CZ" b="1" i="1" dirty="0"/>
              <a:t>, tedy aby lidé žijící v obci přesně věděli, kdy či za jakých okolností na </a:t>
            </a:r>
            <a:r>
              <a:rPr lang="cs-CZ" b="1" i="1" dirty="0" smtClean="0"/>
              <a:t>nerušený </a:t>
            </a:r>
            <a:r>
              <a:rPr lang="cs-CZ" b="1" i="1" dirty="0"/>
              <a:t>odpočinek v délce osmi hodin vzhledem k místním specifikům nárok nemají, protože osoby tento jejich odpočinek narušující za to nebudou podléhat veřejnoprávní sankci. Takovéto dny je třeba vymezit buď konkrétním datem (například 1. 1.), datovatelným obdobím (například velikonoční svátky) či událostí, jejíž datum je vzhledem k  místním tradicím </a:t>
            </a:r>
            <a:r>
              <a:rPr lang="cs-CZ" b="1" i="1" dirty="0" smtClean="0"/>
              <a:t>předvídatelné</a:t>
            </a:r>
            <a:r>
              <a:rPr lang="cs-CZ" b="1" i="1" dirty="0"/>
              <a:t>“. </a:t>
            </a:r>
          </a:p>
          <a:p>
            <a:pPr marL="0" indent="0">
              <a:buNone/>
            </a:pPr>
            <a:endParaRPr lang="cs-CZ" dirty="0"/>
          </a:p>
        </p:txBody>
      </p:sp>
    </p:spTree>
    <p:extLst>
      <p:ext uri="{BB962C8B-B14F-4D97-AF65-F5344CB8AC3E}">
        <p14:creationId xmlns:p14="http://schemas.microsoft.com/office/powerpoint/2010/main" val="3254897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NĚKTERÉ OTÁZKY</a:t>
            </a:r>
            <a:endParaRPr lang="cs-CZ" dirty="0"/>
          </a:p>
        </p:txBody>
      </p:sp>
      <p:sp>
        <p:nvSpPr>
          <p:cNvPr id="3" name="Zástupný symbol pro obsah 2"/>
          <p:cNvSpPr>
            <a:spLocks noGrp="1"/>
          </p:cNvSpPr>
          <p:nvPr>
            <p:ph idx="1"/>
          </p:nvPr>
        </p:nvSpPr>
        <p:spPr/>
        <p:txBody>
          <a:bodyPr/>
          <a:lstStyle/>
          <a:p>
            <a:r>
              <a:rPr lang="cs-CZ" b="1" dirty="0"/>
              <a:t>Rušení veřejného pořádku vs. ochrana veřejného zdraví ?</a:t>
            </a:r>
          </a:p>
          <a:p>
            <a:r>
              <a:rPr lang="cs-CZ" b="1" dirty="0"/>
              <a:t>Ústavně zaručená práva na ochranu příznivého ŽP, zdraví, vlastnického práva…</a:t>
            </a:r>
          </a:p>
          <a:p>
            <a:r>
              <a:rPr lang="cs-CZ" b="1" dirty="0"/>
              <a:t>Opakované veřejné produkce hudby v určité lokalitě?</a:t>
            </a:r>
          </a:p>
          <a:p>
            <a:r>
              <a:rPr lang="cs-CZ" b="1" dirty="0"/>
              <a:t>Nástroje satisfakce?</a:t>
            </a:r>
          </a:p>
          <a:p>
            <a:r>
              <a:rPr lang="cs-CZ" b="1" dirty="0"/>
              <a:t>Soulad s posláním ZOVZ?</a:t>
            </a:r>
          </a:p>
          <a:p>
            <a:r>
              <a:rPr lang="cs-CZ" b="1" dirty="0"/>
              <a:t>Adekvátní  výše sankce při porušení zákonem stanovených povinností (resp. nástroje negativní stimulace)?</a:t>
            </a:r>
          </a:p>
          <a:p>
            <a:endParaRPr lang="cs-CZ" dirty="0"/>
          </a:p>
        </p:txBody>
      </p:sp>
    </p:spTree>
    <p:extLst>
      <p:ext uri="{BB962C8B-B14F-4D97-AF65-F5344CB8AC3E}">
        <p14:creationId xmlns:p14="http://schemas.microsoft.com/office/powerpoint/2010/main" val="2302359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Vibrace</a:t>
            </a:r>
            <a:endParaRPr lang="cs-CZ" dirty="0"/>
          </a:p>
        </p:txBody>
      </p:sp>
      <p:sp>
        <p:nvSpPr>
          <p:cNvPr id="3" name="Zástupný symbol pro obsah 2"/>
          <p:cNvSpPr>
            <a:spLocks noGrp="1"/>
          </p:cNvSpPr>
          <p:nvPr>
            <p:ph idx="1"/>
          </p:nvPr>
        </p:nvSpPr>
        <p:spPr/>
        <p:txBody>
          <a:bodyPr>
            <a:normAutofit/>
          </a:bodyPr>
          <a:lstStyle/>
          <a:p>
            <a:r>
              <a:rPr lang="cs-CZ" dirty="0" smtClean="0"/>
              <a:t>V chráněných vnitřních prostorech nesmějí být instalovány stroje a zařízení o základním kmitočtu od 4 do 8 Hz. Osoba může instalovat takový stroj nebo zařízení v okolí bytových domů, rodinných domů, staveb pro školní a předškolní výchovu a pro zdravotní a sociální účely, jakož i funkčně obdobných staveb, jen pokud na základě studie o přenosu vibrací příslušnému orgánu ochrany veřejného zdraví prokáže, že nedojde k nadlimitnímu přenosu vibrací na fyzické osoby v těchto stavbách (§ 33 ZOVZ).</a:t>
            </a:r>
          </a:p>
          <a:p>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Neionizující záření</a:t>
            </a:r>
            <a:endParaRPr lang="cs-CZ" dirty="0"/>
          </a:p>
        </p:txBody>
      </p:sp>
      <p:sp>
        <p:nvSpPr>
          <p:cNvPr id="3" name="Zástupný symbol pro obsah 2"/>
          <p:cNvSpPr>
            <a:spLocks noGrp="1"/>
          </p:cNvSpPr>
          <p:nvPr>
            <p:ph idx="1"/>
          </p:nvPr>
        </p:nvSpPr>
        <p:spPr/>
        <p:txBody>
          <a:bodyPr>
            <a:normAutofit/>
          </a:bodyPr>
          <a:lstStyle/>
          <a:p>
            <a:r>
              <a:rPr lang="cs-CZ" dirty="0" smtClean="0"/>
              <a:t> Neionizujícím zářením se pro účely tohoto zákona rozumí elektrická a magnetická pole a elektromagnetické záření o frekvenci do 1,7.10</a:t>
            </a:r>
            <a:r>
              <a:rPr lang="cs-CZ" baseline="30000" dirty="0" smtClean="0"/>
              <a:t>15</a:t>
            </a:r>
            <a:r>
              <a:rPr lang="cs-CZ" dirty="0" smtClean="0"/>
              <a:t> Hz.</a:t>
            </a:r>
          </a:p>
          <a:p>
            <a:r>
              <a:rPr lang="cs-CZ" dirty="0" smtClean="0"/>
              <a:t>Povinnosti osoby, která používá, popřípadě provozuje stroj nebo zařízení, které je zdrojem neionizujícího záření včetně laserů</a:t>
            </a:r>
          </a:p>
          <a:p>
            <a:pPr>
              <a:buNone/>
            </a:pPr>
            <a:r>
              <a:rPr lang="cs-CZ" dirty="0" smtClean="0"/>
              <a:t>	(§ 35 -36 ZOVZ)</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Kategorizace prací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37 ZOVZ, zákoník práce</a:t>
            </a:r>
          </a:p>
          <a:p>
            <a:r>
              <a:rPr lang="cs-CZ" dirty="0" smtClean="0"/>
              <a:t>Vyhláška č. 432/2003 Sb., kterou se stanoví podmínky pro zařazování prací do kategorií, limitní hodnoty ukazatelů biologických expozičních testů, podmínky odběru biologického materiálu pro provádění biologických expozičních testů a náležitosti hlášení prací s azbestem a biologickými činiteli, upravuje, co se rozumí </a:t>
            </a:r>
            <a:r>
              <a:rPr lang="cs-CZ" b="1" dirty="0" smtClean="0"/>
              <a:t>faktory, které mohou nebo mají vliv na zdraví, a vysvětluje princip zařazení práce do kategorie jako souhrnné hodnocení úrovně zátěže faktory rozhodujícími ze zdravotního hlediska o kvalitě pracovních podmínek </a:t>
            </a:r>
            <a:r>
              <a:rPr lang="cs-CZ" dirty="0" smtClean="0"/>
              <a:t>v charakteristické směně. </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Odpovědnostní vztahy</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smtClean="0">
                <a:solidFill>
                  <a:schemeClr val="tx2"/>
                </a:solidFill>
              </a:rPr>
              <a:t>§ 84/1 </a:t>
            </a:r>
            <a:r>
              <a:rPr lang="cs-CZ" b="1" dirty="0" err="1" smtClean="0">
                <a:solidFill>
                  <a:schemeClr val="tx2"/>
                </a:solidFill>
              </a:rPr>
              <a:t>písm.m</a:t>
            </a:r>
            <a:r>
              <a:rPr lang="cs-CZ" b="1" dirty="0" smtClean="0">
                <a:solidFill>
                  <a:schemeClr val="tx2"/>
                </a:solidFill>
              </a:rPr>
              <a:t>) ZOVZ:</a:t>
            </a:r>
            <a:r>
              <a:rPr lang="cs-CZ" dirty="0"/>
              <a:t> Při výkonu státního zdravotního dozoru orgány ochrany veřejného zdraví v rozsahu své </a:t>
            </a:r>
            <a:r>
              <a:rPr lang="cs-CZ" dirty="0" smtClean="0"/>
              <a:t>působnosti mohou </a:t>
            </a:r>
            <a:r>
              <a:rPr lang="cs-CZ" dirty="0"/>
              <a:t>pozastavit provoz nebo používání zdroje hluku, vibrací nebo zdroje neionizujícího záření, je-li to nezbytné k ochraně veřejného zdraví, a to do doby odstranění </a:t>
            </a:r>
            <a:r>
              <a:rPr lang="cs-CZ" dirty="0" smtClean="0"/>
              <a:t>závady</a:t>
            </a:r>
          </a:p>
          <a:p>
            <a:r>
              <a:rPr lang="cs-CZ" b="1" dirty="0" smtClean="0">
                <a:solidFill>
                  <a:schemeClr val="tx2"/>
                </a:solidFill>
              </a:rPr>
              <a:t>§ 84/2 ZOVZ</a:t>
            </a:r>
            <a:r>
              <a:rPr lang="cs-CZ" dirty="0" smtClean="0"/>
              <a:t>: osoba</a:t>
            </a:r>
            <a:r>
              <a:rPr lang="cs-CZ" dirty="0"/>
              <a:t>, které bylo nápravné opatření </a:t>
            </a:r>
            <a:r>
              <a:rPr lang="cs-CZ" dirty="0" err="1" smtClean="0"/>
              <a:t>uloženo,je</a:t>
            </a:r>
            <a:r>
              <a:rPr lang="cs-CZ" dirty="0" smtClean="0"/>
              <a:t> </a:t>
            </a:r>
            <a:r>
              <a:rPr lang="cs-CZ" dirty="0"/>
              <a:t>povinna informovat příslušný orgán ochrany veřejného zdraví o odstranění závady a, spočívá-li závada ve skutečnosti, kterou lze měřit nebo provést její laboratorní vyšetření, předložit i důkaz o dodržování povinností stanovených přímo použitelnými předpisy Evropské unie a právními předpisy nebo uložených na jejich základě rozhodnutím příslušného orgánu ochrany veřejného zdraví.</a:t>
            </a:r>
          </a:p>
        </p:txBody>
      </p:sp>
    </p:spTree>
    <p:extLst>
      <p:ext uri="{BB962C8B-B14F-4D97-AF65-F5344CB8AC3E}">
        <p14:creationId xmlns:p14="http://schemas.microsoft.com/office/powerpoint/2010/main" val="2682890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Odpovědnostní vztahy</a:t>
            </a:r>
            <a:endParaRPr lang="cs-CZ" dirty="0"/>
          </a:p>
        </p:txBody>
      </p:sp>
      <p:sp>
        <p:nvSpPr>
          <p:cNvPr id="3" name="Zástupný symbol pro obsah 2"/>
          <p:cNvSpPr>
            <a:spLocks noGrp="1"/>
          </p:cNvSpPr>
          <p:nvPr>
            <p:ph idx="1"/>
          </p:nvPr>
        </p:nvSpPr>
        <p:spPr/>
        <p:txBody>
          <a:bodyPr>
            <a:normAutofit/>
          </a:bodyPr>
          <a:lstStyle/>
          <a:p>
            <a:r>
              <a:rPr lang="cs-CZ" b="1" dirty="0" smtClean="0"/>
              <a:t>§ 92a ZOVZ: Správní </a:t>
            </a:r>
            <a:r>
              <a:rPr lang="cs-CZ" b="1" dirty="0"/>
              <a:t>delikty na úseku bezpečnosti </a:t>
            </a:r>
            <a:r>
              <a:rPr lang="cs-CZ" b="1" dirty="0" smtClean="0"/>
              <a:t>výrobků</a:t>
            </a:r>
          </a:p>
          <a:p>
            <a:r>
              <a:rPr lang="cs-CZ" b="1" dirty="0">
                <a:solidFill>
                  <a:schemeClr val="tx2"/>
                </a:solidFill>
              </a:rPr>
              <a:t>§ </a:t>
            </a:r>
            <a:r>
              <a:rPr lang="cs-CZ" b="1" dirty="0" smtClean="0">
                <a:solidFill>
                  <a:schemeClr val="tx2"/>
                </a:solidFill>
              </a:rPr>
              <a:t>92g ZOVZ: Správní </a:t>
            </a:r>
            <a:r>
              <a:rPr lang="cs-CZ" b="1" dirty="0">
                <a:solidFill>
                  <a:schemeClr val="tx2"/>
                </a:solidFill>
              </a:rPr>
              <a:t>delikty na úseku ochrany před hlukem, vibracemi a neionizujícím </a:t>
            </a:r>
            <a:r>
              <a:rPr lang="cs-CZ" b="1" dirty="0" smtClean="0">
                <a:solidFill>
                  <a:schemeClr val="tx2"/>
                </a:solidFill>
              </a:rPr>
              <a:t>zářením</a:t>
            </a:r>
          </a:p>
          <a:p>
            <a:pPr marL="0" indent="0">
              <a:buNone/>
            </a:pPr>
            <a:endParaRPr lang="cs-CZ" b="1" dirty="0"/>
          </a:p>
          <a:p>
            <a:endParaRPr lang="cs-CZ" b="1" dirty="0"/>
          </a:p>
          <a:p>
            <a:endParaRPr lang="cs-CZ" b="1" dirty="0"/>
          </a:p>
          <a:p>
            <a:endParaRPr lang="cs-CZ" dirty="0"/>
          </a:p>
        </p:txBody>
      </p:sp>
    </p:spTree>
    <p:extLst>
      <p:ext uri="{BB962C8B-B14F-4D97-AF65-F5344CB8AC3E}">
        <p14:creationId xmlns:p14="http://schemas.microsoft.com/office/powerpoint/2010/main" val="134970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Hluková zátěž</a:t>
            </a:r>
            <a:endParaRPr lang="cs-CZ" dirty="0"/>
          </a:p>
        </p:txBody>
      </p:sp>
      <p:sp>
        <p:nvSpPr>
          <p:cNvPr id="3" name="Zástupný symbol pro obsah 2"/>
          <p:cNvSpPr>
            <a:spLocks noGrp="1"/>
          </p:cNvSpPr>
          <p:nvPr>
            <p:ph idx="1"/>
          </p:nvPr>
        </p:nvSpPr>
        <p:spPr/>
        <p:txBody>
          <a:bodyPr>
            <a:normAutofit fontScale="92500" lnSpcReduction="10000"/>
          </a:bodyPr>
          <a:lstStyle/>
          <a:p>
            <a:pPr lvl="0"/>
            <a:r>
              <a:rPr lang="cs-CZ" i="1" dirty="0" smtClean="0"/>
              <a:t>Hluk je neodstranitelnou součástí životního prostředí člověka, protože je důsledkem aktivního a produktivního života lidí </a:t>
            </a:r>
            <a:r>
              <a:rPr lang="cs-CZ" dirty="0" smtClean="0"/>
              <a:t>(míra přiměřená poměrům?) </a:t>
            </a:r>
          </a:p>
          <a:p>
            <a:pPr lvl="0"/>
            <a:r>
              <a:rPr lang="cs-CZ" dirty="0" smtClean="0"/>
              <a:t>zdravotní rovina – přes subjektivitu ve vnímání a reakcích na hlukovou zátěž existuje odborná shoda o míře hlukové zátěže, která většině lidí působí zdravotní zátěž, případně ohrožení (sluch, oběhový systém, psychika…) </a:t>
            </a:r>
          </a:p>
          <a:p>
            <a:pPr lvl="0"/>
            <a:r>
              <a:rPr lang="cs-CZ" dirty="0" smtClean="0"/>
              <a:t>podle strategických hlukových map v ČR více než 240. 000 lidí postiženo celodenní hlukovou zátěží nad 70 dB (65 dB uváděno jako hranice „dlouhodobé nesnesitelnosti“)</a:t>
            </a:r>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Správní delikty hluk, vibrace, neionizující záření - § 92G </a:t>
            </a:r>
            <a:r>
              <a:rPr lang="cs-CZ" dirty="0" err="1" smtClean="0"/>
              <a:t>zovz</a:t>
            </a:r>
            <a:endParaRPr lang="cs-CZ" dirty="0"/>
          </a:p>
        </p:txBody>
      </p:sp>
      <p:sp>
        <p:nvSpPr>
          <p:cNvPr id="3" name="Zástupný symbol pro obsah 2"/>
          <p:cNvSpPr>
            <a:spLocks noGrp="1"/>
          </p:cNvSpPr>
          <p:nvPr>
            <p:ph idx="1"/>
          </p:nvPr>
        </p:nvSpPr>
        <p:spPr>
          <a:xfrm>
            <a:off x="457200" y="1609416"/>
            <a:ext cx="7239000" cy="5131952"/>
          </a:xfrm>
        </p:spPr>
        <p:txBody>
          <a:bodyPr>
            <a:normAutofit fontScale="55000" lnSpcReduction="20000"/>
          </a:bodyPr>
          <a:lstStyle/>
          <a:p>
            <a:r>
              <a:rPr lang="cs-CZ" b="1" dirty="0" smtClean="0"/>
              <a:t>(</a:t>
            </a:r>
            <a:r>
              <a:rPr lang="cs-CZ" sz="2900" b="1" dirty="0"/>
              <a:t>1)</a:t>
            </a:r>
            <a:r>
              <a:rPr lang="cs-CZ" sz="2900" dirty="0"/>
              <a:t> Právnická nebo </a:t>
            </a:r>
            <a:r>
              <a:rPr lang="cs-CZ" sz="2900" b="1" dirty="0"/>
              <a:t>podnikající</a:t>
            </a:r>
            <a:r>
              <a:rPr lang="cs-CZ" sz="2900" dirty="0"/>
              <a:t> fyzická osoba, která používá nebo provozuje zdroj hluku nebo vibrací, provozovatel, správce nebo vlastník zdroje hluku nebo vibrací, anebo </a:t>
            </a:r>
            <a:r>
              <a:rPr lang="cs-CZ" sz="2900" dirty="0">
                <a:solidFill>
                  <a:schemeClr val="tx2"/>
                </a:solidFill>
              </a:rPr>
              <a:t>právnická nebo podnikající fyzická osoba jako pořadatel veřejné produkce hudby nebo jako osoba, která k pořádání veřejné produkce hudby poskytla stavbu, jiné zařízení nebo pozemek, se dopustí správního deliktu tím, že v rozporu s § 30 odst. 1 </a:t>
            </a:r>
            <a:r>
              <a:rPr lang="cs-CZ" sz="2900" dirty="0">
                <a:solidFill>
                  <a:srgbClr val="00B050"/>
                </a:solidFill>
              </a:rPr>
              <a:t>nezajistí, aby nebyl překročen hygienický limit hluku nebo vibrací.</a:t>
            </a:r>
          </a:p>
          <a:p>
            <a:r>
              <a:rPr lang="cs-CZ" sz="2900" b="1" dirty="0"/>
              <a:t>(2)</a:t>
            </a:r>
            <a:r>
              <a:rPr lang="cs-CZ" sz="2900" dirty="0"/>
              <a:t> Právnická nebo podnikající fyzická osoba, která používá nebo provozuje zdroj hluku nebo vibrací nebo zdroj neionizujícího záření, provozovatel, správce nebo vlastník zdroje hluku nebo vibrací anebo právnická nebo podnikající fyzická osoba jako pořadatel veřejné produkce hudby nebo jako osoba, která k pořádání veřejné produkce hudby poskytla stavbu, jiné zařízení nebo pozemek, se dopustí správního deliktu tím, že </a:t>
            </a:r>
            <a:r>
              <a:rPr lang="cs-CZ" sz="2900" b="1" dirty="0">
                <a:solidFill>
                  <a:srgbClr val="00B050"/>
                </a:solidFill>
              </a:rPr>
              <a:t>nesplní povinnost pozastavit provoz nebo používání zdroje hluku nebo vibrací uloženou podle § 84 odst. 1 písm. m).</a:t>
            </a:r>
          </a:p>
          <a:p>
            <a:r>
              <a:rPr lang="cs-CZ" sz="2900" b="1" dirty="0"/>
              <a:t>(3)</a:t>
            </a:r>
            <a:r>
              <a:rPr lang="cs-CZ" sz="2900" dirty="0"/>
              <a:t> Provozovatel letiště, které zajišťuje ročně více než 50000 vzletů nebo přistání, nebo vojenského letiště se dopustí správního deliktu tím, </a:t>
            </a:r>
            <a:r>
              <a:rPr lang="cs-CZ" sz="2900" dirty="0" smtClean="0"/>
              <a:t>že</a:t>
            </a:r>
          </a:p>
          <a:p>
            <a:pPr marL="0" indent="0">
              <a:buNone/>
            </a:pPr>
            <a:r>
              <a:rPr lang="cs-CZ" sz="2900" b="1" dirty="0" smtClean="0"/>
              <a:t>     a</a:t>
            </a:r>
            <a:r>
              <a:rPr lang="cs-CZ" sz="2900" b="1" dirty="0"/>
              <a:t>)</a:t>
            </a:r>
            <a:r>
              <a:rPr lang="cs-CZ" sz="2900" dirty="0"/>
              <a:t> v rozporu s § 31 odst. 3 nenavrhne zřízení ochranného hlukového </a:t>
            </a:r>
            <a:r>
              <a:rPr lang="cs-CZ" sz="2900" dirty="0" smtClean="0"/>
              <a:t>     pásma</a:t>
            </a:r>
            <a:r>
              <a:rPr lang="cs-CZ" sz="2900" dirty="0"/>
              <a:t>, nebo</a:t>
            </a:r>
          </a:p>
          <a:p>
            <a:pPr marL="0" indent="0">
              <a:buNone/>
            </a:pPr>
            <a:r>
              <a:rPr lang="cs-CZ" sz="2900" b="1" dirty="0" smtClean="0"/>
              <a:t>      b</a:t>
            </a:r>
            <a:r>
              <a:rPr lang="cs-CZ" sz="2900" b="1" dirty="0"/>
              <a:t>)</a:t>
            </a:r>
            <a:r>
              <a:rPr lang="cs-CZ" sz="2900" dirty="0"/>
              <a:t> na základě odborného posudku neplní povinnost podle § 31 odst. 4.</a:t>
            </a:r>
          </a:p>
          <a:p>
            <a:r>
              <a:rPr lang="cs-CZ" sz="2900" b="1" dirty="0"/>
              <a:t>(4)</a:t>
            </a:r>
            <a:r>
              <a:rPr lang="cs-CZ" sz="2900" dirty="0"/>
              <a:t> Právnická nebo podnikající fyzická osoba se dopustí správního deliktu tím, že v rozporu s § 33 instaluje v chráněném vnitřním prostoru stavby stroj nebo zařízení o základním kmitočtu od 4 do 8 Hz.</a:t>
            </a:r>
          </a:p>
          <a:p>
            <a:pPr marL="0" indent="0">
              <a:buNone/>
            </a:pPr>
            <a:endParaRPr lang="cs-CZ" sz="2900" dirty="0"/>
          </a:p>
        </p:txBody>
      </p:sp>
    </p:spTree>
    <p:extLst>
      <p:ext uri="{BB962C8B-B14F-4D97-AF65-F5344CB8AC3E}">
        <p14:creationId xmlns:p14="http://schemas.microsoft.com/office/powerpoint/2010/main" val="3774232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Správní delikty hluk, vibrace, neionizující záření</a:t>
            </a:r>
          </a:p>
        </p:txBody>
      </p:sp>
      <p:sp>
        <p:nvSpPr>
          <p:cNvPr id="3" name="Zástupný symbol pro obsah 2"/>
          <p:cNvSpPr>
            <a:spLocks noGrp="1"/>
          </p:cNvSpPr>
          <p:nvPr>
            <p:ph idx="1"/>
          </p:nvPr>
        </p:nvSpPr>
        <p:spPr>
          <a:xfrm>
            <a:off x="457200" y="1609416"/>
            <a:ext cx="7239000" cy="5131952"/>
          </a:xfrm>
        </p:spPr>
        <p:txBody>
          <a:bodyPr>
            <a:normAutofit fontScale="55000" lnSpcReduction="20000"/>
          </a:bodyPr>
          <a:lstStyle/>
          <a:p>
            <a:r>
              <a:rPr lang="cs-CZ" b="1" dirty="0"/>
              <a:t>(5)</a:t>
            </a:r>
            <a:r>
              <a:rPr lang="cs-CZ" dirty="0"/>
              <a:t> Právnická nebo podnikající fyzická osoba, která používá nebo provozuje zdroj neionizujícího záření, se dopustí správního deliktu tím, že</a:t>
            </a:r>
          </a:p>
          <a:p>
            <a:pPr marL="0" indent="0">
              <a:buNone/>
            </a:pPr>
            <a:r>
              <a:rPr lang="cs-CZ" b="1" dirty="0" smtClean="0"/>
              <a:t>  a</a:t>
            </a:r>
            <a:r>
              <a:rPr lang="cs-CZ" b="1" dirty="0"/>
              <a:t>)</a:t>
            </a:r>
            <a:r>
              <a:rPr lang="cs-CZ" dirty="0"/>
              <a:t> nesplní povinnost podle § 35 odst. 2 písm. a) nebo d),</a:t>
            </a:r>
          </a:p>
          <a:p>
            <a:pPr marL="0" indent="0">
              <a:buNone/>
            </a:pPr>
            <a:r>
              <a:rPr lang="cs-CZ" b="1" dirty="0" smtClean="0"/>
              <a:t>   b</a:t>
            </a:r>
            <a:r>
              <a:rPr lang="cs-CZ" b="1" dirty="0"/>
              <a:t>)</a:t>
            </a:r>
            <a:r>
              <a:rPr lang="cs-CZ" dirty="0"/>
              <a:t> v rozporu s § 35 odst. 3 nezastaví provoz nebo používání zdroje neionizujícího </a:t>
            </a:r>
            <a:r>
              <a:rPr lang="cs-CZ" dirty="0" smtClean="0"/>
              <a:t>      záření</a:t>
            </a:r>
            <a:r>
              <a:rPr lang="cs-CZ" dirty="0"/>
              <a:t>,</a:t>
            </a:r>
          </a:p>
          <a:p>
            <a:pPr marL="0" indent="0">
              <a:buNone/>
            </a:pPr>
            <a:r>
              <a:rPr lang="cs-CZ" b="1" dirty="0" smtClean="0"/>
              <a:t>  c</a:t>
            </a:r>
            <a:r>
              <a:rPr lang="cs-CZ" b="1" dirty="0"/>
              <a:t>)</a:t>
            </a:r>
            <a:r>
              <a:rPr lang="cs-CZ" dirty="0"/>
              <a:t> nepostupuje v souladu s § 35 odst. 2 písm. b), nebo</a:t>
            </a:r>
          </a:p>
          <a:p>
            <a:pPr marL="0" indent="0">
              <a:buNone/>
            </a:pPr>
            <a:r>
              <a:rPr lang="cs-CZ" b="1" dirty="0" smtClean="0"/>
              <a:t>  d</a:t>
            </a:r>
            <a:r>
              <a:rPr lang="cs-CZ" b="1" dirty="0"/>
              <a:t>)</a:t>
            </a:r>
            <a:r>
              <a:rPr lang="cs-CZ" dirty="0"/>
              <a:t> nesplní povinnost podle § 35 odst. 2 písm. c).</a:t>
            </a:r>
          </a:p>
          <a:p>
            <a:r>
              <a:rPr lang="cs-CZ" b="1" dirty="0"/>
              <a:t>(6)</a:t>
            </a:r>
            <a:r>
              <a:rPr lang="cs-CZ" dirty="0"/>
              <a:t> Výrobce nebo dovozce laseru se dopustí správního deliktu tím, že nezajistí splnění povinnosti podle § 36.</a:t>
            </a:r>
          </a:p>
          <a:p>
            <a:r>
              <a:rPr lang="cs-CZ" b="1" dirty="0"/>
              <a:t>(7)</a:t>
            </a:r>
            <a:r>
              <a:rPr lang="cs-CZ" dirty="0"/>
              <a:t> Provozovatel služby, při které se používá k péči o tělo zdroj neionizujícího záření, se dopustí správního deliktu tím, že v rozporu s § 35 odst. 4</a:t>
            </a:r>
          </a:p>
          <a:p>
            <a:pPr marL="0" indent="0">
              <a:buNone/>
            </a:pPr>
            <a:r>
              <a:rPr lang="cs-CZ" b="1" dirty="0" smtClean="0"/>
              <a:t>  a</a:t>
            </a:r>
            <a:r>
              <a:rPr lang="cs-CZ" b="1" dirty="0"/>
              <a:t>)</a:t>
            </a:r>
            <a:r>
              <a:rPr lang="cs-CZ" dirty="0"/>
              <a:t> nevede nebo neuchovává evidenci, </a:t>
            </a:r>
            <a:r>
              <a:rPr lang="cs-CZ" dirty="0" smtClean="0"/>
              <a:t>nebo</a:t>
            </a:r>
            <a:r>
              <a:rPr lang="cs-CZ" b="1" dirty="0" smtClean="0"/>
              <a:t>   </a:t>
            </a:r>
          </a:p>
          <a:p>
            <a:pPr marL="0" indent="0">
              <a:buNone/>
            </a:pPr>
            <a:r>
              <a:rPr lang="cs-CZ" b="1" dirty="0"/>
              <a:t> </a:t>
            </a:r>
            <a:r>
              <a:rPr lang="cs-CZ" b="1" dirty="0" smtClean="0"/>
              <a:t> b</a:t>
            </a:r>
            <a:r>
              <a:rPr lang="cs-CZ" b="1" dirty="0"/>
              <a:t>)</a:t>
            </a:r>
            <a:r>
              <a:rPr lang="cs-CZ" dirty="0"/>
              <a:t> neukončí provoz zdroje neionizujícího záření po vyčerpání doby provozu zdroje neionizujícího záření.</a:t>
            </a:r>
          </a:p>
          <a:p>
            <a:r>
              <a:rPr lang="cs-CZ" b="1" dirty="0"/>
              <a:t>(8) Za správní delikt se uloží pokuta</a:t>
            </a:r>
            <a:r>
              <a:rPr lang="cs-CZ" dirty="0"/>
              <a:t> do</a:t>
            </a:r>
          </a:p>
          <a:p>
            <a:pPr marL="0" indent="0">
              <a:buNone/>
            </a:pPr>
            <a:r>
              <a:rPr lang="cs-CZ" b="1" dirty="0" smtClean="0"/>
              <a:t> a</a:t>
            </a:r>
            <a:r>
              <a:rPr lang="cs-CZ" b="1" dirty="0"/>
              <a:t>)</a:t>
            </a:r>
            <a:r>
              <a:rPr lang="cs-CZ" dirty="0">
                <a:solidFill>
                  <a:schemeClr val="tx2"/>
                </a:solidFill>
              </a:rPr>
              <a:t> </a:t>
            </a:r>
            <a:r>
              <a:rPr lang="cs-CZ" dirty="0" smtClean="0">
                <a:solidFill>
                  <a:schemeClr val="tx2"/>
                </a:solidFill>
              </a:rPr>
              <a:t>3 000 000 </a:t>
            </a:r>
            <a:r>
              <a:rPr lang="cs-CZ" dirty="0">
                <a:solidFill>
                  <a:schemeClr val="tx2"/>
                </a:solidFill>
              </a:rPr>
              <a:t>Kč, </a:t>
            </a:r>
            <a:r>
              <a:rPr lang="cs-CZ" dirty="0"/>
              <a:t>jde-li o správní delikt podle odstavce 1, 2, 3, 4 nebo 5 písm. a) nebo b),</a:t>
            </a:r>
          </a:p>
          <a:p>
            <a:pPr marL="0" indent="0">
              <a:buNone/>
            </a:pPr>
            <a:r>
              <a:rPr lang="cs-CZ" b="1" dirty="0" smtClean="0"/>
              <a:t> b</a:t>
            </a:r>
            <a:r>
              <a:rPr lang="cs-CZ" b="1" dirty="0"/>
              <a:t>)</a:t>
            </a:r>
            <a:r>
              <a:rPr lang="cs-CZ" dirty="0"/>
              <a:t> </a:t>
            </a:r>
            <a:r>
              <a:rPr lang="cs-CZ" dirty="0" smtClean="0"/>
              <a:t>1000 000 </a:t>
            </a:r>
            <a:r>
              <a:rPr lang="cs-CZ" dirty="0"/>
              <a:t>Kč, jde-li o správní delikt podle odstavce 7 písm. b),</a:t>
            </a:r>
          </a:p>
          <a:p>
            <a:pPr marL="0" indent="0">
              <a:buNone/>
            </a:pPr>
            <a:r>
              <a:rPr lang="cs-CZ" b="1" dirty="0" smtClean="0"/>
              <a:t> c</a:t>
            </a:r>
            <a:r>
              <a:rPr lang="cs-CZ" b="1" dirty="0"/>
              <a:t>)</a:t>
            </a:r>
            <a:r>
              <a:rPr lang="cs-CZ" dirty="0"/>
              <a:t> </a:t>
            </a:r>
            <a:r>
              <a:rPr lang="cs-CZ" dirty="0" smtClean="0"/>
              <a:t>500 000 </a:t>
            </a:r>
            <a:r>
              <a:rPr lang="cs-CZ" dirty="0"/>
              <a:t>Kč, jde-li o správní delikt podle odstavce 5 písm. c) nebo odstavce 6,</a:t>
            </a:r>
          </a:p>
          <a:p>
            <a:pPr marL="0" indent="0">
              <a:buNone/>
            </a:pPr>
            <a:r>
              <a:rPr lang="cs-CZ" b="1" dirty="0" smtClean="0"/>
              <a:t> d</a:t>
            </a:r>
            <a:r>
              <a:rPr lang="cs-CZ" b="1" dirty="0"/>
              <a:t>)</a:t>
            </a:r>
            <a:r>
              <a:rPr lang="cs-CZ" dirty="0"/>
              <a:t> </a:t>
            </a:r>
            <a:r>
              <a:rPr lang="cs-CZ" dirty="0" smtClean="0"/>
              <a:t>100 000 </a:t>
            </a:r>
            <a:r>
              <a:rPr lang="cs-CZ" dirty="0"/>
              <a:t>Kč, jde-li o správní delikt podle odstavce 5 písm. d) nebo odstavce 7 písm. </a:t>
            </a:r>
            <a:r>
              <a:rPr lang="cs-CZ" dirty="0" smtClean="0"/>
              <a:t> a</a:t>
            </a:r>
            <a:r>
              <a:rPr lang="cs-CZ" dirty="0"/>
              <a:t>).</a:t>
            </a:r>
          </a:p>
          <a:p>
            <a:endParaRPr lang="cs-CZ" dirty="0"/>
          </a:p>
        </p:txBody>
      </p:sp>
    </p:spTree>
    <p:extLst>
      <p:ext uri="{BB962C8B-B14F-4D97-AF65-F5344CB8AC3E}">
        <p14:creationId xmlns:p14="http://schemas.microsoft.com/office/powerpoint/2010/main" val="3000793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Problémy aplikační praxe</a:t>
            </a:r>
            <a:endParaRPr lang="cs-CZ" dirty="0"/>
          </a:p>
        </p:txBody>
      </p:sp>
      <p:sp>
        <p:nvSpPr>
          <p:cNvPr id="3" name="Zástupný symbol pro obsah 2"/>
          <p:cNvSpPr>
            <a:spLocks noGrp="1"/>
          </p:cNvSpPr>
          <p:nvPr>
            <p:ph idx="1"/>
          </p:nvPr>
        </p:nvSpPr>
        <p:spPr/>
        <p:txBody>
          <a:bodyPr>
            <a:normAutofit fontScale="92500"/>
          </a:bodyPr>
          <a:lstStyle/>
          <a:p>
            <a:pPr lvl="0"/>
            <a:r>
              <a:rPr lang="cs-CZ" dirty="0" smtClean="0"/>
              <a:t>dostupnost údajů o hlukové zátěži / dostupnost měření </a:t>
            </a:r>
          </a:p>
          <a:p>
            <a:pPr lvl="0"/>
            <a:r>
              <a:rPr lang="cs-CZ" dirty="0" smtClean="0"/>
              <a:t>ekvivalentní (průměrné) hodnoty – nezohlednění časové koncentrace zátěže</a:t>
            </a:r>
          </a:p>
          <a:p>
            <a:pPr lvl="0"/>
            <a:r>
              <a:rPr lang="cs-CZ" dirty="0" smtClean="0"/>
              <a:t>korekce pro určité zdroje hluku (doprava – stará zátěž) </a:t>
            </a:r>
          </a:p>
          <a:p>
            <a:pPr lvl="0"/>
            <a:r>
              <a:rPr lang="cs-CZ" dirty="0" smtClean="0"/>
              <a:t>řízení o povolení zdrojů hluku – dodržení hlukových limitů jako podmínka povolení záměru</a:t>
            </a:r>
          </a:p>
          <a:p>
            <a:pPr lvl="0"/>
            <a:r>
              <a:rPr lang="cs-CZ" dirty="0" smtClean="0"/>
              <a:t>řízení o povolení výjimky při překračování limitů hluku </a:t>
            </a:r>
          </a:p>
          <a:p>
            <a:pPr lvl="0"/>
            <a:r>
              <a:rPr lang="cs-CZ" dirty="0" smtClean="0"/>
              <a:t>soukromoprávní nástroje ochrany před hlukem </a:t>
            </a:r>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Vybraná judikatura</a:t>
            </a:r>
            <a:endParaRPr lang="cs-CZ" dirty="0"/>
          </a:p>
        </p:txBody>
      </p:sp>
      <p:sp>
        <p:nvSpPr>
          <p:cNvPr id="3" name="Zástupný symbol pro obsah 2"/>
          <p:cNvSpPr>
            <a:spLocks noGrp="1"/>
          </p:cNvSpPr>
          <p:nvPr>
            <p:ph idx="1"/>
          </p:nvPr>
        </p:nvSpPr>
        <p:spPr/>
        <p:txBody>
          <a:bodyPr>
            <a:normAutofit/>
          </a:bodyPr>
          <a:lstStyle/>
          <a:p>
            <a:r>
              <a:rPr lang="cs-CZ" dirty="0" smtClean="0"/>
              <a:t> nález ÚS 451/2011- ulice 5. května v Praze</a:t>
            </a:r>
          </a:p>
          <a:p>
            <a:pPr lvl="0"/>
            <a:r>
              <a:rPr lang="cs-CZ" dirty="0" err="1" smtClean="0"/>
              <a:t>ArcelorMittal</a:t>
            </a:r>
            <a:r>
              <a:rPr lang="cs-CZ" dirty="0" smtClean="0"/>
              <a:t> - Hluk a emise z provozu:</a:t>
            </a:r>
          </a:p>
          <a:p>
            <a:pPr>
              <a:buNone/>
            </a:pPr>
            <a:r>
              <a:rPr lang="cs-CZ" dirty="0" smtClean="0"/>
              <a:t>	 rozsudek Krajského soudu v Ostravě </a:t>
            </a:r>
            <a:r>
              <a:rPr lang="cs-CZ" dirty="0" err="1" smtClean="0"/>
              <a:t>sp</a:t>
            </a:r>
            <a:r>
              <a:rPr lang="cs-CZ" dirty="0" smtClean="0"/>
              <a:t>. zn. 57 </a:t>
            </a:r>
            <a:r>
              <a:rPr lang="cs-CZ" dirty="0" err="1" smtClean="0"/>
              <a:t>Cdo</a:t>
            </a:r>
            <a:r>
              <a:rPr lang="cs-CZ" dirty="0" smtClean="0"/>
              <a:t> 223/2013: povinnost zdržet se rušení nad míru přiměřenou poměrům</a:t>
            </a:r>
          </a:p>
          <a:p>
            <a:pPr marL="0" indent="0">
              <a:buNone/>
            </a:pPr>
            <a:endParaRPr lang="cs-CZ"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Vybraná právní úprava</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 13 NOZ</a:t>
            </a:r>
          </a:p>
          <a:p>
            <a:r>
              <a:rPr lang="cs-CZ" dirty="0" smtClean="0"/>
              <a:t>§ 81 NOZ</a:t>
            </a:r>
          </a:p>
          <a:p>
            <a:pPr lvl="0"/>
            <a:r>
              <a:rPr lang="cs-CZ" dirty="0" smtClean="0"/>
              <a:t>§ 2958 NOZ</a:t>
            </a:r>
          </a:p>
          <a:p>
            <a:pPr lvl="0"/>
            <a:r>
              <a:rPr lang="cs-CZ" dirty="0" smtClean="0"/>
              <a:t>§ 1013 NOZ</a:t>
            </a:r>
          </a:p>
          <a:p>
            <a:pPr lvl="0"/>
            <a:r>
              <a:rPr lang="cs-CZ" dirty="0" smtClean="0"/>
              <a:t>§ 2925 NOZ </a:t>
            </a:r>
          </a:p>
          <a:p>
            <a:pPr lvl="0"/>
            <a:r>
              <a:rPr lang="cs-CZ" dirty="0" smtClean="0"/>
              <a:t>Soudobý přístup v ČR ke koncepci příčinné souvislosti u závazků z deliktů a oprávněnost</a:t>
            </a:r>
          </a:p>
          <a:p>
            <a:pPr>
              <a:buNone/>
            </a:pPr>
            <a:r>
              <a:rPr lang="cs-CZ" dirty="0" smtClean="0"/>
              <a:t>	odlišného přístupu u škod na životním prostředí a na zdraví.</a:t>
            </a:r>
          </a:p>
          <a:p>
            <a:pPr lvl="0"/>
            <a:r>
              <a:rPr lang="cs-CZ" dirty="0" smtClean="0"/>
              <a:t>Vhodnost tzv. metodiky Nejvyššího soudu k odškodňování újem na zdraví pro škody na zdraví způsobené imisemi.</a:t>
            </a:r>
          </a:p>
          <a:p>
            <a:pPr lvl="0"/>
            <a:r>
              <a:rPr lang="cs-CZ" dirty="0" smtClean="0"/>
              <a:t>Národní strategie podpory a prevence ochrany zdraví „Zdraví 2020“</a:t>
            </a:r>
          </a:p>
          <a:p>
            <a:pPr lvl="0"/>
            <a:r>
              <a:rPr lang="cs-CZ" dirty="0" smtClean="0"/>
              <a:t>Problematická ochrana podle z. o ochraně veřejného zdraví </a:t>
            </a:r>
          </a:p>
          <a:p>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Předvídatelnost rozhodnutí dle § 13 NOZ</a:t>
            </a:r>
            <a:endParaRPr lang="cs-CZ" dirty="0"/>
          </a:p>
        </p:txBody>
      </p:sp>
      <p:sp>
        <p:nvSpPr>
          <p:cNvPr id="3" name="Zástupný symbol pro obsah 2"/>
          <p:cNvSpPr>
            <a:spLocks noGrp="1"/>
          </p:cNvSpPr>
          <p:nvPr>
            <p:ph idx="1"/>
          </p:nvPr>
        </p:nvSpPr>
        <p:spPr/>
        <p:txBody>
          <a:bodyPr/>
          <a:lstStyle/>
          <a:p>
            <a:r>
              <a:rPr lang="cs-CZ" dirty="0" smtClean="0"/>
              <a:t>Každý, kdo se domáhá právní ochrany, může důvodně očekávat, že jeho případ	bude rozhodnut obdobně jako jiný případ, který již byl rozhodnutý a shoduje se v podstatných znacích. Kdyby bylo rozhodnutí jiné, má dotyčný právo na přesvědčivé vysvětlení této odchylky.</a:t>
            </a:r>
          </a:p>
          <a:p>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Noz</a:t>
            </a:r>
            <a:r>
              <a:rPr lang="cs-CZ" dirty="0" smtClean="0"/>
              <a:t> a osobnostní práva</a:t>
            </a:r>
            <a:endParaRPr lang="cs-CZ" dirty="0"/>
          </a:p>
        </p:txBody>
      </p:sp>
      <p:sp>
        <p:nvSpPr>
          <p:cNvPr id="3" name="Zástupný symbol pro obsah 2"/>
          <p:cNvSpPr>
            <a:spLocks noGrp="1"/>
          </p:cNvSpPr>
          <p:nvPr>
            <p:ph idx="1"/>
          </p:nvPr>
        </p:nvSpPr>
        <p:spPr/>
        <p:txBody>
          <a:bodyPr>
            <a:normAutofit/>
          </a:bodyPr>
          <a:lstStyle/>
          <a:p>
            <a:r>
              <a:rPr lang="cs-CZ" dirty="0" smtClean="0"/>
              <a:t>§ 81: </a:t>
            </a:r>
          </a:p>
          <a:p>
            <a:pPr>
              <a:buNone/>
            </a:pPr>
            <a:r>
              <a:rPr lang="cs-CZ" dirty="0" smtClean="0"/>
              <a:t>	Chráněna je osobnost člověka včetně všech jeho přirozených práv. Každý je povinen ctít svobodné rozhodnutí člověka žít podle svého.</a:t>
            </a:r>
            <a:br>
              <a:rPr lang="cs-CZ" dirty="0" smtClean="0"/>
            </a:br>
            <a:r>
              <a:rPr lang="cs-CZ" dirty="0" smtClean="0"/>
              <a:t>Ochrany požívají zejména život a důstojnost člověka, jeho zdraví a právo žít v příznivém životním prostředí, jeho vážnost, čest, soukromí a jeho projevy osobní povahy.</a:t>
            </a:r>
            <a:br>
              <a:rPr lang="cs-CZ" dirty="0" smtClean="0"/>
            </a:br>
            <a:endParaRPr lang="cs-CZ" dirty="0" smtClean="0"/>
          </a:p>
          <a:p>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2958 NOZ</a:t>
            </a:r>
            <a:endParaRPr lang="cs-CZ" dirty="0"/>
          </a:p>
        </p:txBody>
      </p:sp>
      <p:sp>
        <p:nvSpPr>
          <p:cNvPr id="3" name="Zástupný symbol pro obsah 2"/>
          <p:cNvSpPr>
            <a:spLocks noGrp="1"/>
          </p:cNvSpPr>
          <p:nvPr>
            <p:ph idx="1"/>
          </p:nvPr>
        </p:nvSpPr>
        <p:spPr/>
        <p:txBody>
          <a:bodyPr/>
          <a:lstStyle/>
          <a:p>
            <a:r>
              <a:rPr lang="cs-CZ" b="1" dirty="0" smtClean="0"/>
              <a:t>Při ublížení na zdraví odčiní škůdce újmu poškozeného peněžitou náhradou, vyvažující plně vytrpěné bolesti a další nemajetkové újmy; vznikla-li poškozením zdraví překážka lepší budoucnosti poškozeného, nahradí mu škůdce i ztížení společenského uplatnění. Nelze-li výši náhrady takto určit, stanoví se podle zásad slušnosti. </a:t>
            </a:r>
          </a:p>
          <a:p>
            <a:r>
              <a:rPr lang="cs-CZ" dirty="0" smtClean="0"/>
              <a:t>Výpočet???</a:t>
            </a:r>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1013 NOZ</a:t>
            </a:r>
            <a:endParaRPr lang="cs-CZ" dirty="0"/>
          </a:p>
        </p:txBody>
      </p:sp>
      <p:sp>
        <p:nvSpPr>
          <p:cNvPr id="3" name="Zástupný symbol pro obsah 2"/>
          <p:cNvSpPr>
            <a:spLocks noGrp="1"/>
          </p:cNvSpPr>
          <p:nvPr>
            <p:ph idx="1"/>
          </p:nvPr>
        </p:nvSpPr>
        <p:spPr/>
        <p:txBody>
          <a:bodyPr>
            <a:normAutofit fontScale="92500" lnSpcReduction="10000"/>
          </a:bodyPr>
          <a:lstStyle/>
          <a:p>
            <a:pPr lvl="0"/>
            <a:r>
              <a:rPr lang="cs-CZ" dirty="0" smtClean="0"/>
              <a:t>(1)Vlastník se zdrží všeho, co působí, že odpad, voda, kouř, prach, plyn, pach, světlo, stín, hluk, otřesy a jiné podobné účinky (imise) vnikají na pozemek jiného vlastníka (souseda) </a:t>
            </a:r>
            <a:r>
              <a:rPr lang="cs-CZ" b="1" dirty="0" smtClean="0"/>
              <a:t>v míře nepřiměřené místním poměrům a podstatně omezují obvyklé užívání pozemku…</a:t>
            </a:r>
          </a:p>
          <a:p>
            <a:pPr lvl="0"/>
            <a:r>
              <a:rPr lang="cs-CZ" dirty="0" smtClean="0"/>
              <a:t>(2) </a:t>
            </a:r>
            <a:r>
              <a:rPr lang="cs-CZ" b="1" dirty="0" smtClean="0"/>
              <a:t>Jsou-li imise důsledkem provozu závodu nebo podobného zařízení, který byl úředně schválen, má soused právo jen na náhradu újmy v penězích</a:t>
            </a:r>
            <a:r>
              <a:rPr lang="cs-CZ" dirty="0" smtClean="0"/>
              <a:t>, i když byla újma způsobena okolnostmi, k nimž se při úředním projednávání nepřihlédlo. To neplatí, pokud se při provádění provozu překračuje rozsah, v jakém byl úředně schválen.</a:t>
            </a:r>
            <a:r>
              <a:rPr lang="cs-CZ" b="1" dirty="0" smtClean="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142852"/>
            <a:ext cx="7239000" cy="1143000"/>
          </a:xfrm>
        </p:spPr>
        <p:txBody>
          <a:bodyPr/>
          <a:lstStyle/>
          <a:p>
            <a:r>
              <a:rPr lang="cs-CZ" dirty="0" smtClean="0"/>
              <a:t>§ 2925 </a:t>
            </a:r>
            <a:r>
              <a:rPr lang="cs-CZ" dirty="0" err="1" smtClean="0"/>
              <a:t>Noz</a:t>
            </a:r>
            <a:endParaRPr lang="cs-CZ" dirty="0"/>
          </a:p>
        </p:txBody>
      </p:sp>
      <p:sp>
        <p:nvSpPr>
          <p:cNvPr id="3" name="Zástupný symbol pro obsah 2"/>
          <p:cNvSpPr>
            <a:spLocks noGrp="1"/>
          </p:cNvSpPr>
          <p:nvPr>
            <p:ph idx="1"/>
          </p:nvPr>
        </p:nvSpPr>
        <p:spPr>
          <a:xfrm>
            <a:off x="457200" y="1428736"/>
            <a:ext cx="7239000" cy="5027000"/>
          </a:xfrm>
        </p:spPr>
        <p:txBody>
          <a:bodyPr>
            <a:normAutofit fontScale="77500" lnSpcReduction="20000"/>
          </a:bodyPr>
          <a:lstStyle/>
          <a:p>
            <a:pPr lvl="0"/>
            <a:r>
              <a:rPr lang="cs-CZ" dirty="0" smtClean="0"/>
              <a:t>(1) Kdo provozuje závod nebo jiné zařízení zvláště nebezpečné, nahradí škodu způsobenou zdrojem zvýšeného nebezpečí; </a:t>
            </a:r>
            <a:r>
              <a:rPr lang="cs-CZ" b="1" dirty="0" smtClean="0"/>
              <a:t>provoz je zvlášť nebezpečný, nelze-li předem rozumně vyloučit možnost vzniku závažné škody ani při vynaložení řádné péče</a:t>
            </a:r>
            <a:r>
              <a:rPr lang="cs-CZ" dirty="0" smtClean="0"/>
              <a:t>. Jinak se povinnosti zprostí, prokáže-li, že škodu způsobila zvnějšku vyšší moc nebo že ji způsobilo vlastní jednání poškozeného nebo neodvratitelné jednání třetí osoby; ujednají-li se další důvody zproštění, nepřihlíží se k tomu.</a:t>
            </a:r>
          </a:p>
          <a:p>
            <a:pPr lvl="0"/>
            <a:r>
              <a:rPr lang="cs-CZ" dirty="0" smtClean="0"/>
              <a:t>(2) </a:t>
            </a:r>
            <a:r>
              <a:rPr lang="cs-CZ" b="1" dirty="0" smtClean="0"/>
              <a:t>Je-li z okolností zřejmé, že provoz významně zvýšil nebezpečí vzniku škody, ačkoli lze důvodně poukázat i na jiné možné příčiny, soud zaváže provozovatele k náhradě škody v rozsahu, který odpovídá pravděpodobnosti způsobení škody provozem</a:t>
            </a:r>
            <a:r>
              <a:rPr lang="cs-CZ" dirty="0" smtClean="0"/>
              <a:t>.</a:t>
            </a:r>
          </a:p>
          <a:p>
            <a:pPr lvl="0"/>
            <a:r>
              <a:rPr lang="cs-CZ" dirty="0" smtClean="0"/>
              <a:t>(3) Má se za to, že </a:t>
            </a:r>
            <a:r>
              <a:rPr lang="cs-CZ" b="1" dirty="0" smtClean="0"/>
              <a:t>provoz je zvláště nebezpečný, pokud se provozuje továrním způsobem nebo pokud se při něm výbušná nebo podobně nebezpečná látka používá nebo se s ní nakládá.</a:t>
            </a:r>
          </a:p>
          <a:p>
            <a:pPr>
              <a:buNone/>
            </a:pPr>
            <a:r>
              <a:rPr lang="cs-CZ" dirty="0" smtClean="0"/>
              <a:t> </a:t>
            </a:r>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Hluková zátěž</a:t>
            </a:r>
            <a:endParaRPr lang="cs-CZ" dirty="0"/>
          </a:p>
        </p:txBody>
      </p:sp>
      <p:sp>
        <p:nvSpPr>
          <p:cNvPr id="3" name="Zástupný symbol pro obsah 2"/>
          <p:cNvSpPr>
            <a:spLocks noGrp="1"/>
          </p:cNvSpPr>
          <p:nvPr>
            <p:ph idx="1"/>
          </p:nvPr>
        </p:nvSpPr>
        <p:spPr/>
        <p:txBody>
          <a:bodyPr/>
          <a:lstStyle/>
          <a:p>
            <a:pPr lvl="0"/>
            <a:r>
              <a:rPr lang="cs-CZ" dirty="0" smtClean="0"/>
              <a:t>ekonomická (finanční) rovina – hluková zátěž přináší finanční zátěž pro veřejné rozpočty (protihluková opatření, výdaje na léčení) i pro jednotlivce (snížení cen nemovitostí, pronájmů, užitné hodnoty)</a:t>
            </a:r>
          </a:p>
          <a:p>
            <a:pPr lvl="0"/>
            <a:r>
              <a:rPr lang="cs-CZ" dirty="0" smtClean="0"/>
              <a:t>tyto dopady by měly být financovány původci nebo beneficienty (příklad nových komunikací odvádějících dopravu z obytné zástavby, ale zatěžujících jiné osoby – snížení počtu zatížených by nemělo být dostatečným argumentem pro přenos zátěže) </a:t>
            </a:r>
          </a:p>
          <a:p>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Odpovědnostní vztahy</a:t>
            </a:r>
            <a:endParaRPr lang="cs-CZ" dirty="0"/>
          </a:p>
        </p:txBody>
      </p:sp>
      <p:sp>
        <p:nvSpPr>
          <p:cNvPr id="3" name="Zástupný symbol pro obsah 2"/>
          <p:cNvSpPr>
            <a:spLocks noGrp="1"/>
          </p:cNvSpPr>
          <p:nvPr>
            <p:ph idx="1"/>
          </p:nvPr>
        </p:nvSpPr>
        <p:spPr/>
        <p:txBody>
          <a:bodyPr/>
          <a:lstStyle/>
          <a:p>
            <a:r>
              <a:rPr lang="cs-CZ" dirty="0" smtClean="0"/>
              <a:t>Odpovědnost </a:t>
            </a:r>
            <a:r>
              <a:rPr lang="cs-CZ" dirty="0" err="1" smtClean="0"/>
              <a:t>správněprávní</a:t>
            </a:r>
            <a:r>
              <a:rPr lang="cs-CZ" dirty="0" smtClean="0"/>
              <a:t>: předpisy na ochranu ŽP i zdraví</a:t>
            </a:r>
          </a:p>
          <a:p>
            <a:r>
              <a:rPr lang="cs-CZ" dirty="0" smtClean="0"/>
              <a:t>Odpovědnost trestněprávní</a:t>
            </a:r>
          </a:p>
          <a:p>
            <a:r>
              <a:rPr lang="cs-CZ" dirty="0" smtClean="0"/>
              <a:t>Odpovědnost občanskoprávní</a:t>
            </a:r>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Hluk a jiné negativní vlivy průřezové nástroje</a:t>
            </a:r>
            <a:endParaRPr lang="cs-CZ" dirty="0"/>
          </a:p>
        </p:txBody>
      </p:sp>
      <p:sp>
        <p:nvSpPr>
          <p:cNvPr id="3" name="Zástupný symbol pro obsah 2"/>
          <p:cNvSpPr>
            <a:spLocks noGrp="1"/>
          </p:cNvSpPr>
          <p:nvPr>
            <p:ph idx="1"/>
          </p:nvPr>
        </p:nvSpPr>
        <p:spPr/>
        <p:txBody>
          <a:bodyPr/>
          <a:lstStyle/>
          <a:p>
            <a:r>
              <a:rPr lang="cs-CZ" dirty="0" smtClean="0"/>
              <a:t>Územní plánování a řízení dle SZ</a:t>
            </a:r>
          </a:p>
          <a:p>
            <a:r>
              <a:rPr lang="cs-CZ" dirty="0" smtClean="0"/>
              <a:t>EIA a HIA</a:t>
            </a:r>
          </a:p>
          <a:p>
            <a:r>
              <a:rPr lang="cs-CZ" dirty="0" smtClean="0"/>
              <a:t>IPPC</a:t>
            </a: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ESLP a kvalita života a zdraví</a:t>
            </a:r>
            <a:endParaRPr lang="cs-CZ" dirty="0"/>
          </a:p>
        </p:txBody>
      </p:sp>
      <p:sp>
        <p:nvSpPr>
          <p:cNvPr id="3" name="Zástupný symbol pro obsah 2"/>
          <p:cNvSpPr>
            <a:spLocks noGrp="1"/>
          </p:cNvSpPr>
          <p:nvPr>
            <p:ph idx="1"/>
          </p:nvPr>
        </p:nvSpPr>
        <p:spPr/>
        <p:txBody>
          <a:bodyPr/>
          <a:lstStyle/>
          <a:p>
            <a:r>
              <a:rPr lang="cs-CZ" dirty="0" smtClean="0"/>
              <a:t>Čl. 8 EÚLP: soukromý a rodinný život, obydlí</a:t>
            </a:r>
          </a:p>
          <a:p>
            <a:r>
              <a:rPr lang="cs-CZ" dirty="0" smtClean="0"/>
              <a:t>Čl. 2 EÚLP: právo na život</a:t>
            </a:r>
          </a:p>
          <a:p>
            <a:endParaRPr lang="cs-CZ" dirty="0" smtClean="0"/>
          </a:p>
          <a:p>
            <a:r>
              <a:rPr lang="cs-CZ" dirty="0" err="1" smtClean="0"/>
              <a:t>Deés</a:t>
            </a:r>
            <a:r>
              <a:rPr lang="cs-CZ" dirty="0" smtClean="0"/>
              <a:t> vs. Maďarsko</a:t>
            </a:r>
          </a:p>
          <a:p>
            <a:r>
              <a:rPr lang="cs-CZ" dirty="0" err="1" smtClean="0"/>
              <a:t>Mileva</a:t>
            </a:r>
            <a:r>
              <a:rPr lang="cs-CZ" dirty="0" smtClean="0"/>
              <a:t> vs. Bulharsko</a:t>
            </a:r>
          </a:p>
          <a:p>
            <a:r>
              <a:rPr lang="cs-CZ" dirty="0" err="1" smtClean="0"/>
              <a:t>Hatton</a:t>
            </a:r>
            <a:r>
              <a:rPr lang="cs-CZ" dirty="0" smtClean="0"/>
              <a:t> vs. Velká Británie (letiště – stát má prostor pro uvážení ve věcech sociálních a v technické sféře – převládající veřejný zájem)</a:t>
            </a:r>
          </a:p>
          <a:p>
            <a:r>
              <a:rPr lang="cs-CZ" dirty="0" err="1" smtClean="0"/>
              <a:t>Branduse</a:t>
            </a:r>
            <a:r>
              <a:rPr lang="cs-CZ" dirty="0" smtClean="0"/>
              <a:t> vs. Rumunsko …(ponižující zacházení)</a:t>
            </a:r>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Hluk – právní úprava</a:t>
            </a:r>
            <a:endParaRPr lang="cs-CZ" dirty="0"/>
          </a:p>
        </p:txBody>
      </p:sp>
      <p:sp>
        <p:nvSpPr>
          <p:cNvPr id="3" name="Zástupný symbol pro obsah 2"/>
          <p:cNvSpPr>
            <a:spLocks noGrp="1"/>
          </p:cNvSpPr>
          <p:nvPr>
            <p:ph idx="1"/>
          </p:nvPr>
        </p:nvSpPr>
        <p:spPr/>
        <p:txBody>
          <a:bodyPr>
            <a:normAutofit fontScale="77500" lnSpcReduction="20000"/>
          </a:bodyPr>
          <a:lstStyle/>
          <a:p>
            <a:pPr lvl="0"/>
            <a:r>
              <a:rPr lang="cs-CZ" b="1" dirty="0" smtClean="0"/>
              <a:t>Hlukem se rozumí zvuk, který může být škodlivý pro zdraví a jehož hygienický limit stanoví prováděcí právní předpis. Vibracemi se rozumí vibrace přenášené pevnými tělesy na lidské tělo, které mohou být škodlivé pro zdraví a jejichž hygienický limit stanoví prováděcí právní předpis</a:t>
            </a:r>
            <a:r>
              <a:rPr lang="cs-CZ" dirty="0" smtClean="0"/>
              <a:t>.</a:t>
            </a:r>
          </a:p>
          <a:p>
            <a:pPr lvl="0"/>
            <a:r>
              <a:rPr lang="cs-CZ" dirty="0" smtClean="0"/>
              <a:t>Směrnice EP a Rady 2002/49/ES o hodnocení a řízení hluku ve vnějším prostředí</a:t>
            </a:r>
          </a:p>
          <a:p>
            <a:pPr lvl="0"/>
            <a:r>
              <a:rPr lang="cs-CZ" dirty="0" smtClean="0"/>
              <a:t>hlukové limity a kompetence orgánů ochrany veřejného zdraví – KHS  (zákon 258/2000 Sb., nařízení vlády 272/2011Sb.).</a:t>
            </a:r>
          </a:p>
          <a:p>
            <a:pPr lvl="0"/>
            <a:r>
              <a:rPr lang="cs-CZ" dirty="0" smtClean="0"/>
              <a:t> strategické hlukové mapy a plány (zákon 222/2006 Sb.) </a:t>
            </a:r>
          </a:p>
          <a:p>
            <a:pPr lvl="0"/>
            <a:r>
              <a:rPr lang="cs-CZ" dirty="0" smtClean="0"/>
              <a:t>možnosti obcí regulovat zdroje hluku prostřednictvím obecně závazných vyhlášek (§10 zákona č. 128/2000 Sb.)</a:t>
            </a:r>
          </a:p>
          <a:p>
            <a:pPr lvl="0"/>
            <a:r>
              <a:rPr lang="cs-CZ" dirty="0" smtClean="0"/>
              <a:t>úprava „sousedských práv“ – dříve § 127 OZ, nyní § 1013 NOZ </a:t>
            </a:r>
          </a:p>
          <a:p>
            <a:pPr lvl="0"/>
            <a:r>
              <a:rPr lang="cs-CZ" dirty="0" smtClean="0"/>
              <a:t>Z. 22/1997 Sb., technické požadavky na výrobky …</a:t>
            </a:r>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o ochraně veřejného zdraví (ZOVZ)</a:t>
            </a:r>
            <a:endParaRPr lang="cs-CZ" dirty="0"/>
          </a:p>
        </p:txBody>
      </p:sp>
      <p:sp>
        <p:nvSpPr>
          <p:cNvPr id="3" name="Zástupný symbol pro obsah 2"/>
          <p:cNvSpPr>
            <a:spLocks noGrp="1"/>
          </p:cNvSpPr>
          <p:nvPr>
            <p:ph idx="1"/>
          </p:nvPr>
        </p:nvSpPr>
        <p:spPr>
          <a:xfrm>
            <a:off x="457200" y="1609416"/>
            <a:ext cx="7239000" cy="5491992"/>
          </a:xfrm>
        </p:spPr>
        <p:txBody>
          <a:bodyPr>
            <a:normAutofit fontScale="77500" lnSpcReduction="20000"/>
          </a:bodyPr>
          <a:lstStyle/>
          <a:p>
            <a:r>
              <a:rPr lang="cs-CZ" i="1" dirty="0" smtClean="0"/>
              <a:t>§ 30/1:</a:t>
            </a:r>
            <a:r>
              <a:rPr lang="cs-CZ" dirty="0"/>
              <a:t> </a:t>
            </a:r>
            <a:r>
              <a:rPr lang="cs-CZ" dirty="0">
                <a:solidFill>
                  <a:schemeClr val="tx2"/>
                </a:solidFill>
              </a:rPr>
              <a:t>Osoba, která používá, popřípadě provozuje stroje a zařízení, které jsou zdrojem hluku nebo vibrací, provozovatel </a:t>
            </a:r>
            <a:r>
              <a:rPr lang="cs-CZ" dirty="0" smtClean="0">
                <a:solidFill>
                  <a:schemeClr val="tx2"/>
                </a:solidFill>
              </a:rPr>
              <a:t>letiště, </a:t>
            </a:r>
            <a:r>
              <a:rPr lang="cs-CZ" dirty="0">
                <a:solidFill>
                  <a:schemeClr val="tx2"/>
                </a:solidFill>
              </a:rPr>
              <a:t>správce, popřípadě vlastník pozemní </a:t>
            </a:r>
            <a:r>
              <a:rPr lang="cs-CZ" dirty="0" smtClean="0">
                <a:solidFill>
                  <a:schemeClr val="tx2"/>
                </a:solidFill>
              </a:rPr>
              <a:t>komunikace, </a:t>
            </a:r>
            <a:r>
              <a:rPr lang="cs-CZ" dirty="0">
                <a:solidFill>
                  <a:schemeClr val="tx2"/>
                </a:solidFill>
              </a:rPr>
              <a:t>provozovatel, popřípadě vlastník </a:t>
            </a:r>
            <a:r>
              <a:rPr lang="cs-CZ" dirty="0" smtClean="0">
                <a:solidFill>
                  <a:schemeClr val="tx2"/>
                </a:solidFill>
              </a:rPr>
              <a:t>dráhy</a:t>
            </a:r>
            <a:r>
              <a:rPr lang="cs-CZ" dirty="0" smtClean="0"/>
              <a:t>, </a:t>
            </a:r>
            <a:r>
              <a:rPr lang="cs-CZ" b="1" dirty="0">
                <a:solidFill>
                  <a:srgbClr val="00B050"/>
                </a:solidFill>
              </a:rPr>
              <a:t>osoba, která je pořadatelem veřejné produkce hudby a nelze-li pořadatele zjistit, pak osoba, která k pořádání veřejné produkce hudby poskytla stavbu, jiné zařízení nebo pozemek </a:t>
            </a:r>
            <a:r>
              <a:rPr lang="cs-CZ" dirty="0"/>
              <a:t>a dále </a:t>
            </a:r>
            <a:r>
              <a:rPr lang="cs-CZ" dirty="0">
                <a:solidFill>
                  <a:schemeClr val="tx2"/>
                </a:solidFill>
              </a:rPr>
              <a:t>provozovatel provozovny a dalších objektů, jejichž provozem vzniká </a:t>
            </a:r>
            <a:r>
              <a:rPr lang="cs-CZ" b="1" dirty="0">
                <a:solidFill>
                  <a:schemeClr val="tx2"/>
                </a:solidFill>
              </a:rPr>
              <a:t>hluk</a:t>
            </a:r>
            <a:r>
              <a:rPr lang="cs-CZ" dirty="0"/>
              <a:t> (dále jen "zdroje hluku nebo vibrací"), jsou povinni technickými, organizačními a dalšími opatřeními zajistit, aby </a:t>
            </a:r>
            <a:r>
              <a:rPr lang="cs-CZ" dirty="0">
                <a:solidFill>
                  <a:srgbClr val="00B050"/>
                </a:solidFill>
              </a:rPr>
              <a:t>hluk nepřekračoval hygienické limity </a:t>
            </a:r>
            <a:r>
              <a:rPr lang="cs-CZ" dirty="0"/>
              <a:t>upravené prováděcím právním předpisem pro chráněný venkovní prostor, chráněné vnitřní prostory staveb a chráněné venkovní prostory staveb a aby bylo zabráněno nadlimitnímu přenosu vibrací na fyzické osoby v chráněném vnitřním prostoru stavby. Splnění povinnosti k ochraně před hlukem z provozu na pozemních komunikacích nebo dráhách v chráněném venkovním prostoru stavby se považuje i za splnění této povinnosti v chráněném vnitřním prostoru stavby.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39000" cy="660688"/>
          </a:xfrm>
        </p:spPr>
        <p:txBody>
          <a:bodyPr/>
          <a:lstStyle/>
          <a:p>
            <a:r>
              <a:rPr lang="cs-CZ" dirty="0" smtClean="0"/>
              <a:t>ZOVZ</a:t>
            </a:r>
            <a:endParaRPr lang="cs-CZ" dirty="0"/>
          </a:p>
        </p:txBody>
      </p:sp>
      <p:sp>
        <p:nvSpPr>
          <p:cNvPr id="3" name="Zástupný symbol pro obsah 2"/>
          <p:cNvSpPr>
            <a:spLocks noGrp="1"/>
          </p:cNvSpPr>
          <p:nvPr>
            <p:ph idx="1"/>
          </p:nvPr>
        </p:nvSpPr>
        <p:spPr>
          <a:xfrm>
            <a:off x="457200" y="980728"/>
            <a:ext cx="7239000" cy="5760640"/>
          </a:xfrm>
        </p:spPr>
        <p:txBody>
          <a:bodyPr>
            <a:normAutofit fontScale="70000" lnSpcReduction="20000"/>
          </a:bodyPr>
          <a:lstStyle/>
          <a:p>
            <a:r>
              <a:rPr lang="cs-CZ" dirty="0" smtClean="0">
                <a:solidFill>
                  <a:schemeClr val="tx2"/>
                </a:solidFill>
              </a:rPr>
              <a:t>§</a:t>
            </a:r>
            <a:r>
              <a:rPr lang="cs-CZ" dirty="0" smtClean="0"/>
              <a:t> </a:t>
            </a:r>
            <a:r>
              <a:rPr lang="cs-CZ" b="1" dirty="0" smtClean="0">
                <a:solidFill>
                  <a:schemeClr val="tx2"/>
                </a:solidFill>
              </a:rPr>
              <a:t>30/2:Hlukem </a:t>
            </a:r>
            <a:r>
              <a:rPr lang="cs-CZ" b="1" dirty="0">
                <a:solidFill>
                  <a:schemeClr val="tx2"/>
                </a:solidFill>
              </a:rPr>
              <a:t>se rozumí zvuk, který může být škodlivý pro zdraví a jehož imisní hygienický limit stanoví prováděcí právní předpis. Vibracemi se rozumí vibrace přenášené pevnými tělesy na lidské tělo, které mohou být škodlivé pro zdraví a jejichž hygienický limit stanoví prováděcí právní předpis. </a:t>
            </a:r>
            <a:endParaRPr lang="cs-CZ" b="1" dirty="0" smtClean="0">
              <a:solidFill>
                <a:schemeClr val="tx2"/>
              </a:solidFill>
            </a:endParaRPr>
          </a:p>
          <a:p>
            <a:pPr marL="0" indent="0">
              <a:buNone/>
            </a:pPr>
            <a:endParaRPr lang="cs-CZ" b="1" dirty="0" smtClean="0">
              <a:solidFill>
                <a:schemeClr val="tx2"/>
              </a:solidFill>
            </a:endParaRPr>
          </a:p>
          <a:p>
            <a:r>
              <a:rPr lang="cs-CZ" sz="2900" b="1" dirty="0" smtClean="0">
                <a:solidFill>
                  <a:srgbClr val="7030A0"/>
                </a:solidFill>
              </a:rPr>
              <a:t>Za </a:t>
            </a:r>
            <a:r>
              <a:rPr lang="cs-CZ" sz="2900" b="1" dirty="0">
                <a:solidFill>
                  <a:srgbClr val="7030A0"/>
                </a:solidFill>
              </a:rPr>
              <a:t>hluk</a:t>
            </a:r>
            <a:r>
              <a:rPr lang="cs-CZ" sz="2900" dirty="0"/>
              <a:t> </a:t>
            </a:r>
            <a:r>
              <a:rPr lang="cs-CZ" dirty="0"/>
              <a:t>podle věty první </a:t>
            </a:r>
            <a:r>
              <a:rPr lang="cs-CZ" b="1" dirty="0">
                <a:solidFill>
                  <a:srgbClr val="002060"/>
                </a:solidFill>
              </a:rPr>
              <a:t>se </a:t>
            </a:r>
            <a:r>
              <a:rPr lang="cs-CZ" b="1" dirty="0">
                <a:solidFill>
                  <a:schemeClr val="tx2"/>
                </a:solidFill>
              </a:rPr>
              <a:t>nepovažuje</a:t>
            </a:r>
            <a:r>
              <a:rPr lang="cs-CZ" b="1" dirty="0">
                <a:solidFill>
                  <a:srgbClr val="002060"/>
                </a:solidFill>
              </a:rPr>
              <a:t> zvuk </a:t>
            </a:r>
            <a:r>
              <a:rPr lang="cs-CZ" dirty="0">
                <a:solidFill>
                  <a:srgbClr val="002060"/>
                </a:solidFill>
              </a:rPr>
              <a:t>působený hlasovým projevem fyzické osoby, nejde-li o součást veřejné produkce hudby v budově, hlasovým projevem zvířete, </a:t>
            </a:r>
            <a:r>
              <a:rPr lang="cs-CZ" sz="2900" b="1" dirty="0">
                <a:solidFill>
                  <a:srgbClr val="00B050"/>
                </a:solidFill>
              </a:rPr>
              <a:t>zvuk z produkce hudby provozované ve venkovním prostoru</a:t>
            </a:r>
            <a:r>
              <a:rPr lang="cs-CZ" dirty="0"/>
              <a:t>, </a:t>
            </a:r>
            <a:r>
              <a:rPr lang="cs-CZ" dirty="0">
                <a:solidFill>
                  <a:srgbClr val="002060"/>
                </a:solidFill>
              </a:rPr>
              <a:t>zvuk z akustického výstražného nebo varovného signálu souvisejícího s bezpečnostním </a:t>
            </a:r>
            <a:r>
              <a:rPr lang="cs-CZ" dirty="0" smtClean="0">
                <a:solidFill>
                  <a:srgbClr val="002060"/>
                </a:solidFill>
              </a:rPr>
              <a:t>opatřením, </a:t>
            </a:r>
            <a:r>
              <a:rPr lang="cs-CZ" dirty="0">
                <a:solidFill>
                  <a:srgbClr val="002060"/>
                </a:solidFill>
              </a:rPr>
              <a:t>zvuk působený přelivem povrchové vody přes vodní dílo sloužící k nakládání s vodami, zvuk působený v přímé souvislosti s činností související se záchranou lidského života, zdraví nebo majetku, řešením mimořádné události, přípravou jejího řešení nebo prováděním bezpečnostní akce nebo mimořádné vojenské </a:t>
            </a:r>
            <a:r>
              <a:rPr lang="cs-CZ" dirty="0" smtClean="0">
                <a:solidFill>
                  <a:srgbClr val="002060"/>
                </a:solidFill>
              </a:rPr>
              <a:t>akce.</a:t>
            </a:r>
          </a:p>
          <a:p>
            <a:r>
              <a:rPr lang="cs-CZ" sz="2900" b="1" dirty="0" smtClean="0">
                <a:solidFill>
                  <a:srgbClr val="7030A0"/>
                </a:solidFill>
              </a:rPr>
              <a:t>Za </a:t>
            </a:r>
            <a:r>
              <a:rPr lang="cs-CZ" sz="2900" b="1" dirty="0">
                <a:solidFill>
                  <a:srgbClr val="7030A0"/>
                </a:solidFill>
              </a:rPr>
              <a:t>vibrace </a:t>
            </a:r>
            <a:r>
              <a:rPr lang="cs-CZ" dirty="0"/>
              <a:t>podle věty druhé se </a:t>
            </a:r>
            <a:r>
              <a:rPr lang="cs-CZ" dirty="0">
                <a:solidFill>
                  <a:srgbClr val="002060"/>
                </a:solidFill>
              </a:rPr>
              <a:t>nepovažují vibrace působené přelivem povrchové vody přes vodní dílo sloužící k nakládání s vodami a vibrace působené v přímé souvislosti s činností související se záchranou lidského života, zdraví nebo majetku, řešením mimořádné události, přípravou jejího řešení nebo prováděním bezpečnostní akce nebo mimořádné vojenské </a:t>
            </a:r>
            <a:r>
              <a:rPr lang="cs-CZ" dirty="0" smtClean="0">
                <a:solidFill>
                  <a:srgbClr val="002060"/>
                </a:solidFill>
              </a:rPr>
              <a:t>akce.</a:t>
            </a:r>
            <a:endParaRPr lang="cs-CZ" dirty="0">
              <a:solidFill>
                <a:srgbClr val="002060"/>
              </a:solidFill>
            </a:endParaRPr>
          </a:p>
        </p:txBody>
      </p:sp>
    </p:spTree>
    <p:extLst>
      <p:ext uri="{BB962C8B-B14F-4D97-AF65-F5344CB8AC3E}">
        <p14:creationId xmlns:p14="http://schemas.microsoft.com/office/powerpoint/2010/main" val="1995080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zovz</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§31/1:</a:t>
            </a:r>
            <a:r>
              <a:rPr lang="cs-CZ" dirty="0"/>
              <a:t>Pokud při používání, popřípadě provozu zdroje hluku nebo vibrací, s výjimkou hluku z leteckého provozu, nelze z vážných důvodů hygienické limity dodržet, může osoba zdroj hluku nebo vibrací provozovat jen na základě </a:t>
            </a:r>
            <a:r>
              <a:rPr lang="cs-CZ" b="1" dirty="0">
                <a:solidFill>
                  <a:srgbClr val="00B050"/>
                </a:solidFill>
              </a:rPr>
              <a:t>povolení vydaného na žádost této osoby příslušným orgánem ochrany veřejného zdraví. </a:t>
            </a:r>
            <a:r>
              <a:rPr lang="cs-CZ" dirty="0"/>
              <a:t>Orgán ochrany veřejného zdraví časově omezené povolení vydá, jestliže osoba prokáže, že </a:t>
            </a:r>
            <a:r>
              <a:rPr lang="cs-CZ" dirty="0">
                <a:solidFill>
                  <a:srgbClr val="00B050"/>
                </a:solidFill>
              </a:rPr>
              <a:t>hluk nebo vibrace budou omezeny na rozumně dosažitelnou míru. </a:t>
            </a:r>
            <a:endParaRPr lang="cs-CZ" dirty="0" smtClean="0">
              <a:solidFill>
                <a:srgbClr val="00B050"/>
              </a:solidFill>
            </a:endParaRPr>
          </a:p>
          <a:p>
            <a:r>
              <a:rPr lang="cs-CZ" dirty="0" smtClean="0">
                <a:solidFill>
                  <a:schemeClr val="tx2"/>
                </a:solidFill>
              </a:rPr>
              <a:t>Rozumně </a:t>
            </a:r>
            <a:r>
              <a:rPr lang="cs-CZ" dirty="0">
                <a:solidFill>
                  <a:schemeClr val="tx2"/>
                </a:solidFill>
              </a:rPr>
              <a:t>dosažitelnou mírou se rozumí</a:t>
            </a:r>
            <a:r>
              <a:rPr lang="cs-CZ" dirty="0"/>
              <a:t> </a:t>
            </a:r>
            <a:r>
              <a:rPr lang="cs-CZ" b="1" dirty="0">
                <a:solidFill>
                  <a:srgbClr val="00B050"/>
                </a:solidFill>
              </a:rPr>
              <a:t>poměr mezi náklady na protihluková nebo </a:t>
            </a:r>
            <a:r>
              <a:rPr lang="cs-CZ" b="1" dirty="0" err="1">
                <a:solidFill>
                  <a:srgbClr val="00B050"/>
                </a:solidFill>
              </a:rPr>
              <a:t>antivibrační</a:t>
            </a:r>
            <a:r>
              <a:rPr lang="cs-CZ" b="1" dirty="0">
                <a:solidFill>
                  <a:srgbClr val="00B050"/>
                </a:solidFill>
              </a:rPr>
              <a:t> opatření a jejich přínosem ke snížení hlukové nebo vibrační zátěže fyzických osob stanovený i s ohledem na počet fyzických osob exponovaných nadlimitnímu hluku nebo vibracím. </a:t>
            </a:r>
            <a:r>
              <a:rPr lang="cs-CZ" dirty="0"/>
              <a:t>Toto povolení se nevydá, pokud je jeho vydání nahrazeno postupem v řízení o vydání integrovaného povolení podle zákona o integrované prevenci a omezování znečištění, o integrovaném registru znečišťování a o změně některých zákonů (zákon o integrované prevenci).</a:t>
            </a:r>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Hlukové výjimky </a:t>
            </a:r>
            <a:br>
              <a:rPr lang="cs-CZ" dirty="0" smtClean="0"/>
            </a:br>
            <a:r>
              <a:rPr lang="cs-CZ" dirty="0" smtClean="0"/>
              <a:t>vs. </a:t>
            </a:r>
            <a:r>
              <a:rPr lang="cs-CZ" dirty="0" err="1" smtClean="0"/>
              <a:t>Aarhuská</a:t>
            </a:r>
            <a:r>
              <a:rPr lang="cs-CZ" dirty="0" smtClean="0"/>
              <a:t> úmluva</a:t>
            </a:r>
            <a:endParaRPr lang="cs-CZ" dirty="0"/>
          </a:p>
        </p:txBody>
      </p:sp>
      <p:sp>
        <p:nvSpPr>
          <p:cNvPr id="3" name="Zástupný symbol pro obsah 2"/>
          <p:cNvSpPr>
            <a:spLocks noGrp="1"/>
          </p:cNvSpPr>
          <p:nvPr>
            <p:ph idx="1"/>
          </p:nvPr>
        </p:nvSpPr>
        <p:spPr/>
        <p:txBody>
          <a:bodyPr/>
          <a:lstStyle/>
          <a:p>
            <a:r>
              <a:rPr lang="cs-CZ" dirty="0" smtClean="0"/>
              <a:t>§ 94/2 ZOVZ: jediným účastníkem SŘ při povolení hlukové výjimky je navrhovatel…</a:t>
            </a:r>
          </a:p>
          <a:p>
            <a:r>
              <a:rPr lang="cs-CZ" dirty="0" smtClean="0"/>
              <a:t>Rozpor s </a:t>
            </a:r>
            <a:r>
              <a:rPr lang="cs-CZ" dirty="0" err="1" smtClean="0"/>
              <a:t>Aarhuskou</a:t>
            </a:r>
            <a:r>
              <a:rPr lang="cs-CZ" dirty="0" smtClean="0"/>
              <a:t> úmluvou</a:t>
            </a:r>
          </a:p>
          <a:p>
            <a:r>
              <a:rPr lang="cs-CZ" dirty="0" smtClean="0"/>
              <a:t>Evropská komise ve svém nálezu uzavřela (29. 6. 2012), že je porušen čl. 9/3 AÚ (není zajištěn přístup ke správním nebo soudním řízením, veřejnost nemůže vznášet námitky proti jednání… </a:t>
            </a: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2135</TotalTime>
  <Words>2329</Words>
  <Application>Microsoft Office PowerPoint</Application>
  <PresentationFormat>Předvádění na obrazovce (4:3)</PresentationFormat>
  <Paragraphs>206</Paragraphs>
  <Slides>42</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42</vt:i4>
      </vt:variant>
    </vt:vector>
  </HeadingPairs>
  <TitlesOfParts>
    <vt:vector size="47" baseType="lpstr">
      <vt:lpstr>Calibri</vt:lpstr>
      <vt:lpstr>Trebuchet MS</vt:lpstr>
      <vt:lpstr>Wingdings</vt:lpstr>
      <vt:lpstr>Wingdings 2</vt:lpstr>
      <vt:lpstr>Bohatý</vt:lpstr>
      <vt:lpstr>Ochrana zdraví před hlukem  a jinými negativními vlivy prostředí</vt:lpstr>
      <vt:lpstr>Determinanty zdraví</vt:lpstr>
      <vt:lpstr>Hluková zátěž</vt:lpstr>
      <vt:lpstr>Hluková zátěž</vt:lpstr>
      <vt:lpstr>Hluk – právní úprava</vt:lpstr>
      <vt:lpstr>Zákon o ochraně veřejného zdraví (ZOVZ)</vt:lpstr>
      <vt:lpstr>ZOVZ</vt:lpstr>
      <vt:lpstr>zovz</vt:lpstr>
      <vt:lpstr>Hlukové výjimky  vs. Aarhuská úmluva</vt:lpstr>
      <vt:lpstr>Rozhodovací praxe hluk</vt:lpstr>
      <vt:lpstr>letiště</vt:lpstr>
      <vt:lpstr>Hluk z provozoven služeb  a hluk z veř. produkce hudby </vt:lpstr>
      <vt:lpstr>Vl. Nař. 272/2011 Sb.</vt:lpstr>
      <vt:lpstr> aplikační praxe</vt:lpstr>
      <vt:lpstr>jUDIKATURA</vt:lpstr>
      <vt:lpstr>JUDIKATURA</vt:lpstr>
      <vt:lpstr>OBECNĚ ZÁVAZNÉ VYHLÁŠKY OBCÍ</vt:lpstr>
      <vt:lpstr>OBECNĚ ZÁVAZNÉ VYHLÁŠKY OBCÍ</vt:lpstr>
      <vt:lpstr>VEŘEJNÁ PRODUKCE HUDBY A RUŠENÍ VEŘEJNÉHO POŘÁDKU</vt:lpstr>
      <vt:lpstr>DOBA NOČNÍHO KLIDU</vt:lpstr>
      <vt:lpstr>zákon o některých přestupcích č. 251/2016 Sb.</vt:lpstr>
      <vt:lpstr>Odpovědnost za přestupek – překročení zákazu rušení nočního klidu</vt:lpstr>
      <vt:lpstr>JUDIKATURA</vt:lpstr>
      <vt:lpstr>NĚKTERÉ OTÁZKY</vt:lpstr>
      <vt:lpstr>Vibrace</vt:lpstr>
      <vt:lpstr>Neionizující záření</vt:lpstr>
      <vt:lpstr>Kategorizace prací</vt:lpstr>
      <vt:lpstr>Odpovědnostní vztahy</vt:lpstr>
      <vt:lpstr>Odpovědnostní vztahy</vt:lpstr>
      <vt:lpstr>Správní delikty hluk, vibrace, neionizující záření - § 92G zovz</vt:lpstr>
      <vt:lpstr>Správní delikty hluk, vibrace, neionizující záření</vt:lpstr>
      <vt:lpstr>Problémy aplikační praxe</vt:lpstr>
      <vt:lpstr>Vybraná judikatura</vt:lpstr>
      <vt:lpstr>Vybraná právní úprava</vt:lpstr>
      <vt:lpstr>Předvídatelnost rozhodnutí dle § 13 NOZ</vt:lpstr>
      <vt:lpstr>Noz a osobnostní práva</vt:lpstr>
      <vt:lpstr>§ 2958 NOZ</vt:lpstr>
      <vt:lpstr>§ 1013 NOZ</vt:lpstr>
      <vt:lpstr>§ 2925 Noz</vt:lpstr>
      <vt:lpstr>Odpovědnostní vztahy</vt:lpstr>
      <vt:lpstr>Hluk a jiné negativní vlivy průřezové nástroje</vt:lpstr>
      <vt:lpstr>ESLP a kvalita života a zdraví</vt:lpstr>
    </vt:vector>
  </TitlesOfParts>
  <Company>Právnická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zdraví před hlukem a jinými negativními vlivy prostředí</dc:title>
  <dc:creator>23814</dc:creator>
  <cp:lastModifiedBy>Jana Dudová</cp:lastModifiedBy>
  <cp:revision>44</cp:revision>
  <dcterms:created xsi:type="dcterms:W3CDTF">2014-05-18T13:21:50Z</dcterms:created>
  <dcterms:modified xsi:type="dcterms:W3CDTF">2019-03-14T18:19:05Z</dcterms:modified>
</cp:coreProperties>
</file>