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rIns="0" tIns="0" bIns="0" anchor="ctr"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</a:rPr>
              <a:t>Převody akcií</a:t>
            </a:r>
            <a:endParaRPr/>
          </a:p>
        </p:txBody>
      </p:sp>
      <p:sp>
        <p:nvSpPr>
          <p:cNvPr id="73" name="CustomShape 2"/>
          <p:cNvSpPr/>
          <p:nvPr/>
        </p:nvSpPr>
        <p:spPr>
          <a:xfrm>
            <a:off x="1371600" y="388620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467640" y="0"/>
            <a:ext cx="8228880" cy="83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Převody cenných papírů - § 1103 a § 1104 OZ</a:t>
            </a:r>
            <a:endParaRPr/>
          </a:p>
        </p:txBody>
      </p:sp>
      <p:sp>
        <p:nvSpPr>
          <p:cNvPr id="75" name="CustomShape 2"/>
          <p:cNvSpPr/>
          <p:nvPr/>
        </p:nvSpPr>
        <p:spPr>
          <a:xfrm>
            <a:off x="251640" y="105264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Cenné papíry na doručitele:  smlouvou k okamžiku předání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Cenné papíry na řad: rubopisem a smlouvou k okamžiku předání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       </a:t>
            </a:r>
            <a:r>
              <a:rPr lang="cs-CZ" sz="1700" strike="noStrike">
                <a:solidFill>
                  <a:srgbClr val="000000"/>
                </a:solidFill>
                <a:latin typeface="Calibri"/>
              </a:rPr>
              <a:t>akcie na jméno vyžadují v rubopise jednoznačnou identifikaci nabyvatele (§ 269 ZOK)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Zaknihované cenné papíry: zápisem na účet vlastníka, pokud se cenný papír zapisuje na účet zákazníků, nabývá se vlastnické právo k němu zápisem na účet zákazníků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Imobilizované cenné papíry (§ 2413 OZ): použije se obdobně úprava pro zaknihované cenné papíry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Akcie: účinnost vůči společnosti: 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akcie na jméno: oznámení změny osoby akcionáře společnosti + předložení akcie na jméno společnosti (§ 269 odst. 2 ZOK)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zaknihované akcie prokázána změna osoby vlastníka akcie výpisem z účtu vlastníka nebo výpisem z evidence emise (ZPKT) - § 275 odst. 2 ZOK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467640" y="116640"/>
            <a:ext cx="8228880" cy="70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</a:rPr>
              <a:t>Omezení převoditelnosti</a:t>
            </a:r>
            <a:endParaRPr/>
          </a:p>
        </p:txBody>
      </p:sp>
      <p:sp>
        <p:nvSpPr>
          <p:cNvPr id="77" name="CustomShape 2"/>
          <p:cNvSpPr/>
          <p:nvPr/>
        </p:nvSpPr>
        <p:spPr>
          <a:xfrm>
            <a:off x="251640" y="908640"/>
            <a:ext cx="8784360" cy="554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Akcie na majitele jsou neomezeně převoditelné (§ 274 ZOK)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Akcie na jméno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- lze stanovami upravit omezení převoditelnosti, nikoli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       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převoditelnost vyloučit (§ 270 ZOK),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- omezení souhlasem orgánu – bez souhlasu smlouva neúčinná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- jiné omezení – převod v rozporu s omezením je neplatný (§ 271 ZOK)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- povinnost souhlas udělit nebo odmítnout (§ 272 ZOK):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          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- zůstane-li orgán nečinný- nevyvratitelná domněnka udělení souhlasu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          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- odmítne-li orgán souhlas udělit, ačkoli nebyl povinen souhlas odmítnout,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             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vzniká společnosti povinnost odkupu akcií za přiměřenou cenu (použije se obdobně § 329 odst. 1 a 2 ZOK: právo vlastníka navrhnout uzavření smlouvy o koupi ÚCP za přiměřené protiplnění, povinnost společnosti návrh přijmout, uzavření smlouvy se lze domáhat u soudu)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467640" y="-99360"/>
            <a:ext cx="8228880" cy="86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</a:rPr>
              <a:t>Souvislosti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198000" y="890280"/>
            <a:ext cx="8784360" cy="583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- Převodní smlouva: není speciální úprava, proto kupní nebo darovací smlouva podle OZ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- Rubopis je upraven ZSŠ: není přípustný blankoindosament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                                              </a:t>
            </a:r>
            <a:r>
              <a:rPr lang="cs-CZ" strike="noStrike">
                <a:solidFill>
                  <a:srgbClr val="000000"/>
                </a:solidFill>
                <a:latin typeface="Calibri"/>
              </a:rPr>
              <a:t>bezpodmínečnost : podmínka platí za nenapsanou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                                              </a:t>
            </a:r>
            <a:r>
              <a:rPr lang="cs-CZ" strike="noStrike">
                <a:solidFill>
                  <a:srgbClr val="000000"/>
                </a:solidFill>
                <a:latin typeface="Calibri"/>
              </a:rPr>
              <a:t>částečný rubopis je neplatný – převádějí se všechna práva 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                                              </a:t>
            </a:r>
            <a:r>
              <a:rPr lang="cs-CZ" strike="noStrike">
                <a:solidFill>
                  <a:srgbClr val="000000"/>
                </a:solidFill>
                <a:latin typeface="Calibri"/>
              </a:rPr>
              <a:t>vlastníkem akcie je osoba, která prokáže nepřetržitou 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                                               </a:t>
            </a:r>
            <a:r>
              <a:rPr lang="cs-CZ" strike="noStrike">
                <a:solidFill>
                  <a:srgbClr val="000000"/>
                </a:solidFill>
                <a:latin typeface="Calibri"/>
              </a:rPr>
              <a:t>řadu rubopisů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Převod v rámci závodu: není nutno vyplňovat rubopis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Zaknihované akcie mohou být omezeně převoditelné bez ohledu na formu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Omezení převoditelnosti se eviduje na majetkovém účtu osoby, pro kterou je účet veden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Zatímní listy, nevtělené akcie: sledují režim dosud nevydaných či nesplacených akcií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Omezení převoditelnosti se řídí druhem akcie – i uvnitř jedné formy mohou být různá omezení, nikoli ale v rámci jednoho druhu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Omezení převoditelnosti je zásadně překážka přijetí k obchodování na regulovaném trhu (§ 56 ZPKT)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Jednočlenná a. s.: nepřihlíží se k ujednáním stanov, která zakazují nebo omezují převoditelnost podílu – akcie jsou tedy volně převoditelné (§ 14 ZOK)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57200" y="274680"/>
            <a:ext cx="8228880" cy="56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</a:rPr>
              <a:t>Zvláštní režimy převodů</a:t>
            </a:r>
            <a:endParaRPr/>
          </a:p>
        </p:txBody>
      </p:sp>
      <p:sp>
        <p:nvSpPr>
          <p:cNvPr id="81" name="CustomShape 2"/>
          <p:cNvSpPr/>
          <p:nvPr/>
        </p:nvSpPr>
        <p:spPr>
          <a:xfrm>
            <a:off x="251640" y="908640"/>
            <a:ext cx="8712360" cy="568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Veřejná nabídka podle § 322 – 341 ZOK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Nabídka převzetí podle z. č. 104/2008 Sb. o nabídkách převzetí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Veřejný návrh smlouvy podle z. č. 125/2008 Sb. o přeměnách: odkoupení akcií nástupnickou společností při fúzi – dobrovolný a povinný odkup podle § 144 a n. zákona, povinnost odkoupit při rozdělení - § 308 zákona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Veřejná nabídka investičních cenných papírů podle ZPKT (§ 34 a násl.) 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467640" y="404640"/>
            <a:ext cx="8228880" cy="56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lang="cs-CZ" sz="4400" strike="noStrike">
                <a:solidFill>
                  <a:srgbClr val="000000"/>
                </a:solidFill>
                <a:latin typeface="Calibri"/>
              </a:rPr>
              <a:t>Veřejná nabídka podle § 322 – 341 ZOK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126360" y="890280"/>
            <a:ext cx="8856360" cy="583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Nabízení odkoupení nebo směny ÚCP širšímu okruhu osob se musí uskutečnit formou veřejného návrhu smlouvy, výjimky - § 322 odst. 2 ZOK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Uveřejnění návrhu smlouvy způsobem určeným pro svolání valné hromady cílové společnosti + stanoviska orgánů cílové společnosti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Zákonem stanovený obsah veřejného návrhu - § 323 odst. 2 ZOK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Stanovisko orgánů cílové společnosti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Neodvolatelnost veřejného návrhu, změny veřejného návrhu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Obdobné použití z. 104/2008 Sb. pro uzavření smlouvy a odstoupení od smlouvy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ff0000"/>
                </a:solidFill>
                <a:latin typeface="Calibri"/>
              </a:rPr>
              <a:t>Povinný veřejný návrh a povinný odkup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Ke splnění zákonem uložené povinnosti odkoupit ÚCP </a:t>
            </a:r>
            <a:r>
              <a:rPr lang="cs-CZ" sz="1600" strike="noStrike">
                <a:solidFill>
                  <a:srgbClr val="000000"/>
                </a:solidFill>
                <a:latin typeface="Calibri"/>
              </a:rPr>
              <a:t>(vyřazení z obchodování na regulovaném trhu, změna druhu akcií, zavedení omezení převoditelnosti nebo zpřísnění omezení převoditelnosti)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Specifika:  </a:t>
            </a:r>
            <a:r>
              <a:rPr lang="cs-CZ" strike="noStrike">
                <a:solidFill>
                  <a:srgbClr val="000000"/>
                </a:solidFill>
                <a:latin typeface="Calibri"/>
              </a:rPr>
              <a:t>cena doložena znaleckým posudkem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                          </a:t>
            </a:r>
            <a:r>
              <a:rPr lang="cs-CZ" strike="noStrike">
                <a:solidFill>
                  <a:srgbClr val="000000"/>
                </a:solidFill>
                <a:latin typeface="Calibri"/>
              </a:rPr>
              <a:t>závaznost návrhu min. 4 týdny od uveřejnění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                          </a:t>
            </a:r>
            <a:r>
              <a:rPr lang="cs-CZ" strike="noStrike">
                <a:solidFill>
                  <a:srgbClr val="000000"/>
                </a:solidFill>
                <a:latin typeface="Calibri"/>
              </a:rPr>
              <a:t>rozhodnutí valné hromady musí obsahovat jména souhlasících (§ 336 ZOK)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                          </a:t>
            </a:r>
            <a:r>
              <a:rPr lang="cs-CZ" strike="noStrike">
                <a:solidFill>
                  <a:srgbClr val="000000"/>
                </a:solidFill>
                <a:latin typeface="Calibri"/>
              </a:rPr>
              <a:t>návrh je určen nesouhlasícím (§ 338 ZOK)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                          </a:t>
            </a:r>
            <a:r>
              <a:rPr lang="cs-CZ" strike="noStrike">
                <a:solidFill>
                  <a:srgbClr val="000000"/>
                </a:solidFill>
                <a:latin typeface="Calibri"/>
              </a:rPr>
              <a:t>povinnost akcionářů koupit od společnosti ÚCP, které společnost nabyla (§ 341                            ZOK)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                           </a:t>
            </a:r>
            <a:r>
              <a:rPr lang="cs-CZ" strike="noStrike">
                <a:solidFill>
                  <a:srgbClr val="000000"/>
                </a:solidFill>
                <a:latin typeface="Calibri"/>
              </a:rPr>
              <a:t>zvláštní postup pro ÚCP obchodované na evropském regulovaném trhu (§ 330,                            331 a 332 ZOK)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67640" y="29520"/>
            <a:ext cx="8228880" cy="59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Nabídky převzetí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179640" y="692640"/>
            <a:ext cx="8856360" cy="590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Z. č. 104/2008 Sb., směrnice EP a Rady 2004/25/ES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nabídku převzetí určenou vlastníkům účastnických cenných papírů vydaných akciovou společností se sídlem v České republice, jejíž účastnické cenné papíry jsou přijaty k obchodování na regulovaném trhu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veřejný návrh smlouvy na koupi nebo směnu účastnických cenných papírů, kterým navrhovatel projevuje vůli nabýt účastnické cenné papíry v rozsahu, který umožňuje </a:t>
            </a:r>
            <a:r>
              <a:rPr lang="cs-CZ" sz="2000" strike="noStrike">
                <a:solidFill>
                  <a:srgbClr val="ff0000"/>
                </a:solidFill>
                <a:latin typeface="Calibri"/>
              </a:rPr>
              <a:t>ovládnutí cílové společnosti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Zásady: </a:t>
            </a:r>
            <a:r>
              <a:rPr lang="cs-CZ" sz="1600" strike="noStrike">
                <a:solidFill>
                  <a:srgbClr val="000000"/>
                </a:solidFill>
                <a:latin typeface="Calibri"/>
              </a:rPr>
              <a:t>rovné zacházení s vlastníky ÚCP, ochrana ostatních akcionářů při ovládnutí, dostatečný čas a informace pro adresáty nabídky, neutralita orgánů cílové společnosti, ochrana regulovaného trhu, zajištění prostředků na úplatu, ochrana cílové společnosti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Postup: nabídka uskutečněna uveřejněním nabídkového dokumentu schváleného ČNB, stanovisko orgánů cílové společnosti, informace vůči zaměstnancům, nabízené protiplnění musí být pro všechny majitele téhož ÚCP totožné, doba závaznosti nabídky minimálně 4 týdny po uveřejnění, navrhovatel je omezen v právu nabývat a zcizovat ÚCP cílové společnosti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Smlouva se uzavírá podle pravidel organizátora regulovaného trhu.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