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97B59-39F8-4B1C-B82C-EEE4C5877FEE}" type="datetimeFigureOut">
              <a:rPr lang="cs-CZ" smtClean="0"/>
              <a:t>7.5.2018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20FC1-544E-49CA-B674-D4A60ED08B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3270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97B59-39F8-4B1C-B82C-EEE4C5877FEE}" type="datetimeFigureOut">
              <a:rPr lang="cs-CZ" smtClean="0"/>
              <a:t>7.5.2018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20FC1-544E-49CA-B674-D4A60ED08B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978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97B59-39F8-4B1C-B82C-EEE4C5877FEE}" type="datetimeFigureOut">
              <a:rPr lang="cs-CZ" smtClean="0"/>
              <a:t>7.5.2018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20FC1-544E-49CA-B674-D4A60ED08B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437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97B59-39F8-4B1C-B82C-EEE4C5877FEE}" type="datetimeFigureOut">
              <a:rPr lang="cs-CZ" smtClean="0"/>
              <a:t>7.5.2018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20FC1-544E-49CA-B674-D4A60ED08B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433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97B59-39F8-4B1C-B82C-EEE4C5877FEE}" type="datetimeFigureOut">
              <a:rPr lang="cs-CZ" smtClean="0"/>
              <a:t>7.5.2018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20FC1-544E-49CA-B674-D4A60ED08B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5237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97B59-39F8-4B1C-B82C-EEE4C5877FEE}" type="datetimeFigureOut">
              <a:rPr lang="cs-CZ" smtClean="0"/>
              <a:t>7.5.2018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20FC1-544E-49CA-B674-D4A60ED08B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0886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97B59-39F8-4B1C-B82C-EEE4C5877FEE}" type="datetimeFigureOut">
              <a:rPr lang="cs-CZ" smtClean="0"/>
              <a:t>7.5.2018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20FC1-544E-49CA-B674-D4A60ED08B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5128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97B59-39F8-4B1C-B82C-EEE4C5877FEE}" type="datetimeFigureOut">
              <a:rPr lang="cs-CZ" smtClean="0"/>
              <a:t>7.5.2018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20FC1-544E-49CA-B674-D4A60ED08B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521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97B59-39F8-4B1C-B82C-EEE4C5877FEE}" type="datetimeFigureOut">
              <a:rPr lang="cs-CZ" smtClean="0"/>
              <a:t>7.5.2018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20FC1-544E-49CA-B674-D4A60ED08B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9111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97B59-39F8-4B1C-B82C-EEE4C5877FEE}" type="datetimeFigureOut">
              <a:rPr lang="cs-CZ" smtClean="0"/>
              <a:t>7.5.2018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20FC1-544E-49CA-B674-D4A60ED08B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6724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97B59-39F8-4B1C-B82C-EEE4C5877FEE}" type="datetimeFigureOut">
              <a:rPr lang="cs-CZ" smtClean="0"/>
              <a:t>7.5.2018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20FC1-544E-49CA-B674-D4A60ED08B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840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97B59-39F8-4B1C-B82C-EEE4C5877FEE}" type="datetimeFigureOut">
              <a:rPr lang="cs-CZ" smtClean="0"/>
              <a:t>7.5.2018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20FC1-544E-49CA-B674-D4A60ED08B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50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Squeeze-out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830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cs-CZ" sz="3600" dirty="0" smtClean="0"/>
              <a:t>Základní prvky regulace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764704"/>
            <a:ext cx="8640960" cy="5904656"/>
          </a:xfrm>
        </p:spPr>
        <p:txBody>
          <a:bodyPr>
            <a:normAutofit/>
          </a:bodyPr>
          <a:lstStyle/>
          <a:p>
            <a:r>
              <a:rPr lang="cs-CZ" sz="2000" dirty="0" smtClean="0"/>
              <a:t>Poprvé v </a:t>
            </a:r>
            <a:r>
              <a:rPr lang="cs-CZ" sz="2000" dirty="0" err="1" smtClean="0"/>
              <a:t>ObchZ</a:t>
            </a:r>
            <a:r>
              <a:rPr lang="cs-CZ" sz="2000" dirty="0" smtClean="0"/>
              <a:t> novelizací zákonem 216/2005 Sb. s účinností do 1. 7. 2005, do </a:t>
            </a:r>
            <a:r>
              <a:rPr lang="cs-CZ" sz="2000" dirty="0" err="1" smtClean="0"/>
              <a:t>ObchZ</a:t>
            </a:r>
            <a:r>
              <a:rPr lang="cs-CZ" sz="2000" dirty="0" smtClean="0"/>
              <a:t> doplněny § 183i – 183n</a:t>
            </a:r>
          </a:p>
          <a:p>
            <a:pPr algn="just"/>
            <a:r>
              <a:rPr lang="cs-CZ" sz="2000" dirty="0" smtClean="0"/>
              <a:t>Podstata: povinný přechod ÚCP na hlavního akcionáře (90% základního kapitálu + 90% hlasů), rozhoduje valná hromada, přiměřená kompenzace v penězích nebo cenných papírech</a:t>
            </a:r>
          </a:p>
          <a:p>
            <a:pPr algn="just"/>
            <a:r>
              <a:rPr lang="cs-CZ" sz="2000" dirty="0" smtClean="0"/>
              <a:t>Význam pro hlavního akcionáře: snížení nákladů spojených s provozem společnosti a péčí o menšinové akcionáře, zvýšení flexibility rozhodovacích procesů a restrukturalizací</a:t>
            </a:r>
          </a:p>
          <a:p>
            <a:pPr algn="just"/>
            <a:r>
              <a:rPr lang="cs-CZ" sz="2000" dirty="0" smtClean="0"/>
              <a:t>Význam pro minoritní akcionáře: uvolnění investice v chráněném režimu</a:t>
            </a:r>
          </a:p>
          <a:p>
            <a:pPr algn="just"/>
            <a:r>
              <a:rPr lang="cs-CZ" sz="2000" dirty="0" smtClean="0"/>
              <a:t>Hlavní námitky proti tomuto procesu:</a:t>
            </a:r>
          </a:p>
          <a:p>
            <a:pPr marL="0" indent="0" algn="just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- soukromoprávní vyvlastnění – </a:t>
            </a:r>
            <a:r>
              <a:rPr lang="cs-CZ" sz="2000" dirty="0" err="1" smtClean="0"/>
              <a:t>Pl</a:t>
            </a:r>
            <a:r>
              <a:rPr lang="cs-CZ" sz="2000" dirty="0" smtClean="0"/>
              <a:t>. ÚS 56/05: výměna investice</a:t>
            </a:r>
          </a:p>
          <a:p>
            <a:pPr marL="0" indent="0" algn="just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- přiměřené protiplnění: jiná investice totožné hodnoty, objektivně zjištěný</a:t>
            </a:r>
          </a:p>
          <a:p>
            <a:pPr marL="0" indent="0" algn="just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rozsah </a:t>
            </a:r>
          </a:p>
          <a:p>
            <a:pPr marL="0" indent="0" algn="just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- I ÚS 1768/09, I ÚS 2154/11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7336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Ochrana vytěsňovaných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08720"/>
            <a:ext cx="8640960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/>
              <a:t>- Přiměřené protiplnění podle znaleckého posudku</a:t>
            </a:r>
          </a:p>
          <a:p>
            <a:pPr marL="0" indent="0">
              <a:buNone/>
            </a:pPr>
            <a:r>
              <a:rPr lang="cs-CZ" sz="2000" dirty="0" smtClean="0"/>
              <a:t>- Informace: obsah pozvánky na valnou hromadu (§ 377 odst. 2 ZOK)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          zpřístupnění údajů o hlavním akcionáři a znaleckém posudku,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           vydání kopií listin (§ 379 ZOK)</a:t>
            </a:r>
          </a:p>
          <a:p>
            <a:pPr>
              <a:buFontTx/>
              <a:buChar char="-"/>
            </a:pPr>
            <a:r>
              <a:rPr lang="cs-CZ" sz="2000" dirty="0" smtClean="0"/>
              <a:t>Výplata protiplnění pomocí pověřené osoby (§ 378 ZOK), které hlavní akcionář poskytne předem prostředky</a:t>
            </a:r>
          </a:p>
          <a:p>
            <a:pPr>
              <a:buFontTx/>
              <a:buChar char="-"/>
            </a:pPr>
            <a:r>
              <a:rPr lang="cs-CZ" sz="2000" dirty="0" smtClean="0"/>
              <a:t>Usnesení valné hromady nesmí určit výši protiplnění nižší, než je částka uvedená ve znaleckém posudku (§ 381 ZOK)</a:t>
            </a:r>
          </a:p>
          <a:p>
            <a:pPr algn="just">
              <a:buFontTx/>
              <a:buChar char="-"/>
            </a:pPr>
            <a:r>
              <a:rPr lang="cs-CZ" sz="2000" dirty="0" smtClean="0"/>
              <a:t>Právo na dorovnání (§ 390 ZOK): nejprve je nutno se domáhat na hlavním akcionáři v prekluzivní lhůtě 3 měsíců ode dne zveřejnění zápisu usnesení valné hromady do obchodního rejstříku (§ 384 ZOK), poté možnost domáhat se soudně, soudní rozhodnutí je závazné, pokud jde o základ přiznaného práva, i vůči ostatním vlastníkům ÚCP, hlavní akcionář splní dorovnání vůči všem vlastníkům složením do soudní úschovy a soud informuje vlastníky oznámením na úřední desce</a:t>
            </a:r>
          </a:p>
          <a:p>
            <a:pPr algn="just">
              <a:buFontTx/>
              <a:buChar char="-"/>
            </a:pPr>
            <a:r>
              <a:rPr lang="cs-CZ" sz="2000" dirty="0" smtClean="0"/>
              <a:t>Nepřiměřenost protiplnění není důvodem pro vyslovení neplatnosti usnesení valné hromady (§ 383 ZOK)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94269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08720"/>
            <a:ext cx="8784976" cy="5832648"/>
          </a:xfrm>
        </p:spPr>
        <p:txBody>
          <a:bodyPr>
            <a:normAutofit/>
          </a:bodyPr>
          <a:lstStyle/>
          <a:p>
            <a:pPr algn="just"/>
            <a:r>
              <a:rPr lang="cs-CZ" sz="2000" dirty="0" smtClean="0"/>
              <a:t>Svolání valné hromady na žádost hlavního akcionáře (§ 377 odst. 1 ZOK)</a:t>
            </a:r>
          </a:p>
          <a:p>
            <a:pPr algn="just"/>
            <a:r>
              <a:rPr lang="cs-CZ" sz="2000" dirty="0" smtClean="0"/>
              <a:t>Rozhodnutí kvalifikovanou většinou, o rozhodnutí se pořizuje veřejná listina (§ 382 ZOK)</a:t>
            </a:r>
          </a:p>
          <a:p>
            <a:pPr algn="just"/>
            <a:r>
              <a:rPr lang="cs-CZ" sz="2000" dirty="0" smtClean="0"/>
              <a:t>Zápis usnesení valné hromady do obchodního rejstříku + uveřejnění + uložení listin v sídle společnosti k nahlédnutí (§ 384 ZOK)</a:t>
            </a:r>
          </a:p>
          <a:p>
            <a:pPr algn="just"/>
            <a:r>
              <a:rPr lang="cs-CZ" sz="2000" dirty="0" smtClean="0"/>
              <a:t>Přechod vlastnického práva k ÚCP ze zákona uplynutím 1měsíce od zveřejnění zápisu usnesení valné hromady do obchodního rejstříku (§ 385 a 386 ZOK)</a:t>
            </a:r>
          </a:p>
          <a:p>
            <a:pPr algn="just"/>
            <a:r>
              <a:rPr lang="cs-CZ" sz="2000" dirty="0" smtClean="0"/>
              <a:t>Předložení ÚCP společnosti (§ 387 ZOK)</a:t>
            </a:r>
          </a:p>
          <a:p>
            <a:pPr algn="just"/>
            <a:r>
              <a:rPr lang="cs-CZ" sz="2000" dirty="0" smtClean="0"/>
              <a:t>Výplata protiplnění (§ 388 a 389 ZOK)</a:t>
            </a:r>
          </a:p>
          <a:p>
            <a:pPr algn="just"/>
            <a:r>
              <a:rPr lang="cs-CZ" sz="2000" dirty="0" smtClean="0"/>
              <a:t>Speciální pravidla pro ÚCP přijaté k obchodování na evropském regulovaném trhu – není znalecký posudek, ale zdůvodnění výše protiplnění vůči ČNB – ĆNB posuzuje, zda řádně zdůvodněno (§ 391 ZOK), ke dni přechodu vlastnického práva na hlavního akcionáře dochází k vyřazení ÚCP z obchodování na regulovaném trhu, společnost informuje organizátora</a:t>
            </a:r>
          </a:p>
          <a:p>
            <a:pPr algn="just"/>
            <a:r>
              <a:rPr lang="cs-CZ" sz="2000" smtClean="0">
                <a:solidFill>
                  <a:srgbClr val="FF0000"/>
                </a:solidFill>
              </a:rPr>
              <a:t>Právo odkupu - § 395 ZOK</a:t>
            </a:r>
            <a:endParaRPr lang="cs-CZ" sz="2000" dirty="0" smtClean="0">
              <a:solidFill>
                <a:srgbClr val="FF0000"/>
              </a:solidFill>
            </a:endParaRPr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115237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447</Words>
  <Application>Microsoft Office PowerPoint</Application>
  <PresentationFormat>Předvádění na obrazovce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Squeeze-out</vt:lpstr>
      <vt:lpstr>Základní prvky regulace</vt:lpstr>
      <vt:lpstr>Ochrana vytěsňovaných</vt:lpstr>
      <vt:lpstr>Postup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Squeeze-out</dc:title>
  <dc:creator>Jarmila Pokorná</dc:creator>
  <cp:lastModifiedBy>Jarmila Pokorná</cp:lastModifiedBy>
  <cp:revision>4</cp:revision>
  <dcterms:created xsi:type="dcterms:W3CDTF">2018-05-07T08:30:16Z</dcterms:created>
  <dcterms:modified xsi:type="dcterms:W3CDTF">2018-05-07T09:03:07Z</dcterms:modified>
</cp:coreProperties>
</file>