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_rels/slide23.xml.rels" ContentType="application/vnd.openxmlformats-package.relationships+xml"/>
  <Override PartName="/ppt/slides/_rels/slide22.xml.rels" ContentType="application/vnd.openxmlformats-package.relationships+xml"/>
  <Override PartName="/ppt/slides/_rels/slide17.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0.xml.rels" ContentType="application/vnd.openxmlformats-package.relationships+xml"/>
  <Override PartName="/ppt/slides/_rels/slide19.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8.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media/image5.png" ContentType="image/png"/>
  <Override PartName="/ppt/media/image4.png" ContentType="image/png"/>
  <Override PartName="/ppt/media/image3.png" ContentType="image/png"/>
  <Override PartName="/ppt/media/image2.png" ContentType="image/png"/>
  <Override PartName="/ppt/media/image1.png" ContentType="image/png"/>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7.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17.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rIns="0" tIns="0" bIns="0" anchor="ctr"/>
          <a:p>
            <a:endParaRPr/>
          </a:p>
        </p:txBody>
      </p:sp>
      <p:sp>
        <p:nvSpPr>
          <p:cNvPr id="24" name="PlaceHolder 2"/>
          <p:cNvSpPr>
            <a:spLocks noGrp="1"/>
          </p:cNvSpPr>
          <p:nvPr>
            <p:ph type="body"/>
          </p:nvPr>
        </p:nvSpPr>
        <p:spPr>
          <a:xfrm>
            <a:off x="609480" y="1604520"/>
            <a:ext cx="10972440" cy="1896840"/>
          </a:xfrm>
          <a:prstGeom prst="rect">
            <a:avLst/>
          </a:prstGeom>
        </p:spPr>
        <p:txBody>
          <a:bodyPr lIns="0" rIns="0" tIns="0" bIns="0"/>
          <a:p>
            <a:endParaRPr/>
          </a:p>
        </p:txBody>
      </p:sp>
      <p:sp>
        <p:nvSpPr>
          <p:cNvPr id="25" name="PlaceHolder 3"/>
          <p:cNvSpPr>
            <a:spLocks noGrp="1"/>
          </p:cNvSpPr>
          <p:nvPr>
            <p:ph type="body"/>
          </p:nvPr>
        </p:nvSpPr>
        <p:spPr>
          <a:xfrm>
            <a:off x="609480" y="3682080"/>
            <a:ext cx="10972440" cy="18968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rIns="0" tIns="0" bIns="0" anchor="ctr"/>
          <a:p>
            <a:endParaRPr/>
          </a:p>
        </p:txBody>
      </p:sp>
      <p:sp>
        <p:nvSpPr>
          <p:cNvPr id="27" name="PlaceHolder 2"/>
          <p:cNvSpPr>
            <a:spLocks noGrp="1"/>
          </p:cNvSpPr>
          <p:nvPr>
            <p:ph type="body"/>
          </p:nvPr>
        </p:nvSpPr>
        <p:spPr>
          <a:xfrm>
            <a:off x="609480" y="1604520"/>
            <a:ext cx="5354280" cy="1896840"/>
          </a:xfrm>
          <a:prstGeom prst="rect">
            <a:avLst/>
          </a:prstGeom>
        </p:spPr>
        <p:txBody>
          <a:bodyPr lIns="0" rIns="0" tIns="0" bIns="0"/>
          <a:p>
            <a:endParaRPr/>
          </a:p>
        </p:txBody>
      </p:sp>
      <p:sp>
        <p:nvSpPr>
          <p:cNvPr id="28" name="PlaceHolder 3"/>
          <p:cNvSpPr>
            <a:spLocks noGrp="1"/>
          </p:cNvSpPr>
          <p:nvPr>
            <p:ph type="body"/>
          </p:nvPr>
        </p:nvSpPr>
        <p:spPr>
          <a:xfrm>
            <a:off x="6231960" y="1604520"/>
            <a:ext cx="5354280" cy="1896840"/>
          </a:xfrm>
          <a:prstGeom prst="rect">
            <a:avLst/>
          </a:prstGeom>
        </p:spPr>
        <p:txBody>
          <a:bodyPr lIns="0" rIns="0" tIns="0" bIns="0"/>
          <a:p>
            <a:endParaRPr/>
          </a:p>
        </p:txBody>
      </p:sp>
      <p:sp>
        <p:nvSpPr>
          <p:cNvPr id="29" name="PlaceHolder 4"/>
          <p:cNvSpPr>
            <a:spLocks noGrp="1"/>
          </p:cNvSpPr>
          <p:nvPr>
            <p:ph type="body"/>
          </p:nvPr>
        </p:nvSpPr>
        <p:spPr>
          <a:xfrm>
            <a:off x="6231960" y="3682080"/>
            <a:ext cx="5354280" cy="1896840"/>
          </a:xfrm>
          <a:prstGeom prst="rect">
            <a:avLst/>
          </a:prstGeom>
        </p:spPr>
        <p:txBody>
          <a:bodyPr lIns="0" rIns="0" tIns="0" bIns="0"/>
          <a:p>
            <a:endParaRPr/>
          </a:p>
        </p:txBody>
      </p:sp>
      <p:sp>
        <p:nvSpPr>
          <p:cNvPr id="30" name="PlaceHolder 5"/>
          <p:cNvSpPr>
            <a:spLocks noGrp="1"/>
          </p:cNvSpPr>
          <p:nvPr>
            <p:ph type="body"/>
          </p:nvPr>
        </p:nvSpPr>
        <p:spPr>
          <a:xfrm>
            <a:off x="609480" y="3682080"/>
            <a:ext cx="5354280" cy="18968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p:spPr>
        <p:txBody>
          <a:bodyPr lIns="0" rIns="0" tIns="0" bIns="0" anchor="ctr"/>
          <a:p>
            <a:endParaRPr/>
          </a:p>
        </p:txBody>
      </p:sp>
      <p:sp>
        <p:nvSpPr>
          <p:cNvPr id="32" name="PlaceHolder 2"/>
          <p:cNvSpPr>
            <a:spLocks noGrp="1"/>
          </p:cNvSpPr>
          <p:nvPr>
            <p:ph type="body"/>
          </p:nvPr>
        </p:nvSpPr>
        <p:spPr>
          <a:xfrm>
            <a:off x="609480" y="1604520"/>
            <a:ext cx="10972440" cy="3977280"/>
          </a:xfrm>
          <a:prstGeom prst="rect">
            <a:avLst/>
          </a:prstGeom>
        </p:spPr>
        <p:txBody>
          <a:bodyPr lIns="0" rIns="0" tIns="0" bIns="0"/>
          <a:p>
            <a:endParaRPr/>
          </a:p>
        </p:txBody>
      </p:sp>
      <p:sp>
        <p:nvSpPr>
          <p:cNvPr id="33" name="PlaceHolder 3"/>
          <p:cNvSpPr>
            <a:spLocks noGrp="1"/>
          </p:cNvSpPr>
          <p:nvPr>
            <p:ph type="body"/>
          </p:nvPr>
        </p:nvSpPr>
        <p:spPr>
          <a:xfrm>
            <a:off x="609480" y="1604520"/>
            <a:ext cx="10972440" cy="3977280"/>
          </a:xfrm>
          <a:prstGeom prst="rect">
            <a:avLst/>
          </a:prstGeom>
        </p:spPr>
        <p:txBody>
          <a:bodyPr lIns="0" rIns="0" tIns="0" bIns="0"/>
          <a:p>
            <a:endParaRPr/>
          </a:p>
        </p:txBody>
      </p:sp>
      <p:pic>
        <p:nvPicPr>
          <p:cNvPr id="34" name="" descr=""/>
          <p:cNvPicPr/>
          <p:nvPr/>
        </p:nvPicPr>
        <p:blipFill>
          <a:blip r:embed="rId2"/>
          <a:stretch/>
        </p:blipFill>
        <p:spPr>
          <a:xfrm>
            <a:off x="3602880" y="1604520"/>
            <a:ext cx="4985280" cy="3977280"/>
          </a:xfrm>
          <a:prstGeom prst="rect">
            <a:avLst/>
          </a:prstGeom>
          <a:ln>
            <a:noFill/>
          </a:ln>
        </p:spPr>
      </p:pic>
      <p:pic>
        <p:nvPicPr>
          <p:cNvPr id="35" name="" descr=""/>
          <p:cNvPicPr/>
          <p:nvPr/>
        </p:nvPicPr>
        <p:blipFill>
          <a:blip r:embed="rId3"/>
          <a:stretch/>
        </p:blipFill>
        <p:spPr>
          <a:xfrm>
            <a:off x="3602880" y="1604520"/>
            <a:ext cx="498528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p:spPr>
        <p:txBody>
          <a:bodyPr lIns="0" rIns="0" tIns="0" bIns="0" anchor="ctr"/>
          <a:p>
            <a:endParaRPr/>
          </a:p>
        </p:txBody>
      </p:sp>
      <p:sp>
        <p:nvSpPr>
          <p:cNvPr id="39" name="PlaceHolder 2"/>
          <p:cNvSpPr>
            <a:spLocks noGrp="1"/>
          </p:cNvSpPr>
          <p:nvPr>
            <p:ph type="subTitle"/>
          </p:nvPr>
        </p:nvSpPr>
        <p:spPr>
          <a:xfrm>
            <a:off x="609480" y="1604520"/>
            <a:ext cx="10972440" cy="397728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p:spPr>
        <p:txBody>
          <a:bodyPr lIns="0" rIns="0" tIns="0" bIns="0" anchor="ctr"/>
          <a:p>
            <a:endParaRPr/>
          </a:p>
        </p:txBody>
      </p:sp>
      <p:sp>
        <p:nvSpPr>
          <p:cNvPr id="41" name="PlaceHolder 2"/>
          <p:cNvSpPr>
            <a:spLocks noGrp="1"/>
          </p:cNvSpPr>
          <p:nvPr>
            <p:ph type="body"/>
          </p:nvPr>
        </p:nvSpPr>
        <p:spPr>
          <a:xfrm>
            <a:off x="609480" y="1604520"/>
            <a:ext cx="10972440" cy="39772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440" cy="1144800"/>
          </a:xfrm>
          <a:prstGeom prst="rect">
            <a:avLst/>
          </a:prstGeom>
        </p:spPr>
        <p:txBody>
          <a:bodyPr lIns="0" rIns="0" tIns="0" bIns="0" anchor="ctr"/>
          <a:p>
            <a:endParaRPr/>
          </a:p>
        </p:txBody>
      </p:sp>
      <p:sp>
        <p:nvSpPr>
          <p:cNvPr id="43" name="PlaceHolder 2"/>
          <p:cNvSpPr>
            <a:spLocks noGrp="1"/>
          </p:cNvSpPr>
          <p:nvPr>
            <p:ph type="body"/>
          </p:nvPr>
        </p:nvSpPr>
        <p:spPr>
          <a:xfrm>
            <a:off x="609480" y="1604520"/>
            <a:ext cx="5354280" cy="3977280"/>
          </a:xfrm>
          <a:prstGeom prst="rect">
            <a:avLst/>
          </a:prstGeom>
        </p:spPr>
        <p:txBody>
          <a:bodyPr lIns="0" rIns="0" tIns="0" bIns="0"/>
          <a:p>
            <a:endParaRPr/>
          </a:p>
        </p:txBody>
      </p:sp>
      <p:sp>
        <p:nvSpPr>
          <p:cNvPr id="44" name="PlaceHolder 3"/>
          <p:cNvSpPr>
            <a:spLocks noGrp="1"/>
          </p:cNvSpPr>
          <p:nvPr>
            <p:ph type="body"/>
          </p:nvPr>
        </p:nvSpPr>
        <p:spPr>
          <a:xfrm>
            <a:off x="6231960" y="1604520"/>
            <a:ext cx="5354280" cy="39772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609480" y="273600"/>
            <a:ext cx="10972440" cy="1144800"/>
          </a:xfrm>
          <a:prstGeom prst="rect">
            <a:avLst/>
          </a:prstGeom>
        </p:spPr>
        <p:txBody>
          <a:bodyPr lIns="0" rIns="0" tIns="0" bIns="0" anchor="ctr"/>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609480" y="273600"/>
            <a:ext cx="10972440" cy="530784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p:spPr>
        <p:txBody>
          <a:bodyPr lIns="0" rIns="0" tIns="0" bIns="0" anchor="ctr"/>
          <a:p>
            <a:endParaRPr/>
          </a:p>
        </p:txBody>
      </p:sp>
      <p:sp>
        <p:nvSpPr>
          <p:cNvPr id="48" name="PlaceHolder 2"/>
          <p:cNvSpPr>
            <a:spLocks noGrp="1"/>
          </p:cNvSpPr>
          <p:nvPr>
            <p:ph type="body"/>
          </p:nvPr>
        </p:nvSpPr>
        <p:spPr>
          <a:xfrm>
            <a:off x="609480" y="1604520"/>
            <a:ext cx="5354280" cy="1896840"/>
          </a:xfrm>
          <a:prstGeom prst="rect">
            <a:avLst/>
          </a:prstGeom>
        </p:spPr>
        <p:txBody>
          <a:bodyPr lIns="0" rIns="0" tIns="0" bIns="0"/>
          <a:p>
            <a:endParaRPr/>
          </a:p>
        </p:txBody>
      </p:sp>
      <p:sp>
        <p:nvSpPr>
          <p:cNvPr id="49" name="PlaceHolder 3"/>
          <p:cNvSpPr>
            <a:spLocks noGrp="1"/>
          </p:cNvSpPr>
          <p:nvPr>
            <p:ph type="body"/>
          </p:nvPr>
        </p:nvSpPr>
        <p:spPr>
          <a:xfrm>
            <a:off x="609480" y="3682080"/>
            <a:ext cx="5354280" cy="1896840"/>
          </a:xfrm>
          <a:prstGeom prst="rect">
            <a:avLst/>
          </a:prstGeom>
        </p:spPr>
        <p:txBody>
          <a:bodyPr lIns="0" rIns="0" tIns="0" bIns="0"/>
          <a:p>
            <a:endParaRPr/>
          </a:p>
        </p:txBody>
      </p:sp>
      <p:sp>
        <p:nvSpPr>
          <p:cNvPr id="50" name="PlaceHolder 4"/>
          <p:cNvSpPr>
            <a:spLocks noGrp="1"/>
          </p:cNvSpPr>
          <p:nvPr>
            <p:ph type="body"/>
          </p:nvPr>
        </p:nvSpPr>
        <p:spPr>
          <a:xfrm>
            <a:off x="6231960" y="1604520"/>
            <a:ext cx="5354280" cy="39772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rIns="0" tIns="0" bIns="0" anchor="ctr"/>
          <a:p>
            <a:endParaRPr/>
          </a:p>
        </p:txBody>
      </p:sp>
      <p:sp>
        <p:nvSpPr>
          <p:cNvPr id="3" name="PlaceHolder 2"/>
          <p:cNvSpPr>
            <a:spLocks noGrp="1"/>
          </p:cNvSpPr>
          <p:nvPr>
            <p:ph type="subTitle"/>
          </p:nvPr>
        </p:nvSpPr>
        <p:spPr>
          <a:xfrm>
            <a:off x="609480" y="1604520"/>
            <a:ext cx="10972440" cy="397728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609480" y="273600"/>
            <a:ext cx="10972440" cy="1144800"/>
          </a:xfrm>
          <a:prstGeom prst="rect">
            <a:avLst/>
          </a:prstGeom>
        </p:spPr>
        <p:txBody>
          <a:bodyPr lIns="0" rIns="0" tIns="0" bIns="0" anchor="ctr"/>
          <a:p>
            <a:endParaRPr/>
          </a:p>
        </p:txBody>
      </p:sp>
      <p:sp>
        <p:nvSpPr>
          <p:cNvPr id="52" name="PlaceHolder 2"/>
          <p:cNvSpPr>
            <a:spLocks noGrp="1"/>
          </p:cNvSpPr>
          <p:nvPr>
            <p:ph type="body"/>
          </p:nvPr>
        </p:nvSpPr>
        <p:spPr>
          <a:xfrm>
            <a:off x="609480" y="1604520"/>
            <a:ext cx="5354280" cy="3977280"/>
          </a:xfrm>
          <a:prstGeom prst="rect">
            <a:avLst/>
          </a:prstGeom>
        </p:spPr>
        <p:txBody>
          <a:bodyPr lIns="0" rIns="0" tIns="0" bIns="0"/>
          <a:p>
            <a:endParaRPr/>
          </a:p>
        </p:txBody>
      </p:sp>
      <p:sp>
        <p:nvSpPr>
          <p:cNvPr id="53" name="PlaceHolder 3"/>
          <p:cNvSpPr>
            <a:spLocks noGrp="1"/>
          </p:cNvSpPr>
          <p:nvPr>
            <p:ph type="body"/>
          </p:nvPr>
        </p:nvSpPr>
        <p:spPr>
          <a:xfrm>
            <a:off x="6231960" y="1604520"/>
            <a:ext cx="5354280" cy="1896840"/>
          </a:xfrm>
          <a:prstGeom prst="rect">
            <a:avLst/>
          </a:prstGeom>
        </p:spPr>
        <p:txBody>
          <a:bodyPr lIns="0" rIns="0" tIns="0" bIns="0"/>
          <a:p>
            <a:endParaRPr/>
          </a:p>
        </p:txBody>
      </p:sp>
      <p:sp>
        <p:nvSpPr>
          <p:cNvPr id="54" name="PlaceHolder 4"/>
          <p:cNvSpPr>
            <a:spLocks noGrp="1"/>
          </p:cNvSpPr>
          <p:nvPr>
            <p:ph type="body"/>
          </p:nvPr>
        </p:nvSpPr>
        <p:spPr>
          <a:xfrm>
            <a:off x="6231960" y="3682080"/>
            <a:ext cx="5354280" cy="189684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273600"/>
            <a:ext cx="10972440" cy="1144800"/>
          </a:xfrm>
          <a:prstGeom prst="rect">
            <a:avLst/>
          </a:prstGeom>
        </p:spPr>
        <p:txBody>
          <a:bodyPr lIns="0" rIns="0" tIns="0" bIns="0" anchor="ctr"/>
          <a:p>
            <a:endParaRPr/>
          </a:p>
        </p:txBody>
      </p:sp>
      <p:sp>
        <p:nvSpPr>
          <p:cNvPr id="56" name="PlaceHolder 2"/>
          <p:cNvSpPr>
            <a:spLocks noGrp="1"/>
          </p:cNvSpPr>
          <p:nvPr>
            <p:ph type="body"/>
          </p:nvPr>
        </p:nvSpPr>
        <p:spPr>
          <a:xfrm>
            <a:off x="609480" y="1604520"/>
            <a:ext cx="5354280" cy="1896840"/>
          </a:xfrm>
          <a:prstGeom prst="rect">
            <a:avLst/>
          </a:prstGeom>
        </p:spPr>
        <p:txBody>
          <a:bodyPr lIns="0" rIns="0" tIns="0" bIns="0"/>
          <a:p>
            <a:endParaRPr/>
          </a:p>
        </p:txBody>
      </p:sp>
      <p:sp>
        <p:nvSpPr>
          <p:cNvPr id="57" name="PlaceHolder 3"/>
          <p:cNvSpPr>
            <a:spLocks noGrp="1"/>
          </p:cNvSpPr>
          <p:nvPr>
            <p:ph type="body"/>
          </p:nvPr>
        </p:nvSpPr>
        <p:spPr>
          <a:xfrm>
            <a:off x="6231960" y="1604520"/>
            <a:ext cx="5354280" cy="1896840"/>
          </a:xfrm>
          <a:prstGeom prst="rect">
            <a:avLst/>
          </a:prstGeom>
        </p:spPr>
        <p:txBody>
          <a:bodyPr lIns="0" rIns="0" tIns="0" bIns="0"/>
          <a:p>
            <a:endParaRPr/>
          </a:p>
        </p:txBody>
      </p:sp>
      <p:sp>
        <p:nvSpPr>
          <p:cNvPr id="58" name="PlaceHolder 4"/>
          <p:cNvSpPr>
            <a:spLocks noGrp="1"/>
          </p:cNvSpPr>
          <p:nvPr>
            <p:ph type="body"/>
          </p:nvPr>
        </p:nvSpPr>
        <p:spPr>
          <a:xfrm>
            <a:off x="609480" y="3682080"/>
            <a:ext cx="10972440" cy="189684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273600"/>
            <a:ext cx="10972440" cy="1144800"/>
          </a:xfrm>
          <a:prstGeom prst="rect">
            <a:avLst/>
          </a:prstGeom>
        </p:spPr>
        <p:txBody>
          <a:bodyPr lIns="0" rIns="0" tIns="0" bIns="0" anchor="ctr"/>
          <a:p>
            <a:endParaRPr/>
          </a:p>
        </p:txBody>
      </p:sp>
      <p:sp>
        <p:nvSpPr>
          <p:cNvPr id="60" name="PlaceHolder 2"/>
          <p:cNvSpPr>
            <a:spLocks noGrp="1"/>
          </p:cNvSpPr>
          <p:nvPr>
            <p:ph type="body"/>
          </p:nvPr>
        </p:nvSpPr>
        <p:spPr>
          <a:xfrm>
            <a:off x="609480" y="1604520"/>
            <a:ext cx="10972440" cy="1896840"/>
          </a:xfrm>
          <a:prstGeom prst="rect">
            <a:avLst/>
          </a:prstGeom>
        </p:spPr>
        <p:txBody>
          <a:bodyPr lIns="0" rIns="0" tIns="0" bIns="0"/>
          <a:p>
            <a:endParaRPr/>
          </a:p>
        </p:txBody>
      </p:sp>
      <p:sp>
        <p:nvSpPr>
          <p:cNvPr id="61" name="PlaceHolder 3"/>
          <p:cNvSpPr>
            <a:spLocks noGrp="1"/>
          </p:cNvSpPr>
          <p:nvPr>
            <p:ph type="body"/>
          </p:nvPr>
        </p:nvSpPr>
        <p:spPr>
          <a:xfrm>
            <a:off x="609480" y="3682080"/>
            <a:ext cx="10972440" cy="189684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609480" y="273600"/>
            <a:ext cx="10972440" cy="1144800"/>
          </a:xfrm>
          <a:prstGeom prst="rect">
            <a:avLst/>
          </a:prstGeom>
        </p:spPr>
        <p:txBody>
          <a:bodyPr lIns="0" rIns="0" tIns="0" bIns="0" anchor="ctr"/>
          <a:p>
            <a:endParaRPr/>
          </a:p>
        </p:txBody>
      </p:sp>
      <p:sp>
        <p:nvSpPr>
          <p:cNvPr id="63" name="PlaceHolder 2"/>
          <p:cNvSpPr>
            <a:spLocks noGrp="1"/>
          </p:cNvSpPr>
          <p:nvPr>
            <p:ph type="body"/>
          </p:nvPr>
        </p:nvSpPr>
        <p:spPr>
          <a:xfrm>
            <a:off x="609480" y="1604520"/>
            <a:ext cx="5354280" cy="1896840"/>
          </a:xfrm>
          <a:prstGeom prst="rect">
            <a:avLst/>
          </a:prstGeom>
        </p:spPr>
        <p:txBody>
          <a:bodyPr lIns="0" rIns="0" tIns="0" bIns="0"/>
          <a:p>
            <a:endParaRPr/>
          </a:p>
        </p:txBody>
      </p:sp>
      <p:sp>
        <p:nvSpPr>
          <p:cNvPr id="64" name="PlaceHolder 3"/>
          <p:cNvSpPr>
            <a:spLocks noGrp="1"/>
          </p:cNvSpPr>
          <p:nvPr>
            <p:ph type="body"/>
          </p:nvPr>
        </p:nvSpPr>
        <p:spPr>
          <a:xfrm>
            <a:off x="6231960" y="1604520"/>
            <a:ext cx="5354280" cy="1896840"/>
          </a:xfrm>
          <a:prstGeom prst="rect">
            <a:avLst/>
          </a:prstGeom>
        </p:spPr>
        <p:txBody>
          <a:bodyPr lIns="0" rIns="0" tIns="0" bIns="0"/>
          <a:p>
            <a:endParaRPr/>
          </a:p>
        </p:txBody>
      </p:sp>
      <p:sp>
        <p:nvSpPr>
          <p:cNvPr id="65" name="PlaceHolder 4"/>
          <p:cNvSpPr>
            <a:spLocks noGrp="1"/>
          </p:cNvSpPr>
          <p:nvPr>
            <p:ph type="body"/>
          </p:nvPr>
        </p:nvSpPr>
        <p:spPr>
          <a:xfrm>
            <a:off x="6231960" y="3682080"/>
            <a:ext cx="5354280" cy="1896840"/>
          </a:xfrm>
          <a:prstGeom prst="rect">
            <a:avLst/>
          </a:prstGeom>
        </p:spPr>
        <p:txBody>
          <a:bodyPr lIns="0" rIns="0" tIns="0" bIns="0"/>
          <a:p>
            <a:endParaRPr/>
          </a:p>
        </p:txBody>
      </p:sp>
      <p:sp>
        <p:nvSpPr>
          <p:cNvPr id="66" name="PlaceHolder 5"/>
          <p:cNvSpPr>
            <a:spLocks noGrp="1"/>
          </p:cNvSpPr>
          <p:nvPr>
            <p:ph type="body"/>
          </p:nvPr>
        </p:nvSpPr>
        <p:spPr>
          <a:xfrm>
            <a:off x="609480" y="3682080"/>
            <a:ext cx="5354280" cy="189684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09480" y="273600"/>
            <a:ext cx="10972440" cy="1144800"/>
          </a:xfrm>
          <a:prstGeom prst="rect">
            <a:avLst/>
          </a:prstGeom>
        </p:spPr>
        <p:txBody>
          <a:bodyPr lIns="0" rIns="0" tIns="0" bIns="0" anchor="ctr"/>
          <a:p>
            <a:endParaRPr/>
          </a:p>
        </p:txBody>
      </p:sp>
      <p:sp>
        <p:nvSpPr>
          <p:cNvPr id="68" name="PlaceHolder 2"/>
          <p:cNvSpPr>
            <a:spLocks noGrp="1"/>
          </p:cNvSpPr>
          <p:nvPr>
            <p:ph type="body"/>
          </p:nvPr>
        </p:nvSpPr>
        <p:spPr>
          <a:xfrm>
            <a:off x="609480" y="1604520"/>
            <a:ext cx="10972440" cy="3977280"/>
          </a:xfrm>
          <a:prstGeom prst="rect">
            <a:avLst/>
          </a:prstGeom>
        </p:spPr>
        <p:txBody>
          <a:bodyPr lIns="0" rIns="0" tIns="0" bIns="0"/>
          <a:p>
            <a:endParaRPr/>
          </a:p>
        </p:txBody>
      </p:sp>
      <p:sp>
        <p:nvSpPr>
          <p:cNvPr id="69" name="PlaceHolder 3"/>
          <p:cNvSpPr>
            <a:spLocks noGrp="1"/>
          </p:cNvSpPr>
          <p:nvPr>
            <p:ph type="body"/>
          </p:nvPr>
        </p:nvSpPr>
        <p:spPr>
          <a:xfrm>
            <a:off x="609480" y="1604520"/>
            <a:ext cx="10972440" cy="3977280"/>
          </a:xfrm>
          <a:prstGeom prst="rect">
            <a:avLst/>
          </a:prstGeom>
        </p:spPr>
        <p:txBody>
          <a:bodyPr lIns="0" rIns="0" tIns="0" bIns="0"/>
          <a:p>
            <a:endParaRPr/>
          </a:p>
        </p:txBody>
      </p:sp>
      <p:pic>
        <p:nvPicPr>
          <p:cNvPr id="70" name="" descr=""/>
          <p:cNvPicPr/>
          <p:nvPr/>
        </p:nvPicPr>
        <p:blipFill>
          <a:blip r:embed="rId2"/>
          <a:stretch/>
        </p:blipFill>
        <p:spPr>
          <a:xfrm>
            <a:off x="3602880" y="1604520"/>
            <a:ext cx="4985280" cy="3977280"/>
          </a:xfrm>
          <a:prstGeom prst="rect">
            <a:avLst/>
          </a:prstGeom>
          <a:ln>
            <a:noFill/>
          </a:ln>
        </p:spPr>
      </p:pic>
      <p:pic>
        <p:nvPicPr>
          <p:cNvPr id="71" name="" descr=""/>
          <p:cNvPicPr/>
          <p:nvPr/>
        </p:nvPicPr>
        <p:blipFill>
          <a:blip r:embed="rId3"/>
          <a:stretch/>
        </p:blipFill>
        <p:spPr>
          <a:xfrm>
            <a:off x="3602880" y="1604520"/>
            <a:ext cx="4985280" cy="39772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rIns="0" tIns="0" bIns="0" anchor="ctr"/>
          <a:p>
            <a:endParaRPr/>
          </a:p>
        </p:txBody>
      </p:sp>
      <p:sp>
        <p:nvSpPr>
          <p:cNvPr id="5" name="PlaceHolder 2"/>
          <p:cNvSpPr>
            <a:spLocks noGrp="1"/>
          </p:cNvSpPr>
          <p:nvPr>
            <p:ph type="body"/>
          </p:nvPr>
        </p:nvSpPr>
        <p:spPr>
          <a:xfrm>
            <a:off x="609480" y="1604520"/>
            <a:ext cx="10972440" cy="39772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rIns="0" tIns="0" bIns="0" anchor="ctr"/>
          <a:p>
            <a:endParaRPr/>
          </a:p>
        </p:txBody>
      </p:sp>
      <p:sp>
        <p:nvSpPr>
          <p:cNvPr id="7" name="PlaceHolder 2"/>
          <p:cNvSpPr>
            <a:spLocks noGrp="1"/>
          </p:cNvSpPr>
          <p:nvPr>
            <p:ph type="body"/>
          </p:nvPr>
        </p:nvSpPr>
        <p:spPr>
          <a:xfrm>
            <a:off x="609480" y="1604520"/>
            <a:ext cx="5354280" cy="3977280"/>
          </a:xfrm>
          <a:prstGeom prst="rect">
            <a:avLst/>
          </a:prstGeom>
        </p:spPr>
        <p:txBody>
          <a:bodyPr lIns="0" rIns="0" tIns="0" bIns="0"/>
          <a:p>
            <a:endParaRPr/>
          </a:p>
        </p:txBody>
      </p:sp>
      <p:sp>
        <p:nvSpPr>
          <p:cNvPr id="8" name="PlaceHolder 3"/>
          <p:cNvSpPr>
            <a:spLocks noGrp="1"/>
          </p:cNvSpPr>
          <p:nvPr>
            <p:ph type="body"/>
          </p:nvPr>
        </p:nvSpPr>
        <p:spPr>
          <a:xfrm>
            <a:off x="6231960" y="1604520"/>
            <a:ext cx="5354280" cy="397728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rIns="0" tIns="0" bIns="0" anchor="ctr"/>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rIns="0" tIns="0" bIns="0" anchor="ctr"/>
          <a:p>
            <a:endParaRPr/>
          </a:p>
        </p:txBody>
      </p:sp>
      <p:sp>
        <p:nvSpPr>
          <p:cNvPr id="12" name="PlaceHolder 2"/>
          <p:cNvSpPr>
            <a:spLocks noGrp="1"/>
          </p:cNvSpPr>
          <p:nvPr>
            <p:ph type="body"/>
          </p:nvPr>
        </p:nvSpPr>
        <p:spPr>
          <a:xfrm>
            <a:off x="609480" y="1604520"/>
            <a:ext cx="5354280" cy="1896840"/>
          </a:xfrm>
          <a:prstGeom prst="rect">
            <a:avLst/>
          </a:prstGeom>
        </p:spPr>
        <p:txBody>
          <a:bodyPr lIns="0" rIns="0" tIns="0" bIns="0"/>
          <a:p>
            <a:endParaRPr/>
          </a:p>
        </p:txBody>
      </p:sp>
      <p:sp>
        <p:nvSpPr>
          <p:cNvPr id="13" name="PlaceHolder 3"/>
          <p:cNvSpPr>
            <a:spLocks noGrp="1"/>
          </p:cNvSpPr>
          <p:nvPr>
            <p:ph type="body"/>
          </p:nvPr>
        </p:nvSpPr>
        <p:spPr>
          <a:xfrm>
            <a:off x="609480" y="3682080"/>
            <a:ext cx="5354280" cy="1896840"/>
          </a:xfrm>
          <a:prstGeom prst="rect">
            <a:avLst/>
          </a:prstGeom>
        </p:spPr>
        <p:txBody>
          <a:bodyPr lIns="0" rIns="0" tIns="0" bIns="0"/>
          <a:p>
            <a:endParaRPr/>
          </a:p>
        </p:txBody>
      </p:sp>
      <p:sp>
        <p:nvSpPr>
          <p:cNvPr id="14" name="PlaceHolder 4"/>
          <p:cNvSpPr>
            <a:spLocks noGrp="1"/>
          </p:cNvSpPr>
          <p:nvPr>
            <p:ph type="body"/>
          </p:nvPr>
        </p:nvSpPr>
        <p:spPr>
          <a:xfrm>
            <a:off x="6231960" y="1604520"/>
            <a:ext cx="5354280" cy="39772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rIns="0" tIns="0" bIns="0" anchor="ctr"/>
          <a:p>
            <a:endParaRPr/>
          </a:p>
        </p:txBody>
      </p:sp>
      <p:sp>
        <p:nvSpPr>
          <p:cNvPr id="16" name="PlaceHolder 2"/>
          <p:cNvSpPr>
            <a:spLocks noGrp="1"/>
          </p:cNvSpPr>
          <p:nvPr>
            <p:ph type="body"/>
          </p:nvPr>
        </p:nvSpPr>
        <p:spPr>
          <a:xfrm>
            <a:off x="609480" y="1604520"/>
            <a:ext cx="5354280" cy="3977280"/>
          </a:xfrm>
          <a:prstGeom prst="rect">
            <a:avLst/>
          </a:prstGeom>
        </p:spPr>
        <p:txBody>
          <a:bodyPr lIns="0" rIns="0" tIns="0" bIns="0"/>
          <a:p>
            <a:endParaRPr/>
          </a:p>
        </p:txBody>
      </p:sp>
      <p:sp>
        <p:nvSpPr>
          <p:cNvPr id="17" name="PlaceHolder 3"/>
          <p:cNvSpPr>
            <a:spLocks noGrp="1"/>
          </p:cNvSpPr>
          <p:nvPr>
            <p:ph type="body"/>
          </p:nvPr>
        </p:nvSpPr>
        <p:spPr>
          <a:xfrm>
            <a:off x="6231960" y="1604520"/>
            <a:ext cx="5354280" cy="1896840"/>
          </a:xfrm>
          <a:prstGeom prst="rect">
            <a:avLst/>
          </a:prstGeom>
        </p:spPr>
        <p:txBody>
          <a:bodyPr lIns="0" rIns="0" tIns="0" bIns="0"/>
          <a:p>
            <a:endParaRPr/>
          </a:p>
        </p:txBody>
      </p:sp>
      <p:sp>
        <p:nvSpPr>
          <p:cNvPr id="18" name="PlaceHolder 4"/>
          <p:cNvSpPr>
            <a:spLocks noGrp="1"/>
          </p:cNvSpPr>
          <p:nvPr>
            <p:ph type="body"/>
          </p:nvPr>
        </p:nvSpPr>
        <p:spPr>
          <a:xfrm>
            <a:off x="6231960" y="3682080"/>
            <a:ext cx="5354280" cy="18968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p:spPr>
        <p:txBody>
          <a:bodyPr lIns="0" rIns="0" tIns="0" bIns="0" anchor="ctr"/>
          <a:p>
            <a:endParaRPr/>
          </a:p>
        </p:txBody>
      </p:sp>
      <p:sp>
        <p:nvSpPr>
          <p:cNvPr id="20" name="PlaceHolder 2"/>
          <p:cNvSpPr>
            <a:spLocks noGrp="1"/>
          </p:cNvSpPr>
          <p:nvPr>
            <p:ph type="body"/>
          </p:nvPr>
        </p:nvSpPr>
        <p:spPr>
          <a:xfrm>
            <a:off x="609480" y="1604520"/>
            <a:ext cx="5354280" cy="1896840"/>
          </a:xfrm>
          <a:prstGeom prst="rect">
            <a:avLst/>
          </a:prstGeom>
        </p:spPr>
        <p:txBody>
          <a:bodyPr lIns="0" rIns="0" tIns="0" bIns="0"/>
          <a:p>
            <a:endParaRPr/>
          </a:p>
        </p:txBody>
      </p:sp>
      <p:sp>
        <p:nvSpPr>
          <p:cNvPr id="21" name="PlaceHolder 3"/>
          <p:cNvSpPr>
            <a:spLocks noGrp="1"/>
          </p:cNvSpPr>
          <p:nvPr>
            <p:ph type="body"/>
          </p:nvPr>
        </p:nvSpPr>
        <p:spPr>
          <a:xfrm>
            <a:off x="6231960" y="1604520"/>
            <a:ext cx="5354280" cy="1896840"/>
          </a:xfrm>
          <a:prstGeom prst="rect">
            <a:avLst/>
          </a:prstGeom>
        </p:spPr>
        <p:txBody>
          <a:bodyPr lIns="0" rIns="0" tIns="0" bIns="0"/>
          <a:p>
            <a:endParaRPr/>
          </a:p>
        </p:txBody>
      </p:sp>
      <p:sp>
        <p:nvSpPr>
          <p:cNvPr id="22" name="PlaceHolder 4"/>
          <p:cNvSpPr>
            <a:spLocks noGrp="1"/>
          </p:cNvSpPr>
          <p:nvPr>
            <p:ph type="body"/>
          </p:nvPr>
        </p:nvSpPr>
        <p:spPr>
          <a:xfrm>
            <a:off x="609480" y="3682080"/>
            <a:ext cx="10972440" cy="18968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4880" cy="1324800"/>
          </a:xfrm>
          <a:prstGeom prst="rect">
            <a:avLst/>
          </a:prstGeom>
        </p:spPr>
        <p:txBody>
          <a:bodyPr lIns="0" rIns="0" tIns="0" bIns="0" anchor="ctr"/>
          <a:p>
            <a:r>
              <a:rPr lang="cs-CZ" sz="4400">
                <a:latin typeface="Arial"/>
              </a:rPr>
              <a:t>Klikněte pro úpravu formátu textu nadpisu</a:t>
            </a:r>
            <a:endParaRPr/>
          </a:p>
        </p:txBody>
      </p:sp>
      <p:sp>
        <p:nvSpPr>
          <p:cNvPr id="1" name="PlaceHolder 2"/>
          <p:cNvSpPr>
            <a:spLocks noGrp="1"/>
          </p:cNvSpPr>
          <p:nvPr>
            <p:ph type="body"/>
          </p:nvPr>
        </p:nvSpPr>
        <p:spPr>
          <a:xfrm>
            <a:off x="609480" y="1604520"/>
            <a:ext cx="10972440" cy="3977280"/>
          </a:xfrm>
          <a:prstGeom prst="rect">
            <a:avLst/>
          </a:prstGeom>
        </p:spPr>
        <p:txBody>
          <a:bodyPr lIns="0" rIns="0" tIns="0" bIns="0"/>
          <a:p>
            <a:pPr>
              <a:buSzPct val="45000"/>
              <a:buFont typeface="StarSymbol"/>
              <a:buChar char=""/>
            </a:pPr>
            <a:r>
              <a:rPr lang="cs-CZ" sz="2800">
                <a:latin typeface="Arial"/>
              </a:rPr>
              <a:t>Klikněte pro úpravu formátu textu osnovy</a:t>
            </a:r>
            <a:endParaRPr/>
          </a:p>
          <a:p>
            <a:pPr lvl="1">
              <a:buSzPct val="75000"/>
              <a:buFont typeface="StarSymbol"/>
              <a:buChar char=""/>
            </a:pPr>
            <a:r>
              <a:rPr lang="cs-CZ" sz="2000">
                <a:latin typeface="Arial"/>
              </a:rPr>
              <a:t>Druhá úroveň</a:t>
            </a:r>
            <a:endParaRPr/>
          </a:p>
          <a:p>
            <a:pPr lvl="2">
              <a:buSzPct val="45000"/>
              <a:buFont typeface="StarSymbol"/>
              <a:buChar char=""/>
            </a:pPr>
            <a:r>
              <a:rPr lang="cs-CZ">
                <a:latin typeface="Arial"/>
              </a:rPr>
              <a:t>Třetí úroveň</a:t>
            </a:r>
            <a:endParaRPr/>
          </a:p>
          <a:p>
            <a:pPr lvl="3">
              <a:buSzPct val="75000"/>
              <a:buFont typeface="StarSymbol"/>
              <a:buChar char=""/>
            </a:pPr>
            <a:r>
              <a:rPr lang="cs-CZ">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609480" y="273600"/>
            <a:ext cx="10972440" cy="1144800"/>
          </a:xfrm>
          <a:prstGeom prst="rect">
            <a:avLst/>
          </a:prstGeom>
        </p:spPr>
        <p:txBody>
          <a:bodyPr lIns="0" rIns="0" tIns="0" bIns="0" anchor="ctr"/>
          <a:p>
            <a:r>
              <a:rPr lang="cs-CZ">
                <a:latin typeface="Arial"/>
              </a:rPr>
              <a:t>Klikněte pro úpravu formátu textu nadpisu</a:t>
            </a:r>
            <a:endParaRPr/>
          </a:p>
        </p:txBody>
      </p:sp>
      <p:sp>
        <p:nvSpPr>
          <p:cNvPr id="37" name="PlaceHolder 2"/>
          <p:cNvSpPr>
            <a:spLocks noGrp="1"/>
          </p:cNvSpPr>
          <p:nvPr>
            <p:ph type="body"/>
          </p:nvPr>
        </p:nvSpPr>
        <p:spPr>
          <a:xfrm>
            <a:off x="609480" y="1604520"/>
            <a:ext cx="10972440" cy="3977280"/>
          </a:xfrm>
          <a:prstGeom prst="rect">
            <a:avLst/>
          </a:prstGeom>
        </p:spPr>
        <p:txBody>
          <a:bodyPr lIns="0" rIns="0" tIns="0" bIns="0"/>
          <a:p>
            <a:pPr>
              <a:buSzPct val="45000"/>
              <a:buFont typeface="StarSymbol"/>
              <a:buChar char=""/>
            </a:pPr>
            <a:r>
              <a:rPr lang="cs-CZ" sz="2800">
                <a:latin typeface="Arial"/>
              </a:rPr>
              <a:t>Klikněte pro úpravu formátu textu osnovy</a:t>
            </a:r>
            <a:endParaRPr/>
          </a:p>
          <a:p>
            <a:pPr lvl="1">
              <a:buSzPct val="75000"/>
              <a:buFont typeface="StarSymbol"/>
              <a:buChar char=""/>
            </a:pPr>
            <a:r>
              <a:rPr lang="cs-CZ" sz="2000">
                <a:latin typeface="Arial"/>
              </a:rPr>
              <a:t>Druhá úroveň</a:t>
            </a:r>
            <a:endParaRPr/>
          </a:p>
          <a:p>
            <a:pPr lvl="2">
              <a:buSzPct val="45000"/>
              <a:buFont typeface="StarSymbol"/>
              <a:buChar char=""/>
            </a:pPr>
            <a:r>
              <a:rPr lang="cs-CZ">
                <a:latin typeface="Arial"/>
              </a:rPr>
              <a:t>Třetí úroveň</a:t>
            </a:r>
            <a:endParaRPr/>
          </a:p>
          <a:p>
            <a:pPr lvl="3">
              <a:buSzPct val="75000"/>
              <a:buFont typeface="StarSymbol"/>
              <a:buChar char=""/>
            </a:pPr>
            <a:r>
              <a:rPr lang="cs-CZ">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2" name="CustomShape 1"/>
          <p:cNvSpPr/>
          <p:nvPr/>
        </p:nvSpPr>
        <p:spPr>
          <a:xfrm>
            <a:off x="1523880" y="1122480"/>
            <a:ext cx="9143280" cy="2386800"/>
          </a:xfrm>
          <a:prstGeom prst="rect">
            <a:avLst/>
          </a:prstGeom>
          <a:noFill/>
          <a:ln>
            <a:noFill/>
          </a:ln>
        </p:spPr>
        <p:style>
          <a:lnRef idx="0"/>
          <a:fillRef idx="0"/>
          <a:effectRef idx="0"/>
          <a:fontRef idx="minor"/>
        </p:style>
        <p:txBody>
          <a:bodyPr lIns="90000" rIns="90000" tIns="45000" bIns="45000" anchor="b"/>
          <a:p>
            <a:pPr algn="ctr">
              <a:lnSpc>
                <a:spcPct val="100000"/>
              </a:lnSpc>
            </a:pPr>
            <a:r>
              <a:rPr lang="cs-CZ" sz="6000" strike="noStrike">
                <a:solidFill>
                  <a:srgbClr val="000000"/>
                </a:solidFill>
                <a:latin typeface="Calibri Light"/>
                <a:ea typeface="DejaVu Sans"/>
              </a:rPr>
              <a:t>Novelizace zákona o obchodních korporacích</a:t>
            </a:r>
            <a:endParaRPr/>
          </a:p>
        </p:txBody>
      </p:sp>
      <p:sp>
        <p:nvSpPr>
          <p:cNvPr id="73" name="CustomShape 2"/>
          <p:cNvSpPr/>
          <p:nvPr/>
        </p:nvSpPr>
        <p:spPr>
          <a:xfrm>
            <a:off x="1523880" y="3602160"/>
            <a:ext cx="9143280" cy="1654920"/>
          </a:xfrm>
          <a:prstGeom prst="rect">
            <a:avLst/>
          </a:prstGeom>
          <a:noFill/>
          <a:ln>
            <a:noFill/>
          </a:ln>
        </p:spPr>
        <p:style>
          <a:lnRef idx="0"/>
          <a:fillRef idx="0"/>
          <a:effectRef idx="0"/>
          <a:fontRef idx="minor"/>
        </p:style>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3" name="CustomShape 1"/>
          <p:cNvSpPr/>
          <p:nvPr/>
        </p:nvSpPr>
        <p:spPr>
          <a:xfrm>
            <a:off x="838080" y="365040"/>
            <a:ext cx="10514880" cy="1324800"/>
          </a:xfrm>
          <a:prstGeom prst="rect">
            <a:avLst/>
          </a:prstGeom>
          <a:noFill/>
          <a:ln>
            <a:noFill/>
          </a:ln>
        </p:spPr>
        <p:style>
          <a:lnRef idx="0"/>
          <a:fillRef idx="0"/>
          <a:effectRef idx="0"/>
          <a:fontRef idx="minor"/>
        </p:style>
        <p:txBody>
          <a:bodyPr lIns="90000" rIns="90000" tIns="45000" bIns="45000" anchor="ctr"/>
          <a:p>
            <a:pPr>
              <a:lnSpc>
                <a:spcPct val="90000"/>
              </a:lnSpc>
            </a:pPr>
            <a:r>
              <a:rPr lang="cs-CZ" sz="4400" strike="noStrike">
                <a:solidFill>
                  <a:srgbClr val="000000"/>
                </a:solidFill>
                <a:latin typeface="Calibri Light"/>
                <a:ea typeface="DejaVu Sans"/>
              </a:rPr>
              <a:t>Základní problémy monistického systému</a:t>
            </a:r>
            <a:endParaRPr/>
          </a:p>
        </p:txBody>
      </p:sp>
      <p:sp>
        <p:nvSpPr>
          <p:cNvPr id="94" name="CustomShape 2"/>
          <p:cNvSpPr/>
          <p:nvPr/>
        </p:nvSpPr>
        <p:spPr>
          <a:xfrm>
            <a:off x="838080" y="1825560"/>
            <a:ext cx="10514880" cy="4350600"/>
          </a:xfrm>
          <a:prstGeom prst="rect">
            <a:avLst/>
          </a:prstGeom>
          <a:noFill/>
          <a:ln>
            <a:noFill/>
          </a:ln>
        </p:spPr>
        <p:style>
          <a:lnRef idx="0"/>
          <a:fillRef idx="0"/>
          <a:effectRef idx="0"/>
          <a:fontRef idx="minor"/>
        </p:style>
        <p:txBody>
          <a:bodyPr lIns="90000" rIns="90000" tIns="45000" bIns="45000"/>
          <a:p>
            <a:pPr>
              <a:lnSpc>
                <a:spcPct val="90000"/>
              </a:lnSpc>
              <a:buFont typeface="Arial"/>
              <a:buChar char="•"/>
            </a:pPr>
            <a:r>
              <a:rPr lang="cs-CZ" sz="2800" strike="noStrike">
                <a:solidFill>
                  <a:srgbClr val="000000"/>
                </a:solidFill>
                <a:latin typeface="Calibri"/>
                <a:ea typeface="DejaVu Sans"/>
              </a:rPr>
              <a:t>Problematická je i dispozitivnost úpravy počtu členů správní rady – je otázka, zda je vhodné, aby správní rada byla méně než tříčlenná.</a:t>
            </a:r>
            <a:endParaRPr/>
          </a:p>
          <a:p>
            <a:pPr algn="just">
              <a:lnSpc>
                <a:spcPct val="100000"/>
              </a:lnSpc>
              <a:buFont typeface="Arial"/>
              <a:buChar char="•"/>
            </a:pPr>
            <a:r>
              <a:rPr lang="cs-CZ" sz="2800" strike="noStrike">
                <a:solidFill>
                  <a:srgbClr val="000000"/>
                </a:solidFill>
                <a:latin typeface="Calibri"/>
                <a:ea typeface="DejaVu Sans"/>
              </a:rPr>
              <a:t>Připouští-li  tuzemský zákon možnost kumulace funkcí statutárního ředitele a předsedy (jednočlenné) správní rady, rezignuje zcela na žádoucí dělbu moci, jelikož umožňuje koncentraci veškerých řídících a kontrolních funkcí v rukou jediné fyzické osoby; to se ostatně v praxi v naprosté většině případů děje.</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5" name="CustomShape 1"/>
          <p:cNvSpPr/>
          <p:nvPr/>
        </p:nvSpPr>
        <p:spPr>
          <a:xfrm>
            <a:off x="838080" y="135360"/>
            <a:ext cx="10514880" cy="862920"/>
          </a:xfrm>
          <a:prstGeom prst="rect">
            <a:avLst/>
          </a:prstGeom>
          <a:noFill/>
          <a:ln>
            <a:noFill/>
          </a:ln>
        </p:spPr>
        <p:style>
          <a:lnRef idx="0"/>
          <a:fillRef idx="0"/>
          <a:effectRef idx="0"/>
          <a:fontRef idx="minor"/>
        </p:style>
        <p:txBody>
          <a:bodyPr lIns="90000" rIns="90000" tIns="45000" bIns="45000" anchor="ctr"/>
          <a:p>
            <a:pPr>
              <a:lnSpc>
                <a:spcPct val="90000"/>
              </a:lnSpc>
            </a:pPr>
            <a:r>
              <a:rPr lang="cs-CZ" sz="4400" strike="noStrike">
                <a:solidFill>
                  <a:srgbClr val="000000"/>
                </a:solidFill>
                <a:latin typeface="Calibri Light"/>
                <a:ea typeface="DejaVu Sans"/>
              </a:rPr>
              <a:t>Nová úprava monistického systému</a:t>
            </a:r>
            <a:endParaRPr/>
          </a:p>
        </p:txBody>
      </p:sp>
      <p:sp>
        <p:nvSpPr>
          <p:cNvPr id="96" name="CustomShape 2"/>
          <p:cNvSpPr/>
          <p:nvPr/>
        </p:nvSpPr>
        <p:spPr>
          <a:xfrm>
            <a:off x="390960" y="792000"/>
            <a:ext cx="11344680" cy="5705640"/>
          </a:xfrm>
          <a:prstGeom prst="rect">
            <a:avLst/>
          </a:prstGeom>
          <a:noFill/>
          <a:ln>
            <a:noFill/>
          </a:ln>
        </p:spPr>
        <p:style>
          <a:lnRef idx="0"/>
          <a:fillRef idx="0"/>
          <a:effectRef idx="0"/>
          <a:fontRef idx="minor"/>
        </p:style>
        <p:txBody>
          <a:bodyPr lIns="90000" rIns="90000" tIns="45000" bIns="45000"/>
          <a:p>
            <a:pPr algn="just">
              <a:lnSpc>
                <a:spcPct val="100000"/>
              </a:lnSpc>
              <a:buFont typeface="Arial"/>
              <a:buChar char="•"/>
            </a:pPr>
            <a:r>
              <a:rPr b="1" lang="cs-CZ" sz="2800" strike="noStrike">
                <a:solidFill>
                  <a:srgbClr val="000000"/>
                </a:solidFill>
                <a:latin typeface="Calibri"/>
                <a:ea typeface="DejaVu Sans"/>
              </a:rPr>
              <a:t>Statutárním orgánem společnosti je správní rada. </a:t>
            </a:r>
            <a:endParaRPr/>
          </a:p>
          <a:p>
            <a:pPr algn="just">
              <a:lnSpc>
                <a:spcPct val="100000"/>
              </a:lnSpc>
              <a:buFont typeface="Arial"/>
              <a:buChar char="•"/>
            </a:pPr>
            <a:r>
              <a:rPr b="1" lang="cs-CZ" sz="2800" strike="noStrike">
                <a:solidFill>
                  <a:srgbClr val="000000"/>
                </a:solidFill>
                <a:latin typeface="Calibri"/>
                <a:ea typeface="DejaVu Sans"/>
              </a:rPr>
              <a:t>Správní radě přísluší obchodní vedení a dohled nad činností společnosti. </a:t>
            </a:r>
            <a:endParaRPr/>
          </a:p>
          <a:p>
            <a:pPr algn="just">
              <a:lnSpc>
                <a:spcPct val="100000"/>
              </a:lnSpc>
              <a:buFont typeface="Arial"/>
              <a:buChar char="•"/>
            </a:pPr>
            <a:r>
              <a:rPr b="1" lang="cs-CZ" sz="2800" strike="noStrike">
                <a:solidFill>
                  <a:srgbClr val="000000"/>
                </a:solidFill>
                <a:latin typeface="Calibri"/>
                <a:ea typeface="DejaVu Sans"/>
              </a:rPr>
              <a:t>Správní rada se řídí zásadami a pokyny schválenými valnou hromadou, pokud jsou v souladu s právními předpisy a stanovami. Nikdo však není oprávněn udělovat správní radě pokyny týkající se obchodního vedení nebo dohledu nad činností společnosti </a:t>
            </a:r>
            <a:endParaRPr/>
          </a:p>
          <a:p>
            <a:pPr algn="just">
              <a:lnSpc>
                <a:spcPct val="100000"/>
              </a:lnSpc>
              <a:buFont typeface="Arial"/>
              <a:buChar char="•"/>
            </a:pPr>
            <a:r>
              <a:rPr b="1" lang="cs-CZ" sz="2800" strike="noStrike">
                <a:solidFill>
                  <a:srgbClr val="000000"/>
                </a:solidFill>
                <a:latin typeface="Calibri"/>
                <a:ea typeface="DejaVu Sans"/>
              </a:rPr>
              <a:t>Působností správní rady určovat základní zaměření obchodního vedení a základní zaměření dohledu nad činností společnosti nelze pověřit osoby odlišné od členů správní rady; tuto působnost nelze ani rozdělit mezi členy správní rady podle určitých oborů podle občanského zákoníku. </a:t>
            </a:r>
            <a:endParaRPr/>
          </a:p>
          <a:p>
            <a:pPr algn="just">
              <a:lnSpc>
                <a:spcPct val="100000"/>
              </a:lnSpc>
              <a:buFont typeface="Arial"/>
              <a:buChar char="•"/>
            </a:pPr>
            <a:r>
              <a:rPr b="1" lang="cs-CZ" sz="2800" strike="noStrike">
                <a:solidFill>
                  <a:srgbClr val="000000"/>
                </a:solidFill>
                <a:latin typeface="Calibri"/>
                <a:ea typeface="DejaVu Sans"/>
              </a:rPr>
              <a:t>Správní rada zajišťuje řádné vedení účetnictví, předkládá valné hromadě ke schválení řádnou, mimořádnou, konsolidovanou, případně mezitímní účetní závěrku a v souladu se stanovami také návrh na rozdělení zisku nebo jiných vlastních zdrojů nebo úhradu ztráty. </a:t>
            </a:r>
            <a:endParaRPr/>
          </a:p>
          <a:p>
            <a:pPr algn="just">
              <a:lnSpc>
                <a:spcPct val="100000"/>
              </a:lnSpc>
            </a:pP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7" name="CustomShape 1"/>
          <p:cNvSpPr/>
          <p:nvPr/>
        </p:nvSpPr>
        <p:spPr>
          <a:xfrm>
            <a:off x="838080" y="118440"/>
            <a:ext cx="10514880" cy="608760"/>
          </a:xfrm>
          <a:prstGeom prst="rect">
            <a:avLst/>
          </a:prstGeom>
          <a:noFill/>
          <a:ln>
            <a:noFill/>
          </a:ln>
        </p:spPr>
        <p:style>
          <a:lnRef idx="0"/>
          <a:fillRef idx="0"/>
          <a:effectRef idx="0"/>
          <a:fontRef idx="minor"/>
        </p:style>
        <p:txBody>
          <a:bodyPr lIns="90000" rIns="90000" tIns="45000" bIns="45000" anchor="ctr"/>
          <a:p>
            <a:pPr>
              <a:lnSpc>
                <a:spcPct val="90000"/>
              </a:lnSpc>
            </a:pPr>
            <a:r>
              <a:rPr lang="cs-CZ" sz="4400" strike="noStrike">
                <a:solidFill>
                  <a:srgbClr val="000000"/>
                </a:solidFill>
                <a:latin typeface="Calibri Light"/>
                <a:ea typeface="DejaVu Sans"/>
              </a:rPr>
              <a:t>Nová úprava monistického systému</a:t>
            </a:r>
            <a:endParaRPr/>
          </a:p>
        </p:txBody>
      </p:sp>
      <p:sp>
        <p:nvSpPr>
          <p:cNvPr id="98" name="CustomShape 2"/>
          <p:cNvSpPr/>
          <p:nvPr/>
        </p:nvSpPr>
        <p:spPr>
          <a:xfrm>
            <a:off x="838080" y="728280"/>
            <a:ext cx="10514880" cy="5448240"/>
          </a:xfrm>
          <a:prstGeom prst="rect">
            <a:avLst/>
          </a:prstGeom>
          <a:noFill/>
          <a:ln>
            <a:noFill/>
          </a:ln>
        </p:spPr>
        <p:style>
          <a:lnRef idx="0"/>
          <a:fillRef idx="0"/>
          <a:effectRef idx="0"/>
          <a:fontRef idx="minor"/>
        </p:style>
        <p:txBody>
          <a:bodyPr lIns="90000" rIns="90000" tIns="45000" bIns="45000"/>
          <a:p>
            <a:pPr algn="just">
              <a:lnSpc>
                <a:spcPct val="100000"/>
              </a:lnSpc>
              <a:buFont typeface="Arial"/>
              <a:buChar char="•"/>
            </a:pPr>
            <a:r>
              <a:rPr b="1" lang="cs-CZ" sz="3200" strike="noStrike">
                <a:solidFill>
                  <a:srgbClr val="000000"/>
                </a:solidFill>
                <a:latin typeface="Calibri"/>
                <a:ea typeface="DejaVu Sans"/>
              </a:rPr>
              <a:t>Členy správní rady volí a odvolává valná hromada</a:t>
            </a:r>
            <a:endParaRPr/>
          </a:p>
          <a:p>
            <a:pPr algn="just">
              <a:lnSpc>
                <a:spcPct val="100000"/>
              </a:lnSpc>
              <a:buFont typeface="Arial"/>
              <a:buChar char="•"/>
            </a:pPr>
            <a:r>
              <a:rPr b="1" lang="cs-CZ" sz="3200" strike="noStrike">
                <a:solidFill>
                  <a:srgbClr val="000000"/>
                </a:solidFill>
                <a:latin typeface="Calibri"/>
                <a:ea typeface="DejaVu Sans"/>
              </a:rPr>
              <a:t>Na člena správní rady se použijí ustanovení § 54 až 57 o střetu zájmů člena kontrolního orgánu. </a:t>
            </a:r>
            <a:endParaRPr/>
          </a:p>
          <a:p>
            <a:pPr algn="just">
              <a:lnSpc>
                <a:spcPct val="100000"/>
              </a:lnSpc>
              <a:buFont typeface="Arial"/>
              <a:buChar char="•"/>
            </a:pPr>
            <a:r>
              <a:rPr b="1" lang="cs-CZ" sz="3200" strike="noStrike">
                <a:solidFill>
                  <a:srgbClr val="000000"/>
                </a:solidFill>
                <a:latin typeface="Calibri"/>
                <a:ea typeface="DejaVu Sans"/>
              </a:rPr>
              <a:t>Neurčí-li stanovy vyšší počet členů, má správní rada 3 členy. V jednočlenné společnosti mohou stanovy určit i nižší počet členů. </a:t>
            </a:r>
            <a:endParaRPr/>
          </a:p>
          <a:p>
            <a:pPr algn="just">
              <a:lnSpc>
                <a:spcPct val="100000"/>
              </a:lnSpc>
              <a:buFont typeface="Arial"/>
              <a:buChar char="•"/>
            </a:pPr>
            <a:r>
              <a:rPr b="1" lang="cs-CZ" sz="3200" strike="noStrike">
                <a:solidFill>
                  <a:srgbClr val="000000"/>
                </a:solidFill>
                <a:latin typeface="Calibri"/>
                <a:ea typeface="DejaVu Sans"/>
              </a:rPr>
              <a:t>Neobsahují-li stanovy nebo smlouva o výkonu funkce délku funkčního období, platí, že činí 3 roky. </a:t>
            </a:r>
            <a:endParaRPr/>
          </a:p>
          <a:p>
            <a:pPr algn="just">
              <a:lnSpc>
                <a:spcPct val="100000"/>
              </a:lnSpc>
              <a:buFont typeface="Arial"/>
              <a:buChar char="•"/>
            </a:pPr>
            <a:r>
              <a:rPr b="1" lang="cs-CZ" sz="3200" strike="noStrike">
                <a:solidFill>
                  <a:srgbClr val="000000"/>
                </a:solidFill>
                <a:latin typeface="Calibri"/>
                <a:ea typeface="DejaVu Sans"/>
              </a:rPr>
              <a:t>Správní rada rozhoduje většinou hlasů přítomných členů, ledaže stanovy určí vyšší počet. Každý člen správní rady má 1 hlas. </a:t>
            </a:r>
            <a:endParaRPr/>
          </a:p>
          <a:p>
            <a:pPr algn="just">
              <a:lnSpc>
                <a:spcPct val="100000"/>
              </a:lnSpc>
              <a:buFont typeface="Arial"/>
              <a:buChar char="•"/>
            </a:pPr>
            <a:r>
              <a:rPr b="1" lang="cs-CZ" sz="3200" strike="noStrike">
                <a:solidFill>
                  <a:srgbClr val="000000"/>
                </a:solidFill>
                <a:latin typeface="Calibri"/>
                <a:ea typeface="DejaVu Sans"/>
              </a:rPr>
              <a:t>Statutární ředitel se ruší.</a:t>
            </a:r>
            <a:endParaRPr/>
          </a:p>
          <a:p>
            <a:pPr algn="just">
              <a:lnSpc>
                <a:spcPct val="100000"/>
              </a:lnSpc>
            </a:pP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9" name="CustomShape 1"/>
          <p:cNvSpPr/>
          <p:nvPr/>
        </p:nvSpPr>
        <p:spPr>
          <a:xfrm>
            <a:off x="838080" y="0"/>
            <a:ext cx="10514880" cy="972000"/>
          </a:xfrm>
          <a:prstGeom prst="rect">
            <a:avLst/>
          </a:prstGeom>
          <a:noFill/>
          <a:ln>
            <a:noFill/>
          </a:ln>
        </p:spPr>
        <p:style>
          <a:lnRef idx="0"/>
          <a:fillRef idx="0"/>
          <a:effectRef idx="0"/>
          <a:fontRef idx="minor"/>
        </p:style>
        <p:txBody>
          <a:bodyPr lIns="90000" rIns="90000" tIns="45000" bIns="45000" anchor="ctr"/>
          <a:p>
            <a:pPr>
              <a:lnSpc>
                <a:spcPct val="90000"/>
              </a:lnSpc>
            </a:pPr>
            <a:r>
              <a:rPr lang="cs-CZ" sz="4400" strike="noStrike">
                <a:solidFill>
                  <a:srgbClr val="000000"/>
                </a:solidFill>
                <a:latin typeface="Calibri Light"/>
                <a:ea typeface="DejaVu Sans"/>
              </a:rPr>
              <a:t>Snížení regulatorní zátěže pro podnikatele</a:t>
            </a:r>
            <a:endParaRPr/>
          </a:p>
        </p:txBody>
      </p:sp>
      <p:sp>
        <p:nvSpPr>
          <p:cNvPr id="100" name="CustomShape 2"/>
          <p:cNvSpPr/>
          <p:nvPr/>
        </p:nvSpPr>
        <p:spPr>
          <a:xfrm>
            <a:off x="838080" y="972720"/>
            <a:ext cx="10514880" cy="5203800"/>
          </a:xfrm>
          <a:prstGeom prst="rect">
            <a:avLst/>
          </a:prstGeom>
          <a:noFill/>
          <a:ln>
            <a:noFill/>
          </a:ln>
        </p:spPr>
        <p:style>
          <a:lnRef idx="0"/>
          <a:fillRef idx="0"/>
          <a:effectRef idx="0"/>
          <a:fontRef idx="minor"/>
        </p:style>
        <p:txBody>
          <a:bodyPr lIns="90000" rIns="90000" tIns="45000" bIns="45000"/>
          <a:p>
            <a:pPr>
              <a:lnSpc>
                <a:spcPct val="100000"/>
              </a:lnSpc>
            </a:pPr>
            <a:r>
              <a:rPr lang="cs-CZ" sz="2800" strike="noStrike">
                <a:solidFill>
                  <a:srgbClr val="ff0000"/>
                </a:solidFill>
                <a:latin typeface="Calibri"/>
                <a:ea typeface="DejaVu Sans"/>
              </a:rPr>
              <a:t>Zákaz převodu podílu společníka veřejné obchodní společnosti</a:t>
            </a:r>
            <a:endParaRPr/>
          </a:p>
          <a:p>
            <a:pPr>
              <a:lnSpc>
                <a:spcPct val="100000"/>
              </a:lnSpc>
            </a:pPr>
            <a:r>
              <a:rPr lang="cs-CZ" sz="2800" strike="noStrike">
                <a:solidFill>
                  <a:srgbClr val="000000"/>
                </a:solidFill>
                <a:latin typeface="Calibri"/>
                <a:ea typeface="DejaVu Sans"/>
              </a:rPr>
              <a:t>§ 116</a:t>
            </a:r>
            <a:endParaRPr/>
          </a:p>
          <a:p>
            <a:pPr>
              <a:lnSpc>
                <a:spcPct val="100000"/>
              </a:lnSpc>
            </a:pPr>
            <a:r>
              <a:rPr lang="cs-CZ" sz="2800" strike="noStrike">
                <a:solidFill>
                  <a:srgbClr val="000000"/>
                </a:solidFill>
                <a:latin typeface="Calibri"/>
                <a:ea typeface="DejaVu Sans"/>
              </a:rPr>
              <a:t>(1) Podíl společníka ve veřejné obchodní společnosti lze převést se souhlasem všech společníků; smlouva o převodu podílu nenabude účinnosti dříve, než bude souhlas udělen. Podíl však nelze zastavit ani jinak použít k zajištění dluhu. Převodce ručí společnosti za dluhy, které byly s podílem na nabyvatele převedeny. </a:t>
            </a:r>
            <a:endParaRPr/>
          </a:p>
          <a:p>
            <a:pPr>
              <a:lnSpc>
                <a:spcPct val="100000"/>
              </a:lnSpc>
            </a:pPr>
            <a:r>
              <a:rPr lang="cs-CZ" sz="2800" strike="noStrike">
                <a:solidFill>
                  <a:srgbClr val="000000"/>
                </a:solidFill>
                <a:latin typeface="Calibri"/>
                <a:ea typeface="DejaVu Sans"/>
              </a:rPr>
              <a:t>(2) Smlouva o převodu podílu musí mít písemnou formu s úředně ověřenými podpisy. Převod podílu je vůči společnosti účinný doručením účinné smlouvy o převodu podílu. </a:t>
            </a:r>
            <a:endParaRPr/>
          </a:p>
          <a:p>
            <a:pPr>
              <a:lnSpc>
                <a:spcPct val="90000"/>
              </a:lnSpc>
            </a:pP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1" name="CustomShape 1"/>
          <p:cNvSpPr/>
          <p:nvPr/>
        </p:nvSpPr>
        <p:spPr>
          <a:xfrm>
            <a:off x="838080" y="365040"/>
            <a:ext cx="10514880" cy="836280"/>
          </a:xfrm>
          <a:prstGeom prst="rect">
            <a:avLst/>
          </a:prstGeom>
          <a:noFill/>
          <a:ln>
            <a:noFill/>
          </a:ln>
        </p:spPr>
        <p:style>
          <a:lnRef idx="0"/>
          <a:fillRef idx="0"/>
          <a:effectRef idx="0"/>
          <a:fontRef idx="minor"/>
        </p:style>
        <p:txBody>
          <a:bodyPr lIns="90000" rIns="90000" tIns="45000" bIns="45000" anchor="ctr"/>
          <a:p>
            <a:pPr>
              <a:lnSpc>
                <a:spcPct val="90000"/>
              </a:lnSpc>
            </a:pPr>
            <a:r>
              <a:rPr lang="cs-CZ" sz="4400" strike="noStrike">
                <a:solidFill>
                  <a:srgbClr val="000000"/>
                </a:solidFill>
                <a:latin typeface="Calibri Light"/>
                <a:ea typeface="DejaVu Sans"/>
              </a:rPr>
              <a:t>Snížení regulatorní zátěže pro podnikatele</a:t>
            </a:r>
            <a:endParaRPr/>
          </a:p>
        </p:txBody>
      </p:sp>
      <p:sp>
        <p:nvSpPr>
          <p:cNvPr id="102" name="CustomShape 2"/>
          <p:cNvSpPr/>
          <p:nvPr/>
        </p:nvSpPr>
        <p:spPr>
          <a:xfrm>
            <a:off x="838080" y="1337760"/>
            <a:ext cx="10946520" cy="4838400"/>
          </a:xfrm>
          <a:prstGeom prst="rect">
            <a:avLst/>
          </a:prstGeom>
          <a:noFill/>
          <a:ln>
            <a:noFill/>
          </a:ln>
        </p:spPr>
        <p:style>
          <a:lnRef idx="0"/>
          <a:fillRef idx="0"/>
          <a:effectRef idx="0"/>
          <a:fontRef idx="minor"/>
        </p:style>
        <p:txBody>
          <a:bodyPr lIns="90000" rIns="90000" tIns="45000" bIns="45000"/>
          <a:p>
            <a:pPr algn="just">
              <a:lnSpc>
                <a:spcPct val="100000"/>
              </a:lnSpc>
            </a:pPr>
            <a:r>
              <a:rPr lang="cs-CZ" sz="3200" strike="noStrike">
                <a:solidFill>
                  <a:srgbClr val="ff0000"/>
                </a:solidFill>
                <a:latin typeface="Calibri"/>
                <a:ea typeface="DejaVu Sans"/>
              </a:rPr>
              <a:t>úprava splácení peněžitého vkladu v kapitálových společnostech</a:t>
            </a:r>
            <a:endParaRPr/>
          </a:p>
          <a:p>
            <a:pPr>
              <a:lnSpc>
                <a:spcPct val="100000"/>
              </a:lnSpc>
            </a:pPr>
            <a:r>
              <a:rPr lang="cs-CZ" sz="2800" strike="noStrike">
                <a:solidFill>
                  <a:srgbClr val="000000"/>
                </a:solidFill>
                <a:latin typeface="Calibri"/>
                <a:ea typeface="DejaVu Sans"/>
              </a:rPr>
              <a:t>§ 23 </a:t>
            </a:r>
            <a:endParaRPr/>
          </a:p>
          <a:p>
            <a:pPr>
              <a:lnSpc>
                <a:spcPct val="100000"/>
              </a:lnSpc>
            </a:pPr>
            <a:r>
              <a:rPr lang="cs-CZ" sz="2800" strike="noStrike">
                <a:solidFill>
                  <a:srgbClr val="000000"/>
                </a:solidFill>
                <a:latin typeface="Calibri"/>
                <a:ea typeface="DejaVu Sans"/>
              </a:rPr>
              <a:t>(1) Peněžitý vklad do kapitálových společností se splácí na zvláštní účet u banky nebo spořitelního a úvěrního družstva (dále jen „banka“), který zřídí správce vkladů. Banka s těmito prostředky neumožní nakládat dříve, než kapitálová společnost vznikne, ledaže se jedná o úhradu zřizovacích výdajů nebo vrácení emisních kursů zakladatelům. </a:t>
            </a:r>
            <a:endParaRPr/>
          </a:p>
          <a:p>
            <a:pPr>
              <a:lnSpc>
                <a:spcPct val="100000"/>
              </a:lnSpc>
            </a:pPr>
            <a:r>
              <a:rPr lang="cs-CZ" sz="2800" strike="noStrike">
                <a:solidFill>
                  <a:srgbClr val="000000"/>
                </a:solidFill>
                <a:latin typeface="Calibri"/>
                <a:ea typeface="DejaVu Sans"/>
              </a:rPr>
              <a:t>(2) Peněžitý vklad do společnosti s ručením omezeným lze splatit i jiným způsobem, nepřesáhne-li výše všech peněžitých vkladů v souhrnu 20 000 Kč. </a:t>
            </a:r>
            <a:endParaRPr/>
          </a:p>
          <a:p>
            <a:pPr>
              <a:lnSpc>
                <a:spcPct val="100000"/>
              </a:lnSpc>
            </a:pPr>
            <a:r>
              <a:rPr lang="cs-CZ" sz="2800" strike="noStrike">
                <a:solidFill>
                  <a:srgbClr val="000000"/>
                </a:solidFill>
                <a:latin typeface="Calibri"/>
                <a:ea typeface="DejaVu Sans"/>
              </a:rPr>
              <a:t>(3) Nepeněžitý vklad se do kapitálové společnosti vnese před jejím vznikem. </a:t>
            </a:r>
            <a:endParaRPr/>
          </a:p>
          <a:p>
            <a:pPr algn="just">
              <a:lnSpc>
                <a:spcPct val="100000"/>
              </a:lnSpc>
            </a:pP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3" name="CustomShape 1"/>
          <p:cNvSpPr/>
          <p:nvPr/>
        </p:nvSpPr>
        <p:spPr>
          <a:xfrm>
            <a:off x="838080" y="118440"/>
            <a:ext cx="10514880" cy="981360"/>
          </a:xfrm>
          <a:prstGeom prst="rect">
            <a:avLst/>
          </a:prstGeom>
          <a:noFill/>
          <a:ln>
            <a:noFill/>
          </a:ln>
        </p:spPr>
        <p:style>
          <a:lnRef idx="0"/>
          <a:fillRef idx="0"/>
          <a:effectRef idx="0"/>
          <a:fontRef idx="minor"/>
        </p:style>
        <p:txBody>
          <a:bodyPr lIns="90000" rIns="90000" tIns="45000" bIns="45000" anchor="ctr"/>
          <a:p>
            <a:pPr>
              <a:lnSpc>
                <a:spcPct val="90000"/>
              </a:lnSpc>
            </a:pPr>
            <a:r>
              <a:rPr lang="cs-CZ" sz="4400" strike="noStrike">
                <a:solidFill>
                  <a:srgbClr val="000000"/>
                </a:solidFill>
                <a:latin typeface="Calibri Light"/>
                <a:ea typeface="DejaVu Sans"/>
              </a:rPr>
              <a:t>Snížení regulatorní zátěže pro podnikatele</a:t>
            </a:r>
            <a:endParaRPr/>
          </a:p>
        </p:txBody>
      </p:sp>
      <p:sp>
        <p:nvSpPr>
          <p:cNvPr id="104" name="CustomShape 2"/>
          <p:cNvSpPr/>
          <p:nvPr/>
        </p:nvSpPr>
        <p:spPr>
          <a:xfrm>
            <a:off x="237240" y="1100520"/>
            <a:ext cx="11496960" cy="5075640"/>
          </a:xfrm>
          <a:prstGeom prst="rect">
            <a:avLst/>
          </a:prstGeom>
          <a:noFill/>
          <a:ln>
            <a:noFill/>
          </a:ln>
        </p:spPr>
        <p:style>
          <a:lnRef idx="0"/>
          <a:fillRef idx="0"/>
          <a:effectRef idx="0"/>
          <a:fontRef idx="minor"/>
        </p:style>
        <p:txBody>
          <a:bodyPr lIns="90000" rIns="90000" tIns="45000" bIns="45000"/>
          <a:p>
            <a:pPr algn="just">
              <a:lnSpc>
                <a:spcPct val="100000"/>
              </a:lnSpc>
            </a:pPr>
            <a:r>
              <a:rPr lang="cs-CZ" sz="2800" strike="noStrike">
                <a:solidFill>
                  <a:srgbClr val="ff0000"/>
                </a:solidFill>
                <a:latin typeface="Calibri"/>
                <a:ea typeface="DejaVu Sans"/>
              </a:rPr>
              <a:t>vypuštění některých údajů ze společenské smlouvy kapitálových společností</a:t>
            </a:r>
            <a:endParaRPr/>
          </a:p>
          <a:p>
            <a:pPr algn="just">
              <a:lnSpc>
                <a:spcPct val="100000"/>
              </a:lnSpc>
            </a:pPr>
            <a:r>
              <a:rPr lang="cs-CZ" sz="2800" strike="noStrike">
                <a:solidFill>
                  <a:srgbClr val="000000"/>
                </a:solidFill>
                <a:latin typeface="Calibri"/>
                <a:ea typeface="DejaVu Sans"/>
              </a:rPr>
              <a:t>§ 146</a:t>
            </a:r>
            <a:endParaRPr/>
          </a:p>
          <a:p>
            <a:pPr algn="just">
              <a:lnSpc>
                <a:spcPct val="100000"/>
              </a:lnSpc>
            </a:pPr>
            <a:r>
              <a:rPr lang="cs-CZ" sz="2800" strike="noStrike">
                <a:solidFill>
                  <a:srgbClr val="000000"/>
                </a:solidFill>
                <a:latin typeface="Calibri"/>
                <a:ea typeface="DejaVu Sans"/>
              </a:rPr>
              <a:t>Údaje podle odstavce 2 lze po vzniku společnosti a po splnění vkladové povinnosti ze společenské smlouvy vypustit; společenská smlouva může svěřit toto rozhodnutí do působnosti jednatele. Rozhodnutí jednatele podle tohoto odstavce se nepovažuje za rozhodnutí o změně společenské smlouvy. </a:t>
            </a:r>
            <a:endParaRPr/>
          </a:p>
          <a:p>
            <a:pPr algn="just">
              <a:lnSpc>
                <a:spcPct val="100000"/>
              </a:lnSpc>
            </a:pPr>
            <a:endParaRPr/>
          </a:p>
          <a:p>
            <a:pPr algn="just">
              <a:lnSpc>
                <a:spcPct val="100000"/>
              </a:lnSpc>
            </a:pPr>
            <a:r>
              <a:rPr lang="cs-CZ" sz="2800" strike="noStrike">
                <a:solidFill>
                  <a:srgbClr val="000000"/>
                </a:solidFill>
                <a:latin typeface="Calibri"/>
                <a:ea typeface="DejaVu Sans"/>
              </a:rPr>
              <a:t>§ 250</a:t>
            </a:r>
            <a:endParaRPr/>
          </a:p>
          <a:p>
            <a:pPr algn="just">
              <a:lnSpc>
                <a:spcPct val="100000"/>
              </a:lnSpc>
            </a:pPr>
            <a:r>
              <a:rPr lang="cs-CZ" sz="2800" strike="noStrike">
                <a:solidFill>
                  <a:srgbClr val="000000"/>
                </a:solidFill>
                <a:latin typeface="Calibri"/>
                <a:ea typeface="DejaVu Sans"/>
              </a:rPr>
              <a:t>Údaje podle odstavce 3 lze po vzniku společnosti a po splnění vkladové povinnosti ze stanov vypustit; stanovy mohou svěřit toto rozhodnutí do působnosti představenstva nebo správní rady. Rozhodnutí představenstva nebo správní rady podle tohoto odstavce se nepovažuje za rozhodnutí o změně stanov. </a:t>
            </a:r>
            <a:endParaRPr/>
          </a:p>
          <a:p>
            <a:pPr algn="just">
              <a:lnSpc>
                <a:spcPct val="100000"/>
              </a:lnSpc>
            </a:pPr>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5" name="CustomShape 1"/>
          <p:cNvSpPr/>
          <p:nvPr/>
        </p:nvSpPr>
        <p:spPr>
          <a:xfrm>
            <a:off x="838440" y="0"/>
            <a:ext cx="10514880" cy="667080"/>
          </a:xfrm>
          <a:prstGeom prst="rect">
            <a:avLst/>
          </a:prstGeom>
          <a:noFill/>
          <a:ln>
            <a:noFill/>
          </a:ln>
        </p:spPr>
        <p:style>
          <a:lnRef idx="0"/>
          <a:fillRef idx="0"/>
          <a:effectRef idx="0"/>
          <a:fontRef idx="minor"/>
        </p:style>
        <p:txBody>
          <a:bodyPr lIns="90000" rIns="90000" tIns="45000" bIns="45000" anchor="ctr"/>
          <a:p>
            <a:pPr>
              <a:lnSpc>
                <a:spcPct val="90000"/>
              </a:lnSpc>
            </a:pPr>
            <a:r>
              <a:rPr lang="cs-CZ" sz="4400" strike="noStrike">
                <a:solidFill>
                  <a:srgbClr val="000000"/>
                </a:solidFill>
                <a:latin typeface="Calibri Light"/>
                <a:ea typeface="DejaVu Sans"/>
              </a:rPr>
              <a:t>Snížení regulatorní zátěže pro podnikatele</a:t>
            </a:r>
            <a:endParaRPr/>
          </a:p>
        </p:txBody>
      </p:sp>
      <p:sp>
        <p:nvSpPr>
          <p:cNvPr id="106" name="CustomShape 2"/>
          <p:cNvSpPr/>
          <p:nvPr/>
        </p:nvSpPr>
        <p:spPr>
          <a:xfrm>
            <a:off x="112320" y="667440"/>
            <a:ext cx="11774160" cy="591876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ff0000"/>
                </a:solidFill>
                <a:latin typeface="Calibri"/>
                <a:ea typeface="DejaVu Sans"/>
              </a:rPr>
              <a:t>Úprava zákazu konkurence v kapitálových společnostech</a:t>
            </a:r>
            <a:endParaRPr/>
          </a:p>
          <a:p>
            <a:pPr>
              <a:lnSpc>
                <a:spcPct val="100000"/>
              </a:lnSpc>
            </a:pPr>
            <a:r>
              <a:rPr lang="cs-CZ" sz="2000" strike="noStrike">
                <a:solidFill>
                  <a:srgbClr val="000000"/>
                </a:solidFill>
                <a:latin typeface="Calibri"/>
                <a:ea typeface="DejaVu Sans"/>
              </a:rPr>
              <a:t>§ 199</a:t>
            </a:r>
            <a:endParaRPr/>
          </a:p>
          <a:p>
            <a:pPr>
              <a:lnSpc>
                <a:spcPct val="100000"/>
              </a:lnSpc>
            </a:pPr>
            <a:r>
              <a:rPr lang="cs-CZ" sz="2000" strike="noStrike">
                <a:solidFill>
                  <a:srgbClr val="000000"/>
                </a:solidFill>
                <a:latin typeface="Calibri"/>
                <a:ea typeface="DejaVu Sans"/>
              </a:rPr>
              <a:t>(1) </a:t>
            </a:r>
            <a:r>
              <a:rPr lang="cs-CZ" sz="2000" strike="sngStrike">
                <a:solidFill>
                  <a:srgbClr val="000000"/>
                </a:solidFill>
                <a:latin typeface="Calibri"/>
                <a:ea typeface="DejaVu Sans"/>
              </a:rPr>
              <a:t>Bez svolení všech společníků jednatel nesmí</a:t>
            </a:r>
            <a:r>
              <a:rPr lang="cs-CZ" sz="2000" strike="noStrike">
                <a:solidFill>
                  <a:srgbClr val="000000"/>
                </a:solidFill>
                <a:latin typeface="Calibri"/>
                <a:ea typeface="DejaVu Sans"/>
              </a:rPr>
              <a:t> Neurčí-li společenská smlouva jinak, jednatel nesmí </a:t>
            </a:r>
            <a:endParaRPr/>
          </a:p>
          <a:p>
            <a:pPr>
              <a:lnSpc>
                <a:spcPct val="100000"/>
              </a:lnSpc>
            </a:pPr>
            <a:r>
              <a:rPr lang="cs-CZ" sz="2000" strike="noStrike">
                <a:solidFill>
                  <a:srgbClr val="000000"/>
                </a:solidFill>
                <a:latin typeface="Calibri"/>
                <a:ea typeface="DejaVu Sans"/>
              </a:rPr>
              <a:t>a) podnikat v předmětu činnosti nebo podnikání společnosti, a to ani ve prospěch jiných osob, ani zprostředkovávat obchody společnosti pro jiného, </a:t>
            </a:r>
            <a:endParaRPr/>
          </a:p>
          <a:p>
            <a:pPr>
              <a:lnSpc>
                <a:spcPct val="100000"/>
              </a:lnSpc>
            </a:pPr>
            <a:r>
              <a:rPr lang="cs-CZ" sz="2000" strike="noStrike">
                <a:solidFill>
                  <a:srgbClr val="000000"/>
                </a:solidFill>
                <a:latin typeface="Calibri"/>
                <a:ea typeface="DejaVu Sans"/>
              </a:rPr>
              <a:t>b) být členem statutárního orgánu jiné právnické osoby s obdobným předmětem činnosti nebo podnikání nebo osobou v obdobném postavení, ledaže se jedná o koncern, nebo </a:t>
            </a:r>
            <a:endParaRPr/>
          </a:p>
          <a:p>
            <a:pPr>
              <a:lnSpc>
                <a:spcPct val="100000"/>
              </a:lnSpc>
            </a:pPr>
            <a:r>
              <a:rPr lang="cs-CZ" sz="2000" strike="noStrike">
                <a:solidFill>
                  <a:srgbClr val="000000"/>
                </a:solidFill>
                <a:latin typeface="Calibri"/>
                <a:ea typeface="DejaVu Sans"/>
              </a:rPr>
              <a:t>c) účastnit se na podnikání jiné obchodní korporace jako společník s neomezeným ručením nebo jako ovládající osoba jiné osoby se stejným nebo obdobným předmětem činnosti nebo podnikání. </a:t>
            </a:r>
            <a:endParaRPr/>
          </a:p>
          <a:p>
            <a:pPr>
              <a:lnSpc>
                <a:spcPct val="100000"/>
              </a:lnSpc>
            </a:pPr>
            <a:r>
              <a:rPr lang="cs-CZ" sz="2000" strike="sngStrike">
                <a:solidFill>
                  <a:srgbClr val="000000"/>
                </a:solidFill>
                <a:latin typeface="Calibri"/>
                <a:ea typeface="DejaVu Sans"/>
              </a:rPr>
              <a:t>(2) Pokud všichni společníci při založení společnosti nebo v okamžiku zvolení jednatele byli jednatelem na některou z okolností podle odstavce 1 výslovně upozorněni nebo vznikla-li později a jednatel na ni písemně upozornil všechny společníky, má se za to, že jednatel činnost, které se zákaz týká, zakázanou nemá. To neplatí, pokud kterýkoli ze společníků vyslovil nesouhlas s činností jednatele podle odstavce 1 do jednoho měsíce ode dne, kdy na ni byl jednatelem upozorněn. </a:t>
            </a:r>
            <a:endParaRPr/>
          </a:p>
          <a:p>
            <a:pPr>
              <a:lnSpc>
                <a:spcPct val="100000"/>
              </a:lnSpc>
            </a:pPr>
            <a:r>
              <a:rPr lang="cs-CZ" sz="2000" strike="sngStrike">
                <a:solidFill>
                  <a:srgbClr val="000000"/>
                </a:solidFill>
                <a:latin typeface="Calibri"/>
                <a:ea typeface="DejaVu Sans"/>
              </a:rPr>
              <a:t>(3) Společenská smlouva může se souhlasem všech společníků určit další omezení činnosti jednatele. </a:t>
            </a:r>
            <a:endParaRPr/>
          </a:p>
          <a:p>
            <a:pPr>
              <a:lnSpc>
                <a:spcPct val="100000"/>
              </a:lnSpc>
            </a:pPr>
            <a:r>
              <a:rPr lang="cs-CZ" sz="2000" strike="sngStrike">
                <a:solidFill>
                  <a:srgbClr val="000000"/>
                </a:solidFill>
                <a:latin typeface="Calibri"/>
                <a:ea typeface="DejaVu Sans"/>
              </a:rPr>
              <a:t>(4) Společenská smlouva může určit, v jakém rozsahu se zákaz konkurence vztahuje také na společníky. </a:t>
            </a:r>
            <a:endParaRPr/>
          </a:p>
          <a:p>
            <a:pPr>
              <a:lnSpc>
                <a:spcPct val="100000"/>
              </a:lnSpc>
            </a:pPr>
            <a:endParaRPr/>
          </a:p>
          <a:p>
            <a:pPr>
              <a:lnSpc>
                <a:spcPct val="100000"/>
              </a:lnSpc>
            </a:pPr>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7" name="CustomShape 1"/>
          <p:cNvSpPr/>
          <p:nvPr/>
        </p:nvSpPr>
        <p:spPr>
          <a:xfrm>
            <a:off x="838080" y="365040"/>
            <a:ext cx="11014560" cy="821880"/>
          </a:xfrm>
          <a:prstGeom prst="rect">
            <a:avLst/>
          </a:prstGeom>
          <a:noFill/>
          <a:ln>
            <a:noFill/>
          </a:ln>
        </p:spPr>
        <p:style>
          <a:lnRef idx="0"/>
          <a:fillRef idx="0"/>
          <a:effectRef idx="0"/>
          <a:fontRef idx="minor"/>
        </p:style>
        <p:txBody>
          <a:bodyPr lIns="90000" rIns="90000" tIns="45000" bIns="45000" anchor="ctr"/>
          <a:p>
            <a:r>
              <a:rPr lang="cs-CZ" sz="3200" strike="noStrike">
                <a:solidFill>
                  <a:srgbClr val="000000"/>
                </a:solidFill>
                <a:latin typeface="Calibri Light"/>
                <a:ea typeface="DejaVu Sans"/>
              </a:rPr>
              <a:t>Zajištění větší ochrany práv společníků (zvláště menšinových) a třetích osob</a:t>
            </a:r>
            <a:endParaRPr/>
          </a:p>
          <a:p>
            <a:pPr>
              <a:lnSpc>
                <a:spcPct val="90000"/>
              </a:lnSpc>
            </a:pPr>
            <a:endParaRPr/>
          </a:p>
        </p:txBody>
      </p:sp>
      <p:sp>
        <p:nvSpPr>
          <p:cNvPr id="108" name="CustomShape 2"/>
          <p:cNvSpPr/>
          <p:nvPr/>
        </p:nvSpPr>
        <p:spPr>
          <a:xfrm>
            <a:off x="128160" y="1303920"/>
            <a:ext cx="11724480" cy="5130000"/>
          </a:xfrm>
          <a:prstGeom prst="rect">
            <a:avLst/>
          </a:prstGeom>
          <a:noFill/>
          <a:ln>
            <a:noFill/>
          </a:ln>
        </p:spPr>
        <p:style>
          <a:lnRef idx="0"/>
          <a:fillRef idx="0"/>
          <a:effectRef idx="0"/>
          <a:fontRef idx="minor"/>
        </p:style>
        <p:txBody>
          <a:bodyPr lIns="90000" rIns="90000" tIns="45000" bIns="45000"/>
          <a:p>
            <a:pPr algn="just">
              <a:lnSpc>
                <a:spcPct val="100000"/>
              </a:lnSpc>
            </a:pPr>
            <a:r>
              <a:rPr lang="cs-CZ" sz="2800" strike="noStrike">
                <a:solidFill>
                  <a:srgbClr val="ff0000"/>
                </a:solidFill>
                <a:latin typeface="Calibri"/>
                <a:ea typeface="DejaVu Sans"/>
              </a:rPr>
              <a:t>U osobních společností možnost </a:t>
            </a:r>
            <a:r>
              <a:rPr b="1" lang="cs-CZ" sz="2800" strike="noStrike">
                <a:solidFill>
                  <a:srgbClr val="ff0000"/>
                </a:solidFill>
                <a:latin typeface="Calibri"/>
                <a:ea typeface="DejaVu Sans"/>
              </a:rPr>
              <a:t>dovolat se neplatnosti rozhodnutí </a:t>
            </a:r>
            <a:r>
              <a:rPr lang="cs-CZ" sz="2800" strike="noStrike">
                <a:solidFill>
                  <a:srgbClr val="ff0000"/>
                </a:solidFill>
                <a:latin typeface="Calibri"/>
                <a:ea typeface="DejaVu Sans"/>
              </a:rPr>
              <a:t>nejvyššího orgánu společnosti z důvodu rozporu se zákonem či společenskou smlouvou. </a:t>
            </a:r>
            <a:endParaRPr/>
          </a:p>
          <a:p>
            <a:pPr>
              <a:lnSpc>
                <a:spcPct val="100000"/>
              </a:lnSpc>
            </a:pPr>
            <a:r>
              <a:rPr lang="cs-CZ" sz="2800" strike="noStrike">
                <a:solidFill>
                  <a:srgbClr val="000000"/>
                </a:solidFill>
                <a:latin typeface="Calibri"/>
                <a:ea typeface="DejaVu Sans"/>
              </a:rPr>
              <a:t>§ 108a </a:t>
            </a:r>
            <a:endParaRPr/>
          </a:p>
          <a:p>
            <a:pPr>
              <a:lnSpc>
                <a:spcPct val="100000"/>
              </a:lnSpc>
            </a:pPr>
            <a:r>
              <a:rPr lang="cs-CZ" sz="2800" strike="noStrike">
                <a:solidFill>
                  <a:srgbClr val="000000"/>
                </a:solidFill>
                <a:latin typeface="Calibri"/>
                <a:ea typeface="DejaVu Sans"/>
              </a:rPr>
              <a:t>(1) Každý společník nebo likvidátor se může dovolávat neplatnosti rozhodnutí nejvyššího orgánu podle ustanovení občanského zákoníku o neplatnosti rozhodnutí orgánu spolku pro rozpor s právními předpisy nebo společenskou smlouvou. </a:t>
            </a:r>
            <a:endParaRPr/>
          </a:p>
          <a:p>
            <a:pPr>
              <a:lnSpc>
                <a:spcPct val="100000"/>
              </a:lnSpc>
            </a:pPr>
            <a:r>
              <a:rPr lang="cs-CZ" sz="2800" strike="noStrike">
                <a:solidFill>
                  <a:srgbClr val="000000"/>
                </a:solidFill>
                <a:latin typeface="Calibri"/>
                <a:ea typeface="DejaVu Sans"/>
              </a:rPr>
              <a:t>(2) Nebylo-li právo podle odstavce 1 uplatněno v zákonné lhůtě, případně nebylo- li návrhu na vyslovení neplatnosti vyhověno, nelze platnost rozhodnutí společníků již přezkoumávat, ledaže jiný právní předpis stanoví jinak. </a:t>
            </a:r>
            <a:endParaRPr/>
          </a:p>
          <a:p>
            <a:pPr>
              <a:lnSpc>
                <a:spcPct val="100000"/>
              </a:lnSpc>
            </a:pPr>
            <a:r>
              <a:rPr lang="cs-CZ" sz="2800" strike="noStrike">
                <a:solidFill>
                  <a:srgbClr val="000000"/>
                </a:solidFill>
                <a:latin typeface="Calibri"/>
                <a:ea typeface="DejaVu Sans"/>
              </a:rPr>
              <a:t>Důvodem neplatnosti rozhodnutí společníků je i rozpor tohoto rozhodnutí s dobrými mravy. </a:t>
            </a:r>
            <a:endParaRPr/>
          </a:p>
          <a:p>
            <a:pPr algn="just">
              <a:lnSpc>
                <a:spcPct val="100000"/>
              </a:lnSpc>
            </a:pPr>
            <a:endParaRPr/>
          </a:p>
        </p:txBody>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9" name="CustomShape 1"/>
          <p:cNvSpPr/>
          <p:nvPr/>
        </p:nvSpPr>
        <p:spPr>
          <a:xfrm>
            <a:off x="838080" y="188640"/>
            <a:ext cx="10997640" cy="532800"/>
          </a:xfrm>
          <a:prstGeom prst="rect">
            <a:avLst/>
          </a:prstGeom>
          <a:noFill/>
          <a:ln>
            <a:noFill/>
          </a:ln>
        </p:spPr>
        <p:style>
          <a:lnRef idx="0"/>
          <a:fillRef idx="0"/>
          <a:effectRef idx="0"/>
          <a:fontRef idx="minor"/>
        </p:style>
        <p:txBody>
          <a:bodyPr lIns="90000" rIns="90000" tIns="45000" bIns="45000" anchor="ctr"/>
          <a:p>
            <a:pPr>
              <a:lnSpc>
                <a:spcPct val="90000"/>
              </a:lnSpc>
            </a:pPr>
            <a:r>
              <a:rPr lang="cs-CZ" sz="2800" strike="noStrike">
                <a:solidFill>
                  <a:srgbClr val="000000"/>
                </a:solidFill>
                <a:latin typeface="Calibri Light"/>
                <a:ea typeface="DejaVu Sans"/>
              </a:rPr>
              <a:t>Zajištění větší ochrany práv společníků (zvláště menšinových) a třetích osob</a:t>
            </a:r>
            <a:endParaRPr/>
          </a:p>
        </p:txBody>
      </p:sp>
      <p:sp>
        <p:nvSpPr>
          <p:cNvPr id="110" name="CustomShape 2"/>
          <p:cNvSpPr/>
          <p:nvPr/>
        </p:nvSpPr>
        <p:spPr>
          <a:xfrm>
            <a:off x="280440" y="721800"/>
            <a:ext cx="11683440" cy="5045400"/>
          </a:xfrm>
          <a:prstGeom prst="rect">
            <a:avLst/>
          </a:prstGeom>
          <a:noFill/>
          <a:ln>
            <a:noFill/>
          </a:ln>
        </p:spPr>
        <p:style>
          <a:lnRef idx="0"/>
          <a:fillRef idx="0"/>
          <a:effectRef idx="0"/>
          <a:fontRef idx="minor"/>
        </p:style>
        <p:txBody>
          <a:bodyPr lIns="90000" rIns="90000" tIns="45000" bIns="45000"/>
          <a:p>
            <a:pPr>
              <a:lnSpc>
                <a:spcPct val="100000"/>
              </a:lnSpc>
            </a:pPr>
            <a:r>
              <a:rPr lang="cs-CZ" sz="2800" strike="noStrike">
                <a:solidFill>
                  <a:srgbClr val="ff0000"/>
                </a:solidFill>
                <a:latin typeface="Calibri"/>
                <a:ea typeface="DejaVu Sans"/>
              </a:rPr>
              <a:t>vyplacení nepeněžité dividendy u společnosti s ručením omezeným</a:t>
            </a:r>
            <a:endParaRPr/>
          </a:p>
          <a:p>
            <a:pPr algn="just">
              <a:lnSpc>
                <a:spcPct val="100000"/>
              </a:lnSpc>
            </a:pPr>
            <a:r>
              <a:rPr lang="cs-CZ" sz="2000" strike="noStrike">
                <a:solidFill>
                  <a:srgbClr val="000000"/>
                </a:solidFill>
                <a:latin typeface="Calibri"/>
                <a:ea typeface="DejaVu Sans"/>
              </a:rPr>
              <a:t>§ 161 </a:t>
            </a:r>
            <a:endParaRPr/>
          </a:p>
          <a:p>
            <a:pPr algn="just">
              <a:lnSpc>
                <a:spcPct val="100000"/>
              </a:lnSpc>
            </a:pPr>
            <a:r>
              <a:rPr lang="cs-CZ" sz="2000" strike="noStrike">
                <a:solidFill>
                  <a:srgbClr val="000000"/>
                </a:solidFill>
                <a:latin typeface="Calibri"/>
                <a:ea typeface="DejaVu Sans"/>
              </a:rPr>
              <a:t>Podíl na zisku a na jiných vlastních zdrojích </a:t>
            </a:r>
            <a:endParaRPr/>
          </a:p>
          <a:p>
            <a:pPr algn="just">
              <a:lnSpc>
                <a:spcPct val="100000"/>
              </a:lnSpc>
            </a:pPr>
            <a:r>
              <a:rPr lang="cs-CZ" sz="2000" strike="noStrike">
                <a:solidFill>
                  <a:srgbClr val="000000"/>
                </a:solidFill>
                <a:latin typeface="Calibri"/>
                <a:ea typeface="DejaVu Sans"/>
              </a:rPr>
              <a:t>(1) Společníci se podílejí na zisku a na jiných vlastních zdrojích určeném určených valnou hromadou k rozdělení mezi společníky v poměru svých podílů, ledaže společenská smlouva určí jinak. Neurčí-li společenská smlouva </a:t>
            </a:r>
            <a:r>
              <a:rPr lang="cs-CZ" sz="2000" strike="sngStrike">
                <a:solidFill>
                  <a:srgbClr val="000000"/>
                </a:solidFill>
                <a:latin typeface="Calibri"/>
                <a:ea typeface="DejaVu Sans"/>
              </a:rPr>
              <a:t>nebo valná hromada</a:t>
            </a:r>
            <a:r>
              <a:rPr lang="cs-CZ" sz="2000" strike="noStrike">
                <a:solidFill>
                  <a:srgbClr val="000000"/>
                </a:solidFill>
                <a:latin typeface="Calibri"/>
                <a:ea typeface="DejaVu Sans"/>
              </a:rPr>
              <a:t> jinak, vyplácí se podíl na zisku a na jiných vlastních zdrojích v penězích. </a:t>
            </a:r>
            <a:endParaRPr/>
          </a:p>
          <a:p>
            <a:pPr algn="just">
              <a:lnSpc>
                <a:spcPct val="100000"/>
              </a:lnSpc>
            </a:pPr>
            <a:r>
              <a:rPr lang="cs-CZ" sz="2000" strike="noStrike">
                <a:solidFill>
                  <a:srgbClr val="000000"/>
                </a:solidFill>
                <a:latin typeface="Calibri"/>
                <a:ea typeface="DejaVu Sans"/>
              </a:rPr>
              <a:t>(2) Společnost vyplatí podíl na zisku a na jiných vlastních zdrojích na své náklady a nebezpečí na adresu společníka nebo bezhotovostním převodem na jeho účet, ledaže společenská smlouva nebo usnesení valné hromady určí jinak. </a:t>
            </a:r>
            <a:endParaRPr/>
          </a:p>
          <a:p>
            <a:pPr algn="just">
              <a:lnSpc>
                <a:spcPct val="100000"/>
              </a:lnSpc>
            </a:pPr>
            <a:r>
              <a:rPr lang="cs-CZ" sz="2000" strike="noStrike">
                <a:solidFill>
                  <a:srgbClr val="000000"/>
                </a:solidFill>
                <a:latin typeface="Calibri"/>
                <a:ea typeface="DejaVu Sans"/>
              </a:rPr>
              <a:t>(3) U podílů, se kterými je spojen pevný podíl na zisku, se usnesení valné hromady o rozdělení podílu na zisku nevyžaduje. </a:t>
            </a:r>
            <a:r>
              <a:rPr lang="cs-CZ" sz="2000" strike="sngStrike">
                <a:solidFill>
                  <a:srgbClr val="000000"/>
                </a:solidFill>
                <a:latin typeface="Calibri"/>
                <a:ea typeface="DejaVu Sans"/>
              </a:rPr>
              <a:t>Pevný</a:t>
            </a:r>
            <a:r>
              <a:rPr lang="cs-CZ" sz="2000" strike="noStrike">
                <a:solidFill>
                  <a:srgbClr val="000000"/>
                </a:solidFill>
                <a:latin typeface="Calibri"/>
                <a:ea typeface="DejaVu Sans"/>
              </a:rPr>
              <a:t> Nestanoví-li společenská smlouva jinak, pevný podíl na zisku je splatný do 3 měsíců od schválení účetní závěrky, z níž právo na podíl na zisku vyplývá. </a:t>
            </a:r>
            <a:endParaRPr/>
          </a:p>
          <a:p>
            <a:pPr algn="just">
              <a:lnSpc>
                <a:spcPct val="100000"/>
              </a:lnSpc>
            </a:pPr>
            <a:r>
              <a:rPr lang="cs-CZ" sz="2000" strike="sngStrike">
                <a:solidFill>
                  <a:srgbClr val="000000"/>
                </a:solidFill>
                <a:latin typeface="Calibri"/>
                <a:ea typeface="DejaVu Sans"/>
              </a:rPr>
              <a:t>(4) Částka k rozdělení mezi společníky nesmí překročit výši hospodářského výsledku posledního skončeného účetního období zvýšenou o nerozdělený zisk z předchozích období a sníženou o ztráty z předchozích období a o příděly do rezervních a jiných fondů v souladu s tímto zákonem a společenskou smlouvou. </a:t>
            </a:r>
            <a:endParaRPr/>
          </a:p>
          <a:p>
            <a:pPr algn="just">
              <a:lnSpc>
                <a:spcPct val="100000"/>
              </a:lnSpc>
            </a:pPr>
            <a:endParaRPr/>
          </a:p>
        </p:txBody>
      </p:sp>
    </p:spTree>
  </p:cSld>
  <p:timing>
    <p:tnLst>
      <p:par>
        <p:cTn id="35" dur="indefinite" restart="never" nodeType="tmRoot">
          <p:childTnLst>
            <p:seq>
              <p:cTn id="36"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1" name="CustomShape 1"/>
          <p:cNvSpPr/>
          <p:nvPr/>
        </p:nvSpPr>
        <p:spPr>
          <a:xfrm>
            <a:off x="838080" y="365040"/>
            <a:ext cx="10997640" cy="10396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Light"/>
                <a:ea typeface="DejaVu Sans"/>
              </a:rPr>
              <a:t>Odstranění nejednoznačných nebo nepřesných ustanovení</a:t>
            </a:r>
            <a:endParaRPr/>
          </a:p>
        </p:txBody>
      </p:sp>
      <p:sp>
        <p:nvSpPr>
          <p:cNvPr id="112" name="CustomShape 2"/>
          <p:cNvSpPr/>
          <p:nvPr/>
        </p:nvSpPr>
        <p:spPr>
          <a:xfrm>
            <a:off x="838080" y="1825560"/>
            <a:ext cx="10514880" cy="4350600"/>
          </a:xfrm>
          <a:prstGeom prst="rect">
            <a:avLst/>
          </a:prstGeom>
          <a:noFill/>
          <a:ln>
            <a:noFill/>
          </a:ln>
        </p:spPr>
        <p:style>
          <a:lnRef idx="0"/>
          <a:fillRef idx="0"/>
          <a:effectRef idx="0"/>
          <a:fontRef idx="minor"/>
        </p:style>
        <p:txBody>
          <a:bodyPr lIns="90000" rIns="90000" tIns="45000" bIns="45000"/>
          <a:p>
            <a:pPr>
              <a:lnSpc>
                <a:spcPct val="100000"/>
              </a:lnSpc>
            </a:pPr>
            <a:r>
              <a:rPr lang="cs-CZ" sz="2800" strike="noStrike">
                <a:solidFill>
                  <a:srgbClr val="ff0000"/>
                </a:solidFill>
                <a:latin typeface="Calibri"/>
                <a:ea typeface="DejaVu Sans"/>
              </a:rPr>
              <a:t>§ 53 odst. 3 ZOK</a:t>
            </a:r>
            <a:endParaRPr/>
          </a:p>
          <a:p>
            <a:pPr algn="just">
              <a:lnSpc>
                <a:spcPct val="100000"/>
              </a:lnSpc>
            </a:pPr>
            <a:endParaRPr/>
          </a:p>
          <a:p>
            <a:pPr algn="just">
              <a:lnSpc>
                <a:spcPct val="100000"/>
              </a:lnSpc>
            </a:pPr>
            <a:r>
              <a:rPr lang="cs-CZ" sz="2800" strike="noStrike">
                <a:solidFill>
                  <a:srgbClr val="000000"/>
                </a:solidFill>
                <a:latin typeface="Calibri"/>
                <a:ea typeface="DejaVu Sans"/>
              </a:rPr>
              <a:t>(3) Vznikla-li jednáním podle odstavce 1 obchodní korporaci újma, může se obchodní korporace dohodnout s povinnou osobou na změně obsahu závazku tuto újmu nahradit (novace nebo narovnání) nebo na jeho zániku; pro účinnost dohody se vyžaduje souhlas nejvyššího orgánu obchodní korporace přijatý alespoň dvoutřetinovou většinou hlasů všech společníků. Ručení člena voleného orgánu věřiteli obchodní korporace podle občanského zákoníku není uzavřením dohody dotčeno. </a:t>
            </a:r>
            <a:endParaRPr/>
          </a:p>
          <a:p>
            <a:pPr algn="just">
              <a:lnSpc>
                <a:spcPct val="100000"/>
              </a:lnSpc>
            </a:pPr>
            <a:endParaRPr/>
          </a:p>
        </p:txBody>
      </p:sp>
    </p:spTree>
  </p:cSld>
  <p:timing>
    <p:tnLst>
      <p:par>
        <p:cTn id="37" dur="indefinite" restart="never" nodeType="tmRoot">
          <p:childTnLst>
            <p:seq>
              <p:cTn id="3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4" name="CustomShape 1"/>
          <p:cNvSpPr/>
          <p:nvPr/>
        </p:nvSpPr>
        <p:spPr>
          <a:xfrm>
            <a:off x="838080" y="365040"/>
            <a:ext cx="10514880" cy="1324800"/>
          </a:xfrm>
          <a:prstGeom prst="rect">
            <a:avLst/>
          </a:prstGeom>
          <a:noFill/>
          <a:ln>
            <a:noFill/>
          </a:ln>
        </p:spPr>
        <p:style>
          <a:lnRef idx="0"/>
          <a:fillRef idx="0"/>
          <a:effectRef idx="0"/>
          <a:fontRef idx="minor"/>
        </p:style>
        <p:txBody>
          <a:bodyPr lIns="90000" rIns="90000" tIns="45000" bIns="45000" anchor="ctr"/>
          <a:p>
            <a:pPr>
              <a:lnSpc>
                <a:spcPct val="90000"/>
              </a:lnSpc>
            </a:pPr>
            <a:r>
              <a:rPr lang="cs-CZ" sz="4400" strike="noStrike">
                <a:solidFill>
                  <a:srgbClr val="000000"/>
                </a:solidFill>
                <a:latin typeface="Calibri Light"/>
                <a:ea typeface="DejaVu Sans"/>
              </a:rPr>
              <a:t>Cíle novelizace</a:t>
            </a:r>
            <a:endParaRPr/>
          </a:p>
        </p:txBody>
      </p:sp>
      <p:sp>
        <p:nvSpPr>
          <p:cNvPr id="75" name="CustomShape 2"/>
          <p:cNvSpPr/>
          <p:nvPr/>
        </p:nvSpPr>
        <p:spPr>
          <a:xfrm>
            <a:off x="838080" y="1825560"/>
            <a:ext cx="10514880" cy="4350600"/>
          </a:xfrm>
          <a:prstGeom prst="rect">
            <a:avLst/>
          </a:prstGeom>
          <a:noFill/>
          <a:ln>
            <a:noFill/>
          </a:ln>
        </p:spPr>
        <p:style>
          <a:lnRef idx="0"/>
          <a:fillRef idx="0"/>
          <a:effectRef idx="0"/>
          <a:fontRef idx="minor"/>
        </p:style>
        <p:txBody>
          <a:bodyPr lIns="90000" rIns="90000" tIns="45000" bIns="45000"/>
          <a:p>
            <a:pPr>
              <a:lnSpc>
                <a:spcPct val="90000"/>
              </a:lnSpc>
              <a:buFont typeface="Arial"/>
              <a:buChar char="•"/>
            </a:pPr>
            <a:r>
              <a:rPr lang="cs-CZ" sz="2800" strike="noStrike">
                <a:solidFill>
                  <a:srgbClr val="000000"/>
                </a:solidFill>
                <a:latin typeface="Calibri"/>
                <a:ea typeface="DejaVu Sans"/>
              </a:rPr>
              <a:t>revize právní úpravy monistického systému vnitřní správy akciové společnosti</a:t>
            </a:r>
            <a:endParaRPr/>
          </a:p>
          <a:p>
            <a:pPr>
              <a:lnSpc>
                <a:spcPct val="90000"/>
              </a:lnSpc>
              <a:buFont typeface="Arial"/>
              <a:buChar char="•"/>
            </a:pPr>
            <a:r>
              <a:rPr lang="cs-CZ" sz="2800" strike="noStrike">
                <a:solidFill>
                  <a:srgbClr val="000000"/>
                </a:solidFill>
                <a:latin typeface="Calibri"/>
                <a:ea typeface="DejaVu Sans"/>
              </a:rPr>
              <a:t>snížení regulatorní zátěže pro podnikatele a posílení autonomie vůle tam, kde omezení nejsou nezbytná a přinášejí zbytečné náklady</a:t>
            </a:r>
            <a:endParaRPr/>
          </a:p>
          <a:p>
            <a:pPr>
              <a:lnSpc>
                <a:spcPct val="90000"/>
              </a:lnSpc>
              <a:buFont typeface="Arial"/>
              <a:buChar char="•"/>
            </a:pPr>
            <a:r>
              <a:rPr lang="cs-CZ" sz="2800" strike="noStrike">
                <a:solidFill>
                  <a:srgbClr val="000000"/>
                </a:solidFill>
                <a:latin typeface="Calibri"/>
                <a:ea typeface="DejaVu Sans"/>
              </a:rPr>
              <a:t>zajištění větší ochrany práv společníků (zvláště menšinových) a třetích osob</a:t>
            </a:r>
            <a:endParaRPr/>
          </a:p>
          <a:p>
            <a:pPr>
              <a:lnSpc>
                <a:spcPct val="90000"/>
              </a:lnSpc>
              <a:buFont typeface="Arial"/>
              <a:buChar char="•"/>
            </a:pPr>
            <a:r>
              <a:rPr lang="cs-CZ" sz="2800" strike="noStrike">
                <a:solidFill>
                  <a:srgbClr val="000000"/>
                </a:solidFill>
                <a:latin typeface="Calibri"/>
                <a:ea typeface="DejaVu Sans"/>
              </a:rPr>
              <a:t>odstranění nejednoznačných nebo nepřesných ustanovení</a:t>
            </a:r>
            <a:endParaRPr/>
          </a:p>
          <a:p>
            <a:pPr>
              <a:lnSpc>
                <a:spcPct val="90000"/>
              </a:lnSpc>
              <a:buFont typeface="Arial"/>
              <a:buChar char="•"/>
            </a:pPr>
            <a:r>
              <a:rPr lang="cs-CZ" sz="2800" strike="noStrike">
                <a:solidFill>
                  <a:srgbClr val="000000"/>
                </a:solidFill>
                <a:latin typeface="Calibri"/>
                <a:ea typeface="DejaVu Sans"/>
              </a:rPr>
              <a:t>odstranění legislativně-technických či terminologických chyb a duplicitních či jinak nadbytečných ustanovení,  </a:t>
            </a:r>
            <a:endParaRPr/>
          </a:p>
          <a:p>
            <a:pPr>
              <a:lnSpc>
                <a:spcPct val="90000"/>
              </a:lnSpc>
            </a:pP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3" name="CustomShape 1"/>
          <p:cNvSpPr/>
          <p:nvPr/>
        </p:nvSpPr>
        <p:spPr>
          <a:xfrm>
            <a:off x="838080" y="365040"/>
            <a:ext cx="10514880" cy="132480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Light"/>
                <a:ea typeface="DejaVu Sans"/>
              </a:rPr>
              <a:t>Odstranění nejednoznačných nebo nepřesných ustanovení</a:t>
            </a:r>
            <a:endParaRPr/>
          </a:p>
        </p:txBody>
      </p:sp>
      <p:sp>
        <p:nvSpPr>
          <p:cNvPr id="114" name="CustomShape 2"/>
          <p:cNvSpPr/>
          <p:nvPr/>
        </p:nvSpPr>
        <p:spPr>
          <a:xfrm>
            <a:off x="936000" y="2160000"/>
            <a:ext cx="9647640" cy="2918160"/>
          </a:xfrm>
          <a:prstGeom prst="rect">
            <a:avLst/>
          </a:prstGeom>
          <a:noFill/>
          <a:ln>
            <a:noFill/>
          </a:ln>
        </p:spPr>
        <p:style>
          <a:lnRef idx="0"/>
          <a:fillRef idx="0"/>
          <a:effectRef idx="0"/>
          <a:fontRef idx="minor"/>
        </p:style>
        <p:txBody>
          <a:bodyPr lIns="90000" rIns="90000" tIns="45000" bIns="45000"/>
          <a:p>
            <a:pPr>
              <a:lnSpc>
                <a:spcPct val="100000"/>
              </a:lnSpc>
            </a:pPr>
            <a:r>
              <a:rPr lang="cs-CZ" sz="2800" strike="noStrike">
                <a:solidFill>
                  <a:srgbClr val="000000"/>
                </a:solidFill>
                <a:latin typeface="Arial"/>
                <a:ea typeface="DejaVu Sans"/>
              </a:rPr>
              <a:t>§ 99</a:t>
            </a:r>
            <a:endParaRPr/>
          </a:p>
          <a:p>
            <a:pPr>
              <a:lnSpc>
                <a:spcPct val="100000"/>
              </a:lnSpc>
            </a:pPr>
            <a:r>
              <a:rPr lang="cs-CZ" sz="2800" strike="noStrike">
                <a:solidFill>
                  <a:srgbClr val="000000"/>
                </a:solidFill>
                <a:latin typeface="Arial"/>
                <a:ea typeface="DejaVu Sans"/>
              </a:rPr>
              <a:t>(1) Společenskou smlouvu lze měnit</a:t>
            </a:r>
            <a:r>
              <a:rPr lang="cs-CZ" sz="2800" strike="noStrike">
                <a:solidFill>
                  <a:srgbClr val="800000"/>
                </a:solidFill>
                <a:latin typeface="Arial"/>
                <a:ea typeface="DejaVu Sans"/>
              </a:rPr>
              <a:t> pouze</a:t>
            </a:r>
            <a:r>
              <a:rPr lang="cs-CZ" sz="2800" strike="noStrike">
                <a:solidFill>
                  <a:srgbClr val="000000"/>
                </a:solidFill>
                <a:latin typeface="Arial"/>
                <a:ea typeface="DejaVu Sans"/>
              </a:rPr>
              <a:t> dohodou všech společníků.</a:t>
            </a:r>
            <a:endParaRPr/>
          </a:p>
          <a:p>
            <a:pPr>
              <a:lnSpc>
                <a:spcPct val="100000"/>
              </a:lnSpc>
            </a:pPr>
            <a:r>
              <a:rPr lang="cs-CZ" sz="2800" strike="noStrike">
                <a:solidFill>
                  <a:srgbClr val="000000"/>
                </a:solidFill>
                <a:latin typeface="Arial"/>
                <a:ea typeface="DejaVu Sans"/>
              </a:rPr>
              <a:t>(2) Má-li být změnou společenské smlouvy zasahováno do práv společníků, je třeba ke změně souhlasu těch společníků, do jejichž práv se zasahuje.</a:t>
            </a:r>
            <a:endParaRPr/>
          </a:p>
          <a:p>
            <a:pPr>
              <a:lnSpc>
                <a:spcPct val="100000"/>
              </a:lnSpc>
            </a:pPr>
            <a:r>
              <a:rPr lang="cs-CZ" sz="2800" strike="noStrike">
                <a:solidFill>
                  <a:srgbClr val="000000"/>
                </a:solidFill>
                <a:latin typeface="Arial"/>
                <a:ea typeface="DejaVu Sans"/>
              </a:rPr>
              <a:t>(3) Každý společník má jeden hlas, ledaže společenská smlouva určí jinak.</a:t>
            </a:r>
            <a:endParaRPr/>
          </a:p>
        </p:txBody>
      </p:sp>
    </p:spTree>
  </p:cSld>
  <p:timing>
    <p:tnLst>
      <p:par>
        <p:cTn id="39" dur="indefinite" restart="never" nodeType="tmRoot">
          <p:childTnLst>
            <p:seq>
              <p:cTn id="40"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5" name="CustomShape 1"/>
          <p:cNvSpPr/>
          <p:nvPr/>
        </p:nvSpPr>
        <p:spPr>
          <a:xfrm>
            <a:off x="838080" y="365040"/>
            <a:ext cx="9961560" cy="28260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200" strike="noStrike">
                <a:solidFill>
                  <a:srgbClr val="000000"/>
                </a:solidFill>
                <a:latin typeface="Calibri Light"/>
                <a:ea typeface="DejaVu Sans"/>
              </a:rPr>
              <a:t>Odstranění nejednoznačných nebo nepřesných ustanovení</a:t>
            </a:r>
            <a:endParaRPr/>
          </a:p>
        </p:txBody>
      </p:sp>
      <p:sp>
        <p:nvSpPr>
          <p:cNvPr id="116" name="CustomShape 2"/>
          <p:cNvSpPr/>
          <p:nvPr/>
        </p:nvSpPr>
        <p:spPr>
          <a:xfrm>
            <a:off x="144000" y="882360"/>
            <a:ext cx="11742840" cy="597528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3800e0"/>
                </a:solidFill>
                <a:latin typeface="Arial"/>
                <a:ea typeface="Arial"/>
              </a:rPr>
              <a:t>-</a:t>
            </a:r>
            <a:r>
              <a:rPr lang="cs-CZ" sz="2600" strike="noStrike">
                <a:solidFill>
                  <a:srgbClr val="3800e0"/>
                </a:solidFill>
                <a:latin typeface="Arial"/>
                <a:ea typeface="Arial"/>
              </a:rPr>
              <a:t> </a:t>
            </a:r>
            <a:r>
              <a:rPr lang="cs-CZ" sz="2600" strike="noStrike">
                <a:solidFill>
                  <a:srgbClr val="000000"/>
                </a:solidFill>
                <a:latin typeface="Arial"/>
                <a:ea typeface="Arial"/>
              </a:rPr>
              <a:t>Jde-li o společnost s více než 500 zaměstnanci v pracovním poměru, volí dvě třetiny členů dozorčí rady valná hromada a jednu třetinu zaměstnanci společnosti.</a:t>
            </a:r>
            <a:endParaRPr/>
          </a:p>
          <a:p>
            <a:pPr>
              <a:lnSpc>
                <a:spcPct val="100000"/>
              </a:lnSpc>
            </a:pPr>
            <a:r>
              <a:rPr lang="cs-CZ" sz="2600" strike="noStrike">
                <a:solidFill>
                  <a:srgbClr val="000000"/>
                </a:solidFill>
                <a:latin typeface="Arial"/>
                <a:ea typeface="Arial"/>
              </a:rPr>
              <a:t>- Právo volit členy dozorčí rady mají pouze zaměstnanci, kteří jsou ke společnosti v pracovním poměru. </a:t>
            </a:r>
            <a:endParaRPr/>
          </a:p>
          <a:p>
            <a:pPr algn="just">
              <a:lnSpc>
                <a:spcPct val="100000"/>
              </a:lnSpc>
            </a:pPr>
            <a:r>
              <a:rPr lang="cs-CZ" sz="2600" strike="noStrike">
                <a:solidFill>
                  <a:srgbClr val="000000"/>
                </a:solidFill>
                <a:latin typeface="Arial"/>
                <a:ea typeface="Arial"/>
              </a:rPr>
              <a:t>- Člen dozorčí rady zvolený zaměstnanci může být zaměstnanci odvolán. </a:t>
            </a:r>
            <a:endParaRPr/>
          </a:p>
          <a:p>
            <a:pPr algn="just">
              <a:lnSpc>
                <a:spcPct val="100000"/>
              </a:lnSpc>
            </a:pPr>
            <a:r>
              <a:rPr lang="cs-CZ" sz="2600" strike="noStrike">
                <a:solidFill>
                  <a:srgbClr val="000000"/>
                </a:solidFill>
                <a:latin typeface="Arial"/>
                <a:ea typeface="Arial"/>
              </a:rPr>
              <a:t>- Stanoví-li to volební řád, zaměstnanci volí a odvolávají člena dozorčí rady prostřednictvím volitelů.</a:t>
            </a:r>
            <a:endParaRPr/>
          </a:p>
          <a:p>
            <a:pPr algn="just">
              <a:lnSpc>
                <a:spcPct val="100000"/>
              </a:lnSpc>
            </a:pPr>
            <a:r>
              <a:rPr lang="cs-CZ" sz="2600" strike="noStrike">
                <a:solidFill>
                  <a:srgbClr val="000000"/>
                </a:solidFill>
                <a:latin typeface="Arial"/>
                <a:ea typeface="Arial"/>
              </a:rPr>
              <a:t> </a:t>
            </a:r>
            <a:r>
              <a:rPr lang="cs-CZ" sz="2600" strike="noStrike">
                <a:solidFill>
                  <a:srgbClr val="000000"/>
                </a:solidFill>
                <a:latin typeface="Arial"/>
                <a:ea typeface="Arial"/>
              </a:rPr>
              <a:t>- Volební obvody vytváří a zrušuje představenstvo podle pravidel určených ve volebním řádu. </a:t>
            </a:r>
            <a:endParaRPr/>
          </a:p>
          <a:p>
            <a:pPr algn="just">
              <a:lnSpc>
                <a:spcPct val="100000"/>
              </a:lnSpc>
            </a:pPr>
            <a:r>
              <a:rPr lang="cs-CZ" sz="2600" strike="noStrike">
                <a:solidFill>
                  <a:srgbClr val="000000"/>
                </a:solidFill>
                <a:latin typeface="Arial"/>
                <a:ea typeface="Arial"/>
              </a:rPr>
              <a:t>- Členem dozorčí rady voleným zaměstnanci může být pouze zaměstnanec, který je v pracovním poměru ke společnosti, ledaže stanovy určí, že členu dozorčí rady volenému zaměstnanci nezaniká funkce skončením pracovního poměru ke společnosti, pokud odešel do důchodu; odchylné ujednání stanov nemá právní účinky. </a:t>
            </a:r>
            <a:endParaRPr/>
          </a:p>
          <a:p>
            <a:pPr algn="just">
              <a:lnSpc>
                <a:spcPct val="100000"/>
              </a:lnSpc>
            </a:pPr>
            <a:endParaRPr/>
          </a:p>
        </p:txBody>
      </p:sp>
    </p:spTree>
  </p:cSld>
  <p:timing>
    <p:tnLst>
      <p:par>
        <p:cTn id="41" dur="indefinite" restart="never" nodeType="tmRoot">
          <p:childTnLst>
            <p:seq>
              <p:cTn id="42"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7" name="CustomShape 1"/>
          <p:cNvSpPr/>
          <p:nvPr/>
        </p:nvSpPr>
        <p:spPr>
          <a:xfrm>
            <a:off x="792000" y="144000"/>
            <a:ext cx="10514880" cy="49716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2800" strike="noStrike">
                <a:solidFill>
                  <a:srgbClr val="000000"/>
                </a:solidFill>
                <a:latin typeface="Calibri Light"/>
                <a:ea typeface="DejaVu Sans"/>
              </a:rPr>
              <a:t>Odstranění nejednoznačných nebo nepřesných ustanovení</a:t>
            </a:r>
            <a:endParaRPr/>
          </a:p>
        </p:txBody>
      </p:sp>
      <p:sp>
        <p:nvSpPr>
          <p:cNvPr id="118" name="CustomShape 2"/>
          <p:cNvSpPr/>
          <p:nvPr/>
        </p:nvSpPr>
        <p:spPr>
          <a:xfrm>
            <a:off x="594360" y="753840"/>
            <a:ext cx="11228400" cy="6103800"/>
          </a:xfrm>
          <a:prstGeom prst="rect">
            <a:avLst/>
          </a:prstGeom>
          <a:noFill/>
          <a:ln>
            <a:noFill/>
          </a:ln>
        </p:spPr>
        <p:style>
          <a:lnRef idx="0"/>
          <a:fillRef idx="0"/>
          <a:effectRef idx="0"/>
          <a:fontRef idx="minor"/>
        </p:style>
        <p:txBody>
          <a:bodyPr lIns="90000" rIns="90000" tIns="45000" bIns="45000"/>
          <a:p>
            <a:pPr algn="just">
              <a:lnSpc>
                <a:spcPct val="100000"/>
              </a:lnSpc>
            </a:pPr>
            <a:r>
              <a:rPr lang="cs-CZ" sz="2600" strike="noStrike">
                <a:solidFill>
                  <a:srgbClr val="000000"/>
                </a:solidFill>
                <a:latin typeface="Arial"/>
                <a:ea typeface="Arial"/>
              </a:rPr>
              <a:t>Návrh na volbu nebo odvolání člena dozorčí rady voleného zaměstnanci je oprávněno podat představenstvo, odborová organizace nebo rada zaměstnanců anebo společně alespoň 10 % zaměstnanců v pracovním poměru ke společnosti. </a:t>
            </a:r>
            <a:endParaRPr/>
          </a:p>
          <a:p>
            <a:pPr algn="just">
              <a:lnSpc>
                <a:spcPct val="100000"/>
              </a:lnSpc>
            </a:pPr>
            <a:r>
              <a:rPr lang="cs-CZ" sz="2600" strike="noStrike">
                <a:solidFill>
                  <a:srgbClr val="000000"/>
                </a:solidFill>
                <a:latin typeface="Arial"/>
                <a:ea typeface="Arial"/>
              </a:rPr>
              <a:t>- K platnosti volby nebo odvolání členů dozorčí rady volených zaměstnanci se vyžaduje, aby hlasování bylo tajné a aby se voleb zúčastnila alespoň třetina oprávněných voličů nebo zvolených volitelů.</a:t>
            </a:r>
            <a:endParaRPr/>
          </a:p>
          <a:p>
            <a:pPr algn="just">
              <a:lnSpc>
                <a:spcPct val="100000"/>
              </a:lnSpc>
            </a:pPr>
            <a:r>
              <a:rPr lang="cs-CZ" sz="2600" strike="noStrike">
                <a:solidFill>
                  <a:srgbClr val="000000"/>
                </a:solidFill>
                <a:latin typeface="Arial"/>
                <a:ea typeface="Arial"/>
              </a:rPr>
              <a:t>- Volba a odvolání členů dozorčí rady volených zaměstnanci nebo voliteli se řídí volebním řádem, který připraví a schválí představenstvo po projednání s odborovou organizací a radou zaměstnanců, působí-li ve společnosti. </a:t>
            </a:r>
            <a:endParaRPr/>
          </a:p>
          <a:p>
            <a:pPr algn="just">
              <a:lnSpc>
                <a:spcPct val="100000"/>
              </a:lnSpc>
            </a:pPr>
            <a:r>
              <a:rPr lang="cs-CZ" sz="2600" strike="noStrike">
                <a:solidFill>
                  <a:srgbClr val="000000"/>
                </a:solidFill>
                <a:latin typeface="Arial"/>
                <a:ea typeface="Arial"/>
              </a:rPr>
              <a:t>- Volby nebo odvolání členů dozorčí rady volených zaměstnanci organizuje představenstvo po projednání s odborovou organizací a radou zaměstnanců, působí-li ve společnosti, tak, aby se jich mohl účastnit co nejvyšší počet voličů. </a:t>
            </a:r>
            <a:endParaRPr/>
          </a:p>
        </p:txBody>
      </p:sp>
    </p:spTree>
  </p:cSld>
  <p:timing>
    <p:tnLst>
      <p:par>
        <p:cTn id="43" dur="indefinite" restart="never" nodeType="tmRoot">
          <p:childTnLst>
            <p:seq>
              <p:cTn id="44"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9" name="CustomShape 1"/>
          <p:cNvSpPr/>
          <p:nvPr/>
        </p:nvSpPr>
        <p:spPr>
          <a:xfrm>
            <a:off x="838080" y="365040"/>
            <a:ext cx="10514880" cy="132480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Light"/>
                <a:ea typeface="DejaVu Sans"/>
              </a:rPr>
              <a:t>Odstranění nejednoznačných nebo nepřesných ustanovení</a:t>
            </a:r>
            <a:endParaRPr/>
          </a:p>
        </p:txBody>
      </p:sp>
      <p:sp>
        <p:nvSpPr>
          <p:cNvPr id="120" name="CustomShape 2"/>
          <p:cNvSpPr/>
          <p:nvPr/>
        </p:nvSpPr>
        <p:spPr>
          <a:xfrm>
            <a:off x="306360" y="2069280"/>
            <a:ext cx="11447640" cy="3717000"/>
          </a:xfrm>
          <a:prstGeom prst="rect">
            <a:avLst/>
          </a:prstGeom>
          <a:noFill/>
          <a:ln>
            <a:noFill/>
          </a:ln>
        </p:spPr>
        <p:style>
          <a:lnRef idx="0"/>
          <a:fillRef idx="0"/>
          <a:effectRef idx="0"/>
          <a:fontRef idx="minor"/>
        </p:style>
        <p:txBody>
          <a:bodyPr lIns="90000" rIns="90000" tIns="45000" bIns="45000"/>
          <a:p>
            <a:pPr algn="just">
              <a:lnSpc>
                <a:spcPct val="100000"/>
              </a:lnSpc>
            </a:pPr>
            <a:r>
              <a:rPr lang="cs-CZ" sz="2200" strike="noStrike">
                <a:solidFill>
                  <a:srgbClr val="000000"/>
                </a:solidFill>
                <a:latin typeface="Arial"/>
                <a:ea typeface="DejaVu Sans"/>
              </a:rPr>
              <a:t>Stanovy mohou určit, že s akcií je spojeno právo jmenovat jednoho nebo více členů dozorčí rady a takto jmenovaného člena odvolat. Celkový počet takto jmenovaných členů nesmí být větší, než počet členů dozorčí rady volených valnou hromadou. </a:t>
            </a:r>
            <a:endParaRPr/>
          </a:p>
          <a:p>
            <a:pPr>
              <a:lnSpc>
                <a:spcPct val="100000"/>
              </a:lnSpc>
            </a:pPr>
            <a:r>
              <a:rPr lang="cs-CZ" sz="2200" strike="noStrike">
                <a:solidFill>
                  <a:srgbClr val="000000"/>
                </a:solidFill>
                <a:latin typeface="Arial"/>
                <a:ea typeface="DejaVu Sans"/>
              </a:rPr>
              <a:t>Jmenování a odvolání člena dozorčí rady podle odstavce 1 vyžaduje písemnou formu s úředně ověřeným podpisem; jmenování a odvolání je vůči společnosti účinné doručením. Akcionář při výkonu práva podle odstavce 1 doloží společnosti, že je oprávněn toto právo vykonat. </a:t>
            </a:r>
            <a:endParaRPr/>
          </a:p>
          <a:p>
            <a:pPr algn="just">
              <a:lnSpc>
                <a:spcPct val="100000"/>
              </a:lnSpc>
            </a:pPr>
            <a:r>
              <a:rPr lang="cs-CZ" sz="2200" strike="noStrike">
                <a:solidFill>
                  <a:srgbClr val="3800e0"/>
                </a:solidFill>
                <a:latin typeface="Arial"/>
                <a:ea typeface="Arial"/>
              </a:rPr>
              <a:t> </a:t>
            </a:r>
            <a:r>
              <a:rPr lang="cs-CZ" sz="2200" strike="noStrike">
                <a:solidFill>
                  <a:srgbClr val="000000"/>
                </a:solidFill>
                <a:latin typeface="Arial"/>
                <a:ea typeface="Arial"/>
              </a:rPr>
              <a:t>Člena dozorčí rady jmenovaného podle odstavce 1 nebo 3 může valná hromada odvolat pouze tehdy, pokud právo podle odstavce 1 zanikne nebo je-li pro to dán závažný důvod spočívající ve výkonu funkce jmenovaného člena dozorčí rady, zejména porušil-li závažně nebo opakovaně své povinnosti.</a:t>
            </a:r>
            <a:endParaRPr/>
          </a:p>
          <a:p>
            <a:pPr algn="just">
              <a:lnSpc>
                <a:spcPct val="100000"/>
              </a:lnSpc>
            </a:pPr>
            <a:r>
              <a:rPr lang="cs-CZ" sz="2200" strike="noStrike">
                <a:solidFill>
                  <a:srgbClr val="000000"/>
                </a:solidFill>
                <a:latin typeface="Arial"/>
                <a:ea typeface="Arial"/>
              </a:rPr>
              <a:t>K rozhodnutí o změně stanov, které umožní vydat akcii s právem podle odstavce 1, je třeba alespoň tříčtvrtinové většiny hlasů všech akcionářů každého druhu akcií. </a:t>
            </a:r>
            <a:endParaRPr/>
          </a:p>
        </p:txBody>
      </p:sp>
    </p:spTree>
  </p:cSld>
  <p:timing>
    <p:tnLst>
      <p:par>
        <p:cTn id="45" dur="indefinite" restart="never" nodeType="tmRoot">
          <p:childTnLst>
            <p:seq>
              <p:cTn id="46"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6" name="CustomShape 1"/>
          <p:cNvSpPr/>
          <p:nvPr/>
        </p:nvSpPr>
        <p:spPr>
          <a:xfrm>
            <a:off x="838080" y="365040"/>
            <a:ext cx="10514880" cy="1324800"/>
          </a:xfrm>
          <a:prstGeom prst="rect">
            <a:avLst/>
          </a:prstGeom>
          <a:noFill/>
          <a:ln>
            <a:noFill/>
          </a:ln>
        </p:spPr>
        <p:style>
          <a:lnRef idx="0"/>
          <a:fillRef idx="0"/>
          <a:effectRef idx="0"/>
          <a:fontRef idx="minor"/>
        </p:style>
        <p:txBody>
          <a:bodyPr lIns="90000" rIns="90000" tIns="45000" bIns="45000" anchor="ctr"/>
          <a:p>
            <a:pPr>
              <a:lnSpc>
                <a:spcPct val="90000"/>
              </a:lnSpc>
            </a:pPr>
            <a:r>
              <a:rPr lang="cs-CZ" sz="4400" strike="noStrike">
                <a:solidFill>
                  <a:srgbClr val="000000"/>
                </a:solidFill>
                <a:latin typeface="Calibri Light"/>
                <a:ea typeface="DejaVu Sans"/>
              </a:rPr>
              <a:t>Stav projednávání a předpokládaná účinnost</a:t>
            </a:r>
            <a:endParaRPr/>
          </a:p>
        </p:txBody>
      </p:sp>
      <p:sp>
        <p:nvSpPr>
          <p:cNvPr id="77" name="CustomShape 2"/>
          <p:cNvSpPr/>
          <p:nvPr/>
        </p:nvSpPr>
        <p:spPr>
          <a:xfrm>
            <a:off x="838080" y="1825560"/>
            <a:ext cx="10514880" cy="4350600"/>
          </a:xfrm>
          <a:prstGeom prst="rect">
            <a:avLst/>
          </a:prstGeom>
          <a:noFill/>
          <a:ln>
            <a:noFill/>
          </a:ln>
        </p:spPr>
        <p:style>
          <a:lnRef idx="0"/>
          <a:fillRef idx="0"/>
          <a:effectRef idx="0"/>
          <a:fontRef idx="minor"/>
        </p:style>
        <p:txBody>
          <a:bodyPr lIns="90000" rIns="90000" tIns="45000" bIns="45000"/>
          <a:p>
            <a:pPr>
              <a:lnSpc>
                <a:spcPct val="90000"/>
              </a:lnSpc>
              <a:buFont typeface="Arial"/>
              <a:buChar char="•"/>
            </a:pPr>
            <a:r>
              <a:rPr lang="cs-CZ" sz="2800" strike="noStrike">
                <a:solidFill>
                  <a:srgbClr val="000000"/>
                </a:solidFill>
                <a:latin typeface="Calibri"/>
                <a:ea typeface="DejaVu Sans"/>
              </a:rPr>
              <a:t>Návrh novelizace je v prvním čtení v Poslanecké sněmovně Parlamentu ČR</a:t>
            </a:r>
            <a:endParaRPr/>
          </a:p>
          <a:p>
            <a:pPr>
              <a:lnSpc>
                <a:spcPct val="90000"/>
              </a:lnSpc>
              <a:buFont typeface="Arial"/>
              <a:buChar char="•"/>
            </a:pPr>
            <a:r>
              <a:rPr lang="cs-CZ" sz="2800" strike="noStrike">
                <a:solidFill>
                  <a:srgbClr val="000000"/>
                </a:solidFill>
                <a:latin typeface="Calibri"/>
                <a:ea typeface="DejaVu Sans"/>
              </a:rPr>
              <a:t>Navrhovaná účinnost: 1. ledna 2020</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CustomShape 1"/>
          <p:cNvSpPr/>
          <p:nvPr/>
        </p:nvSpPr>
        <p:spPr>
          <a:xfrm>
            <a:off x="1109160" y="2464920"/>
            <a:ext cx="10514880" cy="1324800"/>
          </a:xfrm>
          <a:prstGeom prst="rect">
            <a:avLst/>
          </a:prstGeom>
          <a:noFill/>
          <a:ln>
            <a:noFill/>
          </a:ln>
        </p:spPr>
        <p:style>
          <a:lnRef idx="0"/>
          <a:fillRef idx="0"/>
          <a:effectRef idx="0"/>
          <a:fontRef idx="minor"/>
        </p:style>
        <p:txBody>
          <a:bodyPr lIns="90000" rIns="90000" tIns="45000" bIns="45000" anchor="ctr"/>
          <a:p>
            <a:pPr>
              <a:lnSpc>
                <a:spcPct val="90000"/>
              </a:lnSpc>
            </a:pPr>
            <a:r>
              <a:rPr lang="cs-CZ" sz="4400" strike="noStrike">
                <a:solidFill>
                  <a:srgbClr val="000000"/>
                </a:solidFill>
                <a:latin typeface="Calibri Light"/>
                <a:ea typeface="DejaVu Sans"/>
              </a:rPr>
              <a:t>Jednotlivé cíle novelizace podrobněji</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9" name="CustomShape 1"/>
          <p:cNvSpPr/>
          <p:nvPr/>
        </p:nvSpPr>
        <p:spPr>
          <a:xfrm>
            <a:off x="838080" y="365040"/>
            <a:ext cx="10514880" cy="1324800"/>
          </a:xfrm>
          <a:prstGeom prst="rect">
            <a:avLst/>
          </a:prstGeom>
          <a:noFill/>
          <a:ln>
            <a:noFill/>
          </a:ln>
        </p:spPr>
        <p:style>
          <a:lnRef idx="0"/>
          <a:fillRef idx="0"/>
          <a:effectRef idx="0"/>
          <a:fontRef idx="minor"/>
        </p:style>
        <p:txBody>
          <a:bodyPr lIns="90000" rIns="90000" tIns="45000" bIns="45000" anchor="ctr"/>
          <a:p>
            <a:pPr>
              <a:lnSpc>
                <a:spcPct val="90000"/>
              </a:lnSpc>
            </a:pPr>
            <a:r>
              <a:rPr lang="cs-CZ" sz="4400" strike="noStrike">
                <a:solidFill>
                  <a:srgbClr val="000000"/>
                </a:solidFill>
                <a:latin typeface="Calibri Light"/>
                <a:ea typeface="DejaVu Sans"/>
              </a:rPr>
              <a:t>Reforma monistického systému</a:t>
            </a:r>
            <a:endParaRPr/>
          </a:p>
        </p:txBody>
      </p:sp>
      <p:sp>
        <p:nvSpPr>
          <p:cNvPr id="80" name="CustomShape 2"/>
          <p:cNvSpPr/>
          <p:nvPr/>
        </p:nvSpPr>
        <p:spPr>
          <a:xfrm>
            <a:off x="838080" y="1825560"/>
            <a:ext cx="10514880" cy="4350600"/>
          </a:xfrm>
          <a:prstGeom prst="rect">
            <a:avLst/>
          </a:prstGeom>
          <a:noFill/>
          <a:ln>
            <a:noFill/>
          </a:ln>
        </p:spPr>
        <p:style>
          <a:lnRef idx="0"/>
          <a:fillRef idx="0"/>
          <a:effectRef idx="0"/>
          <a:fontRef idx="minor"/>
        </p:style>
        <p:txBody>
          <a:bodyPr lIns="90000" rIns="90000" tIns="45000" bIns="45000"/>
          <a:p>
            <a:pPr>
              <a:lnSpc>
                <a:spcPct val="100000"/>
              </a:lnSpc>
            </a:pPr>
            <a:r>
              <a:rPr b="1" lang="cs-CZ" sz="2800" strike="noStrike">
                <a:solidFill>
                  <a:srgbClr val="000000"/>
                </a:solidFill>
                <a:latin typeface="Calibri"/>
                <a:ea typeface="DejaVu Sans"/>
              </a:rPr>
              <a:t>Využívání systém</a:t>
            </a:r>
            <a:r>
              <a:rPr lang="cs-CZ" sz="2800" strike="noStrike">
                <a:solidFill>
                  <a:srgbClr val="000000"/>
                </a:solidFill>
                <a:latin typeface="Calibri"/>
                <a:ea typeface="DejaVu Sans"/>
              </a:rPr>
              <a:t>ů </a:t>
            </a:r>
            <a:r>
              <a:rPr b="1" lang="cs-CZ" sz="2800" strike="noStrike">
                <a:solidFill>
                  <a:srgbClr val="000000"/>
                </a:solidFill>
                <a:latin typeface="Calibri"/>
                <a:ea typeface="DejaVu Sans"/>
              </a:rPr>
              <a:t>vnit</a:t>
            </a:r>
            <a:r>
              <a:rPr lang="cs-CZ" sz="2800" strike="noStrike">
                <a:solidFill>
                  <a:srgbClr val="000000"/>
                </a:solidFill>
                <a:latin typeface="Calibri"/>
                <a:ea typeface="DejaVu Sans"/>
              </a:rPr>
              <a:t>ř</a:t>
            </a:r>
            <a:r>
              <a:rPr b="1" lang="cs-CZ" sz="2800" strike="noStrike">
                <a:solidFill>
                  <a:srgbClr val="000000"/>
                </a:solidFill>
                <a:latin typeface="Calibri"/>
                <a:ea typeface="DejaVu Sans"/>
              </a:rPr>
              <a:t>ní správy akciové spole</a:t>
            </a:r>
            <a:r>
              <a:rPr lang="cs-CZ" sz="2800" strike="noStrike">
                <a:solidFill>
                  <a:srgbClr val="000000"/>
                </a:solidFill>
                <a:latin typeface="Calibri"/>
                <a:ea typeface="DejaVu Sans"/>
              </a:rPr>
              <a:t>č</a:t>
            </a:r>
            <a:r>
              <a:rPr b="1" lang="cs-CZ" sz="2800" strike="noStrike">
                <a:solidFill>
                  <a:srgbClr val="000000"/>
                </a:solidFill>
                <a:latin typeface="Calibri"/>
                <a:ea typeface="DejaVu Sans"/>
              </a:rPr>
              <a:t>nosti k 10. 8. 2016 </a:t>
            </a:r>
            <a:endParaRPr/>
          </a:p>
        </p:txBody>
      </p:sp>
      <p:graphicFrame>
        <p:nvGraphicFramePr>
          <p:cNvPr id="81" name="Table 3"/>
          <p:cNvGraphicFramePr/>
          <p:nvPr/>
        </p:nvGraphicFramePr>
        <p:xfrm>
          <a:off x="1049760" y="2557080"/>
          <a:ext cx="8227080" cy="2450160"/>
        </p:xfrm>
        <a:graphic>
          <a:graphicData uri="http://schemas.openxmlformats.org/drawingml/2006/table">
            <a:tbl>
              <a:tblPr/>
              <a:tblGrid>
                <a:gridCol w="5046120"/>
                <a:gridCol w="3181320"/>
              </a:tblGrid>
              <a:tr h="816840">
                <a:tc>
                  <a:txBody>
                    <a:bodyPr/>
                    <a:p>
                      <a:pPr algn="ctr">
                        <a:lnSpc>
                          <a:spcPct val="100000"/>
                        </a:lnSpc>
                      </a:pPr>
                      <a:r>
                        <a:rPr lang="cs-CZ" sz="2400" strike="noStrike">
                          <a:solidFill>
                            <a:srgbClr val="000000"/>
                          </a:solidFill>
                          <a:latin typeface="Calibri"/>
                          <a:ea typeface="DejaVu Sans"/>
                        </a:rPr>
                        <a:t>celkový počet akciových společností</a:t>
                      </a:r>
                      <a:endParaRPr/>
                    </a:p>
                  </a:txBody>
                  <a:tcPr/>
                </a:tc>
                <a:tc>
                  <a:txBody>
                    <a:bodyPr/>
                    <a:p>
                      <a:pPr algn="ctr">
                        <a:lnSpc>
                          <a:spcPct val="100000"/>
                        </a:lnSpc>
                      </a:pPr>
                      <a:r>
                        <a:rPr lang="cs-CZ" sz="2400" strike="noStrike">
                          <a:solidFill>
                            <a:srgbClr val="000000"/>
                          </a:solidFill>
                          <a:latin typeface="Calibri"/>
                          <a:ea typeface="DejaVu Sans"/>
                        </a:rPr>
                        <a:t>25 882</a:t>
                      </a:r>
                      <a:endParaRPr/>
                    </a:p>
                  </a:txBody>
                  <a:tcPr/>
                </a:tc>
              </a:tr>
              <a:tr h="816840">
                <a:tc>
                  <a:txBody>
                    <a:bodyPr/>
                    <a:p>
                      <a:pPr>
                        <a:lnSpc>
                          <a:spcPct val="100000"/>
                        </a:lnSpc>
                      </a:pPr>
                      <a:r>
                        <a:rPr lang="cs-CZ" sz="2400" strike="noStrike">
                          <a:solidFill>
                            <a:srgbClr val="000000"/>
                          </a:solidFill>
                          <a:latin typeface="Calibri"/>
                          <a:ea typeface="DejaVu Sans"/>
                        </a:rPr>
                        <a:t>počet as s monistickou strukturou</a:t>
                      </a:r>
                      <a:endParaRPr/>
                    </a:p>
                  </a:txBody>
                  <a:tcPr/>
                </a:tc>
                <a:tc>
                  <a:txBody>
                    <a:bodyPr/>
                    <a:p>
                      <a:pPr algn="ctr">
                        <a:lnSpc>
                          <a:spcPct val="100000"/>
                        </a:lnSpc>
                      </a:pPr>
                      <a:r>
                        <a:rPr lang="cs-CZ" sz="2400" strike="noStrike">
                          <a:solidFill>
                            <a:srgbClr val="000000"/>
                          </a:solidFill>
                          <a:latin typeface="Calibri"/>
                          <a:ea typeface="DejaVu Sans"/>
                        </a:rPr>
                        <a:t>4 243</a:t>
                      </a:r>
                      <a:endParaRPr/>
                    </a:p>
                  </a:txBody>
                  <a:tcPr/>
                </a:tc>
              </a:tr>
              <a:tr h="816840">
                <a:tc>
                  <a:txBody>
                    <a:bodyPr/>
                    <a:p>
                      <a:pPr>
                        <a:lnSpc>
                          <a:spcPct val="100000"/>
                        </a:lnSpc>
                      </a:pPr>
                      <a:r>
                        <a:rPr lang="cs-CZ" sz="2400" strike="noStrike">
                          <a:solidFill>
                            <a:srgbClr val="000000"/>
                          </a:solidFill>
                          <a:latin typeface="Calibri"/>
                          <a:ea typeface="DejaVu Sans"/>
                        </a:rPr>
                        <a:t>počet as s dualistickou strukturou</a:t>
                      </a:r>
                      <a:endParaRPr/>
                    </a:p>
                  </a:txBody>
                  <a:tcPr/>
                </a:tc>
                <a:tc>
                  <a:txBody>
                    <a:bodyPr/>
                    <a:p>
                      <a:pPr algn="ctr">
                        <a:lnSpc>
                          <a:spcPct val="100000"/>
                        </a:lnSpc>
                      </a:pPr>
                      <a:r>
                        <a:rPr lang="cs-CZ" sz="2400" strike="noStrike">
                          <a:solidFill>
                            <a:srgbClr val="000000"/>
                          </a:solidFill>
                          <a:latin typeface="Calibri"/>
                          <a:ea typeface="DejaVu Sans"/>
                        </a:rPr>
                        <a:t>21 639</a:t>
                      </a:r>
                      <a:endParaRPr/>
                    </a:p>
                  </a:txBody>
                  <a:tcPr/>
                </a:tc>
              </a:tr>
            </a:tbl>
          </a:graphicData>
        </a:graphic>
      </p:graphicFrame>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2" name="CustomShape 1"/>
          <p:cNvSpPr/>
          <p:nvPr/>
        </p:nvSpPr>
        <p:spPr>
          <a:xfrm>
            <a:off x="711360" y="355680"/>
            <a:ext cx="10023840" cy="943200"/>
          </a:xfrm>
          <a:prstGeom prst="rect">
            <a:avLst/>
          </a:prstGeom>
          <a:noFill/>
          <a:ln>
            <a:noFill/>
          </a:ln>
        </p:spPr>
        <p:style>
          <a:lnRef idx="0"/>
          <a:fillRef idx="0"/>
          <a:effectRef idx="0"/>
          <a:fontRef idx="minor"/>
        </p:style>
        <p:txBody>
          <a:bodyPr lIns="90000" rIns="90000" tIns="45000" bIns="45000"/>
          <a:p>
            <a:pPr algn="ctr">
              <a:lnSpc>
                <a:spcPct val="100000"/>
              </a:lnSpc>
            </a:pPr>
            <a:r>
              <a:rPr lang="cs-CZ" sz="2800" strike="noStrike">
                <a:solidFill>
                  <a:srgbClr val="000000"/>
                </a:solidFill>
                <a:latin typeface="Calibri"/>
                <a:ea typeface="DejaVu Sans"/>
              </a:rPr>
              <a:t>Počet akciových společností, v nichž je statutární ředitel jediným členem správní rady</a:t>
            </a:r>
            <a:endParaRPr/>
          </a:p>
        </p:txBody>
      </p:sp>
      <p:sp>
        <p:nvSpPr>
          <p:cNvPr id="83" name="CustomShape 2"/>
          <p:cNvSpPr/>
          <p:nvPr/>
        </p:nvSpPr>
        <p:spPr>
          <a:xfrm>
            <a:off x="-25738560" y="2319840"/>
            <a:ext cx="42535800" cy="45000"/>
          </a:xfrm>
          <a:prstGeom prst="rect">
            <a:avLst/>
          </a:prstGeom>
          <a:noFill/>
          <a:ln>
            <a:noFill/>
          </a:ln>
        </p:spPr>
        <p:style>
          <a:lnRef idx="0"/>
          <a:fillRef idx="0"/>
          <a:effectRef idx="0"/>
          <a:fontRef idx="minor"/>
        </p:style>
      </p:sp>
      <p:pic>
        <p:nvPicPr>
          <p:cNvPr id="84" name="Picture 12" descr=""/>
          <p:cNvPicPr/>
          <p:nvPr/>
        </p:nvPicPr>
        <p:blipFill>
          <a:blip r:embed="rId1"/>
          <a:stretch/>
        </p:blipFill>
        <p:spPr>
          <a:xfrm>
            <a:off x="2235240" y="2319840"/>
            <a:ext cx="3322440" cy="3504600"/>
          </a:xfrm>
          <a:prstGeom prst="rect">
            <a:avLst/>
          </a:prstGeom>
          <a:ln w="12600">
            <a:solidFill>
              <a:srgbClr val="000000"/>
            </a:solidFill>
            <a:round/>
          </a:ln>
        </p:spPr>
      </p:pic>
      <p:sp>
        <p:nvSpPr>
          <p:cNvPr id="85" name="CustomShape 3"/>
          <p:cNvSpPr/>
          <p:nvPr/>
        </p:nvSpPr>
        <p:spPr>
          <a:xfrm>
            <a:off x="6197760" y="2319840"/>
            <a:ext cx="5231520" cy="3016080"/>
          </a:xfrm>
          <a:prstGeom prst="rect">
            <a:avLst/>
          </a:prstGeom>
          <a:noFill/>
          <a:ln>
            <a:noFill/>
          </a:ln>
        </p:spPr>
        <p:style>
          <a:lnRef idx="0"/>
          <a:fillRef idx="0"/>
          <a:effectRef idx="0"/>
          <a:fontRef idx="minor"/>
        </p:style>
        <p:txBody>
          <a:bodyPr lIns="90000" rIns="90000" tIns="45000" bIns="45000"/>
          <a:p>
            <a:pPr>
              <a:lnSpc>
                <a:spcPct val="100000"/>
              </a:lnSpc>
            </a:pPr>
            <a:r>
              <a:rPr lang="cs-CZ" sz="2400" strike="noStrike">
                <a:solidFill>
                  <a:srgbClr val="000000"/>
                </a:solidFill>
                <a:latin typeface="Calibri"/>
                <a:ea typeface="DejaVu Sans"/>
              </a:rPr>
              <a:t>V 73 % případů je statutární ředitel jediným členem správní rady</a:t>
            </a:r>
            <a:endParaRPr/>
          </a:p>
          <a:p>
            <a:pPr>
              <a:lnSpc>
                <a:spcPct val="100000"/>
              </a:lnSpc>
            </a:pPr>
            <a:endParaRPr/>
          </a:p>
          <a:p>
            <a:pPr>
              <a:lnSpc>
                <a:spcPct val="100000"/>
              </a:lnSpc>
            </a:pPr>
            <a:r>
              <a:rPr lang="cs-CZ" sz="2400" strike="noStrike">
                <a:solidFill>
                  <a:srgbClr val="000000"/>
                </a:solidFill>
                <a:latin typeface="Calibri"/>
                <a:ea typeface="DejaVu Sans"/>
              </a:rPr>
              <a:t>V 10% případů je statutární ředitel členem vícečlenné správní rady</a:t>
            </a:r>
            <a:endParaRPr/>
          </a:p>
          <a:p>
            <a:pPr>
              <a:lnSpc>
                <a:spcPct val="100000"/>
              </a:lnSpc>
            </a:pPr>
            <a:endParaRPr/>
          </a:p>
          <a:p>
            <a:pPr>
              <a:lnSpc>
                <a:spcPct val="100000"/>
              </a:lnSpc>
            </a:pPr>
            <a:r>
              <a:rPr lang="cs-CZ" sz="2400" strike="noStrike">
                <a:solidFill>
                  <a:srgbClr val="000000"/>
                </a:solidFill>
                <a:latin typeface="Calibri"/>
                <a:ea typeface="DejaVu Sans"/>
              </a:rPr>
              <a:t>V 17% případů je statutární ředitel mimo správní radu</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6" name="CustomShape 1"/>
          <p:cNvSpPr/>
          <p:nvPr/>
        </p:nvSpPr>
        <p:spPr>
          <a:xfrm>
            <a:off x="838080" y="365040"/>
            <a:ext cx="10514880" cy="132480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Light"/>
                <a:ea typeface="DejaVu Sans"/>
              </a:rPr>
              <a:t>Údaje o konkrétních počtech členů správní rady</a:t>
            </a:r>
            <a:endParaRPr/>
          </a:p>
        </p:txBody>
      </p:sp>
      <p:graphicFrame>
        <p:nvGraphicFramePr>
          <p:cNvPr id="87" name="Table 2"/>
          <p:cNvGraphicFramePr/>
          <p:nvPr/>
        </p:nvGraphicFramePr>
        <p:xfrm>
          <a:off x="838080" y="2580840"/>
          <a:ext cx="9854640" cy="3941280"/>
        </p:xfrm>
        <a:graphic>
          <a:graphicData uri="http://schemas.openxmlformats.org/drawingml/2006/table">
            <a:tbl>
              <a:tblPr/>
              <a:tblGrid>
                <a:gridCol w="4897440"/>
                <a:gridCol w="4957560"/>
              </a:tblGrid>
              <a:tr h="492480">
                <a:tc>
                  <a:txBody>
                    <a:bodyPr/>
                    <a:p>
                      <a:pPr>
                        <a:lnSpc>
                          <a:spcPct val="100000"/>
                        </a:lnSpc>
                      </a:pPr>
                      <a:r>
                        <a:rPr lang="cs-CZ" sz="2400" strike="noStrike">
                          <a:solidFill>
                            <a:srgbClr val="000000"/>
                          </a:solidFill>
                          <a:latin typeface="Calibri"/>
                          <a:ea typeface="DejaVu Sans"/>
                        </a:rPr>
                        <a:t>1 člen</a:t>
                      </a:r>
                      <a:endParaRPr/>
                    </a:p>
                  </a:txBody>
                  <a:tcPr/>
                </a:tc>
                <a:tc>
                  <a:txBody>
                    <a:bodyPr/>
                    <a:p>
                      <a:pPr algn="ctr">
                        <a:lnSpc>
                          <a:spcPct val="100000"/>
                        </a:lnSpc>
                      </a:pPr>
                      <a:r>
                        <a:rPr lang="cs-CZ" sz="2400" strike="noStrike">
                          <a:solidFill>
                            <a:srgbClr val="000000"/>
                          </a:solidFill>
                          <a:latin typeface="Calibri"/>
                          <a:ea typeface="DejaVu Sans"/>
                        </a:rPr>
                        <a:t>3759</a:t>
                      </a:r>
                      <a:endParaRPr/>
                    </a:p>
                  </a:txBody>
                  <a:tcPr/>
                </a:tc>
              </a:tr>
              <a:tr h="492480">
                <a:tc>
                  <a:txBody>
                    <a:bodyPr/>
                    <a:p>
                      <a:pPr>
                        <a:lnSpc>
                          <a:spcPct val="100000"/>
                        </a:lnSpc>
                      </a:pPr>
                      <a:r>
                        <a:rPr lang="cs-CZ" sz="2400" strike="noStrike">
                          <a:solidFill>
                            <a:srgbClr val="000000"/>
                          </a:solidFill>
                          <a:latin typeface="Calibri"/>
                          <a:ea typeface="DejaVu Sans"/>
                        </a:rPr>
                        <a:t>2 členové</a:t>
                      </a:r>
                      <a:endParaRPr/>
                    </a:p>
                  </a:txBody>
                  <a:tcPr/>
                </a:tc>
                <a:tc>
                  <a:txBody>
                    <a:bodyPr/>
                    <a:p>
                      <a:pPr algn="ctr">
                        <a:lnSpc>
                          <a:spcPct val="100000"/>
                        </a:lnSpc>
                      </a:pPr>
                      <a:r>
                        <a:rPr lang="cs-CZ" sz="2400" strike="noStrike">
                          <a:solidFill>
                            <a:srgbClr val="000000"/>
                          </a:solidFill>
                          <a:latin typeface="Calibri"/>
                          <a:ea typeface="DejaVu Sans"/>
                        </a:rPr>
                        <a:t>119</a:t>
                      </a:r>
                      <a:endParaRPr/>
                    </a:p>
                  </a:txBody>
                  <a:tcPr/>
                </a:tc>
              </a:tr>
              <a:tr h="492480">
                <a:tc>
                  <a:txBody>
                    <a:bodyPr/>
                    <a:p>
                      <a:pPr>
                        <a:lnSpc>
                          <a:spcPct val="100000"/>
                        </a:lnSpc>
                      </a:pPr>
                      <a:r>
                        <a:rPr lang="cs-CZ" sz="2400" strike="noStrike">
                          <a:solidFill>
                            <a:srgbClr val="000000"/>
                          </a:solidFill>
                          <a:latin typeface="Calibri"/>
                          <a:ea typeface="DejaVu Sans"/>
                        </a:rPr>
                        <a:t>3 členové</a:t>
                      </a:r>
                      <a:endParaRPr/>
                    </a:p>
                  </a:txBody>
                  <a:tcPr/>
                </a:tc>
                <a:tc>
                  <a:txBody>
                    <a:bodyPr/>
                    <a:p>
                      <a:pPr algn="ctr">
                        <a:lnSpc>
                          <a:spcPct val="100000"/>
                        </a:lnSpc>
                      </a:pPr>
                      <a:r>
                        <a:rPr lang="cs-CZ" sz="2400" strike="noStrike">
                          <a:solidFill>
                            <a:srgbClr val="000000"/>
                          </a:solidFill>
                          <a:latin typeface="Calibri"/>
                          <a:ea typeface="DejaVu Sans"/>
                        </a:rPr>
                        <a:t>316</a:t>
                      </a:r>
                      <a:endParaRPr/>
                    </a:p>
                  </a:txBody>
                  <a:tcPr/>
                </a:tc>
              </a:tr>
              <a:tr h="492480">
                <a:tc>
                  <a:txBody>
                    <a:bodyPr/>
                    <a:p>
                      <a:pPr>
                        <a:lnSpc>
                          <a:spcPct val="100000"/>
                        </a:lnSpc>
                      </a:pPr>
                      <a:r>
                        <a:rPr lang="cs-CZ" sz="2400" strike="noStrike">
                          <a:solidFill>
                            <a:srgbClr val="000000"/>
                          </a:solidFill>
                          <a:latin typeface="Calibri"/>
                          <a:ea typeface="DejaVu Sans"/>
                        </a:rPr>
                        <a:t>4 členové</a:t>
                      </a:r>
                      <a:endParaRPr/>
                    </a:p>
                  </a:txBody>
                  <a:tcPr/>
                </a:tc>
                <a:tc>
                  <a:txBody>
                    <a:bodyPr/>
                    <a:p>
                      <a:pPr algn="ctr">
                        <a:lnSpc>
                          <a:spcPct val="100000"/>
                        </a:lnSpc>
                      </a:pPr>
                      <a:r>
                        <a:rPr lang="cs-CZ" sz="2400" strike="noStrike">
                          <a:solidFill>
                            <a:srgbClr val="000000"/>
                          </a:solidFill>
                          <a:latin typeface="Calibri"/>
                          <a:ea typeface="DejaVu Sans"/>
                        </a:rPr>
                        <a:t>27</a:t>
                      </a:r>
                      <a:endParaRPr/>
                    </a:p>
                  </a:txBody>
                  <a:tcPr/>
                </a:tc>
              </a:tr>
              <a:tr h="492480">
                <a:tc>
                  <a:txBody>
                    <a:bodyPr/>
                    <a:p>
                      <a:pPr>
                        <a:lnSpc>
                          <a:spcPct val="100000"/>
                        </a:lnSpc>
                      </a:pPr>
                      <a:r>
                        <a:rPr lang="cs-CZ" sz="2400" strike="noStrike">
                          <a:solidFill>
                            <a:srgbClr val="000000"/>
                          </a:solidFill>
                          <a:latin typeface="Calibri"/>
                          <a:ea typeface="DejaVu Sans"/>
                        </a:rPr>
                        <a:t>5 členů</a:t>
                      </a:r>
                      <a:endParaRPr/>
                    </a:p>
                  </a:txBody>
                  <a:tcPr/>
                </a:tc>
                <a:tc>
                  <a:txBody>
                    <a:bodyPr/>
                    <a:p>
                      <a:pPr algn="ctr">
                        <a:lnSpc>
                          <a:spcPct val="100000"/>
                        </a:lnSpc>
                      </a:pPr>
                      <a:r>
                        <a:rPr lang="cs-CZ" sz="2400" strike="noStrike">
                          <a:solidFill>
                            <a:srgbClr val="000000"/>
                          </a:solidFill>
                          <a:latin typeface="Calibri"/>
                          <a:ea typeface="DejaVu Sans"/>
                        </a:rPr>
                        <a:t>18</a:t>
                      </a:r>
                      <a:endParaRPr/>
                    </a:p>
                  </a:txBody>
                  <a:tcPr/>
                </a:tc>
              </a:tr>
              <a:tr h="492480">
                <a:tc>
                  <a:txBody>
                    <a:bodyPr/>
                    <a:p>
                      <a:pPr>
                        <a:lnSpc>
                          <a:spcPct val="100000"/>
                        </a:lnSpc>
                      </a:pPr>
                      <a:r>
                        <a:rPr lang="cs-CZ" sz="2400" strike="noStrike">
                          <a:solidFill>
                            <a:srgbClr val="000000"/>
                          </a:solidFill>
                          <a:latin typeface="Calibri"/>
                          <a:ea typeface="DejaVu Sans"/>
                        </a:rPr>
                        <a:t>6 členů</a:t>
                      </a:r>
                      <a:endParaRPr/>
                    </a:p>
                  </a:txBody>
                  <a:tcPr/>
                </a:tc>
                <a:tc>
                  <a:txBody>
                    <a:bodyPr/>
                    <a:p>
                      <a:pPr algn="ctr">
                        <a:lnSpc>
                          <a:spcPct val="100000"/>
                        </a:lnSpc>
                      </a:pPr>
                      <a:r>
                        <a:rPr lang="cs-CZ" sz="2400" strike="noStrike">
                          <a:solidFill>
                            <a:srgbClr val="000000"/>
                          </a:solidFill>
                          <a:latin typeface="Calibri"/>
                          <a:ea typeface="DejaVu Sans"/>
                        </a:rPr>
                        <a:t>1</a:t>
                      </a:r>
                      <a:endParaRPr/>
                    </a:p>
                  </a:txBody>
                  <a:tcPr/>
                </a:tc>
              </a:tr>
              <a:tr h="492480">
                <a:tc>
                  <a:txBody>
                    <a:bodyPr/>
                    <a:p>
                      <a:pPr>
                        <a:lnSpc>
                          <a:spcPct val="100000"/>
                        </a:lnSpc>
                      </a:pPr>
                      <a:r>
                        <a:rPr lang="cs-CZ" sz="2400" strike="noStrike">
                          <a:solidFill>
                            <a:srgbClr val="000000"/>
                          </a:solidFill>
                          <a:latin typeface="Calibri"/>
                          <a:ea typeface="DejaVu Sans"/>
                        </a:rPr>
                        <a:t>7 členů</a:t>
                      </a:r>
                      <a:endParaRPr/>
                    </a:p>
                  </a:txBody>
                  <a:tcPr/>
                </a:tc>
                <a:tc>
                  <a:txBody>
                    <a:bodyPr/>
                    <a:p>
                      <a:pPr algn="ctr">
                        <a:lnSpc>
                          <a:spcPct val="100000"/>
                        </a:lnSpc>
                      </a:pPr>
                      <a:r>
                        <a:rPr lang="cs-CZ" sz="2400" strike="noStrike">
                          <a:solidFill>
                            <a:srgbClr val="000000"/>
                          </a:solidFill>
                          <a:latin typeface="Calibri"/>
                          <a:ea typeface="DejaVu Sans"/>
                        </a:rPr>
                        <a:t>2</a:t>
                      </a:r>
                      <a:endParaRPr/>
                    </a:p>
                  </a:txBody>
                  <a:tcPr/>
                </a:tc>
              </a:tr>
              <a:tr h="494280">
                <a:tc>
                  <a:txBody>
                    <a:bodyPr/>
                    <a:p>
                      <a:pPr>
                        <a:lnSpc>
                          <a:spcPct val="100000"/>
                        </a:lnSpc>
                      </a:pPr>
                      <a:r>
                        <a:rPr lang="cs-CZ" sz="2400" strike="noStrike">
                          <a:solidFill>
                            <a:srgbClr val="000000"/>
                          </a:solidFill>
                          <a:latin typeface="Calibri"/>
                          <a:ea typeface="DejaVu Sans"/>
                        </a:rPr>
                        <a:t>9 členů</a:t>
                      </a:r>
                      <a:endParaRPr/>
                    </a:p>
                  </a:txBody>
                  <a:tcPr/>
                </a:tc>
                <a:tc>
                  <a:txBody>
                    <a:bodyPr/>
                    <a:p>
                      <a:pPr algn="ctr">
                        <a:lnSpc>
                          <a:spcPct val="100000"/>
                        </a:lnSpc>
                      </a:pPr>
                      <a:r>
                        <a:rPr lang="cs-CZ" sz="2400" strike="noStrike">
                          <a:solidFill>
                            <a:srgbClr val="000000"/>
                          </a:solidFill>
                          <a:latin typeface="Calibri"/>
                          <a:ea typeface="DejaVu Sans"/>
                        </a:rPr>
                        <a:t>1</a:t>
                      </a:r>
                      <a:endParaRPr/>
                    </a:p>
                  </a:txBody>
                  <a:tcPr/>
                </a:tc>
              </a:tr>
            </a:tbl>
          </a:graphicData>
        </a:graphic>
      </p:graphicFrame>
      <p:sp>
        <p:nvSpPr>
          <p:cNvPr id="88" name="CustomShape 3"/>
          <p:cNvSpPr/>
          <p:nvPr/>
        </p:nvSpPr>
        <p:spPr>
          <a:xfrm>
            <a:off x="-8976240" y="0"/>
            <a:ext cx="29349360" cy="705240"/>
          </a:xfrm>
          <a:prstGeom prst="rect">
            <a:avLst/>
          </a:prstGeom>
          <a:noFill/>
          <a:ln>
            <a:noFill/>
          </a:ln>
        </p:spPr>
        <p:style>
          <a:lnRef idx="0"/>
          <a:fillRef idx="0"/>
          <a:effectRef idx="0"/>
          <a:fontRef idx="minor"/>
        </p:style>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9" name="CustomShape 1"/>
          <p:cNvSpPr/>
          <p:nvPr/>
        </p:nvSpPr>
        <p:spPr>
          <a:xfrm>
            <a:off x="838080" y="365040"/>
            <a:ext cx="10514880" cy="1324800"/>
          </a:xfrm>
          <a:prstGeom prst="rect">
            <a:avLst/>
          </a:prstGeom>
          <a:noFill/>
          <a:ln>
            <a:noFill/>
          </a:ln>
        </p:spPr>
        <p:style>
          <a:lnRef idx="0"/>
          <a:fillRef idx="0"/>
          <a:effectRef idx="0"/>
          <a:fontRef idx="minor"/>
        </p:style>
        <p:txBody>
          <a:bodyPr lIns="90000" rIns="90000" tIns="45000" bIns="45000" anchor="ctr"/>
          <a:p>
            <a:pPr>
              <a:lnSpc>
                <a:spcPct val="90000"/>
              </a:lnSpc>
            </a:pPr>
            <a:r>
              <a:rPr lang="cs-CZ" sz="4400" strike="noStrike">
                <a:solidFill>
                  <a:srgbClr val="000000"/>
                </a:solidFill>
                <a:latin typeface="Calibri Light"/>
                <a:ea typeface="DejaVu Sans"/>
              </a:rPr>
              <a:t>Základní problémy monistického systému</a:t>
            </a:r>
            <a:endParaRPr/>
          </a:p>
        </p:txBody>
      </p:sp>
      <p:sp>
        <p:nvSpPr>
          <p:cNvPr id="90" name="CustomShape 2"/>
          <p:cNvSpPr/>
          <p:nvPr/>
        </p:nvSpPr>
        <p:spPr>
          <a:xfrm>
            <a:off x="838080" y="1523880"/>
            <a:ext cx="10514880" cy="4652280"/>
          </a:xfrm>
          <a:prstGeom prst="rect">
            <a:avLst/>
          </a:prstGeom>
          <a:noFill/>
          <a:ln>
            <a:noFill/>
          </a:ln>
        </p:spPr>
        <p:style>
          <a:lnRef idx="0"/>
          <a:fillRef idx="0"/>
          <a:effectRef idx="0"/>
          <a:fontRef idx="minor"/>
        </p:style>
        <p:txBody>
          <a:bodyPr lIns="90000" rIns="90000" tIns="45000" bIns="45000"/>
          <a:p>
            <a:pPr algn="just">
              <a:lnSpc>
                <a:spcPct val="100000"/>
              </a:lnSpc>
              <a:buFont typeface="Arial"/>
              <a:buChar char="•"/>
            </a:pPr>
            <a:r>
              <a:rPr lang="cs-CZ" sz="2800" strike="noStrike">
                <a:solidFill>
                  <a:srgbClr val="000000"/>
                </a:solidFill>
                <a:latin typeface="Calibri"/>
                <a:ea typeface="DejaVu Sans"/>
              </a:rPr>
              <a:t>Úprava je příliš stručná a spoléhá na „odkazovací ustanovení“ v § 456 Přiměřená aplikace vyvolává výkladové problémy, neboť nelze jednoznačně určit, která ustanovení obsažená v rámci dualistického systému se mají aplikovat i v systému monistickém, na jaké orgány a za jakých okolností. Zároveň není zcela jasné, co se myslí jiným orgánem s obdobnou (kontrolní) působností.</a:t>
            </a:r>
            <a:endParaRPr/>
          </a:p>
          <a:p>
            <a:pPr algn="just">
              <a:lnSpc>
                <a:spcPct val="100000"/>
              </a:lnSpc>
              <a:buFont typeface="Arial"/>
              <a:buChar char="•"/>
            </a:pPr>
            <a:r>
              <a:rPr lang="cs-CZ" sz="2800" strike="noStrike">
                <a:solidFill>
                  <a:srgbClr val="000000"/>
                </a:solidFill>
                <a:latin typeface="Calibri"/>
                <a:ea typeface="DejaVu Sans"/>
              </a:rPr>
              <a:t>Nejsou jednoznačně vyřešeny zcela zásadní otázky, např. který orgán je statutárním orgánem monisticky řízené akciové společnosti nebo kterému orgánu náleží obchodní vedení (byť jím formálně má být v obou případech statutární ředitel – srov. § 463 odst. 1 a 4 ZOK</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1" name="CustomShape 1"/>
          <p:cNvSpPr/>
          <p:nvPr/>
        </p:nvSpPr>
        <p:spPr>
          <a:xfrm>
            <a:off x="838080" y="365040"/>
            <a:ext cx="10514880" cy="404640"/>
          </a:xfrm>
          <a:prstGeom prst="rect">
            <a:avLst/>
          </a:prstGeom>
          <a:noFill/>
          <a:ln>
            <a:noFill/>
          </a:ln>
        </p:spPr>
        <p:style>
          <a:lnRef idx="0"/>
          <a:fillRef idx="0"/>
          <a:effectRef idx="0"/>
          <a:fontRef idx="minor"/>
        </p:style>
        <p:txBody>
          <a:bodyPr lIns="90000" rIns="90000" tIns="45000" bIns="45000" anchor="ctr"/>
          <a:p>
            <a:pPr>
              <a:lnSpc>
                <a:spcPct val="90000"/>
              </a:lnSpc>
            </a:pPr>
            <a:r>
              <a:rPr lang="cs-CZ" sz="3200" strike="noStrike">
                <a:solidFill>
                  <a:srgbClr val="000000"/>
                </a:solidFill>
                <a:latin typeface="Calibri Light"/>
                <a:ea typeface="DejaVu Sans"/>
              </a:rPr>
              <a:t>Základní problémy monistického systému</a:t>
            </a:r>
            <a:endParaRPr/>
          </a:p>
        </p:txBody>
      </p:sp>
      <p:sp>
        <p:nvSpPr>
          <p:cNvPr id="92" name="CustomShape 2"/>
          <p:cNvSpPr/>
          <p:nvPr/>
        </p:nvSpPr>
        <p:spPr>
          <a:xfrm>
            <a:off x="838080" y="770040"/>
            <a:ext cx="10514880" cy="5406120"/>
          </a:xfrm>
          <a:prstGeom prst="rect">
            <a:avLst/>
          </a:prstGeom>
          <a:noFill/>
          <a:ln>
            <a:noFill/>
          </a:ln>
        </p:spPr>
        <p:style>
          <a:lnRef idx="0"/>
          <a:fillRef idx="0"/>
          <a:effectRef idx="0"/>
          <a:fontRef idx="minor"/>
        </p:style>
        <p:txBody>
          <a:bodyPr lIns="90000" rIns="90000" tIns="45000" bIns="45000"/>
          <a:p>
            <a:pPr algn="just">
              <a:lnSpc>
                <a:spcPct val="100000"/>
              </a:lnSpc>
              <a:buFont typeface="Arial"/>
              <a:buChar char="•"/>
            </a:pPr>
            <a:r>
              <a:rPr lang="cs-CZ" sz="2800" strike="noStrike">
                <a:solidFill>
                  <a:srgbClr val="000000"/>
                </a:solidFill>
                <a:latin typeface="Calibri"/>
                <a:ea typeface="DejaVu Sans"/>
              </a:rPr>
              <a:t>vedle obligatorně zřizované správní rady ještě další obligatorní orgán, statutární ředitel, jehož působnost není nijak odvozena od správní rady. Z toho vyplývá značné množství výkladových nejasností, především ve vztahu k vzájemnému postavení a působnosti správní rady a statutárního ředitele, a to i s přihlédnutím ke skutečnosti, že statutární ředitel může být členem správní rady:</a:t>
            </a:r>
            <a:endParaRPr/>
          </a:p>
          <a:p>
            <a:pPr algn="just">
              <a:lnSpc>
                <a:spcPct val="100000"/>
              </a:lnSpc>
            </a:pPr>
            <a:r>
              <a:rPr lang="cs-CZ" sz="2800" strike="noStrike">
                <a:solidFill>
                  <a:srgbClr val="000000"/>
                </a:solidFill>
                <a:latin typeface="Calibri"/>
                <a:ea typeface="DejaVu Sans"/>
              </a:rPr>
              <a:t>Z právní úpravy jednoznačně neplyne, jaký je vztah mezi působností svěřenou správní radě a působností vykonávanou statutárním ředitelem, tj. zda jde o působnost statutárnímu řediteli delegovanou z vůle správní rady či zda jde o působnost, která statutárnímu řediteli náleží vždy, tedy bez ohledu na vůli správní rady. Nejasnosti pak vyvolává, jaký je vztah úpravy zbytkové působnosti správní rady dle § 460 odst. 2 ZOK a úpravy zbytkové působnosti statutárního orgánu podle § 163 OZ .</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