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14.xml" ContentType="application/vnd.openxmlformats-officedocument.presentationml.slide+xml"/>
  <Override PartName="/ppt/slides/slide13.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media/image4.png" ContentType="image/pn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2"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3"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35"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6"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7" name="" descr=""/>
          <p:cNvPicPr/>
          <p:nvPr/>
        </p:nvPicPr>
        <p:blipFill>
          <a:blip r:embed="rId2"/>
          <a:stretch/>
        </p:blipFill>
        <p:spPr>
          <a:xfrm>
            <a:off x="2079000" y="1604520"/>
            <a:ext cx="4985280" cy="3977280"/>
          </a:xfrm>
          <a:prstGeom prst="rect">
            <a:avLst/>
          </a:prstGeom>
          <a:ln>
            <a:noFill/>
          </a:ln>
        </p:spPr>
      </p:pic>
      <p:pic>
        <p:nvPicPr>
          <p:cNvPr id="38"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7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7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6" name="" descr=""/>
          <p:cNvPicPr/>
          <p:nvPr/>
        </p:nvPicPr>
        <p:blipFill>
          <a:blip r:embed="rId2"/>
          <a:stretch/>
        </p:blipFill>
        <p:spPr>
          <a:xfrm>
            <a:off x="2079000" y="1604520"/>
            <a:ext cx="4985280" cy="3977280"/>
          </a:xfrm>
          <a:prstGeom prst="rect">
            <a:avLst/>
          </a:prstGeom>
          <a:ln>
            <a:noFill/>
          </a:ln>
        </p:spPr>
      </p:pic>
      <p:pic>
        <p:nvPicPr>
          <p:cNvPr id="77" name="" descr=""/>
          <p:cNvPicPr/>
          <p:nvPr/>
        </p:nvPicPr>
        <p:blipFill>
          <a:blip r:embed="rId3"/>
          <a:stretch/>
        </p:blipFill>
        <p:spPr>
          <a:xfrm>
            <a:off x="207900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7"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24. 3. 2019</a:t>
            </a:r>
            <a:endParaRPr/>
          </a:p>
        </p:txBody>
      </p:sp>
      <p:sp>
        <p:nvSpPr>
          <p:cNvPr id="1" name="PlaceHolder 2"/>
          <p:cNvSpPr>
            <a:spLocks noGrp="1"/>
          </p:cNvSpPr>
          <p:nvPr>
            <p:ph type="ftr"/>
          </p:nvPr>
        </p:nvSpPr>
        <p:spPr>
          <a:xfrm>
            <a:off x="3124080" y="6356520"/>
            <a:ext cx="2895120" cy="364680"/>
          </a:xfrm>
          <a:prstGeom prst="rect">
            <a:avLst/>
          </a:prstGeom>
        </p:spPr>
        <p:txBody>
          <a:bodyPr anchor="ctr"/>
          <a:p>
            <a:endParaRPr/>
          </a:p>
        </p:txBody>
      </p:sp>
      <p:sp>
        <p:nvSpPr>
          <p:cNvPr id="2" name="PlaceHolder 3"/>
          <p:cNvSpPr>
            <a:spLocks noGrp="1"/>
          </p:cNvSpPr>
          <p:nvPr>
            <p:ph type="sldNum"/>
          </p:nvPr>
        </p:nvSpPr>
        <p:spPr>
          <a:xfrm>
            <a:off x="6553080" y="6356520"/>
            <a:ext cx="2133360" cy="364680"/>
          </a:xfrm>
          <a:prstGeom prst="rect">
            <a:avLst/>
          </a:prstGeom>
        </p:spPr>
        <p:txBody>
          <a:bodyPr anchor="ctr"/>
          <a:p>
            <a:pPr algn="r">
              <a:lnSpc>
                <a:spcPct val="100000"/>
              </a:lnSpc>
            </a:pPr>
            <a:fld id="{EA9569BD-B40B-40EC-9803-208B9A79B101}" type="slidenum">
              <a:rPr lang="cs-CZ" sz="1200" strike="noStrike">
                <a:solidFill>
                  <a:srgbClr val="8b8b8b"/>
                </a:solidFill>
                <a:latin typeface="Calibri"/>
              </a:rPr>
              <a:t>&lt;číslo&gt;</a:t>
            </a:fld>
            <a:endParaRPr/>
          </a:p>
        </p:txBody>
      </p:sp>
      <p:sp>
        <p:nvSpPr>
          <p:cNvPr id="3" name="PlaceHolder 4"/>
          <p:cNvSpPr>
            <a:spLocks noGrp="1"/>
          </p:cNvSpPr>
          <p:nvPr>
            <p:ph type="title"/>
          </p:nvPr>
        </p:nvSpPr>
        <p:spPr>
          <a:xfrm>
            <a:off x="457200" y="273600"/>
            <a:ext cx="8229240" cy="1144800"/>
          </a:xfrm>
          <a:prstGeom prst="rect">
            <a:avLst/>
          </a:prstGeom>
        </p:spPr>
        <p:txBody>
          <a:bodyPr lIns="0" rIns="0" tIns="0" bIns="0" anchor="ctr"/>
          <a:p>
            <a:r>
              <a:rPr lang="cs-CZ">
                <a:latin typeface="Calibri"/>
              </a:rPr>
              <a:t>Klikněte pro úpravu formátu textu nadpisu</a:t>
            </a:r>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40" name="PlaceHolder 2"/>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24. 3. 2019</a:t>
            </a:r>
            <a:endParaRPr/>
          </a:p>
        </p:txBody>
      </p:sp>
      <p:sp>
        <p:nvSpPr>
          <p:cNvPr id="41" name="PlaceHolder 3"/>
          <p:cNvSpPr>
            <a:spLocks noGrp="1"/>
          </p:cNvSpPr>
          <p:nvPr>
            <p:ph type="ftr"/>
          </p:nvPr>
        </p:nvSpPr>
        <p:spPr>
          <a:xfrm>
            <a:off x="3124080" y="6356520"/>
            <a:ext cx="2895120" cy="364680"/>
          </a:xfrm>
          <a:prstGeom prst="rect">
            <a:avLst/>
          </a:prstGeom>
        </p:spPr>
        <p:txBody>
          <a:bodyPr anchor="ctr"/>
          <a:p>
            <a:endParaRPr/>
          </a:p>
        </p:txBody>
      </p:sp>
      <p:sp>
        <p:nvSpPr>
          <p:cNvPr id="42" name="PlaceHolder 4"/>
          <p:cNvSpPr>
            <a:spLocks noGrp="1"/>
          </p:cNvSpPr>
          <p:nvPr>
            <p:ph type="sldNum"/>
          </p:nvPr>
        </p:nvSpPr>
        <p:spPr>
          <a:xfrm>
            <a:off x="6553080" y="6356520"/>
            <a:ext cx="2133360" cy="364680"/>
          </a:xfrm>
          <a:prstGeom prst="rect">
            <a:avLst/>
          </a:prstGeom>
        </p:spPr>
        <p:txBody>
          <a:bodyPr anchor="ctr"/>
          <a:p>
            <a:pPr algn="r">
              <a:lnSpc>
                <a:spcPct val="100000"/>
              </a:lnSpc>
            </a:pPr>
            <a:fld id="{3ECA02AE-5149-42D8-A5D4-EDC5813F9520}" type="slidenum">
              <a:rPr lang="cs-CZ" sz="1200" strike="noStrike">
                <a:solidFill>
                  <a:srgbClr val="8b8b8b"/>
                </a:solidFill>
                <a:latin typeface="Calibri"/>
              </a:rPr>
              <a:t>&lt;číslo&gt;</a:t>
            </a:fld>
            <a:endParaRPr/>
          </a:p>
        </p:txBody>
      </p:sp>
      <p:sp>
        <p:nvSpPr>
          <p:cNvPr id="43"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457200" y="274680"/>
            <a:ext cx="8229240" cy="849600"/>
          </a:xfrm>
          <a:prstGeom prst="rect">
            <a:avLst/>
          </a:prstGeom>
          <a:noFill/>
          <a:ln>
            <a:noFill/>
          </a:ln>
        </p:spPr>
        <p:txBody>
          <a:bodyPr anchor="ctr"/>
          <a:p>
            <a:pPr algn="ctr">
              <a:lnSpc>
                <a:spcPct val="100000"/>
              </a:lnSpc>
            </a:pPr>
            <a:r>
              <a:rPr lang="cs-CZ" sz="4400" strike="noStrike">
                <a:solidFill>
                  <a:srgbClr val="000000"/>
                </a:solidFill>
                <a:latin typeface="Calibri"/>
              </a:rPr>
              <a:t>Svoboda usazování</a:t>
            </a:r>
            <a:endParaRPr/>
          </a:p>
        </p:txBody>
      </p:sp>
      <p:sp>
        <p:nvSpPr>
          <p:cNvPr id="79" name="CustomShape 2"/>
          <p:cNvSpPr/>
          <p:nvPr/>
        </p:nvSpPr>
        <p:spPr>
          <a:xfrm>
            <a:off x="467640" y="1268640"/>
            <a:ext cx="8352720" cy="50281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rPr>
              <a:t>Primární a sekundární usazení</a:t>
            </a:r>
            <a:endParaRPr/>
          </a:p>
          <a:p>
            <a:pPr>
              <a:lnSpc>
                <a:spcPct val="100000"/>
              </a:lnSpc>
              <a:buFont typeface="StarSymbol"/>
              <a:buChar char="-"/>
            </a:pPr>
            <a:r>
              <a:rPr lang="cs-CZ" strike="noStrike">
                <a:solidFill>
                  <a:srgbClr val="000000"/>
                </a:solidFill>
                <a:latin typeface="Calibri"/>
              </a:rPr>
              <a:t>Judikatura ESD – sekundární usazení: </a:t>
            </a:r>
            <a:endParaRPr/>
          </a:p>
          <a:p>
            <a:pPr>
              <a:lnSpc>
                <a:spcPct val="100000"/>
              </a:lnSpc>
            </a:pPr>
            <a:r>
              <a:rPr lang="cs-CZ" strike="noStrike">
                <a:solidFill>
                  <a:srgbClr val="000000"/>
                </a:solidFill>
                <a:latin typeface="Calibri"/>
              </a:rPr>
              <a:t>            </a:t>
            </a:r>
            <a:r>
              <a:rPr lang="cs-CZ" strike="noStrike">
                <a:solidFill>
                  <a:srgbClr val="000000"/>
                </a:solidFill>
                <a:latin typeface="Calibri"/>
              </a:rPr>
              <a:t>- Centros C-212/97</a:t>
            </a:r>
            <a:endParaRPr/>
          </a:p>
          <a:p>
            <a:pPr>
              <a:lnSpc>
                <a:spcPct val="100000"/>
              </a:lnSpc>
            </a:pPr>
            <a:r>
              <a:rPr lang="cs-CZ" strike="noStrike">
                <a:solidFill>
                  <a:srgbClr val="000000"/>
                </a:solidFill>
                <a:latin typeface="Calibri"/>
              </a:rPr>
              <a:t>            </a:t>
            </a:r>
            <a:r>
              <a:rPr lang="cs-CZ" strike="noStrike">
                <a:solidFill>
                  <a:srgbClr val="000000"/>
                </a:solidFill>
                <a:latin typeface="Calibri"/>
              </a:rPr>
              <a:t>- Überseering C- 208/00</a:t>
            </a:r>
            <a:endParaRPr/>
          </a:p>
          <a:p>
            <a:pPr>
              <a:lnSpc>
                <a:spcPct val="100000"/>
              </a:lnSpc>
            </a:pPr>
            <a:r>
              <a:rPr lang="cs-CZ" strike="noStrike">
                <a:solidFill>
                  <a:srgbClr val="000000"/>
                </a:solidFill>
                <a:latin typeface="Calibri"/>
              </a:rPr>
              <a:t>            </a:t>
            </a:r>
            <a:r>
              <a:rPr lang="cs-CZ" strike="noStrike">
                <a:solidFill>
                  <a:srgbClr val="000000"/>
                </a:solidFill>
                <a:latin typeface="Calibri"/>
              </a:rPr>
              <a:t>- Inspire Art  C-167/01</a:t>
            </a:r>
            <a:endParaRPr/>
          </a:p>
          <a:p>
            <a:pPr>
              <a:lnSpc>
                <a:spcPct val="100000"/>
              </a:lnSpc>
            </a:pPr>
            <a:endParaRPr/>
          </a:p>
          <a:p>
            <a:pPr algn="just">
              <a:lnSpc>
                <a:spcPct val="100000"/>
              </a:lnSpc>
            </a:pPr>
            <a:r>
              <a:rPr lang="cs-CZ" strike="noStrike">
                <a:solidFill>
                  <a:srgbClr val="000000"/>
                </a:solidFill>
                <a:latin typeface="Calibri"/>
              </a:rPr>
              <a:t>Členské státy nesmí bránit  volnému pohybu zahraničních podnikatelů v podobě, a to i tehdy, kdyby omezení měla povahu právních předpisů, které členský stát aplikuje na vlastní podnikatele. Hostitelský stát je povinen uznat podstatnou část osobního statusu příchozí společnosti, aniž má možnost tento status korigovat vlastními kogentními předpisy, které jsou jinak běžně aplikovány na domácí společnosti.</a:t>
            </a:r>
            <a:endParaRPr/>
          </a:p>
          <a:p>
            <a:pPr algn="just">
              <a:lnSpc>
                <a:spcPct val="100000"/>
              </a:lnSpc>
            </a:pPr>
            <a:endParaRPr/>
          </a:p>
          <a:p>
            <a:pPr algn="just">
              <a:lnSpc>
                <a:spcPct val="100000"/>
              </a:lnSpc>
            </a:pPr>
            <a:r>
              <a:rPr lang="cs-CZ" strike="noStrike">
                <a:solidFill>
                  <a:srgbClr val="000000"/>
                </a:solidFill>
                <a:latin typeface="Calibri"/>
              </a:rPr>
              <a:t>Platí pro sekundární usazení ve formě závodů a poboček zřizovaných na území hostitelského státu, nikoli primární přesídlení.</a:t>
            </a:r>
            <a:endParaRPr/>
          </a:p>
          <a:p>
            <a:pPr algn="just">
              <a:lnSpc>
                <a:spcPct val="100000"/>
              </a:lnSpc>
            </a:pPr>
            <a:endParaRPr/>
          </a:p>
          <a:p>
            <a:pPr algn="just">
              <a:lnSpc>
                <a:spcPct val="100000"/>
              </a:lnSpc>
            </a:pPr>
            <a:r>
              <a:rPr lang="cs-CZ" strike="noStrike">
                <a:solidFill>
                  <a:srgbClr val="000000"/>
                </a:solidFill>
                <a:latin typeface="Calibri"/>
              </a:rPr>
              <a:t>Problematika skutečného a zapsaného sídla.</a:t>
            </a:r>
            <a:endParaRPr/>
          </a:p>
          <a:p>
            <a:pPr algn="just">
              <a:lnSpc>
                <a:spcPct val="100000"/>
              </a:lnSpc>
            </a:pPr>
            <a:endParaRPr/>
          </a:p>
          <a:p>
            <a:pPr algn="just">
              <a:lnSpc>
                <a:spcPct val="100000"/>
              </a:lnSpc>
            </a:pPr>
            <a:r>
              <a:rPr lang="cs-CZ" strike="noStrike">
                <a:solidFill>
                  <a:srgbClr val="000000"/>
                </a:solidFill>
                <a:latin typeface="Calibri"/>
              </a:rPr>
              <a:t>Teorie sídla a inkorporační teorie</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457200" y="0"/>
            <a:ext cx="8229240" cy="86796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2000" strike="noStrike">
                <a:solidFill>
                  <a:srgbClr val="000000"/>
                </a:solidFill>
                <a:latin typeface="Arial"/>
                <a:ea typeface="ヒラギノ角ゴ ProN W3"/>
              </a:rPr>
              <a:t>Charakteristika jednotlivých přeshraničních přeměn</a:t>
            </a:r>
            <a:endParaRPr/>
          </a:p>
        </p:txBody>
      </p:sp>
      <p:sp>
        <p:nvSpPr>
          <p:cNvPr id="120" name="CustomShape 2"/>
          <p:cNvSpPr/>
          <p:nvPr/>
        </p:nvSpPr>
        <p:spPr>
          <a:xfrm>
            <a:off x="304920" y="990720"/>
            <a:ext cx="1522080" cy="302760"/>
          </a:xfrm>
          <a:prstGeom prst="rect">
            <a:avLst/>
          </a:prstGeom>
          <a:solidFill>
            <a:srgbClr val="ffcc66"/>
          </a:solidFill>
          <a:ln w="9360">
            <a:solidFill>
              <a:srgbClr val="000000"/>
            </a:solidFill>
            <a:round/>
          </a:ln>
        </p:spPr>
        <p:style>
          <a:lnRef idx="0"/>
          <a:fillRef idx="0"/>
          <a:effectRef idx="0"/>
          <a:fontRef idx="minor"/>
        </p:style>
      </p:sp>
      <p:sp>
        <p:nvSpPr>
          <p:cNvPr id="121" name="CustomShape 3"/>
          <p:cNvSpPr/>
          <p:nvPr/>
        </p:nvSpPr>
        <p:spPr>
          <a:xfrm>
            <a:off x="814320" y="1004400"/>
            <a:ext cx="512640" cy="27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ヒラギノ角ゴ ProN W3"/>
              </a:rPr>
              <a:t>fúze</a:t>
            </a:r>
            <a:endParaRPr/>
          </a:p>
        </p:txBody>
      </p:sp>
      <p:sp>
        <p:nvSpPr>
          <p:cNvPr id="122" name="CustomShape 4"/>
          <p:cNvSpPr/>
          <p:nvPr/>
        </p:nvSpPr>
        <p:spPr>
          <a:xfrm>
            <a:off x="1828800" y="762120"/>
            <a:ext cx="7111800" cy="359388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ff3300"/>
                </a:solidFill>
                <a:latin typeface="Arial"/>
                <a:ea typeface="ヒラギノ角ゴ ProN W3"/>
              </a:rPr>
              <a:t>Účastníci</a:t>
            </a:r>
            <a:r>
              <a:rPr lang="cs-CZ" strike="noStrike">
                <a:solidFill>
                  <a:srgbClr val="000000"/>
                </a:solidFill>
                <a:latin typeface="Arial"/>
                <a:ea typeface="ヒラギノ角ゴ ProN W3"/>
              </a:rPr>
              <a:t>: </a:t>
            </a:r>
            <a:endParaRPr/>
          </a:p>
          <a:p>
            <a:pPr>
              <a:lnSpc>
                <a:spcPct val="100000"/>
              </a:lnSpc>
            </a:pPr>
            <a:r>
              <a:rPr lang="cs-CZ" strike="noStrike">
                <a:solidFill>
                  <a:srgbClr val="000000"/>
                </a:solidFill>
                <a:latin typeface="Arial"/>
                <a:ea typeface="ヒラギノ角ゴ ProN W3"/>
              </a:rPr>
              <a:t>a) české společnosti + zahraniční společnosti</a:t>
            </a:r>
            <a:endParaRPr/>
          </a:p>
          <a:p>
            <a:pPr>
              <a:lnSpc>
                <a:spcPct val="100000"/>
              </a:lnSpc>
            </a:pPr>
            <a:r>
              <a:rPr lang="cs-CZ" strike="noStrike">
                <a:solidFill>
                  <a:srgbClr val="000000"/>
                </a:solidFill>
                <a:latin typeface="Arial"/>
                <a:ea typeface="ヒラギノ角ゴ ProN W3"/>
              </a:rPr>
              <a:t>b) zahraniční právnické osoby, pokud nástupnická společnost bude mít sídlo na území ČR - § 180</a:t>
            </a:r>
            <a:endParaRPr/>
          </a:p>
          <a:p>
            <a:pPr>
              <a:lnSpc>
                <a:spcPct val="100000"/>
              </a:lnSpc>
            </a:pPr>
            <a:r>
              <a:rPr lang="cs-CZ" strike="noStrike">
                <a:solidFill>
                  <a:srgbClr val="000000"/>
                </a:solidFill>
                <a:latin typeface="Arial"/>
                <a:ea typeface="ヒラギノ角ゴ ProN W3"/>
              </a:rPr>
              <a:t>Přeshraniční fúze je možná pouze mezi korporacemi takových právních forem, které se mohou účastnit fúze podle vnitrostátního práva členských států, kterým se řídí jejich vnitřní poměry - § 182</a:t>
            </a:r>
            <a:endParaRPr/>
          </a:p>
          <a:p>
            <a:pPr>
              <a:lnSpc>
                <a:spcPct val="100000"/>
              </a:lnSpc>
            </a:pPr>
            <a:r>
              <a:rPr lang="cs-CZ" strike="noStrike">
                <a:solidFill>
                  <a:srgbClr val="ff3300"/>
                </a:solidFill>
                <a:latin typeface="Arial"/>
                <a:ea typeface="ヒラギノ角ゴ ProN W3"/>
              </a:rPr>
              <a:t>Účinky fúze</a:t>
            </a:r>
            <a:endParaRPr/>
          </a:p>
          <a:p>
            <a:pPr>
              <a:lnSpc>
                <a:spcPct val="100000"/>
              </a:lnSpc>
            </a:pPr>
            <a:r>
              <a:rPr lang="cs-CZ" strike="noStrike">
                <a:solidFill>
                  <a:srgbClr val="000000"/>
                </a:solidFill>
                <a:latin typeface="Arial"/>
                <a:ea typeface="ヒラギノ角ゴ ProN W3"/>
              </a:rPr>
              <a:t>Pokud má nástupnická společnost sídlo v jiném členském státě, nastávají účinky fúze v České republice dnem, kdy nastaly účinky fúze v zahraničí - § 213</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Charakteristika přeshraničních přeměn</a:t>
            </a:r>
            <a:endParaRPr/>
          </a:p>
        </p:txBody>
      </p:sp>
      <p:sp>
        <p:nvSpPr>
          <p:cNvPr id="124" name="CustomShape 2"/>
          <p:cNvSpPr/>
          <p:nvPr/>
        </p:nvSpPr>
        <p:spPr>
          <a:xfrm>
            <a:off x="304560" y="1340640"/>
            <a:ext cx="3274560" cy="379080"/>
          </a:xfrm>
          <a:prstGeom prst="rect">
            <a:avLst/>
          </a:prstGeom>
          <a:solidFill>
            <a:srgbClr val="ffcc66"/>
          </a:solidFill>
          <a:ln w="9360">
            <a:solidFill>
              <a:srgbClr val="000000"/>
            </a:solidFill>
            <a:round/>
          </a:ln>
        </p:spPr>
        <p:style>
          <a:lnRef idx="0"/>
          <a:fillRef idx="0"/>
          <a:effectRef idx="0"/>
          <a:fontRef idx="minor"/>
        </p:style>
      </p:sp>
      <p:sp>
        <p:nvSpPr>
          <p:cNvPr id="125" name="CustomShape 3"/>
          <p:cNvSpPr/>
          <p:nvPr/>
        </p:nvSpPr>
        <p:spPr>
          <a:xfrm>
            <a:off x="1233360" y="1394280"/>
            <a:ext cx="1427040" cy="27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ヒラギノ角ゴ ProN W3"/>
              </a:rPr>
              <a:t>Převod jmění</a:t>
            </a:r>
            <a:endParaRPr/>
          </a:p>
        </p:txBody>
      </p:sp>
      <p:sp>
        <p:nvSpPr>
          <p:cNvPr id="126" name="CustomShape 4"/>
          <p:cNvSpPr/>
          <p:nvPr/>
        </p:nvSpPr>
        <p:spPr>
          <a:xfrm>
            <a:off x="107640" y="2133000"/>
            <a:ext cx="8924400" cy="187524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ff3300"/>
                </a:solidFill>
                <a:latin typeface="Arial"/>
                <a:ea typeface="ヒラギノ角ゴ ProN W3"/>
              </a:rPr>
              <a:t>Pojem - § 359a</a:t>
            </a:r>
            <a:endParaRPr/>
          </a:p>
          <a:p>
            <a:pPr>
              <a:lnSpc>
                <a:spcPct val="100000"/>
              </a:lnSpc>
              <a:buFont typeface="Times New Roman"/>
              <a:buAutoNum type="arabicParenR"/>
            </a:pPr>
            <a:r>
              <a:rPr lang="cs-CZ" strike="noStrike">
                <a:solidFill>
                  <a:srgbClr val="000000"/>
                </a:solidFill>
                <a:latin typeface="Arial"/>
                <a:ea typeface="ヒラギノ角ゴ ProN W3"/>
              </a:rPr>
              <a:t>Zrušení české společnosti bez likvidace, pokud její jmění převezme zahraniční osoba, která je jediným přejímajícím společníkem.</a:t>
            </a:r>
            <a:endParaRPr/>
          </a:p>
          <a:p>
            <a:pPr>
              <a:lnSpc>
                <a:spcPct val="100000"/>
              </a:lnSpc>
              <a:buFont typeface="Times New Roman"/>
              <a:buAutoNum type="arabicParenR"/>
            </a:pPr>
            <a:r>
              <a:rPr lang="cs-CZ" strike="noStrike">
                <a:solidFill>
                  <a:srgbClr val="000000"/>
                </a:solidFill>
                <a:latin typeface="Arial"/>
                <a:ea typeface="ヒラギノ角ゴ ProN W3"/>
              </a:rPr>
              <a:t>Zrušení zahraniční právnické osoby bez likvidace, pokud její jmění převezme česká osoba, která je jediným přejímajícím společníkem.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CustomShape 1"/>
          <p:cNvSpPr/>
          <p:nvPr/>
        </p:nvSpPr>
        <p:spPr>
          <a:xfrm>
            <a:off x="457200" y="0"/>
            <a:ext cx="8229240" cy="103644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2400" strike="noStrike">
                <a:solidFill>
                  <a:srgbClr val="000000"/>
                </a:solidFill>
                <a:latin typeface="Arial"/>
                <a:ea typeface="ヒラギノ角ゴ ProN W3"/>
              </a:rPr>
              <a:t>Charakteristika jednotlivých přeshraničních přeměn</a:t>
            </a:r>
            <a:endParaRPr/>
          </a:p>
        </p:txBody>
      </p:sp>
      <p:sp>
        <p:nvSpPr>
          <p:cNvPr id="128" name="CustomShape 2"/>
          <p:cNvSpPr/>
          <p:nvPr/>
        </p:nvSpPr>
        <p:spPr>
          <a:xfrm>
            <a:off x="227160" y="762120"/>
            <a:ext cx="2971440" cy="531360"/>
          </a:xfrm>
          <a:prstGeom prst="rect">
            <a:avLst/>
          </a:prstGeom>
          <a:solidFill>
            <a:srgbClr val="ffcc66"/>
          </a:solidFill>
          <a:ln w="9360">
            <a:solidFill>
              <a:srgbClr val="000000"/>
            </a:solidFill>
            <a:round/>
          </a:ln>
        </p:spPr>
        <p:style>
          <a:lnRef idx="0"/>
          <a:fillRef idx="0"/>
          <a:effectRef idx="0"/>
          <a:fontRef idx="minor"/>
        </p:style>
      </p:sp>
      <p:sp>
        <p:nvSpPr>
          <p:cNvPr id="129" name="CustomShape 3"/>
          <p:cNvSpPr/>
          <p:nvPr/>
        </p:nvSpPr>
        <p:spPr>
          <a:xfrm>
            <a:off x="1163160" y="890280"/>
            <a:ext cx="1108800" cy="27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ヒラギノ角ゴ ProN W3"/>
              </a:rPr>
              <a:t>Rozdělení</a:t>
            </a:r>
            <a:endParaRPr/>
          </a:p>
        </p:txBody>
      </p:sp>
      <p:sp>
        <p:nvSpPr>
          <p:cNvPr id="130" name="CustomShape 4"/>
          <p:cNvSpPr/>
          <p:nvPr/>
        </p:nvSpPr>
        <p:spPr>
          <a:xfrm>
            <a:off x="228600" y="1371600"/>
            <a:ext cx="8940600" cy="505440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ff3300"/>
                </a:solidFill>
                <a:latin typeface="Arial"/>
                <a:ea typeface="ヒラギノ角ゴ ProN W3"/>
              </a:rPr>
              <a:t>Účastníci - § 336a</a:t>
            </a:r>
            <a:endParaRPr/>
          </a:p>
          <a:p>
            <a:pPr>
              <a:lnSpc>
                <a:spcPct val="100000"/>
              </a:lnSpc>
              <a:buFont typeface="Times New Roman"/>
              <a:buAutoNum type="arabicParenR"/>
            </a:pPr>
            <a:r>
              <a:rPr lang="cs-CZ" strike="noStrike">
                <a:solidFill>
                  <a:srgbClr val="000000"/>
                </a:solidFill>
                <a:latin typeface="Arial"/>
                <a:ea typeface="ヒラギノ角ゴ ProN W3"/>
              </a:rPr>
              <a:t>Zahraniční právnická osoba, pokud se právní poměry alespoň jedné nástupnické osoby řídí českým právem</a:t>
            </a:r>
            <a:endParaRPr/>
          </a:p>
          <a:p>
            <a:pPr>
              <a:lnSpc>
                <a:spcPct val="100000"/>
              </a:lnSpc>
              <a:buFont typeface="Times New Roman"/>
              <a:buAutoNum type="arabicParenR"/>
            </a:pPr>
            <a:r>
              <a:rPr lang="cs-CZ" strike="noStrike">
                <a:solidFill>
                  <a:srgbClr val="000000"/>
                </a:solidFill>
                <a:latin typeface="Arial"/>
                <a:ea typeface="ヒラギノ角ゴ ProN W3"/>
              </a:rPr>
              <a:t>Česká společnost nebo družstvo, pokud se právní poměry alespoň jedné nástupnické právnické osoby budou řídit právním řádem jiného členského státu</a:t>
            </a:r>
            <a:endParaRPr/>
          </a:p>
          <a:p>
            <a:pPr>
              <a:lnSpc>
                <a:spcPct val="100000"/>
              </a:lnSpc>
            </a:pPr>
            <a:r>
              <a:rPr lang="cs-CZ" strike="noStrike">
                <a:solidFill>
                  <a:srgbClr val="000000"/>
                </a:solidFill>
                <a:latin typeface="Arial"/>
                <a:ea typeface="ヒラギノ角ゴ ProN W3"/>
              </a:rPr>
              <a:t>Rozdělení se mohou účastnit pouze právnické osoby takových právních forem, které se mohou účastnit přeshraničního rozdělení podle vnitrostátního práva členských států, jejichž právními řády se řídí vnitřní poměry osob zúčastněných na rozdělení nebo nástupnických osob.</a:t>
            </a:r>
            <a:endParaRPr/>
          </a:p>
          <a:p>
            <a:pPr>
              <a:lnSpc>
                <a:spcPct val="100000"/>
              </a:lnSpc>
            </a:pPr>
            <a:r>
              <a:rPr lang="cs-CZ" strike="noStrike">
                <a:solidFill>
                  <a:srgbClr val="ff3300"/>
                </a:solidFill>
                <a:latin typeface="Arial"/>
                <a:ea typeface="ヒラギノ角ゴ ProN W3"/>
              </a:rPr>
              <a:t>Účinky rozdělení - § 336l</a:t>
            </a:r>
            <a:endParaRPr/>
          </a:p>
          <a:p>
            <a:pPr>
              <a:lnSpc>
                <a:spcPct val="100000"/>
              </a:lnSpc>
            </a:pPr>
            <a:r>
              <a:rPr lang="cs-CZ" strike="noStrike">
                <a:solidFill>
                  <a:srgbClr val="000000"/>
                </a:solidFill>
                <a:latin typeface="Arial"/>
                <a:ea typeface="ヒラギノ角ゴ ProN W3"/>
              </a:rPr>
              <a:t>Česká nástupnická osoba: dnem zápisu přeshraničního rozdělení u nástupnické právnické osoby do obchodního rejstříku</a:t>
            </a:r>
            <a:endParaRPr/>
          </a:p>
          <a:p>
            <a:pPr>
              <a:lnSpc>
                <a:spcPct val="100000"/>
              </a:lnSpc>
            </a:pPr>
            <a:r>
              <a:rPr lang="cs-CZ" strike="noStrike">
                <a:solidFill>
                  <a:srgbClr val="000000"/>
                </a:solidFill>
                <a:latin typeface="Arial"/>
                <a:ea typeface="ヒラギノ角ゴ ProN W3"/>
              </a:rPr>
              <a:t>Česká zanikající osoba: zápis je  možno provést teprve po zápisu rozdělení do obchodního rejstříku nebo zahraničního obchodního rejstříku u všech nástupnických osob. Česká osoba zaniká okamžikem, kdy nastanou účinky přeshraničního rozdělení u poslední nástupnické společnosti nebo družstva.</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CustomShape 1"/>
          <p:cNvSpPr/>
          <p:nvPr/>
        </p:nvSpPr>
        <p:spPr>
          <a:xfrm>
            <a:off x="380880" y="380880"/>
            <a:ext cx="8229240" cy="38052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2000" strike="noStrike">
                <a:solidFill>
                  <a:srgbClr val="000000"/>
                </a:solidFill>
                <a:latin typeface="Arial"/>
                <a:ea typeface="ヒラギノ角ゴ ProN W3"/>
              </a:rPr>
              <a:t>Charakteristika jednotlivých přeshraničních přeměn</a:t>
            </a:r>
            <a:endParaRPr/>
          </a:p>
        </p:txBody>
      </p:sp>
      <p:sp>
        <p:nvSpPr>
          <p:cNvPr id="132" name="CustomShape 2"/>
          <p:cNvSpPr/>
          <p:nvPr/>
        </p:nvSpPr>
        <p:spPr>
          <a:xfrm>
            <a:off x="233280" y="1268280"/>
            <a:ext cx="5331960" cy="455400"/>
          </a:xfrm>
          <a:prstGeom prst="rect">
            <a:avLst/>
          </a:prstGeom>
          <a:solidFill>
            <a:srgbClr val="ffcc66"/>
          </a:solidFill>
          <a:ln w="9360">
            <a:solidFill>
              <a:srgbClr val="000000"/>
            </a:solidFill>
            <a:round/>
          </a:ln>
        </p:spPr>
        <p:style>
          <a:lnRef idx="0"/>
          <a:fillRef idx="0"/>
          <a:effectRef idx="0"/>
          <a:fontRef idx="minor"/>
        </p:style>
      </p:sp>
      <p:sp>
        <p:nvSpPr>
          <p:cNvPr id="133" name="CustomShape 3"/>
          <p:cNvSpPr/>
          <p:nvPr/>
        </p:nvSpPr>
        <p:spPr>
          <a:xfrm>
            <a:off x="899640" y="1358640"/>
            <a:ext cx="3738960" cy="27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ヒラギノ角ゴ ProN W3"/>
              </a:rPr>
              <a:t>Přemístění sídla do České republiky</a:t>
            </a:r>
            <a:endParaRPr/>
          </a:p>
        </p:txBody>
      </p:sp>
      <p:sp>
        <p:nvSpPr>
          <p:cNvPr id="134" name="CustomShape 4"/>
          <p:cNvSpPr/>
          <p:nvPr/>
        </p:nvSpPr>
        <p:spPr>
          <a:xfrm>
            <a:off x="166680" y="2349000"/>
            <a:ext cx="8657640" cy="2304000"/>
          </a:xfrm>
          <a:prstGeom prst="rect">
            <a:avLst/>
          </a:prstGeom>
          <a:noFill/>
          <a:ln>
            <a:noFill/>
          </a:ln>
        </p:spPr>
        <p:style>
          <a:lnRef idx="0"/>
          <a:fillRef idx="0"/>
          <a:effectRef idx="0"/>
          <a:fontRef idx="minor"/>
        </p:style>
        <p:txBody>
          <a:bodyPr lIns="0" rIns="40680" tIns="0" bIns="0"/>
          <a:p>
            <a:pPr>
              <a:lnSpc>
                <a:spcPct val="100000"/>
              </a:lnSpc>
            </a:pPr>
            <a:r>
              <a:rPr lang="cs-CZ" sz="1600" strike="noStrike">
                <a:solidFill>
                  <a:srgbClr val="000000"/>
                </a:solidFill>
                <a:latin typeface="Arial"/>
                <a:ea typeface="ヒラギノ角ゴ ProN W3"/>
              </a:rPr>
              <a:t>Zahraniční právnická osoba musí změnit svou právní formu na českou společnost nebo družstvo a její vnitřní poměry se budou po změně právní formy řídit českým právem - § 384a</a:t>
            </a:r>
            <a:endParaRPr/>
          </a:p>
          <a:p>
            <a:pPr>
              <a:lnSpc>
                <a:spcPct val="100000"/>
              </a:lnSpc>
            </a:pPr>
            <a:r>
              <a:rPr lang="cs-CZ" sz="1600" strike="noStrike">
                <a:solidFill>
                  <a:srgbClr val="000000"/>
                </a:solidFill>
                <a:latin typeface="Arial"/>
                <a:ea typeface="ヒラギノ角ゴ ProN W3"/>
              </a:rPr>
              <a:t>K přemístění sídla nemůže dojít, pokud je zahraniční právnická osoba v likvidaci nebo bylo vůči ní zahájeno insolvenční řízení v jakémkoli členském státě - § 384c</a:t>
            </a:r>
            <a:endParaRPr/>
          </a:p>
          <a:p>
            <a:pPr>
              <a:lnSpc>
                <a:spcPct val="100000"/>
              </a:lnSpc>
            </a:pPr>
            <a:r>
              <a:rPr lang="cs-CZ" sz="1600" strike="noStrike">
                <a:solidFill>
                  <a:srgbClr val="000000"/>
                </a:solidFill>
                <a:latin typeface="Arial"/>
                <a:ea typeface="ヒラギノ角ゴ ProN W3"/>
              </a:rPr>
              <a:t>Přemístění sídla nabývá účinnosti dnem zápisu přemístění sídla do obchodního rejstříku nebo dnem výmazu ze zahraničního rejstříku, pokud s tím zahraniční právní řád, podle něhož je rejstřík veden, spojuje právní účinky změny právní formy - § 384e</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CustomShape 1"/>
          <p:cNvSpPr/>
          <p:nvPr/>
        </p:nvSpPr>
        <p:spPr>
          <a:xfrm>
            <a:off x="179640" y="260640"/>
            <a:ext cx="8856720" cy="1126440"/>
          </a:xfrm>
          <a:prstGeom prst="rect">
            <a:avLst/>
          </a:prstGeom>
          <a:noFill/>
          <a:ln>
            <a:noFill/>
          </a:ln>
        </p:spPr>
        <p:style>
          <a:lnRef idx="0"/>
          <a:fillRef idx="0"/>
          <a:effectRef idx="0"/>
          <a:fontRef idx="minor"/>
        </p:style>
        <p:txBody>
          <a:bodyPr lIns="90000" rIns="90000" tIns="45000" bIns="45000"/>
          <a:p>
            <a:pPr algn="just">
              <a:lnSpc>
                <a:spcPct val="100000"/>
              </a:lnSpc>
            </a:pPr>
            <a:r>
              <a:rPr lang="cs-CZ" sz="3200" strike="noStrike">
                <a:solidFill>
                  <a:srgbClr val="000000"/>
                </a:solidFill>
                <a:latin typeface="Calibri"/>
              </a:rPr>
              <a:t>Charakteristika jednotlivých přeshraničních přeměn</a:t>
            </a:r>
            <a:r>
              <a:rPr lang="cs-CZ" sz="3600" strike="noStrike">
                <a:solidFill>
                  <a:srgbClr val="000000"/>
                </a:solidFill>
                <a:latin typeface="Calibri"/>
              </a:rPr>
              <a:t>
</a:t>
            </a:r>
            <a:endParaRPr/>
          </a:p>
        </p:txBody>
      </p:sp>
      <p:sp>
        <p:nvSpPr>
          <p:cNvPr id="136" name="CustomShape 2"/>
          <p:cNvSpPr/>
          <p:nvPr/>
        </p:nvSpPr>
        <p:spPr>
          <a:xfrm>
            <a:off x="167760" y="1166040"/>
            <a:ext cx="5179680" cy="455400"/>
          </a:xfrm>
          <a:prstGeom prst="rect">
            <a:avLst/>
          </a:prstGeom>
          <a:solidFill>
            <a:srgbClr val="ffcc66"/>
          </a:solidFill>
          <a:ln w="9360">
            <a:solidFill>
              <a:srgbClr val="000000"/>
            </a:solidFill>
            <a:round/>
          </a:ln>
        </p:spPr>
        <p:style>
          <a:lnRef idx="0"/>
          <a:fillRef idx="0"/>
          <a:effectRef idx="0"/>
          <a:fontRef idx="minor"/>
        </p:style>
      </p:sp>
      <p:sp>
        <p:nvSpPr>
          <p:cNvPr id="137" name="CustomShape 3"/>
          <p:cNvSpPr/>
          <p:nvPr/>
        </p:nvSpPr>
        <p:spPr>
          <a:xfrm>
            <a:off x="1232640" y="1359360"/>
            <a:ext cx="3040920" cy="2736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ヒラギノ角ゴ ProN W3"/>
              </a:rPr>
              <a:t>Přemístění sídla do zahraničí</a:t>
            </a:r>
            <a:endParaRPr/>
          </a:p>
        </p:txBody>
      </p:sp>
      <p:sp>
        <p:nvSpPr>
          <p:cNvPr id="138" name="CustomShape 4"/>
          <p:cNvSpPr/>
          <p:nvPr/>
        </p:nvSpPr>
        <p:spPr>
          <a:xfrm>
            <a:off x="353520" y="2150640"/>
            <a:ext cx="8508600" cy="4032000"/>
          </a:xfrm>
          <a:prstGeom prst="rect">
            <a:avLst/>
          </a:prstGeom>
          <a:noFill/>
          <a:ln>
            <a:noFill/>
          </a:ln>
        </p:spPr>
        <p:style>
          <a:lnRef idx="0"/>
          <a:fillRef idx="0"/>
          <a:effectRef idx="0"/>
          <a:fontRef idx="minor"/>
        </p:style>
        <p:txBody>
          <a:bodyPr lIns="0" rIns="40680" tIns="0" bIns="0"/>
          <a:p>
            <a:pPr>
              <a:lnSpc>
                <a:spcPct val="100000"/>
              </a:lnSpc>
            </a:pPr>
            <a:r>
              <a:rPr lang="cs-CZ" sz="1600" strike="noStrike">
                <a:solidFill>
                  <a:srgbClr val="000000"/>
                </a:solidFill>
                <a:latin typeface="Arial"/>
                <a:ea typeface="ヒラギノ角ゴ ProN W3"/>
              </a:rPr>
              <a:t>Česká společnost může přemístit sídlo do jiného členského státu, aniž by došlo k jejímu zániku a vzniku nové právnické osoby. Osobní statut a právní forma společnosti se i po přemístění sídla řídí českým právem, pokud nestanoví něco jiného právní řád státu, do něhož společnost přesídlila.</a:t>
            </a:r>
            <a:endParaRPr/>
          </a:p>
          <a:p>
            <a:pPr>
              <a:lnSpc>
                <a:spcPct val="100000"/>
              </a:lnSpc>
            </a:pPr>
            <a:r>
              <a:rPr lang="cs-CZ" sz="1600" strike="noStrike">
                <a:solidFill>
                  <a:srgbClr val="000000"/>
                </a:solidFill>
                <a:latin typeface="Arial"/>
                <a:ea typeface="ヒラギノ角ゴ ProN W3"/>
              </a:rPr>
              <a:t>Česká společnost může přemístit sídlo do jiného členského státu, aniž by došlo k jejímu zániku a vzniku nové právnické osoby, a změnit při tom svou právní formu na takovou, kterou uznává právo státu, kam přesídlila - 384f</a:t>
            </a:r>
            <a:endParaRPr/>
          </a:p>
          <a:p>
            <a:pPr>
              <a:lnSpc>
                <a:spcPct val="100000"/>
              </a:lnSpc>
            </a:pPr>
            <a:r>
              <a:rPr lang="cs-CZ" sz="1600" strike="noStrike">
                <a:solidFill>
                  <a:srgbClr val="000000"/>
                </a:solidFill>
                <a:latin typeface="Arial"/>
                <a:ea typeface="ヒラギノ角ゴ ProN W3"/>
              </a:rPr>
              <a:t>K přemístění sídla nemůže dojít, pokud je společnost v likvidaci nebo bylo vůči ní zahájeno insolvenční řízení § 384i</a:t>
            </a:r>
            <a:endParaRPr/>
          </a:p>
          <a:p>
            <a:pPr algn="just">
              <a:lnSpc>
                <a:spcPct val="100000"/>
              </a:lnSpc>
            </a:pPr>
            <a:endParaRPr/>
          </a:p>
          <a:p>
            <a:pPr algn="just">
              <a:lnSpc>
                <a:spcPct val="100000"/>
              </a:lnSpc>
            </a:pPr>
            <a:r>
              <a:rPr lang="cs-CZ" sz="1400" strike="noStrike">
                <a:solidFill>
                  <a:srgbClr val="000000"/>
                </a:solidFill>
                <a:latin typeface="Arial"/>
                <a:ea typeface="ヒラギノ角ゴ ProN W3"/>
              </a:rPr>
              <a:t>Přemístění sídla české společnosti nebo družstva do zahraničí a související změny jejich zakladatelských dokumentů nabývají účinnosti dnem, ke kterému je přemístění sídla české společnosti nebo družstva zapsáno do příslušného zahraničního obchodního rejstříku, nestanoví-li právo státu, v němž má být nové sídlo zapsáno, něco jiného. V takovém případě nastávají účinky v souladu s tím, co tento právní řád stanoví, jinak výmazem české společnosti nebo družstva z obchodního rejstříku - § 384o</a:t>
            </a:r>
            <a:endParaRPr/>
          </a:p>
          <a:p>
            <a:pPr>
              <a:lnSpc>
                <a:spcPct val="100000"/>
              </a:lnSpc>
            </a:pP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228600" y="228600"/>
            <a:ext cx="8456400" cy="607680"/>
          </a:xfrm>
          <a:prstGeom prst="rect">
            <a:avLst/>
          </a:prstGeom>
          <a:solidFill>
            <a:srgbClr val="ff6600"/>
          </a:solidFill>
          <a:ln w="9360">
            <a:solidFill>
              <a:srgbClr val="000000"/>
            </a:solidFill>
            <a:round/>
          </a:ln>
        </p:spPr>
        <p:style>
          <a:lnRef idx="0"/>
          <a:fillRef idx="0"/>
          <a:effectRef idx="0"/>
          <a:fontRef idx="minor"/>
        </p:style>
      </p:sp>
      <p:sp>
        <p:nvSpPr>
          <p:cNvPr id="81" name="CustomShape 2"/>
          <p:cNvSpPr/>
          <p:nvPr/>
        </p:nvSpPr>
        <p:spPr>
          <a:xfrm>
            <a:off x="1676160" y="351000"/>
            <a:ext cx="557100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Rozhodnutí ve věci Daily Mail  C – 81/87</a:t>
            </a:r>
            <a:endParaRPr/>
          </a:p>
        </p:txBody>
      </p:sp>
      <p:sp>
        <p:nvSpPr>
          <p:cNvPr id="82" name="CustomShape 3"/>
          <p:cNvSpPr/>
          <p:nvPr/>
        </p:nvSpPr>
        <p:spPr>
          <a:xfrm>
            <a:off x="152280" y="2819520"/>
            <a:ext cx="8456400" cy="607680"/>
          </a:xfrm>
          <a:prstGeom prst="rect">
            <a:avLst/>
          </a:prstGeom>
          <a:solidFill>
            <a:srgbClr val="ff6600"/>
          </a:solidFill>
          <a:ln w="9360">
            <a:solidFill>
              <a:srgbClr val="000000"/>
            </a:solidFill>
            <a:round/>
          </a:ln>
        </p:spPr>
        <p:style>
          <a:lnRef idx="0"/>
          <a:fillRef idx="0"/>
          <a:effectRef idx="0"/>
          <a:fontRef idx="minor"/>
        </p:style>
      </p:sp>
      <p:sp>
        <p:nvSpPr>
          <p:cNvPr id="83" name="CustomShape 4"/>
          <p:cNvSpPr/>
          <p:nvPr/>
        </p:nvSpPr>
        <p:spPr>
          <a:xfrm>
            <a:off x="1650240" y="2941560"/>
            <a:ext cx="547020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Rozhodnutí ve věci Cartesio C – 210/06</a:t>
            </a:r>
            <a:endParaRPr/>
          </a:p>
        </p:txBody>
      </p:sp>
      <p:sp>
        <p:nvSpPr>
          <p:cNvPr id="84" name="CustomShape 5"/>
          <p:cNvSpPr/>
          <p:nvPr/>
        </p:nvSpPr>
        <p:spPr>
          <a:xfrm>
            <a:off x="225360" y="990720"/>
            <a:ext cx="8789760" cy="158724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000000"/>
                </a:solidFill>
                <a:latin typeface="Arial"/>
                <a:ea typeface="ヒラギノ角ゴ ProN W3"/>
              </a:rPr>
              <a:t>Rozdíly v národním zákonodárství týkající se spojovacího faktoru vyžadovaného od společností založených podle práva určitého členského státu a otázka, zda může být zapsané sídlo společnosti přeneseno na území druhého členského státu, jsou považovány za otázky, které nejsou upraveny pravidly o svobodě usazování, ale musí být vyřešeny budoucími právními předpisy nebo úmluvami, které však dosud nebyly přijaty nebo uzavřeny.</a:t>
            </a:r>
            <a:endParaRPr/>
          </a:p>
        </p:txBody>
      </p:sp>
      <p:sp>
        <p:nvSpPr>
          <p:cNvPr id="85" name="CustomShape 6"/>
          <p:cNvSpPr/>
          <p:nvPr/>
        </p:nvSpPr>
        <p:spPr>
          <a:xfrm>
            <a:off x="225360" y="3581280"/>
            <a:ext cx="8789760" cy="279360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000000"/>
                </a:solidFill>
                <a:latin typeface="Arial"/>
                <a:ea typeface="ヒラギノ角ゴ ProN W3"/>
              </a:rPr>
              <a:t>Když smlouva o EHS definovala společnosti oprávněné k využití práva usazování, považovala rozdíly ve vnitrostátních právních úpravách týkající se jak vazby vyžadované od společností podléhajících těmto právním úpravám, tak možnosti a případných podmínek přemístění sídla společnosti do jiného členského státu, za problém, který nebyl vyřešen pravidly, jimiž se řídí právo usazování, a který musí být vyřešen legislativní prací, jež není zatím dovršena.</a:t>
            </a:r>
            <a:endParaRPr/>
          </a:p>
          <a:p>
            <a:pPr>
              <a:lnSpc>
                <a:spcPct val="100000"/>
              </a:lnSpc>
            </a:pPr>
            <a:r>
              <a:rPr lang="cs-CZ" strike="noStrike">
                <a:solidFill>
                  <a:srgbClr val="000000"/>
                </a:solidFill>
                <a:latin typeface="Arial"/>
                <a:ea typeface="ヒラギノ角ゴ ProN W3"/>
              </a:rPr>
              <a:t>Členský stát má možnost nedovolit společnosti podléhající jeho vnitrostátnímu právu zachovat si postavení společnosti podle tohoto vnitrostátního práva, pokud se hodlá reorganizovat v jiném členském státě tak, že sem přemístí své sídlo, a přeruší tak vazbu, kterou stanoví vnitrostátní právo členského státu založení.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228600" y="228600"/>
            <a:ext cx="8457840" cy="609120"/>
          </a:xfrm>
          <a:prstGeom prst="rect">
            <a:avLst/>
          </a:prstGeom>
          <a:solidFill>
            <a:srgbClr val="ff6600"/>
          </a:solidFill>
          <a:ln w="9360">
            <a:solidFill>
              <a:srgbClr val="000000"/>
            </a:solidFill>
            <a:round/>
          </a:ln>
        </p:spPr>
        <p:style>
          <a:lnRef idx="0"/>
          <a:fillRef idx="0"/>
          <a:effectRef idx="0"/>
          <a:fontRef idx="minor"/>
        </p:style>
        <p:txBody>
          <a:bodyPr lIns="0" rIns="0" tIns="0" bIns="0" anchor="ctr"/>
          <a:p>
            <a:pPr>
              <a:lnSpc>
                <a:spcPct val="100000"/>
              </a:lnSpc>
            </a:pPr>
            <a:r>
              <a:rPr lang="cs-CZ" sz="2400" strike="noStrike">
                <a:solidFill>
                  <a:srgbClr val="000000"/>
                </a:solidFill>
                <a:latin typeface="Arial"/>
                <a:ea typeface="ヒラギノ角ゴ ProN W3"/>
              </a:rPr>
              <a:t>Rozsudek ve věci C-378/10 VALE Építési Kft.</a:t>
            </a:r>
            <a:endParaRPr/>
          </a:p>
        </p:txBody>
      </p:sp>
      <p:sp>
        <p:nvSpPr>
          <p:cNvPr id="87" name="CustomShape 2"/>
          <p:cNvSpPr/>
          <p:nvPr/>
        </p:nvSpPr>
        <p:spPr>
          <a:xfrm>
            <a:off x="174600" y="1015920"/>
            <a:ext cx="8789760" cy="5194080"/>
          </a:xfrm>
          <a:prstGeom prst="rect">
            <a:avLst/>
          </a:prstGeom>
          <a:noFill/>
          <a:ln>
            <a:noFill/>
          </a:ln>
        </p:spPr>
        <p:style>
          <a:lnRef idx="0"/>
          <a:fillRef idx="0"/>
          <a:effectRef idx="0"/>
          <a:fontRef idx="minor"/>
        </p:style>
        <p:txBody>
          <a:bodyPr lIns="0" rIns="0" tIns="0" bIns="0"/>
          <a:p>
            <a:pPr>
              <a:lnSpc>
                <a:spcPct val="100000"/>
              </a:lnSpc>
            </a:pPr>
            <a:r>
              <a:rPr lang="cs-CZ" strike="noStrike">
                <a:solidFill>
                  <a:srgbClr val="000000"/>
                </a:solidFill>
                <a:latin typeface="Arial"/>
                <a:ea typeface="ヒラギノ角ゴ ProN W3"/>
              </a:rPr>
              <a:t>Soudní dvůr  konstatuje, </a:t>
            </a:r>
            <a:endParaRPr/>
          </a:p>
          <a:p>
            <a:pPr>
              <a:lnSpc>
                <a:spcPct val="100000"/>
              </a:lnSpc>
            </a:pPr>
            <a:r>
              <a:rPr lang="cs-CZ" strike="noStrike">
                <a:solidFill>
                  <a:srgbClr val="000000"/>
                </a:solidFill>
                <a:latin typeface="Arial"/>
                <a:ea typeface="ヒラギノ角ゴ ProN W3"/>
              </a:rPr>
              <a:t>1) nelze napadnout to, že Maďarsko použilo taková ustanovení svého vnitrostátního práva týkající vnitrostátních přeměn, která upravují založení a fungování společnosti, jako jsou požadavky související s vypracováním zahajovací rozvahy a inventurního soupisu majetku.</a:t>
            </a:r>
            <a:endParaRPr/>
          </a:p>
          <a:p>
            <a:pPr>
              <a:lnSpc>
                <a:spcPct val="100000"/>
              </a:lnSpc>
            </a:pPr>
            <a:r>
              <a:rPr lang="cs-CZ" strike="noStrike">
                <a:solidFill>
                  <a:srgbClr val="000000"/>
                </a:solidFill>
                <a:latin typeface="Arial"/>
                <a:ea typeface="ヒラギノ角ゴ ProN W3"/>
              </a:rPr>
              <a:t>2) pokud členský stát v rámci vnitrostátní přeměny vyžaduje striktní právní a hospodářskou kontinuitu mezi předchůdkyní společnosti, která požádala o přeměnu, a nástupnickou společností po přeměně, lze takový požadavek rovněž uložit v rámci přeshraniční přeměny.</a:t>
            </a:r>
            <a:endParaRPr/>
          </a:p>
          <a:p>
            <a:pPr>
              <a:lnSpc>
                <a:spcPct val="100000"/>
              </a:lnSpc>
            </a:pPr>
            <a:r>
              <a:rPr lang="cs-CZ" strike="noStrike">
                <a:solidFill>
                  <a:srgbClr val="000000"/>
                </a:solidFill>
                <a:latin typeface="Arial"/>
                <a:ea typeface="ヒラギノ角ゴ ProN W3"/>
              </a:rPr>
              <a:t>3) unijní právo nicméně brání tomu, aby orgány členského státu při přeshraniční přeměně odmítly uvést do obchodního rejstříku společnost členského státu původu jako právní předchůdkyni přeměněné společnosti, pokud se v případě vnitrostátních přeměn při zápisu takový údaj o předchůdkyni společnosti zapisuje.</a:t>
            </a:r>
            <a:endParaRPr/>
          </a:p>
          <a:p>
            <a:pPr>
              <a:lnSpc>
                <a:spcPct val="100000"/>
              </a:lnSpc>
            </a:pPr>
            <a:r>
              <a:rPr lang="cs-CZ" strike="noStrike">
                <a:solidFill>
                  <a:srgbClr val="000000"/>
                </a:solidFill>
                <a:latin typeface="Arial"/>
                <a:ea typeface="ヒラギノ角ゴ ProN W3"/>
              </a:rPr>
              <a:t>4) orgány hostitelského členského státu mají při přezkumu žádosti o zápis společnosti do obchodního rejstříku povinnost zohlednit dokumenty pocházející od orgánů členského státu původu, které osvědčují, že tato společnost při ukončení svých činností v tomto posledně uvedeném státě skutečně jednala v souladu s právními předpisy státu původu.</a:t>
            </a:r>
            <a:endParaRPr/>
          </a:p>
          <a:p>
            <a:pPr>
              <a:lnSpc>
                <a:spcPct val="100000"/>
              </a:lnSpc>
            </a:pP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457200" y="0"/>
            <a:ext cx="8152920" cy="88380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3600" strike="noStrike">
                <a:solidFill>
                  <a:srgbClr val="000000"/>
                </a:solidFill>
                <a:latin typeface="Arial"/>
                <a:ea typeface="ヒラギノ角ゴ ProN W3"/>
              </a:rPr>
              <a:t>Souvislosti s evropským právem</a:t>
            </a:r>
            <a:endParaRPr/>
          </a:p>
        </p:txBody>
      </p:sp>
      <p:sp>
        <p:nvSpPr>
          <p:cNvPr id="89" name="CustomShape 2"/>
          <p:cNvSpPr/>
          <p:nvPr/>
        </p:nvSpPr>
        <p:spPr>
          <a:xfrm>
            <a:off x="152280" y="938520"/>
            <a:ext cx="8608680" cy="1293480"/>
          </a:xfrm>
          <a:prstGeom prst="rect">
            <a:avLst/>
          </a:prstGeom>
          <a:solidFill>
            <a:srgbClr val="009999"/>
          </a:solidFill>
          <a:ln w="9360">
            <a:solidFill>
              <a:srgbClr val="000000"/>
            </a:solidFill>
            <a:round/>
          </a:ln>
        </p:spPr>
        <p:style>
          <a:lnRef idx="0"/>
          <a:fillRef idx="0"/>
          <a:effectRef idx="0"/>
          <a:fontRef idx="minor"/>
        </p:style>
      </p:sp>
      <p:sp>
        <p:nvSpPr>
          <p:cNvPr id="90" name="CustomShape 3"/>
          <p:cNvSpPr/>
          <p:nvPr/>
        </p:nvSpPr>
        <p:spPr>
          <a:xfrm>
            <a:off x="772560" y="1128240"/>
            <a:ext cx="7378200" cy="914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000" strike="noStrike">
                <a:solidFill>
                  <a:srgbClr val="ffffff"/>
                </a:solidFill>
                <a:latin typeface="Arial"/>
                <a:ea typeface="ヒラギノ角ゴ ProN W3"/>
              </a:rPr>
              <a:t>Třetí směrnice č. 2011/35/EU založená na čl. 54 odst. 3 písm. g) </a:t>
            </a:r>
            <a:endParaRPr/>
          </a:p>
          <a:p>
            <a:pPr algn="ctr">
              <a:lnSpc>
                <a:spcPct val="100000"/>
              </a:lnSpc>
            </a:pPr>
            <a:r>
              <a:rPr lang="cs-CZ" sz="2000" strike="noStrike">
                <a:solidFill>
                  <a:srgbClr val="ffffff"/>
                </a:solidFill>
                <a:latin typeface="Arial"/>
                <a:ea typeface="ヒラギノ角ゴ ProN W3"/>
              </a:rPr>
              <a:t>Smlouvy (nyní čl. 44 odst. 2 písm. g) Smlouvy) </a:t>
            </a:r>
            <a:endParaRPr/>
          </a:p>
          <a:p>
            <a:pPr algn="ctr">
              <a:lnSpc>
                <a:spcPct val="100000"/>
              </a:lnSpc>
            </a:pPr>
            <a:r>
              <a:rPr lang="cs-CZ" sz="2000" strike="noStrike">
                <a:solidFill>
                  <a:srgbClr val="ffffff"/>
                </a:solidFill>
                <a:latin typeface="Arial"/>
                <a:ea typeface="ヒラギノ角ゴ ProN W3"/>
              </a:rPr>
              <a:t>o fúzích akciových společností.</a:t>
            </a:r>
            <a:endParaRPr/>
          </a:p>
        </p:txBody>
      </p:sp>
      <p:sp>
        <p:nvSpPr>
          <p:cNvPr id="91" name="CustomShape 4"/>
          <p:cNvSpPr/>
          <p:nvPr/>
        </p:nvSpPr>
        <p:spPr>
          <a:xfrm>
            <a:off x="144000" y="2598840"/>
            <a:ext cx="8608680" cy="1217160"/>
          </a:xfrm>
          <a:prstGeom prst="rect">
            <a:avLst/>
          </a:prstGeom>
          <a:solidFill>
            <a:srgbClr val="009999"/>
          </a:solidFill>
          <a:ln w="9360">
            <a:solidFill>
              <a:srgbClr val="000000"/>
            </a:solidFill>
            <a:round/>
          </a:ln>
        </p:spPr>
        <p:style>
          <a:lnRef idx="0"/>
          <a:fillRef idx="0"/>
          <a:effectRef idx="0"/>
          <a:fontRef idx="minor"/>
        </p:style>
      </p:sp>
      <p:sp>
        <p:nvSpPr>
          <p:cNvPr id="92" name="CustomShape 5"/>
          <p:cNvSpPr/>
          <p:nvPr/>
        </p:nvSpPr>
        <p:spPr>
          <a:xfrm>
            <a:off x="345600" y="2750400"/>
            <a:ext cx="8216640" cy="914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000" strike="noStrike">
                <a:solidFill>
                  <a:srgbClr val="ffffff"/>
                </a:solidFill>
                <a:latin typeface="Arial"/>
                <a:ea typeface="ヒラギノ角ゴ ProN W3"/>
              </a:rPr>
              <a:t>Šestá směrnice  Rady č. 82/891/EHS založená</a:t>
            </a:r>
            <a:endParaRPr/>
          </a:p>
          <a:p>
            <a:pPr algn="ctr">
              <a:lnSpc>
                <a:spcPct val="100000"/>
              </a:lnSpc>
            </a:pPr>
            <a:r>
              <a:rPr lang="cs-CZ" sz="2000" strike="noStrike">
                <a:solidFill>
                  <a:srgbClr val="ffffff"/>
                </a:solidFill>
                <a:latin typeface="Arial"/>
                <a:ea typeface="ヒラギノ角ゴ ProN W3"/>
              </a:rPr>
              <a:t>na čl. 54 odst. 3 písm. g) Smlouvy </a:t>
            </a:r>
            <a:endParaRPr/>
          </a:p>
          <a:p>
            <a:pPr algn="ctr">
              <a:lnSpc>
                <a:spcPct val="100000"/>
              </a:lnSpc>
            </a:pPr>
            <a:r>
              <a:rPr lang="cs-CZ" sz="2000" strike="noStrike">
                <a:solidFill>
                  <a:srgbClr val="ffffff"/>
                </a:solidFill>
                <a:latin typeface="Arial"/>
                <a:ea typeface="ヒラギノ角ゴ ProN W3"/>
              </a:rPr>
              <a:t>(nyní čl. 44 odst. 2 písm. g) Smlouvy) o rozdělení akciových společností.</a:t>
            </a:r>
            <a:endParaRPr/>
          </a:p>
        </p:txBody>
      </p:sp>
      <p:sp>
        <p:nvSpPr>
          <p:cNvPr id="93" name="CustomShape 6"/>
          <p:cNvSpPr/>
          <p:nvPr/>
        </p:nvSpPr>
        <p:spPr>
          <a:xfrm>
            <a:off x="239040" y="4680000"/>
            <a:ext cx="8760960" cy="1217160"/>
          </a:xfrm>
          <a:prstGeom prst="rect">
            <a:avLst/>
          </a:prstGeom>
          <a:solidFill>
            <a:srgbClr val="009999"/>
          </a:solidFill>
          <a:ln w="9360">
            <a:solidFill>
              <a:srgbClr val="000000"/>
            </a:solidFill>
            <a:round/>
          </a:ln>
        </p:spPr>
        <p:style>
          <a:lnRef idx="0"/>
          <a:fillRef idx="0"/>
          <a:effectRef idx="0"/>
          <a:fontRef idx="minor"/>
        </p:style>
      </p:sp>
      <p:sp>
        <p:nvSpPr>
          <p:cNvPr id="94" name="CustomShape 7"/>
          <p:cNvSpPr/>
          <p:nvPr/>
        </p:nvSpPr>
        <p:spPr>
          <a:xfrm>
            <a:off x="923400" y="4739760"/>
            <a:ext cx="7402680" cy="10965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ffffff"/>
                </a:solidFill>
                <a:latin typeface="Arial"/>
                <a:ea typeface="ヒラギノ角ゴ ProN W3"/>
              </a:rPr>
              <a:t>Směrnice Evropského parlamentu a Rady 2005/56/ES</a:t>
            </a:r>
            <a:endParaRPr/>
          </a:p>
          <a:p>
            <a:pPr algn="ctr">
              <a:lnSpc>
                <a:spcPct val="100000"/>
              </a:lnSpc>
            </a:pPr>
            <a:r>
              <a:rPr lang="cs-CZ" sz="2400" strike="noStrike">
                <a:solidFill>
                  <a:srgbClr val="ffffff"/>
                </a:solidFill>
                <a:latin typeface="Arial"/>
                <a:ea typeface="ヒラギノ角ゴ ProN W3"/>
              </a:rPr>
              <a:t> </a:t>
            </a:r>
            <a:r>
              <a:rPr lang="cs-CZ" sz="2400" strike="noStrike">
                <a:solidFill>
                  <a:srgbClr val="ffffff"/>
                </a:solidFill>
                <a:latin typeface="Arial"/>
                <a:ea typeface="ヒラギノ角ゴ ProN W3"/>
              </a:rPr>
              <a:t>z 26. října 2005</a:t>
            </a:r>
            <a:endParaRPr/>
          </a:p>
          <a:p>
            <a:pPr algn="ctr">
              <a:lnSpc>
                <a:spcPct val="100000"/>
              </a:lnSpc>
            </a:pPr>
            <a:r>
              <a:rPr lang="cs-CZ" sz="2400" strike="noStrike">
                <a:solidFill>
                  <a:srgbClr val="ffffff"/>
                </a:solidFill>
                <a:latin typeface="Arial"/>
                <a:ea typeface="ヒラギノ角ゴ ProN W3"/>
              </a:rPr>
              <a:t> </a:t>
            </a:r>
            <a:r>
              <a:rPr lang="cs-CZ" sz="2400" strike="noStrike">
                <a:solidFill>
                  <a:srgbClr val="ffffff"/>
                </a:solidFill>
                <a:latin typeface="Arial"/>
                <a:ea typeface="ヒラギノ角ゴ ProN W3"/>
              </a:rPr>
              <a:t>o přeshraničních fúzích kapitálových společností.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TextShape 1"/>
          <p:cNvSpPr txBox="1"/>
          <p:nvPr/>
        </p:nvSpPr>
        <p:spPr>
          <a:xfrm>
            <a:off x="457200" y="274680"/>
            <a:ext cx="8229240" cy="777600"/>
          </a:xfrm>
          <a:prstGeom prst="rect">
            <a:avLst/>
          </a:prstGeom>
          <a:noFill/>
          <a:ln>
            <a:noFill/>
          </a:ln>
        </p:spPr>
        <p:txBody>
          <a:bodyPr anchor="ctr"/>
          <a:p>
            <a:pPr algn="ctr">
              <a:lnSpc>
                <a:spcPct val="100000"/>
              </a:lnSpc>
            </a:pPr>
            <a:r>
              <a:rPr lang="cs-CZ" sz="4400" strike="noStrike">
                <a:solidFill>
                  <a:srgbClr val="000000"/>
                </a:solidFill>
                <a:latin typeface="Calibri"/>
              </a:rPr>
              <a:t>Současný stav směrnicové úpravy</a:t>
            </a:r>
            <a:endParaRPr/>
          </a:p>
        </p:txBody>
      </p:sp>
      <p:sp>
        <p:nvSpPr>
          <p:cNvPr id="96" name="CustomShape 2"/>
          <p:cNvSpPr/>
          <p:nvPr/>
        </p:nvSpPr>
        <p:spPr>
          <a:xfrm>
            <a:off x="288000" y="1800000"/>
            <a:ext cx="8208000" cy="3456000"/>
          </a:xfrm>
          <a:prstGeom prst="rect">
            <a:avLst/>
          </a:prstGeom>
          <a:solidFill>
            <a:srgbClr val="ff6600"/>
          </a:solidFill>
          <a:ln w="9360">
            <a:solidFill>
              <a:srgbClr val="000000"/>
            </a:solidFill>
            <a:round/>
          </a:ln>
        </p:spPr>
        <p:style>
          <a:lnRef idx="0"/>
          <a:fillRef idx="0"/>
          <a:effectRef idx="0"/>
          <a:fontRef idx="minor"/>
        </p:style>
        <p:txBody>
          <a:bodyPr wrap="none" lIns="90000" rIns="90000" tIns="45000" bIns="45000" anchor="ctr"/>
          <a:p>
            <a:r>
              <a:rPr lang="cs-CZ" sz="2200">
                <a:latin typeface="Arial"/>
              </a:rPr>
              <a:t>         </a:t>
            </a:r>
            <a:endParaRPr/>
          </a:p>
          <a:p>
            <a:r>
              <a:rPr lang="cs-CZ" sz="2200">
                <a:latin typeface="Arial"/>
              </a:rPr>
              <a:t>        </a:t>
            </a:r>
            <a:r>
              <a:rPr lang="cs-CZ" sz="2200">
                <a:latin typeface="Arial"/>
              </a:rPr>
              <a:t>Všechny dosud  platné  směrnice byly zrušeny a nahrazeny</a:t>
            </a:r>
            <a:endParaRPr/>
          </a:p>
          <a:p>
            <a:r>
              <a:rPr lang="cs-CZ" sz="2200">
                <a:latin typeface="Arial"/>
              </a:rPr>
              <a:t>         </a:t>
            </a:r>
            <a:r>
              <a:rPr lang="cs-CZ" sz="2200">
                <a:latin typeface="Arial"/>
              </a:rPr>
              <a:t>směrnicí Evropského parlamentu a Rady (EU) 2017/1132 </a:t>
            </a:r>
            <a:endParaRPr/>
          </a:p>
          <a:p>
            <a:r>
              <a:rPr lang="cs-CZ" sz="2200">
                <a:latin typeface="Arial"/>
              </a:rPr>
              <a:t>         </a:t>
            </a:r>
            <a:r>
              <a:rPr lang="cs-CZ" sz="2200">
                <a:latin typeface="Arial"/>
              </a:rPr>
              <a:t>o některých aspektech práva obchodních společností</a:t>
            </a:r>
            <a:endParaRPr/>
          </a:p>
          <a:p>
            <a:endParaRPr/>
          </a:p>
          <a:p>
            <a:r>
              <a:rPr lang="cs-CZ" sz="2200">
                <a:latin typeface="Arial"/>
              </a:rPr>
              <a:t>       </a:t>
            </a:r>
            <a:r>
              <a:rPr lang="cs-CZ" sz="2200">
                <a:latin typeface="Arial"/>
              </a:rPr>
              <a:t>Fúze a rozdělování kapitálových společností upraveny v  hlavě II, </a:t>
            </a:r>
            <a:endParaRPr/>
          </a:p>
          <a:p>
            <a:r>
              <a:rPr lang="cs-CZ" sz="2200">
                <a:latin typeface="Arial"/>
              </a:rPr>
              <a:t>           </a:t>
            </a:r>
            <a:r>
              <a:rPr lang="cs-CZ" sz="2200">
                <a:latin typeface="Arial"/>
              </a:rPr>
              <a:t>v rámci fúzí upraveny též přeshraniční fúze</a:t>
            </a:r>
            <a:endParaRPr/>
          </a:p>
          <a:p>
            <a:endParaRPr/>
          </a:p>
          <a:p>
            <a:r>
              <a:rPr lang="cs-CZ" sz="2200">
                <a:latin typeface="Arial"/>
              </a:rPr>
              <a:t>       </a:t>
            </a:r>
            <a:endParaRPr/>
          </a:p>
          <a:p>
            <a:endParaRPr/>
          </a:p>
          <a:p>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457200" y="0"/>
            <a:ext cx="8229240" cy="103644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2800" strike="noStrike">
                <a:solidFill>
                  <a:srgbClr val="000000"/>
                </a:solidFill>
                <a:latin typeface="Arial"/>
                <a:ea typeface="ヒラギノ角ゴ ProN W3"/>
              </a:rPr>
              <a:t>Judikatura Soudního dvora EU (ESD)</a:t>
            </a:r>
            <a:endParaRPr/>
          </a:p>
        </p:txBody>
      </p:sp>
      <p:sp>
        <p:nvSpPr>
          <p:cNvPr id="98" name="CustomShape 2"/>
          <p:cNvSpPr/>
          <p:nvPr/>
        </p:nvSpPr>
        <p:spPr>
          <a:xfrm>
            <a:off x="609480" y="990720"/>
            <a:ext cx="7465680" cy="531360"/>
          </a:xfrm>
          <a:prstGeom prst="rect">
            <a:avLst/>
          </a:prstGeom>
          <a:solidFill>
            <a:srgbClr val="ff6600"/>
          </a:solidFill>
          <a:ln w="9360">
            <a:solidFill>
              <a:srgbClr val="000000"/>
            </a:solidFill>
            <a:round/>
          </a:ln>
        </p:spPr>
        <p:style>
          <a:lnRef idx="0"/>
          <a:fillRef idx="0"/>
          <a:effectRef idx="0"/>
          <a:fontRef idx="minor"/>
        </p:style>
      </p:sp>
      <p:sp>
        <p:nvSpPr>
          <p:cNvPr id="99" name="CustomShape 3"/>
          <p:cNvSpPr/>
          <p:nvPr/>
        </p:nvSpPr>
        <p:spPr>
          <a:xfrm>
            <a:off x="1692360" y="1073160"/>
            <a:ext cx="531180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Rozhodnutí ve věci SEVIC  C – 411/03</a:t>
            </a:r>
            <a:endParaRPr/>
          </a:p>
        </p:txBody>
      </p:sp>
      <p:sp>
        <p:nvSpPr>
          <p:cNvPr id="100" name="CustomShape 4"/>
          <p:cNvSpPr/>
          <p:nvPr/>
        </p:nvSpPr>
        <p:spPr>
          <a:xfrm>
            <a:off x="533520" y="1676520"/>
            <a:ext cx="8102160" cy="4660560"/>
          </a:xfrm>
          <a:prstGeom prst="rect">
            <a:avLst/>
          </a:prstGeom>
          <a:noFill/>
          <a:ln>
            <a:noFill/>
          </a:ln>
        </p:spPr>
        <p:style>
          <a:lnRef idx="0"/>
          <a:fillRef idx="0"/>
          <a:effectRef idx="0"/>
          <a:fontRef idx="minor"/>
        </p:style>
        <p:txBody>
          <a:bodyPr lIns="0" rIns="40680" tIns="0" bIns="0"/>
          <a:p>
            <a:pPr>
              <a:lnSpc>
                <a:spcPct val="100000"/>
              </a:lnSpc>
              <a:buFont typeface="Times New Roman"/>
              <a:buAutoNum type="arabicParenR"/>
            </a:pPr>
            <a:r>
              <a:rPr lang="cs-CZ" strike="noStrike">
                <a:solidFill>
                  <a:srgbClr val="000000"/>
                </a:solidFill>
                <a:latin typeface="Arial"/>
                <a:ea typeface="ヒラギノ角ゴ ProN W3"/>
              </a:rPr>
              <a:t>Svoboda usazování zahrnuje zřizování a řízení společností za podmínek stanovených právem státu usazení pro vlastní společnosti</a:t>
            </a:r>
            <a:endParaRPr/>
          </a:p>
          <a:p>
            <a:pPr>
              <a:lnSpc>
                <a:spcPct val="100000"/>
              </a:lnSpc>
              <a:buFont typeface="Times New Roman"/>
              <a:buAutoNum type="arabicParenR"/>
            </a:pPr>
            <a:r>
              <a:rPr lang="cs-CZ" strike="noStrike">
                <a:solidFill>
                  <a:srgbClr val="000000"/>
                </a:solidFill>
                <a:latin typeface="Arial"/>
                <a:ea typeface="ヒラギノ角ゴ ProN W3"/>
              </a:rPr>
              <a:t>Rozsah práva usazení: každé opatření, které umožňuje nebo jen usnadňuje přístup do jiného členského státu a výkon hospodářské činnosti v tomto státě</a:t>
            </a:r>
            <a:endParaRPr/>
          </a:p>
          <a:p>
            <a:pPr>
              <a:lnSpc>
                <a:spcPct val="100000"/>
              </a:lnSpc>
              <a:buFont typeface="Times New Roman"/>
              <a:buAutoNum type="arabicParenR"/>
            </a:pPr>
            <a:r>
              <a:rPr lang="cs-CZ" strike="noStrike">
                <a:solidFill>
                  <a:srgbClr val="000000"/>
                </a:solidFill>
                <a:latin typeface="Arial"/>
                <a:ea typeface="ヒラギノ角ゴ ProN W3"/>
              </a:rPr>
              <a:t>Přeshraniční fúze, </a:t>
            </a:r>
            <a:r>
              <a:rPr lang="cs-CZ" strike="noStrike">
                <a:solidFill>
                  <a:srgbClr val="ff3300"/>
                </a:solidFill>
                <a:latin typeface="Arial"/>
                <a:ea typeface="ヒラギノ角ゴ ProN W3"/>
              </a:rPr>
              <a:t>podobně jako jiné přeměny společností</a:t>
            </a:r>
            <a:r>
              <a:rPr lang="cs-CZ" strike="noStrike">
                <a:solidFill>
                  <a:srgbClr val="000000"/>
                </a:solidFill>
                <a:latin typeface="Arial"/>
                <a:ea typeface="ヒラギノ角ゴ ProN W3"/>
              </a:rPr>
              <a:t>, odpovídají potřebám spolupráce  a reorganizace společností usazených v různých členských státech. Představují zvláštní způsoby výkonu svobody usazování, které jsou důležité pro řádné fungování vnitřního trhu a patří k činnostem, u nichž jsou členské státy povinny respektovat svobodu usazování.</a:t>
            </a:r>
            <a:endParaRPr/>
          </a:p>
          <a:p>
            <a:pPr>
              <a:lnSpc>
                <a:spcPct val="100000"/>
              </a:lnSpc>
              <a:buFont typeface="Times New Roman"/>
              <a:buAutoNum type="arabicParenR"/>
            </a:pPr>
            <a:r>
              <a:rPr lang="cs-CZ" strike="noStrike">
                <a:solidFill>
                  <a:srgbClr val="000000"/>
                </a:solidFill>
                <a:latin typeface="Arial"/>
                <a:ea typeface="ヒラギノ角ゴ ProN W3"/>
              </a:rPr>
              <a:t>Přeshraniční fúze je účinný způsob přeměny, protože se v rámci jediné operace umožňuje vykonávat určitou činnost v nové právní formě bez přerušení, tzn. sníží se náklady spojené s jinými formami reorganizace (např. zrušení společnosti s likvidací a založení nové společnosti s převodem jmění na tuto novou společnost).</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457200" y="0"/>
            <a:ext cx="8229240" cy="144756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3200" strike="noStrike">
                <a:solidFill>
                  <a:srgbClr val="000000"/>
                </a:solidFill>
                <a:latin typeface="Arial"/>
                <a:ea typeface="ヒラギノ角ゴ ProN W3"/>
              </a:rPr>
              <a:t>Přeshraniční druhy přeměn</a:t>
            </a:r>
            <a:endParaRPr/>
          </a:p>
        </p:txBody>
      </p:sp>
      <p:sp>
        <p:nvSpPr>
          <p:cNvPr id="102" name="CustomShape 2"/>
          <p:cNvSpPr/>
          <p:nvPr/>
        </p:nvSpPr>
        <p:spPr>
          <a:xfrm>
            <a:off x="457200" y="1752480"/>
            <a:ext cx="7999200" cy="684000"/>
          </a:xfrm>
          <a:prstGeom prst="rect">
            <a:avLst/>
          </a:prstGeom>
          <a:solidFill>
            <a:srgbClr val="ffcc66"/>
          </a:solidFill>
          <a:ln w="9360">
            <a:solidFill>
              <a:srgbClr val="000000"/>
            </a:solidFill>
            <a:round/>
          </a:ln>
        </p:spPr>
        <p:style>
          <a:lnRef idx="0"/>
          <a:fillRef idx="0"/>
          <a:effectRef idx="0"/>
          <a:fontRef idx="minor"/>
        </p:style>
      </p:sp>
      <p:sp>
        <p:nvSpPr>
          <p:cNvPr id="103" name="CustomShape 3"/>
          <p:cNvSpPr/>
          <p:nvPr/>
        </p:nvSpPr>
        <p:spPr>
          <a:xfrm>
            <a:off x="3235320" y="1913040"/>
            <a:ext cx="245268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Přeshraniční fúze</a:t>
            </a:r>
            <a:endParaRPr/>
          </a:p>
        </p:txBody>
      </p:sp>
      <p:sp>
        <p:nvSpPr>
          <p:cNvPr id="104" name="CustomShape 4"/>
          <p:cNvSpPr/>
          <p:nvPr/>
        </p:nvSpPr>
        <p:spPr>
          <a:xfrm>
            <a:off x="457200" y="2819520"/>
            <a:ext cx="7999200" cy="684000"/>
          </a:xfrm>
          <a:prstGeom prst="rect">
            <a:avLst/>
          </a:prstGeom>
          <a:solidFill>
            <a:srgbClr val="ffcc66"/>
          </a:solidFill>
          <a:ln w="9360">
            <a:solidFill>
              <a:srgbClr val="000000"/>
            </a:solidFill>
            <a:round/>
          </a:ln>
        </p:spPr>
        <p:style>
          <a:lnRef idx="0"/>
          <a:fillRef idx="0"/>
          <a:effectRef idx="0"/>
          <a:fontRef idx="minor"/>
        </p:style>
      </p:sp>
      <p:sp>
        <p:nvSpPr>
          <p:cNvPr id="105" name="CustomShape 5"/>
          <p:cNvSpPr/>
          <p:nvPr/>
        </p:nvSpPr>
        <p:spPr>
          <a:xfrm>
            <a:off x="2896920" y="2979720"/>
            <a:ext cx="313092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Přeshraniční rozdělení</a:t>
            </a:r>
            <a:endParaRPr/>
          </a:p>
        </p:txBody>
      </p:sp>
      <p:sp>
        <p:nvSpPr>
          <p:cNvPr id="106" name="CustomShape 6"/>
          <p:cNvSpPr/>
          <p:nvPr/>
        </p:nvSpPr>
        <p:spPr>
          <a:xfrm>
            <a:off x="457200" y="3809880"/>
            <a:ext cx="7999200" cy="684000"/>
          </a:xfrm>
          <a:prstGeom prst="rect">
            <a:avLst/>
          </a:prstGeom>
          <a:solidFill>
            <a:srgbClr val="ffcc66"/>
          </a:solidFill>
          <a:ln w="9360">
            <a:solidFill>
              <a:srgbClr val="000000"/>
            </a:solidFill>
            <a:round/>
          </a:ln>
        </p:spPr>
        <p:style>
          <a:lnRef idx="0"/>
          <a:fillRef idx="0"/>
          <a:effectRef idx="0"/>
          <a:fontRef idx="minor"/>
        </p:style>
      </p:sp>
      <p:sp>
        <p:nvSpPr>
          <p:cNvPr id="107" name="CustomShape 7"/>
          <p:cNvSpPr/>
          <p:nvPr/>
        </p:nvSpPr>
        <p:spPr>
          <a:xfrm>
            <a:off x="2643120" y="3970440"/>
            <a:ext cx="363852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ヒラギノ角ゴ ProN W3"/>
              </a:rPr>
              <a:t>Přeshraniční převod jmění</a:t>
            </a:r>
            <a:endParaRPr/>
          </a:p>
        </p:txBody>
      </p:sp>
      <p:sp>
        <p:nvSpPr>
          <p:cNvPr id="108" name="CustomShape 8"/>
          <p:cNvSpPr/>
          <p:nvPr/>
        </p:nvSpPr>
        <p:spPr>
          <a:xfrm>
            <a:off x="457200" y="4800600"/>
            <a:ext cx="2819160" cy="1611000"/>
          </a:xfrm>
          <a:prstGeom prst="rect">
            <a:avLst/>
          </a:prstGeom>
          <a:solidFill>
            <a:srgbClr val="ffcc66"/>
          </a:solidFill>
          <a:ln w="9360">
            <a:solidFill>
              <a:srgbClr val="000000"/>
            </a:solidFill>
            <a:round/>
          </a:ln>
        </p:spPr>
        <p:style>
          <a:lnRef idx="0"/>
          <a:fillRef idx="0"/>
          <a:effectRef idx="0"/>
          <a:fontRef idx="minor"/>
        </p:style>
        <p:txBody>
          <a:bodyPr lIns="0" rIns="40680" tIns="0" bIns="0" anchor="ctr"/>
          <a:p>
            <a:pPr>
              <a:lnSpc>
                <a:spcPct val="100000"/>
              </a:lnSpc>
            </a:pPr>
            <a:r>
              <a:rPr lang="cs-CZ" strike="noStrike">
                <a:solidFill>
                  <a:srgbClr val="000000"/>
                </a:solidFill>
                <a:latin typeface="Arial"/>
                <a:ea typeface="ヒラギノ角ゴ ProN W3"/>
              </a:rPr>
              <a:t>Přemístění sídla změnou právní formy - právního řádu, podle něhož je společnost založena</a:t>
            </a:r>
            <a:endParaRPr/>
          </a:p>
        </p:txBody>
      </p:sp>
      <p:sp>
        <p:nvSpPr>
          <p:cNvPr id="109" name="CustomShape 9"/>
          <p:cNvSpPr/>
          <p:nvPr/>
        </p:nvSpPr>
        <p:spPr>
          <a:xfrm>
            <a:off x="3809880" y="4800600"/>
            <a:ext cx="4646160" cy="455400"/>
          </a:xfrm>
          <a:prstGeom prst="rect">
            <a:avLst/>
          </a:prstGeom>
          <a:solidFill>
            <a:srgbClr val="009999"/>
          </a:solidFill>
          <a:ln w="9360">
            <a:solidFill>
              <a:srgbClr val="000000"/>
            </a:solidFill>
            <a:round/>
          </a:ln>
        </p:spPr>
        <p:style>
          <a:lnRef idx="0"/>
          <a:fillRef idx="0"/>
          <a:effectRef idx="0"/>
          <a:fontRef idx="minor"/>
        </p:style>
      </p:sp>
      <p:sp>
        <p:nvSpPr>
          <p:cNvPr id="110" name="CustomShape 10"/>
          <p:cNvSpPr/>
          <p:nvPr/>
        </p:nvSpPr>
        <p:spPr>
          <a:xfrm>
            <a:off x="4800240" y="4846680"/>
            <a:ext cx="267372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ffffff"/>
                </a:solidFill>
                <a:latin typeface="Arial"/>
                <a:ea typeface="ヒラギノ角ゴ ProN W3"/>
              </a:rPr>
              <a:t>do České republiky</a:t>
            </a:r>
            <a:endParaRPr/>
          </a:p>
        </p:txBody>
      </p:sp>
      <p:sp>
        <p:nvSpPr>
          <p:cNvPr id="111" name="CustomShape 11"/>
          <p:cNvSpPr/>
          <p:nvPr/>
        </p:nvSpPr>
        <p:spPr>
          <a:xfrm>
            <a:off x="3809880" y="5867280"/>
            <a:ext cx="4646160" cy="455400"/>
          </a:xfrm>
          <a:prstGeom prst="rect">
            <a:avLst/>
          </a:prstGeom>
          <a:solidFill>
            <a:srgbClr val="009999"/>
          </a:solidFill>
          <a:ln w="9360">
            <a:solidFill>
              <a:srgbClr val="000000"/>
            </a:solidFill>
            <a:round/>
          </a:ln>
        </p:spPr>
        <p:style>
          <a:lnRef idx="0"/>
          <a:fillRef idx="0"/>
          <a:effectRef idx="0"/>
          <a:fontRef idx="minor"/>
        </p:style>
      </p:sp>
      <p:sp>
        <p:nvSpPr>
          <p:cNvPr id="112" name="CustomShape 12"/>
          <p:cNvSpPr/>
          <p:nvPr/>
        </p:nvSpPr>
        <p:spPr>
          <a:xfrm>
            <a:off x="5266440" y="5913360"/>
            <a:ext cx="174096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ffffff"/>
                </a:solidFill>
                <a:latin typeface="Arial"/>
                <a:ea typeface="ヒラギノ角ゴ ProN W3"/>
              </a:rPr>
              <a:t>do zahraničí</a:t>
            </a:r>
            <a:endParaRPr/>
          </a:p>
        </p:txBody>
      </p:sp>
      <p:sp>
        <p:nvSpPr>
          <p:cNvPr id="113" name="Line 13"/>
          <p:cNvSpPr/>
          <p:nvPr/>
        </p:nvSpPr>
        <p:spPr>
          <a:xfrm flipV="1">
            <a:off x="3276360" y="5027400"/>
            <a:ext cx="533520" cy="79560"/>
          </a:xfrm>
          <a:prstGeom prst="line">
            <a:avLst/>
          </a:prstGeom>
          <a:ln w="9360">
            <a:solidFill>
              <a:srgbClr val="000000"/>
            </a:solidFill>
            <a:miter/>
            <a:tailEnd len="med" type="triangle" w="med"/>
          </a:ln>
        </p:spPr>
      </p:sp>
      <p:sp>
        <p:nvSpPr>
          <p:cNvPr id="114" name="Line 14"/>
          <p:cNvSpPr/>
          <p:nvPr/>
        </p:nvSpPr>
        <p:spPr>
          <a:xfrm>
            <a:off x="3276360" y="5105160"/>
            <a:ext cx="533520" cy="914400"/>
          </a:xfrm>
          <a:prstGeom prst="line">
            <a:avLst/>
          </a:prstGeom>
          <a:ln w="9360">
            <a:solidFill>
              <a:srgbClr val="000000"/>
            </a:solidFill>
            <a:miter/>
            <a:tailEnd len="med" type="triangle" w="med"/>
          </a:ln>
        </p:spPr>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CustomShape 1"/>
          <p:cNvSpPr/>
          <p:nvPr/>
        </p:nvSpPr>
        <p:spPr>
          <a:xfrm>
            <a:off x="457200" y="-203040"/>
            <a:ext cx="8229240" cy="723600"/>
          </a:xfrm>
          <a:prstGeom prst="rect">
            <a:avLst/>
          </a:prstGeom>
          <a:noFill/>
          <a:ln>
            <a:noFill/>
          </a:ln>
        </p:spPr>
        <p:style>
          <a:lnRef idx="0"/>
          <a:fillRef idx="0"/>
          <a:effectRef idx="0"/>
          <a:fontRef idx="minor"/>
        </p:style>
        <p:txBody>
          <a:bodyPr lIns="50760" rIns="81360" tIns="50760" bIns="50760" anchor="ctr"/>
          <a:p>
            <a:pPr algn="ctr">
              <a:lnSpc>
                <a:spcPct val="100000"/>
              </a:lnSpc>
            </a:pPr>
            <a:r>
              <a:rPr lang="cs-CZ" sz="2800" strike="noStrike">
                <a:solidFill>
                  <a:srgbClr val="000000"/>
                </a:solidFill>
                <a:latin typeface="Arial"/>
                <a:ea typeface="ヒラギノ角ゴ ProN W3"/>
              </a:rPr>
              <a:t>Obecné zásady přeshraničních přeměn</a:t>
            </a:r>
            <a:endParaRPr/>
          </a:p>
        </p:txBody>
      </p:sp>
      <p:sp>
        <p:nvSpPr>
          <p:cNvPr id="116" name="CustomShape 2"/>
          <p:cNvSpPr/>
          <p:nvPr/>
        </p:nvSpPr>
        <p:spPr>
          <a:xfrm>
            <a:off x="254160" y="520560"/>
            <a:ext cx="8635680" cy="5206680"/>
          </a:xfrm>
          <a:prstGeom prst="rect">
            <a:avLst/>
          </a:prstGeom>
          <a:noFill/>
          <a:ln>
            <a:noFill/>
          </a:ln>
        </p:spPr>
        <p:style>
          <a:lnRef idx="0"/>
          <a:fillRef idx="0"/>
          <a:effectRef idx="0"/>
          <a:fontRef idx="minor"/>
        </p:style>
        <p:txBody>
          <a:bodyPr lIns="0" rIns="40680" tIns="0" bIns="0"/>
          <a:p>
            <a:pPr>
              <a:lnSpc>
                <a:spcPct val="100000"/>
              </a:lnSpc>
            </a:pPr>
            <a:r>
              <a:rPr lang="cs-CZ" sz="1400" strike="noStrike">
                <a:solidFill>
                  <a:srgbClr val="ff0000"/>
                </a:solidFill>
                <a:latin typeface="Arial"/>
                <a:ea typeface="ヒラギノ角ゴ ProN W3"/>
              </a:rPr>
              <a:t>Dvě fáze přeshraniční přeměny: zahajovací (podle vnitrostátního práva dané společnosti)</a:t>
            </a:r>
            <a:r>
              <a:rPr lang="cs-CZ" sz="1400" strike="noStrike">
                <a:solidFill>
                  <a:srgbClr val="000000"/>
                </a:solidFill>
                <a:latin typeface="Arial"/>
                <a:ea typeface="ヒラギノ角ゴ ProN W3"/>
              </a:rPr>
              <a:t> </a:t>
            </a:r>
            <a:endParaRPr/>
          </a:p>
          <a:p>
            <a:pPr>
              <a:lnSpc>
                <a:spcPct val="100000"/>
              </a:lnSpc>
            </a:pPr>
            <a:r>
              <a:rPr lang="cs-CZ" sz="1400" strike="noStrike">
                <a:solidFill>
                  <a:srgbClr val="000000"/>
                </a:solidFill>
                <a:latin typeface="Arial"/>
                <a:ea typeface="ヒラギノ角ゴ ProN W3"/>
              </a:rPr>
              <a:t>                                                    </a:t>
            </a:r>
            <a:r>
              <a:rPr lang="cs-CZ" sz="1400" strike="noStrike">
                <a:solidFill>
                  <a:srgbClr val="ff0000"/>
                </a:solidFill>
                <a:latin typeface="Arial"/>
                <a:ea typeface="ヒラギノ角ゴ ProN W3"/>
              </a:rPr>
              <a:t>dokončovací (zápis do rejstříku ve státě právního nástupce) </a:t>
            </a:r>
            <a:endParaRPr/>
          </a:p>
          <a:p>
            <a:pPr>
              <a:lnSpc>
                <a:spcPct val="100000"/>
              </a:lnSpc>
            </a:pPr>
            <a:r>
              <a:rPr lang="cs-CZ" sz="1400" strike="noStrike">
                <a:solidFill>
                  <a:srgbClr val="000000"/>
                </a:solidFill>
                <a:latin typeface="Arial"/>
                <a:ea typeface="ヒラギノ角ゴ ProN W3"/>
              </a:rPr>
              <a:t>1) Při fúzi nebo rozdělení může nástupnická právnická osoba umístit své sídlo do kteréhokoli členského státu - § 59d</a:t>
            </a:r>
            <a:endParaRPr/>
          </a:p>
          <a:p>
            <a:pPr>
              <a:lnSpc>
                <a:spcPct val="100000"/>
              </a:lnSpc>
            </a:pPr>
            <a:r>
              <a:rPr lang="cs-CZ" sz="1400" strike="noStrike">
                <a:solidFill>
                  <a:srgbClr val="000000"/>
                </a:solidFill>
                <a:latin typeface="Arial"/>
                <a:ea typeface="ヒラギノ角ゴ ProN W3"/>
              </a:rPr>
              <a:t>2) Vnitřní poměry nástupnické osoby se nemusí řídit českým právem</a:t>
            </a:r>
            <a:endParaRPr/>
          </a:p>
          <a:p>
            <a:pPr>
              <a:lnSpc>
                <a:spcPct val="100000"/>
              </a:lnSpc>
            </a:pPr>
            <a:r>
              <a:rPr lang="cs-CZ" sz="1400" strike="noStrike">
                <a:solidFill>
                  <a:srgbClr val="00b0f0"/>
                </a:solidFill>
                <a:latin typeface="Arial"/>
                <a:ea typeface="ヒラギノ角ゴ ProN W3"/>
              </a:rPr>
              <a:t>3) Ve vztahu k českým osobám zúčastněným na přeměně se použijí ustanovení zákona o přeměnách - § 59e</a:t>
            </a:r>
            <a:endParaRPr/>
          </a:p>
          <a:p>
            <a:pPr>
              <a:lnSpc>
                <a:spcPct val="100000"/>
              </a:lnSpc>
            </a:pPr>
            <a:r>
              <a:rPr lang="cs-CZ" sz="1400" strike="noStrike">
                <a:solidFill>
                  <a:srgbClr val="00b0f0"/>
                </a:solidFill>
                <a:latin typeface="Arial"/>
                <a:ea typeface="ヒラギノ角ゴ ProN W3"/>
              </a:rPr>
              <a:t>4) Povinnost poskytnout společníkům nebo členům informace a dokumenty podle  zákona o přeměnách se při přeshraniční přeměně vztahuje pouze na české právnické osoby zúčastněné na přeshraniční přeměně. Zahraniční právnické osoby zúčastněné na přeshraniční přeměně plní tyto povinnosti podle právního řádu, kterým se řídí jejich vnitřní poměry - § 59 i</a:t>
            </a:r>
            <a:endParaRPr/>
          </a:p>
          <a:p>
            <a:pPr>
              <a:lnSpc>
                <a:spcPct val="100000"/>
              </a:lnSpc>
            </a:pPr>
            <a:r>
              <a:rPr lang="cs-CZ" sz="1400" strike="noStrike">
                <a:solidFill>
                  <a:srgbClr val="00b0f0"/>
                </a:solidFill>
                <a:latin typeface="Arial"/>
                <a:ea typeface="Lucida Grande"/>
              </a:rPr>
              <a:t>5) Je-li účastníkem přeměny česká právnická osoba, musí být vždy vypracována zpráva o přeměně - § 59p</a:t>
            </a:r>
            <a:endParaRPr/>
          </a:p>
          <a:p>
            <a:pPr>
              <a:lnSpc>
                <a:spcPct val="100000"/>
              </a:lnSpc>
            </a:pPr>
            <a:r>
              <a:rPr lang="cs-CZ" sz="1400" strike="noStrike">
                <a:solidFill>
                  <a:srgbClr val="00b0f0"/>
                </a:solidFill>
                <a:latin typeface="Arial"/>
                <a:ea typeface="Lucida Grande"/>
              </a:rPr>
              <a:t>6) </a:t>
            </a:r>
            <a:r>
              <a:rPr lang="cs-CZ" sz="1400" strike="noStrike">
                <a:solidFill>
                  <a:srgbClr val="00b0f0"/>
                </a:solidFill>
                <a:latin typeface="Arial"/>
                <a:ea typeface="ヒラギノ角ゴ ProN W3"/>
              </a:rPr>
              <a:t>Splnění zákonem stanovených požadavků českou osobou zúčastněnou na přeshraniční přeměně osvědčuje notář vydáním osvědčení o přeshraniční přeměně. Osvědčení pro přeshraniční přeměnu je veřejnou listinou - § 59x</a:t>
            </a:r>
            <a:endParaRPr/>
          </a:p>
          <a:p>
            <a:pPr>
              <a:lnSpc>
                <a:spcPct val="100000"/>
              </a:lnSpc>
            </a:pPr>
            <a:r>
              <a:rPr lang="cs-CZ" sz="1400" strike="noStrike">
                <a:solidFill>
                  <a:srgbClr val="c00000"/>
                </a:solidFill>
                <a:latin typeface="Arial"/>
                <a:ea typeface="ヒラギノ角ゴ ProN W3"/>
              </a:rPr>
              <a:t>7) Okamžik nabytí účinnosti přeshraniční přeměny se určuje podle práva státu, kterým se řídí vnitřní právní poměry nástupnické osoby - § 59k</a:t>
            </a:r>
            <a:endParaRPr/>
          </a:p>
          <a:p>
            <a:pPr>
              <a:lnSpc>
                <a:spcPct val="100000"/>
              </a:lnSpc>
            </a:pPr>
            <a:r>
              <a:rPr lang="cs-CZ" sz="1400" strike="noStrike">
                <a:solidFill>
                  <a:srgbClr val="c00000"/>
                </a:solidFill>
                <a:latin typeface="Arial"/>
                <a:ea typeface="Lucida Grande"/>
              </a:rPr>
              <a:t>8)</a:t>
            </a:r>
            <a:r>
              <a:rPr lang="cs-CZ" sz="1400" strike="noStrike">
                <a:solidFill>
                  <a:srgbClr val="c00000"/>
                </a:solidFill>
                <a:latin typeface="Arial"/>
                <a:ea typeface="ヒラギノ角ゴ ProN W3"/>
              </a:rPr>
              <a:t>Splnění zákonem stanovených požadavků pro zápis přeshraniční přeměny do obchodního rejstříku osvědčuje notář, který vydal osvědčení podle § 59x, nebo jiný notář, a to na žádost osoby, jež má být zapsána do obchodního rejstříku. Osvědčení je veřejnou listinou - § 59z</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CustomShape 1"/>
          <p:cNvSpPr/>
          <p:nvPr/>
        </p:nvSpPr>
        <p:spPr>
          <a:xfrm>
            <a:off x="395640" y="260640"/>
            <a:ext cx="8064360" cy="577800"/>
          </a:xfrm>
          <a:prstGeom prst="rect">
            <a:avLst/>
          </a:prstGeom>
          <a:noFill/>
          <a:ln>
            <a:noFill/>
          </a:ln>
        </p:spPr>
        <p:style>
          <a:lnRef idx="0"/>
          <a:fillRef idx="0"/>
          <a:effectRef idx="0"/>
          <a:fontRef idx="minor"/>
        </p:style>
        <p:txBody>
          <a:bodyPr lIns="90000" rIns="90000" tIns="45000" bIns="45000"/>
          <a:p>
            <a:pPr>
              <a:lnSpc>
                <a:spcPct val="100000"/>
              </a:lnSpc>
            </a:pPr>
            <a:r>
              <a:rPr lang="cs-CZ" sz="3200" strike="noStrike">
                <a:solidFill>
                  <a:srgbClr val="000000"/>
                </a:solidFill>
                <a:latin typeface="Calibri"/>
              </a:rPr>
              <a:t>Speciality při průběhu přeměny</a:t>
            </a:r>
            <a:endParaRPr/>
          </a:p>
        </p:txBody>
      </p:sp>
      <p:sp>
        <p:nvSpPr>
          <p:cNvPr id="118" name="CustomShape 2"/>
          <p:cNvSpPr/>
          <p:nvPr/>
        </p:nvSpPr>
        <p:spPr>
          <a:xfrm>
            <a:off x="251640" y="1052640"/>
            <a:ext cx="8712720" cy="255924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rPr>
              <a:t>Informace o přeměně musí obsahovat identifikaci všech osob, které se zúčastní přeměny, a informace o rejstřících</a:t>
            </a:r>
            <a:endParaRPr/>
          </a:p>
          <a:p>
            <a:pPr>
              <a:lnSpc>
                <a:spcPct val="100000"/>
              </a:lnSpc>
              <a:buFont typeface="StarSymbol"/>
              <a:buChar char="-"/>
            </a:pPr>
            <a:r>
              <a:rPr lang="cs-CZ" strike="noStrike">
                <a:solidFill>
                  <a:srgbClr val="000000"/>
                </a:solidFill>
                <a:latin typeface="Calibri"/>
              </a:rPr>
              <a:t>Informace o právech společníků zúčastněných osob</a:t>
            </a:r>
            <a:endParaRPr/>
          </a:p>
          <a:p>
            <a:pPr>
              <a:lnSpc>
                <a:spcPct val="100000"/>
              </a:lnSpc>
              <a:buFont typeface="StarSymbol"/>
              <a:buChar char="-"/>
            </a:pPr>
            <a:r>
              <a:rPr lang="cs-CZ" strike="noStrike">
                <a:solidFill>
                  <a:srgbClr val="000000"/>
                </a:solidFill>
                <a:latin typeface="Calibri"/>
              </a:rPr>
              <a:t>Informace pro zaměstnance</a:t>
            </a:r>
            <a:endParaRPr/>
          </a:p>
          <a:p>
            <a:pPr>
              <a:lnSpc>
                <a:spcPct val="100000"/>
              </a:lnSpc>
              <a:buFont typeface="StarSymbol"/>
              <a:buChar char="-"/>
            </a:pPr>
            <a:r>
              <a:rPr lang="cs-CZ" strike="noStrike">
                <a:solidFill>
                  <a:srgbClr val="000000"/>
                </a:solidFill>
                <a:latin typeface="Calibri"/>
              </a:rPr>
              <a:t>Zpráva o přeměně</a:t>
            </a:r>
            <a:endParaRPr/>
          </a:p>
          <a:p>
            <a:pPr>
              <a:lnSpc>
                <a:spcPct val="100000"/>
              </a:lnSpc>
              <a:buFont typeface="StarSymbol"/>
              <a:buChar char="-"/>
            </a:pPr>
            <a:r>
              <a:rPr lang="cs-CZ" strike="noStrike">
                <a:solidFill>
                  <a:srgbClr val="000000"/>
                </a:solidFill>
                <a:latin typeface="Calibri"/>
              </a:rPr>
              <a:t>Znalecká zpráva o přeměně</a:t>
            </a:r>
            <a:endParaRPr/>
          </a:p>
          <a:p>
            <a:pPr>
              <a:lnSpc>
                <a:spcPct val="100000"/>
              </a:lnSpc>
              <a:buFont typeface="StarSymbol"/>
              <a:buChar char="-"/>
            </a:pPr>
            <a:r>
              <a:rPr lang="cs-CZ" strike="noStrike">
                <a:solidFill>
                  <a:srgbClr val="000000"/>
                </a:solidFill>
                <a:latin typeface="Calibri"/>
              </a:rPr>
              <a:t>Právo na dorovnání</a:t>
            </a:r>
            <a:endParaRPr/>
          </a:p>
          <a:p>
            <a:pPr>
              <a:lnSpc>
                <a:spcPct val="100000"/>
              </a:lnSpc>
              <a:buFont typeface="StarSymbol"/>
              <a:buChar char="-"/>
            </a:pPr>
            <a:r>
              <a:rPr lang="cs-CZ" strike="noStrike">
                <a:solidFill>
                  <a:srgbClr val="000000"/>
                </a:solidFill>
                <a:latin typeface="Calibri"/>
              </a:rPr>
              <a:t>Přihlašování věřitelů a příslušnost soudů</a:t>
            </a:r>
            <a:endParaRPr/>
          </a:p>
          <a:p>
            <a:pPr>
              <a:lnSpc>
                <a:spcPct val="100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