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13.xml" ContentType="application/vnd.openxmlformats-officedocument.presentationml.slide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4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3A008EE0-A4A5-4D99-8EE3-CEDD5C900EFC}" type="slidenum">
              <a:rPr lang="cs-CZ" sz="1400">
                <a:latin typeface="Times New Roman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CustomShape 1"/>
          <p:cNvSpPr/>
          <p:nvPr/>
        </p:nvSpPr>
        <p:spPr>
          <a:xfrm>
            <a:off x="756000" y="5078520"/>
            <a:ext cx="6047280" cy="481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probíhá insolvenční řízení, v němž se řeší úpadek nebo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hrozící úpadek obchodní společnosti,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jakož i v případě, že bylo vydáno rozhodnutí o úpadku obchodní společnosti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probíhá insolvenční řízení, v němž se řeší úpadek nebo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hrozící úpadek obchodní společnosti,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jakož i v případě, že bylo vydáno rozhodnutí o úpadku obchodní společnosti </a:t>
            </a:r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CustomShape 1"/>
          <p:cNvSpPr/>
          <p:nvPr/>
        </p:nvSpPr>
        <p:spPr>
          <a:xfrm>
            <a:off x="756000" y="5078520"/>
            <a:ext cx="6047280" cy="481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probíhá insolvenční řízení, v němž se řeší úpadek nebo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hrozící úpadek obchodní společnosti,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jakož i v případě, že bylo vydáno rozhodnutí o úpadku obchodní společnosti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probíhá insolvenční řízení, v němž se řeší úpadek nebo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hrozící úpadek obchodní společnosti,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jakož i v případě, že bylo vydáno rozhodnutí o úpadku obchodní společnosti </a:t>
            </a:r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CustomShape 1"/>
          <p:cNvSpPr/>
          <p:nvPr/>
        </p:nvSpPr>
        <p:spPr>
          <a:xfrm>
            <a:off x="756000" y="5078520"/>
            <a:ext cx="6047280" cy="481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probíhá insolvenční řízení, v němž se řeší úpadek nebo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hrozící úpadek obchodní společnosti,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jakož i v případě, že bylo vydáno rozhodnutí o úpadku obchodní společnosti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probíhá insolvenční řízení, v němž se řeší úpadek nebo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hrozící úpadek obchodní společnosti,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jakož i v případě, že bylo vydáno rozhodnutí o úpadku obchodní společnosti </a:t>
            </a:r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400" cy="43840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40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28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504000" y="0"/>
            <a:ext cx="9071280" cy="164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132120" tIns="50760" bIns="50760" anchor="ctr"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>
                <a:solidFill>
                  <a:srgbClr val="000000"/>
                </a:solidFill>
                <a:latin typeface="Arial"/>
                <a:ea typeface="DejaVu Sans"/>
              </a:rPr>
              <a:t>Pojem přeměna obchodní společnosti</a:t>
            </a:r>
            <a:endParaRPr/>
          </a:p>
        </p:txBody>
      </p:sp>
      <p:sp>
        <p:nvSpPr>
          <p:cNvPr id="42" name="CustomShape 2"/>
          <p:cNvSpPr/>
          <p:nvPr/>
        </p:nvSpPr>
        <p:spPr>
          <a:xfrm>
            <a:off x="419400" y="2603880"/>
            <a:ext cx="8903520" cy="218340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1168920" y="2781360"/>
            <a:ext cx="7403040" cy="1828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Přeměna obchodní společnosti je obdobou smrti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fyzické osoby.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Přeměnou dochází k zániku přeměňované společnosti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 </a:t>
            </a: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s univerzálním právním nástupnictvím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jiného subjektu.</a:t>
            </a:r>
            <a:endParaRPr/>
          </a:p>
        </p:txBody>
      </p:sp>
      <p:sp>
        <p:nvSpPr>
          <p:cNvPr id="44" name="CustomShape 4"/>
          <p:cNvSpPr/>
          <p:nvPr/>
        </p:nvSpPr>
        <p:spPr>
          <a:xfrm>
            <a:off x="419400" y="5039640"/>
            <a:ext cx="9071280" cy="1007280"/>
          </a:xfrm>
          <a:prstGeom prst="rect">
            <a:avLst/>
          </a:prstGeom>
          <a:solidFill>
            <a:srgbClr val="cc33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5"/>
          <p:cNvSpPr/>
          <p:nvPr/>
        </p:nvSpPr>
        <p:spPr>
          <a:xfrm>
            <a:off x="1668240" y="5360400"/>
            <a:ext cx="657252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U přeměňované společnosti neprobíhá likvidace</a:t>
            </a:r>
            <a:endParaRPr/>
          </a:p>
        </p:txBody>
      </p:sp>
      <p:sp>
        <p:nvSpPr>
          <p:cNvPr id="46" name="CustomShape 6"/>
          <p:cNvSpPr/>
          <p:nvPr/>
        </p:nvSpPr>
        <p:spPr>
          <a:xfrm>
            <a:off x="249840" y="6215400"/>
            <a:ext cx="9491760" cy="1175400"/>
          </a:xfrm>
          <a:prstGeom prst="rect">
            <a:avLst/>
          </a:prstGeom>
          <a:solidFill>
            <a:srgbClr val="cc33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7"/>
          <p:cNvSpPr/>
          <p:nvPr/>
        </p:nvSpPr>
        <p:spPr>
          <a:xfrm>
            <a:off x="694440" y="6437520"/>
            <a:ext cx="860400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Nástupnický subjekt přebírá veškerý majetek (včetně závazků)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i společníky přeměňované společnosti.</a:t>
            </a:r>
            <a:endParaRPr/>
          </a:p>
        </p:txBody>
      </p:sp>
      <p:sp>
        <p:nvSpPr>
          <p:cNvPr id="48" name="CustomShape 8"/>
          <p:cNvSpPr/>
          <p:nvPr/>
        </p:nvSpPr>
        <p:spPr>
          <a:xfrm>
            <a:off x="419400" y="1511640"/>
            <a:ext cx="9155520" cy="92340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CustomShape 9"/>
          <p:cNvSpPr/>
          <p:nvPr/>
        </p:nvSpPr>
        <p:spPr>
          <a:xfrm>
            <a:off x="1744200" y="1607400"/>
            <a:ext cx="650412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Přeměna je jeden ze způsobů zrušení a zániku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obchodní společnosti.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CustomShape 1"/>
          <p:cNvSpPr/>
          <p:nvPr/>
        </p:nvSpPr>
        <p:spPr>
          <a:xfrm>
            <a:off x="503280" y="0"/>
            <a:ext cx="88192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132120" tIns="50760" bIns="50760" anchor="ctr"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>
                <a:solidFill>
                  <a:srgbClr val="000000"/>
                </a:solidFill>
                <a:latin typeface="Arial"/>
                <a:ea typeface="DejaVu Sans"/>
              </a:rPr>
              <a:t>Informace pro společníky a třetí osoby</a:t>
            </a:r>
            <a:endParaRPr/>
          </a:p>
        </p:txBody>
      </p:sp>
      <p:sp>
        <p:nvSpPr>
          <p:cNvPr id="242" name="CustomShape 2"/>
          <p:cNvSpPr/>
          <p:nvPr/>
        </p:nvSpPr>
        <p:spPr>
          <a:xfrm>
            <a:off x="335880" y="1427400"/>
            <a:ext cx="9323280" cy="50328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3" name="CustomShape 3"/>
          <p:cNvSpPr/>
          <p:nvPr/>
        </p:nvSpPr>
        <p:spPr>
          <a:xfrm>
            <a:off x="1142640" y="1496160"/>
            <a:ext cx="770796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Písemná zpráva o přeměně – statut. orgán, odůvodnění </a:t>
            </a:r>
            <a:endParaRPr/>
          </a:p>
        </p:txBody>
      </p:sp>
      <p:sp>
        <p:nvSpPr>
          <p:cNvPr id="244" name="CustomShape 4"/>
          <p:cNvSpPr/>
          <p:nvPr/>
        </p:nvSpPr>
        <p:spPr>
          <a:xfrm>
            <a:off x="251640" y="2268000"/>
            <a:ext cx="9827280" cy="83916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5" name="CustomShape 5"/>
          <p:cNvSpPr/>
          <p:nvPr/>
        </p:nvSpPr>
        <p:spPr>
          <a:xfrm>
            <a:off x="251640" y="2246760"/>
            <a:ext cx="9827280" cy="88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Uložení projektu do sbírky listin alespoň 1 měsíc před schválením</a:t>
            </a:r>
            <a:endParaRPr/>
          </a:p>
        </p:txBody>
      </p:sp>
      <p:sp>
        <p:nvSpPr>
          <p:cNvPr id="246" name="CustomShape 6"/>
          <p:cNvSpPr/>
          <p:nvPr/>
        </p:nvSpPr>
        <p:spPr>
          <a:xfrm>
            <a:off x="251640" y="3359880"/>
            <a:ext cx="9575280" cy="75528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7" name="CustomShape 7"/>
          <p:cNvSpPr/>
          <p:nvPr/>
        </p:nvSpPr>
        <p:spPr>
          <a:xfrm>
            <a:off x="2905200" y="3555000"/>
            <a:ext cx="426672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Zveřejnění oznámení o uložení</a:t>
            </a:r>
            <a:endParaRPr/>
          </a:p>
        </p:txBody>
      </p:sp>
      <p:sp>
        <p:nvSpPr>
          <p:cNvPr id="248" name="CustomShape 8"/>
          <p:cNvSpPr/>
          <p:nvPr/>
        </p:nvSpPr>
        <p:spPr>
          <a:xfrm>
            <a:off x="251640" y="4367520"/>
            <a:ext cx="9491400" cy="33480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9" name="CustomShape 9"/>
          <p:cNvSpPr/>
          <p:nvPr/>
        </p:nvSpPr>
        <p:spPr>
          <a:xfrm>
            <a:off x="1931040" y="4352400"/>
            <a:ext cx="613044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U jednotlivých forem obchodních společností</a:t>
            </a:r>
            <a:endParaRPr/>
          </a:p>
        </p:txBody>
      </p:sp>
      <p:sp>
        <p:nvSpPr>
          <p:cNvPr id="250" name="CustomShape 10"/>
          <p:cNvSpPr/>
          <p:nvPr/>
        </p:nvSpPr>
        <p:spPr>
          <a:xfrm>
            <a:off x="333720" y="5207400"/>
            <a:ext cx="1932840" cy="201528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51" name="CustomShape 11"/>
          <p:cNvSpPr/>
          <p:nvPr/>
        </p:nvSpPr>
        <p:spPr>
          <a:xfrm>
            <a:off x="421200" y="5392080"/>
            <a:ext cx="1758240" cy="164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Každému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společníkovi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doručeny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informace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alespoň 2 týdny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před schválením</a:t>
            </a:r>
            <a:endParaRPr/>
          </a:p>
        </p:txBody>
      </p:sp>
      <p:sp>
        <p:nvSpPr>
          <p:cNvPr id="252" name="CustomShape 12"/>
          <p:cNvSpPr/>
          <p:nvPr/>
        </p:nvSpPr>
        <p:spPr>
          <a:xfrm>
            <a:off x="2603880" y="5207400"/>
            <a:ext cx="1931400" cy="201528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53" name="CustomShape 13"/>
          <p:cNvSpPr/>
          <p:nvPr/>
        </p:nvSpPr>
        <p:spPr>
          <a:xfrm>
            <a:off x="3039840" y="6032160"/>
            <a:ext cx="105732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Viz vos</a:t>
            </a:r>
            <a:endParaRPr/>
          </a:p>
        </p:txBody>
      </p:sp>
      <p:sp>
        <p:nvSpPr>
          <p:cNvPr id="254" name="CustomShape 14"/>
          <p:cNvSpPr/>
          <p:nvPr/>
        </p:nvSpPr>
        <p:spPr>
          <a:xfrm>
            <a:off x="4870080" y="5207400"/>
            <a:ext cx="1931400" cy="201528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55" name="CustomShape 15"/>
          <p:cNvSpPr/>
          <p:nvPr/>
        </p:nvSpPr>
        <p:spPr>
          <a:xfrm>
            <a:off x="4940640" y="5666400"/>
            <a:ext cx="1791720" cy="109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Doručení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informací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společníkům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alespoň 2 týdny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před konáním VH</a:t>
            </a:r>
            <a:endParaRPr/>
          </a:p>
        </p:txBody>
      </p:sp>
      <p:sp>
        <p:nvSpPr>
          <p:cNvPr id="256" name="CustomShape 16"/>
          <p:cNvSpPr/>
          <p:nvPr/>
        </p:nvSpPr>
        <p:spPr>
          <a:xfrm>
            <a:off x="6969960" y="5207400"/>
            <a:ext cx="2856600" cy="201528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57" name="CustomShape 17"/>
          <p:cNvSpPr/>
          <p:nvPr/>
        </p:nvSpPr>
        <p:spPr>
          <a:xfrm>
            <a:off x="7106040" y="5529240"/>
            <a:ext cx="2584080" cy="137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Upozornění na práva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Podklady k nahlédnutí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Údaje v pozvánce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Listiny na VH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Objasnění v průběhu VH</a:t>
            </a:r>
            <a:endParaRPr/>
          </a:p>
        </p:txBody>
      </p:sp>
      <p:sp>
        <p:nvSpPr>
          <p:cNvPr id="258" name="CustomShape 18"/>
          <p:cNvSpPr/>
          <p:nvPr/>
        </p:nvSpPr>
        <p:spPr>
          <a:xfrm>
            <a:off x="837720" y="4788000"/>
            <a:ext cx="1009080" cy="419040"/>
          </a:xfrm>
          <a:prstGeom prst="ellipse">
            <a:avLst/>
          </a:prstGeom>
          <a:solidFill>
            <a:srgbClr val="cc33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59" name="CustomShape 19"/>
          <p:cNvSpPr/>
          <p:nvPr/>
        </p:nvSpPr>
        <p:spPr>
          <a:xfrm>
            <a:off x="1045080" y="4776840"/>
            <a:ext cx="59184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vos</a:t>
            </a:r>
            <a:endParaRPr/>
          </a:p>
        </p:txBody>
      </p:sp>
      <p:sp>
        <p:nvSpPr>
          <p:cNvPr id="260" name="CustomShape 20"/>
          <p:cNvSpPr/>
          <p:nvPr/>
        </p:nvSpPr>
        <p:spPr>
          <a:xfrm>
            <a:off x="3191400" y="4788000"/>
            <a:ext cx="839520" cy="419040"/>
          </a:xfrm>
          <a:prstGeom prst="ellipse">
            <a:avLst/>
          </a:prstGeom>
          <a:solidFill>
            <a:srgbClr val="cc33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1" name="CustomShape 21"/>
          <p:cNvSpPr/>
          <p:nvPr/>
        </p:nvSpPr>
        <p:spPr>
          <a:xfrm>
            <a:off x="3398760" y="4776840"/>
            <a:ext cx="42264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ks</a:t>
            </a:r>
            <a:endParaRPr/>
          </a:p>
        </p:txBody>
      </p:sp>
      <p:sp>
        <p:nvSpPr>
          <p:cNvPr id="262" name="CustomShape 22"/>
          <p:cNvSpPr/>
          <p:nvPr/>
        </p:nvSpPr>
        <p:spPr>
          <a:xfrm>
            <a:off x="5375880" y="4788000"/>
            <a:ext cx="923400" cy="419040"/>
          </a:xfrm>
          <a:prstGeom prst="ellipse">
            <a:avLst/>
          </a:prstGeom>
          <a:solidFill>
            <a:srgbClr val="cc33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3" name="CustomShape 23"/>
          <p:cNvSpPr/>
          <p:nvPr/>
        </p:nvSpPr>
        <p:spPr>
          <a:xfrm>
            <a:off x="5565960" y="4776840"/>
            <a:ext cx="54144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sro</a:t>
            </a:r>
            <a:endParaRPr/>
          </a:p>
        </p:txBody>
      </p:sp>
      <p:sp>
        <p:nvSpPr>
          <p:cNvPr id="264" name="CustomShape 24"/>
          <p:cNvSpPr/>
          <p:nvPr/>
        </p:nvSpPr>
        <p:spPr>
          <a:xfrm>
            <a:off x="8063640" y="4788000"/>
            <a:ext cx="839520" cy="419040"/>
          </a:xfrm>
          <a:prstGeom prst="ellipse">
            <a:avLst/>
          </a:prstGeom>
          <a:solidFill>
            <a:srgbClr val="cc33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5" name="CustomShape 25"/>
          <p:cNvSpPr/>
          <p:nvPr/>
        </p:nvSpPr>
        <p:spPr>
          <a:xfrm>
            <a:off x="8262720" y="4776840"/>
            <a:ext cx="43920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as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504000" y="-360"/>
            <a:ext cx="9071280" cy="122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132120" tIns="50760" bIns="50760" anchor="ctr"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>
                <a:solidFill>
                  <a:srgbClr val="000000"/>
                </a:solidFill>
                <a:latin typeface="Arial"/>
                <a:ea typeface="DejaVu Sans"/>
              </a:rPr>
              <a:t>Majetková ochrana společníků</a:t>
            </a:r>
            <a:endParaRPr/>
          </a:p>
        </p:txBody>
      </p:sp>
      <p:sp>
        <p:nvSpPr>
          <p:cNvPr id="267" name="CustomShape 2"/>
          <p:cNvSpPr/>
          <p:nvPr/>
        </p:nvSpPr>
        <p:spPr>
          <a:xfrm>
            <a:off x="419400" y="1175400"/>
            <a:ext cx="1931400" cy="41976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68" name="CustomShape 3"/>
          <p:cNvSpPr/>
          <p:nvPr/>
        </p:nvSpPr>
        <p:spPr>
          <a:xfrm>
            <a:off x="767880" y="1202760"/>
            <a:ext cx="123228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doplatek</a:t>
            </a:r>
            <a:endParaRPr/>
          </a:p>
        </p:txBody>
      </p:sp>
      <p:sp>
        <p:nvSpPr>
          <p:cNvPr id="269" name="CustomShape 4"/>
          <p:cNvSpPr/>
          <p:nvPr/>
        </p:nvSpPr>
        <p:spPr>
          <a:xfrm>
            <a:off x="335880" y="2435400"/>
            <a:ext cx="1931400" cy="92340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70" name="CustomShape 5"/>
          <p:cNvSpPr/>
          <p:nvPr/>
        </p:nvSpPr>
        <p:spPr>
          <a:xfrm>
            <a:off x="582120" y="2531160"/>
            <a:ext cx="143676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Právo na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dorovnání</a:t>
            </a:r>
            <a:endParaRPr/>
          </a:p>
        </p:txBody>
      </p:sp>
      <p:sp>
        <p:nvSpPr>
          <p:cNvPr id="271" name="CustomShape 6"/>
          <p:cNvSpPr/>
          <p:nvPr/>
        </p:nvSpPr>
        <p:spPr>
          <a:xfrm>
            <a:off x="249840" y="4199400"/>
            <a:ext cx="2098800" cy="92340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72" name="CustomShape 7"/>
          <p:cNvSpPr/>
          <p:nvPr/>
        </p:nvSpPr>
        <p:spPr>
          <a:xfrm>
            <a:off x="353520" y="4295160"/>
            <a:ext cx="189396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Odpovědnost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za škodu</a:t>
            </a:r>
            <a:endParaRPr/>
          </a:p>
        </p:txBody>
      </p:sp>
      <p:sp>
        <p:nvSpPr>
          <p:cNvPr id="273" name="CustomShape 8"/>
          <p:cNvSpPr/>
          <p:nvPr/>
        </p:nvSpPr>
        <p:spPr>
          <a:xfrm>
            <a:off x="249840" y="5879880"/>
            <a:ext cx="3277080" cy="67140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74" name="CustomShape 9"/>
          <p:cNvSpPr/>
          <p:nvPr/>
        </p:nvSpPr>
        <p:spPr>
          <a:xfrm>
            <a:off x="398880" y="6032880"/>
            <a:ext cx="297900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Odkupy a vypořádání</a:t>
            </a:r>
            <a:endParaRPr/>
          </a:p>
        </p:txBody>
      </p:sp>
      <p:sp>
        <p:nvSpPr>
          <p:cNvPr id="275" name="CustomShape 10"/>
          <p:cNvSpPr/>
          <p:nvPr/>
        </p:nvSpPr>
        <p:spPr>
          <a:xfrm>
            <a:off x="2603880" y="1091880"/>
            <a:ext cx="7139160" cy="117540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76" name="CustomShape 11"/>
          <p:cNvSpPr/>
          <p:nvPr/>
        </p:nvSpPr>
        <p:spPr>
          <a:xfrm>
            <a:off x="3044160" y="1130760"/>
            <a:ext cx="6255360" cy="109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Vyrovnání v případě, že výměnný poměr akcií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nebo poměr  podílů neodpovídá jejich reálné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(tržní) hodnotě</a:t>
            </a:r>
            <a:endParaRPr/>
          </a:p>
        </p:txBody>
      </p:sp>
      <p:sp>
        <p:nvSpPr>
          <p:cNvPr id="277" name="Line 12"/>
          <p:cNvSpPr/>
          <p:nvPr/>
        </p:nvSpPr>
        <p:spPr>
          <a:xfrm>
            <a:off x="2351880" y="1344240"/>
            <a:ext cx="252000" cy="14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278" name="CustomShape 13"/>
          <p:cNvSpPr/>
          <p:nvPr/>
        </p:nvSpPr>
        <p:spPr>
          <a:xfrm>
            <a:off x="2519640" y="2435400"/>
            <a:ext cx="7223400" cy="167940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79" name="CustomShape 14"/>
          <p:cNvSpPr/>
          <p:nvPr/>
        </p:nvSpPr>
        <p:spPr>
          <a:xfrm>
            <a:off x="3200760" y="2726640"/>
            <a:ext cx="5859360" cy="109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Arial"/>
              </a:rPr>
              <a:t>- výměnný poměr podílů vč. doplatku není přiměřený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Arial"/>
              </a:rPr>
              <a:t>- projekt nepřiznává společníkům nástupnické korporace 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Arial"/>
              </a:rPr>
              <a:t>přiměřený doplatek, pokud se podíly nevyměňují,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Arial"/>
              </a:rPr>
              <a:t>- vypořádání poskytované přejímajícím společníkem není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Arial"/>
              </a:rPr>
              <a:t>přiměřené reálné hodnotě podílu</a:t>
            </a:r>
            <a:endParaRPr/>
          </a:p>
        </p:txBody>
      </p:sp>
      <p:sp>
        <p:nvSpPr>
          <p:cNvPr id="280" name="Line 15"/>
          <p:cNvSpPr/>
          <p:nvPr/>
        </p:nvSpPr>
        <p:spPr>
          <a:xfrm>
            <a:off x="2267640" y="2939400"/>
            <a:ext cx="252000" cy="216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281" name="CustomShape 16"/>
          <p:cNvSpPr/>
          <p:nvPr/>
        </p:nvSpPr>
        <p:spPr>
          <a:xfrm>
            <a:off x="2771640" y="4451400"/>
            <a:ext cx="6971400" cy="117540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82" name="CustomShape 17"/>
          <p:cNvSpPr/>
          <p:nvPr/>
        </p:nvSpPr>
        <p:spPr>
          <a:xfrm>
            <a:off x="3411360" y="4673520"/>
            <a:ext cx="569016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Při porušení povinností členů statutárních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orgánů nebo znalců</a:t>
            </a:r>
            <a:endParaRPr/>
          </a:p>
        </p:txBody>
      </p:sp>
      <p:sp>
        <p:nvSpPr>
          <p:cNvPr id="283" name="Line 18"/>
          <p:cNvSpPr/>
          <p:nvPr/>
        </p:nvSpPr>
        <p:spPr>
          <a:xfrm>
            <a:off x="2351880" y="4787640"/>
            <a:ext cx="420120" cy="18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284" name="CustomShape 19"/>
          <p:cNvSpPr/>
          <p:nvPr/>
        </p:nvSpPr>
        <p:spPr>
          <a:xfrm>
            <a:off x="3779640" y="5795640"/>
            <a:ext cx="5963400" cy="58752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85" name="CustomShape 20"/>
          <p:cNvSpPr/>
          <p:nvPr/>
        </p:nvSpPr>
        <p:spPr>
          <a:xfrm>
            <a:off x="4489920" y="5951520"/>
            <a:ext cx="4541040" cy="27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Arial"/>
              </a:rPr>
              <a:t>Právo na odkoupení akcií nebo obch. podílů</a:t>
            </a:r>
            <a:endParaRPr/>
          </a:p>
        </p:txBody>
      </p:sp>
      <p:sp>
        <p:nvSpPr>
          <p:cNvPr id="286" name="CustomShape 21"/>
          <p:cNvSpPr/>
          <p:nvPr/>
        </p:nvSpPr>
        <p:spPr>
          <a:xfrm>
            <a:off x="3695400" y="6552000"/>
            <a:ext cx="6047280" cy="75528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87" name="CustomShape 22"/>
          <p:cNvSpPr/>
          <p:nvPr/>
        </p:nvSpPr>
        <p:spPr>
          <a:xfrm>
            <a:off x="4237200" y="6563880"/>
            <a:ext cx="496152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Vypořádací podíl při vystoupení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akcionáře z nástupnické společnosti</a:t>
            </a:r>
            <a:endParaRPr/>
          </a:p>
        </p:txBody>
      </p:sp>
      <p:sp>
        <p:nvSpPr>
          <p:cNvPr id="288" name="Line 23"/>
          <p:cNvSpPr/>
          <p:nvPr/>
        </p:nvSpPr>
        <p:spPr>
          <a:xfrm flipV="1">
            <a:off x="3527280" y="6131520"/>
            <a:ext cx="252000" cy="8388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289" name="Line 24"/>
          <p:cNvSpPr/>
          <p:nvPr/>
        </p:nvSpPr>
        <p:spPr>
          <a:xfrm>
            <a:off x="3528000" y="6215760"/>
            <a:ext cx="167760" cy="504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ustomShape 1"/>
          <p:cNvSpPr/>
          <p:nvPr/>
        </p:nvSpPr>
        <p:spPr>
          <a:xfrm>
            <a:off x="504000" y="0"/>
            <a:ext cx="90712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132120" tIns="50760" bIns="50760" anchor="ctr"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>
                <a:solidFill>
                  <a:srgbClr val="000000"/>
                </a:solidFill>
                <a:latin typeface="Arial"/>
                <a:ea typeface="DejaVu Sans"/>
              </a:rPr>
              <a:t>Ochrana věřitelů</a:t>
            </a:r>
            <a:endParaRPr/>
          </a:p>
        </p:txBody>
      </p:sp>
      <p:sp>
        <p:nvSpPr>
          <p:cNvPr id="291" name="CustomShape 2"/>
          <p:cNvSpPr/>
          <p:nvPr/>
        </p:nvSpPr>
        <p:spPr>
          <a:xfrm>
            <a:off x="419400" y="1091880"/>
            <a:ext cx="2435400" cy="50328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92" name="CustomShape 3"/>
          <p:cNvSpPr/>
          <p:nvPr/>
        </p:nvSpPr>
        <p:spPr>
          <a:xfrm>
            <a:off x="1096200" y="1160640"/>
            <a:ext cx="108000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obecně</a:t>
            </a:r>
            <a:endParaRPr/>
          </a:p>
        </p:txBody>
      </p:sp>
      <p:sp>
        <p:nvSpPr>
          <p:cNvPr id="293" name="CustomShape 4"/>
          <p:cNvSpPr/>
          <p:nvPr/>
        </p:nvSpPr>
        <p:spPr>
          <a:xfrm>
            <a:off x="3106440" y="1007640"/>
            <a:ext cx="3444120" cy="58752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94" name="CustomShape 5"/>
          <p:cNvSpPr/>
          <p:nvPr/>
        </p:nvSpPr>
        <p:spPr>
          <a:xfrm>
            <a:off x="3246120" y="1118520"/>
            <a:ext cx="316476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Přihlášení pohledávek </a:t>
            </a:r>
            <a:endParaRPr/>
          </a:p>
        </p:txBody>
      </p:sp>
      <p:sp>
        <p:nvSpPr>
          <p:cNvPr id="295" name="CustomShape 6"/>
          <p:cNvSpPr/>
          <p:nvPr/>
        </p:nvSpPr>
        <p:spPr>
          <a:xfrm>
            <a:off x="6803640" y="1007640"/>
            <a:ext cx="3107520" cy="58752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96" name="CustomShape 7"/>
          <p:cNvSpPr/>
          <p:nvPr/>
        </p:nvSpPr>
        <p:spPr>
          <a:xfrm>
            <a:off x="7172640" y="1118520"/>
            <a:ext cx="236772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Poskytnutí jistoty</a:t>
            </a:r>
            <a:endParaRPr/>
          </a:p>
        </p:txBody>
      </p:sp>
      <p:sp>
        <p:nvSpPr>
          <p:cNvPr id="297" name="CustomShape 8"/>
          <p:cNvSpPr/>
          <p:nvPr/>
        </p:nvSpPr>
        <p:spPr>
          <a:xfrm>
            <a:off x="419400" y="1931400"/>
            <a:ext cx="6215400" cy="50328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98" name="CustomShape 9"/>
          <p:cNvSpPr/>
          <p:nvPr/>
        </p:nvSpPr>
        <p:spPr>
          <a:xfrm>
            <a:off x="1944000" y="2000160"/>
            <a:ext cx="316476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U přeměny rozdělením</a:t>
            </a:r>
            <a:endParaRPr/>
          </a:p>
        </p:txBody>
      </p:sp>
      <p:sp>
        <p:nvSpPr>
          <p:cNvPr id="299" name="CustomShape 10"/>
          <p:cNvSpPr/>
          <p:nvPr/>
        </p:nvSpPr>
        <p:spPr>
          <a:xfrm>
            <a:off x="503640" y="2771640"/>
            <a:ext cx="8496000" cy="58752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00" name="CustomShape 11"/>
          <p:cNvSpPr/>
          <p:nvPr/>
        </p:nvSpPr>
        <p:spPr>
          <a:xfrm>
            <a:off x="916920" y="2882520"/>
            <a:ext cx="469044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                          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Ručení nástupnických společností - § 257, § 258 </a:t>
            </a:r>
            <a:endParaRPr/>
          </a:p>
        </p:txBody>
      </p:sp>
      <p:sp>
        <p:nvSpPr>
          <p:cNvPr id="301" name="CustomShape 12"/>
          <p:cNvSpPr/>
          <p:nvPr/>
        </p:nvSpPr>
        <p:spPr>
          <a:xfrm>
            <a:off x="1091880" y="3527640"/>
            <a:ext cx="8567280" cy="134352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02" name="CustomShape 13"/>
          <p:cNvSpPr/>
          <p:nvPr/>
        </p:nvSpPr>
        <p:spPr>
          <a:xfrm>
            <a:off x="1707120" y="3834000"/>
            <a:ext cx="733464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nejasný projekt a solidarita nástupnických společností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jako věřitelů nebo dlužníků - § 261</a:t>
            </a:r>
            <a:endParaRPr/>
          </a:p>
        </p:txBody>
      </p:sp>
      <p:sp>
        <p:nvSpPr>
          <p:cNvPr id="303" name="CustomShape 14"/>
          <p:cNvSpPr/>
          <p:nvPr/>
        </p:nvSpPr>
        <p:spPr>
          <a:xfrm>
            <a:off x="1931400" y="5039640"/>
            <a:ext cx="6215400" cy="83952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04" name="CustomShape 15"/>
          <p:cNvSpPr/>
          <p:nvPr/>
        </p:nvSpPr>
        <p:spPr>
          <a:xfrm>
            <a:off x="3675600" y="5276880"/>
            <a:ext cx="272448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Právo na informace - § 262</a:t>
            </a:r>
            <a:endParaRPr/>
          </a:p>
        </p:txBody>
      </p:sp>
      <p:sp>
        <p:nvSpPr>
          <p:cNvPr id="305" name="CustomShape 16"/>
          <p:cNvSpPr/>
          <p:nvPr/>
        </p:nvSpPr>
        <p:spPr>
          <a:xfrm>
            <a:off x="1175400" y="6215400"/>
            <a:ext cx="8567280" cy="109152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06" name="CustomShape 17"/>
          <p:cNvSpPr/>
          <p:nvPr/>
        </p:nvSpPr>
        <p:spPr>
          <a:xfrm>
            <a:off x="2018520" y="6395400"/>
            <a:ext cx="687888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Oprávnění dlužníků plnit kterékoli nástupnické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a oprávnění žádat plnění po kterékoli nástupnické - § 264</a:t>
            </a:r>
            <a:endParaRPr/>
          </a:p>
        </p:txBody>
      </p:sp>
      <p:sp>
        <p:nvSpPr>
          <p:cNvPr id="307" name="Line 18"/>
          <p:cNvSpPr/>
          <p:nvPr/>
        </p:nvSpPr>
        <p:spPr>
          <a:xfrm>
            <a:off x="251640" y="2183400"/>
            <a:ext cx="1800" cy="462024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308" name="Line 19"/>
          <p:cNvSpPr/>
          <p:nvPr/>
        </p:nvSpPr>
        <p:spPr>
          <a:xfrm>
            <a:off x="251640" y="2183400"/>
            <a:ext cx="168120" cy="216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309" name="Line 20"/>
          <p:cNvSpPr/>
          <p:nvPr/>
        </p:nvSpPr>
        <p:spPr>
          <a:xfrm>
            <a:off x="251640" y="3024000"/>
            <a:ext cx="252000" cy="14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310" name="Line 21"/>
          <p:cNvSpPr/>
          <p:nvPr/>
        </p:nvSpPr>
        <p:spPr>
          <a:xfrm>
            <a:off x="251640" y="4115880"/>
            <a:ext cx="840240" cy="18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311" name="Line 22"/>
          <p:cNvSpPr/>
          <p:nvPr/>
        </p:nvSpPr>
        <p:spPr>
          <a:xfrm>
            <a:off x="251640" y="5459400"/>
            <a:ext cx="1680120" cy="216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312" name="Line 23"/>
          <p:cNvSpPr/>
          <p:nvPr/>
        </p:nvSpPr>
        <p:spPr>
          <a:xfrm>
            <a:off x="251640" y="6803640"/>
            <a:ext cx="924120" cy="18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CustomShape 1"/>
          <p:cNvSpPr/>
          <p:nvPr/>
        </p:nvSpPr>
        <p:spPr>
          <a:xfrm>
            <a:off x="504000" y="0"/>
            <a:ext cx="90712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132120" tIns="50760" bIns="50760" anchor="ctr"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>
                <a:solidFill>
                  <a:srgbClr val="000000"/>
                </a:solidFill>
                <a:latin typeface="Arial"/>
                <a:ea typeface="DejaVu Sans"/>
              </a:rPr>
              <a:t>znalci</a:t>
            </a:r>
            <a:endParaRPr/>
          </a:p>
        </p:txBody>
      </p:sp>
      <p:sp>
        <p:nvSpPr>
          <p:cNvPr id="314" name="CustomShape 2"/>
          <p:cNvSpPr/>
          <p:nvPr/>
        </p:nvSpPr>
        <p:spPr>
          <a:xfrm>
            <a:off x="1343880" y="923400"/>
            <a:ext cx="7139160" cy="58752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5" name="CustomShape 3"/>
          <p:cNvSpPr/>
          <p:nvPr/>
        </p:nvSpPr>
        <p:spPr>
          <a:xfrm>
            <a:off x="2092320" y="1034280"/>
            <a:ext cx="563976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Úloha znalců podle obecných ustanovení - § 28 n.</a:t>
            </a:r>
            <a:endParaRPr/>
          </a:p>
        </p:txBody>
      </p:sp>
      <p:sp>
        <p:nvSpPr>
          <p:cNvPr id="316" name="CustomShape 4"/>
          <p:cNvSpPr/>
          <p:nvPr/>
        </p:nvSpPr>
        <p:spPr>
          <a:xfrm>
            <a:off x="251640" y="2015640"/>
            <a:ext cx="2603520" cy="109152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7" name="CustomShape 5"/>
          <p:cNvSpPr/>
          <p:nvPr/>
        </p:nvSpPr>
        <p:spPr>
          <a:xfrm>
            <a:off x="477720" y="2012760"/>
            <a:ext cx="2148480" cy="109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Ocenění jmění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obchodní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společnosti</a:t>
            </a:r>
            <a:endParaRPr/>
          </a:p>
        </p:txBody>
      </p:sp>
      <p:sp>
        <p:nvSpPr>
          <p:cNvPr id="318" name="CustomShape 6"/>
          <p:cNvSpPr/>
          <p:nvPr/>
        </p:nvSpPr>
        <p:spPr>
          <a:xfrm>
            <a:off x="2183400" y="3611880"/>
            <a:ext cx="2267280" cy="117540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9" name="CustomShape 7"/>
          <p:cNvSpPr/>
          <p:nvPr/>
        </p:nvSpPr>
        <p:spPr>
          <a:xfrm>
            <a:off x="2335680" y="3650760"/>
            <a:ext cx="1960920" cy="109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Přezkoumání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projektu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přeměny</a:t>
            </a:r>
            <a:endParaRPr/>
          </a:p>
        </p:txBody>
      </p:sp>
      <p:sp>
        <p:nvSpPr>
          <p:cNvPr id="320" name="CustomShape 8"/>
          <p:cNvSpPr/>
          <p:nvPr/>
        </p:nvSpPr>
        <p:spPr>
          <a:xfrm>
            <a:off x="6550200" y="3779640"/>
            <a:ext cx="3192480" cy="83952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21" name="CustomShape 9"/>
          <p:cNvSpPr/>
          <p:nvPr/>
        </p:nvSpPr>
        <p:spPr>
          <a:xfrm>
            <a:off x="6682320" y="3834000"/>
            <a:ext cx="292716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Přezkum kupní ceny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nebo VP akcionáři</a:t>
            </a:r>
            <a:endParaRPr/>
          </a:p>
        </p:txBody>
      </p:sp>
      <p:sp>
        <p:nvSpPr>
          <p:cNvPr id="322" name="CustomShape 10"/>
          <p:cNvSpPr/>
          <p:nvPr/>
        </p:nvSpPr>
        <p:spPr>
          <a:xfrm>
            <a:off x="4450320" y="2015640"/>
            <a:ext cx="2183040" cy="125928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23" name="CustomShape 11"/>
          <p:cNvSpPr/>
          <p:nvPr/>
        </p:nvSpPr>
        <p:spPr>
          <a:xfrm>
            <a:off x="4545360" y="2096640"/>
            <a:ext cx="1994400" cy="109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Přezkum výše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přiměřeného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vypořádání</a:t>
            </a:r>
            <a:endParaRPr/>
          </a:p>
        </p:txBody>
      </p:sp>
      <p:sp>
        <p:nvSpPr>
          <p:cNvPr id="324" name="CustomShape 12"/>
          <p:cNvSpPr/>
          <p:nvPr/>
        </p:nvSpPr>
        <p:spPr>
          <a:xfrm>
            <a:off x="251640" y="5039640"/>
            <a:ext cx="1343520" cy="2183400"/>
          </a:xfrm>
          <a:prstGeom prst="rect">
            <a:avLst/>
          </a:prstGeom>
          <a:solidFill>
            <a:srgbClr val="cc33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25" name="CustomShape 13"/>
          <p:cNvSpPr/>
          <p:nvPr/>
        </p:nvSpPr>
        <p:spPr>
          <a:xfrm>
            <a:off x="551520" y="5582880"/>
            <a:ext cx="741600" cy="109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Jen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sro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a  as</a:t>
            </a:r>
            <a:endParaRPr/>
          </a:p>
        </p:txBody>
      </p:sp>
      <p:sp>
        <p:nvSpPr>
          <p:cNvPr id="326" name="Line 14"/>
          <p:cNvSpPr/>
          <p:nvPr/>
        </p:nvSpPr>
        <p:spPr>
          <a:xfrm>
            <a:off x="1763640" y="1763640"/>
            <a:ext cx="6048000" cy="180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327" name="Line 15"/>
          <p:cNvSpPr/>
          <p:nvPr/>
        </p:nvSpPr>
        <p:spPr>
          <a:xfrm>
            <a:off x="4703400" y="1511640"/>
            <a:ext cx="2160" cy="252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328" name="Line 16"/>
          <p:cNvSpPr/>
          <p:nvPr/>
        </p:nvSpPr>
        <p:spPr>
          <a:xfrm>
            <a:off x="1764000" y="1763640"/>
            <a:ext cx="1440" cy="252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329" name="Line 17"/>
          <p:cNvSpPr/>
          <p:nvPr/>
        </p:nvSpPr>
        <p:spPr>
          <a:xfrm>
            <a:off x="3443400" y="1763640"/>
            <a:ext cx="2160" cy="18482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330" name="Line 18"/>
          <p:cNvSpPr/>
          <p:nvPr/>
        </p:nvSpPr>
        <p:spPr>
          <a:xfrm>
            <a:off x="5628240" y="1763640"/>
            <a:ext cx="1440" cy="252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331" name="Line 19"/>
          <p:cNvSpPr/>
          <p:nvPr/>
        </p:nvSpPr>
        <p:spPr>
          <a:xfrm>
            <a:off x="7811640" y="1763640"/>
            <a:ext cx="1800" cy="2016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332" name="Line 20"/>
          <p:cNvSpPr/>
          <p:nvPr/>
        </p:nvSpPr>
        <p:spPr>
          <a:xfrm>
            <a:off x="503640" y="3107880"/>
            <a:ext cx="1800" cy="193212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333" name="CustomShape 21"/>
          <p:cNvSpPr/>
          <p:nvPr/>
        </p:nvSpPr>
        <p:spPr>
          <a:xfrm>
            <a:off x="1931400" y="5039640"/>
            <a:ext cx="2015280" cy="1259280"/>
          </a:xfrm>
          <a:prstGeom prst="rect">
            <a:avLst/>
          </a:prstGeom>
          <a:solidFill>
            <a:srgbClr val="cc33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34" name="CustomShape 22"/>
          <p:cNvSpPr/>
          <p:nvPr/>
        </p:nvSpPr>
        <p:spPr>
          <a:xfrm>
            <a:off x="2169000" y="5120640"/>
            <a:ext cx="1538640" cy="109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Na žádost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společníka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sro</a:t>
            </a:r>
            <a:endParaRPr/>
          </a:p>
        </p:txBody>
      </p:sp>
      <p:sp>
        <p:nvSpPr>
          <p:cNvPr id="335" name="CustomShape 23"/>
          <p:cNvSpPr/>
          <p:nvPr/>
        </p:nvSpPr>
        <p:spPr>
          <a:xfrm>
            <a:off x="1929960" y="6551640"/>
            <a:ext cx="3276720" cy="839520"/>
          </a:xfrm>
          <a:prstGeom prst="rect">
            <a:avLst/>
          </a:prstGeom>
          <a:solidFill>
            <a:srgbClr val="cc33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36" name="CustomShape 24"/>
          <p:cNvSpPr/>
          <p:nvPr/>
        </p:nvSpPr>
        <p:spPr>
          <a:xfrm>
            <a:off x="2053440" y="6606000"/>
            <a:ext cx="302940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Povinné přezkoumání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u as</a:t>
            </a:r>
            <a:endParaRPr/>
          </a:p>
        </p:txBody>
      </p:sp>
      <p:sp>
        <p:nvSpPr>
          <p:cNvPr id="337" name="Line 25"/>
          <p:cNvSpPr/>
          <p:nvPr/>
        </p:nvSpPr>
        <p:spPr>
          <a:xfrm>
            <a:off x="3107880" y="4955400"/>
            <a:ext cx="1176120" cy="216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338" name="Line 26"/>
          <p:cNvSpPr/>
          <p:nvPr/>
        </p:nvSpPr>
        <p:spPr>
          <a:xfrm>
            <a:off x="3443760" y="4787640"/>
            <a:ext cx="1800" cy="16812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339" name="Line 27"/>
          <p:cNvSpPr/>
          <p:nvPr/>
        </p:nvSpPr>
        <p:spPr>
          <a:xfrm>
            <a:off x="3107880" y="4955400"/>
            <a:ext cx="1440" cy="842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340" name="Line 28"/>
          <p:cNvSpPr/>
          <p:nvPr/>
        </p:nvSpPr>
        <p:spPr>
          <a:xfrm>
            <a:off x="4283640" y="4955400"/>
            <a:ext cx="1800" cy="15962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341" name="CustomShape 29"/>
          <p:cNvSpPr/>
          <p:nvPr/>
        </p:nvSpPr>
        <p:spPr>
          <a:xfrm>
            <a:off x="4701960" y="3611880"/>
            <a:ext cx="1679040" cy="2687400"/>
          </a:xfrm>
          <a:prstGeom prst="rect">
            <a:avLst/>
          </a:prstGeom>
          <a:solidFill>
            <a:srgbClr val="cc33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2" name="CustomShape 30"/>
          <p:cNvSpPr/>
          <p:nvPr/>
        </p:nvSpPr>
        <p:spPr>
          <a:xfrm>
            <a:off x="4773240" y="4041360"/>
            <a:ext cx="1538640" cy="1828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Přeměna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převodem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jmění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na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společníka</a:t>
            </a:r>
            <a:endParaRPr/>
          </a:p>
        </p:txBody>
      </p:sp>
      <p:sp>
        <p:nvSpPr>
          <p:cNvPr id="343" name="Line 31"/>
          <p:cNvSpPr/>
          <p:nvPr/>
        </p:nvSpPr>
        <p:spPr>
          <a:xfrm>
            <a:off x="5459400" y="3275640"/>
            <a:ext cx="2160" cy="3362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344" name="CustomShape 32"/>
          <p:cNvSpPr/>
          <p:nvPr/>
        </p:nvSpPr>
        <p:spPr>
          <a:xfrm>
            <a:off x="6635880" y="4871880"/>
            <a:ext cx="3191400" cy="2351160"/>
          </a:xfrm>
          <a:prstGeom prst="rect">
            <a:avLst/>
          </a:prstGeom>
          <a:solidFill>
            <a:srgbClr val="cc33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5" name="CustomShape 33"/>
          <p:cNvSpPr/>
          <p:nvPr/>
        </p:nvSpPr>
        <p:spPr>
          <a:xfrm>
            <a:off x="6927480" y="5132520"/>
            <a:ext cx="2605680" cy="1828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Odkup akcií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nástupnickou spol.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Vystoupení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akcionáře ze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společnosti</a:t>
            </a:r>
            <a:endParaRPr/>
          </a:p>
        </p:txBody>
      </p:sp>
      <p:sp>
        <p:nvSpPr>
          <p:cNvPr id="346" name="Line 34"/>
          <p:cNvSpPr/>
          <p:nvPr/>
        </p:nvSpPr>
        <p:spPr>
          <a:xfrm>
            <a:off x="8231400" y="4619880"/>
            <a:ext cx="2160" cy="252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504000" y="-360"/>
            <a:ext cx="9071280" cy="806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132120" tIns="50760" bIns="50760" anchor="ctr"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Prameny úpravy přeměn</a:t>
            </a:r>
            <a:endParaRPr/>
          </a:p>
        </p:txBody>
      </p:sp>
      <p:sp>
        <p:nvSpPr>
          <p:cNvPr id="51" name="CustomShape 2"/>
          <p:cNvSpPr/>
          <p:nvPr/>
        </p:nvSpPr>
        <p:spPr>
          <a:xfrm>
            <a:off x="335880" y="3804120"/>
            <a:ext cx="9239400" cy="58752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3"/>
          <p:cNvSpPr/>
          <p:nvPr/>
        </p:nvSpPr>
        <p:spPr>
          <a:xfrm>
            <a:off x="792000" y="3960000"/>
            <a:ext cx="834480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z. č. 125/2008 Sb., o přeměnách obchodních </a:t>
            </a: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spol</a:t>
            </a: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ečností a družstev </a:t>
            </a:r>
            <a:endParaRPr/>
          </a:p>
        </p:txBody>
      </p:sp>
      <p:sp>
        <p:nvSpPr>
          <p:cNvPr id="53" name="CustomShape 4"/>
          <p:cNvSpPr/>
          <p:nvPr/>
        </p:nvSpPr>
        <p:spPr>
          <a:xfrm>
            <a:off x="407880" y="1080000"/>
            <a:ext cx="3191400" cy="58716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5"/>
          <p:cNvSpPr/>
          <p:nvPr/>
        </p:nvSpPr>
        <p:spPr>
          <a:xfrm>
            <a:off x="833760" y="1190160"/>
            <a:ext cx="234036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Občanský zákoník</a:t>
            </a:r>
            <a:endParaRPr/>
          </a:p>
        </p:txBody>
      </p:sp>
      <p:sp>
        <p:nvSpPr>
          <p:cNvPr id="55" name="CustomShape 6"/>
          <p:cNvSpPr/>
          <p:nvPr/>
        </p:nvSpPr>
        <p:spPr>
          <a:xfrm>
            <a:off x="4176000" y="1079640"/>
            <a:ext cx="5543640" cy="230400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Obsahuje úpravu přeměn právnických osob jako obecné východisko pro procesy přeměn (§ 174 – 184), na obecnou úpravu navazují speciální pravidla pro jednotlivé právnické osoby v OZ.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Pro obchodní korporace sice platí princip obecnosti, ale upraveno speciálním zákonem, který je v podstatě komplexní. Obecná úprava OZ ale obsahuje některá vymezení pojmů: např. rozhodný den v § 176 OZ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6" name="Line 7"/>
          <p:cNvSpPr/>
          <p:nvPr/>
        </p:nvSpPr>
        <p:spPr>
          <a:xfrm>
            <a:off x="3600000" y="1296000"/>
            <a:ext cx="576000" cy="5918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57" name="Line 8"/>
          <p:cNvSpPr/>
          <p:nvPr/>
        </p:nvSpPr>
        <p:spPr>
          <a:xfrm>
            <a:off x="2592000" y="4392000"/>
            <a:ext cx="1439640" cy="1440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58" name="CustomShape 9"/>
          <p:cNvSpPr/>
          <p:nvPr/>
        </p:nvSpPr>
        <p:spPr>
          <a:xfrm>
            <a:off x="4031640" y="5040000"/>
            <a:ext cx="5543640" cy="115164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Komplexní úprava včetně přeshraničních přeměn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Implementuje požadavky evropských směrnic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504000" y="-360"/>
            <a:ext cx="9071280" cy="806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132120" tIns="50760" bIns="50760" anchor="ctr"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Systematika úpravy přeměn</a:t>
            </a:r>
            <a:endParaRPr/>
          </a:p>
        </p:txBody>
      </p:sp>
      <p:sp>
        <p:nvSpPr>
          <p:cNvPr id="60" name="CustomShape 2"/>
          <p:cNvSpPr/>
          <p:nvPr/>
        </p:nvSpPr>
        <p:spPr>
          <a:xfrm>
            <a:off x="419760" y="755640"/>
            <a:ext cx="9169200" cy="48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Schema systematiky</a:t>
            </a:r>
            <a:endParaRPr/>
          </a:p>
        </p:txBody>
      </p:sp>
      <p:sp>
        <p:nvSpPr>
          <p:cNvPr id="61" name="CustomShape 3"/>
          <p:cNvSpPr/>
          <p:nvPr/>
        </p:nvSpPr>
        <p:spPr>
          <a:xfrm>
            <a:off x="335880" y="1427400"/>
            <a:ext cx="3191400" cy="58752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CustomShape 4"/>
          <p:cNvSpPr/>
          <p:nvPr/>
        </p:nvSpPr>
        <p:spPr>
          <a:xfrm>
            <a:off x="568440" y="1538280"/>
            <a:ext cx="272448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Obecná ustanovení</a:t>
            </a:r>
            <a:endParaRPr/>
          </a:p>
        </p:txBody>
      </p:sp>
      <p:sp>
        <p:nvSpPr>
          <p:cNvPr id="63" name="CustomShape 5"/>
          <p:cNvSpPr/>
          <p:nvPr/>
        </p:nvSpPr>
        <p:spPr>
          <a:xfrm>
            <a:off x="335880" y="3191400"/>
            <a:ext cx="3191400" cy="58752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6"/>
          <p:cNvSpPr/>
          <p:nvPr/>
        </p:nvSpPr>
        <p:spPr>
          <a:xfrm>
            <a:off x="1263600" y="3302280"/>
            <a:ext cx="133452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rozdělení</a:t>
            </a:r>
            <a:endParaRPr/>
          </a:p>
        </p:txBody>
      </p:sp>
      <p:sp>
        <p:nvSpPr>
          <p:cNvPr id="65" name="CustomShape 7"/>
          <p:cNvSpPr/>
          <p:nvPr/>
        </p:nvSpPr>
        <p:spPr>
          <a:xfrm>
            <a:off x="335880" y="2351880"/>
            <a:ext cx="3191400" cy="58716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8"/>
          <p:cNvSpPr/>
          <p:nvPr/>
        </p:nvSpPr>
        <p:spPr>
          <a:xfrm>
            <a:off x="1602360" y="2462040"/>
            <a:ext cx="65628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fúze</a:t>
            </a:r>
            <a:endParaRPr/>
          </a:p>
        </p:txBody>
      </p:sp>
      <p:sp>
        <p:nvSpPr>
          <p:cNvPr id="67" name="CustomShape 9"/>
          <p:cNvSpPr/>
          <p:nvPr/>
        </p:nvSpPr>
        <p:spPr>
          <a:xfrm>
            <a:off x="335880" y="6803640"/>
            <a:ext cx="3191400" cy="58752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0"/>
          <p:cNvSpPr/>
          <p:nvPr/>
        </p:nvSpPr>
        <p:spPr>
          <a:xfrm>
            <a:off x="1297800" y="6914520"/>
            <a:ext cx="126612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Účinnost</a:t>
            </a:r>
            <a:endParaRPr/>
          </a:p>
        </p:txBody>
      </p:sp>
      <p:sp>
        <p:nvSpPr>
          <p:cNvPr id="69" name="CustomShape 11"/>
          <p:cNvSpPr/>
          <p:nvPr/>
        </p:nvSpPr>
        <p:spPr>
          <a:xfrm>
            <a:off x="335880" y="5963400"/>
            <a:ext cx="3359160" cy="67104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12"/>
          <p:cNvSpPr/>
          <p:nvPr/>
        </p:nvSpPr>
        <p:spPr>
          <a:xfrm>
            <a:off x="766800" y="6024960"/>
            <a:ext cx="249444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Times New Roman"/>
                <a:ea typeface="Arial"/>
              </a:rPr>
              <a:t>Přechodná a závěrečná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Times New Roman"/>
                <a:ea typeface="Arial"/>
              </a:rPr>
              <a:t>ustanovení</a:t>
            </a:r>
            <a:endParaRPr/>
          </a:p>
        </p:txBody>
      </p:sp>
      <p:sp>
        <p:nvSpPr>
          <p:cNvPr id="71" name="CustomShape 13"/>
          <p:cNvSpPr/>
          <p:nvPr/>
        </p:nvSpPr>
        <p:spPr>
          <a:xfrm>
            <a:off x="335880" y="5123880"/>
            <a:ext cx="3359160" cy="67140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14"/>
          <p:cNvSpPr/>
          <p:nvPr/>
        </p:nvSpPr>
        <p:spPr>
          <a:xfrm>
            <a:off x="610200" y="5276880"/>
            <a:ext cx="280836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Změna právní formy</a:t>
            </a:r>
            <a:endParaRPr/>
          </a:p>
        </p:txBody>
      </p:sp>
      <p:sp>
        <p:nvSpPr>
          <p:cNvPr id="73" name="CustomShape 15"/>
          <p:cNvSpPr/>
          <p:nvPr/>
        </p:nvSpPr>
        <p:spPr>
          <a:xfrm>
            <a:off x="335880" y="4031640"/>
            <a:ext cx="3359160" cy="83952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CustomShape 16"/>
          <p:cNvSpPr/>
          <p:nvPr/>
        </p:nvSpPr>
        <p:spPr>
          <a:xfrm>
            <a:off x="1032840" y="4086000"/>
            <a:ext cx="196236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Převod jmění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na společníka</a:t>
            </a:r>
            <a:endParaRPr/>
          </a:p>
        </p:txBody>
      </p:sp>
      <p:sp>
        <p:nvSpPr>
          <p:cNvPr id="75" name="CustomShape 17"/>
          <p:cNvSpPr/>
          <p:nvPr/>
        </p:nvSpPr>
        <p:spPr>
          <a:xfrm>
            <a:off x="3863880" y="1175400"/>
            <a:ext cx="5963400" cy="109152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18"/>
          <p:cNvSpPr/>
          <p:nvPr/>
        </p:nvSpPr>
        <p:spPr>
          <a:xfrm>
            <a:off x="4362840" y="1263600"/>
            <a:ext cx="4963320" cy="914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Projekt přeměny, zpráva o přeměně, znalci,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informace o přeměně, ochrana věřitelů,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odpovědnost, neplatnost, účinnost</a:t>
            </a:r>
            <a:endParaRPr/>
          </a:p>
        </p:txBody>
      </p:sp>
      <p:sp>
        <p:nvSpPr>
          <p:cNvPr id="77" name="CustomShape 19"/>
          <p:cNvSpPr/>
          <p:nvPr/>
        </p:nvSpPr>
        <p:spPr>
          <a:xfrm>
            <a:off x="4031640" y="2519640"/>
            <a:ext cx="5795280" cy="344340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CustomShape 20"/>
          <p:cNvSpPr/>
          <p:nvPr/>
        </p:nvSpPr>
        <p:spPr>
          <a:xfrm>
            <a:off x="4795200" y="2778480"/>
            <a:ext cx="4266720" cy="292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Obecná ustanovení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Zvláštní ustanovení o přeměně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jednotlivých forem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obchodních společností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Zvláštní ustanovení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o přeshraničních přeměnách</a:t>
            </a:r>
            <a:endParaRPr/>
          </a:p>
        </p:txBody>
      </p:sp>
      <p:sp>
        <p:nvSpPr>
          <p:cNvPr id="79" name="Line 21"/>
          <p:cNvSpPr/>
          <p:nvPr/>
        </p:nvSpPr>
        <p:spPr>
          <a:xfrm>
            <a:off x="3528000" y="2687760"/>
            <a:ext cx="504000" cy="117612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80" name="Line 22"/>
          <p:cNvSpPr/>
          <p:nvPr/>
        </p:nvSpPr>
        <p:spPr>
          <a:xfrm>
            <a:off x="3528000" y="3443760"/>
            <a:ext cx="504000" cy="42012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81" name="Line 23"/>
          <p:cNvSpPr/>
          <p:nvPr/>
        </p:nvSpPr>
        <p:spPr>
          <a:xfrm flipV="1">
            <a:off x="3695040" y="3863520"/>
            <a:ext cx="336240" cy="58788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82" name="Line 24"/>
          <p:cNvSpPr/>
          <p:nvPr/>
        </p:nvSpPr>
        <p:spPr>
          <a:xfrm flipV="1">
            <a:off x="3695040" y="3863880"/>
            <a:ext cx="335880" cy="1512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83" name="CustomShape 25"/>
          <p:cNvSpPr/>
          <p:nvPr/>
        </p:nvSpPr>
        <p:spPr>
          <a:xfrm>
            <a:off x="4031640" y="6803640"/>
            <a:ext cx="5459400" cy="50328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CustomShape 26"/>
          <p:cNvSpPr/>
          <p:nvPr/>
        </p:nvSpPr>
        <p:spPr>
          <a:xfrm>
            <a:off x="5550480" y="6872400"/>
            <a:ext cx="241956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1. červenec 2008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504000" y="0"/>
            <a:ext cx="9071280" cy="95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132120" tIns="50760" bIns="50760" anchor="ctr"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>
                <a:solidFill>
                  <a:srgbClr val="000000"/>
                </a:solidFill>
                <a:latin typeface="Arial"/>
                <a:ea typeface="DejaVu Sans"/>
              </a:rPr>
              <a:t>Vnitrostátní druhy přeměn</a:t>
            </a:r>
            <a:endParaRPr/>
          </a:p>
        </p:txBody>
      </p:sp>
      <p:sp>
        <p:nvSpPr>
          <p:cNvPr id="86" name="CustomShape 2"/>
          <p:cNvSpPr/>
          <p:nvPr/>
        </p:nvSpPr>
        <p:spPr>
          <a:xfrm>
            <a:off x="335880" y="4451400"/>
            <a:ext cx="2099160" cy="50328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3"/>
          <p:cNvSpPr/>
          <p:nvPr/>
        </p:nvSpPr>
        <p:spPr>
          <a:xfrm>
            <a:off x="716760" y="4520160"/>
            <a:ext cx="133452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rozdělení</a:t>
            </a:r>
            <a:endParaRPr/>
          </a:p>
        </p:txBody>
      </p:sp>
      <p:sp>
        <p:nvSpPr>
          <p:cNvPr id="88" name="CustomShape 4"/>
          <p:cNvSpPr/>
          <p:nvPr/>
        </p:nvSpPr>
        <p:spPr>
          <a:xfrm>
            <a:off x="419400" y="6299640"/>
            <a:ext cx="3023280" cy="83952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5"/>
          <p:cNvSpPr/>
          <p:nvPr/>
        </p:nvSpPr>
        <p:spPr>
          <a:xfrm>
            <a:off x="948960" y="6354000"/>
            <a:ext cx="196236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převod jmění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na společníka</a:t>
            </a:r>
            <a:endParaRPr/>
          </a:p>
        </p:txBody>
      </p:sp>
      <p:sp>
        <p:nvSpPr>
          <p:cNvPr id="90" name="CustomShape 6"/>
          <p:cNvSpPr/>
          <p:nvPr/>
        </p:nvSpPr>
        <p:spPr>
          <a:xfrm>
            <a:off x="6129720" y="6299640"/>
            <a:ext cx="3107160" cy="923400"/>
          </a:xfrm>
          <a:prstGeom prst="rect">
            <a:avLst/>
          </a:prstGeom>
          <a:solidFill>
            <a:srgbClr val="003366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CustomShape 7"/>
          <p:cNvSpPr/>
          <p:nvPr/>
        </p:nvSpPr>
        <p:spPr>
          <a:xfrm>
            <a:off x="6280200" y="6395400"/>
            <a:ext cx="280836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Změna právní formy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společnosti</a:t>
            </a:r>
            <a:endParaRPr/>
          </a:p>
        </p:txBody>
      </p:sp>
      <p:sp>
        <p:nvSpPr>
          <p:cNvPr id="92" name="CustomShape 8"/>
          <p:cNvSpPr/>
          <p:nvPr/>
        </p:nvSpPr>
        <p:spPr>
          <a:xfrm>
            <a:off x="419400" y="1343880"/>
            <a:ext cx="2099520" cy="50328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9"/>
          <p:cNvSpPr/>
          <p:nvPr/>
        </p:nvSpPr>
        <p:spPr>
          <a:xfrm>
            <a:off x="1140120" y="1412640"/>
            <a:ext cx="65628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fúze</a:t>
            </a:r>
            <a:endParaRPr/>
          </a:p>
        </p:txBody>
      </p:sp>
      <p:sp>
        <p:nvSpPr>
          <p:cNvPr id="94" name="CustomShape 10"/>
          <p:cNvSpPr/>
          <p:nvPr/>
        </p:nvSpPr>
        <p:spPr>
          <a:xfrm>
            <a:off x="2939400" y="1343520"/>
            <a:ext cx="1679400" cy="419760"/>
          </a:xfrm>
          <a:prstGeom prst="rect">
            <a:avLst/>
          </a:prstGeom>
          <a:solidFill>
            <a:srgbClr val="ffcc66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CustomShape 11"/>
          <p:cNvSpPr/>
          <p:nvPr/>
        </p:nvSpPr>
        <p:spPr>
          <a:xfrm>
            <a:off x="3170520" y="1370880"/>
            <a:ext cx="121572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sloučení</a:t>
            </a:r>
            <a:endParaRPr/>
          </a:p>
        </p:txBody>
      </p:sp>
      <p:sp>
        <p:nvSpPr>
          <p:cNvPr id="96" name="CustomShape 12"/>
          <p:cNvSpPr/>
          <p:nvPr/>
        </p:nvSpPr>
        <p:spPr>
          <a:xfrm>
            <a:off x="2939400" y="2183400"/>
            <a:ext cx="1679400" cy="419760"/>
          </a:xfrm>
          <a:prstGeom prst="rect">
            <a:avLst/>
          </a:prstGeom>
          <a:solidFill>
            <a:srgbClr val="ffcc66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CustomShape 13"/>
          <p:cNvSpPr/>
          <p:nvPr/>
        </p:nvSpPr>
        <p:spPr>
          <a:xfrm>
            <a:off x="3212280" y="2210760"/>
            <a:ext cx="113184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splynutí</a:t>
            </a:r>
            <a:endParaRPr/>
          </a:p>
        </p:txBody>
      </p:sp>
      <p:sp>
        <p:nvSpPr>
          <p:cNvPr id="98" name="CustomShape 14"/>
          <p:cNvSpPr/>
          <p:nvPr/>
        </p:nvSpPr>
        <p:spPr>
          <a:xfrm>
            <a:off x="4871880" y="1091880"/>
            <a:ext cx="419400" cy="419040"/>
          </a:xfrm>
          <a:prstGeom prst="ellipse">
            <a:avLst/>
          </a:prstGeom>
          <a:solidFill>
            <a:srgbClr val="ff66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9" name="CustomShape 15"/>
          <p:cNvSpPr/>
          <p:nvPr/>
        </p:nvSpPr>
        <p:spPr>
          <a:xfrm>
            <a:off x="4937040" y="1080720"/>
            <a:ext cx="28692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1</a:t>
            </a:r>
            <a:endParaRPr/>
          </a:p>
        </p:txBody>
      </p:sp>
      <p:sp>
        <p:nvSpPr>
          <p:cNvPr id="100" name="CustomShape 16"/>
          <p:cNvSpPr/>
          <p:nvPr/>
        </p:nvSpPr>
        <p:spPr>
          <a:xfrm>
            <a:off x="5795640" y="1091880"/>
            <a:ext cx="503280" cy="419040"/>
          </a:xfrm>
          <a:prstGeom prst="ellipse">
            <a:avLst/>
          </a:prstGeom>
          <a:solidFill>
            <a:srgbClr val="ff66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CustomShape 17"/>
          <p:cNvSpPr/>
          <p:nvPr/>
        </p:nvSpPr>
        <p:spPr>
          <a:xfrm>
            <a:off x="5902920" y="1080720"/>
            <a:ext cx="28692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2</a:t>
            </a:r>
            <a:endParaRPr/>
          </a:p>
        </p:txBody>
      </p:sp>
      <p:sp>
        <p:nvSpPr>
          <p:cNvPr id="102" name="CustomShape 18"/>
          <p:cNvSpPr/>
          <p:nvPr/>
        </p:nvSpPr>
        <p:spPr>
          <a:xfrm>
            <a:off x="7139880" y="839880"/>
            <a:ext cx="1847160" cy="923400"/>
          </a:xfrm>
          <a:prstGeom prst="ellipse">
            <a:avLst/>
          </a:prstGeom>
          <a:solidFill>
            <a:srgbClr val="ff66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CustomShape 19"/>
          <p:cNvSpPr/>
          <p:nvPr/>
        </p:nvSpPr>
        <p:spPr>
          <a:xfrm>
            <a:off x="7257240" y="1080720"/>
            <a:ext cx="160956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2 včetně 1</a:t>
            </a:r>
            <a:endParaRPr/>
          </a:p>
        </p:txBody>
      </p:sp>
      <p:sp>
        <p:nvSpPr>
          <p:cNvPr id="104" name="CustomShape 20"/>
          <p:cNvSpPr/>
          <p:nvPr/>
        </p:nvSpPr>
        <p:spPr>
          <a:xfrm>
            <a:off x="5442120" y="1259640"/>
            <a:ext cx="223560" cy="48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+</a:t>
            </a:r>
            <a:endParaRPr/>
          </a:p>
        </p:txBody>
      </p:sp>
      <p:sp>
        <p:nvSpPr>
          <p:cNvPr id="105" name="CustomShape 21"/>
          <p:cNvSpPr/>
          <p:nvPr/>
        </p:nvSpPr>
        <p:spPr>
          <a:xfrm>
            <a:off x="6467760" y="1007640"/>
            <a:ext cx="517680" cy="48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=</a:t>
            </a:r>
            <a:endParaRPr/>
          </a:p>
        </p:txBody>
      </p:sp>
      <p:sp>
        <p:nvSpPr>
          <p:cNvPr id="106" name="CustomShape 22"/>
          <p:cNvSpPr/>
          <p:nvPr/>
        </p:nvSpPr>
        <p:spPr>
          <a:xfrm>
            <a:off x="5039640" y="2183760"/>
            <a:ext cx="503280" cy="419040"/>
          </a:xfrm>
          <a:prstGeom prst="ellipse">
            <a:avLst/>
          </a:prstGeom>
          <a:solidFill>
            <a:srgbClr val="ff66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07" name="CustomShape 23"/>
          <p:cNvSpPr/>
          <p:nvPr/>
        </p:nvSpPr>
        <p:spPr>
          <a:xfrm>
            <a:off x="5146920" y="2172600"/>
            <a:ext cx="28692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1</a:t>
            </a:r>
            <a:endParaRPr/>
          </a:p>
        </p:txBody>
      </p:sp>
      <p:sp>
        <p:nvSpPr>
          <p:cNvPr id="108" name="CustomShape 24"/>
          <p:cNvSpPr/>
          <p:nvPr/>
        </p:nvSpPr>
        <p:spPr>
          <a:xfrm>
            <a:off x="5879880" y="2183760"/>
            <a:ext cx="503280" cy="419040"/>
          </a:xfrm>
          <a:prstGeom prst="ellipse">
            <a:avLst/>
          </a:prstGeom>
          <a:solidFill>
            <a:srgbClr val="ff66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09" name="CustomShape 25"/>
          <p:cNvSpPr/>
          <p:nvPr/>
        </p:nvSpPr>
        <p:spPr>
          <a:xfrm>
            <a:off x="5987160" y="2172600"/>
            <a:ext cx="28692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2</a:t>
            </a:r>
            <a:endParaRPr/>
          </a:p>
        </p:txBody>
      </p:sp>
      <p:sp>
        <p:nvSpPr>
          <p:cNvPr id="110" name="CustomShape 26"/>
          <p:cNvSpPr/>
          <p:nvPr/>
        </p:nvSpPr>
        <p:spPr>
          <a:xfrm>
            <a:off x="7223400" y="2183400"/>
            <a:ext cx="2099520" cy="587520"/>
          </a:xfrm>
          <a:prstGeom prst="ellipse">
            <a:avLst/>
          </a:prstGeom>
          <a:solidFill>
            <a:srgbClr val="ff66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CustomShape 27"/>
          <p:cNvSpPr/>
          <p:nvPr/>
        </p:nvSpPr>
        <p:spPr>
          <a:xfrm>
            <a:off x="8128800" y="2256480"/>
            <a:ext cx="28692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3</a:t>
            </a:r>
            <a:endParaRPr/>
          </a:p>
        </p:txBody>
      </p:sp>
      <p:sp>
        <p:nvSpPr>
          <p:cNvPr id="112" name="CustomShape 28"/>
          <p:cNvSpPr/>
          <p:nvPr/>
        </p:nvSpPr>
        <p:spPr>
          <a:xfrm>
            <a:off x="5544000" y="2015640"/>
            <a:ext cx="349200" cy="48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+</a:t>
            </a:r>
            <a:endParaRPr/>
          </a:p>
        </p:txBody>
      </p:sp>
      <p:sp>
        <p:nvSpPr>
          <p:cNvPr id="113" name="CustomShape 29"/>
          <p:cNvSpPr/>
          <p:nvPr/>
        </p:nvSpPr>
        <p:spPr>
          <a:xfrm>
            <a:off x="6467760" y="1931760"/>
            <a:ext cx="601200" cy="48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=</a:t>
            </a:r>
            <a:endParaRPr/>
          </a:p>
        </p:txBody>
      </p:sp>
      <p:sp>
        <p:nvSpPr>
          <p:cNvPr id="114" name="CustomShape 30"/>
          <p:cNvSpPr/>
          <p:nvPr/>
        </p:nvSpPr>
        <p:spPr>
          <a:xfrm>
            <a:off x="2939400" y="3191400"/>
            <a:ext cx="2939400" cy="755280"/>
          </a:xfrm>
          <a:prstGeom prst="rect">
            <a:avLst/>
          </a:prstGeom>
          <a:solidFill>
            <a:srgbClr val="ffcc66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CustomShape 31"/>
          <p:cNvSpPr/>
          <p:nvPr/>
        </p:nvSpPr>
        <p:spPr>
          <a:xfrm>
            <a:off x="3300480" y="3295080"/>
            <a:ext cx="221544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rozštěpení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se založením nových</a:t>
            </a:r>
            <a:endParaRPr/>
          </a:p>
        </p:txBody>
      </p:sp>
      <p:sp>
        <p:nvSpPr>
          <p:cNvPr id="116" name="CustomShape 32"/>
          <p:cNvSpPr/>
          <p:nvPr/>
        </p:nvSpPr>
        <p:spPr>
          <a:xfrm>
            <a:off x="2939400" y="4871520"/>
            <a:ext cx="2939400" cy="419760"/>
          </a:xfrm>
          <a:prstGeom prst="rect">
            <a:avLst/>
          </a:prstGeom>
          <a:solidFill>
            <a:srgbClr val="ffcc66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17" name="CustomShape 33"/>
          <p:cNvSpPr/>
          <p:nvPr/>
        </p:nvSpPr>
        <p:spPr>
          <a:xfrm>
            <a:off x="3570840" y="4898880"/>
            <a:ext cx="167436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odštěpením</a:t>
            </a:r>
            <a:endParaRPr/>
          </a:p>
        </p:txBody>
      </p:sp>
      <p:sp>
        <p:nvSpPr>
          <p:cNvPr id="118" name="CustomShape 34"/>
          <p:cNvSpPr/>
          <p:nvPr/>
        </p:nvSpPr>
        <p:spPr>
          <a:xfrm>
            <a:off x="6215400" y="3107880"/>
            <a:ext cx="671400" cy="671400"/>
          </a:xfrm>
          <a:prstGeom prst="ellipse">
            <a:avLst/>
          </a:prstGeom>
          <a:solidFill>
            <a:srgbClr val="ff66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9" name="CustomShape 35"/>
          <p:cNvSpPr/>
          <p:nvPr/>
        </p:nvSpPr>
        <p:spPr>
          <a:xfrm>
            <a:off x="6406920" y="3223080"/>
            <a:ext cx="28692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1</a:t>
            </a:r>
            <a:endParaRPr/>
          </a:p>
        </p:txBody>
      </p:sp>
      <p:sp>
        <p:nvSpPr>
          <p:cNvPr id="120" name="CustomShape 36"/>
          <p:cNvSpPr/>
          <p:nvPr/>
        </p:nvSpPr>
        <p:spPr>
          <a:xfrm>
            <a:off x="8063640" y="3108240"/>
            <a:ext cx="503280" cy="334800"/>
          </a:xfrm>
          <a:prstGeom prst="ellipse">
            <a:avLst/>
          </a:prstGeom>
          <a:solidFill>
            <a:srgbClr val="ff66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1" name="CustomShape 37"/>
          <p:cNvSpPr/>
          <p:nvPr/>
        </p:nvSpPr>
        <p:spPr>
          <a:xfrm>
            <a:off x="8170920" y="3054960"/>
            <a:ext cx="28692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2</a:t>
            </a:r>
            <a:endParaRPr/>
          </a:p>
        </p:txBody>
      </p:sp>
      <p:sp>
        <p:nvSpPr>
          <p:cNvPr id="122" name="CustomShape 38"/>
          <p:cNvSpPr/>
          <p:nvPr/>
        </p:nvSpPr>
        <p:spPr>
          <a:xfrm>
            <a:off x="8063640" y="3611880"/>
            <a:ext cx="503280" cy="503280"/>
          </a:xfrm>
          <a:prstGeom prst="ellipse">
            <a:avLst/>
          </a:prstGeom>
          <a:solidFill>
            <a:srgbClr val="ff66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3" name="CustomShape 39"/>
          <p:cNvSpPr/>
          <p:nvPr/>
        </p:nvSpPr>
        <p:spPr>
          <a:xfrm>
            <a:off x="8170920" y="3642840"/>
            <a:ext cx="28692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3</a:t>
            </a:r>
            <a:endParaRPr/>
          </a:p>
        </p:txBody>
      </p:sp>
      <p:sp>
        <p:nvSpPr>
          <p:cNvPr id="124" name="Line 40"/>
          <p:cNvSpPr/>
          <p:nvPr/>
        </p:nvSpPr>
        <p:spPr>
          <a:xfrm flipV="1">
            <a:off x="6887160" y="3275640"/>
            <a:ext cx="1176120" cy="842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125" name="Line 41"/>
          <p:cNvSpPr/>
          <p:nvPr/>
        </p:nvSpPr>
        <p:spPr>
          <a:xfrm>
            <a:off x="6887880" y="3359880"/>
            <a:ext cx="1175760" cy="504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126" name="CustomShape 42"/>
          <p:cNvSpPr/>
          <p:nvPr/>
        </p:nvSpPr>
        <p:spPr>
          <a:xfrm>
            <a:off x="6383880" y="4199400"/>
            <a:ext cx="1091160" cy="1007280"/>
          </a:xfrm>
          <a:prstGeom prst="ellipse">
            <a:avLst/>
          </a:prstGeom>
          <a:solidFill>
            <a:srgbClr val="ff6600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43"/>
          <p:cNvSpPr/>
          <p:nvPr/>
        </p:nvSpPr>
        <p:spPr>
          <a:xfrm>
            <a:off x="6784560" y="4482360"/>
            <a:ext cx="28692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1</a:t>
            </a:r>
            <a:endParaRPr/>
          </a:p>
        </p:txBody>
      </p:sp>
      <p:sp>
        <p:nvSpPr>
          <p:cNvPr id="128" name="CustomShape 44"/>
          <p:cNvSpPr/>
          <p:nvPr/>
        </p:nvSpPr>
        <p:spPr>
          <a:xfrm>
            <a:off x="7055640" y="4535640"/>
            <a:ext cx="335520" cy="503280"/>
          </a:xfrm>
          <a:prstGeom prst="ellipse">
            <a:avLst/>
          </a:prstGeom>
          <a:solidFill>
            <a:srgbClr val="bbe0e3"/>
          </a:solidFill>
          <a:ln w="9360"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CustomShape 45"/>
          <p:cNvSpPr/>
          <p:nvPr/>
        </p:nvSpPr>
        <p:spPr>
          <a:xfrm>
            <a:off x="7078680" y="4566600"/>
            <a:ext cx="286920" cy="4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2</a:t>
            </a:r>
            <a:endParaRPr/>
          </a:p>
        </p:txBody>
      </p:sp>
      <p:sp>
        <p:nvSpPr>
          <p:cNvPr id="130" name="Line 46"/>
          <p:cNvSpPr/>
          <p:nvPr/>
        </p:nvSpPr>
        <p:spPr>
          <a:xfrm>
            <a:off x="2519640" y="1595880"/>
            <a:ext cx="420120" cy="18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131" name="Line 47"/>
          <p:cNvSpPr/>
          <p:nvPr/>
        </p:nvSpPr>
        <p:spPr>
          <a:xfrm>
            <a:off x="2520000" y="1595880"/>
            <a:ext cx="419760" cy="756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132" name="Line 48"/>
          <p:cNvSpPr/>
          <p:nvPr/>
        </p:nvSpPr>
        <p:spPr>
          <a:xfrm flipV="1">
            <a:off x="2435760" y="3443400"/>
            <a:ext cx="504000" cy="1260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133" name="Line 49"/>
          <p:cNvSpPr/>
          <p:nvPr/>
        </p:nvSpPr>
        <p:spPr>
          <a:xfrm>
            <a:off x="2435760" y="4703760"/>
            <a:ext cx="504000" cy="3362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432000" y="-216000"/>
            <a:ext cx="8927640" cy="100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132120" tIns="50760" bIns="50760" anchor="ctr"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3600" strike="noStrike">
                <a:solidFill>
                  <a:srgbClr val="000000"/>
                </a:solidFill>
                <a:latin typeface="Arial"/>
                <a:ea typeface="DejaVu Sans"/>
              </a:rPr>
              <a:t>Zásady platné pro přeměny</a:t>
            </a:r>
            <a:endParaRPr/>
          </a:p>
        </p:txBody>
      </p:sp>
      <p:sp>
        <p:nvSpPr>
          <p:cNvPr id="135" name="CustomShape 2"/>
          <p:cNvSpPr/>
          <p:nvPr/>
        </p:nvSpPr>
        <p:spPr>
          <a:xfrm>
            <a:off x="341280" y="792000"/>
            <a:ext cx="9155520" cy="83916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CustomShape 3"/>
          <p:cNvSpPr/>
          <p:nvPr/>
        </p:nvSpPr>
        <p:spPr>
          <a:xfrm>
            <a:off x="1430280" y="1649880"/>
            <a:ext cx="713196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7" name="CustomShape 4"/>
          <p:cNvSpPr/>
          <p:nvPr/>
        </p:nvSpPr>
        <p:spPr>
          <a:xfrm>
            <a:off x="420120" y="1800000"/>
            <a:ext cx="9155520" cy="83952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CustomShape 5"/>
          <p:cNvSpPr/>
          <p:nvPr/>
        </p:nvSpPr>
        <p:spPr>
          <a:xfrm>
            <a:off x="2196000" y="1800000"/>
            <a:ext cx="543564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Účinky přeměn nastupují jejich zápisem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do obchodního rejstříku</a:t>
            </a:r>
            <a:endParaRPr/>
          </a:p>
        </p:txBody>
      </p:sp>
      <p:sp>
        <p:nvSpPr>
          <p:cNvPr id="139" name="CustomShape 6"/>
          <p:cNvSpPr/>
          <p:nvPr/>
        </p:nvSpPr>
        <p:spPr>
          <a:xfrm>
            <a:off x="420120" y="2760480"/>
            <a:ext cx="9155520" cy="83916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0" name="CustomShape 7"/>
          <p:cNvSpPr/>
          <p:nvPr/>
        </p:nvSpPr>
        <p:spPr>
          <a:xfrm>
            <a:off x="2007000" y="2880000"/>
            <a:ext cx="5978160" cy="64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Přeměna je přípustná, i když se společnost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nachází v likvidaci</a:t>
            </a:r>
            <a:endParaRPr/>
          </a:p>
        </p:txBody>
      </p:sp>
      <p:sp>
        <p:nvSpPr>
          <p:cNvPr id="141" name="CustomShape 8"/>
          <p:cNvSpPr/>
          <p:nvPr/>
        </p:nvSpPr>
        <p:spPr>
          <a:xfrm>
            <a:off x="396360" y="3744000"/>
            <a:ext cx="9323280" cy="117540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2" name="CustomShape 9"/>
          <p:cNvSpPr/>
          <p:nvPr/>
        </p:nvSpPr>
        <p:spPr>
          <a:xfrm>
            <a:off x="1363680" y="3960000"/>
            <a:ext cx="741996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 </a:t>
            </a: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Přeměna je přípustná, i když probíhá insolvenční řízení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 </a:t>
            </a: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nebo bylo vydáno rozhodnutí o úpadku.</a:t>
            </a:r>
            <a:endParaRPr/>
          </a:p>
        </p:txBody>
      </p:sp>
      <p:sp>
        <p:nvSpPr>
          <p:cNvPr id="143" name="CustomShape 10"/>
          <p:cNvSpPr/>
          <p:nvPr/>
        </p:nvSpPr>
        <p:spPr>
          <a:xfrm>
            <a:off x="302040" y="5112000"/>
            <a:ext cx="9491400" cy="227916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4" name="CustomShape 11"/>
          <p:cNvSpPr/>
          <p:nvPr/>
        </p:nvSpPr>
        <p:spPr>
          <a:xfrm>
            <a:off x="1080000" y="5657040"/>
            <a:ext cx="8020440" cy="82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200" strike="noStrike">
                <a:solidFill>
                  <a:srgbClr val="ffffff"/>
                </a:solidFill>
                <a:latin typeface="Times New Roman"/>
                <a:ea typeface="Arial"/>
              </a:rPr>
              <a:t>Může být rozhodnuto o zrušení přeměny.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200" strike="noStrike">
                <a:solidFill>
                  <a:srgbClr val="ffffff"/>
                </a:solidFill>
                <a:latin typeface="Times New Roman"/>
                <a:ea typeface="Arial"/>
              </a:rPr>
              <a:t>Rozhodnutí o zrušení přeměny se přijímá totožným způsobem jako rozhodnutí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200" strike="noStrike">
                <a:solidFill>
                  <a:srgbClr val="ffffff"/>
                </a:solidFill>
                <a:latin typeface="Times New Roman"/>
                <a:ea typeface="Arial"/>
              </a:rPr>
              <a:t>o jejím schválení, rozhodnout lze jen v případě, že nastala skutečnost,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200" strike="noStrike">
                <a:solidFill>
                  <a:srgbClr val="ffffff"/>
                </a:solidFill>
                <a:latin typeface="Times New Roman"/>
                <a:ea typeface="Arial"/>
              </a:rPr>
              <a:t>s níž je spojen zánik závazků z projektu přeměny.</a:t>
            </a:r>
            <a:endParaRPr/>
          </a:p>
        </p:txBody>
      </p:sp>
      <p:sp>
        <p:nvSpPr>
          <p:cNvPr id="145" name="CustomShape 12"/>
          <p:cNvSpPr/>
          <p:nvPr/>
        </p:nvSpPr>
        <p:spPr>
          <a:xfrm>
            <a:off x="1656000" y="792000"/>
            <a:ext cx="6652800" cy="90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Totožná právní forma fúzujících nebo rozdělovaných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společností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504000" y="99360"/>
            <a:ext cx="9071280" cy="166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132120" tIns="50760" bIns="50760" anchor="ctr"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400" strike="noStrike">
                <a:solidFill>
                  <a:srgbClr val="000000"/>
                </a:solidFill>
                <a:latin typeface="Arial"/>
                <a:ea typeface="DejaVu Sans"/>
              </a:rPr>
              <a:t>Začlenění do širších souvislostí</a:t>
            </a:r>
            <a:endParaRPr/>
          </a:p>
        </p:txBody>
      </p:sp>
      <p:sp>
        <p:nvSpPr>
          <p:cNvPr id="147" name="CustomShape 2"/>
          <p:cNvSpPr/>
          <p:nvPr/>
        </p:nvSpPr>
        <p:spPr>
          <a:xfrm>
            <a:off x="2520000" y="1680120"/>
            <a:ext cx="2159280" cy="83916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8" name="CustomShape 3"/>
          <p:cNvSpPr/>
          <p:nvPr/>
        </p:nvSpPr>
        <p:spPr>
          <a:xfrm>
            <a:off x="2751120" y="1917360"/>
            <a:ext cx="169740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Přeměna fúzí</a:t>
            </a:r>
            <a:endParaRPr/>
          </a:p>
        </p:txBody>
      </p:sp>
      <p:sp>
        <p:nvSpPr>
          <p:cNvPr id="149" name="CustomShape 4"/>
          <p:cNvSpPr/>
          <p:nvPr/>
        </p:nvSpPr>
        <p:spPr>
          <a:xfrm>
            <a:off x="2520000" y="3672000"/>
            <a:ext cx="2231280" cy="83952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0" name="CustomShape 5"/>
          <p:cNvSpPr/>
          <p:nvPr/>
        </p:nvSpPr>
        <p:spPr>
          <a:xfrm>
            <a:off x="2736000" y="3909240"/>
            <a:ext cx="179928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Převod podílu</a:t>
            </a:r>
            <a:endParaRPr/>
          </a:p>
        </p:txBody>
      </p:sp>
      <p:sp>
        <p:nvSpPr>
          <p:cNvPr id="151" name="CustomShape 6"/>
          <p:cNvSpPr/>
          <p:nvPr/>
        </p:nvSpPr>
        <p:spPr>
          <a:xfrm>
            <a:off x="419400" y="3863520"/>
            <a:ext cx="1453680" cy="839160"/>
          </a:xfrm>
          <a:prstGeom prst="rect">
            <a:avLst/>
          </a:prstGeom>
          <a:solidFill>
            <a:srgbClr val="cc33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2" name="CustomShape 7"/>
          <p:cNvSpPr/>
          <p:nvPr/>
        </p:nvSpPr>
        <p:spPr>
          <a:xfrm>
            <a:off x="598680" y="4100760"/>
            <a:ext cx="1095120" cy="36540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akvizice</a:t>
            </a:r>
            <a:endParaRPr/>
          </a:p>
        </p:txBody>
      </p:sp>
      <p:sp>
        <p:nvSpPr>
          <p:cNvPr id="153" name="CustomShape 8"/>
          <p:cNvSpPr/>
          <p:nvPr/>
        </p:nvSpPr>
        <p:spPr>
          <a:xfrm>
            <a:off x="2520000" y="5904000"/>
            <a:ext cx="2231280" cy="117540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4" name="CustomShape 9"/>
          <p:cNvSpPr/>
          <p:nvPr/>
        </p:nvSpPr>
        <p:spPr>
          <a:xfrm>
            <a:off x="2685240" y="6309000"/>
            <a:ext cx="190152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Převod závodu</a:t>
            </a:r>
            <a:endParaRPr/>
          </a:p>
        </p:txBody>
      </p:sp>
      <p:sp>
        <p:nvSpPr>
          <p:cNvPr id="155" name="CustomShape 10"/>
          <p:cNvSpPr/>
          <p:nvPr/>
        </p:nvSpPr>
        <p:spPr>
          <a:xfrm>
            <a:off x="5256000" y="1392120"/>
            <a:ext cx="4175280" cy="1631160"/>
          </a:xfrm>
          <a:prstGeom prst="rect">
            <a:avLst/>
          </a:prstGeom>
          <a:solidFill>
            <a:srgbClr val="ffcc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Důsledky: zánik původní korporace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Rizika: ohrožení věřitelů i společníků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Obrana: speciální nástroje zákona o přeměnách</a:t>
            </a:r>
            <a:endParaRPr/>
          </a:p>
        </p:txBody>
      </p:sp>
      <p:sp>
        <p:nvSpPr>
          <p:cNvPr id="156" name="CustomShape 11"/>
          <p:cNvSpPr/>
          <p:nvPr/>
        </p:nvSpPr>
        <p:spPr>
          <a:xfrm>
            <a:off x="5256000" y="5472000"/>
            <a:ext cx="4175280" cy="1943640"/>
          </a:xfrm>
          <a:prstGeom prst="rect">
            <a:avLst/>
          </a:prstGeom>
          <a:solidFill>
            <a:srgbClr val="ffcc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Důsledky: změna majetkových poměrů korporace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Rizika: ohrožení věřitelů, možné dopady na společníky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Obrana: nástroje závazkového práva: 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§ 2177, § 2181 OZ, korporační nástroje</a:t>
            </a:r>
            <a:endParaRPr/>
          </a:p>
        </p:txBody>
      </p:sp>
      <p:sp>
        <p:nvSpPr>
          <p:cNvPr id="157" name="CustomShape 12"/>
          <p:cNvSpPr/>
          <p:nvPr/>
        </p:nvSpPr>
        <p:spPr>
          <a:xfrm>
            <a:off x="5256360" y="3240000"/>
            <a:ext cx="4175280" cy="2015640"/>
          </a:xfrm>
          <a:prstGeom prst="rect">
            <a:avLst/>
          </a:prstGeom>
          <a:solidFill>
            <a:srgbClr val="ffcc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Důsledky: změna společnické struktury, popř. rozložení sil uvnitř společnosti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Rizika: ohrožení společníků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Obrana: korporační nástroje – omezení převoditelnosti podílů </a:t>
            </a:r>
            <a:endParaRPr/>
          </a:p>
        </p:txBody>
      </p:sp>
      <p:sp>
        <p:nvSpPr>
          <p:cNvPr id="158" name="Line 13"/>
          <p:cNvSpPr/>
          <p:nvPr/>
        </p:nvSpPr>
        <p:spPr>
          <a:xfrm flipV="1">
            <a:off x="1873440" y="2232000"/>
            <a:ext cx="646560" cy="1944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59" name="Line 14"/>
          <p:cNvSpPr/>
          <p:nvPr/>
        </p:nvSpPr>
        <p:spPr>
          <a:xfrm>
            <a:off x="1873440" y="4176000"/>
            <a:ext cx="64656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60" name="Line 15"/>
          <p:cNvSpPr/>
          <p:nvPr/>
        </p:nvSpPr>
        <p:spPr>
          <a:xfrm>
            <a:off x="1873440" y="4176000"/>
            <a:ext cx="646560" cy="2088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61" name="Line 16"/>
          <p:cNvSpPr/>
          <p:nvPr/>
        </p:nvSpPr>
        <p:spPr>
          <a:xfrm>
            <a:off x="4679640" y="2016000"/>
            <a:ext cx="57636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62" name="Line 17"/>
          <p:cNvSpPr/>
          <p:nvPr/>
        </p:nvSpPr>
        <p:spPr>
          <a:xfrm>
            <a:off x="4751640" y="4104000"/>
            <a:ext cx="50472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163" name="Line 18"/>
          <p:cNvSpPr/>
          <p:nvPr/>
        </p:nvSpPr>
        <p:spPr>
          <a:xfrm>
            <a:off x="4751640" y="6480000"/>
            <a:ext cx="50436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04000" y="99360"/>
            <a:ext cx="9071280" cy="83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132120" tIns="50760" bIns="50760" anchor="ctr"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400" strike="noStrike">
                <a:solidFill>
                  <a:srgbClr val="000000"/>
                </a:solidFill>
                <a:latin typeface="Arial"/>
                <a:ea typeface="DejaVu Sans"/>
              </a:rPr>
              <a:t>Ekonomický význam </a:t>
            </a:r>
            <a:endParaRPr/>
          </a:p>
        </p:txBody>
      </p:sp>
      <p:sp>
        <p:nvSpPr>
          <p:cNvPr id="165" name="CustomShape 2"/>
          <p:cNvSpPr/>
          <p:nvPr/>
        </p:nvSpPr>
        <p:spPr>
          <a:xfrm>
            <a:off x="273600" y="1080000"/>
            <a:ext cx="1453680" cy="839160"/>
          </a:xfrm>
          <a:prstGeom prst="rect">
            <a:avLst/>
          </a:prstGeom>
          <a:solidFill>
            <a:srgbClr val="cc33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6" name="CustomShape 3"/>
          <p:cNvSpPr/>
          <p:nvPr/>
        </p:nvSpPr>
        <p:spPr>
          <a:xfrm>
            <a:off x="452880" y="1317240"/>
            <a:ext cx="1095120" cy="36540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akvizice</a:t>
            </a:r>
            <a:endParaRPr/>
          </a:p>
        </p:txBody>
      </p:sp>
      <p:sp>
        <p:nvSpPr>
          <p:cNvPr id="167" name="CustomShape 4"/>
          <p:cNvSpPr/>
          <p:nvPr/>
        </p:nvSpPr>
        <p:spPr>
          <a:xfrm>
            <a:off x="2721600" y="1032120"/>
            <a:ext cx="1453680" cy="839160"/>
          </a:xfrm>
          <a:prstGeom prst="rect">
            <a:avLst/>
          </a:prstGeom>
          <a:solidFill>
            <a:srgbClr val="cc33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8" name="CustomShape 5"/>
          <p:cNvSpPr/>
          <p:nvPr/>
        </p:nvSpPr>
        <p:spPr>
          <a:xfrm>
            <a:off x="2841120" y="1269360"/>
            <a:ext cx="1214280" cy="36540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rozdělení</a:t>
            </a:r>
            <a:endParaRPr/>
          </a:p>
        </p:txBody>
      </p:sp>
      <p:sp>
        <p:nvSpPr>
          <p:cNvPr id="169" name="CustomShape 6"/>
          <p:cNvSpPr/>
          <p:nvPr/>
        </p:nvSpPr>
        <p:spPr>
          <a:xfrm>
            <a:off x="5601600" y="1032120"/>
            <a:ext cx="1453680" cy="839160"/>
          </a:xfrm>
          <a:prstGeom prst="rect">
            <a:avLst/>
          </a:prstGeom>
          <a:solidFill>
            <a:srgbClr val="cc33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0" name="CustomShape 7"/>
          <p:cNvSpPr/>
          <p:nvPr/>
        </p:nvSpPr>
        <p:spPr>
          <a:xfrm>
            <a:off x="5855400" y="1086480"/>
            <a:ext cx="944280" cy="73116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Převod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jmění</a:t>
            </a:r>
            <a:endParaRPr/>
          </a:p>
        </p:txBody>
      </p:sp>
      <p:sp>
        <p:nvSpPr>
          <p:cNvPr id="171" name="CustomShape 8"/>
          <p:cNvSpPr/>
          <p:nvPr/>
        </p:nvSpPr>
        <p:spPr>
          <a:xfrm>
            <a:off x="8193600" y="1008000"/>
            <a:ext cx="1453680" cy="1439280"/>
          </a:xfrm>
          <a:prstGeom prst="rect">
            <a:avLst/>
          </a:prstGeom>
          <a:solidFill>
            <a:srgbClr val="cc33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2" name="CustomShape 9"/>
          <p:cNvSpPr/>
          <p:nvPr/>
        </p:nvSpPr>
        <p:spPr>
          <a:xfrm>
            <a:off x="8418240" y="1179720"/>
            <a:ext cx="1003680" cy="109692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Změna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právní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formy</a:t>
            </a:r>
            <a:endParaRPr/>
          </a:p>
        </p:txBody>
      </p:sp>
      <p:sp>
        <p:nvSpPr>
          <p:cNvPr id="173" name="CustomShape 10"/>
          <p:cNvSpPr/>
          <p:nvPr/>
        </p:nvSpPr>
        <p:spPr>
          <a:xfrm>
            <a:off x="288000" y="2232000"/>
            <a:ext cx="2015280" cy="439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hospodářský růst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průnik na další trhy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likvidace konkurence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rozšíření podnikatelských aktivit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převzetí obchodní sítě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sanace  </a:t>
            </a:r>
            <a:endParaRPr/>
          </a:p>
        </p:txBody>
      </p:sp>
      <p:sp>
        <p:nvSpPr>
          <p:cNvPr id="174" name="CustomShape 11"/>
          <p:cNvSpPr/>
          <p:nvPr/>
        </p:nvSpPr>
        <p:spPr>
          <a:xfrm>
            <a:off x="2736000" y="2376000"/>
            <a:ext cx="1943640" cy="211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zvládání rizik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reorganizace za účelem větší efektivity podnikání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sanace </a:t>
            </a:r>
            <a:endParaRPr/>
          </a:p>
        </p:txBody>
      </p:sp>
      <p:sp>
        <p:nvSpPr>
          <p:cNvPr id="175" name="CustomShape 12"/>
          <p:cNvSpPr/>
          <p:nvPr/>
        </p:nvSpPr>
        <p:spPr>
          <a:xfrm>
            <a:off x="5040000" y="2376000"/>
            <a:ext cx="2735640" cy="596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alternativa ke zrušení korporace s likvidací</a:t>
            </a:r>
            <a:endParaRPr/>
          </a:p>
        </p:txBody>
      </p:sp>
      <p:sp>
        <p:nvSpPr>
          <p:cNvPr id="176" name="CustomShape 13"/>
          <p:cNvSpPr/>
          <p:nvPr/>
        </p:nvSpPr>
        <p:spPr>
          <a:xfrm>
            <a:off x="7776000" y="2808000"/>
            <a:ext cx="2159640" cy="2620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reakce na hospodářský růst korporace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reakce na vývojová specifika v právním a hospodářském prostředí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504000" y="-360"/>
            <a:ext cx="9071280" cy="122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132120" tIns="50760" bIns="50760" anchor="ctr"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3600" strike="noStrike">
                <a:solidFill>
                  <a:srgbClr val="000000"/>
                </a:solidFill>
                <a:latin typeface="Arial"/>
                <a:ea typeface="DejaVu Sans"/>
              </a:rPr>
              <a:t>Základní pojmy spojené s přeměnou</a:t>
            </a:r>
            <a:endParaRPr/>
          </a:p>
        </p:txBody>
      </p:sp>
      <p:sp>
        <p:nvSpPr>
          <p:cNvPr id="178" name="CustomShape 2"/>
          <p:cNvSpPr/>
          <p:nvPr/>
        </p:nvSpPr>
        <p:spPr>
          <a:xfrm>
            <a:off x="418320" y="1007640"/>
            <a:ext cx="1679040" cy="138816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CustomShape 3"/>
          <p:cNvSpPr/>
          <p:nvPr/>
        </p:nvSpPr>
        <p:spPr>
          <a:xfrm>
            <a:off x="489960" y="1298880"/>
            <a:ext cx="1537200" cy="109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Rozhodná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právní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skutečnost</a:t>
            </a:r>
            <a:endParaRPr/>
          </a:p>
        </p:txBody>
      </p:sp>
      <p:sp>
        <p:nvSpPr>
          <p:cNvPr id="180" name="CustomShape 4"/>
          <p:cNvSpPr/>
          <p:nvPr/>
        </p:nvSpPr>
        <p:spPr>
          <a:xfrm>
            <a:off x="3021840" y="1007640"/>
            <a:ext cx="1678680" cy="159552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1" name="CustomShape 5"/>
          <p:cNvSpPr/>
          <p:nvPr/>
        </p:nvSpPr>
        <p:spPr>
          <a:xfrm>
            <a:off x="3093120" y="1439640"/>
            <a:ext cx="153864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Ochrana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společníků</a:t>
            </a:r>
            <a:endParaRPr/>
          </a:p>
        </p:txBody>
      </p:sp>
      <p:sp>
        <p:nvSpPr>
          <p:cNvPr id="182" name="CustomShape 6"/>
          <p:cNvSpPr/>
          <p:nvPr/>
        </p:nvSpPr>
        <p:spPr>
          <a:xfrm>
            <a:off x="5542200" y="1007640"/>
            <a:ext cx="1680480" cy="159552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CustomShape 7"/>
          <p:cNvSpPr/>
          <p:nvPr/>
        </p:nvSpPr>
        <p:spPr>
          <a:xfrm>
            <a:off x="5630400" y="1439640"/>
            <a:ext cx="150372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Realizace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přeměny</a:t>
            </a:r>
            <a:endParaRPr/>
          </a:p>
        </p:txBody>
      </p:sp>
      <p:sp>
        <p:nvSpPr>
          <p:cNvPr id="184" name="CustomShape 8"/>
          <p:cNvSpPr/>
          <p:nvPr/>
        </p:nvSpPr>
        <p:spPr>
          <a:xfrm>
            <a:off x="7475400" y="1007640"/>
            <a:ext cx="2435400" cy="151128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5" name="CustomShape 9"/>
          <p:cNvSpPr/>
          <p:nvPr/>
        </p:nvSpPr>
        <p:spPr>
          <a:xfrm>
            <a:off x="8024760" y="1397520"/>
            <a:ext cx="133452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Ochrana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věřitelů § 35</a:t>
            </a:r>
            <a:endParaRPr/>
          </a:p>
        </p:txBody>
      </p:sp>
      <p:sp>
        <p:nvSpPr>
          <p:cNvPr id="186" name="CustomShape 10"/>
          <p:cNvSpPr/>
          <p:nvPr/>
        </p:nvSpPr>
        <p:spPr>
          <a:xfrm>
            <a:off x="204120" y="2664000"/>
            <a:ext cx="1739520" cy="331164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CustomShape 11"/>
          <p:cNvSpPr/>
          <p:nvPr/>
        </p:nvSpPr>
        <p:spPr>
          <a:xfrm>
            <a:off x="521280" y="3619440"/>
            <a:ext cx="1029600" cy="129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Projekt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§ 14 – 23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Vyhotovuje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statutární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orgán,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 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písemná forma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Obsah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stanoví zákon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informace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a schválení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88" name="CustomShape 12"/>
          <p:cNvSpPr/>
          <p:nvPr/>
        </p:nvSpPr>
        <p:spPr>
          <a:xfrm>
            <a:off x="2266200" y="3107880"/>
            <a:ext cx="1596240" cy="50328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9" name="CustomShape 13"/>
          <p:cNvSpPr/>
          <p:nvPr/>
        </p:nvSpPr>
        <p:spPr>
          <a:xfrm>
            <a:off x="2355120" y="3176640"/>
            <a:ext cx="141840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informace</a:t>
            </a:r>
            <a:endParaRPr/>
          </a:p>
        </p:txBody>
      </p:sp>
      <p:sp>
        <p:nvSpPr>
          <p:cNvPr id="190" name="CustomShape 14"/>
          <p:cNvSpPr/>
          <p:nvPr/>
        </p:nvSpPr>
        <p:spPr>
          <a:xfrm>
            <a:off x="5207400" y="2855520"/>
            <a:ext cx="2519280" cy="41976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Vypracování projektu</a:t>
            </a:r>
            <a:endParaRPr/>
          </a:p>
        </p:txBody>
      </p:sp>
      <p:sp>
        <p:nvSpPr>
          <p:cNvPr id="191" name="CustomShape 15"/>
          <p:cNvSpPr/>
          <p:nvPr/>
        </p:nvSpPr>
        <p:spPr>
          <a:xfrm>
            <a:off x="2014200" y="5291640"/>
            <a:ext cx="2939400" cy="58752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2" name="CustomShape 16"/>
          <p:cNvSpPr/>
          <p:nvPr/>
        </p:nvSpPr>
        <p:spPr>
          <a:xfrm>
            <a:off x="2156040" y="5402520"/>
            <a:ext cx="265752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Majetková ochrana</a:t>
            </a:r>
            <a:endParaRPr/>
          </a:p>
        </p:txBody>
      </p:sp>
      <p:sp>
        <p:nvSpPr>
          <p:cNvPr id="193" name="CustomShape 17"/>
          <p:cNvSpPr/>
          <p:nvPr/>
        </p:nvSpPr>
        <p:spPr>
          <a:xfrm>
            <a:off x="5207400" y="3527640"/>
            <a:ext cx="2519280" cy="41976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4" name="CustomShape 18"/>
          <p:cNvSpPr/>
          <p:nvPr/>
        </p:nvSpPr>
        <p:spPr>
          <a:xfrm>
            <a:off x="5757120" y="3555000"/>
            <a:ext cx="141840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informace</a:t>
            </a:r>
            <a:endParaRPr/>
          </a:p>
        </p:txBody>
      </p:sp>
      <p:sp>
        <p:nvSpPr>
          <p:cNvPr id="195" name="CustomShape 19"/>
          <p:cNvSpPr/>
          <p:nvPr/>
        </p:nvSpPr>
        <p:spPr>
          <a:xfrm>
            <a:off x="5207400" y="4284000"/>
            <a:ext cx="2519280" cy="75528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6" name="CustomShape 20"/>
          <p:cNvSpPr/>
          <p:nvPr/>
        </p:nvSpPr>
        <p:spPr>
          <a:xfrm>
            <a:off x="5714280" y="4295880"/>
            <a:ext cx="150372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Schválení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projektu</a:t>
            </a:r>
            <a:endParaRPr/>
          </a:p>
        </p:txBody>
      </p:sp>
      <p:sp>
        <p:nvSpPr>
          <p:cNvPr id="197" name="CustomShape 21"/>
          <p:cNvSpPr/>
          <p:nvPr/>
        </p:nvSpPr>
        <p:spPr>
          <a:xfrm>
            <a:off x="5207400" y="5291640"/>
            <a:ext cx="2640240" cy="90000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CustomShape 22"/>
          <p:cNvSpPr/>
          <p:nvPr/>
        </p:nvSpPr>
        <p:spPr>
          <a:xfrm>
            <a:off x="5712840" y="5538240"/>
            <a:ext cx="148680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Zápis přeměny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do OR</a:t>
            </a:r>
            <a:endParaRPr/>
          </a:p>
        </p:txBody>
      </p:sp>
      <p:sp>
        <p:nvSpPr>
          <p:cNvPr id="199" name="CustomShape 23"/>
          <p:cNvSpPr/>
          <p:nvPr/>
        </p:nvSpPr>
        <p:spPr>
          <a:xfrm>
            <a:off x="7979400" y="3863880"/>
            <a:ext cx="1931400" cy="260316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0" name="CustomShape 24"/>
          <p:cNvSpPr/>
          <p:nvPr/>
        </p:nvSpPr>
        <p:spPr>
          <a:xfrm>
            <a:off x="8124480" y="4250880"/>
            <a:ext cx="1639440" cy="1828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přihlášení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pohledávek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+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poskytnutí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jistoty</a:t>
            </a:r>
            <a:endParaRPr/>
          </a:p>
        </p:txBody>
      </p:sp>
      <p:sp>
        <p:nvSpPr>
          <p:cNvPr id="201" name="CustomShape 25"/>
          <p:cNvSpPr/>
          <p:nvPr/>
        </p:nvSpPr>
        <p:spPr>
          <a:xfrm>
            <a:off x="2267640" y="3780000"/>
            <a:ext cx="2603520" cy="335520"/>
          </a:xfrm>
          <a:prstGeom prst="rect">
            <a:avLst/>
          </a:prstGeom>
          <a:solidFill>
            <a:srgbClr val="ffcc66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2" name="CustomShape 26"/>
          <p:cNvSpPr/>
          <p:nvPr/>
        </p:nvSpPr>
        <p:spPr>
          <a:xfrm>
            <a:off x="3079440" y="3764880"/>
            <a:ext cx="97776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Zprávy § 24</a:t>
            </a:r>
            <a:endParaRPr/>
          </a:p>
        </p:txBody>
      </p:sp>
      <p:sp>
        <p:nvSpPr>
          <p:cNvPr id="203" name="CustomShape 27"/>
          <p:cNvSpPr/>
          <p:nvPr/>
        </p:nvSpPr>
        <p:spPr>
          <a:xfrm>
            <a:off x="2267640" y="4199760"/>
            <a:ext cx="2603520" cy="587520"/>
          </a:xfrm>
          <a:prstGeom prst="rect">
            <a:avLst/>
          </a:prstGeom>
          <a:solidFill>
            <a:srgbClr val="ffcc66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4" name="CustomShape 28"/>
          <p:cNvSpPr/>
          <p:nvPr/>
        </p:nvSpPr>
        <p:spPr>
          <a:xfrm>
            <a:off x="2828880" y="4188600"/>
            <a:ext cx="1479240" cy="60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zpřístupnění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dokumentů § 33</a:t>
            </a:r>
            <a:endParaRPr/>
          </a:p>
        </p:txBody>
      </p:sp>
      <p:sp>
        <p:nvSpPr>
          <p:cNvPr id="205" name="CustomShape 29"/>
          <p:cNvSpPr/>
          <p:nvPr/>
        </p:nvSpPr>
        <p:spPr>
          <a:xfrm>
            <a:off x="2265840" y="4871880"/>
            <a:ext cx="2604960" cy="335160"/>
          </a:xfrm>
          <a:prstGeom prst="rect">
            <a:avLst/>
          </a:prstGeom>
          <a:solidFill>
            <a:srgbClr val="ffcc66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6" name="CustomShape 30"/>
          <p:cNvSpPr/>
          <p:nvPr/>
        </p:nvSpPr>
        <p:spPr>
          <a:xfrm>
            <a:off x="2422440" y="4902480"/>
            <a:ext cx="2291760" cy="27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Inf. o zúč. společnost.</a:t>
            </a:r>
            <a:endParaRPr/>
          </a:p>
        </p:txBody>
      </p:sp>
      <p:sp>
        <p:nvSpPr>
          <p:cNvPr id="207" name="CustomShape 31"/>
          <p:cNvSpPr/>
          <p:nvPr/>
        </p:nvSpPr>
        <p:spPr>
          <a:xfrm>
            <a:off x="1343880" y="6048000"/>
            <a:ext cx="3611160" cy="335520"/>
          </a:xfrm>
          <a:prstGeom prst="rect">
            <a:avLst/>
          </a:prstGeom>
          <a:solidFill>
            <a:srgbClr val="ffcc66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8" name="CustomShape 32"/>
          <p:cNvSpPr/>
          <p:nvPr/>
        </p:nvSpPr>
        <p:spPr>
          <a:xfrm>
            <a:off x="2492640" y="6013440"/>
            <a:ext cx="123228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doplatek - § 70</a:t>
            </a:r>
            <a:endParaRPr/>
          </a:p>
        </p:txBody>
      </p:sp>
      <p:sp>
        <p:nvSpPr>
          <p:cNvPr id="209" name="CustomShape 33"/>
          <p:cNvSpPr/>
          <p:nvPr/>
        </p:nvSpPr>
        <p:spPr>
          <a:xfrm>
            <a:off x="503640" y="6467760"/>
            <a:ext cx="3191400" cy="335520"/>
          </a:xfrm>
          <a:prstGeom prst="rect">
            <a:avLst/>
          </a:prstGeom>
          <a:solidFill>
            <a:srgbClr val="ffcc66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10" name="CustomShape 34"/>
          <p:cNvSpPr/>
          <p:nvPr/>
        </p:nvSpPr>
        <p:spPr>
          <a:xfrm>
            <a:off x="744840" y="6452640"/>
            <a:ext cx="270756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právo na dorovnání § 45</a:t>
            </a:r>
            <a:endParaRPr/>
          </a:p>
        </p:txBody>
      </p:sp>
      <p:sp>
        <p:nvSpPr>
          <p:cNvPr id="211" name="CustomShape 35"/>
          <p:cNvSpPr/>
          <p:nvPr/>
        </p:nvSpPr>
        <p:spPr>
          <a:xfrm>
            <a:off x="417960" y="6971760"/>
            <a:ext cx="6636600" cy="335520"/>
          </a:xfrm>
          <a:prstGeom prst="rect">
            <a:avLst/>
          </a:prstGeom>
          <a:solidFill>
            <a:srgbClr val="ffcc66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12" name="CustomShape 36"/>
          <p:cNvSpPr/>
          <p:nvPr/>
        </p:nvSpPr>
        <p:spPr>
          <a:xfrm>
            <a:off x="1211760" y="6956640"/>
            <a:ext cx="5046840" cy="3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odp. za škodu členů orgánů a znalců § 50</a:t>
            </a:r>
            <a:endParaRPr/>
          </a:p>
        </p:txBody>
      </p:sp>
      <p:sp>
        <p:nvSpPr>
          <p:cNvPr id="213" name="Line 37"/>
          <p:cNvSpPr/>
          <p:nvPr/>
        </p:nvSpPr>
        <p:spPr>
          <a:xfrm>
            <a:off x="4367880" y="2603880"/>
            <a:ext cx="1800" cy="58788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214" name="Line 38"/>
          <p:cNvSpPr/>
          <p:nvPr/>
        </p:nvSpPr>
        <p:spPr>
          <a:xfrm>
            <a:off x="4367880" y="3191400"/>
            <a:ext cx="672120" cy="216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215" name="Line 39"/>
          <p:cNvSpPr/>
          <p:nvPr/>
        </p:nvSpPr>
        <p:spPr>
          <a:xfrm>
            <a:off x="5039640" y="3191400"/>
            <a:ext cx="1800" cy="235224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216" name="Line 40"/>
          <p:cNvSpPr/>
          <p:nvPr/>
        </p:nvSpPr>
        <p:spPr>
          <a:xfrm flipH="1">
            <a:off x="3863880" y="3191400"/>
            <a:ext cx="504000" cy="216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217" name="Line 41"/>
          <p:cNvSpPr/>
          <p:nvPr/>
        </p:nvSpPr>
        <p:spPr>
          <a:xfrm flipH="1">
            <a:off x="4955760" y="5544000"/>
            <a:ext cx="84240" cy="14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218" name="Line 42"/>
          <p:cNvSpPr/>
          <p:nvPr/>
        </p:nvSpPr>
        <p:spPr>
          <a:xfrm>
            <a:off x="6384240" y="3275640"/>
            <a:ext cx="1440" cy="252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219" name="Line 43"/>
          <p:cNvSpPr/>
          <p:nvPr/>
        </p:nvSpPr>
        <p:spPr>
          <a:xfrm>
            <a:off x="6383880" y="3947400"/>
            <a:ext cx="1800" cy="3362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220" name="Line 44"/>
          <p:cNvSpPr/>
          <p:nvPr/>
        </p:nvSpPr>
        <p:spPr>
          <a:xfrm>
            <a:off x="9743400" y="2519640"/>
            <a:ext cx="2160" cy="13442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221" name="Line 45"/>
          <p:cNvSpPr/>
          <p:nvPr/>
        </p:nvSpPr>
        <p:spPr>
          <a:xfrm>
            <a:off x="6384240" y="5039640"/>
            <a:ext cx="1440" cy="252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222" name="CustomShape 46"/>
          <p:cNvSpPr/>
          <p:nvPr/>
        </p:nvSpPr>
        <p:spPr>
          <a:xfrm>
            <a:off x="3863880" y="6468120"/>
            <a:ext cx="4787280" cy="335160"/>
          </a:xfrm>
          <a:prstGeom prst="rect">
            <a:avLst/>
          </a:prstGeom>
          <a:solidFill>
            <a:srgbClr val="ffcc66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23" name="CustomShape 47"/>
          <p:cNvSpPr/>
          <p:nvPr/>
        </p:nvSpPr>
        <p:spPr>
          <a:xfrm>
            <a:off x="4296960" y="6498720"/>
            <a:ext cx="3919320" cy="27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Právo na odkoupení podílů nebo akcií § 49a</a:t>
            </a:r>
            <a:endParaRPr/>
          </a:p>
        </p:txBody>
      </p:sp>
      <p:sp>
        <p:nvSpPr>
          <p:cNvPr id="224" name="Line 48"/>
          <p:cNvSpPr/>
          <p:nvPr/>
        </p:nvSpPr>
        <p:spPr>
          <a:xfrm>
            <a:off x="1224000" y="2396160"/>
            <a:ext cx="0" cy="26784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504000" y="0"/>
            <a:ext cx="90712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132120" tIns="50760" bIns="50760" anchor="ctr"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>
                <a:solidFill>
                  <a:srgbClr val="000000"/>
                </a:solidFill>
                <a:latin typeface="Arial"/>
                <a:ea typeface="DejaVu Sans"/>
              </a:rPr>
              <a:t>Projekt fúze - § 70 </a:t>
            </a:r>
            <a:endParaRPr/>
          </a:p>
        </p:txBody>
      </p:sp>
      <p:sp>
        <p:nvSpPr>
          <p:cNvPr id="226" name="CustomShape 2"/>
          <p:cNvSpPr/>
          <p:nvPr/>
        </p:nvSpPr>
        <p:spPr>
          <a:xfrm>
            <a:off x="304200" y="1271160"/>
            <a:ext cx="157212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Obecná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ustanovení</a:t>
            </a:r>
            <a:endParaRPr/>
          </a:p>
        </p:txBody>
      </p:sp>
      <p:sp>
        <p:nvSpPr>
          <p:cNvPr id="227" name="CustomShape 3"/>
          <p:cNvSpPr/>
          <p:nvPr/>
        </p:nvSpPr>
        <p:spPr>
          <a:xfrm>
            <a:off x="144000" y="1164240"/>
            <a:ext cx="3024720" cy="92340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28" name="CustomShape 4"/>
          <p:cNvSpPr/>
          <p:nvPr/>
        </p:nvSpPr>
        <p:spPr>
          <a:xfrm>
            <a:off x="299160" y="1284480"/>
            <a:ext cx="272448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 </a:t>
            </a: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ustanovení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 fúzích</a:t>
            </a:r>
            <a:endParaRPr/>
          </a:p>
        </p:txBody>
      </p:sp>
      <p:sp>
        <p:nvSpPr>
          <p:cNvPr id="229" name="CustomShape 5"/>
          <p:cNvSpPr/>
          <p:nvPr/>
        </p:nvSpPr>
        <p:spPr>
          <a:xfrm>
            <a:off x="288000" y="3468240"/>
            <a:ext cx="4535280" cy="923400"/>
          </a:xfrm>
          <a:prstGeom prst="rect">
            <a:avLst/>
          </a:prstGeom>
          <a:solidFill>
            <a:srgbClr val="009999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0" name="CustomShape 6"/>
          <p:cNvSpPr/>
          <p:nvPr/>
        </p:nvSpPr>
        <p:spPr>
          <a:xfrm>
            <a:off x="803160" y="3588480"/>
            <a:ext cx="3300480" cy="73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Fúze jednotlivých forem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obchodních společností</a:t>
            </a:r>
            <a:endParaRPr/>
          </a:p>
        </p:txBody>
      </p:sp>
      <p:sp>
        <p:nvSpPr>
          <p:cNvPr id="231" name="CustomShape 7"/>
          <p:cNvSpPr/>
          <p:nvPr/>
        </p:nvSpPr>
        <p:spPr>
          <a:xfrm>
            <a:off x="3137400" y="1298520"/>
            <a:ext cx="6153480" cy="109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2" name="CustomShape 8"/>
          <p:cNvSpPr/>
          <p:nvPr/>
        </p:nvSpPr>
        <p:spPr>
          <a:xfrm>
            <a:off x="3456000" y="1164240"/>
            <a:ext cx="6553080" cy="193140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3" name="CustomShape 9"/>
          <p:cNvSpPr/>
          <p:nvPr/>
        </p:nvSpPr>
        <p:spPr>
          <a:xfrm>
            <a:off x="4104000" y="1427400"/>
            <a:ext cx="5251320" cy="1524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Rozhodný den fúze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právo na podíl na zisku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změny spol. smlouvy nebo stanov (slouč.)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spol. smlouva nebo stanovy nástupnické spol.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+ členové orgánů (spl.)</a:t>
            </a:r>
            <a:endParaRPr/>
          </a:p>
        </p:txBody>
      </p:sp>
      <p:sp>
        <p:nvSpPr>
          <p:cNvPr id="234" name="Line 10"/>
          <p:cNvSpPr/>
          <p:nvPr/>
        </p:nvSpPr>
        <p:spPr>
          <a:xfrm>
            <a:off x="1690560" y="2088000"/>
            <a:ext cx="1800" cy="42012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235" name="Line 11"/>
          <p:cNvSpPr/>
          <p:nvPr/>
        </p:nvSpPr>
        <p:spPr>
          <a:xfrm>
            <a:off x="1690560" y="2520000"/>
            <a:ext cx="1596240" cy="18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236" name="CustomShape 12"/>
          <p:cNvSpPr/>
          <p:nvPr/>
        </p:nvSpPr>
        <p:spPr>
          <a:xfrm>
            <a:off x="360000" y="4703760"/>
            <a:ext cx="9323280" cy="1259280"/>
          </a:xfrm>
          <a:prstGeom prst="rect">
            <a:avLst/>
          </a:prstGeom>
          <a:solidFill>
            <a:srgbClr val="ff6600"/>
          </a:solidFill>
          <a:ln w="9360"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7" name="CustomShape 13"/>
          <p:cNvSpPr/>
          <p:nvPr/>
        </p:nvSpPr>
        <p:spPr>
          <a:xfrm>
            <a:off x="1203120" y="4762440"/>
            <a:ext cx="7470000" cy="91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Právní postavení společníků v nástupnické společnosti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Např. § 76, 82, 88, 100, 166</a:t>
            </a:r>
            <a:endParaRPr/>
          </a:p>
        </p:txBody>
      </p:sp>
      <p:sp>
        <p:nvSpPr>
          <p:cNvPr id="238" name="Line 14"/>
          <p:cNvSpPr/>
          <p:nvPr/>
        </p:nvSpPr>
        <p:spPr>
          <a:xfrm>
            <a:off x="4836240" y="3960000"/>
            <a:ext cx="419760" cy="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239" name="Line 15"/>
          <p:cNvSpPr/>
          <p:nvPr/>
        </p:nvSpPr>
        <p:spPr>
          <a:xfrm>
            <a:off x="5256000" y="3942720"/>
            <a:ext cx="2160" cy="756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</p:sp>
      <p:sp>
        <p:nvSpPr>
          <p:cNvPr id="240" name="CustomShape 16"/>
          <p:cNvSpPr/>
          <p:nvPr/>
        </p:nvSpPr>
        <p:spPr>
          <a:xfrm>
            <a:off x="578520" y="2192400"/>
            <a:ext cx="111168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Obecná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