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9" r:id="rId4"/>
    <p:sldId id="260" r:id="rId5"/>
    <p:sldId id="261" r:id="rId6"/>
    <p:sldId id="262" r:id="rId7"/>
    <p:sldId id="263" r:id="rId8"/>
    <p:sldId id="264" r:id="rId9"/>
    <p:sldId id="293" r:id="rId10"/>
    <p:sldId id="265" r:id="rId11"/>
    <p:sldId id="266" r:id="rId12"/>
    <p:sldId id="267" r:id="rId13"/>
    <p:sldId id="268" r:id="rId14"/>
    <p:sldId id="269" r:id="rId15"/>
    <p:sldId id="270" r:id="rId16"/>
    <p:sldId id="271" r:id="rId17"/>
    <p:sldId id="272" r:id="rId18"/>
    <p:sldId id="273" r:id="rId19"/>
    <p:sldId id="274" r:id="rId20"/>
    <p:sldId id="275" r:id="rId21"/>
    <p:sldId id="292" r:id="rId22"/>
    <p:sldId id="276" r:id="rId23"/>
    <p:sldId id="277" r:id="rId24"/>
    <p:sldId id="278" r:id="rId25"/>
    <p:sldId id="279" r:id="rId26"/>
    <p:sldId id="280" r:id="rId27"/>
    <p:sldId id="281" r:id="rId28"/>
    <p:sldId id="282" r:id="rId29"/>
    <p:sldId id="295" r:id="rId30"/>
    <p:sldId id="294" r:id="rId31"/>
    <p:sldId id="283" r:id="rId32"/>
    <p:sldId id="284" r:id="rId33"/>
    <p:sldId id="285" r:id="rId34"/>
    <p:sldId id="286" r:id="rId35"/>
    <p:sldId id="287" r:id="rId36"/>
    <p:sldId id="288" r:id="rId37"/>
    <p:sldId id="289" r:id="rId38"/>
    <p:sldId id="290" r:id="rId39"/>
    <p:sldId id="291" r:id="rId40"/>
  </p:sldIdLst>
  <p:sldSz cx="10079038" cy="7559675"/>
  <p:notesSz cx="6797675" cy="9926638"/>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674">
          <p15:clr>
            <a:srgbClr val="A4A3A4"/>
          </p15:clr>
        </p15:guide>
        <p15:guide id="4" pos="19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at Zbigniew" initials="SZ"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9190"/>
    <a:srgbClr val="FF002A"/>
    <a:srgbClr val="949291"/>
    <a:srgbClr val="E9E8E7"/>
    <a:srgbClr val="FF999B"/>
    <a:srgbClr val="949599"/>
    <a:srgbClr val="ED2046"/>
    <a:srgbClr val="E7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445" y="67"/>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List_aplikace_Microsoft_Excel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List_aplikace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List_aplikace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List_aplikace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List_aplikace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List_aplikace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List_aplikace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List_aplikace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List_aplikace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List_aplikace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List_aplikace_Microsoft_Excel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List_aplikace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List_aplikace_Microsoft_Excel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List_aplikace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List_aplikace_Microsoft_Excel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List_aplikace_Microsoft_Excel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List_aplikace_Microsoft_Excel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List_aplikace_Microsoft_Excel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List_aplikace_Microsoft_Excel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List_aplikace_Microsoft_Excel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List_aplikace_Microsoft_Excel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List_aplikace_Microsoft_Excel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List_aplikace_Microsoft_Excel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List_aplikace_Microsoft_Excel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List_aplikace_Microsoft_Excel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List_aplikace_Microsoft_Excel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List_aplikace_Microsoft_Excel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List_aplikace_Microsoft_Excel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List_aplikace_Microsoft_Excel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List_aplikace_Microsoft_Excel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List_aplikace_Microsoft_Excel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List_aplikace_Microsoft_Excel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st_aplikac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List_aplikac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List_aplikac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List_aplikac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List_aplikac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en-GB" sz="1594" b="1" dirty="0">
                <a:solidFill>
                  <a:schemeClr val="tx1"/>
                </a:solidFill>
                <a:effectLst/>
              </a:rPr>
              <a:t>Poland’s top export goods in </a:t>
            </a:r>
            <a:r>
              <a:rPr lang="en-GB" sz="1594" b="1" dirty="0" smtClean="0">
                <a:solidFill>
                  <a:schemeClr val="tx1"/>
                </a:solidFill>
                <a:effectLst/>
              </a:rPr>
              <a:t>201</a:t>
            </a:r>
            <a:r>
              <a:rPr lang="pl-PL" sz="1594" b="1" dirty="0" smtClean="0">
                <a:solidFill>
                  <a:schemeClr val="tx1"/>
                </a:solidFill>
                <a:effectLst/>
              </a:rPr>
              <a:t>8</a:t>
            </a:r>
            <a:r>
              <a:rPr lang="en-GB" sz="1594" b="1" dirty="0" smtClean="0">
                <a:solidFill>
                  <a:schemeClr val="tx1"/>
                </a:solidFill>
                <a:effectLst/>
              </a:rPr>
              <a:t> </a:t>
            </a:r>
            <a:endParaRPr lang="pl-PL" sz="2000" dirty="0">
              <a:solidFill>
                <a:schemeClr val="tx1"/>
              </a:solidFill>
              <a:effectLst/>
            </a:endParaRPr>
          </a:p>
          <a:p>
            <a:pPr>
              <a:defRPr sz="1850" b="0" i="0" u="none" strike="noStrike" kern="1200" spc="0" baseline="0">
                <a:solidFill>
                  <a:schemeClr val="tx1">
                    <a:lumMod val="65000"/>
                    <a:lumOff val="35000"/>
                  </a:schemeClr>
                </a:solidFill>
                <a:latin typeface="+mn-lt"/>
                <a:ea typeface="+mn-ea"/>
                <a:cs typeface="+mn-cs"/>
              </a:defRPr>
            </a:pPr>
            <a:r>
              <a:rPr lang="en-GB" sz="1396" dirty="0">
                <a:effectLst/>
              </a:rPr>
              <a:t>(% of share)</a:t>
            </a:r>
            <a:endParaRPr lang="pl-PL" sz="1800" dirty="0">
              <a:effectLst/>
            </a:endParaRPr>
          </a:p>
        </c:rich>
      </c:tx>
      <c:layout/>
      <c:overlay val="0"/>
      <c:spPr>
        <a:noFill/>
        <a:ln w="25357">
          <a:noFill/>
        </a:ln>
      </c:spPr>
    </c:title>
    <c:autoTitleDeleted val="0"/>
    <c:plotArea>
      <c:layout/>
      <c:barChart>
        <c:barDir val="bar"/>
        <c:grouping val="clustered"/>
        <c:varyColors val="0"/>
        <c:ser>
          <c:idx val="0"/>
          <c:order val="0"/>
          <c:tx>
            <c:strRef>
              <c:f>Arkusz1!$B$1</c:f>
              <c:strCache>
                <c:ptCount val="1"/>
                <c:pt idx="0">
                  <c:v>(% of share)</c:v>
                </c:pt>
              </c:strCache>
            </c:strRef>
          </c:tx>
          <c:spPr>
            <a:solidFill>
              <a:srgbClr val="4472C4"/>
            </a:solidFill>
            <a:ln w="25357">
              <a:noFill/>
            </a:ln>
          </c:spPr>
          <c:invertIfNegative val="0"/>
          <c:dPt>
            <c:idx val="0"/>
            <c:invertIfNegative val="0"/>
            <c:bubble3D val="0"/>
            <c:spPr>
              <a:solidFill>
                <a:srgbClr val="FF002A"/>
              </a:solidFill>
              <a:ln w="25357">
                <a:noFill/>
              </a:ln>
            </c:spPr>
            <c:extLst>
              <c:ext xmlns:c16="http://schemas.microsoft.com/office/drawing/2014/chart" uri="{C3380CC4-5D6E-409C-BE32-E72D297353CC}">
                <c16:uniqueId val="{00000000-DB7E-4E78-8AAA-725FE29A9C00}"/>
              </c:ext>
            </c:extLst>
          </c:dPt>
          <c:dPt>
            <c:idx val="1"/>
            <c:invertIfNegative val="0"/>
            <c:bubble3D val="0"/>
            <c:spPr>
              <a:solidFill>
                <a:srgbClr val="929190"/>
              </a:solidFill>
              <a:ln w="25357">
                <a:noFill/>
              </a:ln>
            </c:spPr>
            <c:extLst>
              <c:ext xmlns:c16="http://schemas.microsoft.com/office/drawing/2014/chart" uri="{C3380CC4-5D6E-409C-BE32-E72D297353CC}">
                <c16:uniqueId val="{00000001-DB7E-4E78-8AAA-725FE29A9C00}"/>
              </c:ext>
            </c:extLst>
          </c:dPt>
          <c:dPt>
            <c:idx val="2"/>
            <c:invertIfNegative val="0"/>
            <c:bubble3D val="0"/>
            <c:spPr>
              <a:solidFill>
                <a:srgbClr val="929190"/>
              </a:solidFill>
              <a:ln w="25357">
                <a:noFill/>
              </a:ln>
            </c:spPr>
            <c:extLst>
              <c:ext xmlns:c16="http://schemas.microsoft.com/office/drawing/2014/chart" uri="{C3380CC4-5D6E-409C-BE32-E72D297353CC}">
                <c16:uniqueId val="{00000002-DB7E-4E78-8AAA-725FE29A9C00}"/>
              </c:ext>
            </c:extLst>
          </c:dPt>
          <c:dPt>
            <c:idx val="3"/>
            <c:invertIfNegative val="0"/>
            <c:bubble3D val="0"/>
            <c:spPr>
              <a:solidFill>
                <a:srgbClr val="929190"/>
              </a:solidFill>
              <a:ln w="25357">
                <a:noFill/>
              </a:ln>
            </c:spPr>
            <c:extLst>
              <c:ext xmlns:c16="http://schemas.microsoft.com/office/drawing/2014/chart" uri="{C3380CC4-5D6E-409C-BE32-E72D297353CC}">
                <c16:uniqueId val="{00000003-DB7E-4E78-8AAA-725FE29A9C00}"/>
              </c:ext>
            </c:extLst>
          </c:dPt>
          <c:dPt>
            <c:idx val="4"/>
            <c:invertIfNegative val="0"/>
            <c:bubble3D val="0"/>
            <c:spPr>
              <a:solidFill>
                <a:srgbClr val="929190"/>
              </a:solidFill>
              <a:ln w="25357">
                <a:noFill/>
              </a:ln>
            </c:spPr>
            <c:extLst>
              <c:ext xmlns:c16="http://schemas.microsoft.com/office/drawing/2014/chart" uri="{C3380CC4-5D6E-409C-BE32-E72D297353CC}">
                <c16:uniqueId val="{00000004-DB7E-4E78-8AAA-725FE29A9C00}"/>
              </c:ext>
            </c:extLst>
          </c:dPt>
          <c:dLbls>
            <c:spPr>
              <a:noFill/>
              <a:ln w="25357">
                <a:noFill/>
              </a:ln>
            </c:spPr>
            <c:txPr>
              <a:bodyPr rot="0" spcFirstLastPara="1" vertOverflow="overflow" horzOverflow="overflow" vert="horz" wrap="square" lIns="38100" tIns="19050" rIns="38100" bIns="19050" anchor="ctr" anchorCtr="1">
                <a:spAutoFit/>
              </a:bodyPr>
              <a:lstStyle/>
              <a:p>
                <a:pPr>
                  <a:defRPr sz="13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Arkusz1!$A$2:$A$6</c:f>
              <c:strCache>
                <c:ptCount val="5"/>
                <c:pt idx="0">
                  <c:v>machines, mechanical and electric devices together with their accessories</c:v>
                </c:pt>
                <c:pt idx="1">
                  <c:v>vehicles, their parts and accessories</c:v>
                </c:pt>
                <c:pt idx="2">
                  <c:v>furniture</c:v>
                </c:pt>
                <c:pt idx="3">
                  <c:v>plastic and goods made of plastic</c:v>
                </c:pt>
                <c:pt idx="4">
                  <c:v>cast iron and steel goods</c:v>
                </c:pt>
              </c:strCache>
            </c:strRef>
          </c:cat>
          <c:val>
            <c:numRef>
              <c:f>Arkusz1!$B$2:$B$6</c:f>
              <c:numCache>
                <c:formatCode>General</c:formatCode>
                <c:ptCount val="5"/>
                <c:pt idx="0">
                  <c:v>25</c:v>
                </c:pt>
                <c:pt idx="1">
                  <c:v>11</c:v>
                </c:pt>
                <c:pt idx="2">
                  <c:v>5.7</c:v>
                </c:pt>
                <c:pt idx="3">
                  <c:v>5</c:v>
                </c:pt>
                <c:pt idx="4">
                  <c:v>3.3</c:v>
                </c:pt>
              </c:numCache>
            </c:numRef>
          </c:val>
          <c:extLst>
            <c:ext xmlns:c16="http://schemas.microsoft.com/office/drawing/2014/chart" uri="{C3380CC4-5D6E-409C-BE32-E72D297353CC}">
              <c16:uniqueId val="{00000005-DB7E-4E78-8AAA-725FE29A9C00}"/>
            </c:ext>
          </c:extLst>
        </c:ser>
        <c:dLbls>
          <c:showLegendKey val="0"/>
          <c:showVal val="0"/>
          <c:showCatName val="0"/>
          <c:showSerName val="0"/>
          <c:showPercent val="0"/>
          <c:showBubbleSize val="0"/>
        </c:dLbls>
        <c:gapWidth val="139"/>
        <c:axId val="65735680"/>
        <c:axId val="65741568"/>
      </c:barChart>
      <c:catAx>
        <c:axId val="65735680"/>
        <c:scaling>
          <c:orientation val="maxMin"/>
        </c:scaling>
        <c:delete val="0"/>
        <c:axPos val="l"/>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65741568"/>
        <c:crosses val="autoZero"/>
        <c:auto val="1"/>
        <c:lblAlgn val="ctr"/>
        <c:lblOffset val="100"/>
        <c:noMultiLvlLbl val="0"/>
      </c:catAx>
      <c:valAx>
        <c:axId val="65741568"/>
        <c:scaling>
          <c:orientation val="minMax"/>
          <c:max val="26"/>
          <c:min val="0"/>
        </c:scaling>
        <c:delete val="1"/>
        <c:axPos val="t"/>
        <c:numFmt formatCode="General" sourceLinked="1"/>
        <c:majorTickMark val="out"/>
        <c:minorTickMark val="none"/>
        <c:tickLblPos val="nextTo"/>
        <c:crossAx val="65735680"/>
        <c:crosses val="autoZero"/>
        <c:crossBetween val="between"/>
      </c:valAx>
      <c:spPr>
        <a:noFill/>
        <a:ln w="25357">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8" b="0" i="0" u="none" strike="noStrike" kern="1200" spc="0" baseline="0">
                <a:solidFill>
                  <a:schemeClr val="tx1">
                    <a:lumMod val="65000"/>
                    <a:lumOff val="35000"/>
                  </a:schemeClr>
                </a:solidFill>
                <a:latin typeface="+mn-lt"/>
                <a:ea typeface="+mn-ea"/>
                <a:cs typeface="+mn-cs"/>
              </a:defRPr>
            </a:pPr>
            <a:r>
              <a:rPr lang="pl-PL" sz="1595" b="1" i="0" u="none" strike="noStrike" baseline="0" dirty="0">
                <a:solidFill>
                  <a:schemeClr val="tx1"/>
                </a:solidFill>
                <a:effectLst/>
              </a:rPr>
              <a:t>Value of </a:t>
            </a:r>
            <a:r>
              <a:rPr lang="pl-PL" sz="1595" b="1" i="0" u="none" strike="noStrike" baseline="0" dirty="0" err="1">
                <a:solidFill>
                  <a:schemeClr val="tx1"/>
                </a:solidFill>
                <a:effectLst/>
              </a:rPr>
              <a:t>beauty</a:t>
            </a:r>
            <a:r>
              <a:rPr lang="pl-PL" sz="1595" b="1" i="0" u="none" strike="noStrike" baseline="0" dirty="0">
                <a:solidFill>
                  <a:schemeClr val="tx1"/>
                </a:solidFill>
                <a:effectLst/>
              </a:rPr>
              <a:t> </a:t>
            </a:r>
            <a:r>
              <a:rPr lang="pl-PL" sz="1595" b="1" i="0" u="none" strike="noStrike" baseline="0" dirty="0" smtClean="0">
                <a:solidFill>
                  <a:schemeClr val="tx1"/>
                </a:solidFill>
                <a:effectLst/>
              </a:rPr>
              <a:t>market</a:t>
            </a:r>
            <a:r>
              <a:rPr lang="pl-PL" sz="1595" b="1" i="0" u="none" strike="noStrike" baseline="0" dirty="0">
                <a:solidFill>
                  <a:schemeClr val="tx1"/>
                </a:solidFill>
                <a:effectLst/>
              </a:rPr>
              <a:t>
in </a:t>
            </a:r>
            <a:r>
              <a:rPr lang="pl-PL" sz="1595" b="1" i="0" u="none" strike="noStrike" baseline="0" dirty="0" err="1" smtClean="0">
                <a:solidFill>
                  <a:schemeClr val="tx1"/>
                </a:solidFill>
                <a:effectLst/>
              </a:rPr>
              <a:t>selected</a:t>
            </a:r>
            <a:r>
              <a:rPr lang="pl-PL" sz="1595" b="1" i="0" u="none" strike="noStrike" baseline="0" dirty="0" smtClean="0">
                <a:solidFill>
                  <a:schemeClr val="tx1"/>
                </a:solidFill>
                <a:effectLst/>
              </a:rPr>
              <a:t> </a:t>
            </a:r>
            <a:r>
              <a:rPr lang="pl-PL" sz="1595" b="1" i="0" u="none" strike="noStrike" baseline="0" dirty="0">
                <a:solidFill>
                  <a:schemeClr val="tx1"/>
                </a:solidFill>
                <a:effectLst/>
              </a:rPr>
              <a:t>EU </a:t>
            </a:r>
            <a:r>
              <a:rPr lang="pl-PL" sz="1595" b="1" i="0" u="none" strike="noStrike" baseline="0" dirty="0" err="1">
                <a:solidFill>
                  <a:schemeClr val="tx1"/>
                </a:solidFill>
                <a:effectLst/>
              </a:rPr>
              <a:t>countries</a:t>
            </a:r>
            <a:r>
              <a:rPr lang="pl-PL" sz="1595" b="1" i="0" u="none" strike="noStrike" baseline="0" dirty="0">
                <a:solidFill>
                  <a:schemeClr val="tx1"/>
                </a:solidFill>
                <a:effectLst/>
              </a:rPr>
              <a:t> in 2016</a:t>
            </a:r>
            <a:r>
              <a:rPr lang="pl-PL" sz="1395" baseline="0" dirty="0">
                <a:solidFill>
                  <a:srgbClr val="949291"/>
                </a:solidFill>
                <a:effectLst/>
              </a:rPr>
              <a:t>
(PLN billi</a:t>
            </a:r>
            <a:r>
              <a:rPr lang="en-GB" sz="1395" dirty="0">
                <a:solidFill>
                  <a:srgbClr val="949291"/>
                </a:solidFill>
                <a:effectLst/>
              </a:rPr>
              <a:t>o</a:t>
            </a:r>
            <a:r>
              <a:rPr lang="pl-PL" sz="1395" dirty="0">
                <a:solidFill>
                  <a:srgbClr val="949291"/>
                </a:solidFill>
                <a:effectLst/>
              </a:rPr>
              <a:t>n)</a:t>
            </a:r>
            <a:endParaRPr lang="pl-PL" sz="1800" dirty="0">
              <a:solidFill>
                <a:srgbClr val="949291"/>
              </a:solidFill>
              <a:effectLst/>
            </a:endParaRPr>
          </a:p>
        </c:rich>
      </c:tx>
      <c:layout>
        <c:manualLayout>
          <c:xMode val="edge"/>
          <c:yMode val="edge"/>
          <c:x val="0.2070626309326013"/>
          <c:y val="2.1798470843318499E-2"/>
        </c:manualLayout>
      </c:layout>
      <c:overlay val="0"/>
      <c:spPr>
        <a:noFill/>
        <a:ln w="25360">
          <a:noFill/>
        </a:ln>
      </c:spPr>
    </c:title>
    <c:autoTitleDeleted val="0"/>
    <c:plotArea>
      <c:layout>
        <c:manualLayout>
          <c:layoutTarget val="inner"/>
          <c:xMode val="edge"/>
          <c:yMode val="edge"/>
          <c:x val="5.2357316841731887E-2"/>
          <c:y val="5.9244830496107403E-2"/>
          <c:w val="0.9310611780345267"/>
          <c:h val="0.69760251765467274"/>
        </c:manualLayout>
      </c:layout>
      <c:barChart>
        <c:barDir val="col"/>
        <c:grouping val="clustered"/>
        <c:varyColors val="0"/>
        <c:ser>
          <c:idx val="0"/>
          <c:order val="0"/>
          <c:tx>
            <c:strRef>
              <c:f>Arkusz1!$B$1</c:f>
              <c:strCache>
                <c:ptCount val="1"/>
                <c:pt idx="0">
                  <c:v>billion EUR</c:v>
                </c:pt>
              </c:strCache>
            </c:strRef>
          </c:tx>
          <c:spPr>
            <a:solidFill>
              <a:srgbClr val="949291"/>
            </a:solidFill>
            <a:ln w="25360">
              <a:noFill/>
            </a:ln>
          </c:spPr>
          <c:invertIfNegative val="0"/>
          <c:dPt>
            <c:idx val="0"/>
            <c:invertIfNegative val="0"/>
            <c:bubble3D val="0"/>
            <c:extLst>
              <c:ext xmlns:c16="http://schemas.microsoft.com/office/drawing/2014/chart" uri="{C3380CC4-5D6E-409C-BE32-E72D297353CC}">
                <c16:uniqueId val="{00000000-B443-4C1C-A9B5-DB4D838004E0}"/>
              </c:ext>
            </c:extLst>
          </c:dPt>
          <c:dPt>
            <c:idx val="1"/>
            <c:invertIfNegative val="0"/>
            <c:bubble3D val="0"/>
            <c:extLst>
              <c:ext xmlns:c16="http://schemas.microsoft.com/office/drawing/2014/chart" uri="{C3380CC4-5D6E-409C-BE32-E72D297353CC}">
                <c16:uniqueId val="{00000001-B443-4C1C-A9B5-DB4D838004E0}"/>
              </c:ext>
            </c:extLst>
          </c:dPt>
          <c:dPt>
            <c:idx val="2"/>
            <c:invertIfNegative val="0"/>
            <c:bubble3D val="0"/>
            <c:extLst>
              <c:ext xmlns:c16="http://schemas.microsoft.com/office/drawing/2014/chart" uri="{C3380CC4-5D6E-409C-BE32-E72D297353CC}">
                <c16:uniqueId val="{00000002-B443-4C1C-A9B5-DB4D838004E0}"/>
              </c:ext>
            </c:extLst>
          </c:dPt>
          <c:dPt>
            <c:idx val="3"/>
            <c:invertIfNegative val="0"/>
            <c:bubble3D val="0"/>
            <c:extLst>
              <c:ext xmlns:c16="http://schemas.microsoft.com/office/drawing/2014/chart" uri="{C3380CC4-5D6E-409C-BE32-E72D297353CC}">
                <c16:uniqueId val="{00000003-B443-4C1C-A9B5-DB4D838004E0}"/>
              </c:ext>
            </c:extLst>
          </c:dPt>
          <c:dPt>
            <c:idx val="4"/>
            <c:invertIfNegative val="0"/>
            <c:bubble3D val="0"/>
            <c:extLst>
              <c:ext xmlns:c16="http://schemas.microsoft.com/office/drawing/2014/chart" uri="{C3380CC4-5D6E-409C-BE32-E72D297353CC}">
                <c16:uniqueId val="{00000004-B443-4C1C-A9B5-DB4D838004E0}"/>
              </c:ext>
            </c:extLst>
          </c:dPt>
          <c:dPt>
            <c:idx val="5"/>
            <c:invertIfNegative val="0"/>
            <c:bubble3D val="0"/>
            <c:spPr>
              <a:solidFill>
                <a:srgbClr val="FF002A"/>
              </a:solidFill>
              <a:ln w="25360">
                <a:noFill/>
              </a:ln>
            </c:spPr>
            <c:extLst>
              <c:ext xmlns:c16="http://schemas.microsoft.com/office/drawing/2014/chart" uri="{C3380CC4-5D6E-409C-BE32-E72D297353CC}">
                <c16:uniqueId val="{00000005-B443-4C1C-A9B5-DB4D838004E0}"/>
              </c:ext>
            </c:extLst>
          </c:dPt>
          <c:cat>
            <c:strRef>
              <c:f>Arkusz1!$A$2:$A$14</c:f>
              <c:strCache>
                <c:ptCount val="13"/>
                <c:pt idx="0">
                  <c:v>Germany</c:v>
                </c:pt>
                <c:pt idx="1">
                  <c:v>Great Britain</c:v>
                </c:pt>
                <c:pt idx="2">
                  <c:v>France</c:v>
                </c:pt>
                <c:pt idx="3">
                  <c:v>Italy</c:v>
                </c:pt>
                <c:pt idx="4">
                  <c:v>Spain</c:v>
                </c:pt>
                <c:pt idx="5">
                  <c:v>Poland</c:v>
                </c:pt>
                <c:pt idx="6">
                  <c:v>Romania</c:v>
                </c:pt>
                <c:pt idx="7">
                  <c:v>Czech Republic</c:v>
                </c:pt>
                <c:pt idx="8">
                  <c:v>Hungary</c:v>
                </c:pt>
                <c:pt idx="9">
                  <c:v>Slovakia</c:v>
                </c:pt>
                <c:pt idx="10">
                  <c:v>Bulgaria</c:v>
                </c:pt>
                <c:pt idx="11">
                  <c:v>Croatia</c:v>
                </c:pt>
                <c:pt idx="12">
                  <c:v>Lithuania</c:v>
                </c:pt>
              </c:strCache>
            </c:strRef>
          </c:cat>
          <c:val>
            <c:numRef>
              <c:f>Arkusz1!$B$2:$B$14</c:f>
              <c:numCache>
                <c:formatCode>0</c:formatCode>
                <c:ptCount val="13"/>
                <c:pt idx="0">
                  <c:v>70</c:v>
                </c:pt>
                <c:pt idx="1">
                  <c:v>65</c:v>
                </c:pt>
                <c:pt idx="2">
                  <c:v>58</c:v>
                </c:pt>
                <c:pt idx="3">
                  <c:v>42</c:v>
                </c:pt>
                <c:pt idx="4">
                  <c:v>31</c:v>
                </c:pt>
                <c:pt idx="5">
                  <c:v>18</c:v>
                </c:pt>
                <c:pt idx="6">
                  <c:v>7</c:v>
                </c:pt>
                <c:pt idx="7">
                  <c:v>6</c:v>
                </c:pt>
                <c:pt idx="8">
                  <c:v>4</c:v>
                </c:pt>
                <c:pt idx="9">
                  <c:v>2</c:v>
                </c:pt>
                <c:pt idx="10">
                  <c:v>1</c:v>
                </c:pt>
                <c:pt idx="11">
                  <c:v>0.8</c:v>
                </c:pt>
                <c:pt idx="12">
                  <c:v>0.5</c:v>
                </c:pt>
              </c:numCache>
            </c:numRef>
          </c:val>
          <c:extLst>
            <c:ext xmlns:c16="http://schemas.microsoft.com/office/drawing/2014/chart" uri="{C3380CC4-5D6E-409C-BE32-E72D297353CC}">
              <c16:uniqueId val="{00000006-B443-4C1C-A9B5-DB4D838004E0}"/>
            </c:ext>
          </c:extLst>
        </c:ser>
        <c:dLbls>
          <c:showLegendKey val="0"/>
          <c:showVal val="0"/>
          <c:showCatName val="0"/>
          <c:showSerName val="0"/>
          <c:showPercent val="0"/>
          <c:showBubbleSize val="0"/>
        </c:dLbls>
        <c:gapWidth val="139"/>
        <c:axId val="91050752"/>
        <c:axId val="91052288"/>
      </c:barChart>
      <c:catAx>
        <c:axId val="91050752"/>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91052288"/>
        <c:crossesAt val="0"/>
        <c:auto val="1"/>
        <c:lblAlgn val="ctr"/>
        <c:lblOffset val="100"/>
        <c:noMultiLvlLbl val="0"/>
      </c:catAx>
      <c:valAx>
        <c:axId val="91052288"/>
        <c:scaling>
          <c:orientation val="minMax"/>
          <c:max val="8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91050752"/>
        <c:crosses val="autoZero"/>
        <c:crossBetween val="between"/>
        <c:majorUnit val="10"/>
      </c:valAx>
      <c:spPr>
        <a:noFill/>
        <a:ln w="25360">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5" b="1" i="0" u="none" strike="noStrike" baseline="0" dirty="0" err="1">
                <a:solidFill>
                  <a:schemeClr val="tx1"/>
                </a:solidFill>
                <a:effectLst/>
              </a:rPr>
              <a:t>Beauty</a:t>
            </a:r>
            <a:r>
              <a:rPr lang="pl-PL" sz="1595" b="1" i="0" u="none" strike="noStrike" baseline="0" dirty="0">
                <a:solidFill>
                  <a:schemeClr val="tx1"/>
                </a:solidFill>
                <a:effectLst/>
              </a:rPr>
              <a:t> </a:t>
            </a:r>
            <a:r>
              <a:rPr lang="pl-PL" sz="1595" b="1" i="0" u="none" strike="noStrike" baseline="0" dirty="0" smtClean="0">
                <a:solidFill>
                  <a:schemeClr val="tx1"/>
                </a:solidFill>
                <a:effectLst/>
              </a:rPr>
              <a:t>market </a:t>
            </a:r>
            <a:r>
              <a:rPr lang="pl-PL" sz="1595" b="1" i="0" u="none" strike="noStrike" baseline="0" dirty="0" err="1">
                <a:solidFill>
                  <a:schemeClr val="tx1"/>
                </a:solidFill>
                <a:effectLst/>
              </a:rPr>
              <a:t>value</a:t>
            </a:r>
            <a:r>
              <a:rPr lang="pl-PL" sz="1595" b="1" i="0" u="none" strike="noStrike" baseline="0" dirty="0">
                <a:solidFill>
                  <a:schemeClr val="tx1"/>
                </a:solidFill>
                <a:effectLst/>
              </a:rPr>
              <a:t> dynamics
and GDP </a:t>
            </a:r>
            <a:r>
              <a:rPr lang="pl-PL" sz="1595" b="1" i="0" u="none" strike="noStrike" baseline="0" dirty="0" err="1">
                <a:solidFill>
                  <a:schemeClr val="tx1"/>
                </a:solidFill>
                <a:effectLst/>
              </a:rPr>
              <a:t>growth</a:t>
            </a:r>
            <a:r>
              <a:rPr lang="pl-PL" sz="1595" b="1" i="0" u="none" strike="noStrike" baseline="0" dirty="0">
                <a:solidFill>
                  <a:schemeClr val="tx1"/>
                </a:solidFill>
                <a:effectLst/>
              </a:rPr>
              <a:t> in 2012-2016</a:t>
            </a:r>
            <a:r>
              <a:rPr lang="pl-PL" sz="1395" dirty="0">
                <a:solidFill>
                  <a:srgbClr val="949291"/>
                </a:solidFill>
                <a:effectLst/>
              </a:rPr>
              <a:t>
</a:t>
            </a:r>
            <a:r>
              <a:rPr lang="pl-PL" sz="1395" dirty="0" err="1">
                <a:solidFill>
                  <a:srgbClr val="949291"/>
                </a:solidFill>
                <a:effectLst/>
              </a:rPr>
              <a:t>Europe’s</a:t>
            </a:r>
            <a:r>
              <a:rPr lang="pl-PL" sz="1395" dirty="0">
                <a:solidFill>
                  <a:srgbClr val="949291"/>
                </a:solidFill>
                <a:effectLst/>
              </a:rPr>
              <a:t> 6 </a:t>
            </a:r>
            <a:r>
              <a:rPr lang="pl-PL" sz="1395" dirty="0" err="1">
                <a:solidFill>
                  <a:srgbClr val="949291"/>
                </a:solidFill>
                <a:effectLst/>
              </a:rPr>
              <a:t>biggest</a:t>
            </a:r>
            <a:r>
              <a:rPr lang="pl-PL" sz="1395" dirty="0">
                <a:solidFill>
                  <a:srgbClr val="949291"/>
                </a:solidFill>
                <a:effectLst/>
              </a:rPr>
              <a:t> </a:t>
            </a:r>
            <a:r>
              <a:rPr lang="pl-PL" sz="1395" dirty="0" err="1">
                <a:solidFill>
                  <a:srgbClr val="949291"/>
                </a:solidFill>
                <a:effectLst/>
              </a:rPr>
              <a:t>players</a:t>
            </a:r>
            <a:endParaRPr lang="pl-PL" sz="1800" dirty="0">
              <a:solidFill>
                <a:srgbClr val="949291"/>
              </a:solidFill>
              <a:effectLst/>
            </a:endParaRPr>
          </a:p>
        </c:rich>
      </c:tx>
      <c:layout>
        <c:manualLayout>
          <c:xMode val="edge"/>
          <c:yMode val="edge"/>
          <c:x val="0.29334464289524786"/>
          <c:y val="1.8684422166944097E-2"/>
        </c:manualLayout>
      </c:layout>
      <c:overlay val="0"/>
      <c:spPr>
        <a:noFill/>
        <a:ln w="25368">
          <a:noFill/>
        </a:ln>
      </c:spPr>
    </c:title>
    <c:autoTitleDeleted val="0"/>
    <c:plotArea>
      <c:layout>
        <c:manualLayout>
          <c:layoutTarget val="inner"/>
          <c:xMode val="edge"/>
          <c:yMode val="edge"/>
          <c:x val="5.2357316841731887E-2"/>
          <c:y val="8.8253698610789605E-2"/>
          <c:w val="0.9310611780345267"/>
          <c:h val="0.84465229315995627"/>
        </c:manualLayout>
      </c:layout>
      <c:barChart>
        <c:barDir val="col"/>
        <c:grouping val="clustered"/>
        <c:varyColors val="0"/>
        <c:ser>
          <c:idx val="0"/>
          <c:order val="0"/>
          <c:tx>
            <c:strRef>
              <c:f>Arkusz1!$B$1</c:f>
              <c:strCache>
                <c:ptCount val="1"/>
                <c:pt idx="0">
                  <c:v>Market dynamics in fixed pricing</c:v>
                </c:pt>
              </c:strCache>
            </c:strRef>
          </c:tx>
          <c:spPr>
            <a:solidFill>
              <a:srgbClr val="949291"/>
            </a:solidFill>
            <a:ln w="25368">
              <a:noFill/>
            </a:ln>
          </c:spPr>
          <c:invertIfNegative val="0"/>
          <c:dPt>
            <c:idx val="0"/>
            <c:invertIfNegative val="0"/>
            <c:bubble3D val="0"/>
            <c:spPr>
              <a:solidFill>
                <a:srgbClr val="FF002A"/>
              </a:solidFill>
              <a:ln w="25368">
                <a:noFill/>
              </a:ln>
            </c:spPr>
            <c:extLst>
              <c:ext xmlns:c16="http://schemas.microsoft.com/office/drawing/2014/chart" uri="{C3380CC4-5D6E-409C-BE32-E72D297353CC}">
                <c16:uniqueId val="{00000000-07ED-4CCA-8E74-8562635171A5}"/>
              </c:ext>
            </c:extLst>
          </c:dPt>
          <c:dPt>
            <c:idx val="1"/>
            <c:invertIfNegative val="0"/>
            <c:bubble3D val="0"/>
            <c:extLst>
              <c:ext xmlns:c16="http://schemas.microsoft.com/office/drawing/2014/chart" uri="{C3380CC4-5D6E-409C-BE32-E72D297353CC}">
                <c16:uniqueId val="{00000001-07ED-4CCA-8E74-8562635171A5}"/>
              </c:ext>
            </c:extLst>
          </c:dPt>
          <c:dPt>
            <c:idx val="2"/>
            <c:invertIfNegative val="0"/>
            <c:bubble3D val="0"/>
            <c:extLst>
              <c:ext xmlns:c16="http://schemas.microsoft.com/office/drawing/2014/chart" uri="{C3380CC4-5D6E-409C-BE32-E72D297353CC}">
                <c16:uniqueId val="{00000002-07ED-4CCA-8E74-8562635171A5}"/>
              </c:ext>
            </c:extLst>
          </c:dPt>
          <c:dPt>
            <c:idx val="3"/>
            <c:invertIfNegative val="0"/>
            <c:bubble3D val="0"/>
            <c:extLst>
              <c:ext xmlns:c16="http://schemas.microsoft.com/office/drawing/2014/chart" uri="{C3380CC4-5D6E-409C-BE32-E72D297353CC}">
                <c16:uniqueId val="{00000003-07ED-4CCA-8E74-8562635171A5}"/>
              </c:ext>
            </c:extLst>
          </c:dPt>
          <c:dPt>
            <c:idx val="4"/>
            <c:invertIfNegative val="0"/>
            <c:bubble3D val="0"/>
            <c:extLst>
              <c:ext xmlns:c16="http://schemas.microsoft.com/office/drawing/2014/chart" uri="{C3380CC4-5D6E-409C-BE32-E72D297353CC}">
                <c16:uniqueId val="{00000004-07ED-4CCA-8E74-8562635171A5}"/>
              </c:ext>
            </c:extLst>
          </c:dPt>
          <c:cat>
            <c:strRef>
              <c:f>Arkusz1!$A$2:$A$7</c:f>
              <c:strCache>
                <c:ptCount val="6"/>
                <c:pt idx="0">
                  <c:v>Poland</c:v>
                </c:pt>
                <c:pt idx="1">
                  <c:v>Great Britain</c:v>
                </c:pt>
                <c:pt idx="2">
                  <c:v>Germany</c:v>
                </c:pt>
                <c:pt idx="3">
                  <c:v>Spain</c:v>
                </c:pt>
                <c:pt idx="4">
                  <c:v>Italy</c:v>
                </c:pt>
                <c:pt idx="5">
                  <c:v>France</c:v>
                </c:pt>
              </c:strCache>
            </c:strRef>
          </c:cat>
          <c:val>
            <c:numRef>
              <c:f>Arkusz1!$B$2:$B$7</c:f>
              <c:numCache>
                <c:formatCode>#,000%</c:formatCode>
                <c:ptCount val="6"/>
                <c:pt idx="0">
                  <c:v>2.24E-2</c:v>
                </c:pt>
                <c:pt idx="1">
                  <c:v>1.3100000000000001E-2</c:v>
                </c:pt>
                <c:pt idx="2">
                  <c:v>5.4000000000000003E-3</c:v>
                </c:pt>
                <c:pt idx="3">
                  <c:v>4.7000000000000002E-3</c:v>
                </c:pt>
                <c:pt idx="4">
                  <c:v>-1.09E-2</c:v>
                </c:pt>
                <c:pt idx="5">
                  <c:v>-1.9E-3</c:v>
                </c:pt>
              </c:numCache>
            </c:numRef>
          </c:val>
          <c:extLst>
            <c:ext xmlns:c16="http://schemas.microsoft.com/office/drawing/2014/chart" uri="{C3380CC4-5D6E-409C-BE32-E72D297353CC}">
              <c16:uniqueId val="{00000005-07ED-4CCA-8E74-8562635171A5}"/>
            </c:ext>
          </c:extLst>
        </c:ser>
        <c:ser>
          <c:idx val="1"/>
          <c:order val="1"/>
          <c:tx>
            <c:strRef>
              <c:f>Arkusz1!$C$1</c:f>
              <c:strCache>
                <c:ptCount val="1"/>
                <c:pt idx="0">
                  <c:v>GDP growth in fixed pricing</c:v>
                </c:pt>
              </c:strCache>
            </c:strRef>
          </c:tx>
          <c:spPr>
            <a:solidFill>
              <a:srgbClr val="E9E8E7"/>
            </a:solidFill>
          </c:spPr>
          <c:invertIfNegative val="0"/>
          <c:dPt>
            <c:idx val="0"/>
            <c:invertIfNegative val="0"/>
            <c:bubble3D val="0"/>
            <c:spPr>
              <a:solidFill>
                <a:srgbClr val="FF999B"/>
              </a:solidFill>
            </c:spPr>
            <c:extLst>
              <c:ext xmlns:c16="http://schemas.microsoft.com/office/drawing/2014/chart" uri="{C3380CC4-5D6E-409C-BE32-E72D297353CC}">
                <c16:uniqueId val="{00000006-07ED-4CCA-8E74-8562635171A5}"/>
              </c:ext>
            </c:extLst>
          </c:dPt>
          <c:cat>
            <c:strRef>
              <c:f>Arkusz1!$A$2:$A$7</c:f>
              <c:strCache>
                <c:ptCount val="6"/>
                <c:pt idx="0">
                  <c:v>Poland</c:v>
                </c:pt>
                <c:pt idx="1">
                  <c:v>Great Britain</c:v>
                </c:pt>
                <c:pt idx="2">
                  <c:v>Germany</c:v>
                </c:pt>
                <c:pt idx="3">
                  <c:v>Spain</c:v>
                </c:pt>
                <c:pt idx="4">
                  <c:v>Italy</c:v>
                </c:pt>
                <c:pt idx="5">
                  <c:v>France</c:v>
                </c:pt>
              </c:strCache>
            </c:strRef>
          </c:cat>
          <c:val>
            <c:numRef>
              <c:f>Arkusz1!$C$2:$C$7</c:f>
              <c:numCache>
                <c:formatCode>#,000%</c:formatCode>
                <c:ptCount val="6"/>
                <c:pt idx="0">
                  <c:v>3.7199999999999997E-2</c:v>
                </c:pt>
                <c:pt idx="1">
                  <c:v>1.6899999999999998E-2</c:v>
                </c:pt>
                <c:pt idx="2">
                  <c:v>1.18E-2</c:v>
                </c:pt>
                <c:pt idx="3">
                  <c:v>1.38E-2</c:v>
                </c:pt>
                <c:pt idx="4">
                  <c:v>-7.1000000000000004E-3</c:v>
                </c:pt>
                <c:pt idx="5">
                  <c:v>1.0999999999999999E-2</c:v>
                </c:pt>
              </c:numCache>
            </c:numRef>
          </c:val>
          <c:extLst>
            <c:ext xmlns:c16="http://schemas.microsoft.com/office/drawing/2014/chart" uri="{C3380CC4-5D6E-409C-BE32-E72D297353CC}">
              <c16:uniqueId val="{00000007-07ED-4CCA-8E74-8562635171A5}"/>
            </c:ext>
          </c:extLst>
        </c:ser>
        <c:dLbls>
          <c:showLegendKey val="0"/>
          <c:showVal val="0"/>
          <c:showCatName val="0"/>
          <c:showSerName val="0"/>
          <c:showPercent val="0"/>
          <c:showBubbleSize val="0"/>
        </c:dLbls>
        <c:gapWidth val="139"/>
        <c:axId val="91470464"/>
        <c:axId val="91480448"/>
      </c:barChart>
      <c:catAx>
        <c:axId val="9147046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9" b="1" i="0" u="none" strike="noStrike" kern="1200" baseline="0">
                <a:solidFill>
                  <a:schemeClr val="tx1"/>
                </a:solidFill>
                <a:latin typeface="+mn-lt"/>
                <a:ea typeface="+mn-ea"/>
                <a:cs typeface="+mn-cs"/>
              </a:defRPr>
            </a:pPr>
            <a:endParaRPr lang="cs-CZ"/>
          </a:p>
        </c:txPr>
        <c:crossAx val="91480448"/>
        <c:crossesAt val="0"/>
        <c:auto val="1"/>
        <c:lblAlgn val="ctr"/>
        <c:lblOffset val="100"/>
        <c:noMultiLvlLbl val="0"/>
      </c:catAx>
      <c:valAx>
        <c:axId val="91480448"/>
        <c:scaling>
          <c:orientation val="minMax"/>
          <c:max val="4.0000000000000008E-2"/>
          <c:min val="-1.5000000000000003E-2"/>
        </c:scaling>
        <c:delete val="0"/>
        <c:axPos val="l"/>
        <c:numFmt formatCode="#,0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7" b="0" i="0" u="none" strike="noStrike" kern="1200" baseline="0">
                <a:solidFill>
                  <a:schemeClr val="tx1">
                    <a:lumMod val="65000"/>
                    <a:lumOff val="35000"/>
                  </a:schemeClr>
                </a:solidFill>
                <a:latin typeface="+mn-lt"/>
                <a:ea typeface="+mn-ea"/>
                <a:cs typeface="+mn-cs"/>
              </a:defRPr>
            </a:pPr>
            <a:endParaRPr lang="cs-CZ"/>
          </a:p>
        </c:txPr>
        <c:crossAx val="91470464"/>
        <c:crosses val="autoZero"/>
        <c:crossBetween val="between"/>
        <c:majorUnit val="1.0000000000000002E-2"/>
      </c:valAx>
      <c:spPr>
        <a:noFill/>
        <a:ln w="25368">
          <a:noFill/>
        </a:ln>
      </c:spPr>
    </c:plotArea>
    <c:plotVisOnly val="1"/>
    <c:dispBlanksAs val="gap"/>
    <c:showDLblsOverMax val="0"/>
  </c:chart>
  <c:spPr>
    <a:noFill/>
    <a:ln>
      <a:noFill/>
    </a:ln>
    <a:effectLst/>
  </c:spPr>
  <c:txPr>
    <a:bodyPr/>
    <a:lstStyle/>
    <a:p>
      <a:pPr>
        <a:defRPr/>
      </a:pPr>
      <a:endParaRPr lang="cs-CZ"/>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4" b="1" dirty="0" err="1">
                <a:solidFill>
                  <a:schemeClr val="tx1"/>
                </a:solidFill>
                <a:effectLst/>
              </a:rPr>
              <a:t>Beauty</a:t>
            </a:r>
            <a:r>
              <a:rPr lang="pl-PL" sz="1594" b="1" dirty="0">
                <a:solidFill>
                  <a:schemeClr val="tx1"/>
                </a:solidFill>
                <a:effectLst/>
              </a:rPr>
              <a:t> </a:t>
            </a:r>
            <a:r>
              <a:rPr lang="pl-PL" sz="1594" b="1" dirty="0" smtClean="0">
                <a:solidFill>
                  <a:schemeClr val="tx1"/>
                </a:solidFill>
                <a:effectLst/>
              </a:rPr>
              <a:t>e</a:t>
            </a:r>
            <a:r>
              <a:rPr lang="en-GB" sz="1594" b="1" dirty="0" err="1" smtClean="0">
                <a:solidFill>
                  <a:schemeClr val="tx1"/>
                </a:solidFill>
                <a:effectLst/>
              </a:rPr>
              <a:t>xport</a:t>
            </a:r>
            <a:r>
              <a:rPr lang="pl-PL" sz="1594" b="1" dirty="0" smtClean="0">
                <a:solidFill>
                  <a:schemeClr val="tx1"/>
                </a:solidFill>
                <a:effectLst/>
              </a:rPr>
              <a:t>s</a:t>
            </a:r>
            <a:r>
              <a:rPr lang="pl-PL" sz="1594" b="1" dirty="0">
                <a:solidFill>
                  <a:schemeClr val="tx1"/>
                </a:solidFill>
                <a:effectLst/>
              </a:rPr>
              <a:t>
in 200</a:t>
            </a:r>
            <a:r>
              <a:rPr lang="en-GB" sz="1594" b="1" dirty="0">
                <a:solidFill>
                  <a:schemeClr val="tx1"/>
                </a:solidFill>
                <a:effectLst/>
              </a:rPr>
              <a:t>8-20</a:t>
            </a:r>
            <a:r>
              <a:rPr lang="pl-PL" sz="1594" b="1" dirty="0">
                <a:solidFill>
                  <a:schemeClr val="tx1"/>
                </a:solidFill>
                <a:effectLst/>
              </a:rPr>
              <a:t>17</a:t>
            </a:r>
            <a:r>
              <a:rPr lang="pl-PL" sz="1396" dirty="0">
                <a:solidFill>
                  <a:srgbClr val="949291"/>
                </a:solidFill>
                <a:effectLst/>
              </a:rPr>
              <a:t>
</a:t>
            </a:r>
            <a:r>
              <a:rPr lang="en-GB" sz="1396" dirty="0">
                <a:solidFill>
                  <a:srgbClr val="949291"/>
                </a:solidFill>
                <a:effectLst/>
              </a:rPr>
              <a:t>(</a:t>
            </a:r>
            <a:r>
              <a:rPr lang="pl-PL" sz="1396" dirty="0">
                <a:solidFill>
                  <a:srgbClr val="949291"/>
                </a:solidFill>
                <a:effectLst/>
              </a:rPr>
              <a:t>EUR </a:t>
            </a:r>
            <a:r>
              <a:rPr lang="pl-PL" sz="1396" dirty="0" err="1">
                <a:solidFill>
                  <a:srgbClr val="949291"/>
                </a:solidFill>
                <a:effectLst/>
              </a:rPr>
              <a:t>million</a:t>
            </a:r>
            <a:r>
              <a:rPr lang="pl-PL" sz="1396" dirty="0">
                <a:solidFill>
                  <a:srgbClr val="949291"/>
                </a:solidFill>
                <a:effectLst/>
              </a:rPr>
              <a:t>)</a:t>
            </a:r>
            <a:endParaRPr lang="pl-PL" sz="1800" dirty="0">
              <a:solidFill>
                <a:srgbClr val="949291"/>
              </a:solidFill>
              <a:effectLst/>
            </a:endParaRPr>
          </a:p>
        </c:rich>
      </c:tx>
      <c:layout>
        <c:manualLayout>
          <c:xMode val="edge"/>
          <c:yMode val="edge"/>
          <c:x val="0.25974059067859234"/>
          <c:y val="0"/>
        </c:manualLayout>
      </c:layout>
      <c:overlay val="0"/>
      <c:spPr>
        <a:noFill/>
        <a:ln w="25359">
          <a:noFill/>
        </a:ln>
      </c:spPr>
    </c:title>
    <c:autoTitleDeleted val="0"/>
    <c:plotArea>
      <c:layout>
        <c:manualLayout>
          <c:layoutTarget val="inner"/>
          <c:xMode val="edge"/>
          <c:yMode val="edge"/>
          <c:x val="0.10392148452260588"/>
          <c:y val="0.1236431119852261"/>
          <c:w val="0.86754414453057183"/>
          <c:h val="0.76288347737736828"/>
        </c:manualLayout>
      </c:layout>
      <c:barChart>
        <c:barDir val="col"/>
        <c:grouping val="clustered"/>
        <c:varyColors val="0"/>
        <c:ser>
          <c:idx val="0"/>
          <c:order val="0"/>
          <c:tx>
            <c:strRef>
              <c:f>Arkusz1!$B$1</c:f>
              <c:strCache>
                <c:ptCount val="1"/>
                <c:pt idx="0">
                  <c:v>million EUR</c:v>
                </c:pt>
              </c:strCache>
            </c:strRef>
          </c:tx>
          <c:spPr>
            <a:solidFill>
              <a:srgbClr val="929190"/>
            </a:solidFill>
            <a:ln w="25359">
              <a:noFill/>
            </a:ln>
          </c:spPr>
          <c:invertIfNegative val="0"/>
          <c:dPt>
            <c:idx val="0"/>
            <c:invertIfNegative val="0"/>
            <c:bubble3D val="0"/>
            <c:spPr>
              <a:solidFill>
                <a:srgbClr val="929190"/>
              </a:solidFill>
              <a:ln w="25359">
                <a:noFill/>
              </a:ln>
            </c:spPr>
            <c:extLst>
              <c:ext xmlns:c16="http://schemas.microsoft.com/office/drawing/2014/chart" uri="{C3380CC4-5D6E-409C-BE32-E72D297353CC}">
                <c16:uniqueId val="{00000000-4BD6-456E-9FE6-CA1860A88131}"/>
              </c:ext>
            </c:extLst>
          </c:dPt>
          <c:dPt>
            <c:idx val="1"/>
            <c:invertIfNegative val="0"/>
            <c:bubble3D val="0"/>
            <c:extLst>
              <c:ext xmlns:c16="http://schemas.microsoft.com/office/drawing/2014/chart" uri="{C3380CC4-5D6E-409C-BE32-E72D297353CC}">
                <c16:uniqueId val="{00000001-4BD6-456E-9FE6-CA1860A88131}"/>
              </c:ext>
            </c:extLst>
          </c:dPt>
          <c:dPt>
            <c:idx val="2"/>
            <c:invertIfNegative val="0"/>
            <c:bubble3D val="0"/>
            <c:extLst>
              <c:ext xmlns:c16="http://schemas.microsoft.com/office/drawing/2014/chart" uri="{C3380CC4-5D6E-409C-BE32-E72D297353CC}">
                <c16:uniqueId val="{00000002-4BD6-456E-9FE6-CA1860A88131}"/>
              </c:ext>
            </c:extLst>
          </c:dPt>
          <c:dPt>
            <c:idx val="3"/>
            <c:invertIfNegative val="0"/>
            <c:bubble3D val="0"/>
            <c:extLst>
              <c:ext xmlns:c16="http://schemas.microsoft.com/office/drawing/2014/chart" uri="{C3380CC4-5D6E-409C-BE32-E72D297353CC}">
                <c16:uniqueId val="{00000003-4BD6-456E-9FE6-CA1860A88131}"/>
              </c:ext>
            </c:extLst>
          </c:dPt>
          <c:dPt>
            <c:idx val="4"/>
            <c:invertIfNegative val="0"/>
            <c:bubble3D val="0"/>
            <c:extLst>
              <c:ext xmlns:c16="http://schemas.microsoft.com/office/drawing/2014/chart" uri="{C3380CC4-5D6E-409C-BE32-E72D297353CC}">
                <c16:uniqueId val="{00000004-4BD6-456E-9FE6-CA1860A88131}"/>
              </c:ext>
            </c:extLst>
          </c:dPt>
          <c:dPt>
            <c:idx val="9"/>
            <c:invertIfNegative val="0"/>
            <c:bubble3D val="0"/>
            <c:spPr>
              <a:solidFill>
                <a:srgbClr val="FF002A"/>
              </a:solidFill>
              <a:ln w="25359">
                <a:noFill/>
              </a:ln>
            </c:spPr>
            <c:extLst>
              <c:ext xmlns:c16="http://schemas.microsoft.com/office/drawing/2014/chart" uri="{C3380CC4-5D6E-409C-BE32-E72D297353CC}">
                <c16:uniqueId val="{00000005-4BD6-456E-9FE6-CA1860A88131}"/>
              </c:ext>
            </c:extLst>
          </c:dPt>
          <c:dLbls>
            <c:spPr>
              <a:noFill/>
              <a:ln w="25359">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1674</c:v>
                </c:pt>
                <c:pt idx="1">
                  <c:v>1688</c:v>
                </c:pt>
                <c:pt idx="2">
                  <c:v>2008</c:v>
                </c:pt>
                <c:pt idx="3">
                  <c:v>2111</c:v>
                </c:pt>
                <c:pt idx="4">
                  <c:v>2259</c:v>
                </c:pt>
                <c:pt idx="5">
                  <c:v>2392</c:v>
                </c:pt>
                <c:pt idx="6">
                  <c:v>2494</c:v>
                </c:pt>
                <c:pt idx="7">
                  <c:v>2664</c:v>
                </c:pt>
                <c:pt idx="8">
                  <c:v>2992</c:v>
                </c:pt>
                <c:pt idx="9">
                  <c:v>3330</c:v>
                </c:pt>
              </c:numCache>
            </c:numRef>
          </c:val>
          <c:extLst>
            <c:ext xmlns:c16="http://schemas.microsoft.com/office/drawing/2014/chart" uri="{C3380CC4-5D6E-409C-BE32-E72D297353CC}">
              <c16:uniqueId val="{00000006-4BD6-456E-9FE6-CA1860A88131}"/>
            </c:ext>
          </c:extLst>
        </c:ser>
        <c:dLbls>
          <c:showLegendKey val="0"/>
          <c:showVal val="0"/>
          <c:showCatName val="0"/>
          <c:showSerName val="0"/>
          <c:showPercent val="0"/>
          <c:showBubbleSize val="0"/>
        </c:dLbls>
        <c:gapWidth val="139"/>
        <c:axId val="91515136"/>
        <c:axId val="91516928"/>
      </c:barChart>
      <c:catAx>
        <c:axId val="91515136"/>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91516928"/>
        <c:crossesAt val="0"/>
        <c:auto val="1"/>
        <c:lblAlgn val="ctr"/>
        <c:lblOffset val="100"/>
        <c:noMultiLvlLbl val="0"/>
      </c:catAx>
      <c:valAx>
        <c:axId val="91516928"/>
        <c:scaling>
          <c:orientation val="minMax"/>
          <c:max val="35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91515136"/>
        <c:crosses val="autoZero"/>
        <c:crossBetween val="between"/>
        <c:majorUnit val="500"/>
      </c:valAx>
      <c:spPr>
        <a:noFill/>
        <a:ln w="25359">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4" b="1" i="0" u="none" strike="noStrike" baseline="0" dirty="0" err="1">
                <a:solidFill>
                  <a:schemeClr val="tx1"/>
                </a:solidFill>
                <a:effectLst/>
              </a:rPr>
              <a:t>Beauty</a:t>
            </a:r>
            <a:r>
              <a:rPr lang="pl-PL" sz="1594" b="1" i="0" u="none" strike="noStrike" baseline="0" dirty="0">
                <a:solidFill>
                  <a:schemeClr val="tx1"/>
                </a:solidFill>
                <a:effectLst/>
              </a:rPr>
              <a:t> </a:t>
            </a:r>
            <a:r>
              <a:rPr lang="pl-PL" sz="1594" b="1" i="0" u="none" strike="noStrike" baseline="0" dirty="0" smtClean="0">
                <a:solidFill>
                  <a:schemeClr val="tx1"/>
                </a:solidFill>
                <a:effectLst/>
              </a:rPr>
              <a:t>e</a:t>
            </a:r>
            <a:r>
              <a:rPr lang="en-GB" sz="1594" b="1" dirty="0" err="1" smtClean="0">
                <a:solidFill>
                  <a:schemeClr val="tx1"/>
                </a:solidFill>
                <a:effectLst/>
              </a:rPr>
              <a:t>xport</a:t>
            </a:r>
            <a:r>
              <a:rPr lang="pl-PL" sz="1594" b="1" dirty="0" smtClean="0">
                <a:solidFill>
                  <a:schemeClr val="tx1"/>
                </a:solidFill>
                <a:effectLst/>
              </a:rPr>
              <a:t>s</a:t>
            </a:r>
            <a:r>
              <a:rPr lang="en-GB" sz="1594" b="1" dirty="0" smtClean="0">
                <a:solidFill>
                  <a:schemeClr val="tx1"/>
                </a:solidFill>
                <a:effectLst/>
              </a:rPr>
              <a:t> </a:t>
            </a:r>
            <a:r>
              <a:rPr lang="pl-PL" sz="1594" b="1" dirty="0">
                <a:solidFill>
                  <a:schemeClr val="tx1"/>
                </a:solidFill>
                <a:effectLst/>
              </a:rPr>
              <a:t>in </a:t>
            </a:r>
            <a:r>
              <a:rPr lang="en-GB" sz="1594" b="1" dirty="0">
                <a:solidFill>
                  <a:schemeClr val="tx1"/>
                </a:solidFill>
                <a:effectLst/>
              </a:rPr>
              <a:t>2017</a:t>
            </a:r>
            <a:r>
              <a:rPr lang="pl-PL" sz="1594" b="1" dirty="0">
                <a:solidFill>
                  <a:schemeClr val="tx1"/>
                </a:solidFill>
                <a:effectLst/>
              </a:rPr>
              <a:t>
EU </a:t>
            </a:r>
            <a:r>
              <a:rPr lang="pl-PL" sz="1594" b="1" dirty="0" err="1">
                <a:solidFill>
                  <a:schemeClr val="tx1"/>
                </a:solidFill>
                <a:effectLst/>
              </a:rPr>
              <a:t>countries</a:t>
            </a:r>
            <a:r>
              <a:rPr lang="pl-PL" sz="1396" dirty="0">
                <a:solidFill>
                  <a:srgbClr val="949291"/>
                </a:solidFill>
                <a:effectLst/>
              </a:rPr>
              <a:t>
</a:t>
            </a:r>
            <a:r>
              <a:rPr lang="en-GB" sz="1396" dirty="0">
                <a:solidFill>
                  <a:srgbClr val="949291"/>
                </a:solidFill>
                <a:effectLst/>
              </a:rPr>
              <a:t>(</a:t>
            </a:r>
            <a:r>
              <a:rPr lang="pl-PL" sz="1396" dirty="0">
                <a:solidFill>
                  <a:srgbClr val="949291"/>
                </a:solidFill>
                <a:effectLst/>
              </a:rPr>
              <a:t>EUR </a:t>
            </a:r>
            <a:r>
              <a:rPr lang="pl-PL" sz="1396" dirty="0" err="1">
                <a:solidFill>
                  <a:srgbClr val="949291"/>
                </a:solidFill>
                <a:effectLst/>
              </a:rPr>
              <a:t>million</a:t>
            </a:r>
            <a:r>
              <a:rPr lang="pl-PL" sz="1396" dirty="0">
                <a:solidFill>
                  <a:srgbClr val="949291"/>
                </a:solidFill>
                <a:effectLst/>
              </a:rPr>
              <a:t>)</a:t>
            </a:r>
            <a:endParaRPr lang="pl-PL" sz="1800" dirty="0">
              <a:solidFill>
                <a:srgbClr val="949291"/>
              </a:solidFill>
              <a:effectLst/>
            </a:endParaRPr>
          </a:p>
        </c:rich>
      </c:tx>
      <c:layout/>
      <c:overlay val="0"/>
      <c:spPr>
        <a:noFill/>
        <a:ln w="25357">
          <a:noFill/>
        </a:ln>
      </c:spPr>
    </c:title>
    <c:autoTitleDeleted val="0"/>
    <c:plotArea>
      <c:layout>
        <c:manualLayout>
          <c:layoutTarget val="inner"/>
          <c:xMode val="edge"/>
          <c:yMode val="edge"/>
          <c:x val="0.10336843700845122"/>
          <c:y val="9.3519650655021852E-2"/>
          <c:w val="0.89447402883007354"/>
          <c:h val="0.65803142729429565"/>
        </c:manualLayout>
      </c:layout>
      <c:barChart>
        <c:barDir val="col"/>
        <c:grouping val="clustered"/>
        <c:varyColors val="0"/>
        <c:ser>
          <c:idx val="0"/>
          <c:order val="0"/>
          <c:tx>
            <c:strRef>
              <c:f>Arkusz1!$B$1</c:f>
              <c:strCache>
                <c:ptCount val="1"/>
                <c:pt idx="0">
                  <c:v>billion EUR</c:v>
                </c:pt>
              </c:strCache>
            </c:strRef>
          </c:tx>
          <c:spPr>
            <a:solidFill>
              <a:srgbClr val="949291"/>
            </a:solidFill>
            <a:ln w="25357">
              <a:noFill/>
            </a:ln>
          </c:spPr>
          <c:invertIfNegative val="0"/>
          <c:dPt>
            <c:idx val="0"/>
            <c:invertIfNegative val="0"/>
            <c:bubble3D val="0"/>
            <c:spPr>
              <a:solidFill>
                <a:srgbClr val="FF002A"/>
              </a:solidFill>
              <a:ln w="25357">
                <a:noFill/>
              </a:ln>
            </c:spPr>
            <c:extLst>
              <c:ext xmlns:c16="http://schemas.microsoft.com/office/drawing/2014/chart" uri="{C3380CC4-5D6E-409C-BE32-E72D297353CC}">
                <c16:uniqueId val="{00000000-C76E-4BEC-AD17-C1AFFFED7745}"/>
              </c:ext>
            </c:extLst>
          </c:dPt>
          <c:dPt>
            <c:idx val="1"/>
            <c:invertIfNegative val="0"/>
            <c:bubble3D val="0"/>
            <c:extLst>
              <c:ext xmlns:c16="http://schemas.microsoft.com/office/drawing/2014/chart" uri="{C3380CC4-5D6E-409C-BE32-E72D297353CC}">
                <c16:uniqueId val="{00000001-C76E-4BEC-AD17-C1AFFFED7745}"/>
              </c:ext>
            </c:extLst>
          </c:dPt>
          <c:dPt>
            <c:idx val="2"/>
            <c:invertIfNegative val="0"/>
            <c:bubble3D val="0"/>
            <c:extLst>
              <c:ext xmlns:c16="http://schemas.microsoft.com/office/drawing/2014/chart" uri="{C3380CC4-5D6E-409C-BE32-E72D297353CC}">
                <c16:uniqueId val="{00000002-C76E-4BEC-AD17-C1AFFFED7745}"/>
              </c:ext>
            </c:extLst>
          </c:dPt>
          <c:dPt>
            <c:idx val="3"/>
            <c:invertIfNegative val="0"/>
            <c:bubble3D val="0"/>
            <c:extLst>
              <c:ext xmlns:c16="http://schemas.microsoft.com/office/drawing/2014/chart" uri="{C3380CC4-5D6E-409C-BE32-E72D297353CC}">
                <c16:uniqueId val="{00000003-C76E-4BEC-AD17-C1AFFFED7745}"/>
              </c:ext>
            </c:extLst>
          </c:dPt>
          <c:dPt>
            <c:idx val="4"/>
            <c:invertIfNegative val="0"/>
            <c:bubble3D val="0"/>
            <c:extLst>
              <c:ext xmlns:c16="http://schemas.microsoft.com/office/drawing/2014/chart" uri="{C3380CC4-5D6E-409C-BE32-E72D297353CC}">
                <c16:uniqueId val="{00000004-C76E-4BEC-AD17-C1AFFFED7745}"/>
              </c:ext>
            </c:extLst>
          </c:dPt>
          <c:dLbls>
            <c:spPr>
              <a:noFill/>
              <a:ln w="25357">
                <a:noFill/>
              </a:ln>
            </c:spPr>
            <c:txPr>
              <a:bodyPr rot="0" spcFirstLastPara="1" vertOverflow="overflow" horzOverflow="overflow"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Arkusz1!$A$2:$A$14</c:f>
              <c:strCache>
                <c:ptCount val="13"/>
                <c:pt idx="0">
                  <c:v>Germany</c:v>
                </c:pt>
                <c:pt idx="1">
                  <c:v>Great Britain</c:v>
                </c:pt>
                <c:pt idx="2">
                  <c:v>Belgium</c:v>
                </c:pt>
                <c:pt idx="3">
                  <c:v>France</c:v>
                </c:pt>
                <c:pt idx="4">
                  <c:v>Czech Republic</c:v>
                </c:pt>
                <c:pt idx="5">
                  <c:v>Italy</c:v>
                </c:pt>
                <c:pt idx="6">
                  <c:v>Spain</c:v>
                </c:pt>
                <c:pt idx="7">
                  <c:v>Hungary</c:v>
                </c:pt>
                <c:pt idx="8">
                  <c:v>Romania</c:v>
                </c:pt>
                <c:pt idx="9">
                  <c:v>Netherlands</c:v>
                </c:pt>
                <c:pt idx="10">
                  <c:v>Lithuania</c:v>
                </c:pt>
                <c:pt idx="11">
                  <c:v>Slovakia</c:v>
                </c:pt>
                <c:pt idx="12">
                  <c:v>Latvia</c:v>
                </c:pt>
              </c:strCache>
            </c:strRef>
          </c:cat>
          <c:val>
            <c:numRef>
              <c:f>Arkusz1!$B$2:$B$14</c:f>
              <c:numCache>
                <c:formatCode>#,#00</c:formatCode>
                <c:ptCount val="13"/>
                <c:pt idx="0">
                  <c:v>545.20000000000005</c:v>
                </c:pt>
                <c:pt idx="1">
                  <c:v>367</c:v>
                </c:pt>
                <c:pt idx="2">
                  <c:v>191.8</c:v>
                </c:pt>
                <c:pt idx="3">
                  <c:v>147.80000000000001</c:v>
                </c:pt>
                <c:pt idx="4">
                  <c:v>122.3</c:v>
                </c:pt>
                <c:pt idx="5">
                  <c:v>116.9</c:v>
                </c:pt>
                <c:pt idx="6">
                  <c:v>108.7</c:v>
                </c:pt>
                <c:pt idx="7">
                  <c:v>99.3</c:v>
                </c:pt>
                <c:pt idx="8">
                  <c:v>89.3</c:v>
                </c:pt>
                <c:pt idx="9">
                  <c:v>85.4</c:v>
                </c:pt>
                <c:pt idx="10">
                  <c:v>64.400000000000006</c:v>
                </c:pt>
                <c:pt idx="11">
                  <c:v>39.1</c:v>
                </c:pt>
                <c:pt idx="12">
                  <c:v>38.5</c:v>
                </c:pt>
              </c:numCache>
            </c:numRef>
          </c:val>
          <c:extLst>
            <c:ext xmlns:c16="http://schemas.microsoft.com/office/drawing/2014/chart" uri="{C3380CC4-5D6E-409C-BE32-E72D297353CC}">
              <c16:uniqueId val="{00000005-C76E-4BEC-AD17-C1AFFFED7745}"/>
            </c:ext>
          </c:extLst>
        </c:ser>
        <c:dLbls>
          <c:showLegendKey val="0"/>
          <c:showVal val="0"/>
          <c:showCatName val="0"/>
          <c:showSerName val="0"/>
          <c:showPercent val="0"/>
          <c:showBubbleSize val="0"/>
        </c:dLbls>
        <c:gapWidth val="139"/>
        <c:axId val="91638784"/>
        <c:axId val="91652864"/>
      </c:barChart>
      <c:catAx>
        <c:axId val="9163878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91652864"/>
        <c:crossesAt val="0"/>
        <c:auto val="1"/>
        <c:lblAlgn val="ctr"/>
        <c:lblOffset val="100"/>
        <c:noMultiLvlLbl val="0"/>
      </c:catAx>
      <c:valAx>
        <c:axId val="91652864"/>
        <c:scaling>
          <c:orientation val="minMax"/>
          <c:max val="60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91638784"/>
        <c:crosses val="autoZero"/>
        <c:crossBetween val="between"/>
        <c:majorUnit val="100"/>
      </c:valAx>
      <c:spPr>
        <a:noFill/>
        <a:ln w="25357">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6" b="1" i="0" u="none" strike="noStrike" baseline="0" dirty="0" err="1">
                <a:solidFill>
                  <a:schemeClr val="tx1"/>
                </a:solidFill>
                <a:effectLst/>
              </a:rPr>
              <a:t>Beauty</a:t>
            </a:r>
            <a:r>
              <a:rPr lang="pl-PL" sz="1596" b="1" i="0" u="none" strike="noStrike" baseline="0" dirty="0">
                <a:solidFill>
                  <a:schemeClr val="tx1"/>
                </a:solidFill>
                <a:effectLst/>
              </a:rPr>
              <a:t> </a:t>
            </a:r>
            <a:r>
              <a:rPr lang="pl-PL" sz="1596" b="1" i="0" u="none" strike="noStrike" baseline="0" dirty="0" smtClean="0">
                <a:solidFill>
                  <a:schemeClr val="tx1"/>
                </a:solidFill>
                <a:effectLst/>
              </a:rPr>
              <a:t>e</a:t>
            </a:r>
            <a:r>
              <a:rPr lang="en-GB" sz="1596" b="1" dirty="0" err="1" smtClean="0">
                <a:solidFill>
                  <a:schemeClr val="tx1"/>
                </a:solidFill>
                <a:effectLst/>
              </a:rPr>
              <a:t>xport</a:t>
            </a:r>
            <a:r>
              <a:rPr lang="pl-PL" sz="1596" b="1" dirty="0" smtClean="0">
                <a:solidFill>
                  <a:schemeClr val="tx1"/>
                </a:solidFill>
                <a:effectLst/>
              </a:rPr>
              <a:t>s</a:t>
            </a:r>
            <a:r>
              <a:rPr lang="en-GB" sz="1596" b="1" dirty="0" smtClean="0">
                <a:solidFill>
                  <a:schemeClr val="tx1"/>
                </a:solidFill>
                <a:effectLst/>
              </a:rPr>
              <a:t> </a:t>
            </a:r>
            <a:r>
              <a:rPr lang="pl-PL" sz="1596" b="1" dirty="0">
                <a:solidFill>
                  <a:schemeClr val="tx1"/>
                </a:solidFill>
                <a:effectLst/>
              </a:rPr>
              <a:t>in </a:t>
            </a:r>
            <a:r>
              <a:rPr lang="en-GB" sz="1596" b="1" dirty="0">
                <a:solidFill>
                  <a:schemeClr val="tx1"/>
                </a:solidFill>
                <a:effectLst/>
              </a:rPr>
              <a:t>2017</a:t>
            </a:r>
            <a:r>
              <a:rPr lang="pl-PL" sz="1596" b="1" dirty="0">
                <a:solidFill>
                  <a:schemeClr val="tx1"/>
                </a:solidFill>
                <a:effectLst/>
              </a:rPr>
              <a:t>
Non-EU </a:t>
            </a:r>
            <a:r>
              <a:rPr lang="pl-PL" sz="1596" b="1" dirty="0" err="1">
                <a:solidFill>
                  <a:schemeClr val="tx1"/>
                </a:solidFill>
                <a:effectLst/>
              </a:rPr>
              <a:t>countries</a:t>
            </a:r>
            <a:r>
              <a:rPr lang="pl-PL" sz="1396" dirty="0">
                <a:solidFill>
                  <a:srgbClr val="949291"/>
                </a:solidFill>
                <a:effectLst/>
              </a:rPr>
              <a:t>
(E</a:t>
            </a:r>
            <a:r>
              <a:rPr lang="pl-PL" sz="1396" baseline="0" dirty="0">
                <a:solidFill>
                  <a:srgbClr val="949291"/>
                </a:solidFill>
                <a:effectLst/>
              </a:rPr>
              <a:t>UR </a:t>
            </a:r>
            <a:r>
              <a:rPr lang="pl-PL" sz="1396" baseline="0" dirty="0" err="1">
                <a:solidFill>
                  <a:srgbClr val="949291"/>
                </a:solidFill>
                <a:effectLst/>
              </a:rPr>
              <a:t>million</a:t>
            </a:r>
            <a:r>
              <a:rPr lang="pl-PL" sz="1396" baseline="0" dirty="0">
                <a:solidFill>
                  <a:srgbClr val="949291"/>
                </a:solidFill>
                <a:effectLst/>
              </a:rPr>
              <a:t>)</a:t>
            </a:r>
            <a:endParaRPr lang="pl-PL" sz="1800" dirty="0">
              <a:solidFill>
                <a:srgbClr val="949291"/>
              </a:solidFill>
              <a:effectLst/>
            </a:endParaRPr>
          </a:p>
        </c:rich>
      </c:tx>
      <c:layout>
        <c:manualLayout>
          <c:xMode val="edge"/>
          <c:yMode val="edge"/>
          <c:x val="0.22081220162440326"/>
          <c:y val="2.0743611711748468E-2"/>
        </c:manualLayout>
      </c:layout>
      <c:overlay val="0"/>
      <c:spPr>
        <a:noFill/>
        <a:ln w="25362">
          <a:noFill/>
        </a:ln>
      </c:spPr>
    </c:title>
    <c:autoTitleDeleted val="0"/>
    <c:plotArea>
      <c:layout>
        <c:manualLayout>
          <c:layoutTarget val="inner"/>
          <c:xMode val="edge"/>
          <c:yMode val="edge"/>
          <c:x val="0.10503002200813233"/>
          <c:y val="7.6739871647418315E-2"/>
          <c:w val="0.89447402883007354"/>
          <c:h val="0.67481063570597322"/>
        </c:manualLayout>
      </c:layout>
      <c:barChart>
        <c:barDir val="col"/>
        <c:grouping val="clustered"/>
        <c:varyColors val="0"/>
        <c:ser>
          <c:idx val="0"/>
          <c:order val="0"/>
          <c:tx>
            <c:strRef>
              <c:f>Arkusz1!$B$1</c:f>
              <c:strCache>
                <c:ptCount val="1"/>
                <c:pt idx="0">
                  <c:v>billion EUR</c:v>
                </c:pt>
              </c:strCache>
            </c:strRef>
          </c:tx>
          <c:spPr>
            <a:solidFill>
              <a:srgbClr val="949291"/>
            </a:solidFill>
            <a:ln w="25362">
              <a:noFill/>
            </a:ln>
          </c:spPr>
          <c:invertIfNegative val="0"/>
          <c:dPt>
            <c:idx val="0"/>
            <c:invertIfNegative val="0"/>
            <c:bubble3D val="0"/>
            <c:spPr>
              <a:solidFill>
                <a:srgbClr val="FF002A"/>
              </a:solidFill>
              <a:ln w="25362">
                <a:noFill/>
              </a:ln>
            </c:spPr>
            <c:extLst>
              <c:ext xmlns:c16="http://schemas.microsoft.com/office/drawing/2014/chart" uri="{C3380CC4-5D6E-409C-BE32-E72D297353CC}">
                <c16:uniqueId val="{00000000-329F-4A8C-AA75-E40CE93236B0}"/>
              </c:ext>
            </c:extLst>
          </c:dPt>
          <c:dPt>
            <c:idx val="1"/>
            <c:invertIfNegative val="0"/>
            <c:bubble3D val="0"/>
            <c:extLst>
              <c:ext xmlns:c16="http://schemas.microsoft.com/office/drawing/2014/chart" uri="{C3380CC4-5D6E-409C-BE32-E72D297353CC}">
                <c16:uniqueId val="{00000001-329F-4A8C-AA75-E40CE93236B0}"/>
              </c:ext>
            </c:extLst>
          </c:dPt>
          <c:dPt>
            <c:idx val="2"/>
            <c:invertIfNegative val="0"/>
            <c:bubble3D val="0"/>
            <c:extLst>
              <c:ext xmlns:c16="http://schemas.microsoft.com/office/drawing/2014/chart" uri="{C3380CC4-5D6E-409C-BE32-E72D297353CC}">
                <c16:uniqueId val="{00000002-329F-4A8C-AA75-E40CE93236B0}"/>
              </c:ext>
            </c:extLst>
          </c:dPt>
          <c:dPt>
            <c:idx val="3"/>
            <c:invertIfNegative val="0"/>
            <c:bubble3D val="0"/>
            <c:extLst>
              <c:ext xmlns:c16="http://schemas.microsoft.com/office/drawing/2014/chart" uri="{C3380CC4-5D6E-409C-BE32-E72D297353CC}">
                <c16:uniqueId val="{00000003-329F-4A8C-AA75-E40CE93236B0}"/>
              </c:ext>
            </c:extLst>
          </c:dPt>
          <c:dPt>
            <c:idx val="4"/>
            <c:invertIfNegative val="0"/>
            <c:bubble3D val="0"/>
            <c:extLst>
              <c:ext xmlns:c16="http://schemas.microsoft.com/office/drawing/2014/chart" uri="{C3380CC4-5D6E-409C-BE32-E72D297353CC}">
                <c16:uniqueId val="{00000004-329F-4A8C-AA75-E40CE93236B0}"/>
              </c:ext>
            </c:extLst>
          </c:dPt>
          <c:dLbls>
            <c:spPr>
              <a:noFill/>
              <a:ln w="25362">
                <a:noFill/>
              </a:ln>
            </c:spPr>
            <c:txPr>
              <a:bodyPr rot="0" spcFirstLastPara="1" vertOverflow="overflow" horzOverflow="overflow"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Arkusz1!$A$2:$A$13</c:f>
              <c:strCache>
                <c:ptCount val="12"/>
                <c:pt idx="0">
                  <c:v>Russia</c:v>
                </c:pt>
                <c:pt idx="1">
                  <c:v>Ukraine</c:v>
                </c:pt>
                <c:pt idx="2">
                  <c:v>Turkey</c:v>
                </c:pt>
                <c:pt idx="3">
                  <c:v>South Africa</c:v>
                </c:pt>
                <c:pt idx="4">
                  <c:v>Mexico</c:v>
                </c:pt>
                <c:pt idx="5">
                  <c:v>UAE</c:v>
                </c:pt>
                <c:pt idx="6">
                  <c:v>Kazakhstan</c:v>
                </c:pt>
                <c:pt idx="7">
                  <c:v>Indonesia</c:v>
                </c:pt>
                <c:pt idx="8">
                  <c:v>Israel</c:v>
                </c:pt>
                <c:pt idx="9">
                  <c:v>USA</c:v>
                </c:pt>
                <c:pt idx="10">
                  <c:v>Switzerland</c:v>
                </c:pt>
                <c:pt idx="11">
                  <c:v>Egypt</c:v>
                </c:pt>
              </c:strCache>
            </c:strRef>
          </c:cat>
          <c:val>
            <c:numRef>
              <c:f>Arkusz1!$B$2:$B$13</c:f>
              <c:numCache>
                <c:formatCode>0.0</c:formatCode>
                <c:ptCount val="12"/>
                <c:pt idx="0">
                  <c:v>463.5</c:v>
                </c:pt>
                <c:pt idx="1">
                  <c:v>110.3</c:v>
                </c:pt>
                <c:pt idx="2">
                  <c:v>77.2</c:v>
                </c:pt>
                <c:pt idx="3">
                  <c:v>44.3</c:v>
                </c:pt>
                <c:pt idx="4">
                  <c:v>34.4</c:v>
                </c:pt>
                <c:pt idx="5">
                  <c:v>33.4</c:v>
                </c:pt>
                <c:pt idx="6">
                  <c:v>28.1</c:v>
                </c:pt>
                <c:pt idx="7">
                  <c:v>26.7</c:v>
                </c:pt>
                <c:pt idx="8">
                  <c:v>22</c:v>
                </c:pt>
                <c:pt idx="9">
                  <c:v>20.100000000000001</c:v>
                </c:pt>
                <c:pt idx="10">
                  <c:v>16.899999999999999</c:v>
                </c:pt>
                <c:pt idx="11">
                  <c:v>15</c:v>
                </c:pt>
              </c:numCache>
            </c:numRef>
          </c:val>
          <c:extLst>
            <c:ext xmlns:c16="http://schemas.microsoft.com/office/drawing/2014/chart" uri="{C3380CC4-5D6E-409C-BE32-E72D297353CC}">
              <c16:uniqueId val="{00000005-329F-4A8C-AA75-E40CE93236B0}"/>
            </c:ext>
          </c:extLst>
        </c:ser>
        <c:dLbls>
          <c:showLegendKey val="0"/>
          <c:showVal val="0"/>
          <c:showCatName val="0"/>
          <c:showSerName val="0"/>
          <c:showPercent val="0"/>
          <c:showBubbleSize val="0"/>
        </c:dLbls>
        <c:gapWidth val="139"/>
        <c:axId val="91553792"/>
        <c:axId val="91555328"/>
      </c:barChart>
      <c:catAx>
        <c:axId val="91553792"/>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7" b="1" i="0" u="none" strike="noStrike" kern="1200" baseline="0">
                <a:solidFill>
                  <a:schemeClr val="bg1">
                    <a:lumMod val="50000"/>
                  </a:schemeClr>
                </a:solidFill>
                <a:latin typeface="+mn-lt"/>
                <a:ea typeface="+mn-ea"/>
                <a:cs typeface="+mn-cs"/>
              </a:defRPr>
            </a:pPr>
            <a:endParaRPr lang="cs-CZ"/>
          </a:p>
        </c:txPr>
        <c:crossAx val="91555328"/>
        <c:crossesAt val="0"/>
        <c:auto val="1"/>
        <c:lblAlgn val="ctr"/>
        <c:lblOffset val="100"/>
        <c:noMultiLvlLbl val="0"/>
      </c:catAx>
      <c:valAx>
        <c:axId val="91555328"/>
        <c:scaling>
          <c:orientation val="minMax"/>
          <c:max val="50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7" b="0" i="0" u="none" strike="noStrike" kern="1200" baseline="0">
                <a:solidFill>
                  <a:schemeClr val="tx1">
                    <a:lumMod val="65000"/>
                    <a:lumOff val="35000"/>
                  </a:schemeClr>
                </a:solidFill>
                <a:latin typeface="+mn-lt"/>
                <a:ea typeface="+mn-ea"/>
                <a:cs typeface="+mn-cs"/>
              </a:defRPr>
            </a:pPr>
            <a:endParaRPr lang="cs-CZ"/>
          </a:p>
        </c:txPr>
        <c:crossAx val="91553792"/>
        <c:crosses val="autoZero"/>
        <c:crossBetween val="between"/>
        <c:majorUnit val="100"/>
      </c:valAx>
      <c:spPr>
        <a:noFill/>
        <a:ln w="25362">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34" b="0" i="0" u="none" strike="noStrike" kern="1200" spc="0" baseline="0">
                <a:solidFill>
                  <a:schemeClr val="tx1">
                    <a:lumMod val="65000"/>
                    <a:lumOff val="35000"/>
                  </a:schemeClr>
                </a:solidFill>
                <a:latin typeface="+mn-lt"/>
                <a:ea typeface="+mn-ea"/>
                <a:cs typeface="+mn-cs"/>
              </a:defRPr>
            </a:pPr>
            <a:r>
              <a:rPr lang="pl-PL" sz="1588" b="1" dirty="0">
                <a:solidFill>
                  <a:schemeClr val="tx1"/>
                </a:solidFill>
                <a:effectLst/>
              </a:rPr>
              <a:t>Export of </a:t>
            </a:r>
            <a:r>
              <a:rPr lang="pl-PL" sz="1588" b="1" dirty="0" err="1">
                <a:solidFill>
                  <a:schemeClr val="tx1"/>
                </a:solidFill>
                <a:effectLst/>
              </a:rPr>
              <a:t>fashion</a:t>
            </a:r>
            <a:r>
              <a:rPr lang="pl-PL" sz="1588" b="1" dirty="0">
                <a:solidFill>
                  <a:schemeClr val="tx1"/>
                </a:solidFill>
                <a:effectLst/>
              </a:rPr>
              <a:t> products
in 200</a:t>
            </a:r>
            <a:r>
              <a:rPr lang="en-GB" sz="1588" b="1" dirty="0">
                <a:solidFill>
                  <a:schemeClr val="tx1"/>
                </a:solidFill>
                <a:effectLst/>
              </a:rPr>
              <a:t>8-201</a:t>
            </a:r>
            <a:r>
              <a:rPr lang="pl-PL" sz="1588" b="1" dirty="0">
                <a:solidFill>
                  <a:schemeClr val="tx1"/>
                </a:solidFill>
                <a:effectLst/>
              </a:rPr>
              <a:t>7</a:t>
            </a:r>
            <a:r>
              <a:rPr lang="pl-PL" sz="1390" dirty="0">
                <a:solidFill>
                  <a:srgbClr val="949291"/>
                </a:solidFill>
                <a:effectLst/>
              </a:rPr>
              <a:t>
</a:t>
            </a:r>
            <a:r>
              <a:rPr lang="en-GB" sz="1390" dirty="0">
                <a:solidFill>
                  <a:srgbClr val="949291"/>
                </a:solidFill>
                <a:effectLst/>
              </a:rPr>
              <a:t>(</a:t>
            </a:r>
            <a:r>
              <a:rPr lang="pl-PL" sz="1390" dirty="0">
                <a:solidFill>
                  <a:srgbClr val="949291"/>
                </a:solidFill>
                <a:effectLst/>
              </a:rPr>
              <a:t>EUR </a:t>
            </a:r>
            <a:r>
              <a:rPr lang="pl-PL" sz="1390" dirty="0" err="1">
                <a:solidFill>
                  <a:srgbClr val="949291"/>
                </a:solidFill>
                <a:effectLst/>
              </a:rPr>
              <a:t>million</a:t>
            </a:r>
            <a:r>
              <a:rPr lang="pl-PL" sz="1390" dirty="0">
                <a:solidFill>
                  <a:srgbClr val="949291"/>
                </a:solidFill>
                <a:effectLst/>
              </a:rPr>
              <a:t>)</a:t>
            </a:r>
            <a:endParaRPr lang="pl-PL" sz="1800" dirty="0">
              <a:solidFill>
                <a:srgbClr val="949291"/>
              </a:solidFill>
              <a:effectLst/>
            </a:endParaRPr>
          </a:p>
        </c:rich>
      </c:tx>
      <c:layout/>
      <c:overlay val="0"/>
      <c:spPr>
        <a:noFill/>
        <a:ln w="25303">
          <a:noFill/>
        </a:ln>
      </c:spPr>
    </c:title>
    <c:autoTitleDeleted val="0"/>
    <c:plotArea>
      <c:layout>
        <c:manualLayout>
          <c:layoutTarget val="inner"/>
          <c:xMode val="edge"/>
          <c:yMode val="edge"/>
          <c:x val="0.11502424298921553"/>
          <c:y val="6.6626735161652767E-2"/>
          <c:w val="0.85344328093043598"/>
          <c:h val="0.81971642592649208"/>
        </c:manualLayout>
      </c:layout>
      <c:barChart>
        <c:barDir val="col"/>
        <c:grouping val="clustered"/>
        <c:varyColors val="0"/>
        <c:ser>
          <c:idx val="0"/>
          <c:order val="0"/>
          <c:tx>
            <c:strRef>
              <c:f>Arkusz1!$B$1</c:f>
              <c:strCache>
                <c:ptCount val="1"/>
                <c:pt idx="0">
                  <c:v>million EUR</c:v>
                </c:pt>
              </c:strCache>
            </c:strRef>
          </c:tx>
          <c:spPr>
            <a:solidFill>
              <a:srgbClr val="929190"/>
            </a:solidFill>
            <a:ln w="25303">
              <a:noFill/>
            </a:ln>
          </c:spPr>
          <c:invertIfNegative val="0"/>
          <c:dPt>
            <c:idx val="0"/>
            <c:invertIfNegative val="0"/>
            <c:bubble3D val="0"/>
            <c:spPr>
              <a:solidFill>
                <a:srgbClr val="929190"/>
              </a:solidFill>
              <a:ln w="25303">
                <a:noFill/>
              </a:ln>
            </c:spPr>
            <c:extLst>
              <c:ext xmlns:c16="http://schemas.microsoft.com/office/drawing/2014/chart" uri="{C3380CC4-5D6E-409C-BE32-E72D297353CC}">
                <c16:uniqueId val="{00000000-86A2-4FA6-89A5-BC212633FAEC}"/>
              </c:ext>
            </c:extLst>
          </c:dPt>
          <c:dPt>
            <c:idx val="1"/>
            <c:invertIfNegative val="0"/>
            <c:bubble3D val="0"/>
            <c:extLst>
              <c:ext xmlns:c16="http://schemas.microsoft.com/office/drawing/2014/chart" uri="{C3380CC4-5D6E-409C-BE32-E72D297353CC}">
                <c16:uniqueId val="{00000001-86A2-4FA6-89A5-BC212633FAEC}"/>
              </c:ext>
            </c:extLst>
          </c:dPt>
          <c:dPt>
            <c:idx val="2"/>
            <c:invertIfNegative val="0"/>
            <c:bubble3D val="0"/>
            <c:extLst>
              <c:ext xmlns:c16="http://schemas.microsoft.com/office/drawing/2014/chart" uri="{C3380CC4-5D6E-409C-BE32-E72D297353CC}">
                <c16:uniqueId val="{00000002-86A2-4FA6-89A5-BC212633FAEC}"/>
              </c:ext>
            </c:extLst>
          </c:dPt>
          <c:dPt>
            <c:idx val="3"/>
            <c:invertIfNegative val="0"/>
            <c:bubble3D val="0"/>
            <c:extLst>
              <c:ext xmlns:c16="http://schemas.microsoft.com/office/drawing/2014/chart" uri="{C3380CC4-5D6E-409C-BE32-E72D297353CC}">
                <c16:uniqueId val="{00000003-86A2-4FA6-89A5-BC212633FAEC}"/>
              </c:ext>
            </c:extLst>
          </c:dPt>
          <c:dPt>
            <c:idx val="4"/>
            <c:invertIfNegative val="0"/>
            <c:bubble3D val="0"/>
            <c:extLst>
              <c:ext xmlns:c16="http://schemas.microsoft.com/office/drawing/2014/chart" uri="{C3380CC4-5D6E-409C-BE32-E72D297353CC}">
                <c16:uniqueId val="{00000004-86A2-4FA6-89A5-BC212633FAEC}"/>
              </c:ext>
            </c:extLst>
          </c:dPt>
          <c:dPt>
            <c:idx val="9"/>
            <c:invertIfNegative val="0"/>
            <c:bubble3D val="0"/>
            <c:spPr>
              <a:solidFill>
                <a:srgbClr val="FF002A"/>
              </a:solidFill>
              <a:ln w="25303">
                <a:noFill/>
              </a:ln>
            </c:spPr>
            <c:extLst>
              <c:ext xmlns:c16="http://schemas.microsoft.com/office/drawing/2014/chart" uri="{C3380CC4-5D6E-409C-BE32-E72D297353CC}">
                <c16:uniqueId val="{00000005-86A2-4FA6-89A5-BC212633FAEC}"/>
              </c:ext>
            </c:extLst>
          </c:dPt>
          <c:dLbls>
            <c:spPr>
              <a:noFill/>
              <a:ln w="25303">
                <a:noFill/>
              </a:ln>
            </c:spPr>
            <c:txPr>
              <a:bodyPr rot="0" spcFirstLastPara="1" vertOverflow="overflow" horzOverflow="overflow" vert="horz" wrap="square" lIns="38100" tIns="19050" rIns="38100" bIns="19050" anchor="ctr" anchorCtr="1">
                <a:spAutoFit/>
              </a:bodyPr>
              <a:lstStyle/>
              <a:p>
                <a:pPr>
                  <a:defRPr sz="1042"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2906</c:v>
                </c:pt>
                <c:pt idx="1">
                  <c:v>2760</c:v>
                </c:pt>
                <c:pt idx="2">
                  <c:v>3213</c:v>
                </c:pt>
                <c:pt idx="3">
                  <c:v>3575</c:v>
                </c:pt>
                <c:pt idx="4">
                  <c:v>3660</c:v>
                </c:pt>
                <c:pt idx="5">
                  <c:v>4119</c:v>
                </c:pt>
                <c:pt idx="6">
                  <c:v>4686</c:v>
                </c:pt>
                <c:pt idx="7">
                  <c:v>5722</c:v>
                </c:pt>
                <c:pt idx="8">
                  <c:v>6452</c:v>
                </c:pt>
                <c:pt idx="9">
                  <c:v>7216</c:v>
                </c:pt>
              </c:numCache>
            </c:numRef>
          </c:val>
          <c:extLst>
            <c:ext xmlns:c16="http://schemas.microsoft.com/office/drawing/2014/chart" uri="{C3380CC4-5D6E-409C-BE32-E72D297353CC}">
              <c16:uniqueId val="{00000006-86A2-4FA6-89A5-BC212633FAEC}"/>
            </c:ext>
          </c:extLst>
        </c:ser>
        <c:dLbls>
          <c:showLegendKey val="0"/>
          <c:showVal val="0"/>
          <c:showCatName val="0"/>
          <c:showSerName val="0"/>
          <c:showPercent val="0"/>
          <c:showBubbleSize val="0"/>
        </c:dLbls>
        <c:gapWidth val="139"/>
        <c:axId val="91283840"/>
        <c:axId val="91285376"/>
      </c:barChart>
      <c:catAx>
        <c:axId val="91283840"/>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2" b="1" i="0" u="none" strike="noStrike" kern="1200" baseline="0">
                <a:solidFill>
                  <a:schemeClr val="bg1">
                    <a:lumMod val="50000"/>
                  </a:schemeClr>
                </a:solidFill>
                <a:latin typeface="+mn-lt"/>
                <a:ea typeface="+mn-ea"/>
                <a:cs typeface="+mn-cs"/>
              </a:defRPr>
            </a:pPr>
            <a:endParaRPr lang="cs-CZ"/>
          </a:p>
        </c:txPr>
        <c:crossAx val="91285376"/>
        <c:crossesAt val="0"/>
        <c:auto val="1"/>
        <c:lblAlgn val="ctr"/>
        <c:lblOffset val="100"/>
        <c:noMultiLvlLbl val="0"/>
      </c:catAx>
      <c:valAx>
        <c:axId val="91285376"/>
        <c:scaling>
          <c:orientation val="minMax"/>
          <c:max val="8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2" b="0" i="0" u="none" strike="noStrike" kern="1200" baseline="0">
                <a:solidFill>
                  <a:schemeClr val="tx1">
                    <a:lumMod val="65000"/>
                    <a:lumOff val="35000"/>
                  </a:schemeClr>
                </a:solidFill>
                <a:latin typeface="+mn-lt"/>
                <a:ea typeface="+mn-ea"/>
                <a:cs typeface="+mn-cs"/>
              </a:defRPr>
            </a:pPr>
            <a:endParaRPr lang="cs-CZ"/>
          </a:p>
        </c:txPr>
        <c:crossAx val="91283840"/>
        <c:crosses val="autoZero"/>
        <c:crossBetween val="between"/>
        <c:majorUnit val="1000"/>
      </c:valAx>
      <c:spPr>
        <a:noFill/>
        <a:ln w="25303">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2" b="0" i="0" u="none" strike="noStrike" kern="1200" spc="0" baseline="0">
                <a:solidFill>
                  <a:schemeClr val="tx1">
                    <a:lumMod val="65000"/>
                    <a:lumOff val="35000"/>
                  </a:schemeClr>
                </a:solidFill>
                <a:latin typeface="+mn-lt"/>
                <a:ea typeface="+mn-ea"/>
                <a:cs typeface="+mn-cs"/>
              </a:defRPr>
            </a:pPr>
            <a:r>
              <a:rPr lang="pl-PL" sz="1591" b="1" i="0" u="none" strike="noStrike" baseline="0" dirty="0">
                <a:solidFill>
                  <a:schemeClr val="tx1"/>
                </a:solidFill>
                <a:effectLst/>
              </a:rPr>
              <a:t>Export of </a:t>
            </a:r>
            <a:r>
              <a:rPr lang="pl-PL" sz="1591" b="1" i="0" u="none" strike="noStrike" baseline="0" dirty="0" err="1">
                <a:solidFill>
                  <a:schemeClr val="tx1"/>
                </a:solidFill>
                <a:effectLst/>
              </a:rPr>
              <a:t>fashion</a:t>
            </a:r>
            <a:r>
              <a:rPr lang="pl-PL" sz="1591" b="1" i="0" u="none" strike="noStrike" baseline="0" dirty="0">
                <a:solidFill>
                  <a:schemeClr val="tx1"/>
                </a:solidFill>
                <a:effectLst/>
              </a:rPr>
              <a:t> products in 2017
EU </a:t>
            </a:r>
            <a:r>
              <a:rPr lang="pl-PL" sz="1591" b="1" i="0" u="none" strike="noStrike" baseline="0" dirty="0" err="1">
                <a:solidFill>
                  <a:schemeClr val="tx1"/>
                </a:solidFill>
                <a:effectLst/>
              </a:rPr>
              <a:t>countries</a:t>
            </a:r>
            <a:r>
              <a:rPr lang="pl-PL" sz="1591" b="1" dirty="0">
                <a:solidFill>
                  <a:schemeClr val="tx1"/>
                </a:solidFill>
                <a:effectLst/>
              </a:rPr>
              <a:t>
</a:t>
            </a:r>
            <a:r>
              <a:rPr lang="pl-PL" sz="1591" b="1" dirty="0" err="1">
                <a:solidFill>
                  <a:schemeClr val="tx1"/>
                </a:solidFill>
                <a:effectLst/>
              </a:rPr>
              <a:t>over</a:t>
            </a:r>
            <a:r>
              <a:rPr lang="pl-PL" sz="1591" b="1" dirty="0">
                <a:solidFill>
                  <a:schemeClr val="tx1"/>
                </a:solidFill>
                <a:effectLst/>
              </a:rPr>
              <a:t> EUR 100 </a:t>
            </a:r>
            <a:r>
              <a:rPr lang="pl-PL" sz="1591" b="1" dirty="0" err="1">
                <a:solidFill>
                  <a:schemeClr val="tx1"/>
                </a:solidFill>
                <a:effectLst/>
              </a:rPr>
              <a:t>million</a:t>
            </a:r>
            <a:endParaRPr lang="pl-PL" sz="1600" dirty="0">
              <a:solidFill>
                <a:schemeClr val="tx1"/>
              </a:solidFill>
              <a:effectLst/>
            </a:endParaRPr>
          </a:p>
        </c:rich>
      </c:tx>
      <c:layout/>
      <c:overlay val="0"/>
      <c:spPr>
        <a:noFill/>
        <a:ln w="25304">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billion EUR</c:v>
                </c:pt>
              </c:strCache>
            </c:strRef>
          </c:tx>
          <c:spPr>
            <a:solidFill>
              <a:srgbClr val="949291"/>
            </a:solidFill>
            <a:ln w="25304">
              <a:noFill/>
            </a:ln>
          </c:spPr>
          <c:invertIfNegative val="0"/>
          <c:dPt>
            <c:idx val="0"/>
            <c:invertIfNegative val="0"/>
            <c:bubble3D val="0"/>
            <c:spPr>
              <a:solidFill>
                <a:srgbClr val="FF002A"/>
              </a:solidFill>
              <a:ln w="25304">
                <a:noFill/>
              </a:ln>
            </c:spPr>
            <c:extLst>
              <c:ext xmlns:c16="http://schemas.microsoft.com/office/drawing/2014/chart" uri="{C3380CC4-5D6E-409C-BE32-E72D297353CC}">
                <c16:uniqueId val="{00000000-D01B-4A8E-8725-923A30FF4CEF}"/>
              </c:ext>
            </c:extLst>
          </c:dPt>
          <c:dPt>
            <c:idx val="1"/>
            <c:invertIfNegative val="0"/>
            <c:bubble3D val="0"/>
            <c:extLst>
              <c:ext xmlns:c16="http://schemas.microsoft.com/office/drawing/2014/chart" uri="{C3380CC4-5D6E-409C-BE32-E72D297353CC}">
                <c16:uniqueId val="{00000001-D01B-4A8E-8725-923A30FF4CEF}"/>
              </c:ext>
            </c:extLst>
          </c:dPt>
          <c:dPt>
            <c:idx val="2"/>
            <c:invertIfNegative val="0"/>
            <c:bubble3D val="0"/>
            <c:extLst>
              <c:ext xmlns:c16="http://schemas.microsoft.com/office/drawing/2014/chart" uri="{C3380CC4-5D6E-409C-BE32-E72D297353CC}">
                <c16:uniqueId val="{00000002-D01B-4A8E-8725-923A30FF4CEF}"/>
              </c:ext>
            </c:extLst>
          </c:dPt>
          <c:dPt>
            <c:idx val="3"/>
            <c:invertIfNegative val="0"/>
            <c:bubble3D val="0"/>
            <c:extLst>
              <c:ext xmlns:c16="http://schemas.microsoft.com/office/drawing/2014/chart" uri="{C3380CC4-5D6E-409C-BE32-E72D297353CC}">
                <c16:uniqueId val="{00000003-D01B-4A8E-8725-923A30FF4CEF}"/>
              </c:ext>
            </c:extLst>
          </c:dPt>
          <c:dPt>
            <c:idx val="4"/>
            <c:invertIfNegative val="0"/>
            <c:bubble3D val="0"/>
            <c:extLst>
              <c:ext xmlns:c16="http://schemas.microsoft.com/office/drawing/2014/chart" uri="{C3380CC4-5D6E-409C-BE32-E72D297353CC}">
                <c16:uniqueId val="{00000004-D01B-4A8E-8725-923A30FF4CEF}"/>
              </c:ext>
            </c:extLst>
          </c:dPt>
          <c:dLbls>
            <c:spPr>
              <a:noFill/>
              <a:ln w="25304">
                <a:noFill/>
              </a:ln>
            </c:spPr>
            <c:txPr>
              <a:bodyPr rot="0" spcFirstLastPara="1" vertOverflow="overflow" horzOverflow="overflow" vert="horz" wrap="square" lIns="38100" tIns="19050" rIns="38100" bIns="19050" anchor="ctr" anchorCtr="1">
                <a:spAutoFit/>
              </a:bodyPr>
              <a:lstStyle/>
              <a:p>
                <a:pPr>
                  <a:defRPr sz="1044"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Arkusz1!$A$2:$A$13</c:f>
              <c:strCache>
                <c:ptCount val="12"/>
                <c:pt idx="0">
                  <c:v>Germany</c:v>
                </c:pt>
                <c:pt idx="1">
                  <c:v>Czech Republic</c:v>
                </c:pt>
                <c:pt idx="2">
                  <c:v>Romania</c:v>
                </c:pt>
                <c:pt idx="3">
                  <c:v>Austria</c:v>
                </c:pt>
                <c:pt idx="4">
                  <c:v>Slovakia</c:v>
                </c:pt>
                <c:pt idx="5">
                  <c:v>Hungary</c:v>
                </c:pt>
                <c:pt idx="6">
                  <c:v>Great Britain</c:v>
                </c:pt>
                <c:pt idx="7">
                  <c:v>Netherlands</c:v>
                </c:pt>
                <c:pt idx="8">
                  <c:v>Italy</c:v>
                </c:pt>
                <c:pt idx="9">
                  <c:v>France</c:v>
                </c:pt>
                <c:pt idx="10">
                  <c:v>Sweden</c:v>
                </c:pt>
                <c:pt idx="11">
                  <c:v>Lithuania</c:v>
                </c:pt>
              </c:strCache>
            </c:strRef>
          </c:cat>
          <c:val>
            <c:numRef>
              <c:f>Arkusz1!$B$2:$B$13</c:f>
              <c:numCache>
                <c:formatCode>#\ #,#00</c:formatCode>
                <c:ptCount val="12"/>
                <c:pt idx="0">
                  <c:v>3492.2</c:v>
                </c:pt>
                <c:pt idx="1">
                  <c:v>441.1</c:v>
                </c:pt>
                <c:pt idx="2">
                  <c:v>328.7</c:v>
                </c:pt>
                <c:pt idx="3">
                  <c:v>271.7</c:v>
                </c:pt>
                <c:pt idx="4">
                  <c:v>237.6</c:v>
                </c:pt>
                <c:pt idx="5">
                  <c:v>208.1</c:v>
                </c:pt>
                <c:pt idx="6">
                  <c:v>190.1</c:v>
                </c:pt>
                <c:pt idx="7">
                  <c:v>169.4</c:v>
                </c:pt>
                <c:pt idx="8">
                  <c:v>145.30000000000001</c:v>
                </c:pt>
                <c:pt idx="9">
                  <c:v>138</c:v>
                </c:pt>
                <c:pt idx="10">
                  <c:v>122.1</c:v>
                </c:pt>
                <c:pt idx="11">
                  <c:v>102.9</c:v>
                </c:pt>
              </c:numCache>
            </c:numRef>
          </c:val>
          <c:extLst>
            <c:ext xmlns:c16="http://schemas.microsoft.com/office/drawing/2014/chart" uri="{C3380CC4-5D6E-409C-BE32-E72D297353CC}">
              <c16:uniqueId val="{00000005-D01B-4A8E-8725-923A30FF4CEF}"/>
            </c:ext>
          </c:extLst>
        </c:ser>
        <c:dLbls>
          <c:showLegendKey val="0"/>
          <c:showVal val="0"/>
          <c:showCatName val="0"/>
          <c:showSerName val="0"/>
          <c:showPercent val="0"/>
          <c:showBubbleSize val="0"/>
        </c:dLbls>
        <c:gapWidth val="139"/>
        <c:axId val="91210880"/>
        <c:axId val="91212416"/>
      </c:barChart>
      <c:catAx>
        <c:axId val="91210880"/>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4" b="1" i="0" u="none" strike="noStrike" kern="1200" baseline="0">
                <a:solidFill>
                  <a:schemeClr val="bg1">
                    <a:lumMod val="50000"/>
                  </a:schemeClr>
                </a:solidFill>
                <a:latin typeface="+mn-lt"/>
                <a:ea typeface="+mn-ea"/>
                <a:cs typeface="+mn-cs"/>
              </a:defRPr>
            </a:pPr>
            <a:endParaRPr lang="cs-CZ"/>
          </a:p>
        </c:txPr>
        <c:crossAx val="91212416"/>
        <c:crossesAt val="0"/>
        <c:auto val="1"/>
        <c:lblAlgn val="ctr"/>
        <c:lblOffset val="100"/>
        <c:noMultiLvlLbl val="0"/>
      </c:catAx>
      <c:valAx>
        <c:axId val="91212416"/>
        <c:scaling>
          <c:orientation val="minMax"/>
          <c:max val="3500"/>
          <c:min val="0"/>
        </c:scaling>
        <c:delete val="0"/>
        <c:axPos val="l"/>
        <c:numFmt formatCode="#\ #,#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4" b="0" i="0" u="none" strike="noStrike" kern="1200" baseline="0">
                <a:solidFill>
                  <a:schemeClr val="tx1">
                    <a:lumMod val="65000"/>
                    <a:lumOff val="35000"/>
                  </a:schemeClr>
                </a:solidFill>
                <a:latin typeface="+mn-lt"/>
                <a:ea typeface="+mn-ea"/>
                <a:cs typeface="+mn-cs"/>
              </a:defRPr>
            </a:pPr>
            <a:endParaRPr lang="cs-CZ"/>
          </a:p>
        </c:txPr>
        <c:crossAx val="91210880"/>
        <c:crosses val="autoZero"/>
        <c:crossBetween val="between"/>
        <c:majorUnit val="500"/>
      </c:valAx>
      <c:spPr>
        <a:noFill/>
        <a:ln w="25304">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94" b="0" i="0" u="none" strike="noStrike" kern="1200" spc="0" baseline="0">
                <a:solidFill>
                  <a:schemeClr val="tx1">
                    <a:lumMod val="65000"/>
                    <a:lumOff val="35000"/>
                  </a:schemeClr>
                </a:solidFill>
                <a:latin typeface="+mn-lt"/>
                <a:ea typeface="+mn-ea"/>
                <a:cs typeface="+mn-cs"/>
              </a:defRPr>
            </a:pPr>
            <a:r>
              <a:rPr lang="pl-PL" sz="1595" b="1" dirty="0" err="1">
                <a:solidFill>
                  <a:schemeClr val="tx1"/>
                </a:solidFill>
                <a:effectLst/>
              </a:rPr>
              <a:t>Share</a:t>
            </a:r>
            <a:r>
              <a:rPr lang="pl-PL" sz="1595" b="1" baseline="0" dirty="0">
                <a:solidFill>
                  <a:schemeClr val="tx1"/>
                </a:solidFill>
                <a:effectLst/>
              </a:rPr>
              <a:t> of </a:t>
            </a:r>
            <a:r>
              <a:rPr lang="pl-PL" sz="1595" b="1" baseline="0" dirty="0" err="1" smtClean="0">
                <a:solidFill>
                  <a:schemeClr val="tx1"/>
                </a:solidFill>
                <a:effectLst/>
              </a:rPr>
              <a:t>clothing</a:t>
            </a:r>
            <a:r>
              <a:rPr lang="pl-PL" sz="1595" b="1" baseline="0" dirty="0" smtClean="0">
                <a:solidFill>
                  <a:schemeClr val="tx1"/>
                </a:solidFill>
                <a:effectLst/>
              </a:rPr>
              <a:t> </a:t>
            </a:r>
            <a:r>
              <a:rPr lang="pl-PL" sz="1595" b="1" baseline="0" dirty="0" err="1">
                <a:solidFill>
                  <a:schemeClr val="tx1"/>
                </a:solidFill>
                <a:effectLst/>
              </a:rPr>
              <a:t>industry</a:t>
            </a:r>
            <a:r>
              <a:rPr lang="pl-PL" sz="1595" b="1" baseline="0" dirty="0">
                <a:solidFill>
                  <a:schemeClr val="tx1"/>
                </a:solidFill>
                <a:effectLst/>
              </a:rPr>
              <a:t> export 
in </a:t>
            </a:r>
            <a:r>
              <a:rPr lang="pl-PL" sz="1595" b="1" baseline="0" dirty="0" err="1">
                <a:solidFill>
                  <a:schemeClr val="tx1"/>
                </a:solidFill>
                <a:effectLst/>
              </a:rPr>
              <a:t>total</a:t>
            </a:r>
            <a:r>
              <a:rPr lang="pl-PL" sz="1595" b="1" baseline="0" dirty="0">
                <a:solidFill>
                  <a:schemeClr val="tx1"/>
                </a:solidFill>
                <a:effectLst/>
              </a:rPr>
              <a:t> export 2008-201</a:t>
            </a:r>
            <a:r>
              <a:rPr lang="pl-PL" sz="1600" b="1" baseline="0" dirty="0">
                <a:solidFill>
                  <a:schemeClr val="tx1"/>
                </a:solidFill>
                <a:effectLst/>
              </a:rPr>
              <a:t>7</a:t>
            </a:r>
            <a:r>
              <a:rPr lang="en-GB" sz="1396" dirty="0">
                <a:solidFill>
                  <a:srgbClr val="929190"/>
                </a:solidFill>
                <a:effectLst/>
              </a:rPr>
              <a:t>
(% of s</a:t>
            </a:r>
            <a:r>
              <a:rPr lang="pl-PL" sz="1396" dirty="0" err="1">
                <a:solidFill>
                  <a:srgbClr val="929190"/>
                </a:solidFill>
                <a:effectLst/>
              </a:rPr>
              <a:t>hare</a:t>
            </a:r>
            <a:r>
              <a:rPr lang="pl-PL" sz="1396" dirty="0">
                <a:solidFill>
                  <a:srgbClr val="929190"/>
                </a:solidFill>
                <a:effectLst/>
              </a:rPr>
              <a:t>)</a:t>
            </a:r>
            <a:endParaRPr lang="pl-PL" sz="1400" dirty="0">
              <a:solidFill>
                <a:srgbClr val="929190"/>
              </a:solidFill>
              <a:effectLst/>
            </a:endParaRPr>
          </a:p>
        </c:rich>
      </c:tx>
      <c:layout/>
      <c:overlay val="0"/>
      <c:spPr>
        <a:noFill/>
        <a:ln w="25370">
          <a:noFill/>
        </a:ln>
      </c:spPr>
    </c:title>
    <c:autoTitleDeleted val="0"/>
    <c:plotArea>
      <c:layout>
        <c:manualLayout>
          <c:layoutTarget val="inner"/>
          <c:xMode val="edge"/>
          <c:yMode val="edge"/>
          <c:x val="0.14830731314423523"/>
          <c:y val="0.15160826192113622"/>
          <c:w val="0.78400242091218186"/>
          <c:h val="0.77509091049585432"/>
        </c:manualLayout>
      </c:layout>
      <c:barChart>
        <c:barDir val="col"/>
        <c:grouping val="clustered"/>
        <c:varyColors val="0"/>
        <c:ser>
          <c:idx val="0"/>
          <c:order val="0"/>
          <c:tx>
            <c:strRef>
              <c:f>Arkusz1!$B$1</c:f>
              <c:strCache>
                <c:ptCount val="1"/>
                <c:pt idx="0">
                  <c:v>(% of share)</c:v>
                </c:pt>
              </c:strCache>
            </c:strRef>
          </c:tx>
          <c:spPr>
            <a:solidFill>
              <a:srgbClr val="949291"/>
            </a:solidFill>
            <a:ln w="25370">
              <a:noFill/>
            </a:ln>
          </c:spPr>
          <c:invertIfNegative val="0"/>
          <c:dPt>
            <c:idx val="0"/>
            <c:invertIfNegative val="0"/>
            <c:bubble3D val="0"/>
            <c:spPr>
              <a:solidFill>
                <a:srgbClr val="949291"/>
              </a:solidFill>
              <a:ln w="25370">
                <a:noFill/>
              </a:ln>
            </c:spPr>
            <c:extLst>
              <c:ext xmlns:c16="http://schemas.microsoft.com/office/drawing/2014/chart" uri="{C3380CC4-5D6E-409C-BE32-E72D297353CC}">
                <c16:uniqueId val="{00000000-61FB-4B47-80D4-4DE2E148B12E}"/>
              </c:ext>
            </c:extLst>
          </c:dPt>
          <c:dPt>
            <c:idx val="1"/>
            <c:invertIfNegative val="0"/>
            <c:bubble3D val="0"/>
            <c:extLst>
              <c:ext xmlns:c16="http://schemas.microsoft.com/office/drawing/2014/chart" uri="{C3380CC4-5D6E-409C-BE32-E72D297353CC}">
                <c16:uniqueId val="{00000001-61FB-4B47-80D4-4DE2E148B12E}"/>
              </c:ext>
            </c:extLst>
          </c:dPt>
          <c:dPt>
            <c:idx val="2"/>
            <c:invertIfNegative val="0"/>
            <c:bubble3D val="0"/>
            <c:extLst>
              <c:ext xmlns:c16="http://schemas.microsoft.com/office/drawing/2014/chart" uri="{C3380CC4-5D6E-409C-BE32-E72D297353CC}">
                <c16:uniqueId val="{00000002-61FB-4B47-80D4-4DE2E148B12E}"/>
              </c:ext>
            </c:extLst>
          </c:dPt>
          <c:dPt>
            <c:idx val="3"/>
            <c:invertIfNegative val="0"/>
            <c:bubble3D val="0"/>
            <c:extLst>
              <c:ext xmlns:c16="http://schemas.microsoft.com/office/drawing/2014/chart" uri="{C3380CC4-5D6E-409C-BE32-E72D297353CC}">
                <c16:uniqueId val="{00000003-61FB-4B47-80D4-4DE2E148B12E}"/>
              </c:ext>
            </c:extLst>
          </c:dPt>
          <c:dPt>
            <c:idx val="4"/>
            <c:invertIfNegative val="0"/>
            <c:bubble3D val="0"/>
            <c:extLst>
              <c:ext xmlns:c16="http://schemas.microsoft.com/office/drawing/2014/chart" uri="{C3380CC4-5D6E-409C-BE32-E72D297353CC}">
                <c16:uniqueId val="{00000004-61FB-4B47-80D4-4DE2E148B12E}"/>
              </c:ext>
            </c:extLst>
          </c:dPt>
          <c:dPt>
            <c:idx val="8"/>
            <c:invertIfNegative val="0"/>
            <c:bubble3D val="0"/>
            <c:spPr>
              <a:solidFill>
                <a:srgbClr val="FF002A"/>
              </a:solidFill>
              <a:ln w="25370">
                <a:noFill/>
              </a:ln>
            </c:spPr>
            <c:extLst>
              <c:ext xmlns:c16="http://schemas.microsoft.com/office/drawing/2014/chart" uri="{C3380CC4-5D6E-409C-BE32-E72D297353CC}">
                <c16:uniqueId val="{00000005-61FB-4B47-80D4-4DE2E148B12E}"/>
              </c:ext>
            </c:extLst>
          </c:dPt>
          <c:dPt>
            <c:idx val="9"/>
            <c:invertIfNegative val="0"/>
            <c:bubble3D val="0"/>
            <c:spPr>
              <a:solidFill>
                <a:srgbClr val="FF002A"/>
              </a:solidFill>
              <a:ln w="25370">
                <a:noFill/>
              </a:ln>
            </c:spPr>
            <c:extLst>
              <c:ext xmlns:c16="http://schemas.microsoft.com/office/drawing/2014/chart" uri="{C3380CC4-5D6E-409C-BE32-E72D297353CC}">
                <c16:uniqueId val="{00000006-61FB-4B47-80D4-4DE2E148B12E}"/>
              </c:ext>
            </c:extLst>
          </c:dPt>
          <c:dLbls>
            <c:spPr>
              <a:noFill/>
              <a:ln w="25370">
                <a:noFill/>
              </a:ln>
            </c:spPr>
            <c:txPr>
              <a:bodyPr rot="0" spcFirstLastPara="1" vertOverflow="ellipsis" vert="horz" wrap="square" lIns="38100" tIns="19050" rIns="38100" bIns="19050" anchor="ctr" anchorCtr="1">
                <a:spAutoFit/>
              </a:bodyPr>
              <a:lstStyle/>
              <a:p>
                <a:pPr>
                  <a:defRPr sz="1194"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0.00%</c:formatCode>
                <c:ptCount val="10"/>
                <c:pt idx="0">
                  <c:v>2.5000000000000001E-2</c:v>
                </c:pt>
                <c:pt idx="1">
                  <c:v>2.81E-2</c:v>
                </c:pt>
                <c:pt idx="2">
                  <c:v>2.6700000000000002E-2</c:v>
                </c:pt>
                <c:pt idx="3">
                  <c:v>2.6200000000000001E-2</c:v>
                </c:pt>
                <c:pt idx="4">
                  <c:v>2.5499999999999998E-2</c:v>
                </c:pt>
                <c:pt idx="5">
                  <c:v>2.6599999999999999E-2</c:v>
                </c:pt>
                <c:pt idx="6">
                  <c:v>2.8299999999999999E-2</c:v>
                </c:pt>
                <c:pt idx="7">
                  <c:v>3.1899999999999998E-2</c:v>
                </c:pt>
                <c:pt idx="8">
                  <c:v>3.49E-2</c:v>
                </c:pt>
                <c:pt idx="9">
                  <c:v>3.49E-2</c:v>
                </c:pt>
              </c:numCache>
            </c:numRef>
          </c:val>
          <c:extLst>
            <c:ext xmlns:c16="http://schemas.microsoft.com/office/drawing/2014/chart" uri="{C3380CC4-5D6E-409C-BE32-E72D297353CC}">
              <c16:uniqueId val="{00000007-61FB-4B47-80D4-4DE2E148B12E}"/>
            </c:ext>
          </c:extLst>
        </c:ser>
        <c:dLbls>
          <c:showLegendKey val="0"/>
          <c:showVal val="0"/>
          <c:showCatName val="0"/>
          <c:showSerName val="0"/>
          <c:showPercent val="0"/>
          <c:showBubbleSize val="0"/>
        </c:dLbls>
        <c:gapWidth val="139"/>
        <c:axId val="91347968"/>
        <c:axId val="91349760"/>
      </c:barChart>
      <c:catAx>
        <c:axId val="91347968"/>
        <c:scaling>
          <c:orientation val="minMax"/>
        </c:scaling>
        <c:delete val="0"/>
        <c:axPos val="b"/>
        <c:numFmt formatCode="General" sourceLinked="1"/>
        <c:majorTickMark val="none"/>
        <c:minorTickMark val="none"/>
        <c:tickLblPos val="nextTo"/>
        <c:spPr>
          <a:noFill/>
          <a:ln>
            <a:solidFill>
              <a:srgbClr val="929190"/>
            </a:solidFill>
          </a:ln>
          <a:effectLst/>
        </c:spPr>
        <c:txPr>
          <a:bodyPr rot="-60000000" spcFirstLastPara="1" vertOverflow="ellipsis" vert="horz" wrap="square" anchor="ctr" anchorCtr="1"/>
          <a:lstStyle/>
          <a:p>
            <a:pPr>
              <a:defRPr sz="997" b="1" i="0" u="none" strike="noStrike" kern="1200" baseline="0">
                <a:solidFill>
                  <a:schemeClr val="bg1">
                    <a:lumMod val="50000"/>
                  </a:schemeClr>
                </a:solidFill>
                <a:latin typeface="+mn-lt"/>
                <a:ea typeface="+mn-ea"/>
                <a:cs typeface="+mn-cs"/>
              </a:defRPr>
            </a:pPr>
            <a:endParaRPr lang="cs-CZ"/>
          </a:p>
        </c:txPr>
        <c:crossAx val="91349760"/>
        <c:crosses val="autoZero"/>
        <c:auto val="1"/>
        <c:lblAlgn val="ctr"/>
        <c:lblOffset val="100"/>
        <c:noMultiLvlLbl val="0"/>
      </c:catAx>
      <c:valAx>
        <c:axId val="91349760"/>
        <c:scaling>
          <c:orientation val="minMax"/>
          <c:max val="3.5000000000000003E-2"/>
          <c:min val="0"/>
        </c:scaling>
        <c:delete val="0"/>
        <c:axPos val="l"/>
        <c:numFmt formatCode="0.00%" sourceLinked="1"/>
        <c:majorTickMark val="out"/>
        <c:minorTickMark val="none"/>
        <c:tickLblPos val="nextTo"/>
        <c:spPr>
          <a:noFill/>
          <a:ln>
            <a:solidFill>
              <a:srgbClr val="949599"/>
            </a:solid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cs-CZ"/>
          </a:p>
        </c:txPr>
        <c:crossAx val="91347968"/>
        <c:crosses val="autoZero"/>
        <c:crossBetween val="between"/>
        <c:majorUnit val="5.000000000000001E-3"/>
      </c:valAx>
      <c:spPr>
        <a:noFill/>
        <a:ln w="25370">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2" b="0" i="0" u="none" strike="noStrike" kern="1200" spc="0" baseline="0">
                <a:solidFill>
                  <a:schemeClr val="tx1">
                    <a:lumMod val="65000"/>
                    <a:lumOff val="35000"/>
                  </a:schemeClr>
                </a:solidFill>
                <a:latin typeface="+mn-lt"/>
                <a:ea typeface="+mn-ea"/>
                <a:cs typeface="+mn-cs"/>
              </a:defRPr>
            </a:pPr>
            <a:r>
              <a:rPr lang="pl-PL" sz="1592" b="1" i="0" u="none" strike="noStrike" baseline="0" dirty="0">
                <a:solidFill>
                  <a:schemeClr val="tx1"/>
                </a:solidFill>
                <a:effectLst/>
              </a:rPr>
              <a:t>Export of </a:t>
            </a:r>
            <a:r>
              <a:rPr lang="pl-PL" sz="1592" b="1" i="0" u="none" strike="noStrike" baseline="0" dirty="0" err="1">
                <a:solidFill>
                  <a:schemeClr val="tx1"/>
                </a:solidFill>
                <a:effectLst/>
              </a:rPr>
              <a:t>fashion</a:t>
            </a:r>
            <a:r>
              <a:rPr lang="pl-PL" sz="1592" b="1" i="0" u="none" strike="noStrike" baseline="0" dirty="0">
                <a:solidFill>
                  <a:schemeClr val="tx1"/>
                </a:solidFill>
                <a:effectLst/>
              </a:rPr>
              <a:t> products </a:t>
            </a:r>
            <a:r>
              <a:rPr lang="pl-PL" sz="1592" b="1" dirty="0">
                <a:solidFill>
                  <a:schemeClr val="tx1"/>
                </a:solidFill>
                <a:effectLst/>
              </a:rPr>
              <a:t>in </a:t>
            </a:r>
            <a:r>
              <a:rPr lang="en-GB" sz="1592" b="1" dirty="0">
                <a:solidFill>
                  <a:schemeClr val="tx1"/>
                </a:solidFill>
                <a:effectLst/>
              </a:rPr>
              <a:t>2017 </a:t>
            </a:r>
            <a:r>
              <a:rPr lang="pl-PL" sz="1592" b="1" dirty="0">
                <a:solidFill>
                  <a:schemeClr val="tx1"/>
                </a:solidFill>
                <a:effectLst/>
              </a:rPr>
              <a:t>
Non-EU </a:t>
            </a:r>
            <a:r>
              <a:rPr lang="pl-PL" sz="1592" b="1" dirty="0" err="1">
                <a:solidFill>
                  <a:schemeClr val="tx1"/>
                </a:solidFill>
                <a:effectLst/>
              </a:rPr>
              <a:t>countries</a:t>
            </a:r>
            <a:r>
              <a:rPr lang="pl-PL" sz="1592" b="1" dirty="0">
                <a:solidFill>
                  <a:schemeClr val="tx1"/>
                </a:solidFill>
                <a:effectLst/>
              </a:rPr>
              <a:t> – </a:t>
            </a:r>
            <a:r>
              <a:rPr lang="pl-PL" sz="1592" b="1" dirty="0" err="1">
                <a:solidFill>
                  <a:schemeClr val="tx1"/>
                </a:solidFill>
                <a:effectLst/>
              </a:rPr>
              <a:t>ov</a:t>
            </a:r>
            <a:r>
              <a:rPr lang="pl-PL" sz="1592" b="1" baseline="0" dirty="0" err="1">
                <a:solidFill>
                  <a:schemeClr val="tx1"/>
                </a:solidFill>
                <a:effectLst/>
              </a:rPr>
              <a:t>er</a:t>
            </a:r>
            <a:r>
              <a:rPr lang="pl-PL" sz="1592" b="1" baseline="0" dirty="0">
                <a:solidFill>
                  <a:schemeClr val="tx1"/>
                </a:solidFill>
                <a:effectLst/>
              </a:rPr>
              <a:t> EUR 5 </a:t>
            </a:r>
            <a:r>
              <a:rPr lang="pl-PL" sz="1592" b="1" baseline="0" dirty="0" err="1">
                <a:solidFill>
                  <a:schemeClr val="tx1"/>
                </a:solidFill>
                <a:effectLst/>
              </a:rPr>
              <a:t>million</a:t>
            </a:r>
            <a:endParaRPr lang="pl-PL" sz="1600" dirty="0">
              <a:solidFill>
                <a:schemeClr val="tx1"/>
              </a:solidFill>
              <a:effectLst/>
            </a:endParaRPr>
          </a:p>
        </c:rich>
      </c:tx>
      <c:layout/>
      <c:overlay val="0"/>
      <c:spPr>
        <a:noFill/>
        <a:ln w="25336">
          <a:noFill/>
        </a:ln>
      </c:spPr>
    </c:title>
    <c:autoTitleDeleted val="0"/>
    <c:plotArea>
      <c:layout>
        <c:manualLayout>
          <c:layoutTarget val="inner"/>
          <c:xMode val="edge"/>
          <c:yMode val="edge"/>
          <c:x val="5.1215031195521073E-2"/>
          <c:y val="8.7499107946367422E-2"/>
          <c:w val="0.9310611780345267"/>
          <c:h val="0.66405182962903231"/>
        </c:manualLayout>
      </c:layout>
      <c:barChart>
        <c:barDir val="col"/>
        <c:grouping val="clustered"/>
        <c:varyColors val="0"/>
        <c:ser>
          <c:idx val="0"/>
          <c:order val="0"/>
          <c:tx>
            <c:strRef>
              <c:f>Arkusz1!$B$1</c:f>
              <c:strCache>
                <c:ptCount val="1"/>
                <c:pt idx="0">
                  <c:v>billion EUR</c:v>
                </c:pt>
              </c:strCache>
            </c:strRef>
          </c:tx>
          <c:spPr>
            <a:solidFill>
              <a:srgbClr val="949291"/>
            </a:solidFill>
            <a:ln w="25336">
              <a:noFill/>
            </a:ln>
          </c:spPr>
          <c:invertIfNegative val="0"/>
          <c:dPt>
            <c:idx val="0"/>
            <c:invertIfNegative val="0"/>
            <c:bubble3D val="0"/>
            <c:spPr>
              <a:solidFill>
                <a:srgbClr val="FF002A"/>
              </a:solidFill>
              <a:ln w="25336">
                <a:noFill/>
              </a:ln>
            </c:spPr>
            <c:extLst>
              <c:ext xmlns:c16="http://schemas.microsoft.com/office/drawing/2014/chart" uri="{C3380CC4-5D6E-409C-BE32-E72D297353CC}">
                <c16:uniqueId val="{00000000-71E9-4D9A-9B81-24056F581AC2}"/>
              </c:ext>
            </c:extLst>
          </c:dPt>
          <c:dPt>
            <c:idx val="1"/>
            <c:invertIfNegative val="0"/>
            <c:bubble3D val="0"/>
            <c:extLst>
              <c:ext xmlns:c16="http://schemas.microsoft.com/office/drawing/2014/chart" uri="{C3380CC4-5D6E-409C-BE32-E72D297353CC}">
                <c16:uniqueId val="{00000001-71E9-4D9A-9B81-24056F581AC2}"/>
              </c:ext>
            </c:extLst>
          </c:dPt>
          <c:dPt>
            <c:idx val="2"/>
            <c:invertIfNegative val="0"/>
            <c:bubble3D val="0"/>
            <c:extLst>
              <c:ext xmlns:c16="http://schemas.microsoft.com/office/drawing/2014/chart" uri="{C3380CC4-5D6E-409C-BE32-E72D297353CC}">
                <c16:uniqueId val="{00000002-71E9-4D9A-9B81-24056F581AC2}"/>
              </c:ext>
            </c:extLst>
          </c:dPt>
          <c:dPt>
            <c:idx val="3"/>
            <c:invertIfNegative val="0"/>
            <c:bubble3D val="0"/>
            <c:extLst>
              <c:ext xmlns:c16="http://schemas.microsoft.com/office/drawing/2014/chart" uri="{C3380CC4-5D6E-409C-BE32-E72D297353CC}">
                <c16:uniqueId val="{00000003-71E9-4D9A-9B81-24056F581AC2}"/>
              </c:ext>
            </c:extLst>
          </c:dPt>
          <c:dPt>
            <c:idx val="4"/>
            <c:invertIfNegative val="0"/>
            <c:bubble3D val="0"/>
            <c:extLst>
              <c:ext xmlns:c16="http://schemas.microsoft.com/office/drawing/2014/chart" uri="{C3380CC4-5D6E-409C-BE32-E72D297353CC}">
                <c16:uniqueId val="{00000004-71E9-4D9A-9B81-24056F581AC2}"/>
              </c:ext>
            </c:extLst>
          </c:dPt>
          <c:dLbls>
            <c:spPr>
              <a:noFill/>
              <a:ln w="25336">
                <a:noFill/>
              </a:ln>
            </c:spPr>
            <c:txPr>
              <a:bodyPr rot="0" spcFirstLastPara="1" vertOverflow="overflow" horzOverflow="overflow"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Arkusz1!$A$2:$A$17</c:f>
              <c:strCache>
                <c:ptCount val="16"/>
                <c:pt idx="0">
                  <c:v>Russia</c:v>
                </c:pt>
                <c:pt idx="1">
                  <c:v>Ukraine</c:v>
                </c:pt>
                <c:pt idx="2">
                  <c:v>USA</c:v>
                </c:pt>
                <c:pt idx="3">
                  <c:v>Thailand</c:v>
                </c:pt>
                <c:pt idx="4">
                  <c:v>Switzerland</c:v>
                </c:pt>
                <c:pt idx="5">
                  <c:v>Norway</c:v>
                </c:pt>
                <c:pt idx="6">
                  <c:v>Belarus</c:v>
                </c:pt>
                <c:pt idx="7">
                  <c:v>San Marino</c:v>
                </c:pt>
                <c:pt idx="8">
                  <c:v>Hong Kong</c:v>
                </c:pt>
                <c:pt idx="9">
                  <c:v>Japan</c:v>
                </c:pt>
                <c:pt idx="10">
                  <c:v>China</c:v>
                </c:pt>
                <c:pt idx="11">
                  <c:v>Turkey</c:v>
                </c:pt>
                <c:pt idx="12">
                  <c:v>Australia</c:v>
                </c:pt>
                <c:pt idx="13">
                  <c:v>Canada</c:v>
                </c:pt>
                <c:pt idx="14">
                  <c:v>Serbia</c:v>
                </c:pt>
                <c:pt idx="15">
                  <c:v>Kazakhstan</c:v>
                </c:pt>
              </c:strCache>
            </c:strRef>
          </c:cat>
          <c:val>
            <c:numRef>
              <c:f>Arkusz1!$B$2:$B$17</c:f>
              <c:numCache>
                <c:formatCode>#,#00</c:formatCode>
                <c:ptCount val="16"/>
                <c:pt idx="0">
                  <c:v>257.8</c:v>
                </c:pt>
                <c:pt idx="1">
                  <c:v>141.80000000000001</c:v>
                </c:pt>
                <c:pt idx="2">
                  <c:v>64.7</c:v>
                </c:pt>
                <c:pt idx="3">
                  <c:v>47</c:v>
                </c:pt>
                <c:pt idx="4">
                  <c:v>36.1</c:v>
                </c:pt>
                <c:pt idx="5">
                  <c:v>34.1</c:v>
                </c:pt>
                <c:pt idx="6">
                  <c:v>29.8</c:v>
                </c:pt>
                <c:pt idx="7">
                  <c:v>23.2</c:v>
                </c:pt>
                <c:pt idx="8">
                  <c:v>16.7</c:v>
                </c:pt>
                <c:pt idx="9">
                  <c:v>13.3</c:v>
                </c:pt>
                <c:pt idx="10">
                  <c:v>11.4</c:v>
                </c:pt>
                <c:pt idx="11">
                  <c:v>10.5</c:v>
                </c:pt>
                <c:pt idx="12">
                  <c:v>8</c:v>
                </c:pt>
                <c:pt idx="13">
                  <c:v>7</c:v>
                </c:pt>
                <c:pt idx="14">
                  <c:v>6.7</c:v>
                </c:pt>
                <c:pt idx="15">
                  <c:v>5.0999999999999996</c:v>
                </c:pt>
              </c:numCache>
            </c:numRef>
          </c:val>
          <c:extLst>
            <c:ext xmlns:c16="http://schemas.microsoft.com/office/drawing/2014/chart" uri="{C3380CC4-5D6E-409C-BE32-E72D297353CC}">
              <c16:uniqueId val="{00000005-71E9-4D9A-9B81-24056F581AC2}"/>
            </c:ext>
          </c:extLst>
        </c:ser>
        <c:dLbls>
          <c:showLegendKey val="0"/>
          <c:showVal val="0"/>
          <c:showCatName val="0"/>
          <c:showSerName val="0"/>
          <c:showPercent val="0"/>
          <c:showBubbleSize val="0"/>
        </c:dLbls>
        <c:gapWidth val="139"/>
        <c:axId val="91418624"/>
        <c:axId val="91420160"/>
      </c:barChart>
      <c:catAx>
        <c:axId val="9141862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4" b="1" i="0" u="none" strike="noStrike" kern="1200" baseline="0">
                <a:solidFill>
                  <a:schemeClr val="bg1">
                    <a:lumMod val="50000"/>
                  </a:schemeClr>
                </a:solidFill>
                <a:latin typeface="+mn-lt"/>
                <a:ea typeface="+mn-ea"/>
                <a:cs typeface="+mn-cs"/>
              </a:defRPr>
            </a:pPr>
            <a:endParaRPr lang="cs-CZ"/>
          </a:p>
        </c:txPr>
        <c:crossAx val="91420160"/>
        <c:crossesAt val="0"/>
        <c:auto val="1"/>
        <c:lblAlgn val="ctr"/>
        <c:lblOffset val="100"/>
        <c:noMultiLvlLbl val="0"/>
      </c:catAx>
      <c:valAx>
        <c:axId val="91420160"/>
        <c:scaling>
          <c:orientation val="minMax"/>
          <c:max val="30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4" b="0" i="0" u="none" strike="noStrike" kern="1200" baseline="0">
                <a:solidFill>
                  <a:schemeClr val="tx1">
                    <a:lumMod val="65000"/>
                    <a:lumOff val="35000"/>
                  </a:schemeClr>
                </a:solidFill>
                <a:latin typeface="+mn-lt"/>
                <a:ea typeface="+mn-ea"/>
                <a:cs typeface="+mn-cs"/>
              </a:defRPr>
            </a:pPr>
            <a:endParaRPr lang="cs-CZ"/>
          </a:p>
        </c:txPr>
        <c:crossAx val="91418624"/>
        <c:crosses val="autoZero"/>
        <c:crossBetween val="between"/>
        <c:majorUnit val="50"/>
      </c:valAx>
      <c:spPr>
        <a:noFill/>
        <a:ln w="25336">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8" b="0" i="0" u="none" strike="noStrike" kern="1200" spc="0" baseline="0">
                <a:solidFill>
                  <a:schemeClr val="tx1">
                    <a:lumMod val="65000"/>
                    <a:lumOff val="35000"/>
                  </a:schemeClr>
                </a:solidFill>
                <a:latin typeface="+mn-lt"/>
                <a:ea typeface="+mn-ea"/>
                <a:cs typeface="+mn-cs"/>
              </a:defRPr>
            </a:pPr>
            <a:r>
              <a:rPr lang="pl-PL" sz="1594" b="1" i="0" u="none" strike="noStrike" baseline="0" dirty="0" err="1">
                <a:solidFill>
                  <a:schemeClr val="tx1"/>
                </a:solidFill>
                <a:effectLst/>
              </a:rPr>
              <a:t>Growth</a:t>
            </a:r>
            <a:r>
              <a:rPr lang="pl-PL" sz="1594" b="1" i="0" u="none" strike="noStrike" baseline="0" dirty="0">
                <a:solidFill>
                  <a:schemeClr val="tx1"/>
                </a:solidFill>
                <a:effectLst/>
              </a:rPr>
              <a:t>
in </a:t>
            </a:r>
            <a:r>
              <a:rPr lang="pl-PL" sz="1594" b="1" i="0" u="none" strike="noStrike" baseline="0" dirty="0" err="1">
                <a:solidFill>
                  <a:schemeClr val="tx1"/>
                </a:solidFill>
                <a:effectLst/>
              </a:rPr>
              <a:t>leatherwear</a:t>
            </a:r>
            <a:r>
              <a:rPr lang="pl-PL" sz="1594" b="1" i="0" u="none" strike="noStrike" baseline="0" dirty="0">
                <a:solidFill>
                  <a:schemeClr val="tx1"/>
                </a:solidFill>
                <a:effectLst/>
              </a:rPr>
              <a:t> export</a:t>
            </a:r>
            <a:r>
              <a:rPr lang="pl-PL" sz="1196" b="0" i="0" u="none" strike="noStrike" baseline="0" dirty="0">
                <a:solidFill>
                  <a:srgbClr val="949291"/>
                </a:solidFill>
                <a:effectLst/>
              </a:rPr>
              <a:t>
(EUR </a:t>
            </a:r>
            <a:r>
              <a:rPr lang="pl-PL" sz="1196" b="0" i="0" u="none" strike="noStrike" baseline="0" dirty="0" err="1">
                <a:solidFill>
                  <a:srgbClr val="949291"/>
                </a:solidFill>
                <a:effectLst/>
              </a:rPr>
              <a:t>million</a:t>
            </a:r>
            <a:r>
              <a:rPr lang="pl-PL" sz="1196" b="0" i="0" u="none" strike="noStrike" baseline="0" dirty="0">
                <a:solidFill>
                  <a:srgbClr val="949291"/>
                </a:solidFill>
                <a:effectLst/>
              </a:rPr>
              <a:t>)</a:t>
            </a:r>
            <a:endParaRPr lang="pl-PL" sz="1600" b="0" dirty="0">
              <a:solidFill>
                <a:srgbClr val="949291"/>
              </a:solidFill>
              <a:effectLst/>
            </a:endParaRPr>
          </a:p>
        </c:rich>
      </c:tx>
      <c:layout/>
      <c:overlay val="0"/>
      <c:spPr>
        <a:noFill/>
        <a:ln w="25334">
          <a:noFill/>
        </a:ln>
      </c:spPr>
    </c:title>
    <c:autoTitleDeleted val="0"/>
    <c:plotArea>
      <c:layout>
        <c:manualLayout>
          <c:layoutTarget val="inner"/>
          <c:xMode val="edge"/>
          <c:yMode val="edge"/>
          <c:x val="4.7639865184214744E-2"/>
          <c:y val="0.22546011916024797"/>
          <c:w val="0.9310611780345267"/>
          <c:h val="0.68727088265653824"/>
        </c:manualLayout>
      </c:layout>
      <c:barChart>
        <c:barDir val="col"/>
        <c:grouping val="clustered"/>
        <c:varyColors val="0"/>
        <c:ser>
          <c:idx val="0"/>
          <c:order val="0"/>
          <c:tx>
            <c:strRef>
              <c:f>Arkusz1!$B$1</c:f>
              <c:strCache>
                <c:ptCount val="1"/>
                <c:pt idx="0">
                  <c:v>million EUR</c:v>
                </c:pt>
              </c:strCache>
            </c:strRef>
          </c:tx>
          <c:spPr>
            <a:solidFill>
              <a:srgbClr val="949291"/>
            </a:solidFill>
            <a:ln w="25334">
              <a:noFill/>
            </a:ln>
          </c:spPr>
          <c:invertIfNegative val="0"/>
          <c:dPt>
            <c:idx val="0"/>
            <c:invertIfNegative val="0"/>
            <c:bubble3D val="0"/>
            <c:spPr>
              <a:solidFill>
                <a:srgbClr val="FF002A"/>
              </a:solidFill>
              <a:ln w="25334">
                <a:noFill/>
              </a:ln>
            </c:spPr>
            <c:extLst>
              <c:ext xmlns:c16="http://schemas.microsoft.com/office/drawing/2014/chart" uri="{C3380CC4-5D6E-409C-BE32-E72D297353CC}">
                <c16:uniqueId val="{00000000-D047-48B9-B53D-A6631D108DF5}"/>
              </c:ext>
            </c:extLst>
          </c:dPt>
          <c:dPt>
            <c:idx val="1"/>
            <c:invertIfNegative val="0"/>
            <c:bubble3D val="0"/>
            <c:extLst>
              <c:ext xmlns:c16="http://schemas.microsoft.com/office/drawing/2014/chart" uri="{C3380CC4-5D6E-409C-BE32-E72D297353CC}">
                <c16:uniqueId val="{00000001-D047-48B9-B53D-A6631D108DF5}"/>
              </c:ext>
            </c:extLst>
          </c:dPt>
          <c:dPt>
            <c:idx val="2"/>
            <c:invertIfNegative val="0"/>
            <c:bubble3D val="0"/>
            <c:extLst>
              <c:ext xmlns:c16="http://schemas.microsoft.com/office/drawing/2014/chart" uri="{C3380CC4-5D6E-409C-BE32-E72D297353CC}">
                <c16:uniqueId val="{00000002-D047-48B9-B53D-A6631D108DF5}"/>
              </c:ext>
            </c:extLst>
          </c:dPt>
          <c:dPt>
            <c:idx val="3"/>
            <c:invertIfNegative val="0"/>
            <c:bubble3D val="0"/>
            <c:extLst>
              <c:ext xmlns:c16="http://schemas.microsoft.com/office/drawing/2014/chart" uri="{C3380CC4-5D6E-409C-BE32-E72D297353CC}">
                <c16:uniqueId val="{00000003-D047-48B9-B53D-A6631D108DF5}"/>
              </c:ext>
            </c:extLst>
          </c:dPt>
          <c:dPt>
            <c:idx val="4"/>
            <c:invertIfNegative val="0"/>
            <c:bubble3D val="0"/>
            <c:extLst>
              <c:ext xmlns:c16="http://schemas.microsoft.com/office/drawing/2014/chart" uri="{C3380CC4-5D6E-409C-BE32-E72D297353CC}">
                <c16:uniqueId val="{00000004-D047-48B9-B53D-A6631D108DF5}"/>
              </c:ext>
            </c:extLst>
          </c:dPt>
          <c:dLbls>
            <c:spPr>
              <a:noFill/>
              <a:ln w="25334">
                <a:noFill/>
              </a:ln>
            </c:spPr>
            <c:txPr>
              <a:bodyPr rot="0" spcFirstLastPara="1" vertOverflow="overflow" horzOverflow="overflow" vert="horz" wrap="square" lIns="38100" tIns="19050" rIns="38100" bIns="19050" anchor="ctr" anchorCtr="1">
                <a:spAutoFit/>
              </a:bodyPr>
              <a:lstStyle/>
              <a:p>
                <a:pPr>
                  <a:defRPr sz="1395"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Arkusz1!$A$2:$A$3</c:f>
              <c:numCache>
                <c:formatCode>General</c:formatCode>
                <c:ptCount val="2"/>
                <c:pt idx="0">
                  <c:v>2013</c:v>
                </c:pt>
                <c:pt idx="1">
                  <c:v>2016</c:v>
                </c:pt>
              </c:numCache>
            </c:numRef>
          </c:cat>
          <c:val>
            <c:numRef>
              <c:f>Arkusz1!$B$2:$B$3</c:f>
              <c:numCache>
                <c:formatCode>#\ ##0</c:formatCode>
                <c:ptCount val="2"/>
                <c:pt idx="0">
                  <c:v>690</c:v>
                </c:pt>
                <c:pt idx="1">
                  <c:v>1000</c:v>
                </c:pt>
              </c:numCache>
            </c:numRef>
          </c:val>
          <c:extLst>
            <c:ext xmlns:c16="http://schemas.microsoft.com/office/drawing/2014/chart" uri="{C3380CC4-5D6E-409C-BE32-E72D297353CC}">
              <c16:uniqueId val="{00000005-D047-48B9-B53D-A6631D108DF5}"/>
            </c:ext>
          </c:extLst>
        </c:ser>
        <c:dLbls>
          <c:showLegendKey val="0"/>
          <c:showVal val="0"/>
          <c:showCatName val="0"/>
          <c:showSerName val="0"/>
          <c:showPercent val="0"/>
          <c:showBubbleSize val="0"/>
        </c:dLbls>
        <c:gapWidth val="46"/>
        <c:overlap val="-43"/>
        <c:axId val="91741568"/>
        <c:axId val="91751552"/>
      </c:barChart>
      <c:catAx>
        <c:axId val="91741568"/>
        <c:scaling>
          <c:orientation val="minMax"/>
        </c:scaling>
        <c:delete val="0"/>
        <c:axPos val="b"/>
        <c:numFmt formatCode="General" sourceLinked="1"/>
        <c:majorTickMark val="out"/>
        <c:minorTickMark val="none"/>
        <c:tickLblPos val="nextTo"/>
        <c:spPr>
          <a:noFill/>
          <a:ln>
            <a:solidFill>
              <a:srgbClr val="949599"/>
            </a:solidFill>
          </a:ln>
          <a:effectLst/>
        </c:spPr>
        <c:txPr>
          <a:bodyPr rot="-60000000" spcFirstLastPara="1" vertOverflow="ellipsis" vert="horz" wrap="square" anchor="ctr" anchorCtr="1"/>
          <a:lstStyle/>
          <a:p>
            <a:pPr>
              <a:defRPr sz="1097" b="1" i="0" u="none" strike="noStrike" kern="1200" baseline="0">
                <a:solidFill>
                  <a:schemeClr val="bg1">
                    <a:lumMod val="50000"/>
                  </a:schemeClr>
                </a:solidFill>
                <a:latin typeface="+mn-lt"/>
                <a:ea typeface="+mn-ea"/>
                <a:cs typeface="+mn-cs"/>
              </a:defRPr>
            </a:pPr>
            <a:endParaRPr lang="cs-CZ"/>
          </a:p>
        </c:txPr>
        <c:crossAx val="91751552"/>
        <c:crossesAt val="0"/>
        <c:auto val="1"/>
        <c:lblAlgn val="ctr"/>
        <c:lblOffset val="100"/>
        <c:noMultiLvlLbl val="0"/>
      </c:catAx>
      <c:valAx>
        <c:axId val="91751552"/>
        <c:scaling>
          <c:orientation val="minMax"/>
          <c:max val="1000"/>
          <c:min val="0"/>
        </c:scaling>
        <c:delete val="1"/>
        <c:axPos val="l"/>
        <c:numFmt formatCode="#\ ##0" sourceLinked="1"/>
        <c:majorTickMark val="out"/>
        <c:minorTickMark val="none"/>
        <c:tickLblPos val="nextTo"/>
        <c:crossAx val="91741568"/>
        <c:crosses val="autoZero"/>
        <c:crossBetween val="between"/>
        <c:majorUnit val="50"/>
      </c:valAx>
      <c:spPr>
        <a:noFill/>
        <a:ln w="25334">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93" b="0" i="0" u="none" strike="noStrike" kern="1200" spc="0" baseline="0">
                <a:solidFill>
                  <a:schemeClr val="tx1">
                    <a:lumMod val="65000"/>
                    <a:lumOff val="35000"/>
                  </a:schemeClr>
                </a:solidFill>
                <a:latin typeface="+mn-lt"/>
                <a:ea typeface="+mn-ea"/>
                <a:cs typeface="+mn-cs"/>
              </a:defRPr>
            </a:pPr>
            <a:r>
              <a:rPr lang="en-GB" sz="1596" b="1" dirty="0">
                <a:solidFill>
                  <a:schemeClr val="tx1"/>
                </a:solidFill>
                <a:effectLst/>
              </a:rPr>
              <a:t>Poland’s top </a:t>
            </a:r>
            <a:r>
              <a:rPr lang="pl-PL" sz="1596" b="1" dirty="0">
                <a:solidFill>
                  <a:schemeClr val="tx1"/>
                </a:solidFill>
                <a:effectLst/>
              </a:rPr>
              <a:t>import</a:t>
            </a:r>
            <a:r>
              <a:rPr lang="en-GB" sz="1596" b="1" dirty="0">
                <a:solidFill>
                  <a:schemeClr val="tx1"/>
                </a:solidFill>
                <a:effectLst/>
              </a:rPr>
              <a:t> goods in </a:t>
            </a:r>
            <a:r>
              <a:rPr lang="en-GB" sz="1596" b="1" dirty="0" smtClean="0">
                <a:solidFill>
                  <a:schemeClr val="tx1"/>
                </a:solidFill>
                <a:effectLst/>
              </a:rPr>
              <a:t>201</a:t>
            </a:r>
            <a:r>
              <a:rPr lang="pl-PL" sz="1596" b="1" dirty="0" smtClean="0">
                <a:solidFill>
                  <a:schemeClr val="tx1"/>
                </a:solidFill>
                <a:effectLst/>
              </a:rPr>
              <a:t>8</a:t>
            </a:r>
            <a:r>
              <a:rPr lang="en-GB" sz="1596" b="1" dirty="0" smtClean="0">
                <a:solidFill>
                  <a:schemeClr val="tx1"/>
                </a:solidFill>
                <a:effectLst/>
              </a:rPr>
              <a:t> </a:t>
            </a:r>
            <a:endParaRPr lang="pl-PL" sz="1600" dirty="0">
              <a:solidFill>
                <a:schemeClr val="tx1"/>
              </a:solidFill>
              <a:effectLst/>
            </a:endParaRPr>
          </a:p>
          <a:p>
            <a:pPr>
              <a:defRPr sz="1193" b="0" i="0" u="none" strike="noStrike" kern="1200" spc="0" baseline="0">
                <a:solidFill>
                  <a:schemeClr val="tx1">
                    <a:lumMod val="65000"/>
                    <a:lumOff val="35000"/>
                  </a:schemeClr>
                </a:solidFill>
                <a:latin typeface="+mn-lt"/>
                <a:ea typeface="+mn-ea"/>
                <a:cs typeface="+mn-cs"/>
              </a:defRPr>
            </a:pPr>
            <a:r>
              <a:rPr lang="en-GB" sz="1396" dirty="0">
                <a:solidFill>
                  <a:srgbClr val="929190"/>
                </a:solidFill>
                <a:effectLst/>
              </a:rPr>
              <a:t>(% of share)</a:t>
            </a:r>
            <a:endParaRPr lang="pl-PL" sz="1400" dirty="0">
              <a:solidFill>
                <a:srgbClr val="929190"/>
              </a:solidFill>
              <a:effectLst/>
            </a:endParaRPr>
          </a:p>
        </c:rich>
      </c:tx>
      <c:layout/>
      <c:overlay val="0"/>
      <c:spPr>
        <a:noFill/>
        <a:ln w="25368">
          <a:noFill/>
        </a:ln>
      </c:spPr>
    </c:title>
    <c:autoTitleDeleted val="0"/>
    <c:plotArea>
      <c:layout/>
      <c:barChart>
        <c:barDir val="bar"/>
        <c:grouping val="clustered"/>
        <c:varyColors val="0"/>
        <c:ser>
          <c:idx val="0"/>
          <c:order val="0"/>
          <c:tx>
            <c:strRef>
              <c:f>Arkusz1!$B$1</c:f>
              <c:strCache>
                <c:ptCount val="1"/>
                <c:pt idx="0">
                  <c:v>(% of share)</c:v>
                </c:pt>
              </c:strCache>
            </c:strRef>
          </c:tx>
          <c:spPr>
            <a:solidFill>
              <a:srgbClr val="4472C4"/>
            </a:solidFill>
            <a:ln w="25368">
              <a:noFill/>
            </a:ln>
          </c:spPr>
          <c:invertIfNegative val="0"/>
          <c:dPt>
            <c:idx val="0"/>
            <c:invertIfNegative val="0"/>
            <c:bubble3D val="0"/>
            <c:spPr>
              <a:solidFill>
                <a:srgbClr val="FF002A"/>
              </a:solidFill>
              <a:ln w="25368">
                <a:noFill/>
              </a:ln>
            </c:spPr>
            <c:extLst>
              <c:ext xmlns:c16="http://schemas.microsoft.com/office/drawing/2014/chart" uri="{C3380CC4-5D6E-409C-BE32-E72D297353CC}">
                <c16:uniqueId val="{00000000-A5B2-4F00-A655-9DFF52FBC36F}"/>
              </c:ext>
            </c:extLst>
          </c:dPt>
          <c:dPt>
            <c:idx val="1"/>
            <c:invertIfNegative val="0"/>
            <c:bubble3D val="0"/>
            <c:spPr>
              <a:solidFill>
                <a:srgbClr val="929190"/>
              </a:solidFill>
              <a:ln w="25368">
                <a:noFill/>
              </a:ln>
            </c:spPr>
            <c:extLst>
              <c:ext xmlns:c16="http://schemas.microsoft.com/office/drawing/2014/chart" uri="{C3380CC4-5D6E-409C-BE32-E72D297353CC}">
                <c16:uniqueId val="{00000001-A5B2-4F00-A655-9DFF52FBC36F}"/>
              </c:ext>
            </c:extLst>
          </c:dPt>
          <c:dPt>
            <c:idx val="2"/>
            <c:invertIfNegative val="0"/>
            <c:bubble3D val="0"/>
            <c:spPr>
              <a:solidFill>
                <a:srgbClr val="929190"/>
              </a:solidFill>
              <a:ln w="25368">
                <a:noFill/>
              </a:ln>
            </c:spPr>
            <c:extLst>
              <c:ext xmlns:c16="http://schemas.microsoft.com/office/drawing/2014/chart" uri="{C3380CC4-5D6E-409C-BE32-E72D297353CC}">
                <c16:uniqueId val="{00000002-A5B2-4F00-A655-9DFF52FBC36F}"/>
              </c:ext>
            </c:extLst>
          </c:dPt>
          <c:dPt>
            <c:idx val="3"/>
            <c:invertIfNegative val="0"/>
            <c:bubble3D val="0"/>
            <c:spPr>
              <a:solidFill>
                <a:srgbClr val="929190"/>
              </a:solidFill>
              <a:ln w="25368">
                <a:noFill/>
              </a:ln>
            </c:spPr>
            <c:extLst>
              <c:ext xmlns:c16="http://schemas.microsoft.com/office/drawing/2014/chart" uri="{C3380CC4-5D6E-409C-BE32-E72D297353CC}">
                <c16:uniqueId val="{00000003-A5B2-4F00-A655-9DFF52FBC36F}"/>
              </c:ext>
            </c:extLst>
          </c:dPt>
          <c:dPt>
            <c:idx val="4"/>
            <c:invertIfNegative val="0"/>
            <c:bubble3D val="0"/>
            <c:spPr>
              <a:solidFill>
                <a:srgbClr val="929190"/>
              </a:solidFill>
              <a:ln w="25368">
                <a:noFill/>
              </a:ln>
            </c:spPr>
            <c:extLst>
              <c:ext xmlns:c16="http://schemas.microsoft.com/office/drawing/2014/chart" uri="{C3380CC4-5D6E-409C-BE32-E72D297353CC}">
                <c16:uniqueId val="{00000004-A5B2-4F00-A655-9DFF52FBC36F}"/>
              </c:ext>
            </c:extLst>
          </c:dPt>
          <c:dLbls>
            <c:spPr>
              <a:noFill/>
              <a:ln w="25368">
                <a:noFill/>
              </a:ln>
            </c:spPr>
            <c:txPr>
              <a:bodyPr rot="0" spcFirstLastPara="1" vertOverflow="overflow" horzOverflow="overflow" vert="horz" wrap="square" lIns="38100" tIns="19050" rIns="38100" bIns="19050" anchor="ctr" anchorCtr="1">
                <a:spAutoFit/>
              </a:bodyPr>
              <a:lstStyle/>
              <a:p>
                <a:pPr>
                  <a:defRPr sz="13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Arkusz1!$A$2:$A$6</c:f>
              <c:strCache>
                <c:ptCount val="5"/>
                <c:pt idx="0">
                  <c:v>machines, mechanical and electrical devices together with their accessories</c:v>
                </c:pt>
                <c:pt idx="1">
                  <c:v>vehicles, their parts and accessories </c:v>
                </c:pt>
                <c:pt idx="2">
                  <c:v>mineral fuels</c:v>
                </c:pt>
                <c:pt idx="3">
                  <c:v>plastic and goods made of plastic</c:v>
                </c:pt>
                <c:pt idx="4">
                  <c:v>iron, cast iron, and steel</c:v>
                </c:pt>
              </c:strCache>
            </c:strRef>
          </c:cat>
          <c:val>
            <c:numRef>
              <c:f>Arkusz1!$B$2:$B$6</c:f>
              <c:numCache>
                <c:formatCode>General</c:formatCode>
                <c:ptCount val="5"/>
                <c:pt idx="0">
                  <c:v>24</c:v>
                </c:pt>
                <c:pt idx="1">
                  <c:v>9.8000000000000007</c:v>
                </c:pt>
                <c:pt idx="2">
                  <c:v>8.8000000000000007</c:v>
                </c:pt>
                <c:pt idx="3">
                  <c:v>5.9</c:v>
                </c:pt>
                <c:pt idx="4">
                  <c:v>4</c:v>
                </c:pt>
              </c:numCache>
            </c:numRef>
          </c:val>
          <c:extLst>
            <c:ext xmlns:c16="http://schemas.microsoft.com/office/drawing/2014/chart" uri="{C3380CC4-5D6E-409C-BE32-E72D297353CC}">
              <c16:uniqueId val="{00000005-A5B2-4F00-A655-9DFF52FBC36F}"/>
            </c:ext>
          </c:extLst>
        </c:ser>
        <c:dLbls>
          <c:showLegendKey val="0"/>
          <c:showVal val="0"/>
          <c:showCatName val="0"/>
          <c:showSerName val="0"/>
          <c:showPercent val="0"/>
          <c:showBubbleSize val="0"/>
        </c:dLbls>
        <c:gapWidth val="139"/>
        <c:axId val="63604992"/>
        <c:axId val="63619072"/>
      </c:barChart>
      <c:catAx>
        <c:axId val="63604992"/>
        <c:scaling>
          <c:orientation val="maxMin"/>
        </c:scaling>
        <c:delete val="0"/>
        <c:axPos val="l"/>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898" b="1" i="0" u="none" strike="noStrike" kern="1200" baseline="0">
                <a:solidFill>
                  <a:schemeClr val="bg1">
                    <a:lumMod val="50000"/>
                  </a:schemeClr>
                </a:solidFill>
                <a:latin typeface="+mn-lt"/>
                <a:ea typeface="+mn-ea"/>
                <a:cs typeface="+mn-cs"/>
              </a:defRPr>
            </a:pPr>
            <a:endParaRPr lang="cs-CZ"/>
          </a:p>
        </c:txPr>
        <c:crossAx val="63619072"/>
        <c:crosses val="autoZero"/>
        <c:auto val="1"/>
        <c:lblAlgn val="ctr"/>
        <c:lblOffset val="100"/>
        <c:noMultiLvlLbl val="0"/>
      </c:catAx>
      <c:valAx>
        <c:axId val="63619072"/>
        <c:scaling>
          <c:orientation val="minMax"/>
          <c:max val="26"/>
          <c:min val="0"/>
        </c:scaling>
        <c:delete val="1"/>
        <c:axPos val="t"/>
        <c:numFmt formatCode="General" sourceLinked="1"/>
        <c:majorTickMark val="out"/>
        <c:minorTickMark val="none"/>
        <c:tickLblPos val="nextTo"/>
        <c:crossAx val="63604992"/>
        <c:crosses val="autoZero"/>
        <c:crossBetween val="between"/>
      </c:valAx>
      <c:spPr>
        <a:noFill/>
        <a:ln w="25368">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96" b="0" i="0" u="none" strike="noStrike" kern="1200" spc="0" baseline="0">
                <a:solidFill>
                  <a:schemeClr val="tx1">
                    <a:lumMod val="65000"/>
                    <a:lumOff val="35000"/>
                  </a:schemeClr>
                </a:solidFill>
                <a:latin typeface="+mn-lt"/>
                <a:ea typeface="+mn-ea"/>
                <a:cs typeface="+mn-cs"/>
              </a:defRPr>
            </a:pPr>
            <a:r>
              <a:rPr lang="pl-PL" sz="1594" b="1" dirty="0" err="1">
                <a:solidFill>
                  <a:schemeClr val="tx1"/>
                </a:solidFill>
                <a:effectLst/>
              </a:rPr>
              <a:t>Geographic</a:t>
            </a:r>
            <a:r>
              <a:rPr lang="pl-PL" sz="1594" b="1" dirty="0">
                <a:solidFill>
                  <a:schemeClr val="tx1"/>
                </a:solidFill>
                <a:effectLst/>
              </a:rPr>
              <a:t> </a:t>
            </a:r>
            <a:r>
              <a:rPr lang="pl-PL" sz="1594" b="1" dirty="0" err="1">
                <a:solidFill>
                  <a:schemeClr val="tx1"/>
                </a:solidFill>
                <a:effectLst/>
              </a:rPr>
              <a:t>structure</a:t>
            </a:r>
            <a:r>
              <a:rPr lang="pl-PL" sz="1594" b="1" dirty="0">
                <a:solidFill>
                  <a:schemeClr val="tx1"/>
                </a:solidFill>
                <a:effectLst/>
              </a:rPr>
              <a:t> of </a:t>
            </a:r>
            <a:r>
              <a:rPr lang="pl-PL" sz="1594" b="1" dirty="0" smtClean="0">
                <a:solidFill>
                  <a:schemeClr val="tx1"/>
                </a:solidFill>
                <a:effectLst/>
              </a:rPr>
              <a:t>IT/ICT </a:t>
            </a:r>
            <a:r>
              <a:rPr lang="pl-PL" sz="1594" b="1" baseline="0" dirty="0" err="1" smtClean="0">
                <a:solidFill>
                  <a:schemeClr val="tx1"/>
                </a:solidFill>
                <a:effectLst/>
              </a:rPr>
              <a:t>exports</a:t>
            </a:r>
            <a:r>
              <a:rPr lang="pl-PL" sz="1594" b="1" baseline="0" dirty="0" smtClean="0">
                <a:solidFill>
                  <a:schemeClr val="tx1"/>
                </a:solidFill>
                <a:effectLst/>
              </a:rPr>
              <a:t> </a:t>
            </a:r>
            <a:r>
              <a:rPr lang="pl-PL" sz="1594" b="1" baseline="0" dirty="0">
                <a:solidFill>
                  <a:schemeClr val="tx1"/>
                </a:solidFill>
                <a:effectLst/>
              </a:rPr>
              <a:t>in 2017</a:t>
            </a:r>
            <a:endParaRPr lang="pl-PL" sz="1400" dirty="0">
              <a:solidFill>
                <a:schemeClr val="tx1"/>
              </a:solidFill>
              <a:effectLst/>
            </a:endParaRPr>
          </a:p>
        </c:rich>
      </c:tx>
      <c:layout>
        <c:manualLayout>
          <c:xMode val="edge"/>
          <c:yMode val="edge"/>
          <c:x val="0.14567553653864007"/>
          <c:y val="2.9959970087537941E-2"/>
        </c:manualLayout>
      </c:layout>
      <c:overlay val="0"/>
      <c:spPr>
        <a:noFill/>
        <a:ln w="25349">
          <a:noFill/>
        </a:ln>
      </c:spPr>
    </c:title>
    <c:autoTitleDeleted val="0"/>
    <c:plotArea>
      <c:layout>
        <c:manualLayout>
          <c:layoutTarget val="inner"/>
          <c:xMode val="edge"/>
          <c:yMode val="edge"/>
          <c:x val="0.16820590817238551"/>
          <c:y val="0.25942657481072257"/>
          <c:w val="0.66007156597528138"/>
          <c:h val="0.66437760980527649"/>
        </c:manualLayout>
      </c:layout>
      <c:barChart>
        <c:barDir val="col"/>
        <c:grouping val="clustered"/>
        <c:varyColors val="0"/>
        <c:ser>
          <c:idx val="0"/>
          <c:order val="0"/>
          <c:tx>
            <c:strRef>
              <c:f>Arkusz1!$B$1</c:f>
              <c:strCache>
                <c:ptCount val="1"/>
                <c:pt idx="0">
                  <c:v>(% of share)</c:v>
                </c:pt>
              </c:strCache>
            </c:strRef>
          </c:tx>
          <c:spPr>
            <a:solidFill>
              <a:srgbClr val="949291"/>
            </a:solidFill>
            <a:ln w="25349">
              <a:noFill/>
            </a:ln>
          </c:spPr>
          <c:invertIfNegative val="0"/>
          <c:dPt>
            <c:idx val="0"/>
            <c:invertIfNegative val="0"/>
            <c:bubble3D val="0"/>
            <c:spPr>
              <a:solidFill>
                <a:srgbClr val="FF002A"/>
              </a:solidFill>
              <a:ln w="25349">
                <a:noFill/>
              </a:ln>
            </c:spPr>
            <c:extLst>
              <c:ext xmlns:c16="http://schemas.microsoft.com/office/drawing/2014/chart" uri="{C3380CC4-5D6E-409C-BE32-E72D297353CC}">
                <c16:uniqueId val="{00000000-0625-4E08-BE7D-CD66F01E4ED9}"/>
              </c:ext>
            </c:extLst>
          </c:dPt>
          <c:dPt>
            <c:idx val="1"/>
            <c:invertIfNegative val="0"/>
            <c:bubble3D val="0"/>
            <c:extLst>
              <c:ext xmlns:c16="http://schemas.microsoft.com/office/drawing/2014/chart" uri="{C3380CC4-5D6E-409C-BE32-E72D297353CC}">
                <c16:uniqueId val="{00000001-0625-4E08-BE7D-CD66F01E4ED9}"/>
              </c:ext>
            </c:extLst>
          </c:dPt>
          <c:dPt>
            <c:idx val="2"/>
            <c:invertIfNegative val="0"/>
            <c:bubble3D val="0"/>
            <c:extLst>
              <c:ext xmlns:c16="http://schemas.microsoft.com/office/drawing/2014/chart" uri="{C3380CC4-5D6E-409C-BE32-E72D297353CC}">
                <c16:uniqueId val="{00000002-0625-4E08-BE7D-CD66F01E4ED9}"/>
              </c:ext>
            </c:extLst>
          </c:dPt>
          <c:dPt>
            <c:idx val="3"/>
            <c:invertIfNegative val="0"/>
            <c:bubble3D val="0"/>
            <c:extLst>
              <c:ext xmlns:c16="http://schemas.microsoft.com/office/drawing/2014/chart" uri="{C3380CC4-5D6E-409C-BE32-E72D297353CC}">
                <c16:uniqueId val="{00000003-0625-4E08-BE7D-CD66F01E4ED9}"/>
              </c:ext>
            </c:extLst>
          </c:dPt>
          <c:dPt>
            <c:idx val="4"/>
            <c:invertIfNegative val="0"/>
            <c:bubble3D val="0"/>
            <c:extLst>
              <c:ext xmlns:c16="http://schemas.microsoft.com/office/drawing/2014/chart" uri="{C3380CC4-5D6E-409C-BE32-E72D297353CC}">
                <c16:uniqueId val="{00000004-0625-4E08-BE7D-CD66F01E4ED9}"/>
              </c:ext>
            </c:extLst>
          </c:dPt>
          <c:dPt>
            <c:idx val="8"/>
            <c:invertIfNegative val="0"/>
            <c:bubble3D val="0"/>
            <c:spPr>
              <a:solidFill>
                <a:srgbClr val="FF002A"/>
              </a:solidFill>
              <a:ln w="25349">
                <a:noFill/>
              </a:ln>
            </c:spPr>
            <c:extLst>
              <c:ext xmlns:c16="http://schemas.microsoft.com/office/drawing/2014/chart" uri="{C3380CC4-5D6E-409C-BE32-E72D297353CC}">
                <c16:uniqueId val="{00000005-0625-4E08-BE7D-CD66F01E4ED9}"/>
              </c:ext>
            </c:extLst>
          </c:dPt>
          <c:dPt>
            <c:idx val="9"/>
            <c:invertIfNegative val="0"/>
            <c:bubble3D val="0"/>
            <c:spPr>
              <a:solidFill>
                <a:srgbClr val="FF002A"/>
              </a:solidFill>
              <a:ln w="25349">
                <a:noFill/>
              </a:ln>
            </c:spPr>
            <c:extLst>
              <c:ext xmlns:c16="http://schemas.microsoft.com/office/drawing/2014/chart" uri="{C3380CC4-5D6E-409C-BE32-E72D297353CC}">
                <c16:uniqueId val="{00000006-0625-4E08-BE7D-CD66F01E4ED9}"/>
              </c:ext>
            </c:extLst>
          </c:dPt>
          <c:dLbls>
            <c:spPr>
              <a:noFill/>
              <a:ln w="25349">
                <a:noFill/>
              </a:ln>
            </c:spPr>
            <c:txPr>
              <a:bodyPr rot="0" spcFirstLastPara="1" vertOverflow="ellipsis"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Arkusz1!$A$2:$A$3</c:f>
              <c:strCache>
                <c:ptCount val="2"/>
                <c:pt idx="0">
                  <c:v>EU</c:v>
                </c:pt>
                <c:pt idx="1">
                  <c:v>Non-EU</c:v>
                </c:pt>
              </c:strCache>
            </c:strRef>
          </c:cat>
          <c:val>
            <c:numRef>
              <c:f>Arkusz1!$B$2:$B$3</c:f>
              <c:numCache>
                <c:formatCode>0%</c:formatCode>
                <c:ptCount val="2"/>
                <c:pt idx="0">
                  <c:v>0.88</c:v>
                </c:pt>
                <c:pt idx="1">
                  <c:v>0.12</c:v>
                </c:pt>
              </c:numCache>
            </c:numRef>
          </c:val>
          <c:extLst>
            <c:ext xmlns:c16="http://schemas.microsoft.com/office/drawing/2014/chart" uri="{C3380CC4-5D6E-409C-BE32-E72D297353CC}">
              <c16:uniqueId val="{00000007-0625-4E08-BE7D-CD66F01E4ED9}"/>
            </c:ext>
          </c:extLst>
        </c:ser>
        <c:dLbls>
          <c:showLegendKey val="0"/>
          <c:showVal val="0"/>
          <c:showCatName val="0"/>
          <c:showSerName val="0"/>
          <c:showPercent val="0"/>
          <c:showBubbleSize val="0"/>
        </c:dLbls>
        <c:gapWidth val="36"/>
        <c:overlap val="27"/>
        <c:axId val="92327936"/>
        <c:axId val="92329472"/>
      </c:barChart>
      <c:catAx>
        <c:axId val="92327936"/>
        <c:scaling>
          <c:orientation val="minMax"/>
        </c:scaling>
        <c:delete val="0"/>
        <c:axPos val="b"/>
        <c:numFmt formatCode="General" sourceLinked="1"/>
        <c:majorTickMark val="none"/>
        <c:minorTickMark val="none"/>
        <c:tickLblPos val="nextTo"/>
        <c:spPr>
          <a:noFill/>
          <a:ln>
            <a:solidFill>
              <a:srgbClr val="929190"/>
            </a:solidFill>
          </a:ln>
          <a:effectLst/>
        </c:spPr>
        <c:txPr>
          <a:bodyPr rot="-60000000" spcFirstLastPara="1" vertOverflow="ellipsis" vert="horz" wrap="square" anchor="ctr" anchorCtr="1"/>
          <a:lstStyle/>
          <a:p>
            <a:pPr>
              <a:defRPr sz="1096" b="1" i="0" u="none" strike="noStrike" kern="1200" baseline="0">
                <a:solidFill>
                  <a:schemeClr val="bg1">
                    <a:lumMod val="50000"/>
                  </a:schemeClr>
                </a:solidFill>
                <a:latin typeface="+mn-lt"/>
                <a:ea typeface="+mn-ea"/>
                <a:cs typeface="+mn-cs"/>
              </a:defRPr>
            </a:pPr>
            <a:endParaRPr lang="cs-CZ"/>
          </a:p>
        </c:txPr>
        <c:crossAx val="92329472"/>
        <c:crosses val="autoZero"/>
        <c:auto val="1"/>
        <c:lblAlgn val="ctr"/>
        <c:lblOffset val="100"/>
        <c:tickMarkSkip val="1"/>
        <c:noMultiLvlLbl val="0"/>
      </c:catAx>
      <c:valAx>
        <c:axId val="92329472"/>
        <c:scaling>
          <c:orientation val="minMax"/>
          <c:max val="1"/>
          <c:min val="0"/>
        </c:scaling>
        <c:delete val="1"/>
        <c:axPos val="l"/>
        <c:numFmt formatCode="0%" sourceLinked="1"/>
        <c:majorTickMark val="out"/>
        <c:minorTickMark val="none"/>
        <c:tickLblPos val="nextTo"/>
        <c:crossAx val="92327936"/>
        <c:crosses val="autoZero"/>
        <c:crossBetween val="between"/>
        <c:majorUnit val="0.2"/>
      </c:valAx>
      <c:spPr>
        <a:noFill/>
        <a:ln w="25349">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38" b="0" i="0" u="none" strike="noStrike" kern="1200" spc="0" baseline="0">
                <a:solidFill>
                  <a:schemeClr val="tx1">
                    <a:lumMod val="65000"/>
                    <a:lumOff val="35000"/>
                  </a:schemeClr>
                </a:solidFill>
                <a:latin typeface="+mn-lt"/>
                <a:ea typeface="+mn-ea"/>
                <a:cs typeface="+mn-cs"/>
              </a:defRPr>
            </a:pPr>
            <a:r>
              <a:rPr lang="pl-PL" sz="1590" b="1" dirty="0">
                <a:solidFill>
                  <a:schemeClr val="tx1"/>
                </a:solidFill>
                <a:effectLst/>
              </a:rPr>
              <a:t>Export of </a:t>
            </a:r>
            <a:r>
              <a:rPr lang="pl-PL" sz="1590" b="1" dirty="0" smtClean="0">
                <a:solidFill>
                  <a:schemeClr val="tx1"/>
                </a:solidFill>
                <a:effectLst/>
              </a:rPr>
              <a:t>IT/ICT </a:t>
            </a:r>
            <a:r>
              <a:rPr lang="pl-PL" sz="1590" b="1" dirty="0">
                <a:solidFill>
                  <a:schemeClr val="tx1"/>
                </a:solidFill>
                <a:effectLst/>
              </a:rPr>
              <a:t>products</a:t>
            </a:r>
            <a:r>
              <a:rPr lang="pl-PL" sz="1590" b="1" baseline="0" dirty="0">
                <a:solidFill>
                  <a:schemeClr val="tx1"/>
                </a:solidFill>
                <a:effectLst/>
              </a:rPr>
              <a:t> </a:t>
            </a:r>
            <a:r>
              <a:rPr lang="pl-PL" sz="1590" b="1" dirty="0">
                <a:solidFill>
                  <a:schemeClr val="tx1"/>
                </a:solidFill>
                <a:effectLst/>
              </a:rPr>
              <a:t>in 2008-</a:t>
            </a:r>
            <a:r>
              <a:rPr lang="en-GB" sz="1590" b="1" dirty="0">
                <a:solidFill>
                  <a:schemeClr val="tx1"/>
                </a:solidFill>
                <a:effectLst/>
              </a:rPr>
              <a:t>2017</a:t>
            </a:r>
            <a:endParaRPr lang="pl-PL" sz="2000" dirty="0">
              <a:solidFill>
                <a:schemeClr val="tx1"/>
              </a:solidFill>
              <a:effectLst/>
            </a:endParaRPr>
          </a:p>
          <a:p>
            <a:pPr>
              <a:defRPr sz="1838" b="0" i="0" u="none" strike="noStrike" kern="1200" spc="0" baseline="0">
                <a:solidFill>
                  <a:schemeClr val="tx1">
                    <a:lumMod val="65000"/>
                    <a:lumOff val="35000"/>
                  </a:schemeClr>
                </a:solidFill>
                <a:latin typeface="+mn-lt"/>
                <a:ea typeface="+mn-ea"/>
                <a:cs typeface="+mn-cs"/>
              </a:defRPr>
            </a:pPr>
            <a:r>
              <a:rPr lang="en-GB" sz="1392" dirty="0">
                <a:solidFill>
                  <a:srgbClr val="949291"/>
                </a:solidFill>
                <a:effectLst/>
              </a:rPr>
              <a:t>(</a:t>
            </a:r>
            <a:r>
              <a:rPr lang="pl-PL" sz="1392" dirty="0">
                <a:solidFill>
                  <a:srgbClr val="949291"/>
                </a:solidFill>
                <a:effectLst/>
              </a:rPr>
              <a:t>EUR </a:t>
            </a:r>
            <a:r>
              <a:rPr lang="pl-PL" sz="1392" dirty="0" err="1">
                <a:solidFill>
                  <a:srgbClr val="949291"/>
                </a:solidFill>
                <a:effectLst/>
              </a:rPr>
              <a:t>million</a:t>
            </a:r>
            <a:r>
              <a:rPr lang="en-GB" sz="1392" dirty="0">
                <a:solidFill>
                  <a:srgbClr val="949291"/>
                </a:solidFill>
                <a:effectLst/>
              </a:rPr>
              <a:t>)</a:t>
            </a:r>
            <a:endParaRPr lang="pl-PL" sz="1800" dirty="0">
              <a:solidFill>
                <a:srgbClr val="949291"/>
              </a:solidFill>
              <a:effectLst/>
            </a:endParaRPr>
          </a:p>
        </c:rich>
      </c:tx>
      <c:layout/>
      <c:overlay val="0"/>
      <c:spPr>
        <a:noFill/>
        <a:ln w="25321">
          <a:noFill/>
        </a:ln>
      </c:spPr>
    </c:title>
    <c:autoTitleDeleted val="0"/>
    <c:plotArea>
      <c:layout>
        <c:manualLayout>
          <c:layoutTarget val="inner"/>
          <c:xMode val="edge"/>
          <c:yMode val="edge"/>
          <c:x val="0.11502424298921553"/>
          <c:y val="0.15769907229179408"/>
          <c:w val="0.85344328093043598"/>
          <c:h val="0.72864384006280347"/>
        </c:manualLayout>
      </c:layout>
      <c:barChart>
        <c:barDir val="col"/>
        <c:grouping val="clustered"/>
        <c:varyColors val="0"/>
        <c:ser>
          <c:idx val="0"/>
          <c:order val="0"/>
          <c:tx>
            <c:strRef>
              <c:f>Arkusz1!$B$1</c:f>
              <c:strCache>
                <c:ptCount val="1"/>
                <c:pt idx="0">
                  <c:v>million EUR</c:v>
                </c:pt>
              </c:strCache>
            </c:strRef>
          </c:tx>
          <c:spPr>
            <a:solidFill>
              <a:srgbClr val="929190"/>
            </a:solidFill>
            <a:ln w="25321">
              <a:noFill/>
            </a:ln>
          </c:spPr>
          <c:invertIfNegative val="0"/>
          <c:dPt>
            <c:idx val="0"/>
            <c:invertIfNegative val="0"/>
            <c:bubble3D val="0"/>
            <c:spPr>
              <a:solidFill>
                <a:srgbClr val="929190"/>
              </a:solidFill>
              <a:ln w="25321">
                <a:noFill/>
              </a:ln>
            </c:spPr>
            <c:extLst>
              <c:ext xmlns:c16="http://schemas.microsoft.com/office/drawing/2014/chart" uri="{C3380CC4-5D6E-409C-BE32-E72D297353CC}">
                <c16:uniqueId val="{00000000-85DA-4CA6-972F-469B3D10C530}"/>
              </c:ext>
            </c:extLst>
          </c:dPt>
          <c:dPt>
            <c:idx val="1"/>
            <c:invertIfNegative val="0"/>
            <c:bubble3D val="0"/>
            <c:extLst>
              <c:ext xmlns:c16="http://schemas.microsoft.com/office/drawing/2014/chart" uri="{C3380CC4-5D6E-409C-BE32-E72D297353CC}">
                <c16:uniqueId val="{00000001-85DA-4CA6-972F-469B3D10C530}"/>
              </c:ext>
            </c:extLst>
          </c:dPt>
          <c:dPt>
            <c:idx val="2"/>
            <c:invertIfNegative val="0"/>
            <c:bubble3D val="0"/>
            <c:extLst>
              <c:ext xmlns:c16="http://schemas.microsoft.com/office/drawing/2014/chart" uri="{C3380CC4-5D6E-409C-BE32-E72D297353CC}">
                <c16:uniqueId val="{00000002-85DA-4CA6-972F-469B3D10C530}"/>
              </c:ext>
            </c:extLst>
          </c:dPt>
          <c:dPt>
            <c:idx val="3"/>
            <c:invertIfNegative val="0"/>
            <c:bubble3D val="0"/>
            <c:extLst>
              <c:ext xmlns:c16="http://schemas.microsoft.com/office/drawing/2014/chart" uri="{C3380CC4-5D6E-409C-BE32-E72D297353CC}">
                <c16:uniqueId val="{00000003-85DA-4CA6-972F-469B3D10C530}"/>
              </c:ext>
            </c:extLst>
          </c:dPt>
          <c:dPt>
            <c:idx val="4"/>
            <c:invertIfNegative val="0"/>
            <c:bubble3D val="0"/>
            <c:extLst>
              <c:ext xmlns:c16="http://schemas.microsoft.com/office/drawing/2014/chart" uri="{C3380CC4-5D6E-409C-BE32-E72D297353CC}">
                <c16:uniqueId val="{00000004-85DA-4CA6-972F-469B3D10C530}"/>
              </c:ext>
            </c:extLst>
          </c:dPt>
          <c:dPt>
            <c:idx val="7"/>
            <c:invertIfNegative val="0"/>
            <c:bubble3D val="0"/>
            <c:spPr>
              <a:solidFill>
                <a:srgbClr val="FF002A"/>
              </a:solidFill>
              <a:ln w="25321">
                <a:noFill/>
              </a:ln>
            </c:spPr>
            <c:extLst>
              <c:ext xmlns:c16="http://schemas.microsoft.com/office/drawing/2014/chart" uri="{C3380CC4-5D6E-409C-BE32-E72D297353CC}">
                <c16:uniqueId val="{00000005-85DA-4CA6-972F-469B3D10C530}"/>
              </c:ext>
            </c:extLst>
          </c:dPt>
          <c:dPt>
            <c:idx val="9"/>
            <c:invertIfNegative val="0"/>
            <c:bubble3D val="0"/>
            <c:extLst>
              <c:ext xmlns:c16="http://schemas.microsoft.com/office/drawing/2014/chart" uri="{C3380CC4-5D6E-409C-BE32-E72D297353CC}">
                <c16:uniqueId val="{00000006-85DA-4CA6-972F-469B3D10C530}"/>
              </c:ext>
            </c:extLst>
          </c:dPt>
          <c:dLbls>
            <c:spPr>
              <a:noFill/>
              <a:ln w="25321">
                <a:noFill/>
              </a:ln>
            </c:spPr>
            <c:txPr>
              <a:bodyPr rot="0" spcFirstLastPara="1" vertOverflow="overflow" horzOverflow="overflow"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3610</c:v>
                </c:pt>
                <c:pt idx="1">
                  <c:v>4135</c:v>
                </c:pt>
                <c:pt idx="2">
                  <c:v>5351</c:v>
                </c:pt>
                <c:pt idx="3">
                  <c:v>5022</c:v>
                </c:pt>
                <c:pt idx="4">
                  <c:v>5993</c:v>
                </c:pt>
                <c:pt idx="5">
                  <c:v>7133</c:v>
                </c:pt>
                <c:pt idx="6">
                  <c:v>9330</c:v>
                </c:pt>
                <c:pt idx="7">
                  <c:v>10180</c:v>
                </c:pt>
                <c:pt idx="8">
                  <c:v>9895</c:v>
                </c:pt>
                <c:pt idx="9">
                  <c:v>10020</c:v>
                </c:pt>
              </c:numCache>
            </c:numRef>
          </c:val>
          <c:extLst>
            <c:ext xmlns:c16="http://schemas.microsoft.com/office/drawing/2014/chart" uri="{C3380CC4-5D6E-409C-BE32-E72D297353CC}">
              <c16:uniqueId val="{00000007-85DA-4CA6-972F-469B3D10C530}"/>
            </c:ext>
          </c:extLst>
        </c:ser>
        <c:dLbls>
          <c:showLegendKey val="0"/>
          <c:showVal val="0"/>
          <c:showCatName val="0"/>
          <c:showSerName val="0"/>
          <c:showPercent val="0"/>
          <c:showBubbleSize val="0"/>
        </c:dLbls>
        <c:gapWidth val="139"/>
        <c:axId val="91846528"/>
        <c:axId val="91848064"/>
      </c:barChart>
      <c:catAx>
        <c:axId val="9184652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1000" b="1" i="0" u="none" strike="noStrike" kern="1200" baseline="0">
                <a:solidFill>
                  <a:schemeClr val="bg1">
                    <a:lumMod val="50000"/>
                  </a:schemeClr>
                </a:solidFill>
                <a:latin typeface="+mn-lt"/>
                <a:ea typeface="+mn-ea"/>
                <a:cs typeface="+mn-cs"/>
              </a:defRPr>
            </a:pPr>
            <a:endParaRPr lang="cs-CZ"/>
          </a:p>
        </c:txPr>
        <c:crossAx val="91848064"/>
        <c:crossesAt val="0"/>
        <c:auto val="1"/>
        <c:lblAlgn val="ctr"/>
        <c:lblOffset val="100"/>
        <c:noMultiLvlLbl val="0"/>
      </c:catAx>
      <c:valAx>
        <c:axId val="91848064"/>
        <c:scaling>
          <c:orientation val="minMax"/>
          <c:max val="12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4" b="0" i="0" u="none" strike="noStrike" kern="1200" baseline="0">
                <a:solidFill>
                  <a:schemeClr val="tx1">
                    <a:lumMod val="65000"/>
                    <a:lumOff val="35000"/>
                  </a:schemeClr>
                </a:solidFill>
                <a:latin typeface="+mn-lt"/>
                <a:ea typeface="+mn-ea"/>
                <a:cs typeface="+mn-cs"/>
              </a:defRPr>
            </a:pPr>
            <a:endParaRPr lang="cs-CZ"/>
          </a:p>
        </c:txPr>
        <c:crossAx val="91846528"/>
        <c:crosses val="autoZero"/>
        <c:crossBetween val="between"/>
        <c:majorUnit val="2000"/>
      </c:valAx>
      <c:spPr>
        <a:noFill/>
        <a:ln w="25321">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pl-PL" sz="1595" b="1" i="0" u="none" strike="noStrike" baseline="0" dirty="0">
                <a:solidFill>
                  <a:schemeClr val="tx1"/>
                </a:solidFill>
                <a:effectLst/>
              </a:rPr>
              <a:t>Export of </a:t>
            </a:r>
            <a:r>
              <a:rPr lang="pl-PL" sz="1595" b="1" i="0" u="none" strike="noStrike" baseline="0" dirty="0" smtClean="0">
                <a:solidFill>
                  <a:schemeClr val="tx1"/>
                </a:solidFill>
                <a:effectLst/>
              </a:rPr>
              <a:t>IT/ICT </a:t>
            </a:r>
            <a:r>
              <a:rPr lang="pl-PL" sz="1595" b="1" i="0" u="none" strike="noStrike" baseline="0" dirty="0">
                <a:solidFill>
                  <a:schemeClr val="tx1"/>
                </a:solidFill>
                <a:effectLst/>
              </a:rPr>
              <a:t>products in 2017 
EU </a:t>
            </a:r>
            <a:r>
              <a:rPr lang="pl-PL" sz="1595" b="1" i="0" u="none" strike="noStrike" baseline="0" dirty="0" err="1">
                <a:solidFill>
                  <a:schemeClr val="tx1"/>
                </a:solidFill>
                <a:effectLst/>
              </a:rPr>
              <a:t>countries</a:t>
            </a:r>
            <a:r>
              <a:rPr lang="pl-PL" sz="1595" b="1" dirty="0">
                <a:solidFill>
                  <a:schemeClr val="tx1"/>
                </a:solidFill>
                <a:effectLst/>
              </a:rPr>
              <a:t>, </a:t>
            </a:r>
            <a:r>
              <a:rPr lang="pl-PL" sz="1595" b="1" dirty="0" err="1">
                <a:solidFill>
                  <a:schemeClr val="tx1"/>
                </a:solidFill>
                <a:effectLst/>
              </a:rPr>
              <a:t>over</a:t>
            </a:r>
            <a:r>
              <a:rPr lang="pl-PL" sz="1595" b="1" dirty="0">
                <a:solidFill>
                  <a:schemeClr val="tx1"/>
                </a:solidFill>
                <a:effectLst/>
              </a:rPr>
              <a:t> EUR 30 </a:t>
            </a:r>
            <a:r>
              <a:rPr lang="pl-PL" sz="1595" b="1" dirty="0" err="1">
                <a:solidFill>
                  <a:schemeClr val="tx1"/>
                </a:solidFill>
                <a:effectLst/>
              </a:rPr>
              <a:t>million</a:t>
            </a:r>
            <a:endParaRPr lang="pl-PL" sz="1600" dirty="0">
              <a:solidFill>
                <a:schemeClr val="tx1"/>
              </a:solidFill>
              <a:effectLst/>
            </a:endParaRPr>
          </a:p>
        </c:rich>
      </c:tx>
      <c:layout/>
      <c:overlay val="0"/>
      <c:spPr>
        <a:noFill/>
        <a:ln w="25371">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billion EUR</c:v>
                </c:pt>
              </c:strCache>
            </c:strRef>
          </c:tx>
          <c:spPr>
            <a:solidFill>
              <a:srgbClr val="949291"/>
            </a:solidFill>
            <a:ln w="25371">
              <a:noFill/>
            </a:ln>
          </c:spPr>
          <c:invertIfNegative val="0"/>
          <c:dPt>
            <c:idx val="0"/>
            <c:invertIfNegative val="0"/>
            <c:bubble3D val="0"/>
            <c:spPr>
              <a:solidFill>
                <a:srgbClr val="FF002A"/>
              </a:solidFill>
              <a:ln w="25371">
                <a:noFill/>
              </a:ln>
            </c:spPr>
            <c:extLst>
              <c:ext xmlns:c16="http://schemas.microsoft.com/office/drawing/2014/chart" uri="{C3380CC4-5D6E-409C-BE32-E72D297353CC}">
                <c16:uniqueId val="{00000000-F168-442A-9D97-4CEE469225B9}"/>
              </c:ext>
            </c:extLst>
          </c:dPt>
          <c:dPt>
            <c:idx val="1"/>
            <c:invertIfNegative val="0"/>
            <c:bubble3D val="0"/>
            <c:extLst>
              <c:ext xmlns:c16="http://schemas.microsoft.com/office/drawing/2014/chart" uri="{C3380CC4-5D6E-409C-BE32-E72D297353CC}">
                <c16:uniqueId val="{00000001-F168-442A-9D97-4CEE469225B9}"/>
              </c:ext>
            </c:extLst>
          </c:dPt>
          <c:dPt>
            <c:idx val="2"/>
            <c:invertIfNegative val="0"/>
            <c:bubble3D val="0"/>
            <c:extLst>
              <c:ext xmlns:c16="http://schemas.microsoft.com/office/drawing/2014/chart" uri="{C3380CC4-5D6E-409C-BE32-E72D297353CC}">
                <c16:uniqueId val="{00000002-F168-442A-9D97-4CEE469225B9}"/>
              </c:ext>
            </c:extLst>
          </c:dPt>
          <c:dPt>
            <c:idx val="3"/>
            <c:invertIfNegative val="0"/>
            <c:bubble3D val="0"/>
            <c:extLst>
              <c:ext xmlns:c16="http://schemas.microsoft.com/office/drawing/2014/chart" uri="{C3380CC4-5D6E-409C-BE32-E72D297353CC}">
                <c16:uniqueId val="{00000003-F168-442A-9D97-4CEE469225B9}"/>
              </c:ext>
            </c:extLst>
          </c:dPt>
          <c:dPt>
            <c:idx val="4"/>
            <c:invertIfNegative val="0"/>
            <c:bubble3D val="0"/>
            <c:extLst>
              <c:ext xmlns:c16="http://schemas.microsoft.com/office/drawing/2014/chart" uri="{C3380CC4-5D6E-409C-BE32-E72D297353CC}">
                <c16:uniqueId val="{00000004-F168-442A-9D97-4CEE469225B9}"/>
              </c:ext>
            </c:extLst>
          </c:dPt>
          <c:dLbls>
            <c:spPr>
              <a:noFill/>
              <a:ln w="25371">
                <a:noFill/>
              </a:ln>
            </c:spPr>
            <c:txPr>
              <a:bodyPr rot="0" spcFirstLastPara="1" vertOverflow="overflow" horzOverflow="overflow" vert="horz" wrap="square" lIns="38100" tIns="19050" rIns="38100" bIns="19050" anchor="ctr" anchorCtr="1">
                <a:spAutoFit/>
              </a:bodyPr>
              <a:lstStyle/>
              <a:p>
                <a:pPr>
                  <a:defRPr sz="1099"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Arkusz1!$A$2:$A$24</c:f>
              <c:strCache>
                <c:ptCount val="23"/>
                <c:pt idx="0">
                  <c:v>Germany</c:v>
                </c:pt>
                <c:pt idx="1">
                  <c:v>Netherlands</c:v>
                </c:pt>
                <c:pt idx="2">
                  <c:v>Great Britain</c:v>
                </c:pt>
                <c:pt idx="3">
                  <c:v>France</c:v>
                </c:pt>
                <c:pt idx="4">
                  <c:v>Czech Republic</c:v>
                </c:pt>
                <c:pt idx="5">
                  <c:v>Sweden</c:v>
                </c:pt>
                <c:pt idx="6">
                  <c:v>Italy</c:v>
                </c:pt>
                <c:pt idx="7">
                  <c:v>Spain</c:v>
                </c:pt>
                <c:pt idx="8">
                  <c:v>Hungary</c:v>
                </c:pt>
                <c:pt idx="9">
                  <c:v>Austria</c:v>
                </c:pt>
                <c:pt idx="10">
                  <c:v>Ireland</c:v>
                </c:pt>
                <c:pt idx="11">
                  <c:v>Romania</c:v>
                </c:pt>
                <c:pt idx="12">
                  <c:v>Denmark</c:v>
                </c:pt>
                <c:pt idx="13">
                  <c:v>Belgium</c:v>
                </c:pt>
                <c:pt idx="14">
                  <c:v>Slovakia</c:v>
                </c:pt>
                <c:pt idx="15">
                  <c:v>Greece</c:v>
                </c:pt>
                <c:pt idx="16">
                  <c:v>Finland</c:v>
                </c:pt>
                <c:pt idx="17">
                  <c:v>Lithuania</c:v>
                </c:pt>
                <c:pt idx="18">
                  <c:v>Latvia</c:v>
                </c:pt>
                <c:pt idx="19">
                  <c:v>Portugal</c:v>
                </c:pt>
                <c:pt idx="20">
                  <c:v>Slovenia</c:v>
                </c:pt>
                <c:pt idx="21">
                  <c:v>Estonia</c:v>
                </c:pt>
                <c:pt idx="22">
                  <c:v>Bulgaria</c:v>
                </c:pt>
              </c:strCache>
            </c:strRef>
          </c:cat>
          <c:val>
            <c:numRef>
              <c:f>Arkusz1!$B$2:$B$24</c:f>
              <c:numCache>
                <c:formatCode>0</c:formatCode>
                <c:ptCount val="23"/>
                <c:pt idx="0">
                  <c:v>2629</c:v>
                </c:pt>
                <c:pt idx="1">
                  <c:v>1377</c:v>
                </c:pt>
                <c:pt idx="2">
                  <c:v>1004</c:v>
                </c:pt>
                <c:pt idx="3">
                  <c:v>849</c:v>
                </c:pt>
                <c:pt idx="4">
                  <c:v>571</c:v>
                </c:pt>
                <c:pt idx="5">
                  <c:v>373</c:v>
                </c:pt>
                <c:pt idx="6">
                  <c:v>370</c:v>
                </c:pt>
                <c:pt idx="7">
                  <c:v>209</c:v>
                </c:pt>
                <c:pt idx="8">
                  <c:v>181</c:v>
                </c:pt>
                <c:pt idx="9">
                  <c:v>180</c:v>
                </c:pt>
                <c:pt idx="10">
                  <c:v>161</c:v>
                </c:pt>
                <c:pt idx="11">
                  <c:v>123</c:v>
                </c:pt>
                <c:pt idx="12">
                  <c:v>115</c:v>
                </c:pt>
                <c:pt idx="13">
                  <c:v>107</c:v>
                </c:pt>
                <c:pt idx="14">
                  <c:v>90</c:v>
                </c:pt>
                <c:pt idx="15">
                  <c:v>77</c:v>
                </c:pt>
                <c:pt idx="16">
                  <c:v>61</c:v>
                </c:pt>
                <c:pt idx="17">
                  <c:v>56</c:v>
                </c:pt>
                <c:pt idx="18">
                  <c:v>49</c:v>
                </c:pt>
                <c:pt idx="19">
                  <c:v>43</c:v>
                </c:pt>
                <c:pt idx="20">
                  <c:v>36</c:v>
                </c:pt>
                <c:pt idx="21">
                  <c:v>30</c:v>
                </c:pt>
                <c:pt idx="22">
                  <c:v>30</c:v>
                </c:pt>
              </c:numCache>
            </c:numRef>
          </c:val>
          <c:extLst>
            <c:ext xmlns:c16="http://schemas.microsoft.com/office/drawing/2014/chart" uri="{C3380CC4-5D6E-409C-BE32-E72D297353CC}">
              <c16:uniqueId val="{00000005-F168-442A-9D97-4CEE469225B9}"/>
            </c:ext>
          </c:extLst>
        </c:ser>
        <c:dLbls>
          <c:showLegendKey val="0"/>
          <c:showVal val="0"/>
          <c:showCatName val="0"/>
          <c:showSerName val="0"/>
          <c:showPercent val="0"/>
          <c:showBubbleSize val="0"/>
        </c:dLbls>
        <c:gapWidth val="139"/>
        <c:axId val="93461120"/>
        <c:axId val="93462912"/>
      </c:barChart>
      <c:catAx>
        <c:axId val="93461120"/>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9" b="1" i="0" u="none" strike="noStrike" kern="1200" baseline="0">
                <a:solidFill>
                  <a:schemeClr val="bg1">
                    <a:lumMod val="50000"/>
                  </a:schemeClr>
                </a:solidFill>
                <a:latin typeface="+mn-lt"/>
                <a:ea typeface="+mn-ea"/>
                <a:cs typeface="+mn-cs"/>
              </a:defRPr>
            </a:pPr>
            <a:endParaRPr lang="cs-CZ"/>
          </a:p>
        </c:txPr>
        <c:crossAx val="93462912"/>
        <c:crossesAt val="0"/>
        <c:auto val="1"/>
        <c:lblAlgn val="ctr"/>
        <c:lblOffset val="100"/>
        <c:noMultiLvlLbl val="0"/>
      </c:catAx>
      <c:valAx>
        <c:axId val="93462912"/>
        <c:scaling>
          <c:orientation val="minMax"/>
          <c:max val="300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7" b="0" i="0" u="none" strike="noStrike" kern="1200" baseline="0">
                <a:solidFill>
                  <a:schemeClr val="tx1">
                    <a:lumMod val="65000"/>
                    <a:lumOff val="35000"/>
                  </a:schemeClr>
                </a:solidFill>
                <a:latin typeface="+mn-lt"/>
                <a:ea typeface="+mn-ea"/>
                <a:cs typeface="+mn-cs"/>
              </a:defRPr>
            </a:pPr>
            <a:endParaRPr lang="cs-CZ"/>
          </a:p>
        </c:txPr>
        <c:crossAx val="93461120"/>
        <c:crosses val="autoZero"/>
        <c:crossBetween val="between"/>
        <c:majorUnit val="500"/>
      </c:valAx>
      <c:spPr>
        <a:noFill/>
        <a:ln w="25371">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5" b="0" i="0" u="none" strike="noStrike" kern="1200" spc="0" baseline="0">
                <a:solidFill>
                  <a:schemeClr val="tx1">
                    <a:lumMod val="65000"/>
                    <a:lumOff val="35000"/>
                  </a:schemeClr>
                </a:solidFill>
                <a:latin typeface="+mn-lt"/>
                <a:ea typeface="+mn-ea"/>
                <a:cs typeface="+mn-cs"/>
              </a:defRPr>
            </a:pPr>
            <a:r>
              <a:rPr lang="pl-PL" sz="1594" b="1" i="0" u="none" strike="noStrike" baseline="0" dirty="0">
                <a:solidFill>
                  <a:schemeClr val="tx1"/>
                </a:solidFill>
                <a:effectLst/>
              </a:rPr>
              <a:t>Export of </a:t>
            </a:r>
            <a:r>
              <a:rPr lang="pl-PL" sz="1594" b="1" i="0" u="none" strike="noStrike" baseline="0" dirty="0" smtClean="0">
                <a:solidFill>
                  <a:schemeClr val="tx1"/>
                </a:solidFill>
                <a:effectLst/>
              </a:rPr>
              <a:t>IT/ICT </a:t>
            </a:r>
            <a:r>
              <a:rPr lang="pl-PL" sz="1594" b="1" i="0" u="none" strike="noStrike" baseline="0" dirty="0">
                <a:solidFill>
                  <a:schemeClr val="tx1"/>
                </a:solidFill>
                <a:effectLst/>
              </a:rPr>
              <a:t>products in 2017 
Non-EU </a:t>
            </a:r>
            <a:r>
              <a:rPr lang="pl-PL" sz="1594" b="1" i="0" u="none" strike="noStrike" baseline="0" dirty="0" err="1">
                <a:solidFill>
                  <a:schemeClr val="tx1"/>
                </a:solidFill>
                <a:effectLst/>
              </a:rPr>
              <a:t>countries</a:t>
            </a:r>
            <a:r>
              <a:rPr lang="pl-PL" sz="1594" b="1" dirty="0">
                <a:solidFill>
                  <a:schemeClr val="tx1"/>
                </a:solidFill>
                <a:effectLst/>
              </a:rPr>
              <a:t>, </a:t>
            </a:r>
            <a:r>
              <a:rPr lang="pl-PL" sz="1594" b="1" dirty="0" err="1">
                <a:solidFill>
                  <a:schemeClr val="tx1"/>
                </a:solidFill>
                <a:effectLst/>
              </a:rPr>
              <a:t>over</a:t>
            </a:r>
            <a:r>
              <a:rPr lang="pl-PL" sz="1594" b="1" dirty="0">
                <a:solidFill>
                  <a:schemeClr val="tx1"/>
                </a:solidFill>
                <a:effectLst/>
              </a:rPr>
              <a:t> EUR 10 </a:t>
            </a:r>
            <a:r>
              <a:rPr lang="pl-PL" sz="1594" b="1" dirty="0" err="1">
                <a:solidFill>
                  <a:schemeClr val="tx1"/>
                </a:solidFill>
                <a:effectLst/>
              </a:rPr>
              <a:t>million</a:t>
            </a:r>
            <a:endParaRPr lang="pl-PL" sz="1600" dirty="0">
              <a:solidFill>
                <a:schemeClr val="tx1"/>
              </a:solidFill>
              <a:effectLst/>
            </a:endParaRPr>
          </a:p>
        </c:rich>
      </c:tx>
      <c:layout/>
      <c:overlay val="0"/>
      <c:spPr>
        <a:noFill/>
        <a:ln w="25348">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million EUR</c:v>
                </c:pt>
              </c:strCache>
            </c:strRef>
          </c:tx>
          <c:spPr>
            <a:solidFill>
              <a:srgbClr val="949291"/>
            </a:solidFill>
            <a:ln w="25348">
              <a:noFill/>
            </a:ln>
          </c:spPr>
          <c:invertIfNegative val="0"/>
          <c:dPt>
            <c:idx val="0"/>
            <c:invertIfNegative val="0"/>
            <c:bubble3D val="0"/>
            <c:spPr>
              <a:solidFill>
                <a:srgbClr val="FF002A"/>
              </a:solidFill>
              <a:ln w="25348">
                <a:noFill/>
              </a:ln>
            </c:spPr>
            <c:extLst>
              <c:ext xmlns:c16="http://schemas.microsoft.com/office/drawing/2014/chart" uri="{C3380CC4-5D6E-409C-BE32-E72D297353CC}">
                <c16:uniqueId val="{00000000-9C10-4181-AE83-BE551F30B5B0}"/>
              </c:ext>
            </c:extLst>
          </c:dPt>
          <c:dPt>
            <c:idx val="1"/>
            <c:invertIfNegative val="0"/>
            <c:bubble3D val="0"/>
            <c:extLst>
              <c:ext xmlns:c16="http://schemas.microsoft.com/office/drawing/2014/chart" uri="{C3380CC4-5D6E-409C-BE32-E72D297353CC}">
                <c16:uniqueId val="{00000001-9C10-4181-AE83-BE551F30B5B0}"/>
              </c:ext>
            </c:extLst>
          </c:dPt>
          <c:dPt>
            <c:idx val="2"/>
            <c:invertIfNegative val="0"/>
            <c:bubble3D val="0"/>
            <c:extLst>
              <c:ext xmlns:c16="http://schemas.microsoft.com/office/drawing/2014/chart" uri="{C3380CC4-5D6E-409C-BE32-E72D297353CC}">
                <c16:uniqueId val="{00000002-9C10-4181-AE83-BE551F30B5B0}"/>
              </c:ext>
            </c:extLst>
          </c:dPt>
          <c:dPt>
            <c:idx val="3"/>
            <c:invertIfNegative val="0"/>
            <c:bubble3D val="0"/>
            <c:extLst>
              <c:ext xmlns:c16="http://schemas.microsoft.com/office/drawing/2014/chart" uri="{C3380CC4-5D6E-409C-BE32-E72D297353CC}">
                <c16:uniqueId val="{00000003-9C10-4181-AE83-BE551F30B5B0}"/>
              </c:ext>
            </c:extLst>
          </c:dPt>
          <c:dPt>
            <c:idx val="4"/>
            <c:invertIfNegative val="0"/>
            <c:bubble3D val="0"/>
            <c:extLst>
              <c:ext xmlns:c16="http://schemas.microsoft.com/office/drawing/2014/chart" uri="{C3380CC4-5D6E-409C-BE32-E72D297353CC}">
                <c16:uniqueId val="{00000004-9C10-4181-AE83-BE551F30B5B0}"/>
              </c:ext>
            </c:extLst>
          </c:dPt>
          <c:dLbls>
            <c:spPr>
              <a:noFill/>
              <a:ln w="25348">
                <a:noFill/>
              </a:ln>
            </c:spPr>
            <c:txPr>
              <a:bodyPr rot="0" spcFirstLastPara="1" vertOverflow="overflow" horzOverflow="overflow" vert="horz" wrap="square" lIns="38100" tIns="19050" rIns="38100" bIns="19050" anchor="ctr" anchorCtr="1">
                <a:spAutoFit/>
              </a:bodyPr>
              <a:lstStyle/>
              <a:p>
                <a:pPr>
                  <a:defRPr sz="1098"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Arkusz1!$A$2:$A$22</c:f>
              <c:strCache>
                <c:ptCount val="21"/>
                <c:pt idx="0">
                  <c:v>USA</c:v>
                </c:pt>
                <c:pt idx="1">
                  <c:v>Russia</c:v>
                </c:pt>
                <c:pt idx="2">
                  <c:v>China</c:v>
                </c:pt>
                <c:pt idx="3">
                  <c:v>Ukraine</c:v>
                </c:pt>
                <c:pt idx="4">
                  <c:v>South Africa</c:v>
                </c:pt>
                <c:pt idx="5">
                  <c:v>UAE</c:v>
                </c:pt>
                <c:pt idx="6">
                  <c:v>Switzerland</c:v>
                </c:pt>
                <c:pt idx="7">
                  <c:v>Turkey</c:v>
                </c:pt>
                <c:pt idx="8">
                  <c:v>Hong Kong</c:v>
                </c:pt>
                <c:pt idx="9">
                  <c:v>India</c:v>
                </c:pt>
                <c:pt idx="10">
                  <c:v>Mexico</c:v>
                </c:pt>
                <c:pt idx="11">
                  <c:v>Norway</c:v>
                </c:pt>
                <c:pt idx="12">
                  <c:v>Iran</c:v>
                </c:pt>
                <c:pt idx="13">
                  <c:v>Malaysia</c:v>
                </c:pt>
                <c:pt idx="14">
                  <c:v>Brazil</c:v>
                </c:pt>
                <c:pt idx="15">
                  <c:v>Serbia</c:v>
                </c:pt>
                <c:pt idx="16">
                  <c:v>Belarus</c:v>
                </c:pt>
                <c:pt idx="17">
                  <c:v>Algeria</c:v>
                </c:pt>
                <c:pt idx="18">
                  <c:v>Israel</c:v>
                </c:pt>
                <c:pt idx="19">
                  <c:v>Republic of Korea</c:v>
                </c:pt>
                <c:pt idx="20">
                  <c:v>Japan</c:v>
                </c:pt>
              </c:strCache>
            </c:strRef>
          </c:cat>
          <c:val>
            <c:numRef>
              <c:f>Arkusz1!$B$2:$B$22</c:f>
              <c:numCache>
                <c:formatCode>0</c:formatCode>
                <c:ptCount val="21"/>
                <c:pt idx="0">
                  <c:v>212</c:v>
                </c:pt>
                <c:pt idx="1">
                  <c:v>204</c:v>
                </c:pt>
                <c:pt idx="2">
                  <c:v>108</c:v>
                </c:pt>
                <c:pt idx="3">
                  <c:v>84</c:v>
                </c:pt>
                <c:pt idx="4">
                  <c:v>72</c:v>
                </c:pt>
                <c:pt idx="5">
                  <c:v>65</c:v>
                </c:pt>
                <c:pt idx="6">
                  <c:v>50</c:v>
                </c:pt>
                <c:pt idx="7">
                  <c:v>48</c:v>
                </c:pt>
                <c:pt idx="8">
                  <c:v>42</c:v>
                </c:pt>
                <c:pt idx="9">
                  <c:v>34</c:v>
                </c:pt>
                <c:pt idx="10">
                  <c:v>32</c:v>
                </c:pt>
                <c:pt idx="11">
                  <c:v>28</c:v>
                </c:pt>
                <c:pt idx="12">
                  <c:v>28</c:v>
                </c:pt>
                <c:pt idx="13">
                  <c:v>20</c:v>
                </c:pt>
                <c:pt idx="14">
                  <c:v>19</c:v>
                </c:pt>
                <c:pt idx="15">
                  <c:v>17</c:v>
                </c:pt>
                <c:pt idx="16">
                  <c:v>17</c:v>
                </c:pt>
                <c:pt idx="17">
                  <c:v>14</c:v>
                </c:pt>
                <c:pt idx="18">
                  <c:v>13</c:v>
                </c:pt>
                <c:pt idx="19">
                  <c:v>11</c:v>
                </c:pt>
                <c:pt idx="20">
                  <c:v>10</c:v>
                </c:pt>
              </c:numCache>
            </c:numRef>
          </c:val>
          <c:extLst>
            <c:ext xmlns:c16="http://schemas.microsoft.com/office/drawing/2014/chart" uri="{C3380CC4-5D6E-409C-BE32-E72D297353CC}">
              <c16:uniqueId val="{00000005-9C10-4181-AE83-BE551F30B5B0}"/>
            </c:ext>
          </c:extLst>
        </c:ser>
        <c:dLbls>
          <c:showLegendKey val="0"/>
          <c:showVal val="0"/>
          <c:showCatName val="0"/>
          <c:showSerName val="0"/>
          <c:showPercent val="0"/>
          <c:showBubbleSize val="0"/>
        </c:dLbls>
        <c:gapWidth val="139"/>
        <c:axId val="93498752"/>
        <c:axId val="93512832"/>
      </c:barChart>
      <c:catAx>
        <c:axId val="93498752"/>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8" b="1" i="0" u="none" strike="noStrike" kern="1200" baseline="0">
                <a:solidFill>
                  <a:schemeClr val="bg1">
                    <a:lumMod val="50000"/>
                  </a:schemeClr>
                </a:solidFill>
                <a:latin typeface="+mn-lt"/>
                <a:ea typeface="+mn-ea"/>
                <a:cs typeface="+mn-cs"/>
              </a:defRPr>
            </a:pPr>
            <a:endParaRPr lang="cs-CZ"/>
          </a:p>
        </c:txPr>
        <c:crossAx val="93512832"/>
        <c:crossesAt val="0"/>
        <c:auto val="1"/>
        <c:lblAlgn val="ctr"/>
        <c:lblOffset val="100"/>
        <c:noMultiLvlLbl val="0"/>
      </c:catAx>
      <c:valAx>
        <c:axId val="93512832"/>
        <c:scaling>
          <c:orientation val="minMax"/>
          <c:max val="25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93498752"/>
        <c:crosses val="autoZero"/>
        <c:crossBetween val="between"/>
        <c:majorUnit val="50"/>
      </c:valAx>
      <c:spPr>
        <a:noFill/>
        <a:ln w="25348">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4" b="1" dirty="0" err="1">
                <a:solidFill>
                  <a:schemeClr val="tx1"/>
                </a:solidFill>
                <a:effectLst/>
              </a:rPr>
              <a:t>Furniture</a:t>
            </a:r>
            <a:r>
              <a:rPr lang="pl-PL" sz="1594" b="1" dirty="0">
                <a:solidFill>
                  <a:schemeClr val="tx1"/>
                </a:solidFill>
                <a:effectLst/>
              </a:rPr>
              <a:t> </a:t>
            </a:r>
            <a:r>
              <a:rPr lang="pl-PL" sz="1594" b="1" dirty="0" err="1">
                <a:solidFill>
                  <a:schemeClr val="tx1"/>
                </a:solidFill>
                <a:effectLst/>
              </a:rPr>
              <a:t>exports</a:t>
            </a:r>
            <a:r>
              <a:rPr lang="pl-PL" sz="1594" b="1" dirty="0">
                <a:solidFill>
                  <a:schemeClr val="tx1"/>
                </a:solidFill>
                <a:effectLst/>
              </a:rPr>
              <a:t>
in 200</a:t>
            </a:r>
            <a:r>
              <a:rPr lang="en-GB" sz="1594" b="1" dirty="0">
                <a:solidFill>
                  <a:schemeClr val="tx1"/>
                </a:solidFill>
                <a:effectLst/>
              </a:rPr>
              <a:t>8-201</a:t>
            </a:r>
            <a:r>
              <a:rPr lang="pl-PL" sz="1594" b="1" dirty="0">
                <a:solidFill>
                  <a:schemeClr val="tx1"/>
                </a:solidFill>
                <a:effectLst/>
              </a:rPr>
              <a:t>7</a:t>
            </a:r>
            <a:r>
              <a:rPr lang="pl-PL" sz="1394" dirty="0">
                <a:solidFill>
                  <a:srgbClr val="949291"/>
                </a:solidFill>
                <a:effectLst/>
              </a:rPr>
              <a:t>
(EUR </a:t>
            </a:r>
            <a:r>
              <a:rPr lang="pl-PL" sz="1394" dirty="0" err="1">
                <a:solidFill>
                  <a:srgbClr val="949291"/>
                </a:solidFill>
                <a:effectLst/>
              </a:rPr>
              <a:t>million</a:t>
            </a:r>
            <a:r>
              <a:rPr lang="pl-PL" sz="1394" dirty="0">
                <a:solidFill>
                  <a:srgbClr val="949291"/>
                </a:solidFill>
                <a:effectLst/>
              </a:rPr>
              <a:t>)</a:t>
            </a:r>
            <a:endParaRPr lang="pl-PL" sz="1800" dirty="0">
              <a:solidFill>
                <a:srgbClr val="949291"/>
              </a:solidFill>
              <a:effectLst/>
            </a:endParaRPr>
          </a:p>
        </c:rich>
      </c:tx>
      <c:layout/>
      <c:overlay val="0"/>
      <c:spPr>
        <a:noFill/>
        <a:ln w="25352">
          <a:noFill/>
        </a:ln>
      </c:spPr>
    </c:title>
    <c:autoTitleDeleted val="0"/>
    <c:plotArea>
      <c:layout>
        <c:manualLayout>
          <c:layoutTarget val="inner"/>
          <c:xMode val="edge"/>
          <c:yMode val="edge"/>
          <c:x val="0.11502424298921553"/>
          <c:y val="0.15769907229179408"/>
          <c:w val="0.85344328093043598"/>
          <c:h val="0.72864384006280347"/>
        </c:manualLayout>
      </c:layout>
      <c:barChart>
        <c:barDir val="col"/>
        <c:grouping val="clustered"/>
        <c:varyColors val="0"/>
        <c:ser>
          <c:idx val="0"/>
          <c:order val="0"/>
          <c:tx>
            <c:strRef>
              <c:f>Arkusz1!$B$1</c:f>
              <c:strCache>
                <c:ptCount val="1"/>
                <c:pt idx="0">
                  <c:v>million EUR</c:v>
                </c:pt>
              </c:strCache>
            </c:strRef>
          </c:tx>
          <c:spPr>
            <a:solidFill>
              <a:srgbClr val="929190"/>
            </a:solidFill>
            <a:ln w="25352">
              <a:noFill/>
            </a:ln>
          </c:spPr>
          <c:invertIfNegative val="0"/>
          <c:dPt>
            <c:idx val="0"/>
            <c:invertIfNegative val="0"/>
            <c:bubble3D val="0"/>
            <c:spPr>
              <a:solidFill>
                <a:srgbClr val="929190"/>
              </a:solidFill>
              <a:ln w="25352">
                <a:noFill/>
              </a:ln>
            </c:spPr>
            <c:extLst>
              <c:ext xmlns:c16="http://schemas.microsoft.com/office/drawing/2014/chart" uri="{C3380CC4-5D6E-409C-BE32-E72D297353CC}">
                <c16:uniqueId val="{00000000-6794-4C42-950E-2FE1B7BAAE7B}"/>
              </c:ext>
            </c:extLst>
          </c:dPt>
          <c:dPt>
            <c:idx val="1"/>
            <c:invertIfNegative val="0"/>
            <c:bubble3D val="0"/>
            <c:extLst>
              <c:ext xmlns:c16="http://schemas.microsoft.com/office/drawing/2014/chart" uri="{C3380CC4-5D6E-409C-BE32-E72D297353CC}">
                <c16:uniqueId val="{00000001-6794-4C42-950E-2FE1B7BAAE7B}"/>
              </c:ext>
            </c:extLst>
          </c:dPt>
          <c:dPt>
            <c:idx val="2"/>
            <c:invertIfNegative val="0"/>
            <c:bubble3D val="0"/>
            <c:extLst>
              <c:ext xmlns:c16="http://schemas.microsoft.com/office/drawing/2014/chart" uri="{C3380CC4-5D6E-409C-BE32-E72D297353CC}">
                <c16:uniqueId val="{00000002-6794-4C42-950E-2FE1B7BAAE7B}"/>
              </c:ext>
            </c:extLst>
          </c:dPt>
          <c:dPt>
            <c:idx val="3"/>
            <c:invertIfNegative val="0"/>
            <c:bubble3D val="0"/>
            <c:extLst>
              <c:ext xmlns:c16="http://schemas.microsoft.com/office/drawing/2014/chart" uri="{C3380CC4-5D6E-409C-BE32-E72D297353CC}">
                <c16:uniqueId val="{00000003-6794-4C42-950E-2FE1B7BAAE7B}"/>
              </c:ext>
            </c:extLst>
          </c:dPt>
          <c:dPt>
            <c:idx val="4"/>
            <c:invertIfNegative val="0"/>
            <c:bubble3D val="0"/>
            <c:extLst>
              <c:ext xmlns:c16="http://schemas.microsoft.com/office/drawing/2014/chart" uri="{C3380CC4-5D6E-409C-BE32-E72D297353CC}">
                <c16:uniqueId val="{00000004-6794-4C42-950E-2FE1B7BAAE7B}"/>
              </c:ext>
            </c:extLst>
          </c:dPt>
          <c:dPt>
            <c:idx val="7"/>
            <c:invertIfNegative val="0"/>
            <c:bubble3D val="0"/>
            <c:extLst>
              <c:ext xmlns:c16="http://schemas.microsoft.com/office/drawing/2014/chart" uri="{C3380CC4-5D6E-409C-BE32-E72D297353CC}">
                <c16:uniqueId val="{00000005-6794-4C42-950E-2FE1B7BAAE7B}"/>
              </c:ext>
            </c:extLst>
          </c:dPt>
          <c:dPt>
            <c:idx val="9"/>
            <c:invertIfNegative val="0"/>
            <c:bubble3D val="0"/>
            <c:spPr>
              <a:solidFill>
                <a:srgbClr val="FF002A"/>
              </a:solidFill>
              <a:ln w="25352">
                <a:noFill/>
              </a:ln>
            </c:spPr>
            <c:extLst>
              <c:ext xmlns:c16="http://schemas.microsoft.com/office/drawing/2014/chart" uri="{C3380CC4-5D6E-409C-BE32-E72D297353CC}">
                <c16:uniqueId val="{00000006-6794-4C42-950E-2FE1B7BAAE7B}"/>
              </c:ext>
            </c:extLst>
          </c:dPt>
          <c:dLbls>
            <c:spPr>
              <a:noFill/>
              <a:ln w="25352">
                <a:noFill/>
              </a:ln>
            </c:spPr>
            <c:txPr>
              <a:bodyPr rot="0" spcFirstLastPara="1" vertOverflow="overflow" horzOverflow="overflow" vert="horz" wrap="square" lIns="38100" tIns="19050" rIns="38100" bIns="19050" anchor="ctr" anchorCtr="1">
                <a:spAutoFit/>
              </a:bodyPr>
              <a:lstStyle/>
              <a:p>
                <a:pPr>
                  <a:defRPr sz="1098"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6164</c:v>
                </c:pt>
                <c:pt idx="1">
                  <c:v>5264</c:v>
                </c:pt>
                <c:pt idx="2">
                  <c:v>6088</c:v>
                </c:pt>
                <c:pt idx="3">
                  <c:v>6864</c:v>
                </c:pt>
                <c:pt idx="4">
                  <c:v>6933</c:v>
                </c:pt>
                <c:pt idx="5">
                  <c:v>7536</c:v>
                </c:pt>
                <c:pt idx="6">
                  <c:v>8555</c:v>
                </c:pt>
                <c:pt idx="7">
                  <c:v>9335</c:v>
                </c:pt>
                <c:pt idx="8">
                  <c:v>10037</c:v>
                </c:pt>
                <c:pt idx="9">
                  <c:v>10966</c:v>
                </c:pt>
              </c:numCache>
            </c:numRef>
          </c:val>
          <c:extLst>
            <c:ext xmlns:c16="http://schemas.microsoft.com/office/drawing/2014/chart" uri="{C3380CC4-5D6E-409C-BE32-E72D297353CC}">
              <c16:uniqueId val="{00000007-6794-4C42-950E-2FE1B7BAAE7B}"/>
            </c:ext>
          </c:extLst>
        </c:ser>
        <c:dLbls>
          <c:showLegendKey val="0"/>
          <c:showVal val="0"/>
          <c:showCatName val="0"/>
          <c:showSerName val="0"/>
          <c:showPercent val="0"/>
          <c:showBubbleSize val="0"/>
        </c:dLbls>
        <c:gapWidth val="139"/>
        <c:axId val="95344128"/>
        <c:axId val="95345664"/>
      </c:barChart>
      <c:catAx>
        <c:axId val="9534412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95345664"/>
        <c:crossesAt val="0"/>
        <c:auto val="1"/>
        <c:lblAlgn val="ctr"/>
        <c:lblOffset val="100"/>
        <c:noMultiLvlLbl val="0"/>
      </c:catAx>
      <c:valAx>
        <c:axId val="95345664"/>
        <c:scaling>
          <c:orientation val="minMax"/>
          <c:max val="12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95344128"/>
        <c:crosses val="autoZero"/>
        <c:crossBetween val="between"/>
        <c:majorUnit val="2000"/>
      </c:valAx>
      <c:spPr>
        <a:noFill/>
        <a:ln w="25352">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6" b="0" i="0" u="none" strike="noStrike" kern="1200" spc="0" baseline="0">
                <a:solidFill>
                  <a:schemeClr val="tx1">
                    <a:lumMod val="65000"/>
                    <a:lumOff val="35000"/>
                  </a:schemeClr>
                </a:solidFill>
                <a:latin typeface="+mn-lt"/>
                <a:ea typeface="+mn-ea"/>
                <a:cs typeface="+mn-cs"/>
              </a:defRPr>
            </a:pPr>
            <a:r>
              <a:rPr lang="pl-PL" sz="1594" b="1" i="0" u="none" strike="noStrike" baseline="0" dirty="0" err="1">
                <a:solidFill>
                  <a:schemeClr val="tx1"/>
                </a:solidFill>
                <a:effectLst/>
              </a:rPr>
              <a:t>Furniture</a:t>
            </a:r>
            <a:r>
              <a:rPr lang="pl-PL" sz="1594" b="1" i="0" u="none" strike="noStrike" baseline="0" dirty="0">
                <a:solidFill>
                  <a:schemeClr val="tx1"/>
                </a:solidFill>
                <a:effectLst/>
              </a:rPr>
              <a:t> </a:t>
            </a:r>
            <a:r>
              <a:rPr lang="pl-PL" sz="1594" b="1" i="0" u="none" strike="noStrike" baseline="0" dirty="0" err="1">
                <a:solidFill>
                  <a:schemeClr val="tx1"/>
                </a:solidFill>
                <a:effectLst/>
              </a:rPr>
              <a:t>exports</a:t>
            </a:r>
            <a:r>
              <a:rPr lang="pl-PL" sz="1594" b="1" i="0" u="none" strike="noStrike" baseline="0" dirty="0">
                <a:solidFill>
                  <a:schemeClr val="tx1"/>
                </a:solidFill>
                <a:effectLst/>
              </a:rPr>
              <a:t> in 2017
EU </a:t>
            </a:r>
            <a:r>
              <a:rPr lang="pl-PL" sz="1594" b="1" i="0" u="none" strike="noStrike" baseline="0" dirty="0" err="1">
                <a:solidFill>
                  <a:schemeClr val="tx1"/>
                </a:solidFill>
                <a:effectLst/>
              </a:rPr>
              <a:t>countries</a:t>
            </a:r>
            <a:r>
              <a:rPr lang="pl-PL" sz="1594" b="1" dirty="0">
                <a:solidFill>
                  <a:schemeClr val="tx1"/>
                </a:solidFill>
                <a:effectLst/>
              </a:rPr>
              <a:t>, </a:t>
            </a:r>
            <a:r>
              <a:rPr lang="pl-PL" sz="1594" b="1" dirty="0" err="1">
                <a:solidFill>
                  <a:schemeClr val="tx1"/>
                </a:solidFill>
                <a:effectLst/>
              </a:rPr>
              <a:t>over</a:t>
            </a:r>
            <a:r>
              <a:rPr lang="pl-PL" sz="1594" b="1" dirty="0">
                <a:solidFill>
                  <a:schemeClr val="tx1"/>
                </a:solidFill>
                <a:effectLst/>
              </a:rPr>
              <a:t> EUR 50 </a:t>
            </a:r>
            <a:r>
              <a:rPr lang="pl-PL" sz="1594" b="1" dirty="0" err="1">
                <a:solidFill>
                  <a:schemeClr val="tx1"/>
                </a:solidFill>
                <a:effectLst/>
              </a:rPr>
              <a:t>million</a:t>
            </a:r>
            <a:endParaRPr lang="pl-PL" sz="1600" dirty="0">
              <a:solidFill>
                <a:schemeClr val="tx1"/>
              </a:solidFill>
              <a:effectLst/>
            </a:endParaRPr>
          </a:p>
        </c:rich>
      </c:tx>
      <c:layout/>
      <c:overlay val="0"/>
      <c:spPr>
        <a:noFill/>
        <a:ln w="25354">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billion EUR</c:v>
                </c:pt>
              </c:strCache>
            </c:strRef>
          </c:tx>
          <c:spPr>
            <a:solidFill>
              <a:srgbClr val="949291"/>
            </a:solidFill>
            <a:ln w="25354">
              <a:noFill/>
            </a:ln>
          </c:spPr>
          <c:invertIfNegative val="0"/>
          <c:dPt>
            <c:idx val="0"/>
            <c:invertIfNegative val="0"/>
            <c:bubble3D val="0"/>
            <c:spPr>
              <a:solidFill>
                <a:srgbClr val="FF002A"/>
              </a:solidFill>
              <a:ln w="25354">
                <a:noFill/>
              </a:ln>
            </c:spPr>
            <c:extLst>
              <c:ext xmlns:c16="http://schemas.microsoft.com/office/drawing/2014/chart" uri="{C3380CC4-5D6E-409C-BE32-E72D297353CC}">
                <c16:uniqueId val="{00000000-A0CE-4D8C-B6ED-D0D284A9CE46}"/>
              </c:ext>
            </c:extLst>
          </c:dPt>
          <c:dPt>
            <c:idx val="1"/>
            <c:invertIfNegative val="0"/>
            <c:bubble3D val="0"/>
            <c:extLst>
              <c:ext xmlns:c16="http://schemas.microsoft.com/office/drawing/2014/chart" uri="{C3380CC4-5D6E-409C-BE32-E72D297353CC}">
                <c16:uniqueId val="{00000001-A0CE-4D8C-B6ED-D0D284A9CE46}"/>
              </c:ext>
            </c:extLst>
          </c:dPt>
          <c:dPt>
            <c:idx val="2"/>
            <c:invertIfNegative val="0"/>
            <c:bubble3D val="0"/>
            <c:extLst>
              <c:ext xmlns:c16="http://schemas.microsoft.com/office/drawing/2014/chart" uri="{C3380CC4-5D6E-409C-BE32-E72D297353CC}">
                <c16:uniqueId val="{00000002-A0CE-4D8C-B6ED-D0D284A9CE46}"/>
              </c:ext>
            </c:extLst>
          </c:dPt>
          <c:dPt>
            <c:idx val="3"/>
            <c:invertIfNegative val="0"/>
            <c:bubble3D val="0"/>
            <c:extLst>
              <c:ext xmlns:c16="http://schemas.microsoft.com/office/drawing/2014/chart" uri="{C3380CC4-5D6E-409C-BE32-E72D297353CC}">
                <c16:uniqueId val="{00000003-A0CE-4D8C-B6ED-D0D284A9CE46}"/>
              </c:ext>
            </c:extLst>
          </c:dPt>
          <c:dPt>
            <c:idx val="4"/>
            <c:invertIfNegative val="0"/>
            <c:bubble3D val="0"/>
            <c:extLst>
              <c:ext xmlns:c16="http://schemas.microsoft.com/office/drawing/2014/chart" uri="{C3380CC4-5D6E-409C-BE32-E72D297353CC}">
                <c16:uniqueId val="{00000004-A0CE-4D8C-B6ED-D0D284A9CE46}"/>
              </c:ext>
            </c:extLst>
          </c:dPt>
          <c:dLbls>
            <c:spPr>
              <a:noFill/>
              <a:ln w="25354">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Arkusz1!$A$2:$A$13</c:f>
              <c:strCache>
                <c:ptCount val="12"/>
                <c:pt idx="0">
                  <c:v>Germany</c:v>
                </c:pt>
                <c:pt idx="1">
                  <c:v>Czech Republic</c:v>
                </c:pt>
                <c:pt idx="2">
                  <c:v>Great Britain</c:v>
                </c:pt>
                <c:pt idx="3">
                  <c:v>France</c:v>
                </c:pt>
                <c:pt idx="4">
                  <c:v>Netherlands</c:v>
                </c:pt>
                <c:pt idx="5">
                  <c:v>Sweden</c:v>
                </c:pt>
                <c:pt idx="6">
                  <c:v>Slovakia</c:v>
                </c:pt>
                <c:pt idx="7">
                  <c:v>Italy</c:v>
                </c:pt>
                <c:pt idx="8">
                  <c:v>Belgium</c:v>
                </c:pt>
                <c:pt idx="9">
                  <c:v>Spain</c:v>
                </c:pt>
                <c:pt idx="10">
                  <c:v>Austria</c:v>
                </c:pt>
                <c:pt idx="11">
                  <c:v>Denmark</c:v>
                </c:pt>
              </c:strCache>
            </c:strRef>
          </c:cat>
          <c:val>
            <c:numRef>
              <c:f>Arkusz1!$B$2:$B$13</c:f>
              <c:numCache>
                <c:formatCode>#,#00</c:formatCode>
                <c:ptCount val="12"/>
                <c:pt idx="0">
                  <c:v>3888.7</c:v>
                </c:pt>
                <c:pt idx="1">
                  <c:v>852.2</c:v>
                </c:pt>
                <c:pt idx="2">
                  <c:v>773.7</c:v>
                </c:pt>
                <c:pt idx="3">
                  <c:v>662.8</c:v>
                </c:pt>
                <c:pt idx="4">
                  <c:v>637.6</c:v>
                </c:pt>
                <c:pt idx="5">
                  <c:v>414.6</c:v>
                </c:pt>
                <c:pt idx="6">
                  <c:v>280.39999999999998</c:v>
                </c:pt>
                <c:pt idx="7">
                  <c:v>261.39999999999998</c:v>
                </c:pt>
                <c:pt idx="8">
                  <c:v>260.89999999999998</c:v>
                </c:pt>
                <c:pt idx="9">
                  <c:v>236.4</c:v>
                </c:pt>
                <c:pt idx="10">
                  <c:v>228.8</c:v>
                </c:pt>
                <c:pt idx="11">
                  <c:v>225.3</c:v>
                </c:pt>
              </c:numCache>
            </c:numRef>
          </c:val>
          <c:extLst>
            <c:ext xmlns:c16="http://schemas.microsoft.com/office/drawing/2014/chart" uri="{C3380CC4-5D6E-409C-BE32-E72D297353CC}">
              <c16:uniqueId val="{00000005-A0CE-4D8C-B6ED-D0D284A9CE46}"/>
            </c:ext>
          </c:extLst>
        </c:ser>
        <c:dLbls>
          <c:showLegendKey val="0"/>
          <c:showVal val="0"/>
          <c:showCatName val="0"/>
          <c:showSerName val="0"/>
          <c:showPercent val="0"/>
          <c:showBubbleSize val="0"/>
        </c:dLbls>
        <c:gapWidth val="139"/>
        <c:axId val="94053504"/>
        <c:axId val="94055040"/>
      </c:barChart>
      <c:catAx>
        <c:axId val="9405350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94055040"/>
        <c:crossesAt val="0"/>
        <c:auto val="1"/>
        <c:lblAlgn val="ctr"/>
        <c:lblOffset val="100"/>
        <c:noMultiLvlLbl val="0"/>
      </c:catAx>
      <c:valAx>
        <c:axId val="94055040"/>
        <c:scaling>
          <c:orientation val="minMax"/>
          <c:max val="400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94053504"/>
        <c:crosses val="autoZero"/>
        <c:crossBetween val="between"/>
        <c:majorUnit val="500"/>
      </c:valAx>
      <c:spPr>
        <a:noFill/>
        <a:ln w="25354">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3" b="0" i="0" u="none" strike="noStrike" kern="1200" spc="0" baseline="0">
                <a:solidFill>
                  <a:schemeClr val="tx1">
                    <a:lumMod val="65000"/>
                    <a:lumOff val="35000"/>
                  </a:schemeClr>
                </a:solidFill>
                <a:latin typeface="+mn-lt"/>
                <a:ea typeface="+mn-ea"/>
                <a:cs typeface="+mn-cs"/>
              </a:defRPr>
            </a:pPr>
            <a:r>
              <a:rPr lang="pl-PL" sz="1593" b="1" i="0" u="none" strike="noStrike" baseline="0" dirty="0" err="1">
                <a:solidFill>
                  <a:schemeClr val="tx1"/>
                </a:solidFill>
                <a:effectLst/>
              </a:rPr>
              <a:t>Furniture</a:t>
            </a:r>
            <a:r>
              <a:rPr lang="pl-PL" sz="1593" b="1" i="0" u="none" strike="noStrike" baseline="0" dirty="0">
                <a:solidFill>
                  <a:schemeClr val="tx1"/>
                </a:solidFill>
                <a:effectLst/>
              </a:rPr>
              <a:t> </a:t>
            </a:r>
            <a:r>
              <a:rPr lang="pl-PL" sz="1593" b="1" i="0" u="none" strike="noStrike" baseline="0" dirty="0" err="1">
                <a:solidFill>
                  <a:schemeClr val="tx1"/>
                </a:solidFill>
                <a:effectLst/>
              </a:rPr>
              <a:t>exports</a:t>
            </a:r>
            <a:r>
              <a:rPr lang="pl-PL" sz="1593" b="1" i="0" u="none" strike="noStrike" baseline="0" dirty="0">
                <a:solidFill>
                  <a:schemeClr val="tx1"/>
                </a:solidFill>
                <a:effectLst/>
              </a:rPr>
              <a:t> in 2017 
Non-EU </a:t>
            </a:r>
            <a:r>
              <a:rPr lang="pl-PL" sz="1593" b="1" i="0" u="none" strike="noStrike" baseline="0" dirty="0" err="1">
                <a:solidFill>
                  <a:schemeClr val="tx1"/>
                </a:solidFill>
                <a:effectLst/>
              </a:rPr>
              <a:t>countries</a:t>
            </a:r>
            <a:r>
              <a:rPr lang="pl-PL" sz="1394" b="0" i="0" u="none" strike="noStrike" baseline="0" dirty="0">
                <a:solidFill>
                  <a:srgbClr val="949291"/>
                </a:solidFill>
                <a:effectLst/>
              </a:rPr>
              <a:t>
(EUR </a:t>
            </a:r>
            <a:r>
              <a:rPr lang="pl-PL" sz="1394" b="0" i="0" u="none" strike="noStrike" baseline="0" dirty="0" err="1">
                <a:solidFill>
                  <a:srgbClr val="949291"/>
                </a:solidFill>
                <a:effectLst/>
              </a:rPr>
              <a:t>million</a:t>
            </a:r>
            <a:r>
              <a:rPr lang="pl-PL" sz="1394" b="0" i="0" u="none" strike="noStrike" baseline="0" dirty="0">
                <a:solidFill>
                  <a:srgbClr val="949291"/>
                </a:solidFill>
                <a:effectLst/>
              </a:rPr>
              <a:t>)</a:t>
            </a:r>
            <a:endParaRPr lang="pl-PL" sz="1600" b="0" dirty="0">
              <a:solidFill>
                <a:srgbClr val="949291"/>
              </a:solidFill>
              <a:effectLst/>
            </a:endParaRPr>
          </a:p>
        </c:rich>
      </c:tx>
      <c:layout/>
      <c:overlay val="0"/>
      <c:spPr>
        <a:noFill/>
        <a:ln w="25321">
          <a:noFill/>
        </a:ln>
      </c:spPr>
    </c:title>
    <c:autoTitleDeleted val="0"/>
    <c:plotArea>
      <c:layout>
        <c:manualLayout>
          <c:layoutTarget val="inner"/>
          <c:xMode val="edge"/>
          <c:yMode val="edge"/>
          <c:x val="5.1215031195521073E-2"/>
          <c:y val="5.9071192932637323E-2"/>
          <c:w val="0.9310611780345267"/>
          <c:h val="0.52959593200395028"/>
        </c:manualLayout>
      </c:layout>
      <c:barChart>
        <c:barDir val="col"/>
        <c:grouping val="clustered"/>
        <c:varyColors val="0"/>
        <c:ser>
          <c:idx val="0"/>
          <c:order val="0"/>
          <c:tx>
            <c:strRef>
              <c:f>Arkusz1!$B$1</c:f>
              <c:strCache>
                <c:ptCount val="1"/>
                <c:pt idx="0">
                  <c:v>billion EUR</c:v>
                </c:pt>
              </c:strCache>
            </c:strRef>
          </c:tx>
          <c:spPr>
            <a:solidFill>
              <a:srgbClr val="949291"/>
            </a:solidFill>
            <a:ln w="25321">
              <a:noFill/>
            </a:ln>
          </c:spPr>
          <c:invertIfNegative val="0"/>
          <c:dPt>
            <c:idx val="0"/>
            <c:invertIfNegative val="0"/>
            <c:bubble3D val="0"/>
            <c:spPr>
              <a:solidFill>
                <a:srgbClr val="FF002A"/>
              </a:solidFill>
              <a:ln w="25321">
                <a:noFill/>
              </a:ln>
            </c:spPr>
            <c:extLst>
              <c:ext xmlns:c16="http://schemas.microsoft.com/office/drawing/2014/chart" uri="{C3380CC4-5D6E-409C-BE32-E72D297353CC}">
                <c16:uniqueId val="{00000000-A27E-478C-8770-87DAFC981F00}"/>
              </c:ext>
            </c:extLst>
          </c:dPt>
          <c:dPt>
            <c:idx val="1"/>
            <c:invertIfNegative val="0"/>
            <c:bubble3D val="0"/>
            <c:extLst>
              <c:ext xmlns:c16="http://schemas.microsoft.com/office/drawing/2014/chart" uri="{C3380CC4-5D6E-409C-BE32-E72D297353CC}">
                <c16:uniqueId val="{00000001-A27E-478C-8770-87DAFC981F00}"/>
              </c:ext>
            </c:extLst>
          </c:dPt>
          <c:dPt>
            <c:idx val="2"/>
            <c:invertIfNegative val="0"/>
            <c:bubble3D val="0"/>
            <c:extLst>
              <c:ext xmlns:c16="http://schemas.microsoft.com/office/drawing/2014/chart" uri="{C3380CC4-5D6E-409C-BE32-E72D297353CC}">
                <c16:uniqueId val="{00000002-A27E-478C-8770-87DAFC981F00}"/>
              </c:ext>
            </c:extLst>
          </c:dPt>
          <c:dPt>
            <c:idx val="3"/>
            <c:invertIfNegative val="0"/>
            <c:bubble3D val="0"/>
            <c:extLst>
              <c:ext xmlns:c16="http://schemas.microsoft.com/office/drawing/2014/chart" uri="{C3380CC4-5D6E-409C-BE32-E72D297353CC}">
                <c16:uniqueId val="{00000003-A27E-478C-8770-87DAFC981F00}"/>
              </c:ext>
            </c:extLst>
          </c:dPt>
          <c:dPt>
            <c:idx val="4"/>
            <c:invertIfNegative val="0"/>
            <c:bubble3D val="0"/>
            <c:extLst>
              <c:ext xmlns:c16="http://schemas.microsoft.com/office/drawing/2014/chart" uri="{C3380CC4-5D6E-409C-BE32-E72D297353CC}">
                <c16:uniqueId val="{00000004-A27E-478C-8770-87DAFC981F00}"/>
              </c:ext>
            </c:extLst>
          </c:dPt>
          <c:dLbls>
            <c:spPr>
              <a:noFill/>
              <a:ln w="25321">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Arkusz1!$A$2:$A$18</c:f>
              <c:strCache>
                <c:ptCount val="17"/>
                <c:pt idx="0">
                  <c:v>USA</c:v>
                </c:pt>
                <c:pt idx="1">
                  <c:v>Switzerland</c:v>
                </c:pt>
                <c:pt idx="2">
                  <c:v>China</c:v>
                </c:pt>
                <c:pt idx="3">
                  <c:v>Norway</c:v>
                </c:pt>
                <c:pt idx="4">
                  <c:v>Russia</c:v>
                </c:pt>
                <c:pt idx="5">
                  <c:v>Canada</c:v>
                </c:pt>
                <c:pt idx="6">
                  <c:v>UAE</c:v>
                </c:pt>
                <c:pt idx="7">
                  <c:v>Israel</c:v>
                </c:pt>
                <c:pt idx="8">
                  <c:v>Saudi Arabia</c:v>
                </c:pt>
                <c:pt idx="9">
                  <c:v>Serbia</c:v>
                </c:pt>
                <c:pt idx="10">
                  <c:v>Turkey</c:v>
                </c:pt>
                <c:pt idx="11">
                  <c:v>Ukraine</c:v>
                </c:pt>
                <c:pt idx="12">
                  <c:v>Japan</c:v>
                </c:pt>
                <c:pt idx="13">
                  <c:v>Mexico</c:v>
                </c:pt>
                <c:pt idx="14">
                  <c:v>Bosnia &amp; Herzegovina</c:v>
                </c:pt>
                <c:pt idx="15">
                  <c:v>South Africa</c:v>
                </c:pt>
                <c:pt idx="16">
                  <c:v>Belarus</c:v>
                </c:pt>
              </c:strCache>
            </c:strRef>
          </c:cat>
          <c:val>
            <c:numRef>
              <c:f>Arkusz1!$B$2:$B$18</c:f>
              <c:numCache>
                <c:formatCode>0.0</c:formatCode>
                <c:ptCount val="17"/>
                <c:pt idx="0">
                  <c:v>394.1</c:v>
                </c:pt>
                <c:pt idx="1">
                  <c:v>157.6</c:v>
                </c:pt>
                <c:pt idx="2">
                  <c:v>140</c:v>
                </c:pt>
                <c:pt idx="3">
                  <c:v>120.6</c:v>
                </c:pt>
                <c:pt idx="4">
                  <c:v>96.5</c:v>
                </c:pt>
                <c:pt idx="5">
                  <c:v>64.099999999999994</c:v>
                </c:pt>
                <c:pt idx="6">
                  <c:v>38.4</c:v>
                </c:pt>
                <c:pt idx="7">
                  <c:v>29.3</c:v>
                </c:pt>
                <c:pt idx="8">
                  <c:v>29.2</c:v>
                </c:pt>
                <c:pt idx="9">
                  <c:v>28</c:v>
                </c:pt>
                <c:pt idx="10">
                  <c:v>26.3</c:v>
                </c:pt>
                <c:pt idx="11">
                  <c:v>26.2</c:v>
                </c:pt>
                <c:pt idx="12">
                  <c:v>21.4</c:v>
                </c:pt>
                <c:pt idx="13">
                  <c:v>18.3</c:v>
                </c:pt>
                <c:pt idx="14">
                  <c:v>18</c:v>
                </c:pt>
                <c:pt idx="15">
                  <c:v>14.7</c:v>
                </c:pt>
                <c:pt idx="16">
                  <c:v>12</c:v>
                </c:pt>
              </c:numCache>
            </c:numRef>
          </c:val>
          <c:extLst>
            <c:ext xmlns:c16="http://schemas.microsoft.com/office/drawing/2014/chart" uri="{C3380CC4-5D6E-409C-BE32-E72D297353CC}">
              <c16:uniqueId val="{00000005-A27E-478C-8770-87DAFC981F00}"/>
            </c:ext>
          </c:extLst>
        </c:ser>
        <c:dLbls>
          <c:showLegendKey val="0"/>
          <c:showVal val="0"/>
          <c:showCatName val="0"/>
          <c:showSerName val="0"/>
          <c:showPercent val="0"/>
          <c:showBubbleSize val="0"/>
        </c:dLbls>
        <c:gapWidth val="139"/>
        <c:axId val="95635328"/>
        <c:axId val="95636864"/>
      </c:barChart>
      <c:catAx>
        <c:axId val="9563532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95636864"/>
        <c:crossesAt val="0"/>
        <c:auto val="1"/>
        <c:lblAlgn val="ctr"/>
        <c:lblOffset val="100"/>
        <c:noMultiLvlLbl val="0"/>
      </c:catAx>
      <c:valAx>
        <c:axId val="95636864"/>
        <c:scaling>
          <c:orientation val="minMax"/>
          <c:max val="40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95635328"/>
        <c:crosses val="autoZero"/>
        <c:crossBetween val="between"/>
        <c:majorUnit val="50"/>
      </c:valAx>
      <c:spPr>
        <a:noFill/>
        <a:ln w="25321">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lumMod val="65000"/>
                    <a:lumOff val="35000"/>
                  </a:schemeClr>
                </a:solidFill>
                <a:latin typeface="+mn-lt"/>
                <a:ea typeface="+mn-ea"/>
                <a:cs typeface="+mn-cs"/>
              </a:defRPr>
            </a:pPr>
            <a:r>
              <a:rPr lang="pl-PL" sz="1593" b="1" i="0" u="none" strike="noStrike" baseline="0" dirty="0" err="1">
                <a:solidFill>
                  <a:schemeClr val="tx1"/>
                </a:solidFill>
                <a:effectLst/>
              </a:rPr>
              <a:t>Biotechnology</a:t>
            </a:r>
            <a:r>
              <a:rPr lang="pl-PL" sz="1593" b="1" i="0" u="none" strike="noStrike" baseline="0" dirty="0">
                <a:solidFill>
                  <a:schemeClr val="tx1"/>
                </a:solidFill>
                <a:effectLst/>
              </a:rPr>
              <a:t> and </a:t>
            </a:r>
            <a:r>
              <a:rPr lang="pl-PL" sz="1593" b="1" i="0" u="none" strike="noStrike" baseline="0" dirty="0" err="1">
                <a:solidFill>
                  <a:schemeClr val="tx1"/>
                </a:solidFill>
                <a:effectLst/>
              </a:rPr>
              <a:t>pharmaceuticals</a:t>
            </a:r>
            <a:r>
              <a:rPr lang="pl-PL" sz="1593" b="1" i="0" u="none" strike="noStrike" baseline="0" dirty="0">
                <a:solidFill>
                  <a:schemeClr val="tx1"/>
                </a:solidFill>
                <a:effectLst/>
              </a:rPr>
              <a:t> </a:t>
            </a:r>
            <a:r>
              <a:rPr lang="pl-PL" sz="1593" b="1" i="0" u="none" strike="noStrike" baseline="0" dirty="0" err="1" smtClean="0">
                <a:solidFill>
                  <a:schemeClr val="tx1"/>
                </a:solidFill>
                <a:effectLst/>
              </a:rPr>
              <a:t>exports</a:t>
            </a:r>
            <a:r>
              <a:rPr lang="pl-PL" sz="1593" b="1" i="0" u="none" strike="noStrike" baseline="0" dirty="0" smtClean="0">
                <a:solidFill>
                  <a:schemeClr val="tx1"/>
                </a:solidFill>
                <a:effectLst/>
              </a:rPr>
              <a:t> </a:t>
            </a:r>
            <a:r>
              <a:rPr lang="pl-PL" sz="1593" b="1" i="0" u="none" strike="noStrike" baseline="0" dirty="0">
                <a:solidFill>
                  <a:schemeClr val="tx1"/>
                </a:solidFill>
                <a:effectLst/>
              </a:rPr>
              <a:t>in 2017 
EU </a:t>
            </a:r>
            <a:r>
              <a:rPr lang="pl-PL" sz="1593" b="1" i="0" u="none" strike="noStrike" baseline="0" dirty="0" err="1">
                <a:solidFill>
                  <a:schemeClr val="tx1"/>
                </a:solidFill>
                <a:effectLst/>
              </a:rPr>
              <a:t>countries</a:t>
            </a:r>
            <a:r>
              <a:rPr lang="pl-PL" sz="1593" b="1" i="0" u="none" strike="noStrike" baseline="0" dirty="0">
                <a:solidFill>
                  <a:schemeClr val="tx1"/>
                </a:solidFill>
                <a:effectLst/>
              </a:rPr>
              <a:t>,</a:t>
            </a:r>
            <a:r>
              <a:rPr lang="pl-PL" sz="1593" b="1" dirty="0">
                <a:solidFill>
                  <a:schemeClr val="tx1"/>
                </a:solidFill>
                <a:effectLst/>
              </a:rPr>
              <a:t> </a:t>
            </a:r>
            <a:r>
              <a:rPr lang="pl-PL" sz="1593" b="1" dirty="0" err="1">
                <a:solidFill>
                  <a:schemeClr val="tx1"/>
                </a:solidFill>
                <a:effectLst/>
              </a:rPr>
              <a:t>over</a:t>
            </a:r>
            <a:r>
              <a:rPr lang="pl-PL" sz="1593" b="1" dirty="0">
                <a:solidFill>
                  <a:schemeClr val="tx1"/>
                </a:solidFill>
                <a:effectLst/>
              </a:rPr>
              <a:t> EUR 10 </a:t>
            </a:r>
            <a:r>
              <a:rPr lang="pl-PL" sz="1593" b="1" dirty="0" err="1">
                <a:solidFill>
                  <a:schemeClr val="tx1"/>
                </a:solidFill>
                <a:effectLst/>
              </a:rPr>
              <a:t>million</a:t>
            </a:r>
            <a:endParaRPr lang="pl-PL" sz="1600" b="0" dirty="0">
              <a:solidFill>
                <a:srgbClr val="949291"/>
              </a:solidFill>
              <a:effectLst/>
            </a:endParaRPr>
          </a:p>
        </c:rich>
      </c:tx>
      <c:layout/>
      <c:overlay val="0"/>
      <c:spPr>
        <a:noFill/>
        <a:ln w="25373">
          <a:noFill/>
        </a:ln>
      </c:spPr>
    </c:title>
    <c:autoTitleDeleted val="0"/>
    <c:plotArea>
      <c:layout>
        <c:manualLayout>
          <c:layoutTarget val="inner"/>
          <c:xMode val="edge"/>
          <c:yMode val="edge"/>
          <c:x val="5.1215031195521073E-2"/>
          <c:y val="5.3358651711944365E-2"/>
          <c:w val="0.9310611780345267"/>
          <c:h val="0.65664025115831592"/>
        </c:manualLayout>
      </c:layout>
      <c:barChart>
        <c:barDir val="col"/>
        <c:grouping val="clustered"/>
        <c:varyColors val="0"/>
        <c:ser>
          <c:idx val="0"/>
          <c:order val="0"/>
          <c:tx>
            <c:strRef>
              <c:f>Arkusz1!$B$1</c:f>
              <c:strCache>
                <c:ptCount val="1"/>
                <c:pt idx="0">
                  <c:v>billion EUR</c:v>
                </c:pt>
              </c:strCache>
            </c:strRef>
          </c:tx>
          <c:spPr>
            <a:solidFill>
              <a:srgbClr val="949291"/>
            </a:solidFill>
            <a:ln w="25373">
              <a:noFill/>
            </a:ln>
          </c:spPr>
          <c:invertIfNegative val="0"/>
          <c:dPt>
            <c:idx val="0"/>
            <c:invertIfNegative val="0"/>
            <c:bubble3D val="0"/>
            <c:spPr>
              <a:solidFill>
                <a:srgbClr val="FF002A"/>
              </a:solidFill>
              <a:ln w="25373">
                <a:noFill/>
              </a:ln>
            </c:spPr>
            <c:extLst>
              <c:ext xmlns:c16="http://schemas.microsoft.com/office/drawing/2014/chart" uri="{C3380CC4-5D6E-409C-BE32-E72D297353CC}">
                <c16:uniqueId val="{00000000-EEA6-4C32-B66A-7C3592695469}"/>
              </c:ext>
            </c:extLst>
          </c:dPt>
          <c:dPt>
            <c:idx val="1"/>
            <c:invertIfNegative val="0"/>
            <c:bubble3D val="0"/>
            <c:extLst>
              <c:ext xmlns:c16="http://schemas.microsoft.com/office/drawing/2014/chart" uri="{C3380CC4-5D6E-409C-BE32-E72D297353CC}">
                <c16:uniqueId val="{00000001-EEA6-4C32-B66A-7C3592695469}"/>
              </c:ext>
            </c:extLst>
          </c:dPt>
          <c:dPt>
            <c:idx val="2"/>
            <c:invertIfNegative val="0"/>
            <c:bubble3D val="0"/>
            <c:extLst>
              <c:ext xmlns:c16="http://schemas.microsoft.com/office/drawing/2014/chart" uri="{C3380CC4-5D6E-409C-BE32-E72D297353CC}">
                <c16:uniqueId val="{00000002-EEA6-4C32-B66A-7C3592695469}"/>
              </c:ext>
            </c:extLst>
          </c:dPt>
          <c:dPt>
            <c:idx val="3"/>
            <c:invertIfNegative val="0"/>
            <c:bubble3D val="0"/>
            <c:extLst>
              <c:ext xmlns:c16="http://schemas.microsoft.com/office/drawing/2014/chart" uri="{C3380CC4-5D6E-409C-BE32-E72D297353CC}">
                <c16:uniqueId val="{00000003-EEA6-4C32-B66A-7C3592695469}"/>
              </c:ext>
            </c:extLst>
          </c:dPt>
          <c:dPt>
            <c:idx val="4"/>
            <c:invertIfNegative val="0"/>
            <c:bubble3D val="0"/>
            <c:extLst>
              <c:ext xmlns:c16="http://schemas.microsoft.com/office/drawing/2014/chart" uri="{C3380CC4-5D6E-409C-BE32-E72D297353CC}">
                <c16:uniqueId val="{00000004-EEA6-4C32-B66A-7C3592695469}"/>
              </c:ext>
            </c:extLst>
          </c:dPt>
          <c:dLbls>
            <c:spPr>
              <a:noFill/>
              <a:ln w="25373">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Arkusz1!$A$2:$A$24</c:f>
              <c:strCache>
                <c:ptCount val="23"/>
                <c:pt idx="0">
                  <c:v>Germany</c:v>
                </c:pt>
                <c:pt idx="1">
                  <c:v>Spain</c:v>
                </c:pt>
                <c:pt idx="2">
                  <c:v>France</c:v>
                </c:pt>
                <c:pt idx="3">
                  <c:v>Italy</c:v>
                </c:pt>
                <c:pt idx="4">
                  <c:v>Czech Republic</c:v>
                </c:pt>
                <c:pt idx="5">
                  <c:v>Great Britain</c:v>
                </c:pt>
                <c:pt idx="6">
                  <c:v>Denmark</c:v>
                </c:pt>
                <c:pt idx="7">
                  <c:v>Sweden</c:v>
                </c:pt>
                <c:pt idx="8">
                  <c:v>Lithuania</c:v>
                </c:pt>
                <c:pt idx="9">
                  <c:v>Slovakia</c:v>
                </c:pt>
                <c:pt idx="10">
                  <c:v>Finland</c:v>
                </c:pt>
                <c:pt idx="11">
                  <c:v>Hungary</c:v>
                </c:pt>
                <c:pt idx="12">
                  <c:v>Estonia</c:v>
                </c:pt>
                <c:pt idx="13">
                  <c:v>Belgium</c:v>
                </c:pt>
                <c:pt idx="14">
                  <c:v>Bulgaria</c:v>
                </c:pt>
                <c:pt idx="15">
                  <c:v>Latvia</c:v>
                </c:pt>
                <c:pt idx="16">
                  <c:v>Romania</c:v>
                </c:pt>
                <c:pt idx="17">
                  <c:v>Slovenia</c:v>
                </c:pt>
                <c:pt idx="18">
                  <c:v>Netherlands</c:v>
                </c:pt>
                <c:pt idx="19">
                  <c:v>Austria</c:v>
                </c:pt>
                <c:pt idx="20">
                  <c:v>Croatia</c:v>
                </c:pt>
                <c:pt idx="21">
                  <c:v>Ireland</c:v>
                </c:pt>
                <c:pt idx="22">
                  <c:v>Portugal</c:v>
                </c:pt>
              </c:strCache>
            </c:strRef>
          </c:cat>
          <c:val>
            <c:numRef>
              <c:f>Arkusz1!$B$2:$B$24</c:f>
              <c:numCache>
                <c:formatCode>0</c:formatCode>
                <c:ptCount val="23"/>
                <c:pt idx="0">
                  <c:v>987</c:v>
                </c:pt>
                <c:pt idx="1">
                  <c:v>358</c:v>
                </c:pt>
                <c:pt idx="2">
                  <c:v>261</c:v>
                </c:pt>
                <c:pt idx="3">
                  <c:v>212</c:v>
                </c:pt>
                <c:pt idx="4">
                  <c:v>167</c:v>
                </c:pt>
                <c:pt idx="5">
                  <c:v>130</c:v>
                </c:pt>
                <c:pt idx="6">
                  <c:v>127</c:v>
                </c:pt>
                <c:pt idx="7">
                  <c:v>94</c:v>
                </c:pt>
                <c:pt idx="8">
                  <c:v>94</c:v>
                </c:pt>
                <c:pt idx="9">
                  <c:v>88</c:v>
                </c:pt>
                <c:pt idx="10">
                  <c:v>72</c:v>
                </c:pt>
                <c:pt idx="11">
                  <c:v>66</c:v>
                </c:pt>
                <c:pt idx="12">
                  <c:v>54</c:v>
                </c:pt>
                <c:pt idx="13">
                  <c:v>45</c:v>
                </c:pt>
                <c:pt idx="14">
                  <c:v>44</c:v>
                </c:pt>
                <c:pt idx="15">
                  <c:v>42</c:v>
                </c:pt>
                <c:pt idx="16">
                  <c:v>38</c:v>
                </c:pt>
                <c:pt idx="17">
                  <c:v>33</c:v>
                </c:pt>
                <c:pt idx="18">
                  <c:v>28</c:v>
                </c:pt>
                <c:pt idx="19">
                  <c:v>27</c:v>
                </c:pt>
                <c:pt idx="20">
                  <c:v>16</c:v>
                </c:pt>
                <c:pt idx="21">
                  <c:v>10</c:v>
                </c:pt>
                <c:pt idx="22">
                  <c:v>10</c:v>
                </c:pt>
              </c:numCache>
            </c:numRef>
          </c:val>
          <c:extLst>
            <c:ext xmlns:c16="http://schemas.microsoft.com/office/drawing/2014/chart" uri="{C3380CC4-5D6E-409C-BE32-E72D297353CC}">
              <c16:uniqueId val="{00000005-EEA6-4C32-B66A-7C3592695469}"/>
            </c:ext>
          </c:extLst>
        </c:ser>
        <c:dLbls>
          <c:showLegendKey val="0"/>
          <c:showVal val="0"/>
          <c:showCatName val="0"/>
          <c:showSerName val="0"/>
          <c:showPercent val="0"/>
          <c:showBubbleSize val="0"/>
        </c:dLbls>
        <c:gapWidth val="139"/>
        <c:axId val="95700864"/>
        <c:axId val="95702400"/>
      </c:barChart>
      <c:catAx>
        <c:axId val="9570086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899" b="1" i="0" u="none" strike="noStrike" kern="1200" baseline="0">
                <a:solidFill>
                  <a:schemeClr val="bg1">
                    <a:lumMod val="50000"/>
                  </a:schemeClr>
                </a:solidFill>
                <a:latin typeface="+mn-lt"/>
                <a:ea typeface="+mn-ea"/>
                <a:cs typeface="+mn-cs"/>
              </a:defRPr>
            </a:pPr>
            <a:endParaRPr lang="cs-CZ"/>
          </a:p>
        </c:txPr>
        <c:crossAx val="95702400"/>
        <c:crossesAt val="0"/>
        <c:auto val="1"/>
        <c:lblAlgn val="ctr"/>
        <c:lblOffset val="100"/>
        <c:noMultiLvlLbl val="0"/>
      </c:catAx>
      <c:valAx>
        <c:axId val="95702400"/>
        <c:scaling>
          <c:orientation val="minMax"/>
          <c:max val="100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95700864"/>
        <c:crosses val="autoZero"/>
        <c:crossBetween val="between"/>
        <c:majorUnit val="200"/>
      </c:valAx>
      <c:spPr>
        <a:noFill/>
        <a:ln w="25373">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6" b="0" i="0" u="none" strike="noStrike" kern="1200" spc="0" baseline="0">
                <a:solidFill>
                  <a:schemeClr val="tx1">
                    <a:lumMod val="65000"/>
                    <a:lumOff val="35000"/>
                  </a:schemeClr>
                </a:solidFill>
                <a:latin typeface="+mn-lt"/>
                <a:ea typeface="+mn-ea"/>
                <a:cs typeface="+mn-cs"/>
              </a:defRPr>
            </a:pPr>
            <a:r>
              <a:rPr lang="pl-PL" sz="1595" b="1" i="0" u="none" strike="noStrike" baseline="0" dirty="0" err="1">
                <a:solidFill>
                  <a:schemeClr val="tx1"/>
                </a:solidFill>
                <a:effectLst/>
              </a:rPr>
              <a:t>Biotechnology</a:t>
            </a:r>
            <a:r>
              <a:rPr lang="pl-PL" sz="1595" b="1" i="0" u="none" strike="noStrike" baseline="0" dirty="0">
                <a:solidFill>
                  <a:schemeClr val="tx1"/>
                </a:solidFill>
                <a:effectLst/>
              </a:rPr>
              <a:t> and </a:t>
            </a:r>
            <a:r>
              <a:rPr lang="pl-PL" sz="1595" b="1" i="0" u="none" strike="noStrike" baseline="0" dirty="0" err="1">
                <a:solidFill>
                  <a:schemeClr val="tx1"/>
                </a:solidFill>
                <a:effectLst/>
              </a:rPr>
              <a:t>pharmaceuticals</a:t>
            </a:r>
            <a:r>
              <a:rPr lang="pl-PL" sz="1595" b="1" i="0" u="none" strike="noStrike" baseline="0" dirty="0">
                <a:solidFill>
                  <a:schemeClr val="tx1"/>
                </a:solidFill>
                <a:effectLst/>
              </a:rPr>
              <a:t> </a:t>
            </a:r>
            <a:r>
              <a:rPr lang="pl-PL" sz="1595" b="1" i="0" u="none" strike="noStrike" baseline="0" dirty="0" err="1" smtClean="0">
                <a:solidFill>
                  <a:schemeClr val="tx1"/>
                </a:solidFill>
                <a:effectLst/>
              </a:rPr>
              <a:t>exports</a:t>
            </a:r>
            <a:r>
              <a:rPr lang="pl-PL" sz="1595" b="1" i="0" u="none" strike="noStrike" baseline="0" dirty="0" smtClean="0">
                <a:solidFill>
                  <a:schemeClr val="tx1"/>
                </a:solidFill>
                <a:effectLst/>
              </a:rPr>
              <a:t> </a:t>
            </a:r>
            <a:r>
              <a:rPr lang="pl-PL" sz="1595" b="1" i="0" u="none" strike="noStrike" baseline="0" dirty="0">
                <a:solidFill>
                  <a:schemeClr val="tx1"/>
                </a:solidFill>
                <a:effectLst/>
              </a:rPr>
              <a:t>in 2017 
Non-EU </a:t>
            </a:r>
            <a:r>
              <a:rPr lang="pl-PL" sz="1595" b="1" i="0" u="none" strike="noStrike" baseline="0" dirty="0" err="1">
                <a:solidFill>
                  <a:schemeClr val="tx1"/>
                </a:solidFill>
                <a:effectLst/>
              </a:rPr>
              <a:t>countries</a:t>
            </a:r>
            <a:r>
              <a:rPr lang="pl-PL" sz="1595" b="1" i="0" u="none" strike="noStrike" baseline="0" dirty="0">
                <a:solidFill>
                  <a:schemeClr val="tx1"/>
                </a:solidFill>
                <a:effectLst/>
              </a:rPr>
              <a:t>,</a:t>
            </a:r>
            <a:r>
              <a:rPr lang="pl-PL" sz="1595" b="1" dirty="0">
                <a:solidFill>
                  <a:schemeClr val="tx1"/>
                </a:solidFill>
                <a:effectLst/>
              </a:rPr>
              <a:t> </a:t>
            </a:r>
            <a:r>
              <a:rPr lang="pl-PL" sz="1595" b="1" dirty="0" err="1">
                <a:solidFill>
                  <a:schemeClr val="tx1"/>
                </a:solidFill>
                <a:effectLst/>
              </a:rPr>
              <a:t>over</a:t>
            </a:r>
            <a:r>
              <a:rPr lang="pl-PL" sz="1595" b="1" dirty="0">
                <a:solidFill>
                  <a:schemeClr val="tx1"/>
                </a:solidFill>
                <a:effectLst/>
              </a:rPr>
              <a:t> EUR 8 </a:t>
            </a:r>
            <a:r>
              <a:rPr lang="pl-PL" sz="1595" b="1" dirty="0" err="1">
                <a:solidFill>
                  <a:schemeClr val="tx1"/>
                </a:solidFill>
                <a:effectLst/>
              </a:rPr>
              <a:t>million</a:t>
            </a:r>
            <a:endParaRPr lang="pl-PL" sz="1600" dirty="0">
              <a:solidFill>
                <a:schemeClr val="tx1"/>
              </a:solidFill>
              <a:effectLst/>
            </a:endParaRPr>
          </a:p>
        </c:rich>
      </c:tx>
      <c:layout/>
      <c:overlay val="0"/>
      <c:spPr>
        <a:noFill/>
        <a:ln w="25334">
          <a:noFill/>
        </a:ln>
      </c:spPr>
    </c:title>
    <c:autoTitleDeleted val="0"/>
    <c:plotArea>
      <c:layout>
        <c:manualLayout>
          <c:layoutTarget val="inner"/>
          <c:xMode val="edge"/>
          <c:yMode val="edge"/>
          <c:x val="4.9792786690059793E-2"/>
          <c:y val="0.10887148473869944"/>
          <c:w val="0.9310611780345267"/>
          <c:h val="0.65654169376974836"/>
        </c:manualLayout>
      </c:layout>
      <c:barChart>
        <c:barDir val="col"/>
        <c:grouping val="clustered"/>
        <c:varyColors val="0"/>
        <c:ser>
          <c:idx val="0"/>
          <c:order val="0"/>
          <c:tx>
            <c:strRef>
              <c:f>Arkusz1!$B$1</c:f>
              <c:strCache>
                <c:ptCount val="1"/>
                <c:pt idx="0">
                  <c:v>million EUR</c:v>
                </c:pt>
              </c:strCache>
            </c:strRef>
          </c:tx>
          <c:spPr>
            <a:solidFill>
              <a:srgbClr val="949291"/>
            </a:solidFill>
            <a:ln w="25334">
              <a:noFill/>
            </a:ln>
          </c:spPr>
          <c:invertIfNegative val="0"/>
          <c:dPt>
            <c:idx val="0"/>
            <c:invertIfNegative val="0"/>
            <c:bubble3D val="0"/>
            <c:spPr>
              <a:solidFill>
                <a:srgbClr val="FF002A"/>
              </a:solidFill>
              <a:ln w="25334">
                <a:noFill/>
              </a:ln>
            </c:spPr>
            <c:extLst>
              <c:ext xmlns:c16="http://schemas.microsoft.com/office/drawing/2014/chart" uri="{C3380CC4-5D6E-409C-BE32-E72D297353CC}">
                <c16:uniqueId val="{00000000-94E3-42FE-B853-7238494281D3}"/>
              </c:ext>
            </c:extLst>
          </c:dPt>
          <c:dPt>
            <c:idx val="1"/>
            <c:invertIfNegative val="0"/>
            <c:bubble3D val="0"/>
            <c:extLst>
              <c:ext xmlns:c16="http://schemas.microsoft.com/office/drawing/2014/chart" uri="{C3380CC4-5D6E-409C-BE32-E72D297353CC}">
                <c16:uniqueId val="{00000001-94E3-42FE-B853-7238494281D3}"/>
              </c:ext>
            </c:extLst>
          </c:dPt>
          <c:dPt>
            <c:idx val="2"/>
            <c:invertIfNegative val="0"/>
            <c:bubble3D val="0"/>
            <c:extLst>
              <c:ext xmlns:c16="http://schemas.microsoft.com/office/drawing/2014/chart" uri="{C3380CC4-5D6E-409C-BE32-E72D297353CC}">
                <c16:uniqueId val="{00000002-94E3-42FE-B853-7238494281D3}"/>
              </c:ext>
            </c:extLst>
          </c:dPt>
          <c:dPt>
            <c:idx val="3"/>
            <c:invertIfNegative val="0"/>
            <c:bubble3D val="0"/>
            <c:extLst>
              <c:ext xmlns:c16="http://schemas.microsoft.com/office/drawing/2014/chart" uri="{C3380CC4-5D6E-409C-BE32-E72D297353CC}">
                <c16:uniqueId val="{00000003-94E3-42FE-B853-7238494281D3}"/>
              </c:ext>
            </c:extLst>
          </c:dPt>
          <c:dPt>
            <c:idx val="4"/>
            <c:invertIfNegative val="0"/>
            <c:bubble3D val="0"/>
            <c:extLst>
              <c:ext xmlns:c16="http://schemas.microsoft.com/office/drawing/2014/chart" uri="{C3380CC4-5D6E-409C-BE32-E72D297353CC}">
                <c16:uniqueId val="{00000004-94E3-42FE-B853-7238494281D3}"/>
              </c:ext>
            </c:extLst>
          </c:dPt>
          <c:dLbls>
            <c:spPr>
              <a:noFill/>
              <a:ln w="25334">
                <a:noFill/>
              </a:ln>
            </c:spPr>
            <c:txPr>
              <a:bodyPr rot="0" spcFirstLastPara="1" vertOverflow="overflow" horzOverflow="overflow" vert="horz" wrap="square" lIns="38100" tIns="19050" rIns="38100" bIns="19050" anchor="ctr" anchorCtr="1">
                <a:spAutoFit/>
              </a:bodyPr>
              <a:lstStyle/>
              <a:p>
                <a:pPr>
                  <a:defRPr sz="1047"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Arkusz1!$A$2:$A$25</c:f>
              <c:strCache>
                <c:ptCount val="24"/>
                <c:pt idx="0">
                  <c:v>Russia</c:v>
                </c:pt>
                <c:pt idx="1">
                  <c:v>Ukraine</c:v>
                </c:pt>
                <c:pt idx="2">
                  <c:v>Norway</c:v>
                </c:pt>
                <c:pt idx="3">
                  <c:v>USA</c:v>
                </c:pt>
                <c:pt idx="4">
                  <c:v>Turkey</c:v>
                </c:pt>
                <c:pt idx="5">
                  <c:v>Belarus</c:v>
                </c:pt>
                <c:pt idx="6">
                  <c:v>Vietnam</c:v>
                </c:pt>
                <c:pt idx="7">
                  <c:v>China</c:v>
                </c:pt>
                <c:pt idx="8">
                  <c:v>Kazakhstan</c:v>
                </c:pt>
                <c:pt idx="9">
                  <c:v>Switzerland</c:v>
                </c:pt>
                <c:pt idx="10">
                  <c:v>Republic of Korea</c:v>
                </c:pt>
                <c:pt idx="11">
                  <c:v>Australia</c:v>
                </c:pt>
                <c:pt idx="12">
                  <c:v>Taiwan</c:v>
                </c:pt>
                <c:pt idx="13">
                  <c:v>Mexico</c:v>
                </c:pt>
                <c:pt idx="14">
                  <c:v>Brazil</c:v>
                </c:pt>
                <c:pt idx="15">
                  <c:v>Georgia</c:v>
                </c:pt>
                <c:pt idx="16">
                  <c:v>Thailand</c:v>
                </c:pt>
                <c:pt idx="17">
                  <c:v>Saudi Arabia</c:v>
                </c:pt>
                <c:pt idx="18">
                  <c:v>Serbia</c:v>
                </c:pt>
                <c:pt idx="19">
                  <c:v>Uzbekistan</c:v>
                </c:pt>
                <c:pt idx="20">
                  <c:v>Panama</c:v>
                </c:pt>
                <c:pt idx="21">
                  <c:v>UAE</c:v>
                </c:pt>
                <c:pt idx="22">
                  <c:v>Japan</c:v>
                </c:pt>
                <c:pt idx="23">
                  <c:v>Iceland</c:v>
                </c:pt>
              </c:strCache>
            </c:strRef>
          </c:cat>
          <c:val>
            <c:numRef>
              <c:f>Arkusz1!$B$2:$B$25</c:f>
              <c:numCache>
                <c:formatCode>0</c:formatCode>
                <c:ptCount val="24"/>
                <c:pt idx="0">
                  <c:v>337</c:v>
                </c:pt>
                <c:pt idx="1">
                  <c:v>98</c:v>
                </c:pt>
                <c:pt idx="2">
                  <c:v>71</c:v>
                </c:pt>
                <c:pt idx="3">
                  <c:v>47</c:v>
                </c:pt>
                <c:pt idx="4">
                  <c:v>46</c:v>
                </c:pt>
                <c:pt idx="5">
                  <c:v>35</c:v>
                </c:pt>
                <c:pt idx="6">
                  <c:v>32</c:v>
                </c:pt>
                <c:pt idx="7">
                  <c:v>28</c:v>
                </c:pt>
                <c:pt idx="8">
                  <c:v>26</c:v>
                </c:pt>
                <c:pt idx="9">
                  <c:v>25</c:v>
                </c:pt>
                <c:pt idx="10">
                  <c:v>24</c:v>
                </c:pt>
                <c:pt idx="11">
                  <c:v>17</c:v>
                </c:pt>
                <c:pt idx="12">
                  <c:v>14</c:v>
                </c:pt>
                <c:pt idx="13">
                  <c:v>12</c:v>
                </c:pt>
                <c:pt idx="14">
                  <c:v>12</c:v>
                </c:pt>
                <c:pt idx="15">
                  <c:v>12</c:v>
                </c:pt>
                <c:pt idx="16">
                  <c:v>11</c:v>
                </c:pt>
                <c:pt idx="17">
                  <c:v>10</c:v>
                </c:pt>
                <c:pt idx="18">
                  <c:v>10</c:v>
                </c:pt>
                <c:pt idx="19">
                  <c:v>9</c:v>
                </c:pt>
                <c:pt idx="20">
                  <c:v>9</c:v>
                </c:pt>
                <c:pt idx="21">
                  <c:v>9</c:v>
                </c:pt>
                <c:pt idx="22">
                  <c:v>8</c:v>
                </c:pt>
                <c:pt idx="23">
                  <c:v>8</c:v>
                </c:pt>
              </c:numCache>
            </c:numRef>
          </c:val>
          <c:extLst>
            <c:ext xmlns:c16="http://schemas.microsoft.com/office/drawing/2014/chart" uri="{C3380CC4-5D6E-409C-BE32-E72D297353CC}">
              <c16:uniqueId val="{00000005-94E3-42FE-B853-7238494281D3}"/>
            </c:ext>
          </c:extLst>
        </c:ser>
        <c:dLbls>
          <c:showLegendKey val="0"/>
          <c:showVal val="0"/>
          <c:showCatName val="0"/>
          <c:showSerName val="0"/>
          <c:showPercent val="0"/>
          <c:showBubbleSize val="0"/>
        </c:dLbls>
        <c:gapWidth val="139"/>
        <c:axId val="94214784"/>
        <c:axId val="94220672"/>
      </c:barChart>
      <c:catAx>
        <c:axId val="94214784"/>
        <c:scaling>
          <c:orientation val="minMax"/>
        </c:scaling>
        <c:delete val="0"/>
        <c:axPos val="b"/>
        <c:numFmt formatCode="General" sourceLinked="1"/>
        <c:majorTickMark val="out"/>
        <c:minorTickMark val="none"/>
        <c:tickLblPos val="nextTo"/>
        <c:spPr>
          <a:noFill/>
          <a:ln>
            <a:solidFill>
              <a:srgbClr val="929190"/>
            </a:solidFill>
          </a:ln>
          <a:effectLst/>
        </c:spPr>
        <c:txPr>
          <a:bodyPr rot="-2100000" spcFirstLastPara="1" vertOverflow="ellipsis" vert="horz" wrap="square" anchor="b" anchorCtr="1"/>
          <a:lstStyle/>
          <a:p>
            <a:pPr>
              <a:defRPr sz="898" b="1" i="0" u="none" strike="noStrike" kern="1200" baseline="0">
                <a:solidFill>
                  <a:schemeClr val="bg1">
                    <a:lumMod val="50000"/>
                  </a:schemeClr>
                </a:solidFill>
                <a:latin typeface="+mn-lt"/>
                <a:ea typeface="+mn-ea"/>
                <a:cs typeface="+mn-cs"/>
              </a:defRPr>
            </a:pPr>
            <a:endParaRPr lang="cs-CZ"/>
          </a:p>
        </c:txPr>
        <c:crossAx val="94220672"/>
        <c:crossesAt val="0"/>
        <c:auto val="1"/>
        <c:lblAlgn val="ctr"/>
        <c:lblOffset val="100"/>
        <c:noMultiLvlLbl val="0"/>
      </c:catAx>
      <c:valAx>
        <c:axId val="94220672"/>
        <c:scaling>
          <c:orientation val="minMax"/>
          <c:max val="35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7" b="0" i="0" u="none" strike="noStrike" kern="1200" baseline="0">
                <a:solidFill>
                  <a:schemeClr val="tx1">
                    <a:lumMod val="65000"/>
                    <a:lumOff val="35000"/>
                  </a:schemeClr>
                </a:solidFill>
                <a:latin typeface="+mn-lt"/>
                <a:ea typeface="+mn-ea"/>
                <a:cs typeface="+mn-cs"/>
              </a:defRPr>
            </a:pPr>
            <a:endParaRPr lang="cs-CZ"/>
          </a:p>
        </c:txPr>
        <c:crossAx val="94214784"/>
        <c:crosses val="autoZero"/>
        <c:crossBetween val="between"/>
        <c:majorUnit val="50"/>
      </c:valAx>
      <c:spPr>
        <a:noFill/>
        <a:ln w="25334">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6" b="0" i="0" u="none" strike="noStrike" kern="1200" spc="0" baseline="0">
                <a:solidFill>
                  <a:schemeClr val="tx1">
                    <a:lumMod val="65000"/>
                    <a:lumOff val="35000"/>
                  </a:schemeClr>
                </a:solidFill>
                <a:latin typeface="+mn-lt"/>
                <a:ea typeface="+mn-ea"/>
                <a:cs typeface="+mn-cs"/>
              </a:defRPr>
            </a:pPr>
            <a:r>
              <a:rPr lang="pl-PL" sz="1594" b="1" dirty="0" err="1">
                <a:solidFill>
                  <a:schemeClr val="tx1"/>
                </a:solidFill>
                <a:effectLst/>
              </a:rPr>
              <a:t>Biotechnology</a:t>
            </a:r>
            <a:r>
              <a:rPr lang="pl-PL" sz="1594" b="1" dirty="0">
                <a:solidFill>
                  <a:schemeClr val="tx1"/>
                </a:solidFill>
                <a:effectLst/>
              </a:rPr>
              <a:t> and </a:t>
            </a:r>
            <a:r>
              <a:rPr lang="pl-PL" sz="1594" b="1" dirty="0" err="1">
                <a:solidFill>
                  <a:schemeClr val="tx1"/>
                </a:solidFill>
                <a:effectLst/>
              </a:rPr>
              <a:t>pharmaceuticals</a:t>
            </a:r>
            <a:r>
              <a:rPr lang="pl-PL" sz="1594" b="1" baseline="0" dirty="0">
                <a:solidFill>
                  <a:schemeClr val="tx1"/>
                </a:solidFill>
                <a:effectLst/>
              </a:rPr>
              <a:t> </a:t>
            </a:r>
            <a:r>
              <a:rPr lang="pl-PL" sz="1594" b="1" dirty="0" err="1" smtClean="0">
                <a:solidFill>
                  <a:schemeClr val="tx1"/>
                </a:solidFill>
                <a:effectLst/>
              </a:rPr>
              <a:t>exports</a:t>
            </a:r>
            <a:r>
              <a:rPr lang="pl-PL" sz="1594" b="1" baseline="0" dirty="0" smtClean="0">
                <a:solidFill>
                  <a:schemeClr val="tx1"/>
                </a:solidFill>
                <a:effectLst/>
              </a:rPr>
              <a:t> </a:t>
            </a:r>
            <a:r>
              <a:rPr lang="pl-PL" sz="1594" b="1" dirty="0">
                <a:solidFill>
                  <a:schemeClr val="tx1"/>
                </a:solidFill>
                <a:effectLst/>
              </a:rPr>
              <a:t>in 200</a:t>
            </a:r>
            <a:r>
              <a:rPr lang="en-GB" sz="1594" b="1" dirty="0">
                <a:solidFill>
                  <a:schemeClr val="tx1"/>
                </a:solidFill>
                <a:effectLst/>
              </a:rPr>
              <a:t>8-20</a:t>
            </a:r>
            <a:r>
              <a:rPr lang="pl-PL" sz="1594" b="1" dirty="0">
                <a:solidFill>
                  <a:schemeClr val="tx1"/>
                </a:solidFill>
                <a:effectLst/>
              </a:rPr>
              <a:t>17</a:t>
            </a:r>
            <a:r>
              <a:rPr lang="pl-PL" sz="1394" dirty="0">
                <a:solidFill>
                  <a:srgbClr val="949291"/>
                </a:solidFill>
                <a:effectLst/>
              </a:rPr>
              <a:t>
</a:t>
            </a:r>
            <a:r>
              <a:rPr lang="en-GB" sz="1394" dirty="0">
                <a:solidFill>
                  <a:srgbClr val="949291"/>
                </a:solidFill>
                <a:effectLst/>
              </a:rPr>
              <a:t>(</a:t>
            </a:r>
            <a:r>
              <a:rPr lang="pl-PL" sz="1394" dirty="0">
                <a:solidFill>
                  <a:srgbClr val="949291"/>
                </a:solidFill>
                <a:effectLst/>
              </a:rPr>
              <a:t>EUR </a:t>
            </a:r>
            <a:r>
              <a:rPr lang="pl-PL" sz="1394" dirty="0" err="1">
                <a:solidFill>
                  <a:srgbClr val="949291"/>
                </a:solidFill>
                <a:effectLst/>
              </a:rPr>
              <a:t>million</a:t>
            </a:r>
            <a:r>
              <a:rPr lang="pl-PL" sz="1394" dirty="0">
                <a:solidFill>
                  <a:srgbClr val="949291"/>
                </a:solidFill>
                <a:effectLst/>
              </a:rPr>
              <a:t>)</a:t>
            </a:r>
            <a:endParaRPr lang="pl-PL" sz="1800" dirty="0">
              <a:solidFill>
                <a:srgbClr val="949291"/>
              </a:solidFill>
              <a:effectLst/>
            </a:endParaRPr>
          </a:p>
        </c:rich>
      </c:tx>
      <c:layout/>
      <c:overlay val="0"/>
      <c:spPr>
        <a:noFill/>
        <a:ln w="25347">
          <a:noFill/>
        </a:ln>
      </c:spPr>
    </c:title>
    <c:autoTitleDeleted val="0"/>
    <c:plotArea>
      <c:layout>
        <c:manualLayout>
          <c:layoutTarget val="inner"/>
          <c:xMode val="edge"/>
          <c:yMode val="edge"/>
          <c:x val="0.11502424298921553"/>
          <c:y val="4.0119513469696784E-2"/>
          <c:w val="0.85344328093043598"/>
          <c:h val="0.84622336201327419"/>
        </c:manualLayout>
      </c:layout>
      <c:barChart>
        <c:barDir val="col"/>
        <c:grouping val="clustered"/>
        <c:varyColors val="0"/>
        <c:ser>
          <c:idx val="0"/>
          <c:order val="0"/>
          <c:tx>
            <c:strRef>
              <c:f>Arkusz1!$B$1</c:f>
              <c:strCache>
                <c:ptCount val="1"/>
                <c:pt idx="0">
                  <c:v>million EUR</c:v>
                </c:pt>
              </c:strCache>
            </c:strRef>
          </c:tx>
          <c:spPr>
            <a:solidFill>
              <a:srgbClr val="929190"/>
            </a:solidFill>
            <a:ln w="25347">
              <a:noFill/>
            </a:ln>
          </c:spPr>
          <c:invertIfNegative val="0"/>
          <c:dPt>
            <c:idx val="0"/>
            <c:invertIfNegative val="0"/>
            <c:bubble3D val="0"/>
            <c:spPr>
              <a:solidFill>
                <a:srgbClr val="929190"/>
              </a:solidFill>
              <a:ln w="25347">
                <a:noFill/>
              </a:ln>
            </c:spPr>
            <c:extLst>
              <c:ext xmlns:c16="http://schemas.microsoft.com/office/drawing/2014/chart" uri="{C3380CC4-5D6E-409C-BE32-E72D297353CC}">
                <c16:uniqueId val="{00000000-5C0E-40B9-BB82-634AFC28C071}"/>
              </c:ext>
            </c:extLst>
          </c:dPt>
          <c:dPt>
            <c:idx val="1"/>
            <c:invertIfNegative val="0"/>
            <c:bubble3D val="0"/>
            <c:extLst>
              <c:ext xmlns:c16="http://schemas.microsoft.com/office/drawing/2014/chart" uri="{C3380CC4-5D6E-409C-BE32-E72D297353CC}">
                <c16:uniqueId val="{00000001-5C0E-40B9-BB82-634AFC28C071}"/>
              </c:ext>
            </c:extLst>
          </c:dPt>
          <c:dPt>
            <c:idx val="2"/>
            <c:invertIfNegative val="0"/>
            <c:bubble3D val="0"/>
            <c:extLst>
              <c:ext xmlns:c16="http://schemas.microsoft.com/office/drawing/2014/chart" uri="{C3380CC4-5D6E-409C-BE32-E72D297353CC}">
                <c16:uniqueId val="{00000002-5C0E-40B9-BB82-634AFC28C071}"/>
              </c:ext>
            </c:extLst>
          </c:dPt>
          <c:dPt>
            <c:idx val="3"/>
            <c:invertIfNegative val="0"/>
            <c:bubble3D val="0"/>
            <c:extLst>
              <c:ext xmlns:c16="http://schemas.microsoft.com/office/drawing/2014/chart" uri="{C3380CC4-5D6E-409C-BE32-E72D297353CC}">
                <c16:uniqueId val="{00000003-5C0E-40B9-BB82-634AFC28C071}"/>
              </c:ext>
            </c:extLst>
          </c:dPt>
          <c:dPt>
            <c:idx val="4"/>
            <c:invertIfNegative val="0"/>
            <c:bubble3D val="0"/>
            <c:extLst>
              <c:ext xmlns:c16="http://schemas.microsoft.com/office/drawing/2014/chart" uri="{C3380CC4-5D6E-409C-BE32-E72D297353CC}">
                <c16:uniqueId val="{00000004-5C0E-40B9-BB82-634AFC28C071}"/>
              </c:ext>
            </c:extLst>
          </c:dPt>
          <c:dPt>
            <c:idx val="7"/>
            <c:invertIfNegative val="0"/>
            <c:bubble3D val="0"/>
            <c:spPr>
              <a:solidFill>
                <a:srgbClr val="949599"/>
              </a:solidFill>
              <a:ln w="25347">
                <a:noFill/>
              </a:ln>
            </c:spPr>
            <c:extLst>
              <c:ext xmlns:c16="http://schemas.microsoft.com/office/drawing/2014/chart" uri="{C3380CC4-5D6E-409C-BE32-E72D297353CC}">
                <c16:uniqueId val="{00000005-5C0E-40B9-BB82-634AFC28C071}"/>
              </c:ext>
            </c:extLst>
          </c:dPt>
          <c:dPt>
            <c:idx val="9"/>
            <c:invertIfNegative val="0"/>
            <c:bubble3D val="0"/>
            <c:spPr>
              <a:solidFill>
                <a:srgbClr val="FF002A"/>
              </a:solidFill>
              <a:ln w="25347">
                <a:noFill/>
              </a:ln>
            </c:spPr>
            <c:extLst>
              <c:ext xmlns:c16="http://schemas.microsoft.com/office/drawing/2014/chart" uri="{C3380CC4-5D6E-409C-BE32-E72D297353CC}">
                <c16:uniqueId val="{00000006-5C0E-40B9-BB82-634AFC28C071}"/>
              </c:ext>
            </c:extLst>
          </c:dPt>
          <c:dLbls>
            <c:spPr>
              <a:noFill/>
              <a:ln w="25347">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1169</c:v>
                </c:pt>
                <c:pt idx="1">
                  <c:v>1238</c:v>
                </c:pt>
                <c:pt idx="2">
                  <c:v>1688</c:v>
                </c:pt>
                <c:pt idx="3">
                  <c:v>1676</c:v>
                </c:pt>
                <c:pt idx="4">
                  <c:v>1910</c:v>
                </c:pt>
                <c:pt idx="5">
                  <c:v>2395</c:v>
                </c:pt>
                <c:pt idx="6">
                  <c:v>2765</c:v>
                </c:pt>
                <c:pt idx="7">
                  <c:v>2840</c:v>
                </c:pt>
                <c:pt idx="8">
                  <c:v>2734</c:v>
                </c:pt>
                <c:pt idx="9">
                  <c:v>4009</c:v>
                </c:pt>
              </c:numCache>
            </c:numRef>
          </c:val>
          <c:extLst>
            <c:ext xmlns:c16="http://schemas.microsoft.com/office/drawing/2014/chart" uri="{C3380CC4-5D6E-409C-BE32-E72D297353CC}">
              <c16:uniqueId val="{00000007-5C0E-40B9-BB82-634AFC28C071}"/>
            </c:ext>
          </c:extLst>
        </c:ser>
        <c:dLbls>
          <c:showLegendKey val="0"/>
          <c:showVal val="0"/>
          <c:showCatName val="0"/>
          <c:showSerName val="0"/>
          <c:showPercent val="0"/>
          <c:showBubbleSize val="0"/>
        </c:dLbls>
        <c:gapWidth val="139"/>
        <c:axId val="102066816"/>
        <c:axId val="102093184"/>
      </c:barChart>
      <c:catAx>
        <c:axId val="102066816"/>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2093184"/>
        <c:crossesAt val="0"/>
        <c:auto val="1"/>
        <c:lblAlgn val="ctr"/>
        <c:lblOffset val="100"/>
        <c:noMultiLvlLbl val="0"/>
      </c:catAx>
      <c:valAx>
        <c:axId val="102093184"/>
        <c:scaling>
          <c:orientation val="minMax"/>
          <c:max val="5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102066816"/>
        <c:crosses val="autoZero"/>
        <c:crossBetween val="between"/>
        <c:majorUnit val="1000"/>
      </c:valAx>
      <c:spPr>
        <a:noFill/>
        <a:ln w="25347">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96" b="0" i="0" u="none" strike="noStrike" kern="1200" spc="0" baseline="0">
                <a:solidFill>
                  <a:schemeClr val="tx1">
                    <a:lumMod val="65000"/>
                    <a:lumOff val="35000"/>
                  </a:schemeClr>
                </a:solidFill>
                <a:latin typeface="+mn-lt"/>
                <a:ea typeface="+mn-ea"/>
                <a:cs typeface="+mn-cs"/>
              </a:defRPr>
            </a:pPr>
            <a:r>
              <a:rPr lang="pl-PL" sz="1594" b="1" dirty="0" err="1">
                <a:solidFill>
                  <a:schemeClr val="tx1"/>
                </a:solidFill>
                <a:effectLst/>
              </a:rPr>
              <a:t>Unemployment</a:t>
            </a:r>
            <a:r>
              <a:rPr lang="pl-PL" sz="1594" b="1" dirty="0">
                <a:solidFill>
                  <a:schemeClr val="tx1"/>
                </a:solidFill>
                <a:effectLst/>
              </a:rPr>
              <a:t> </a:t>
            </a:r>
            <a:r>
              <a:rPr lang="pl-PL" sz="1594" b="1" dirty="0" err="1">
                <a:solidFill>
                  <a:schemeClr val="tx1"/>
                </a:solidFill>
                <a:effectLst/>
              </a:rPr>
              <a:t>rate</a:t>
            </a:r>
            <a:r>
              <a:rPr lang="pl-PL" sz="1594" b="1" baseline="0" dirty="0">
                <a:solidFill>
                  <a:schemeClr val="tx1"/>
                </a:solidFill>
                <a:effectLst/>
              </a:rPr>
              <a:t> in the EU</a:t>
            </a:r>
            <a:endParaRPr lang="pl-PL" sz="1600" dirty="0">
              <a:solidFill>
                <a:schemeClr val="tx1"/>
              </a:solidFill>
              <a:effectLst/>
            </a:endParaRPr>
          </a:p>
        </c:rich>
      </c:tx>
      <c:layout/>
      <c:overlay val="0"/>
      <c:spPr>
        <a:noFill/>
        <a:ln w="25357">
          <a:noFill/>
        </a:ln>
      </c:spPr>
    </c:title>
    <c:autoTitleDeleted val="0"/>
    <c:plotArea>
      <c:layout>
        <c:manualLayout>
          <c:layoutTarget val="inner"/>
          <c:xMode val="edge"/>
          <c:yMode val="edge"/>
          <c:x val="0.20362211216297604"/>
          <c:y val="0.15268287311364453"/>
          <c:w val="0.76592105889654705"/>
          <c:h val="0.75874625828361097"/>
        </c:manualLayout>
      </c:layout>
      <c:barChart>
        <c:barDir val="bar"/>
        <c:grouping val="clustered"/>
        <c:varyColors val="0"/>
        <c:ser>
          <c:idx val="0"/>
          <c:order val="0"/>
          <c:tx>
            <c:strRef>
              <c:f>Arkusz1!$B$1</c:f>
              <c:strCache>
                <c:ptCount val="1"/>
                <c:pt idx="0">
                  <c:v>(% of share)</c:v>
                </c:pt>
              </c:strCache>
            </c:strRef>
          </c:tx>
          <c:spPr>
            <a:solidFill>
              <a:srgbClr val="929190"/>
            </a:solidFill>
            <a:ln w="25357">
              <a:noFill/>
            </a:ln>
          </c:spPr>
          <c:invertIfNegative val="0"/>
          <c:dPt>
            <c:idx val="0"/>
            <c:invertIfNegative val="0"/>
            <c:bubble3D val="0"/>
            <c:extLst>
              <c:ext xmlns:c16="http://schemas.microsoft.com/office/drawing/2014/chart" uri="{C3380CC4-5D6E-409C-BE32-E72D297353CC}">
                <c16:uniqueId val="{00000000-EFE0-4912-8F99-8D091D8F1AC4}"/>
              </c:ext>
            </c:extLst>
          </c:dPt>
          <c:dPt>
            <c:idx val="1"/>
            <c:invertIfNegative val="0"/>
            <c:bubble3D val="0"/>
            <c:extLst>
              <c:ext xmlns:c16="http://schemas.microsoft.com/office/drawing/2014/chart" uri="{C3380CC4-5D6E-409C-BE32-E72D297353CC}">
                <c16:uniqueId val="{00000001-EFE0-4912-8F99-8D091D8F1AC4}"/>
              </c:ext>
            </c:extLst>
          </c:dPt>
          <c:dPt>
            <c:idx val="2"/>
            <c:invertIfNegative val="0"/>
            <c:bubble3D val="0"/>
            <c:spPr>
              <a:solidFill>
                <a:srgbClr val="FF002A"/>
              </a:solidFill>
              <a:ln w="25357">
                <a:noFill/>
              </a:ln>
            </c:spPr>
            <c:extLst>
              <c:ext xmlns:c16="http://schemas.microsoft.com/office/drawing/2014/chart" uri="{C3380CC4-5D6E-409C-BE32-E72D297353CC}">
                <c16:uniqueId val="{00000002-EFE0-4912-8F99-8D091D8F1AC4}"/>
              </c:ext>
            </c:extLst>
          </c:dPt>
          <c:dPt>
            <c:idx val="3"/>
            <c:invertIfNegative val="0"/>
            <c:bubble3D val="0"/>
            <c:extLst>
              <c:ext xmlns:c16="http://schemas.microsoft.com/office/drawing/2014/chart" uri="{C3380CC4-5D6E-409C-BE32-E72D297353CC}">
                <c16:uniqueId val="{00000003-EFE0-4912-8F99-8D091D8F1AC4}"/>
              </c:ext>
            </c:extLst>
          </c:dPt>
          <c:dPt>
            <c:idx val="4"/>
            <c:invertIfNegative val="0"/>
            <c:bubble3D val="0"/>
            <c:extLst>
              <c:ext xmlns:c16="http://schemas.microsoft.com/office/drawing/2014/chart" uri="{C3380CC4-5D6E-409C-BE32-E72D297353CC}">
                <c16:uniqueId val="{00000004-EFE0-4912-8F99-8D091D8F1AC4}"/>
              </c:ext>
            </c:extLst>
          </c:dPt>
          <c:dLbls>
            <c:dLbl>
              <c:idx val="2"/>
              <c:spPr>
                <a:noFill/>
                <a:ln w="25357">
                  <a:noFill/>
                </a:ln>
              </c:spPr>
              <c:txPr>
                <a:bodyPr rot="0" spcFirstLastPara="1" vertOverflow="ellipsis" vert="horz" wrap="square" lIns="38100" tIns="19050" rIns="38100" bIns="19050" anchor="ctr" anchorCtr="1">
                  <a:spAutoFit/>
                </a:bodyPr>
                <a:lstStyle/>
                <a:p>
                  <a:pPr>
                    <a:defRPr sz="1193" b="1" i="0" u="none" strike="noStrike" kern="1200" baseline="0">
                      <a:solidFill>
                        <a:srgbClr val="FF0000"/>
                      </a:solidFill>
                      <a:latin typeface="+mn-lt"/>
                      <a:ea typeface="+mn-ea"/>
                      <a:cs typeface="+mn-cs"/>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2-EFE0-4912-8F99-8D091D8F1AC4}"/>
                </c:ext>
              </c:extLst>
            </c:dLbl>
            <c:spPr>
              <a:noFill/>
              <a:ln w="25357">
                <a:noFill/>
              </a:ln>
            </c:spPr>
            <c:txPr>
              <a:bodyPr rot="0" spcFirstLastPara="1" vertOverflow="ellipsis" vert="horz" wrap="square" lIns="38100" tIns="19050" rIns="38100" bIns="19050" anchor="ctr" anchorCtr="1">
                <a:spAutoFit/>
              </a:bodyPr>
              <a:lstStyle/>
              <a:p>
                <a:pPr>
                  <a:defRPr sz="1193"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Arkusz1!$A$2:$A$12</c:f>
              <c:strCache>
                <c:ptCount val="11"/>
                <c:pt idx="0">
                  <c:v>Czech Republic</c:v>
                </c:pt>
                <c:pt idx="1">
                  <c:v>Germany</c:v>
                </c:pt>
                <c:pt idx="2">
                  <c:v>Poland</c:v>
                </c:pt>
                <c:pt idx="3">
                  <c:v>Hungary</c:v>
                </c:pt>
                <c:pt idx="4">
                  <c:v>Malta</c:v>
                </c:pt>
                <c:pt idx="5">
                  <c:v>….</c:v>
                </c:pt>
                <c:pt idx="6">
                  <c:v>Croatia</c:v>
                </c:pt>
                <c:pt idx="7">
                  <c:v>France</c:v>
                </c:pt>
                <c:pt idx="8">
                  <c:v>Italy</c:v>
                </c:pt>
                <c:pt idx="9">
                  <c:v>Spain</c:v>
                </c:pt>
                <c:pt idx="10">
                  <c:v>Greece</c:v>
                </c:pt>
              </c:strCache>
            </c:strRef>
          </c:cat>
          <c:val>
            <c:numRef>
              <c:f>Arkusz1!$B$2:$B$12</c:f>
              <c:numCache>
                <c:formatCode>0.0%</c:formatCode>
                <c:ptCount val="11"/>
                <c:pt idx="0">
                  <c:v>2.3E-2</c:v>
                </c:pt>
                <c:pt idx="1">
                  <c:v>3.4000000000000002E-2</c:v>
                </c:pt>
                <c:pt idx="2">
                  <c:v>3.5000000000000003E-2</c:v>
                </c:pt>
                <c:pt idx="3">
                  <c:v>3.7999999999999999E-2</c:v>
                </c:pt>
                <c:pt idx="4">
                  <c:v>3.7999999999999999E-2</c:v>
                </c:pt>
                <c:pt idx="6">
                  <c:v>8.4000000000000005E-2</c:v>
                </c:pt>
                <c:pt idx="7">
                  <c:v>9.2999999999999999E-2</c:v>
                </c:pt>
                <c:pt idx="8">
                  <c:v>9.8000000000000004E-2</c:v>
                </c:pt>
                <c:pt idx="9">
                  <c:v>0.15</c:v>
                </c:pt>
                <c:pt idx="10">
                  <c:v>0.189</c:v>
                </c:pt>
              </c:numCache>
            </c:numRef>
          </c:val>
          <c:extLst>
            <c:ext xmlns:c16="http://schemas.microsoft.com/office/drawing/2014/chart" uri="{C3380CC4-5D6E-409C-BE32-E72D297353CC}">
              <c16:uniqueId val="{00000005-EFE0-4912-8F99-8D091D8F1AC4}"/>
            </c:ext>
          </c:extLst>
        </c:ser>
        <c:dLbls>
          <c:showLegendKey val="0"/>
          <c:showVal val="0"/>
          <c:showCatName val="0"/>
          <c:showSerName val="0"/>
          <c:showPercent val="0"/>
          <c:showBubbleSize val="0"/>
        </c:dLbls>
        <c:gapWidth val="88"/>
        <c:axId val="63645568"/>
        <c:axId val="63647104"/>
      </c:barChart>
      <c:catAx>
        <c:axId val="63645568"/>
        <c:scaling>
          <c:orientation val="maxMin"/>
        </c:scaling>
        <c:delete val="0"/>
        <c:axPos val="l"/>
        <c:numFmt formatCode="General" sourceLinked="1"/>
        <c:majorTickMark val="out"/>
        <c:minorTickMark val="none"/>
        <c:tickLblPos val="nextTo"/>
        <c:spPr>
          <a:noFill/>
          <a:ln>
            <a:solidFill>
              <a:srgbClr val="949599"/>
            </a:solidFill>
          </a:ln>
          <a:effectLst/>
        </c:spPr>
        <c:txPr>
          <a:bodyPr rot="-60000000" spcFirstLastPara="1" vertOverflow="ellipsis" vert="horz" wrap="square" anchor="ctr" anchorCtr="1"/>
          <a:lstStyle/>
          <a:p>
            <a:pPr>
              <a:defRPr sz="1594" b="0" i="0" u="none" strike="noStrike" kern="1200" baseline="0">
                <a:solidFill>
                  <a:schemeClr val="bg1">
                    <a:lumMod val="50000"/>
                  </a:schemeClr>
                </a:solidFill>
                <a:latin typeface="+mn-lt"/>
                <a:ea typeface="+mn-ea"/>
                <a:cs typeface="+mn-cs"/>
              </a:defRPr>
            </a:pPr>
            <a:endParaRPr lang="cs-CZ"/>
          </a:p>
        </c:txPr>
        <c:crossAx val="63647104"/>
        <c:crosses val="autoZero"/>
        <c:auto val="1"/>
        <c:lblAlgn val="ctr"/>
        <c:lblOffset val="100"/>
        <c:noMultiLvlLbl val="0"/>
      </c:catAx>
      <c:valAx>
        <c:axId val="63647104"/>
        <c:scaling>
          <c:orientation val="minMax"/>
          <c:max val="0.2"/>
          <c:min val="0"/>
        </c:scaling>
        <c:delete val="1"/>
        <c:axPos val="t"/>
        <c:numFmt formatCode="0.0%" sourceLinked="1"/>
        <c:majorTickMark val="out"/>
        <c:minorTickMark val="none"/>
        <c:tickLblPos val="nextTo"/>
        <c:crossAx val="63645568"/>
        <c:crosses val="autoZero"/>
        <c:crossBetween val="between"/>
      </c:valAx>
      <c:spPr>
        <a:noFill/>
        <a:ln w="25357">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4" b="1" dirty="0" smtClean="0">
                <a:solidFill>
                  <a:schemeClr val="tx1"/>
                </a:solidFill>
                <a:effectLst/>
              </a:rPr>
              <a:t>Food </a:t>
            </a:r>
            <a:r>
              <a:rPr lang="pl-PL" sz="1594" b="1" dirty="0" err="1" smtClean="0">
                <a:solidFill>
                  <a:schemeClr val="tx1"/>
                </a:solidFill>
                <a:effectLst/>
              </a:rPr>
              <a:t>exports</a:t>
            </a:r>
            <a:r>
              <a:rPr lang="pl-PL" sz="1594" b="1" baseline="0" dirty="0" smtClean="0">
                <a:solidFill>
                  <a:schemeClr val="tx1"/>
                </a:solidFill>
                <a:effectLst/>
              </a:rPr>
              <a:t> </a:t>
            </a:r>
            <a:r>
              <a:rPr lang="pl-PL" sz="1594" b="1" dirty="0">
                <a:solidFill>
                  <a:schemeClr val="tx1"/>
                </a:solidFill>
                <a:effectLst/>
              </a:rPr>
              <a:t>in 200</a:t>
            </a:r>
            <a:r>
              <a:rPr lang="en-GB" sz="1594" b="1" dirty="0">
                <a:solidFill>
                  <a:schemeClr val="tx1"/>
                </a:solidFill>
                <a:effectLst/>
              </a:rPr>
              <a:t>8-20</a:t>
            </a:r>
            <a:r>
              <a:rPr lang="pl-PL" sz="1594" b="1" dirty="0">
                <a:solidFill>
                  <a:schemeClr val="tx1"/>
                </a:solidFill>
                <a:effectLst/>
              </a:rPr>
              <a:t>17</a:t>
            </a:r>
            <a:r>
              <a:rPr lang="pl-PL" sz="1396" dirty="0">
                <a:solidFill>
                  <a:srgbClr val="949291"/>
                </a:solidFill>
                <a:effectLst/>
              </a:rPr>
              <a:t>
(EUR </a:t>
            </a:r>
            <a:r>
              <a:rPr lang="pl-PL" sz="1396" dirty="0" err="1">
                <a:solidFill>
                  <a:srgbClr val="949291"/>
                </a:solidFill>
                <a:effectLst/>
              </a:rPr>
              <a:t>million</a:t>
            </a:r>
            <a:r>
              <a:rPr lang="pl-PL" sz="1396" dirty="0">
                <a:solidFill>
                  <a:srgbClr val="949291"/>
                </a:solidFill>
                <a:effectLst/>
              </a:rPr>
              <a:t>)</a:t>
            </a:r>
            <a:endParaRPr lang="pl-PL" sz="1800" dirty="0">
              <a:solidFill>
                <a:srgbClr val="949291"/>
              </a:solidFill>
              <a:effectLst/>
            </a:endParaRPr>
          </a:p>
        </c:rich>
      </c:tx>
      <c:overlay val="0"/>
      <c:spPr>
        <a:noFill/>
        <a:ln w="25358">
          <a:noFill/>
        </a:ln>
      </c:spPr>
    </c:title>
    <c:autoTitleDeleted val="0"/>
    <c:plotArea>
      <c:layout>
        <c:manualLayout>
          <c:layoutTarget val="inner"/>
          <c:xMode val="edge"/>
          <c:yMode val="edge"/>
          <c:x val="0.11502424298921553"/>
          <c:y val="4.7227422233900848E-2"/>
          <c:w val="0.85344328093043598"/>
          <c:h val="0.83911564564210828"/>
        </c:manualLayout>
      </c:layout>
      <c:barChart>
        <c:barDir val="col"/>
        <c:grouping val="clustered"/>
        <c:varyColors val="0"/>
        <c:ser>
          <c:idx val="0"/>
          <c:order val="0"/>
          <c:tx>
            <c:strRef>
              <c:f>Arkusz1!$B$1</c:f>
              <c:strCache>
                <c:ptCount val="1"/>
                <c:pt idx="0">
                  <c:v>million EUR</c:v>
                </c:pt>
              </c:strCache>
            </c:strRef>
          </c:tx>
          <c:spPr>
            <a:solidFill>
              <a:srgbClr val="929190"/>
            </a:solidFill>
            <a:ln w="25358">
              <a:noFill/>
            </a:ln>
          </c:spPr>
          <c:invertIfNegative val="0"/>
          <c:dPt>
            <c:idx val="0"/>
            <c:invertIfNegative val="0"/>
            <c:bubble3D val="0"/>
            <c:spPr>
              <a:solidFill>
                <a:srgbClr val="929190"/>
              </a:solidFill>
              <a:ln w="25358">
                <a:noFill/>
              </a:ln>
            </c:spPr>
            <c:extLst>
              <c:ext xmlns:c16="http://schemas.microsoft.com/office/drawing/2014/chart" uri="{C3380CC4-5D6E-409C-BE32-E72D297353CC}">
                <c16:uniqueId val="{00000000-DF6B-42E8-A3D1-7610A7010BAE}"/>
              </c:ext>
            </c:extLst>
          </c:dPt>
          <c:dPt>
            <c:idx val="1"/>
            <c:invertIfNegative val="0"/>
            <c:bubble3D val="0"/>
            <c:extLst>
              <c:ext xmlns:c16="http://schemas.microsoft.com/office/drawing/2014/chart" uri="{C3380CC4-5D6E-409C-BE32-E72D297353CC}">
                <c16:uniqueId val="{00000001-DF6B-42E8-A3D1-7610A7010BAE}"/>
              </c:ext>
            </c:extLst>
          </c:dPt>
          <c:dPt>
            <c:idx val="2"/>
            <c:invertIfNegative val="0"/>
            <c:bubble3D val="0"/>
            <c:extLst>
              <c:ext xmlns:c16="http://schemas.microsoft.com/office/drawing/2014/chart" uri="{C3380CC4-5D6E-409C-BE32-E72D297353CC}">
                <c16:uniqueId val="{00000002-DF6B-42E8-A3D1-7610A7010BAE}"/>
              </c:ext>
            </c:extLst>
          </c:dPt>
          <c:dPt>
            <c:idx val="3"/>
            <c:invertIfNegative val="0"/>
            <c:bubble3D val="0"/>
            <c:extLst>
              <c:ext xmlns:c16="http://schemas.microsoft.com/office/drawing/2014/chart" uri="{C3380CC4-5D6E-409C-BE32-E72D297353CC}">
                <c16:uniqueId val="{00000003-DF6B-42E8-A3D1-7610A7010BAE}"/>
              </c:ext>
            </c:extLst>
          </c:dPt>
          <c:dPt>
            <c:idx val="4"/>
            <c:invertIfNegative val="0"/>
            <c:bubble3D val="0"/>
            <c:extLst>
              <c:ext xmlns:c16="http://schemas.microsoft.com/office/drawing/2014/chart" uri="{C3380CC4-5D6E-409C-BE32-E72D297353CC}">
                <c16:uniqueId val="{00000004-DF6B-42E8-A3D1-7610A7010BAE}"/>
              </c:ext>
            </c:extLst>
          </c:dPt>
          <c:dPt>
            <c:idx val="7"/>
            <c:invertIfNegative val="0"/>
            <c:bubble3D val="0"/>
            <c:extLst>
              <c:ext xmlns:c16="http://schemas.microsoft.com/office/drawing/2014/chart" uri="{C3380CC4-5D6E-409C-BE32-E72D297353CC}">
                <c16:uniqueId val="{00000005-DF6B-42E8-A3D1-7610A7010BAE}"/>
              </c:ext>
            </c:extLst>
          </c:dPt>
          <c:dPt>
            <c:idx val="9"/>
            <c:invertIfNegative val="0"/>
            <c:bubble3D val="0"/>
            <c:spPr>
              <a:solidFill>
                <a:srgbClr val="FF002A"/>
              </a:solidFill>
              <a:ln w="25358">
                <a:noFill/>
              </a:ln>
            </c:spPr>
            <c:extLst>
              <c:ext xmlns:c16="http://schemas.microsoft.com/office/drawing/2014/chart" uri="{C3380CC4-5D6E-409C-BE32-E72D297353CC}">
                <c16:uniqueId val="{00000006-DF6B-42E8-A3D1-7610A7010BAE}"/>
              </c:ext>
            </c:extLst>
          </c:dPt>
          <c:dLbls>
            <c:spPr>
              <a:noFill/>
              <a:ln w="25358">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9285</c:v>
                </c:pt>
                <c:pt idx="1">
                  <c:v>8565</c:v>
                </c:pt>
                <c:pt idx="2">
                  <c:v>10295</c:v>
                </c:pt>
                <c:pt idx="3">
                  <c:v>11643</c:v>
                </c:pt>
                <c:pt idx="4">
                  <c:v>13656</c:v>
                </c:pt>
                <c:pt idx="5">
                  <c:v>15743</c:v>
                </c:pt>
                <c:pt idx="6">
                  <c:v>16623</c:v>
                </c:pt>
                <c:pt idx="7">
                  <c:v>18063</c:v>
                </c:pt>
                <c:pt idx="8">
                  <c:v>18486</c:v>
                </c:pt>
                <c:pt idx="9">
                  <c:v>20686</c:v>
                </c:pt>
              </c:numCache>
            </c:numRef>
          </c:val>
          <c:extLst>
            <c:ext xmlns:c16="http://schemas.microsoft.com/office/drawing/2014/chart" uri="{C3380CC4-5D6E-409C-BE32-E72D297353CC}">
              <c16:uniqueId val="{00000007-DF6B-42E8-A3D1-7610A7010BAE}"/>
            </c:ext>
          </c:extLst>
        </c:ser>
        <c:dLbls>
          <c:showLegendKey val="0"/>
          <c:showVal val="0"/>
          <c:showCatName val="0"/>
          <c:showSerName val="0"/>
          <c:showPercent val="0"/>
          <c:showBubbleSize val="0"/>
        </c:dLbls>
        <c:gapWidth val="139"/>
        <c:axId val="102586624"/>
        <c:axId val="102608896"/>
      </c:barChart>
      <c:catAx>
        <c:axId val="10258662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2608896"/>
        <c:crossesAt val="0"/>
        <c:auto val="1"/>
        <c:lblAlgn val="ctr"/>
        <c:lblOffset val="100"/>
        <c:noMultiLvlLbl val="0"/>
      </c:catAx>
      <c:valAx>
        <c:axId val="102608896"/>
        <c:scaling>
          <c:orientation val="minMax"/>
          <c:max val="25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102586624"/>
        <c:crosses val="autoZero"/>
        <c:crossBetween val="between"/>
        <c:majorUnit val="5000"/>
      </c:valAx>
      <c:spPr>
        <a:noFill/>
        <a:ln w="25358">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3" b="0" i="0" u="none" strike="noStrike" kern="1200" spc="0" baseline="0">
                <a:solidFill>
                  <a:schemeClr val="tx1">
                    <a:lumMod val="65000"/>
                    <a:lumOff val="35000"/>
                  </a:schemeClr>
                </a:solidFill>
                <a:latin typeface="+mn-lt"/>
                <a:ea typeface="+mn-ea"/>
                <a:cs typeface="+mn-cs"/>
              </a:defRPr>
            </a:pPr>
            <a:r>
              <a:rPr lang="pl-PL" sz="1593" b="1" i="0" u="none" strike="noStrike" baseline="0" dirty="0" smtClean="0">
                <a:solidFill>
                  <a:schemeClr val="tx1"/>
                </a:solidFill>
                <a:effectLst/>
              </a:rPr>
              <a:t>Food </a:t>
            </a:r>
            <a:r>
              <a:rPr lang="pl-PL" sz="1593" b="1" i="0" u="none" strike="noStrike" baseline="0" dirty="0" err="1" smtClean="0">
                <a:solidFill>
                  <a:schemeClr val="tx1"/>
                </a:solidFill>
                <a:effectLst/>
              </a:rPr>
              <a:t>exports</a:t>
            </a:r>
            <a:r>
              <a:rPr lang="pl-PL" sz="1593" b="1" i="0" u="none" strike="noStrike" baseline="0" dirty="0" smtClean="0">
                <a:solidFill>
                  <a:schemeClr val="tx1"/>
                </a:solidFill>
                <a:effectLst/>
              </a:rPr>
              <a:t> </a:t>
            </a:r>
            <a:r>
              <a:rPr lang="pl-PL" sz="1593" b="1" i="0" u="none" strike="noStrike" baseline="0" dirty="0">
                <a:solidFill>
                  <a:schemeClr val="tx1"/>
                </a:solidFill>
                <a:effectLst/>
              </a:rPr>
              <a:t>in 2017 
Non-EU </a:t>
            </a:r>
            <a:r>
              <a:rPr lang="pl-PL" sz="1593" b="1" i="0" u="none" strike="noStrike" baseline="0" dirty="0" err="1">
                <a:solidFill>
                  <a:schemeClr val="tx1"/>
                </a:solidFill>
                <a:effectLst/>
              </a:rPr>
              <a:t>countries</a:t>
            </a:r>
            <a:r>
              <a:rPr lang="pl-PL" sz="1394" b="0" i="0" u="none" strike="noStrike" baseline="0" dirty="0">
                <a:solidFill>
                  <a:srgbClr val="949291"/>
                </a:solidFill>
                <a:effectLst/>
              </a:rPr>
              <a:t>
(EUR </a:t>
            </a:r>
            <a:r>
              <a:rPr lang="pl-PL" sz="1394" b="0" i="0" u="none" strike="noStrike" baseline="0" dirty="0" err="1">
                <a:solidFill>
                  <a:srgbClr val="949291"/>
                </a:solidFill>
                <a:effectLst/>
              </a:rPr>
              <a:t>million</a:t>
            </a:r>
            <a:r>
              <a:rPr lang="pl-PL" sz="1394" b="0" i="0" u="none" strike="noStrike" baseline="0" dirty="0">
                <a:solidFill>
                  <a:srgbClr val="949291"/>
                </a:solidFill>
                <a:effectLst/>
              </a:rPr>
              <a:t>)</a:t>
            </a:r>
            <a:endParaRPr lang="pl-PL" sz="1600" b="0" dirty="0">
              <a:solidFill>
                <a:srgbClr val="949291"/>
              </a:solidFill>
              <a:effectLst/>
            </a:endParaRPr>
          </a:p>
        </c:rich>
      </c:tx>
      <c:overlay val="0"/>
      <c:spPr>
        <a:noFill/>
        <a:ln w="25337">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million EUR</c:v>
                </c:pt>
              </c:strCache>
            </c:strRef>
          </c:tx>
          <c:spPr>
            <a:solidFill>
              <a:srgbClr val="949291"/>
            </a:solidFill>
            <a:ln w="25337">
              <a:noFill/>
            </a:ln>
          </c:spPr>
          <c:invertIfNegative val="0"/>
          <c:dPt>
            <c:idx val="0"/>
            <c:invertIfNegative val="0"/>
            <c:bubble3D val="0"/>
            <c:spPr>
              <a:solidFill>
                <a:srgbClr val="FF002A"/>
              </a:solidFill>
              <a:ln w="25337">
                <a:noFill/>
              </a:ln>
            </c:spPr>
            <c:extLst>
              <c:ext xmlns:c16="http://schemas.microsoft.com/office/drawing/2014/chart" uri="{C3380CC4-5D6E-409C-BE32-E72D297353CC}">
                <c16:uniqueId val="{00000000-3BDA-40B3-B74C-2E643579E7A5}"/>
              </c:ext>
            </c:extLst>
          </c:dPt>
          <c:dPt>
            <c:idx val="1"/>
            <c:invertIfNegative val="0"/>
            <c:bubble3D val="0"/>
            <c:extLst>
              <c:ext xmlns:c16="http://schemas.microsoft.com/office/drawing/2014/chart" uri="{C3380CC4-5D6E-409C-BE32-E72D297353CC}">
                <c16:uniqueId val="{00000001-3BDA-40B3-B74C-2E643579E7A5}"/>
              </c:ext>
            </c:extLst>
          </c:dPt>
          <c:dPt>
            <c:idx val="2"/>
            <c:invertIfNegative val="0"/>
            <c:bubble3D val="0"/>
            <c:extLst>
              <c:ext xmlns:c16="http://schemas.microsoft.com/office/drawing/2014/chart" uri="{C3380CC4-5D6E-409C-BE32-E72D297353CC}">
                <c16:uniqueId val="{00000002-3BDA-40B3-B74C-2E643579E7A5}"/>
              </c:ext>
            </c:extLst>
          </c:dPt>
          <c:dPt>
            <c:idx val="3"/>
            <c:invertIfNegative val="0"/>
            <c:bubble3D val="0"/>
            <c:extLst>
              <c:ext xmlns:c16="http://schemas.microsoft.com/office/drawing/2014/chart" uri="{C3380CC4-5D6E-409C-BE32-E72D297353CC}">
                <c16:uniqueId val="{00000003-3BDA-40B3-B74C-2E643579E7A5}"/>
              </c:ext>
            </c:extLst>
          </c:dPt>
          <c:dPt>
            <c:idx val="4"/>
            <c:invertIfNegative val="0"/>
            <c:bubble3D val="0"/>
            <c:extLst>
              <c:ext xmlns:c16="http://schemas.microsoft.com/office/drawing/2014/chart" uri="{C3380CC4-5D6E-409C-BE32-E72D297353CC}">
                <c16:uniqueId val="{00000004-3BDA-40B3-B74C-2E643579E7A5}"/>
              </c:ext>
            </c:extLst>
          </c:dPt>
          <c:dLbls>
            <c:spPr>
              <a:noFill/>
              <a:ln w="25337">
                <a:noFill/>
              </a:ln>
            </c:spPr>
            <c:txPr>
              <a:bodyPr rot="0" spcFirstLastPara="1" vertOverflow="overflow" horzOverflow="overflow" vert="horz" wrap="square" lIns="38100" tIns="19050" rIns="38100" bIns="19050" anchor="ctr" anchorCtr="1">
                <a:spAutoFit/>
              </a:bodyPr>
              <a:lstStyle/>
              <a:p>
                <a:pPr>
                  <a:defRPr sz="1045"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Arkusz1!$A$2:$A$13</c:f>
              <c:strCache>
                <c:ptCount val="12"/>
                <c:pt idx="0">
                  <c:v>USA</c:v>
                </c:pt>
                <c:pt idx="1">
                  <c:v>Russia</c:v>
                </c:pt>
                <c:pt idx="2">
                  <c:v>Ukraine</c:v>
                </c:pt>
                <c:pt idx="3">
                  <c:v>Belarus</c:v>
                </c:pt>
                <c:pt idx="4">
                  <c:v>Israel</c:v>
                </c:pt>
                <c:pt idx="5">
                  <c:v>Hong Kong</c:v>
                </c:pt>
                <c:pt idx="6">
                  <c:v>Turkey</c:v>
                </c:pt>
                <c:pt idx="7">
                  <c:v>Saudi Arabia</c:v>
                </c:pt>
                <c:pt idx="8">
                  <c:v>China</c:v>
                </c:pt>
                <c:pt idx="9">
                  <c:v>Algeria</c:v>
                </c:pt>
                <c:pt idx="10">
                  <c:v>Canada</c:v>
                </c:pt>
                <c:pt idx="11">
                  <c:v>Vietnam</c:v>
                </c:pt>
              </c:strCache>
            </c:strRef>
          </c:cat>
          <c:val>
            <c:numRef>
              <c:f>Arkusz1!$B$2:$B$13</c:f>
              <c:numCache>
                <c:formatCode>0</c:formatCode>
                <c:ptCount val="12"/>
                <c:pt idx="0">
                  <c:v>449</c:v>
                </c:pt>
                <c:pt idx="1">
                  <c:v>363</c:v>
                </c:pt>
                <c:pt idx="2">
                  <c:v>304</c:v>
                </c:pt>
                <c:pt idx="3">
                  <c:v>254</c:v>
                </c:pt>
                <c:pt idx="4">
                  <c:v>192</c:v>
                </c:pt>
                <c:pt idx="5">
                  <c:v>184</c:v>
                </c:pt>
                <c:pt idx="6">
                  <c:v>135</c:v>
                </c:pt>
                <c:pt idx="7">
                  <c:v>127</c:v>
                </c:pt>
                <c:pt idx="8">
                  <c:v>87</c:v>
                </c:pt>
                <c:pt idx="9">
                  <c:v>86</c:v>
                </c:pt>
                <c:pt idx="10">
                  <c:v>86</c:v>
                </c:pt>
                <c:pt idx="11">
                  <c:v>85</c:v>
                </c:pt>
              </c:numCache>
            </c:numRef>
          </c:val>
          <c:extLst>
            <c:ext xmlns:c16="http://schemas.microsoft.com/office/drawing/2014/chart" uri="{C3380CC4-5D6E-409C-BE32-E72D297353CC}">
              <c16:uniqueId val="{00000005-3BDA-40B3-B74C-2E643579E7A5}"/>
            </c:ext>
          </c:extLst>
        </c:ser>
        <c:dLbls>
          <c:showLegendKey val="0"/>
          <c:showVal val="0"/>
          <c:showCatName val="0"/>
          <c:showSerName val="0"/>
          <c:showPercent val="0"/>
          <c:showBubbleSize val="0"/>
        </c:dLbls>
        <c:gapWidth val="139"/>
        <c:axId val="102124928"/>
        <c:axId val="102126720"/>
      </c:barChart>
      <c:catAx>
        <c:axId val="10212492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2126720"/>
        <c:crossesAt val="0"/>
        <c:auto val="1"/>
        <c:lblAlgn val="ctr"/>
        <c:lblOffset val="100"/>
        <c:noMultiLvlLbl val="0"/>
      </c:catAx>
      <c:valAx>
        <c:axId val="102126720"/>
        <c:scaling>
          <c:orientation val="minMax"/>
          <c:max val="50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102124928"/>
        <c:crosses val="autoZero"/>
        <c:crossBetween val="between"/>
        <c:majorUnit val="100"/>
      </c:valAx>
      <c:spPr>
        <a:noFill/>
        <a:ln w="25337">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lumMod val="65000"/>
                    <a:lumOff val="35000"/>
                  </a:schemeClr>
                </a:solidFill>
                <a:latin typeface="+mn-lt"/>
                <a:ea typeface="+mn-ea"/>
                <a:cs typeface="+mn-cs"/>
              </a:defRPr>
            </a:pPr>
            <a:r>
              <a:rPr lang="pl-PL" sz="1594" b="1" i="0" u="none" strike="noStrike" baseline="0" dirty="0" smtClean="0">
                <a:solidFill>
                  <a:schemeClr val="tx1"/>
                </a:solidFill>
                <a:effectLst/>
              </a:rPr>
              <a:t>Food </a:t>
            </a:r>
            <a:r>
              <a:rPr lang="pl-PL" sz="1594" b="1" i="0" u="none" strike="noStrike" baseline="0" dirty="0" err="1" smtClean="0">
                <a:solidFill>
                  <a:schemeClr val="tx1"/>
                </a:solidFill>
                <a:effectLst/>
              </a:rPr>
              <a:t>exports</a:t>
            </a:r>
            <a:r>
              <a:rPr lang="pl-PL" sz="1594" b="1" i="0" u="none" strike="noStrike" baseline="0" dirty="0" smtClean="0">
                <a:solidFill>
                  <a:schemeClr val="tx1"/>
                </a:solidFill>
                <a:effectLst/>
              </a:rPr>
              <a:t> </a:t>
            </a:r>
            <a:r>
              <a:rPr lang="pl-PL" sz="1594" b="1" i="0" u="none" strike="noStrike" baseline="0" dirty="0">
                <a:solidFill>
                  <a:schemeClr val="tx1"/>
                </a:solidFill>
                <a:effectLst/>
              </a:rPr>
              <a:t>in 2017 </a:t>
            </a:r>
            <a:br>
              <a:rPr lang="pl-PL" sz="1594" b="1" i="0" u="none" strike="noStrike" baseline="0" dirty="0">
                <a:solidFill>
                  <a:schemeClr val="tx1"/>
                </a:solidFill>
                <a:effectLst/>
              </a:rPr>
            </a:br>
            <a:r>
              <a:rPr lang="pl-PL" sz="1594" b="1" i="0" u="none" strike="noStrike" baseline="0" dirty="0">
                <a:solidFill>
                  <a:schemeClr val="tx1"/>
                </a:solidFill>
                <a:effectLst/>
              </a:rPr>
              <a:t>EU </a:t>
            </a:r>
            <a:r>
              <a:rPr lang="pl-PL" sz="1594" b="1" i="0" u="none" strike="noStrike" baseline="0" dirty="0" err="1">
                <a:solidFill>
                  <a:schemeClr val="tx1"/>
                </a:solidFill>
                <a:effectLst/>
              </a:rPr>
              <a:t>countries</a:t>
            </a:r>
            <a:r>
              <a:rPr lang="pl-PL" sz="1394" b="0" i="0" u="none" strike="noStrike" baseline="0" dirty="0">
                <a:solidFill>
                  <a:srgbClr val="949291"/>
                </a:solidFill>
                <a:effectLst/>
              </a:rPr>
              <a:t>
(EUR </a:t>
            </a:r>
            <a:r>
              <a:rPr lang="pl-PL" sz="1394" b="0" i="0" u="none" strike="noStrike" baseline="0" dirty="0" err="1">
                <a:solidFill>
                  <a:srgbClr val="949291"/>
                </a:solidFill>
                <a:effectLst/>
              </a:rPr>
              <a:t>million</a:t>
            </a:r>
            <a:r>
              <a:rPr lang="pl-PL" sz="1394" b="0" i="0" u="none" strike="noStrike" baseline="0" dirty="0">
                <a:solidFill>
                  <a:srgbClr val="949291"/>
                </a:solidFill>
                <a:effectLst/>
              </a:rPr>
              <a:t>)</a:t>
            </a:r>
            <a:endParaRPr lang="pl-PL" sz="1600" b="0" dirty="0">
              <a:solidFill>
                <a:srgbClr val="949291"/>
              </a:solidFill>
              <a:effectLst/>
            </a:endParaRPr>
          </a:p>
        </c:rich>
      </c:tx>
      <c:overlay val="0"/>
      <c:spPr>
        <a:noFill/>
        <a:ln w="25346">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million EUR</c:v>
                </c:pt>
              </c:strCache>
            </c:strRef>
          </c:tx>
          <c:spPr>
            <a:solidFill>
              <a:srgbClr val="949291"/>
            </a:solidFill>
            <a:ln w="25346">
              <a:noFill/>
            </a:ln>
          </c:spPr>
          <c:invertIfNegative val="0"/>
          <c:dPt>
            <c:idx val="0"/>
            <c:invertIfNegative val="0"/>
            <c:bubble3D val="0"/>
            <c:spPr>
              <a:solidFill>
                <a:srgbClr val="FF002A"/>
              </a:solidFill>
              <a:ln w="25346">
                <a:noFill/>
              </a:ln>
            </c:spPr>
            <c:extLst>
              <c:ext xmlns:c16="http://schemas.microsoft.com/office/drawing/2014/chart" uri="{C3380CC4-5D6E-409C-BE32-E72D297353CC}">
                <c16:uniqueId val="{00000000-970D-4AA3-9823-B0D86EABA179}"/>
              </c:ext>
            </c:extLst>
          </c:dPt>
          <c:dPt>
            <c:idx val="1"/>
            <c:invertIfNegative val="0"/>
            <c:bubble3D val="0"/>
            <c:extLst>
              <c:ext xmlns:c16="http://schemas.microsoft.com/office/drawing/2014/chart" uri="{C3380CC4-5D6E-409C-BE32-E72D297353CC}">
                <c16:uniqueId val="{00000001-970D-4AA3-9823-B0D86EABA179}"/>
              </c:ext>
            </c:extLst>
          </c:dPt>
          <c:dPt>
            <c:idx val="2"/>
            <c:invertIfNegative val="0"/>
            <c:bubble3D val="0"/>
            <c:extLst>
              <c:ext xmlns:c16="http://schemas.microsoft.com/office/drawing/2014/chart" uri="{C3380CC4-5D6E-409C-BE32-E72D297353CC}">
                <c16:uniqueId val="{00000002-970D-4AA3-9823-B0D86EABA179}"/>
              </c:ext>
            </c:extLst>
          </c:dPt>
          <c:dPt>
            <c:idx val="3"/>
            <c:invertIfNegative val="0"/>
            <c:bubble3D val="0"/>
            <c:extLst>
              <c:ext xmlns:c16="http://schemas.microsoft.com/office/drawing/2014/chart" uri="{C3380CC4-5D6E-409C-BE32-E72D297353CC}">
                <c16:uniqueId val="{00000003-970D-4AA3-9823-B0D86EABA179}"/>
              </c:ext>
            </c:extLst>
          </c:dPt>
          <c:dPt>
            <c:idx val="4"/>
            <c:invertIfNegative val="0"/>
            <c:bubble3D val="0"/>
            <c:extLst>
              <c:ext xmlns:c16="http://schemas.microsoft.com/office/drawing/2014/chart" uri="{C3380CC4-5D6E-409C-BE32-E72D297353CC}">
                <c16:uniqueId val="{00000004-970D-4AA3-9823-B0D86EABA179}"/>
              </c:ext>
            </c:extLst>
          </c:dPt>
          <c:dLbls>
            <c:spPr>
              <a:noFill/>
              <a:ln w="25346">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Arkusz1!$A$2:$A$11</c:f>
              <c:strCache>
                <c:ptCount val="10"/>
                <c:pt idx="0">
                  <c:v>Germany</c:v>
                </c:pt>
                <c:pt idx="1">
                  <c:v>Great Britain</c:v>
                </c:pt>
                <c:pt idx="2">
                  <c:v>Netherlands</c:v>
                </c:pt>
                <c:pt idx="3">
                  <c:v>Czech Republic</c:v>
                </c:pt>
                <c:pt idx="4">
                  <c:v>France</c:v>
                </c:pt>
                <c:pt idx="5">
                  <c:v>Italy</c:v>
                </c:pt>
                <c:pt idx="6">
                  <c:v>Slovakia</c:v>
                </c:pt>
                <c:pt idx="7">
                  <c:v>Romania</c:v>
                </c:pt>
                <c:pt idx="8">
                  <c:v>Hungary</c:v>
                </c:pt>
                <c:pt idx="9">
                  <c:v>Lithuania</c:v>
                </c:pt>
              </c:strCache>
            </c:strRef>
          </c:cat>
          <c:val>
            <c:numRef>
              <c:f>Arkusz1!$B$2:$B$11</c:f>
              <c:numCache>
                <c:formatCode>0</c:formatCode>
                <c:ptCount val="10"/>
                <c:pt idx="0">
                  <c:v>4501</c:v>
                </c:pt>
                <c:pt idx="1">
                  <c:v>2108</c:v>
                </c:pt>
                <c:pt idx="2">
                  <c:v>1174</c:v>
                </c:pt>
                <c:pt idx="3">
                  <c:v>1159</c:v>
                </c:pt>
                <c:pt idx="4">
                  <c:v>1154</c:v>
                </c:pt>
                <c:pt idx="5">
                  <c:v>1140</c:v>
                </c:pt>
                <c:pt idx="6">
                  <c:v>585</c:v>
                </c:pt>
                <c:pt idx="7">
                  <c:v>553</c:v>
                </c:pt>
                <c:pt idx="8">
                  <c:v>524</c:v>
                </c:pt>
                <c:pt idx="9">
                  <c:v>494</c:v>
                </c:pt>
              </c:numCache>
            </c:numRef>
          </c:val>
          <c:extLst>
            <c:ext xmlns:c16="http://schemas.microsoft.com/office/drawing/2014/chart" uri="{C3380CC4-5D6E-409C-BE32-E72D297353CC}">
              <c16:uniqueId val="{00000005-970D-4AA3-9823-B0D86EABA179}"/>
            </c:ext>
          </c:extLst>
        </c:ser>
        <c:dLbls>
          <c:showLegendKey val="0"/>
          <c:showVal val="0"/>
          <c:showCatName val="0"/>
          <c:showSerName val="0"/>
          <c:showPercent val="0"/>
          <c:showBubbleSize val="0"/>
        </c:dLbls>
        <c:gapWidth val="139"/>
        <c:axId val="102334848"/>
        <c:axId val="102336384"/>
      </c:barChart>
      <c:catAx>
        <c:axId val="10233484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2336384"/>
        <c:crossesAt val="0"/>
        <c:auto val="1"/>
        <c:lblAlgn val="ctr"/>
        <c:lblOffset val="100"/>
        <c:noMultiLvlLbl val="0"/>
      </c:catAx>
      <c:valAx>
        <c:axId val="102336384"/>
        <c:scaling>
          <c:orientation val="minMax"/>
          <c:max val="500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102334848"/>
        <c:crosses val="autoZero"/>
        <c:crossBetween val="between"/>
        <c:majorUnit val="1000"/>
      </c:valAx>
      <c:spPr>
        <a:noFill/>
        <a:ln w="25346">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6" b="0" i="0" u="none" strike="noStrike" kern="1200" spc="0" baseline="0">
                <a:solidFill>
                  <a:schemeClr val="tx1">
                    <a:lumMod val="65000"/>
                    <a:lumOff val="35000"/>
                  </a:schemeClr>
                </a:solidFill>
                <a:latin typeface="+mn-lt"/>
                <a:ea typeface="+mn-ea"/>
                <a:cs typeface="+mn-cs"/>
              </a:defRPr>
            </a:pPr>
            <a:r>
              <a:rPr lang="pl-PL" sz="1592" b="1" dirty="0" smtClean="0">
                <a:solidFill>
                  <a:schemeClr val="tx1"/>
                </a:solidFill>
                <a:effectLst/>
              </a:rPr>
              <a:t>Export </a:t>
            </a:r>
            <a:r>
              <a:rPr lang="pl-PL" sz="1592" b="1" dirty="0">
                <a:solidFill>
                  <a:schemeClr val="tx1"/>
                </a:solidFill>
                <a:effectLst/>
              </a:rPr>
              <a:t>of </a:t>
            </a:r>
            <a:r>
              <a:rPr lang="pl-PL" sz="1592" b="1" dirty="0" err="1">
                <a:solidFill>
                  <a:schemeClr val="tx1"/>
                </a:solidFill>
                <a:effectLst/>
              </a:rPr>
              <a:t>construction</a:t>
            </a:r>
            <a:r>
              <a:rPr lang="pl-PL" sz="1592" b="1" dirty="0">
                <a:solidFill>
                  <a:schemeClr val="tx1"/>
                </a:solidFill>
                <a:effectLst/>
              </a:rPr>
              <a:t> products
in 200</a:t>
            </a:r>
            <a:r>
              <a:rPr lang="en-GB" sz="1592" b="1" dirty="0">
                <a:solidFill>
                  <a:schemeClr val="tx1"/>
                </a:solidFill>
                <a:effectLst/>
              </a:rPr>
              <a:t>8-20</a:t>
            </a:r>
            <a:r>
              <a:rPr lang="pl-PL" sz="1592" b="1" dirty="0">
                <a:solidFill>
                  <a:schemeClr val="tx1"/>
                </a:solidFill>
                <a:effectLst/>
              </a:rPr>
              <a:t>17</a:t>
            </a:r>
            <a:r>
              <a:rPr lang="pl-PL" sz="1394" dirty="0">
                <a:solidFill>
                  <a:srgbClr val="949291"/>
                </a:solidFill>
                <a:effectLst/>
              </a:rPr>
              <a:t>
(EUR </a:t>
            </a:r>
            <a:r>
              <a:rPr lang="pl-PL" sz="1394" dirty="0" err="1">
                <a:solidFill>
                  <a:srgbClr val="949291"/>
                </a:solidFill>
                <a:effectLst/>
              </a:rPr>
              <a:t>million</a:t>
            </a:r>
            <a:r>
              <a:rPr lang="pl-PL" sz="1394" dirty="0">
                <a:solidFill>
                  <a:srgbClr val="949291"/>
                </a:solidFill>
                <a:effectLst/>
              </a:rPr>
              <a:t>)</a:t>
            </a:r>
            <a:endParaRPr lang="pl-PL" sz="1800" dirty="0">
              <a:solidFill>
                <a:srgbClr val="949291"/>
              </a:solidFill>
              <a:effectLst/>
            </a:endParaRPr>
          </a:p>
        </c:rich>
      </c:tx>
      <c:overlay val="0"/>
      <c:spPr>
        <a:noFill/>
        <a:ln w="25340">
          <a:noFill/>
        </a:ln>
      </c:spPr>
    </c:title>
    <c:autoTitleDeleted val="0"/>
    <c:plotArea>
      <c:layout>
        <c:manualLayout>
          <c:layoutTarget val="inner"/>
          <c:xMode val="edge"/>
          <c:yMode val="edge"/>
          <c:x val="7.2749831686347105E-2"/>
          <c:y val="6.8299050054859464E-2"/>
          <c:w val="0.8998087613296295"/>
          <c:h val="0.80883590601998756"/>
        </c:manualLayout>
      </c:layout>
      <c:barChart>
        <c:barDir val="col"/>
        <c:grouping val="clustered"/>
        <c:varyColors val="0"/>
        <c:ser>
          <c:idx val="0"/>
          <c:order val="0"/>
          <c:tx>
            <c:strRef>
              <c:f>Arkusz1!$B$1</c:f>
              <c:strCache>
                <c:ptCount val="1"/>
                <c:pt idx="0">
                  <c:v>million EUR</c:v>
                </c:pt>
              </c:strCache>
            </c:strRef>
          </c:tx>
          <c:spPr>
            <a:solidFill>
              <a:srgbClr val="929190"/>
            </a:solidFill>
            <a:ln w="25340">
              <a:noFill/>
            </a:ln>
          </c:spPr>
          <c:invertIfNegative val="0"/>
          <c:dPt>
            <c:idx val="0"/>
            <c:invertIfNegative val="0"/>
            <c:bubble3D val="0"/>
            <c:spPr>
              <a:solidFill>
                <a:srgbClr val="929190"/>
              </a:solidFill>
              <a:ln w="25340">
                <a:noFill/>
              </a:ln>
            </c:spPr>
            <c:extLst>
              <c:ext xmlns:c16="http://schemas.microsoft.com/office/drawing/2014/chart" uri="{C3380CC4-5D6E-409C-BE32-E72D297353CC}">
                <c16:uniqueId val="{00000000-D781-40E8-8BB0-8F103FA85AE1}"/>
              </c:ext>
            </c:extLst>
          </c:dPt>
          <c:dPt>
            <c:idx val="1"/>
            <c:invertIfNegative val="0"/>
            <c:bubble3D val="0"/>
            <c:extLst>
              <c:ext xmlns:c16="http://schemas.microsoft.com/office/drawing/2014/chart" uri="{C3380CC4-5D6E-409C-BE32-E72D297353CC}">
                <c16:uniqueId val="{00000001-D781-40E8-8BB0-8F103FA85AE1}"/>
              </c:ext>
            </c:extLst>
          </c:dPt>
          <c:dPt>
            <c:idx val="2"/>
            <c:invertIfNegative val="0"/>
            <c:bubble3D val="0"/>
            <c:extLst>
              <c:ext xmlns:c16="http://schemas.microsoft.com/office/drawing/2014/chart" uri="{C3380CC4-5D6E-409C-BE32-E72D297353CC}">
                <c16:uniqueId val="{00000002-D781-40E8-8BB0-8F103FA85AE1}"/>
              </c:ext>
            </c:extLst>
          </c:dPt>
          <c:dPt>
            <c:idx val="3"/>
            <c:invertIfNegative val="0"/>
            <c:bubble3D val="0"/>
            <c:extLst>
              <c:ext xmlns:c16="http://schemas.microsoft.com/office/drawing/2014/chart" uri="{C3380CC4-5D6E-409C-BE32-E72D297353CC}">
                <c16:uniqueId val="{00000003-D781-40E8-8BB0-8F103FA85AE1}"/>
              </c:ext>
            </c:extLst>
          </c:dPt>
          <c:dPt>
            <c:idx val="4"/>
            <c:invertIfNegative val="0"/>
            <c:bubble3D val="0"/>
            <c:extLst>
              <c:ext xmlns:c16="http://schemas.microsoft.com/office/drawing/2014/chart" uri="{C3380CC4-5D6E-409C-BE32-E72D297353CC}">
                <c16:uniqueId val="{00000004-D781-40E8-8BB0-8F103FA85AE1}"/>
              </c:ext>
            </c:extLst>
          </c:dPt>
          <c:dPt>
            <c:idx val="7"/>
            <c:invertIfNegative val="0"/>
            <c:bubble3D val="0"/>
            <c:extLst>
              <c:ext xmlns:c16="http://schemas.microsoft.com/office/drawing/2014/chart" uri="{C3380CC4-5D6E-409C-BE32-E72D297353CC}">
                <c16:uniqueId val="{00000005-D781-40E8-8BB0-8F103FA85AE1}"/>
              </c:ext>
            </c:extLst>
          </c:dPt>
          <c:dPt>
            <c:idx val="9"/>
            <c:invertIfNegative val="0"/>
            <c:bubble3D val="0"/>
            <c:spPr>
              <a:solidFill>
                <a:srgbClr val="FF002A"/>
              </a:solidFill>
              <a:ln w="25340">
                <a:noFill/>
              </a:ln>
            </c:spPr>
            <c:extLst>
              <c:ext xmlns:c16="http://schemas.microsoft.com/office/drawing/2014/chart" uri="{C3380CC4-5D6E-409C-BE32-E72D297353CC}">
                <c16:uniqueId val="{00000006-D781-40E8-8BB0-8F103FA85AE1}"/>
              </c:ext>
            </c:extLst>
          </c:dPt>
          <c:dLbls>
            <c:spPr>
              <a:noFill/>
              <a:ln w="25340">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4372</c:v>
                </c:pt>
                <c:pt idx="1">
                  <c:v>3258</c:v>
                </c:pt>
                <c:pt idx="2">
                  <c:v>3577</c:v>
                </c:pt>
                <c:pt idx="3">
                  <c:v>4102</c:v>
                </c:pt>
                <c:pt idx="4">
                  <c:v>4582</c:v>
                </c:pt>
                <c:pt idx="5">
                  <c:v>4876</c:v>
                </c:pt>
                <c:pt idx="6">
                  <c:v>5280</c:v>
                </c:pt>
                <c:pt idx="7">
                  <c:v>5495</c:v>
                </c:pt>
                <c:pt idx="8">
                  <c:v>5929</c:v>
                </c:pt>
                <c:pt idx="9">
                  <c:v>6969</c:v>
                </c:pt>
              </c:numCache>
            </c:numRef>
          </c:val>
          <c:extLst>
            <c:ext xmlns:c16="http://schemas.microsoft.com/office/drawing/2014/chart" uri="{C3380CC4-5D6E-409C-BE32-E72D297353CC}">
              <c16:uniqueId val="{00000007-D781-40E8-8BB0-8F103FA85AE1}"/>
            </c:ext>
          </c:extLst>
        </c:ser>
        <c:dLbls>
          <c:showLegendKey val="0"/>
          <c:showVal val="0"/>
          <c:showCatName val="0"/>
          <c:showSerName val="0"/>
          <c:showPercent val="0"/>
          <c:showBubbleSize val="0"/>
        </c:dLbls>
        <c:gapWidth val="139"/>
        <c:axId val="102293888"/>
        <c:axId val="102295424"/>
      </c:barChart>
      <c:catAx>
        <c:axId val="10229388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2295424"/>
        <c:crossesAt val="0"/>
        <c:auto val="1"/>
        <c:lblAlgn val="ctr"/>
        <c:lblOffset val="100"/>
        <c:noMultiLvlLbl val="0"/>
      </c:catAx>
      <c:valAx>
        <c:axId val="102295424"/>
        <c:scaling>
          <c:orientation val="minMax"/>
          <c:max val="8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102293888"/>
        <c:crosses val="autoZero"/>
        <c:crossBetween val="between"/>
        <c:majorUnit val="1000"/>
      </c:valAx>
      <c:spPr>
        <a:noFill/>
        <a:ln w="25340">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lumMod val="65000"/>
                    <a:lumOff val="35000"/>
                  </a:schemeClr>
                </a:solidFill>
                <a:latin typeface="+mn-lt"/>
                <a:ea typeface="+mn-ea"/>
                <a:cs typeface="+mn-cs"/>
              </a:defRPr>
            </a:pPr>
            <a:r>
              <a:rPr lang="pl-PL" sz="1594" b="1" i="0" u="none" strike="noStrike" baseline="0" dirty="0" smtClean="0">
                <a:solidFill>
                  <a:schemeClr val="tx1"/>
                </a:solidFill>
                <a:effectLst/>
              </a:rPr>
              <a:t>Export </a:t>
            </a:r>
            <a:r>
              <a:rPr lang="pl-PL" sz="1594" b="1" i="0" u="none" strike="noStrike" baseline="0" dirty="0">
                <a:solidFill>
                  <a:schemeClr val="tx1"/>
                </a:solidFill>
                <a:effectLst/>
              </a:rPr>
              <a:t>of </a:t>
            </a:r>
            <a:r>
              <a:rPr lang="pl-PL" sz="1594" b="1" i="0" u="none" strike="noStrike" baseline="0" dirty="0" err="1">
                <a:solidFill>
                  <a:schemeClr val="tx1"/>
                </a:solidFill>
                <a:effectLst/>
              </a:rPr>
              <a:t>construction</a:t>
            </a:r>
            <a:r>
              <a:rPr lang="pl-PL" sz="1594" b="1" i="0" u="none" strike="noStrike" baseline="0" dirty="0">
                <a:solidFill>
                  <a:schemeClr val="tx1"/>
                </a:solidFill>
                <a:effectLst/>
              </a:rPr>
              <a:t> products
in 2017, </a:t>
            </a:r>
            <a:r>
              <a:rPr lang="pl-PL" sz="1594" b="1" i="0" u="none" strike="noStrike" baseline="0" dirty="0" smtClean="0">
                <a:solidFill>
                  <a:schemeClr val="tx1"/>
                </a:solidFill>
                <a:effectLst/>
              </a:rPr>
              <a:t>non-EU </a:t>
            </a:r>
            <a:r>
              <a:rPr lang="pl-PL" sz="1594" b="1" i="0" u="none" strike="noStrike" baseline="0" dirty="0" err="1">
                <a:solidFill>
                  <a:schemeClr val="tx1"/>
                </a:solidFill>
                <a:effectLst/>
              </a:rPr>
              <a:t>countries</a:t>
            </a:r>
            <a:r>
              <a:rPr lang="pl-PL" sz="1394" b="0" i="0" u="none" strike="noStrike" baseline="0" dirty="0">
                <a:solidFill>
                  <a:srgbClr val="949291"/>
                </a:solidFill>
                <a:effectLst/>
              </a:rPr>
              <a:t>
(EUR </a:t>
            </a:r>
            <a:r>
              <a:rPr lang="pl-PL" sz="1394" b="0" i="0" u="none" strike="noStrike" baseline="0" dirty="0" err="1">
                <a:solidFill>
                  <a:srgbClr val="949291"/>
                </a:solidFill>
                <a:effectLst/>
              </a:rPr>
              <a:t>million</a:t>
            </a:r>
            <a:r>
              <a:rPr lang="pl-PL" sz="1394" b="0" i="0" u="none" strike="noStrike" baseline="0" dirty="0">
                <a:solidFill>
                  <a:srgbClr val="949291"/>
                </a:solidFill>
                <a:effectLst/>
              </a:rPr>
              <a:t>)</a:t>
            </a:r>
            <a:endParaRPr lang="pl-PL" sz="1600" b="0" dirty="0">
              <a:solidFill>
                <a:srgbClr val="949291"/>
              </a:solidFill>
              <a:effectLst/>
            </a:endParaRPr>
          </a:p>
        </c:rich>
      </c:tx>
      <c:overlay val="0"/>
      <c:spPr>
        <a:noFill/>
        <a:ln w="25346">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million EUR</c:v>
                </c:pt>
              </c:strCache>
            </c:strRef>
          </c:tx>
          <c:spPr>
            <a:solidFill>
              <a:srgbClr val="949291"/>
            </a:solidFill>
            <a:ln w="25346">
              <a:noFill/>
            </a:ln>
          </c:spPr>
          <c:invertIfNegative val="0"/>
          <c:dPt>
            <c:idx val="0"/>
            <c:invertIfNegative val="0"/>
            <c:bubble3D val="0"/>
            <c:spPr>
              <a:solidFill>
                <a:srgbClr val="FF002A"/>
              </a:solidFill>
              <a:ln w="25346">
                <a:noFill/>
              </a:ln>
            </c:spPr>
            <c:extLst>
              <c:ext xmlns:c16="http://schemas.microsoft.com/office/drawing/2014/chart" uri="{C3380CC4-5D6E-409C-BE32-E72D297353CC}">
                <c16:uniqueId val="{00000000-FC28-409D-8394-DC99404E4020}"/>
              </c:ext>
            </c:extLst>
          </c:dPt>
          <c:dPt>
            <c:idx val="1"/>
            <c:invertIfNegative val="0"/>
            <c:bubble3D val="0"/>
            <c:extLst>
              <c:ext xmlns:c16="http://schemas.microsoft.com/office/drawing/2014/chart" uri="{C3380CC4-5D6E-409C-BE32-E72D297353CC}">
                <c16:uniqueId val="{00000001-FC28-409D-8394-DC99404E4020}"/>
              </c:ext>
            </c:extLst>
          </c:dPt>
          <c:dPt>
            <c:idx val="2"/>
            <c:invertIfNegative val="0"/>
            <c:bubble3D val="0"/>
            <c:extLst>
              <c:ext xmlns:c16="http://schemas.microsoft.com/office/drawing/2014/chart" uri="{C3380CC4-5D6E-409C-BE32-E72D297353CC}">
                <c16:uniqueId val="{00000002-FC28-409D-8394-DC99404E4020}"/>
              </c:ext>
            </c:extLst>
          </c:dPt>
          <c:dPt>
            <c:idx val="3"/>
            <c:invertIfNegative val="0"/>
            <c:bubble3D val="0"/>
            <c:extLst>
              <c:ext xmlns:c16="http://schemas.microsoft.com/office/drawing/2014/chart" uri="{C3380CC4-5D6E-409C-BE32-E72D297353CC}">
                <c16:uniqueId val="{00000003-FC28-409D-8394-DC99404E4020}"/>
              </c:ext>
            </c:extLst>
          </c:dPt>
          <c:dPt>
            <c:idx val="4"/>
            <c:invertIfNegative val="0"/>
            <c:bubble3D val="0"/>
            <c:extLst>
              <c:ext xmlns:c16="http://schemas.microsoft.com/office/drawing/2014/chart" uri="{C3380CC4-5D6E-409C-BE32-E72D297353CC}">
                <c16:uniqueId val="{00000004-FC28-409D-8394-DC99404E4020}"/>
              </c:ext>
            </c:extLst>
          </c:dPt>
          <c:dLbls>
            <c:spPr>
              <a:noFill/>
              <a:ln w="25346">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Arkusz1!$A$2:$A$14</c:f>
              <c:strCache>
                <c:ptCount val="13"/>
                <c:pt idx="0">
                  <c:v>Norway</c:v>
                </c:pt>
                <c:pt idx="1">
                  <c:v>Russia</c:v>
                </c:pt>
                <c:pt idx="2">
                  <c:v>Ukraine</c:v>
                </c:pt>
                <c:pt idx="3">
                  <c:v>USA</c:v>
                </c:pt>
                <c:pt idx="4">
                  <c:v>Switzerland</c:v>
                </c:pt>
                <c:pt idx="5">
                  <c:v>Belarus</c:v>
                </c:pt>
                <c:pt idx="6">
                  <c:v>China</c:v>
                </c:pt>
                <c:pt idx="7">
                  <c:v>Republic of Korea</c:v>
                </c:pt>
                <c:pt idx="8">
                  <c:v>Turkey</c:v>
                </c:pt>
                <c:pt idx="9">
                  <c:v>Kazakhstan</c:v>
                </c:pt>
                <c:pt idx="10">
                  <c:v>Mexico</c:v>
                </c:pt>
                <c:pt idx="11">
                  <c:v>Iceland</c:v>
                </c:pt>
                <c:pt idx="12">
                  <c:v>Canada</c:v>
                </c:pt>
              </c:strCache>
            </c:strRef>
          </c:cat>
          <c:val>
            <c:numRef>
              <c:f>Arkusz1!$B$2:$B$14</c:f>
              <c:numCache>
                <c:formatCode>#,#00</c:formatCode>
                <c:ptCount val="13"/>
                <c:pt idx="0">
                  <c:v>347</c:v>
                </c:pt>
                <c:pt idx="1">
                  <c:v>289.39999999999998</c:v>
                </c:pt>
                <c:pt idx="2">
                  <c:v>139.19999999999999</c:v>
                </c:pt>
                <c:pt idx="3">
                  <c:v>87.6</c:v>
                </c:pt>
                <c:pt idx="4">
                  <c:v>84.4</c:v>
                </c:pt>
                <c:pt idx="5">
                  <c:v>55.5</c:v>
                </c:pt>
                <c:pt idx="6">
                  <c:v>22.8</c:v>
                </c:pt>
                <c:pt idx="7">
                  <c:v>18.8</c:v>
                </c:pt>
                <c:pt idx="8">
                  <c:v>18.2</c:v>
                </c:pt>
                <c:pt idx="9">
                  <c:v>17</c:v>
                </c:pt>
                <c:pt idx="10">
                  <c:v>11</c:v>
                </c:pt>
                <c:pt idx="11">
                  <c:v>10.9</c:v>
                </c:pt>
                <c:pt idx="12">
                  <c:v>10.5</c:v>
                </c:pt>
              </c:numCache>
            </c:numRef>
          </c:val>
          <c:extLst>
            <c:ext xmlns:c16="http://schemas.microsoft.com/office/drawing/2014/chart" uri="{C3380CC4-5D6E-409C-BE32-E72D297353CC}">
              <c16:uniqueId val="{00000005-FC28-409D-8394-DC99404E4020}"/>
            </c:ext>
          </c:extLst>
        </c:ser>
        <c:dLbls>
          <c:showLegendKey val="0"/>
          <c:showVal val="0"/>
          <c:showCatName val="0"/>
          <c:showSerName val="0"/>
          <c:showPercent val="0"/>
          <c:showBubbleSize val="0"/>
        </c:dLbls>
        <c:gapWidth val="139"/>
        <c:axId val="102491264"/>
        <c:axId val="102492800"/>
      </c:barChart>
      <c:catAx>
        <c:axId val="10249126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2492800"/>
        <c:crossesAt val="0"/>
        <c:auto val="1"/>
        <c:lblAlgn val="ctr"/>
        <c:lblOffset val="100"/>
        <c:noMultiLvlLbl val="0"/>
      </c:catAx>
      <c:valAx>
        <c:axId val="102492800"/>
        <c:scaling>
          <c:orientation val="minMax"/>
          <c:max val="35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102491264"/>
        <c:crosses val="autoZero"/>
        <c:crossBetween val="between"/>
        <c:majorUnit val="50"/>
      </c:valAx>
      <c:spPr>
        <a:noFill/>
        <a:ln w="25346">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2" b="0" i="0" u="none" strike="noStrike" kern="1200" spc="0" baseline="0">
                <a:solidFill>
                  <a:schemeClr val="tx1">
                    <a:lumMod val="65000"/>
                    <a:lumOff val="35000"/>
                  </a:schemeClr>
                </a:solidFill>
                <a:latin typeface="+mn-lt"/>
                <a:ea typeface="+mn-ea"/>
                <a:cs typeface="+mn-cs"/>
              </a:defRPr>
            </a:pPr>
            <a:r>
              <a:rPr lang="pl-PL" sz="1592" b="1" i="0" u="none" strike="noStrike" baseline="0" dirty="0" smtClean="0">
                <a:solidFill>
                  <a:schemeClr val="tx1"/>
                </a:solidFill>
                <a:effectLst/>
              </a:rPr>
              <a:t>Export </a:t>
            </a:r>
            <a:r>
              <a:rPr lang="pl-PL" sz="1592" b="1" i="0" u="none" strike="noStrike" baseline="0" dirty="0">
                <a:solidFill>
                  <a:schemeClr val="tx1"/>
                </a:solidFill>
                <a:effectLst/>
              </a:rPr>
              <a:t>of </a:t>
            </a:r>
            <a:r>
              <a:rPr lang="pl-PL" sz="1592" b="1" i="0" u="none" strike="noStrike" baseline="0" dirty="0" err="1">
                <a:solidFill>
                  <a:schemeClr val="tx1"/>
                </a:solidFill>
                <a:effectLst/>
              </a:rPr>
              <a:t>construction</a:t>
            </a:r>
            <a:r>
              <a:rPr lang="pl-PL" sz="1592" b="1" i="0" u="none" strike="noStrike" baseline="0" dirty="0">
                <a:solidFill>
                  <a:schemeClr val="tx1"/>
                </a:solidFill>
                <a:effectLst/>
              </a:rPr>
              <a:t> products
in 2017, EU </a:t>
            </a:r>
            <a:r>
              <a:rPr lang="pl-PL" sz="1592" b="1" i="0" u="none" strike="noStrike" baseline="0" dirty="0" err="1">
                <a:solidFill>
                  <a:schemeClr val="tx1"/>
                </a:solidFill>
                <a:effectLst/>
              </a:rPr>
              <a:t>countries</a:t>
            </a:r>
            <a:r>
              <a:rPr lang="pl-PL" sz="1392" b="0" i="0" u="none" strike="noStrike" baseline="0" dirty="0">
                <a:solidFill>
                  <a:srgbClr val="949291"/>
                </a:solidFill>
                <a:effectLst/>
              </a:rPr>
              <a:t>
(EUR </a:t>
            </a:r>
            <a:r>
              <a:rPr lang="pl-PL" sz="1392" b="0" i="0" u="none" strike="noStrike" baseline="0" dirty="0" err="1">
                <a:solidFill>
                  <a:srgbClr val="949291"/>
                </a:solidFill>
                <a:effectLst/>
              </a:rPr>
              <a:t>million</a:t>
            </a:r>
            <a:r>
              <a:rPr lang="pl-PL" sz="1392" b="0" i="0" u="none" strike="noStrike" baseline="0" dirty="0">
                <a:solidFill>
                  <a:srgbClr val="949291"/>
                </a:solidFill>
                <a:effectLst/>
              </a:rPr>
              <a:t>)</a:t>
            </a:r>
            <a:endParaRPr lang="pl-PL" sz="1600" b="0" dirty="0">
              <a:solidFill>
                <a:srgbClr val="949291"/>
              </a:solidFill>
              <a:effectLst/>
            </a:endParaRPr>
          </a:p>
        </c:rich>
      </c:tx>
      <c:overlay val="0"/>
      <c:spPr>
        <a:noFill/>
        <a:ln w="25333">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million EUR</c:v>
                </c:pt>
              </c:strCache>
            </c:strRef>
          </c:tx>
          <c:spPr>
            <a:solidFill>
              <a:srgbClr val="949291"/>
            </a:solidFill>
            <a:ln w="25333">
              <a:noFill/>
            </a:ln>
          </c:spPr>
          <c:invertIfNegative val="0"/>
          <c:dPt>
            <c:idx val="0"/>
            <c:invertIfNegative val="0"/>
            <c:bubble3D val="0"/>
            <c:spPr>
              <a:solidFill>
                <a:srgbClr val="FF002A"/>
              </a:solidFill>
              <a:ln w="25333">
                <a:noFill/>
              </a:ln>
            </c:spPr>
            <c:extLst>
              <c:ext xmlns:c16="http://schemas.microsoft.com/office/drawing/2014/chart" uri="{C3380CC4-5D6E-409C-BE32-E72D297353CC}">
                <c16:uniqueId val="{00000000-5C8E-48AC-8CE1-0934D98967CC}"/>
              </c:ext>
            </c:extLst>
          </c:dPt>
          <c:dPt>
            <c:idx val="1"/>
            <c:invertIfNegative val="0"/>
            <c:bubble3D val="0"/>
            <c:extLst>
              <c:ext xmlns:c16="http://schemas.microsoft.com/office/drawing/2014/chart" uri="{C3380CC4-5D6E-409C-BE32-E72D297353CC}">
                <c16:uniqueId val="{00000001-5C8E-48AC-8CE1-0934D98967CC}"/>
              </c:ext>
            </c:extLst>
          </c:dPt>
          <c:dPt>
            <c:idx val="2"/>
            <c:invertIfNegative val="0"/>
            <c:bubble3D val="0"/>
            <c:extLst>
              <c:ext xmlns:c16="http://schemas.microsoft.com/office/drawing/2014/chart" uri="{C3380CC4-5D6E-409C-BE32-E72D297353CC}">
                <c16:uniqueId val="{00000002-5C8E-48AC-8CE1-0934D98967CC}"/>
              </c:ext>
            </c:extLst>
          </c:dPt>
          <c:dPt>
            <c:idx val="3"/>
            <c:invertIfNegative val="0"/>
            <c:bubble3D val="0"/>
            <c:extLst>
              <c:ext xmlns:c16="http://schemas.microsoft.com/office/drawing/2014/chart" uri="{C3380CC4-5D6E-409C-BE32-E72D297353CC}">
                <c16:uniqueId val="{00000003-5C8E-48AC-8CE1-0934D98967CC}"/>
              </c:ext>
            </c:extLst>
          </c:dPt>
          <c:dPt>
            <c:idx val="4"/>
            <c:invertIfNegative val="0"/>
            <c:bubble3D val="0"/>
            <c:extLst>
              <c:ext xmlns:c16="http://schemas.microsoft.com/office/drawing/2014/chart" uri="{C3380CC4-5D6E-409C-BE32-E72D297353CC}">
                <c16:uniqueId val="{00000004-5C8E-48AC-8CE1-0934D98967CC}"/>
              </c:ext>
            </c:extLst>
          </c:dPt>
          <c:dLbls>
            <c:spPr>
              <a:noFill/>
              <a:ln w="25333">
                <a:noFill/>
              </a:ln>
            </c:spPr>
            <c:txPr>
              <a:bodyPr rot="0" spcFirstLastPara="1" vertOverflow="overflow" horzOverflow="overflow" vert="horz" wrap="square" lIns="38100" tIns="19050" rIns="38100" bIns="19050" anchor="ctr" anchorCtr="1">
                <a:spAutoFit/>
              </a:bodyPr>
              <a:lstStyle/>
              <a:p>
                <a:pPr>
                  <a:defRPr sz="1044"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Arkusz1!$A$2:$A$11</c:f>
              <c:strCache>
                <c:ptCount val="10"/>
                <c:pt idx="0">
                  <c:v>Germany</c:v>
                </c:pt>
                <c:pt idx="1">
                  <c:v>France</c:v>
                </c:pt>
                <c:pt idx="2">
                  <c:v>Great Britain</c:v>
                </c:pt>
                <c:pt idx="3">
                  <c:v>Czech Republic</c:v>
                </c:pt>
                <c:pt idx="4">
                  <c:v>Sweden</c:v>
                </c:pt>
                <c:pt idx="5">
                  <c:v>Belgium</c:v>
                </c:pt>
                <c:pt idx="6">
                  <c:v>Slovakia</c:v>
                </c:pt>
                <c:pt idx="7">
                  <c:v>Netherlands</c:v>
                </c:pt>
                <c:pt idx="8">
                  <c:v>Italy</c:v>
                </c:pt>
                <c:pt idx="9">
                  <c:v>Denmark</c:v>
                </c:pt>
              </c:strCache>
            </c:strRef>
          </c:cat>
          <c:val>
            <c:numRef>
              <c:f>Arkusz1!$B$2:$B$11</c:f>
              <c:numCache>
                <c:formatCode>#,#00</c:formatCode>
                <c:ptCount val="10"/>
                <c:pt idx="0">
                  <c:v>1981.2</c:v>
                </c:pt>
                <c:pt idx="1">
                  <c:v>482.1</c:v>
                </c:pt>
                <c:pt idx="2">
                  <c:v>442.8</c:v>
                </c:pt>
                <c:pt idx="3">
                  <c:v>347.8</c:v>
                </c:pt>
                <c:pt idx="4">
                  <c:v>319.10000000000002</c:v>
                </c:pt>
                <c:pt idx="5">
                  <c:v>278.10000000000002</c:v>
                </c:pt>
                <c:pt idx="6">
                  <c:v>236.5</c:v>
                </c:pt>
                <c:pt idx="7">
                  <c:v>231.2</c:v>
                </c:pt>
                <c:pt idx="8">
                  <c:v>224.4</c:v>
                </c:pt>
                <c:pt idx="9">
                  <c:v>211.2</c:v>
                </c:pt>
              </c:numCache>
            </c:numRef>
          </c:val>
          <c:extLst>
            <c:ext xmlns:c16="http://schemas.microsoft.com/office/drawing/2014/chart" uri="{C3380CC4-5D6E-409C-BE32-E72D297353CC}">
              <c16:uniqueId val="{00000005-5C8E-48AC-8CE1-0934D98967CC}"/>
            </c:ext>
          </c:extLst>
        </c:ser>
        <c:dLbls>
          <c:showLegendKey val="0"/>
          <c:showVal val="0"/>
          <c:showCatName val="0"/>
          <c:showSerName val="0"/>
          <c:showPercent val="0"/>
          <c:showBubbleSize val="0"/>
        </c:dLbls>
        <c:gapWidth val="139"/>
        <c:axId val="103192448"/>
        <c:axId val="103193984"/>
      </c:barChart>
      <c:catAx>
        <c:axId val="10319244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4" b="1" i="0" u="none" strike="noStrike" kern="1200" baseline="0">
                <a:solidFill>
                  <a:schemeClr val="bg1">
                    <a:lumMod val="50000"/>
                  </a:schemeClr>
                </a:solidFill>
                <a:latin typeface="+mn-lt"/>
                <a:ea typeface="+mn-ea"/>
                <a:cs typeface="+mn-cs"/>
              </a:defRPr>
            </a:pPr>
            <a:endParaRPr lang="cs-CZ"/>
          </a:p>
        </c:txPr>
        <c:crossAx val="103193984"/>
        <c:crossesAt val="0"/>
        <c:auto val="1"/>
        <c:lblAlgn val="ctr"/>
        <c:lblOffset val="100"/>
        <c:noMultiLvlLbl val="0"/>
      </c:catAx>
      <c:valAx>
        <c:axId val="103193984"/>
        <c:scaling>
          <c:orientation val="minMax"/>
          <c:max val="200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103192448"/>
        <c:crosses val="autoZero"/>
        <c:crossBetween val="between"/>
        <c:majorUnit val="500"/>
      </c:valAx>
      <c:spPr>
        <a:noFill/>
        <a:ln w="25333">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lumMod val="65000"/>
                    <a:lumOff val="35000"/>
                  </a:schemeClr>
                </a:solidFill>
                <a:latin typeface="+mn-lt"/>
                <a:ea typeface="+mn-ea"/>
                <a:cs typeface="+mn-cs"/>
              </a:defRPr>
            </a:pPr>
            <a:r>
              <a:rPr lang="pl-PL" sz="1594" b="1" i="0" u="none" strike="noStrike" baseline="0" dirty="0" err="1">
                <a:solidFill>
                  <a:schemeClr val="tx1"/>
                </a:solidFill>
                <a:effectLst/>
              </a:rPr>
              <a:t>Yacht</a:t>
            </a:r>
            <a:r>
              <a:rPr lang="pl-PL" sz="1594" b="1" i="0" u="none" strike="noStrike" baseline="0" dirty="0">
                <a:solidFill>
                  <a:schemeClr val="tx1"/>
                </a:solidFill>
                <a:effectLst/>
              </a:rPr>
              <a:t> </a:t>
            </a:r>
            <a:r>
              <a:rPr lang="pl-PL" sz="1594" b="1" i="0" u="none" strike="noStrike" baseline="0" dirty="0" err="1">
                <a:solidFill>
                  <a:schemeClr val="tx1"/>
                </a:solidFill>
                <a:effectLst/>
              </a:rPr>
              <a:t>industry</a:t>
            </a:r>
            <a:r>
              <a:rPr lang="pl-PL" sz="1594" b="1" i="0" u="none" strike="noStrike" baseline="0" dirty="0">
                <a:solidFill>
                  <a:schemeClr val="tx1"/>
                </a:solidFill>
                <a:effectLst/>
              </a:rPr>
              <a:t> </a:t>
            </a:r>
            <a:r>
              <a:rPr lang="pl-PL" sz="1594" b="1" i="0" u="none" strike="noStrike" baseline="0" dirty="0" err="1" smtClean="0">
                <a:solidFill>
                  <a:schemeClr val="tx1"/>
                </a:solidFill>
                <a:effectLst/>
              </a:rPr>
              <a:t>exports</a:t>
            </a:r>
            <a:r>
              <a:rPr lang="pl-PL" sz="1594" b="1" i="0" u="none" strike="noStrike" baseline="0" dirty="0" smtClean="0">
                <a:solidFill>
                  <a:schemeClr val="tx1"/>
                </a:solidFill>
                <a:effectLst/>
              </a:rPr>
              <a:t> </a:t>
            </a:r>
            <a:r>
              <a:rPr lang="pl-PL" sz="1594" b="1" i="0" u="none" strike="noStrike" baseline="0" dirty="0">
                <a:solidFill>
                  <a:schemeClr val="tx1"/>
                </a:solidFill>
                <a:effectLst/>
              </a:rPr>
              <a:t>in 2017
EU </a:t>
            </a:r>
            <a:r>
              <a:rPr lang="pl-PL" sz="1594" b="1" i="0" u="none" strike="noStrike" baseline="0" dirty="0" err="1">
                <a:solidFill>
                  <a:schemeClr val="tx1"/>
                </a:solidFill>
                <a:effectLst/>
              </a:rPr>
              <a:t>countries</a:t>
            </a:r>
            <a:r>
              <a:rPr lang="pl-PL" sz="1594" b="1" i="0" u="none" strike="noStrike" baseline="0" dirty="0">
                <a:solidFill>
                  <a:schemeClr val="tx1"/>
                </a:solidFill>
                <a:effectLst/>
              </a:rPr>
              <a:t> – </a:t>
            </a:r>
            <a:r>
              <a:rPr lang="pl-PL" sz="1594" b="1" i="0" u="none" strike="noStrike" baseline="0" dirty="0" err="1">
                <a:solidFill>
                  <a:schemeClr val="tx1"/>
                </a:solidFill>
                <a:effectLst/>
              </a:rPr>
              <a:t>over</a:t>
            </a:r>
            <a:r>
              <a:rPr lang="pl-PL" sz="1594" b="1" i="0" u="none" strike="noStrike" baseline="0" dirty="0">
                <a:solidFill>
                  <a:schemeClr val="tx1"/>
                </a:solidFill>
                <a:effectLst/>
              </a:rPr>
              <a:t> EUR 1 </a:t>
            </a:r>
            <a:r>
              <a:rPr lang="pl-PL" sz="1594" b="1" i="0" u="none" strike="noStrike" baseline="0" dirty="0" err="1">
                <a:solidFill>
                  <a:schemeClr val="tx1"/>
                </a:solidFill>
                <a:effectLst/>
              </a:rPr>
              <a:t>million</a:t>
            </a:r>
            <a:endParaRPr lang="pl-PL" sz="1600" b="0" dirty="0">
              <a:solidFill>
                <a:srgbClr val="949291"/>
              </a:solidFill>
              <a:effectLst/>
            </a:endParaRPr>
          </a:p>
        </c:rich>
      </c:tx>
      <c:overlay val="0"/>
      <c:spPr>
        <a:noFill/>
        <a:ln w="25352">
          <a:noFill/>
        </a:ln>
      </c:spPr>
    </c:title>
    <c:autoTitleDeleted val="0"/>
    <c:plotArea>
      <c:layout>
        <c:manualLayout>
          <c:layoutTarget val="inner"/>
          <c:xMode val="edge"/>
          <c:yMode val="edge"/>
          <c:x val="5.1215031195521073E-2"/>
          <c:y val="7.0507785304026918E-2"/>
          <c:w val="0.9310611780345267"/>
          <c:h val="0.63949122200391884"/>
        </c:manualLayout>
      </c:layout>
      <c:barChart>
        <c:barDir val="col"/>
        <c:grouping val="clustered"/>
        <c:varyColors val="0"/>
        <c:ser>
          <c:idx val="0"/>
          <c:order val="0"/>
          <c:tx>
            <c:strRef>
              <c:f>Arkusz1!$B$1</c:f>
              <c:strCache>
                <c:ptCount val="1"/>
                <c:pt idx="0">
                  <c:v>million EUR</c:v>
                </c:pt>
              </c:strCache>
            </c:strRef>
          </c:tx>
          <c:spPr>
            <a:solidFill>
              <a:srgbClr val="949291"/>
            </a:solidFill>
            <a:ln w="25352">
              <a:noFill/>
            </a:ln>
          </c:spPr>
          <c:invertIfNegative val="0"/>
          <c:dPt>
            <c:idx val="0"/>
            <c:invertIfNegative val="0"/>
            <c:bubble3D val="0"/>
            <c:spPr>
              <a:solidFill>
                <a:srgbClr val="FF002A"/>
              </a:solidFill>
              <a:ln w="25352">
                <a:noFill/>
              </a:ln>
            </c:spPr>
            <c:extLst>
              <c:ext xmlns:c16="http://schemas.microsoft.com/office/drawing/2014/chart" uri="{C3380CC4-5D6E-409C-BE32-E72D297353CC}">
                <c16:uniqueId val="{00000000-8CC9-4E13-8786-7D67AFA8E2E8}"/>
              </c:ext>
            </c:extLst>
          </c:dPt>
          <c:dPt>
            <c:idx val="1"/>
            <c:invertIfNegative val="0"/>
            <c:bubble3D val="0"/>
            <c:extLst>
              <c:ext xmlns:c16="http://schemas.microsoft.com/office/drawing/2014/chart" uri="{C3380CC4-5D6E-409C-BE32-E72D297353CC}">
                <c16:uniqueId val="{00000001-8CC9-4E13-8786-7D67AFA8E2E8}"/>
              </c:ext>
            </c:extLst>
          </c:dPt>
          <c:dPt>
            <c:idx val="2"/>
            <c:invertIfNegative val="0"/>
            <c:bubble3D val="0"/>
            <c:extLst>
              <c:ext xmlns:c16="http://schemas.microsoft.com/office/drawing/2014/chart" uri="{C3380CC4-5D6E-409C-BE32-E72D297353CC}">
                <c16:uniqueId val="{00000002-8CC9-4E13-8786-7D67AFA8E2E8}"/>
              </c:ext>
            </c:extLst>
          </c:dPt>
          <c:dPt>
            <c:idx val="3"/>
            <c:invertIfNegative val="0"/>
            <c:bubble3D val="0"/>
            <c:extLst>
              <c:ext xmlns:c16="http://schemas.microsoft.com/office/drawing/2014/chart" uri="{C3380CC4-5D6E-409C-BE32-E72D297353CC}">
                <c16:uniqueId val="{00000003-8CC9-4E13-8786-7D67AFA8E2E8}"/>
              </c:ext>
            </c:extLst>
          </c:dPt>
          <c:dPt>
            <c:idx val="4"/>
            <c:invertIfNegative val="0"/>
            <c:bubble3D val="0"/>
            <c:extLst>
              <c:ext xmlns:c16="http://schemas.microsoft.com/office/drawing/2014/chart" uri="{C3380CC4-5D6E-409C-BE32-E72D297353CC}">
                <c16:uniqueId val="{00000004-8CC9-4E13-8786-7D67AFA8E2E8}"/>
              </c:ext>
            </c:extLst>
          </c:dPt>
          <c:dLbls>
            <c:spPr>
              <a:noFill/>
              <a:ln w="25352">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Arkusz1!$A$2:$A$17</c:f>
              <c:strCache>
                <c:ptCount val="16"/>
                <c:pt idx="0">
                  <c:v>France</c:v>
                </c:pt>
                <c:pt idx="1">
                  <c:v>Netherlands</c:v>
                </c:pt>
                <c:pt idx="2">
                  <c:v>Germany</c:v>
                </c:pt>
                <c:pt idx="3">
                  <c:v>Great Britain</c:v>
                </c:pt>
                <c:pt idx="4">
                  <c:v>Spain</c:v>
                </c:pt>
                <c:pt idx="5">
                  <c:v>Sweden</c:v>
                </c:pt>
                <c:pt idx="6">
                  <c:v>Finland</c:v>
                </c:pt>
                <c:pt idx="7">
                  <c:v>Denmark</c:v>
                </c:pt>
                <c:pt idx="8">
                  <c:v>Italy</c:v>
                </c:pt>
                <c:pt idx="9">
                  <c:v>Croatia</c:v>
                </c:pt>
                <c:pt idx="10">
                  <c:v>Slovenia</c:v>
                </c:pt>
                <c:pt idx="11">
                  <c:v>Malta</c:v>
                </c:pt>
                <c:pt idx="12">
                  <c:v>Czech Republic</c:v>
                </c:pt>
                <c:pt idx="13">
                  <c:v>Austria</c:v>
                </c:pt>
                <c:pt idx="14">
                  <c:v>Hungary</c:v>
                </c:pt>
                <c:pt idx="15">
                  <c:v>Belgium</c:v>
                </c:pt>
              </c:strCache>
            </c:strRef>
          </c:cat>
          <c:val>
            <c:numRef>
              <c:f>Arkusz1!$B$2:$B$17</c:f>
              <c:numCache>
                <c:formatCode>#\ #,#00</c:formatCode>
                <c:ptCount val="16"/>
                <c:pt idx="0">
                  <c:v>55.1</c:v>
                </c:pt>
                <c:pt idx="1">
                  <c:v>49.4</c:v>
                </c:pt>
                <c:pt idx="2">
                  <c:v>48.9</c:v>
                </c:pt>
                <c:pt idx="3">
                  <c:v>18</c:v>
                </c:pt>
                <c:pt idx="4">
                  <c:v>17.600000000000001</c:v>
                </c:pt>
                <c:pt idx="5">
                  <c:v>17.5</c:v>
                </c:pt>
                <c:pt idx="6">
                  <c:v>16.2</c:v>
                </c:pt>
                <c:pt idx="7">
                  <c:v>9.5</c:v>
                </c:pt>
                <c:pt idx="8">
                  <c:v>6.7</c:v>
                </c:pt>
                <c:pt idx="9">
                  <c:v>2.9</c:v>
                </c:pt>
                <c:pt idx="10">
                  <c:v>2.7</c:v>
                </c:pt>
                <c:pt idx="11">
                  <c:v>2.2999999999999998</c:v>
                </c:pt>
                <c:pt idx="12">
                  <c:v>2.2999999999999998</c:v>
                </c:pt>
                <c:pt idx="13">
                  <c:v>2</c:v>
                </c:pt>
                <c:pt idx="14">
                  <c:v>1.7</c:v>
                </c:pt>
                <c:pt idx="15">
                  <c:v>1.4</c:v>
                </c:pt>
              </c:numCache>
            </c:numRef>
          </c:val>
          <c:extLst>
            <c:ext xmlns:c16="http://schemas.microsoft.com/office/drawing/2014/chart" uri="{C3380CC4-5D6E-409C-BE32-E72D297353CC}">
              <c16:uniqueId val="{00000005-8CC9-4E13-8786-7D67AFA8E2E8}"/>
            </c:ext>
          </c:extLst>
        </c:ser>
        <c:dLbls>
          <c:showLegendKey val="0"/>
          <c:showVal val="0"/>
          <c:showCatName val="0"/>
          <c:showSerName val="0"/>
          <c:showPercent val="0"/>
          <c:showBubbleSize val="0"/>
        </c:dLbls>
        <c:gapWidth val="139"/>
        <c:axId val="102983936"/>
        <c:axId val="102998016"/>
      </c:barChart>
      <c:catAx>
        <c:axId val="102983936"/>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2998016"/>
        <c:crossesAt val="0"/>
        <c:auto val="1"/>
        <c:lblAlgn val="ctr"/>
        <c:lblOffset val="100"/>
        <c:noMultiLvlLbl val="0"/>
      </c:catAx>
      <c:valAx>
        <c:axId val="102998016"/>
        <c:scaling>
          <c:orientation val="minMax"/>
          <c:max val="60"/>
          <c:min val="0"/>
        </c:scaling>
        <c:delete val="0"/>
        <c:axPos val="l"/>
        <c:numFmt formatCode="#\ #,#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102983936"/>
        <c:crosses val="autoZero"/>
        <c:crossBetween val="between"/>
        <c:majorUnit val="10"/>
      </c:valAx>
      <c:spPr>
        <a:noFill/>
        <a:ln w="25352">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96" b="0" i="0" u="none" strike="noStrike" kern="1200" spc="0" baseline="0">
                <a:solidFill>
                  <a:schemeClr val="tx1">
                    <a:lumMod val="65000"/>
                    <a:lumOff val="35000"/>
                  </a:schemeClr>
                </a:solidFill>
                <a:latin typeface="+mn-lt"/>
                <a:ea typeface="+mn-ea"/>
                <a:cs typeface="+mn-cs"/>
              </a:defRPr>
            </a:pPr>
            <a:r>
              <a:rPr lang="pl-PL" sz="1595" b="1" dirty="0" err="1">
                <a:solidFill>
                  <a:schemeClr val="tx1"/>
                </a:solidFill>
                <a:effectLst/>
              </a:rPr>
              <a:t>Yacht</a:t>
            </a:r>
            <a:r>
              <a:rPr lang="pl-PL" sz="1595" b="1" dirty="0">
                <a:solidFill>
                  <a:schemeClr val="tx1"/>
                </a:solidFill>
                <a:effectLst/>
              </a:rPr>
              <a:t> </a:t>
            </a:r>
            <a:r>
              <a:rPr lang="pl-PL" sz="1595" b="1" dirty="0" err="1">
                <a:solidFill>
                  <a:schemeClr val="tx1"/>
                </a:solidFill>
                <a:effectLst/>
              </a:rPr>
              <a:t>industry’s</a:t>
            </a:r>
            <a:r>
              <a:rPr lang="pl-PL" sz="1595" b="1" dirty="0">
                <a:solidFill>
                  <a:schemeClr val="tx1"/>
                </a:solidFill>
                <a:effectLst/>
              </a:rPr>
              <a:t> </a:t>
            </a:r>
            <a:r>
              <a:rPr lang="pl-PL" sz="1595" b="1" dirty="0" err="1">
                <a:solidFill>
                  <a:schemeClr val="tx1"/>
                </a:solidFill>
                <a:effectLst/>
              </a:rPr>
              <a:t>share</a:t>
            </a:r>
            <a:r>
              <a:rPr lang="pl-PL" sz="1595" b="1" dirty="0">
                <a:solidFill>
                  <a:schemeClr val="tx1"/>
                </a:solidFill>
                <a:effectLst/>
              </a:rPr>
              <a:t> </a:t>
            </a:r>
            <a:r>
              <a:rPr lang="pl-PL" sz="1595" b="1" dirty="0" smtClean="0">
                <a:solidFill>
                  <a:schemeClr val="tx1"/>
                </a:solidFill>
                <a:effectLst/>
              </a:rPr>
              <a:t>of </a:t>
            </a:r>
            <a:r>
              <a:rPr lang="pl-PL" sz="1595" b="1" dirty="0" err="1">
                <a:solidFill>
                  <a:schemeClr val="tx1"/>
                </a:solidFill>
                <a:effectLst/>
              </a:rPr>
              <a:t>total</a:t>
            </a:r>
            <a:r>
              <a:rPr lang="pl-PL" sz="1595" b="1" dirty="0">
                <a:solidFill>
                  <a:schemeClr val="tx1"/>
                </a:solidFill>
                <a:effectLst/>
              </a:rPr>
              <a:t> export</a:t>
            </a:r>
            <a:endParaRPr lang="pl-PL" sz="1600" dirty="0">
              <a:solidFill>
                <a:schemeClr val="tx1"/>
              </a:solidFill>
              <a:effectLst/>
            </a:endParaRPr>
          </a:p>
        </c:rich>
      </c:tx>
      <c:overlay val="0"/>
      <c:spPr>
        <a:noFill/>
        <a:ln>
          <a:noFill/>
        </a:ln>
        <a:effectLst/>
      </c:spPr>
    </c:title>
    <c:autoTitleDeleted val="0"/>
    <c:plotArea>
      <c:layout>
        <c:manualLayout>
          <c:layoutTarget val="inner"/>
          <c:xMode val="edge"/>
          <c:yMode val="edge"/>
          <c:x val="0.12102813176484108"/>
          <c:y val="0.18099167749274025"/>
          <c:w val="0.82774897079126331"/>
          <c:h val="0.70891549227801121"/>
        </c:manualLayout>
      </c:layout>
      <c:barChart>
        <c:barDir val="bar"/>
        <c:grouping val="clustered"/>
        <c:varyColors val="0"/>
        <c:ser>
          <c:idx val="0"/>
          <c:order val="0"/>
          <c:tx>
            <c:strRef>
              <c:f>Arkusz1!$B$1</c:f>
              <c:strCache>
                <c:ptCount val="1"/>
                <c:pt idx="0">
                  <c:v>(% of share)</c:v>
                </c:pt>
              </c:strCache>
            </c:strRef>
          </c:tx>
          <c:spPr>
            <a:solidFill>
              <a:srgbClr val="929190"/>
            </a:solidFill>
            <a:ln>
              <a:noFill/>
            </a:ln>
            <a:effectLst/>
          </c:spPr>
          <c:invertIfNegative val="0"/>
          <c:dPt>
            <c:idx val="0"/>
            <c:invertIfNegative val="0"/>
            <c:bubble3D val="0"/>
            <c:spPr>
              <a:solidFill>
                <a:srgbClr val="929190"/>
              </a:solidFill>
              <a:ln>
                <a:noFill/>
              </a:ln>
              <a:effectLst/>
            </c:spPr>
            <c:extLst>
              <c:ext xmlns:c16="http://schemas.microsoft.com/office/drawing/2014/chart" uri="{C3380CC4-5D6E-409C-BE32-E72D297353CC}">
                <c16:uniqueId val="{00000000-DFEA-4259-8ABB-7DBEA52A02C7}"/>
              </c:ext>
            </c:extLst>
          </c:dPt>
          <c:dPt>
            <c:idx val="1"/>
            <c:invertIfNegative val="0"/>
            <c:bubble3D val="0"/>
            <c:extLst>
              <c:ext xmlns:c16="http://schemas.microsoft.com/office/drawing/2014/chart" uri="{C3380CC4-5D6E-409C-BE32-E72D297353CC}">
                <c16:uniqueId val="{00000001-DFEA-4259-8ABB-7DBEA52A02C7}"/>
              </c:ext>
            </c:extLst>
          </c:dPt>
          <c:dPt>
            <c:idx val="2"/>
            <c:invertIfNegative val="0"/>
            <c:bubble3D val="0"/>
            <c:spPr>
              <a:solidFill>
                <a:srgbClr val="949599"/>
              </a:solidFill>
              <a:ln>
                <a:noFill/>
              </a:ln>
              <a:effectLst/>
            </c:spPr>
            <c:extLst>
              <c:ext xmlns:c16="http://schemas.microsoft.com/office/drawing/2014/chart" uri="{C3380CC4-5D6E-409C-BE32-E72D297353CC}">
                <c16:uniqueId val="{00000002-DFEA-4259-8ABB-7DBEA52A02C7}"/>
              </c:ext>
            </c:extLst>
          </c:dPt>
          <c:dPt>
            <c:idx val="3"/>
            <c:invertIfNegative val="0"/>
            <c:bubble3D val="0"/>
            <c:extLst>
              <c:ext xmlns:c16="http://schemas.microsoft.com/office/drawing/2014/chart" uri="{C3380CC4-5D6E-409C-BE32-E72D297353CC}">
                <c16:uniqueId val="{00000003-DFEA-4259-8ABB-7DBEA52A02C7}"/>
              </c:ext>
            </c:extLst>
          </c:dPt>
          <c:dPt>
            <c:idx val="4"/>
            <c:invertIfNegative val="0"/>
            <c:bubble3D val="0"/>
            <c:spPr>
              <a:solidFill>
                <a:srgbClr val="FF002A"/>
              </a:solidFill>
              <a:ln>
                <a:noFill/>
              </a:ln>
              <a:effectLst/>
            </c:spPr>
            <c:extLst>
              <c:ext xmlns:c16="http://schemas.microsoft.com/office/drawing/2014/chart" uri="{C3380CC4-5D6E-409C-BE32-E72D297353CC}">
                <c16:uniqueId val="{00000004-DFEA-4259-8ABB-7DBEA52A02C7}"/>
              </c:ext>
            </c:extLst>
          </c:dPt>
          <c:dLbls>
            <c:dLbl>
              <c:idx val="4"/>
              <c:spPr>
                <a:noFill/>
                <a:ln>
                  <a:noFill/>
                </a:ln>
                <a:effectLst/>
              </c:spPr>
              <c:txPr>
                <a:bodyPr rot="0" spcFirstLastPara="1" vertOverflow="ellipsis" vert="horz" wrap="square" lIns="38100" tIns="19050" rIns="38100" bIns="19050" anchor="ctr" anchorCtr="1">
                  <a:spAutoFit/>
                </a:bodyPr>
                <a:lstStyle/>
                <a:p>
                  <a:pPr>
                    <a:defRPr sz="1193" b="1" i="0" u="none" strike="noStrike" kern="1200" baseline="0">
                      <a:solidFill>
                        <a:srgbClr val="FF0000"/>
                      </a:solidFill>
                      <a:latin typeface="+mn-lt"/>
                      <a:ea typeface="+mn-ea"/>
                      <a:cs typeface="+mn-cs"/>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4-DFEA-4259-8ABB-7DBEA52A02C7}"/>
                </c:ext>
              </c:extLst>
            </c:dLbl>
            <c:spPr>
              <a:noFill/>
              <a:ln>
                <a:noFill/>
              </a:ln>
              <a:effectLst/>
            </c:spPr>
            <c:txPr>
              <a:bodyPr rot="0" spcFirstLastPara="1" vertOverflow="ellipsis" vert="horz" wrap="square" lIns="38100" tIns="19050" rIns="38100" bIns="19050" anchor="ctr" anchorCtr="1">
                <a:spAutoFit/>
              </a:bodyPr>
              <a:lstStyle/>
              <a:p>
                <a:pPr>
                  <a:defRPr sz="1193"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Arkusz1!$A$2:$A$6</c:f>
              <c:numCache>
                <c:formatCode>General</c:formatCode>
                <c:ptCount val="5"/>
                <c:pt idx="0">
                  <c:v>2013</c:v>
                </c:pt>
                <c:pt idx="1">
                  <c:v>2014</c:v>
                </c:pt>
                <c:pt idx="2">
                  <c:v>2015</c:v>
                </c:pt>
                <c:pt idx="3">
                  <c:v>2016</c:v>
                </c:pt>
                <c:pt idx="4">
                  <c:v>2017</c:v>
                </c:pt>
              </c:numCache>
            </c:numRef>
          </c:cat>
          <c:val>
            <c:numRef>
              <c:f>Arkusz1!$B$2:$B$6</c:f>
              <c:numCache>
                <c:formatCode>0.00%</c:formatCode>
                <c:ptCount val="5"/>
                <c:pt idx="0">
                  <c:v>1.6000000000000001E-3</c:v>
                </c:pt>
                <c:pt idx="1">
                  <c:v>1.4E-3</c:v>
                </c:pt>
                <c:pt idx="2">
                  <c:v>1.8E-3</c:v>
                </c:pt>
                <c:pt idx="3">
                  <c:v>1.9E-3</c:v>
                </c:pt>
                <c:pt idx="4">
                  <c:v>2.3999999999999998E-3</c:v>
                </c:pt>
              </c:numCache>
            </c:numRef>
          </c:val>
          <c:extLst>
            <c:ext xmlns:c16="http://schemas.microsoft.com/office/drawing/2014/chart" uri="{C3380CC4-5D6E-409C-BE32-E72D297353CC}">
              <c16:uniqueId val="{00000005-DFEA-4259-8ABB-7DBEA52A02C7}"/>
            </c:ext>
          </c:extLst>
        </c:ser>
        <c:dLbls>
          <c:showLegendKey val="0"/>
          <c:showVal val="0"/>
          <c:showCatName val="0"/>
          <c:showSerName val="0"/>
          <c:showPercent val="0"/>
          <c:showBubbleSize val="0"/>
        </c:dLbls>
        <c:gapWidth val="88"/>
        <c:axId val="103047552"/>
        <c:axId val="103049088"/>
      </c:barChart>
      <c:catAx>
        <c:axId val="103047552"/>
        <c:scaling>
          <c:orientation val="maxMin"/>
        </c:scaling>
        <c:delete val="0"/>
        <c:axPos val="l"/>
        <c:numFmt formatCode="General" sourceLinked="1"/>
        <c:majorTickMark val="out"/>
        <c:minorTickMark val="none"/>
        <c:tickLblPos val="nextTo"/>
        <c:spPr>
          <a:noFill/>
          <a:ln>
            <a:solidFill>
              <a:srgbClr val="949599"/>
            </a:solidFill>
          </a:ln>
          <a:effectLst/>
        </c:spPr>
        <c:txPr>
          <a:bodyPr rot="-60000000" spcFirstLastPara="1" vertOverflow="ellipsis" vert="horz" wrap="square" anchor="ctr" anchorCtr="1"/>
          <a:lstStyle/>
          <a:p>
            <a:pPr>
              <a:defRPr sz="1196" b="1" i="0" u="none" strike="noStrike" kern="1200" baseline="0">
                <a:solidFill>
                  <a:schemeClr val="bg1">
                    <a:lumMod val="50000"/>
                  </a:schemeClr>
                </a:solidFill>
                <a:latin typeface="+mn-lt"/>
                <a:ea typeface="+mn-ea"/>
                <a:cs typeface="+mn-cs"/>
              </a:defRPr>
            </a:pPr>
            <a:endParaRPr lang="cs-CZ"/>
          </a:p>
        </c:txPr>
        <c:crossAx val="103049088"/>
        <c:crosses val="autoZero"/>
        <c:auto val="1"/>
        <c:lblAlgn val="ctr"/>
        <c:lblOffset val="100"/>
        <c:noMultiLvlLbl val="0"/>
      </c:catAx>
      <c:valAx>
        <c:axId val="103049088"/>
        <c:scaling>
          <c:orientation val="minMax"/>
          <c:max val="3.0000000000000009E-3"/>
          <c:min val="0"/>
        </c:scaling>
        <c:delete val="1"/>
        <c:axPos val="t"/>
        <c:numFmt formatCode="0.00%" sourceLinked="1"/>
        <c:majorTickMark val="out"/>
        <c:minorTickMark val="none"/>
        <c:tickLblPos val="nextTo"/>
        <c:crossAx val="103047552"/>
        <c:crosses val="autoZero"/>
        <c:crossBetween val="between"/>
      </c:valAx>
      <c:spPr>
        <a:noFill/>
        <a:ln w="25318">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8" b="0" i="0" u="none" strike="noStrike" kern="1200" spc="0" baseline="0">
                <a:solidFill>
                  <a:schemeClr val="tx1">
                    <a:lumMod val="65000"/>
                    <a:lumOff val="35000"/>
                  </a:schemeClr>
                </a:solidFill>
                <a:latin typeface="+mn-lt"/>
                <a:ea typeface="+mn-ea"/>
                <a:cs typeface="+mn-cs"/>
              </a:defRPr>
            </a:pPr>
            <a:r>
              <a:rPr lang="pl-PL" sz="1596" b="1" i="0" u="none" strike="noStrike" baseline="0" dirty="0" err="1">
                <a:solidFill>
                  <a:schemeClr val="tx1"/>
                </a:solidFill>
                <a:effectLst/>
              </a:rPr>
              <a:t>Yacht</a:t>
            </a:r>
            <a:r>
              <a:rPr lang="pl-PL" sz="1596" b="1" i="0" u="none" strike="noStrike" baseline="0" dirty="0">
                <a:solidFill>
                  <a:schemeClr val="tx1"/>
                </a:solidFill>
                <a:effectLst/>
              </a:rPr>
              <a:t> </a:t>
            </a:r>
            <a:r>
              <a:rPr lang="pl-PL" sz="1596" b="1" i="0" u="none" strike="noStrike" baseline="0" dirty="0" err="1">
                <a:solidFill>
                  <a:schemeClr val="tx1"/>
                </a:solidFill>
                <a:effectLst/>
              </a:rPr>
              <a:t>industry</a:t>
            </a:r>
            <a:r>
              <a:rPr lang="pl-PL" sz="1596" b="1" i="0" u="none" strike="noStrike" baseline="0" dirty="0">
                <a:solidFill>
                  <a:schemeClr val="tx1"/>
                </a:solidFill>
                <a:effectLst/>
              </a:rPr>
              <a:t> </a:t>
            </a:r>
            <a:r>
              <a:rPr lang="pl-PL" sz="1596" b="1" i="0" u="none" strike="noStrike" baseline="0" dirty="0" err="1" smtClean="0">
                <a:solidFill>
                  <a:schemeClr val="tx1"/>
                </a:solidFill>
                <a:effectLst/>
              </a:rPr>
              <a:t>exports</a:t>
            </a:r>
            <a:r>
              <a:rPr lang="pl-PL" sz="1596" b="1" i="0" u="none" strike="noStrike" baseline="0" dirty="0" smtClean="0">
                <a:solidFill>
                  <a:schemeClr val="tx1"/>
                </a:solidFill>
                <a:effectLst/>
              </a:rPr>
              <a:t> </a:t>
            </a:r>
            <a:r>
              <a:rPr lang="pl-PL" sz="1596" b="1" i="0" u="none" strike="noStrike" baseline="0" dirty="0">
                <a:solidFill>
                  <a:schemeClr val="tx1"/>
                </a:solidFill>
                <a:effectLst/>
              </a:rPr>
              <a:t>in 2017
Non-EU </a:t>
            </a:r>
            <a:r>
              <a:rPr lang="pl-PL" sz="1596" b="1" i="0" u="none" strike="noStrike" baseline="0" dirty="0" err="1">
                <a:solidFill>
                  <a:schemeClr val="tx1"/>
                </a:solidFill>
                <a:effectLst/>
              </a:rPr>
              <a:t>countries</a:t>
            </a:r>
            <a:r>
              <a:rPr lang="pl-PL" sz="1596" b="1" i="0" u="none" strike="noStrike" baseline="0" dirty="0">
                <a:solidFill>
                  <a:schemeClr val="tx1"/>
                </a:solidFill>
                <a:effectLst/>
              </a:rPr>
              <a:t> – </a:t>
            </a:r>
            <a:r>
              <a:rPr lang="pl-PL" sz="1596" b="1" i="0" u="none" strike="noStrike" baseline="0" dirty="0" err="1">
                <a:solidFill>
                  <a:schemeClr val="tx1"/>
                </a:solidFill>
                <a:effectLst/>
              </a:rPr>
              <a:t>over</a:t>
            </a:r>
            <a:r>
              <a:rPr lang="pl-PL" sz="1596" b="1" i="0" u="none" strike="noStrike" baseline="0" dirty="0">
                <a:solidFill>
                  <a:schemeClr val="tx1"/>
                </a:solidFill>
                <a:effectLst/>
              </a:rPr>
              <a:t> 1 EUR </a:t>
            </a:r>
            <a:r>
              <a:rPr lang="pl-PL" sz="1596" b="1" i="0" u="none" strike="noStrike" baseline="0" dirty="0" err="1">
                <a:solidFill>
                  <a:schemeClr val="tx1"/>
                </a:solidFill>
                <a:effectLst/>
              </a:rPr>
              <a:t>million</a:t>
            </a:r>
            <a:endParaRPr lang="pl-PL" sz="1600" b="0" dirty="0">
              <a:solidFill>
                <a:srgbClr val="949291"/>
              </a:solidFill>
              <a:effectLst/>
            </a:endParaRPr>
          </a:p>
        </c:rich>
      </c:tx>
      <c:overlay val="0"/>
      <c:spPr>
        <a:noFill/>
        <a:ln>
          <a:noFill/>
        </a:ln>
        <a:effectLst/>
      </c:spPr>
    </c:title>
    <c:autoTitleDeleted val="0"/>
    <c:plotArea>
      <c:layout>
        <c:manualLayout>
          <c:layoutTarget val="inner"/>
          <c:xMode val="edge"/>
          <c:yMode val="edge"/>
          <c:x val="5.1215031195521073E-2"/>
          <c:y val="4.5131035860802887E-2"/>
          <c:w val="0.9310611780345267"/>
          <c:h val="0.66486790261447293"/>
        </c:manualLayout>
      </c:layout>
      <c:barChart>
        <c:barDir val="col"/>
        <c:grouping val="clustered"/>
        <c:varyColors val="0"/>
        <c:ser>
          <c:idx val="0"/>
          <c:order val="0"/>
          <c:tx>
            <c:strRef>
              <c:f>Arkusz1!$B$1</c:f>
              <c:strCache>
                <c:ptCount val="1"/>
                <c:pt idx="0">
                  <c:v>million EUR</c:v>
                </c:pt>
              </c:strCache>
            </c:strRef>
          </c:tx>
          <c:spPr>
            <a:solidFill>
              <a:srgbClr val="949291"/>
            </a:solidFill>
            <a:ln>
              <a:noFill/>
            </a:ln>
            <a:effectLst/>
          </c:spPr>
          <c:invertIfNegative val="0"/>
          <c:dPt>
            <c:idx val="0"/>
            <c:invertIfNegative val="0"/>
            <c:bubble3D val="0"/>
            <c:spPr>
              <a:solidFill>
                <a:srgbClr val="FF002A"/>
              </a:solidFill>
              <a:ln>
                <a:noFill/>
              </a:ln>
              <a:effectLst/>
            </c:spPr>
            <c:extLst>
              <c:ext xmlns:c16="http://schemas.microsoft.com/office/drawing/2014/chart" uri="{C3380CC4-5D6E-409C-BE32-E72D297353CC}">
                <c16:uniqueId val="{00000000-77EB-41F8-ABCA-ED03859D7AD1}"/>
              </c:ext>
            </c:extLst>
          </c:dPt>
          <c:dPt>
            <c:idx val="1"/>
            <c:invertIfNegative val="0"/>
            <c:bubble3D val="0"/>
            <c:extLst>
              <c:ext xmlns:c16="http://schemas.microsoft.com/office/drawing/2014/chart" uri="{C3380CC4-5D6E-409C-BE32-E72D297353CC}">
                <c16:uniqueId val="{00000001-77EB-41F8-ABCA-ED03859D7AD1}"/>
              </c:ext>
            </c:extLst>
          </c:dPt>
          <c:dPt>
            <c:idx val="2"/>
            <c:invertIfNegative val="0"/>
            <c:bubble3D val="0"/>
            <c:extLst>
              <c:ext xmlns:c16="http://schemas.microsoft.com/office/drawing/2014/chart" uri="{C3380CC4-5D6E-409C-BE32-E72D297353CC}">
                <c16:uniqueId val="{00000002-77EB-41F8-ABCA-ED03859D7AD1}"/>
              </c:ext>
            </c:extLst>
          </c:dPt>
          <c:dPt>
            <c:idx val="3"/>
            <c:invertIfNegative val="0"/>
            <c:bubble3D val="0"/>
            <c:extLst>
              <c:ext xmlns:c16="http://schemas.microsoft.com/office/drawing/2014/chart" uri="{C3380CC4-5D6E-409C-BE32-E72D297353CC}">
                <c16:uniqueId val="{00000003-77EB-41F8-ABCA-ED03859D7AD1}"/>
              </c:ext>
            </c:extLst>
          </c:dPt>
          <c:dPt>
            <c:idx val="4"/>
            <c:invertIfNegative val="0"/>
            <c:bubble3D val="0"/>
            <c:extLst>
              <c:ext xmlns:c16="http://schemas.microsoft.com/office/drawing/2014/chart" uri="{C3380CC4-5D6E-409C-BE32-E72D297353CC}">
                <c16:uniqueId val="{00000004-77EB-41F8-ABCA-ED03859D7AD1}"/>
              </c:ext>
            </c:extLst>
          </c:dPt>
          <c:dLbls>
            <c:spPr>
              <a:noFill/>
              <a:ln>
                <a:noFill/>
              </a:ln>
              <a:effectLst/>
            </c:spPr>
            <c:txPr>
              <a:bodyPr rot="0" spcFirstLastPara="1" vertOverflow="overflow" horzOverflow="overflow" vert="horz" wrap="square" lIns="38100" tIns="19050" rIns="38100" bIns="19050" anchor="ctr" anchorCtr="1">
                <a:spAutoFit/>
              </a:bodyPr>
              <a:lstStyle/>
              <a:p>
                <a:pPr>
                  <a:defRPr sz="1047"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Arkusz1!$A$2:$A$19</c:f>
              <c:strCache>
                <c:ptCount val="18"/>
                <c:pt idx="0">
                  <c:v>Norway</c:v>
                </c:pt>
                <c:pt idx="1">
                  <c:v>USA</c:v>
                </c:pt>
                <c:pt idx="2">
                  <c:v>Algeria</c:v>
                </c:pt>
                <c:pt idx="3">
                  <c:v>Switzerland</c:v>
                </c:pt>
                <c:pt idx="4">
                  <c:v>Russia</c:v>
                </c:pt>
                <c:pt idx="5">
                  <c:v>Cayman Islands</c:v>
                </c:pt>
                <c:pt idx="6">
                  <c:v>UAE</c:v>
                </c:pt>
                <c:pt idx="7">
                  <c:v>Australia</c:v>
                </c:pt>
                <c:pt idx="8">
                  <c:v>Turkey</c:v>
                </c:pt>
                <c:pt idx="9">
                  <c:v>Virgin Islands</c:v>
                </c:pt>
                <c:pt idx="10">
                  <c:v>Canada</c:v>
                </c:pt>
                <c:pt idx="11">
                  <c:v>Anguilla</c:v>
                </c:pt>
                <c:pt idx="12">
                  <c:v>Bahamas</c:v>
                </c:pt>
                <c:pt idx="13">
                  <c:v>China</c:v>
                </c:pt>
                <c:pt idx="14">
                  <c:v>Japan</c:v>
                </c:pt>
                <c:pt idx="15">
                  <c:v>Ukraine</c:v>
                </c:pt>
                <c:pt idx="16">
                  <c:v>Mexico</c:v>
                </c:pt>
                <c:pt idx="17">
                  <c:v>New Zealand</c:v>
                </c:pt>
              </c:strCache>
            </c:strRef>
          </c:cat>
          <c:val>
            <c:numRef>
              <c:f>Arkusz1!$B$2:$B$19</c:f>
              <c:numCache>
                <c:formatCode>0.0</c:formatCode>
                <c:ptCount val="18"/>
                <c:pt idx="0">
                  <c:v>52.1</c:v>
                </c:pt>
                <c:pt idx="1">
                  <c:v>51.5</c:v>
                </c:pt>
                <c:pt idx="2">
                  <c:v>41.6</c:v>
                </c:pt>
                <c:pt idx="3">
                  <c:v>20.3</c:v>
                </c:pt>
                <c:pt idx="4">
                  <c:v>8.6999999999999993</c:v>
                </c:pt>
                <c:pt idx="5">
                  <c:v>8</c:v>
                </c:pt>
                <c:pt idx="6">
                  <c:v>5.5</c:v>
                </c:pt>
                <c:pt idx="7">
                  <c:v>5.3</c:v>
                </c:pt>
                <c:pt idx="8">
                  <c:v>5</c:v>
                </c:pt>
                <c:pt idx="9">
                  <c:v>4.7</c:v>
                </c:pt>
                <c:pt idx="10">
                  <c:v>4.7</c:v>
                </c:pt>
                <c:pt idx="11">
                  <c:v>3</c:v>
                </c:pt>
                <c:pt idx="12">
                  <c:v>2.4</c:v>
                </c:pt>
                <c:pt idx="13">
                  <c:v>2.1</c:v>
                </c:pt>
                <c:pt idx="14">
                  <c:v>2</c:v>
                </c:pt>
                <c:pt idx="15">
                  <c:v>1.1000000000000001</c:v>
                </c:pt>
                <c:pt idx="16">
                  <c:v>1</c:v>
                </c:pt>
                <c:pt idx="17">
                  <c:v>1</c:v>
                </c:pt>
              </c:numCache>
            </c:numRef>
          </c:val>
          <c:extLst>
            <c:ext xmlns:c16="http://schemas.microsoft.com/office/drawing/2014/chart" uri="{C3380CC4-5D6E-409C-BE32-E72D297353CC}">
              <c16:uniqueId val="{00000005-77EB-41F8-ABCA-ED03859D7AD1}"/>
            </c:ext>
          </c:extLst>
        </c:ser>
        <c:dLbls>
          <c:showLegendKey val="0"/>
          <c:showVal val="0"/>
          <c:showCatName val="0"/>
          <c:showSerName val="0"/>
          <c:showPercent val="0"/>
          <c:showBubbleSize val="0"/>
        </c:dLbls>
        <c:gapWidth val="139"/>
        <c:axId val="103826944"/>
        <c:axId val="103828480"/>
      </c:barChart>
      <c:catAx>
        <c:axId val="10382694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8" b="1" i="0" u="none" strike="noStrike" kern="1200" baseline="0">
                <a:solidFill>
                  <a:schemeClr val="bg1">
                    <a:lumMod val="50000"/>
                  </a:schemeClr>
                </a:solidFill>
                <a:latin typeface="+mn-lt"/>
                <a:ea typeface="+mn-ea"/>
                <a:cs typeface="+mn-cs"/>
              </a:defRPr>
            </a:pPr>
            <a:endParaRPr lang="cs-CZ"/>
          </a:p>
        </c:txPr>
        <c:crossAx val="103828480"/>
        <c:crossesAt val="0"/>
        <c:auto val="1"/>
        <c:lblAlgn val="ctr"/>
        <c:lblOffset val="100"/>
        <c:noMultiLvlLbl val="0"/>
      </c:catAx>
      <c:valAx>
        <c:axId val="103828480"/>
        <c:scaling>
          <c:orientation val="minMax"/>
          <c:max val="60"/>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8" b="0" i="0" u="none" strike="noStrike" kern="1200" baseline="0">
                <a:solidFill>
                  <a:schemeClr val="tx1">
                    <a:lumMod val="65000"/>
                    <a:lumOff val="35000"/>
                  </a:schemeClr>
                </a:solidFill>
                <a:latin typeface="+mn-lt"/>
                <a:ea typeface="+mn-ea"/>
                <a:cs typeface="+mn-cs"/>
              </a:defRPr>
            </a:pPr>
            <a:endParaRPr lang="cs-CZ"/>
          </a:p>
        </c:txPr>
        <c:crossAx val="103826944"/>
        <c:crosses val="autoZero"/>
        <c:crossBetween val="between"/>
        <c:majorUnit val="10"/>
      </c:valAx>
      <c:spPr>
        <a:noFill/>
        <a:ln w="25339">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2" b="0" i="0" u="none" strike="noStrike" kern="1200" spc="0" baseline="0">
                <a:solidFill>
                  <a:schemeClr val="tx1">
                    <a:lumMod val="65000"/>
                    <a:lumOff val="35000"/>
                  </a:schemeClr>
                </a:solidFill>
                <a:latin typeface="+mn-lt"/>
                <a:ea typeface="+mn-ea"/>
                <a:cs typeface="+mn-cs"/>
              </a:defRPr>
            </a:pPr>
            <a:r>
              <a:rPr lang="pl-PL" sz="1592" b="1" dirty="0" err="1">
                <a:solidFill>
                  <a:schemeClr val="tx1"/>
                </a:solidFill>
                <a:effectLst/>
              </a:rPr>
              <a:t>Exports</a:t>
            </a:r>
            <a:r>
              <a:rPr lang="pl-PL" sz="1592" b="1" dirty="0">
                <a:solidFill>
                  <a:schemeClr val="tx1"/>
                </a:solidFill>
                <a:effectLst/>
              </a:rPr>
              <a:t> of </a:t>
            </a:r>
            <a:r>
              <a:rPr lang="pl-PL" sz="1592" b="1" dirty="0" err="1">
                <a:solidFill>
                  <a:schemeClr val="tx1"/>
                </a:solidFill>
                <a:effectLst/>
              </a:rPr>
              <a:t>automotive</a:t>
            </a:r>
            <a:r>
              <a:rPr lang="pl-PL" sz="1592" b="1" dirty="0">
                <a:solidFill>
                  <a:schemeClr val="tx1"/>
                </a:solidFill>
                <a:effectLst/>
              </a:rPr>
              <a:t> and </a:t>
            </a:r>
            <a:r>
              <a:rPr lang="pl-PL" sz="1592" b="1" dirty="0" err="1">
                <a:solidFill>
                  <a:schemeClr val="tx1"/>
                </a:solidFill>
                <a:effectLst/>
              </a:rPr>
              <a:t>aircraft</a:t>
            </a:r>
            <a:r>
              <a:rPr lang="pl-PL" sz="1592" b="1" dirty="0">
                <a:solidFill>
                  <a:schemeClr val="tx1"/>
                </a:solidFill>
                <a:effectLst/>
              </a:rPr>
              <a:t> </a:t>
            </a:r>
            <a:r>
              <a:rPr lang="pl-PL" sz="1592" b="1" dirty="0" err="1">
                <a:solidFill>
                  <a:schemeClr val="tx1"/>
                </a:solidFill>
                <a:effectLst/>
              </a:rPr>
              <a:t>parts</a:t>
            </a:r>
            <a:r>
              <a:rPr lang="pl-PL" sz="1592" b="1" dirty="0">
                <a:solidFill>
                  <a:schemeClr val="tx1"/>
                </a:solidFill>
                <a:effectLst/>
              </a:rPr>
              <a:t>
in 200</a:t>
            </a:r>
            <a:r>
              <a:rPr lang="en-GB" sz="1592" b="1" dirty="0">
                <a:solidFill>
                  <a:schemeClr val="tx1"/>
                </a:solidFill>
                <a:effectLst/>
              </a:rPr>
              <a:t>8-20</a:t>
            </a:r>
            <a:r>
              <a:rPr lang="pl-PL" sz="1592" b="1" dirty="0">
                <a:solidFill>
                  <a:schemeClr val="tx1"/>
                </a:solidFill>
                <a:effectLst/>
              </a:rPr>
              <a:t>17</a:t>
            </a:r>
            <a:r>
              <a:rPr lang="pl-PL" sz="1392" dirty="0">
                <a:solidFill>
                  <a:srgbClr val="949291"/>
                </a:solidFill>
                <a:effectLst/>
              </a:rPr>
              <a:t>
(EUR </a:t>
            </a:r>
            <a:r>
              <a:rPr lang="pl-PL" sz="1392" dirty="0" err="1">
                <a:solidFill>
                  <a:srgbClr val="949291"/>
                </a:solidFill>
                <a:effectLst/>
              </a:rPr>
              <a:t>million</a:t>
            </a:r>
            <a:r>
              <a:rPr lang="pl-PL" sz="1392" dirty="0">
                <a:solidFill>
                  <a:srgbClr val="949291"/>
                </a:solidFill>
                <a:effectLst/>
              </a:rPr>
              <a:t>)</a:t>
            </a:r>
            <a:endParaRPr lang="pl-PL" sz="1800" dirty="0">
              <a:solidFill>
                <a:srgbClr val="949291"/>
              </a:solidFill>
              <a:effectLst/>
            </a:endParaRPr>
          </a:p>
        </c:rich>
      </c:tx>
      <c:layout>
        <c:manualLayout>
          <c:xMode val="edge"/>
          <c:yMode val="edge"/>
          <c:x val="0.14007823911878858"/>
          <c:y val="2.8268455879634762E-2"/>
        </c:manualLayout>
      </c:layout>
      <c:overlay val="0"/>
      <c:spPr>
        <a:noFill/>
        <a:ln w="25335">
          <a:noFill/>
        </a:ln>
      </c:spPr>
    </c:title>
    <c:autoTitleDeleted val="0"/>
    <c:plotArea>
      <c:layout>
        <c:manualLayout>
          <c:layoutTarget val="inner"/>
          <c:xMode val="edge"/>
          <c:yMode val="edge"/>
          <c:x val="7.2749831686347105E-2"/>
          <c:y val="9.6567914397634902E-2"/>
          <c:w val="0.8998087613296295"/>
          <c:h val="0.78056696022641903"/>
        </c:manualLayout>
      </c:layout>
      <c:barChart>
        <c:barDir val="col"/>
        <c:grouping val="clustered"/>
        <c:varyColors val="0"/>
        <c:ser>
          <c:idx val="0"/>
          <c:order val="0"/>
          <c:tx>
            <c:strRef>
              <c:f>Arkusz1!$B$1</c:f>
              <c:strCache>
                <c:ptCount val="1"/>
                <c:pt idx="0">
                  <c:v>million EUR</c:v>
                </c:pt>
              </c:strCache>
            </c:strRef>
          </c:tx>
          <c:spPr>
            <a:solidFill>
              <a:srgbClr val="929190"/>
            </a:solidFill>
            <a:ln w="25335">
              <a:noFill/>
            </a:ln>
          </c:spPr>
          <c:invertIfNegative val="0"/>
          <c:dPt>
            <c:idx val="0"/>
            <c:invertIfNegative val="0"/>
            <c:bubble3D val="0"/>
            <c:spPr>
              <a:solidFill>
                <a:srgbClr val="929190"/>
              </a:solidFill>
              <a:ln w="25335">
                <a:noFill/>
              </a:ln>
            </c:spPr>
            <c:extLst>
              <c:ext xmlns:c16="http://schemas.microsoft.com/office/drawing/2014/chart" uri="{C3380CC4-5D6E-409C-BE32-E72D297353CC}">
                <c16:uniqueId val="{00000000-09DD-4D2A-8D73-6839B1B92EE3}"/>
              </c:ext>
            </c:extLst>
          </c:dPt>
          <c:dPt>
            <c:idx val="1"/>
            <c:invertIfNegative val="0"/>
            <c:bubble3D val="0"/>
            <c:extLst>
              <c:ext xmlns:c16="http://schemas.microsoft.com/office/drawing/2014/chart" uri="{C3380CC4-5D6E-409C-BE32-E72D297353CC}">
                <c16:uniqueId val="{00000001-09DD-4D2A-8D73-6839B1B92EE3}"/>
              </c:ext>
            </c:extLst>
          </c:dPt>
          <c:dPt>
            <c:idx val="2"/>
            <c:invertIfNegative val="0"/>
            <c:bubble3D val="0"/>
            <c:extLst>
              <c:ext xmlns:c16="http://schemas.microsoft.com/office/drawing/2014/chart" uri="{C3380CC4-5D6E-409C-BE32-E72D297353CC}">
                <c16:uniqueId val="{00000002-09DD-4D2A-8D73-6839B1B92EE3}"/>
              </c:ext>
            </c:extLst>
          </c:dPt>
          <c:dPt>
            <c:idx val="3"/>
            <c:invertIfNegative val="0"/>
            <c:bubble3D val="0"/>
            <c:extLst>
              <c:ext xmlns:c16="http://schemas.microsoft.com/office/drawing/2014/chart" uri="{C3380CC4-5D6E-409C-BE32-E72D297353CC}">
                <c16:uniqueId val="{00000003-09DD-4D2A-8D73-6839B1B92EE3}"/>
              </c:ext>
            </c:extLst>
          </c:dPt>
          <c:dPt>
            <c:idx val="4"/>
            <c:invertIfNegative val="0"/>
            <c:bubble3D val="0"/>
            <c:extLst>
              <c:ext xmlns:c16="http://schemas.microsoft.com/office/drawing/2014/chart" uri="{C3380CC4-5D6E-409C-BE32-E72D297353CC}">
                <c16:uniqueId val="{00000004-09DD-4D2A-8D73-6839B1B92EE3}"/>
              </c:ext>
            </c:extLst>
          </c:dPt>
          <c:dPt>
            <c:idx val="7"/>
            <c:invertIfNegative val="0"/>
            <c:bubble3D val="0"/>
            <c:extLst>
              <c:ext xmlns:c16="http://schemas.microsoft.com/office/drawing/2014/chart" uri="{C3380CC4-5D6E-409C-BE32-E72D297353CC}">
                <c16:uniqueId val="{00000005-09DD-4D2A-8D73-6839B1B92EE3}"/>
              </c:ext>
            </c:extLst>
          </c:dPt>
          <c:dPt>
            <c:idx val="9"/>
            <c:invertIfNegative val="0"/>
            <c:bubble3D val="0"/>
            <c:spPr>
              <a:solidFill>
                <a:srgbClr val="FF002A"/>
              </a:solidFill>
              <a:ln w="25335">
                <a:noFill/>
              </a:ln>
            </c:spPr>
            <c:extLst>
              <c:ext xmlns:c16="http://schemas.microsoft.com/office/drawing/2014/chart" uri="{C3380CC4-5D6E-409C-BE32-E72D297353CC}">
                <c16:uniqueId val="{00000006-09DD-4D2A-8D73-6839B1B92EE3}"/>
              </c:ext>
            </c:extLst>
          </c:dPt>
          <c:dLbls>
            <c:spPr>
              <a:noFill/>
              <a:ln w="25335">
                <a:noFill/>
              </a:ln>
            </c:spPr>
            <c:txPr>
              <a:bodyPr rot="0" spcFirstLastPara="1" vertOverflow="overflow" horzOverflow="overflow" vert="horz" wrap="square" lIns="38100" tIns="19050" rIns="38100" bIns="19050" anchor="ctr" anchorCtr="1">
                <a:spAutoFit/>
              </a:bodyPr>
              <a:lstStyle/>
              <a:p>
                <a:pPr>
                  <a:defRPr sz="1044"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 ##0</c:formatCode>
                <c:ptCount val="10"/>
                <c:pt idx="0">
                  <c:v>19397</c:v>
                </c:pt>
                <c:pt idx="1">
                  <c:v>15555</c:v>
                </c:pt>
                <c:pt idx="2">
                  <c:v>20251</c:v>
                </c:pt>
                <c:pt idx="3">
                  <c:v>22899</c:v>
                </c:pt>
                <c:pt idx="4">
                  <c:v>24207</c:v>
                </c:pt>
                <c:pt idx="5">
                  <c:v>26776</c:v>
                </c:pt>
                <c:pt idx="6">
                  <c:v>28081</c:v>
                </c:pt>
                <c:pt idx="7">
                  <c:v>31557</c:v>
                </c:pt>
                <c:pt idx="8">
                  <c:v>34112</c:v>
                </c:pt>
                <c:pt idx="9">
                  <c:v>38051</c:v>
                </c:pt>
              </c:numCache>
            </c:numRef>
          </c:val>
          <c:extLst>
            <c:ext xmlns:c16="http://schemas.microsoft.com/office/drawing/2014/chart" uri="{C3380CC4-5D6E-409C-BE32-E72D297353CC}">
              <c16:uniqueId val="{00000007-09DD-4D2A-8D73-6839B1B92EE3}"/>
            </c:ext>
          </c:extLst>
        </c:ser>
        <c:dLbls>
          <c:showLegendKey val="0"/>
          <c:showVal val="0"/>
          <c:showCatName val="0"/>
          <c:showSerName val="0"/>
          <c:showPercent val="0"/>
          <c:showBubbleSize val="0"/>
        </c:dLbls>
        <c:gapWidth val="139"/>
        <c:axId val="103606528"/>
        <c:axId val="103092224"/>
      </c:barChart>
      <c:catAx>
        <c:axId val="10360652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4" b="1" i="0" u="none" strike="noStrike" kern="1200" baseline="0">
                <a:solidFill>
                  <a:schemeClr val="bg1">
                    <a:lumMod val="50000"/>
                  </a:schemeClr>
                </a:solidFill>
                <a:latin typeface="+mn-lt"/>
                <a:ea typeface="+mn-ea"/>
                <a:cs typeface="+mn-cs"/>
              </a:defRPr>
            </a:pPr>
            <a:endParaRPr lang="cs-CZ"/>
          </a:p>
        </c:txPr>
        <c:crossAx val="103092224"/>
        <c:crossesAt val="0"/>
        <c:auto val="1"/>
        <c:lblAlgn val="ctr"/>
        <c:lblOffset val="100"/>
        <c:noMultiLvlLbl val="0"/>
      </c:catAx>
      <c:valAx>
        <c:axId val="103092224"/>
        <c:scaling>
          <c:orientation val="minMax"/>
          <c:max val="40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4" b="0" i="0" u="none" strike="noStrike" kern="1200" baseline="0">
                <a:solidFill>
                  <a:schemeClr val="tx1">
                    <a:lumMod val="65000"/>
                    <a:lumOff val="35000"/>
                  </a:schemeClr>
                </a:solidFill>
                <a:latin typeface="+mn-lt"/>
                <a:ea typeface="+mn-ea"/>
                <a:cs typeface="+mn-cs"/>
              </a:defRPr>
            </a:pPr>
            <a:endParaRPr lang="cs-CZ"/>
          </a:p>
        </c:txPr>
        <c:crossAx val="103606528"/>
        <c:crosses val="autoZero"/>
        <c:crossBetween val="between"/>
        <c:majorUnit val="5000"/>
      </c:valAx>
      <c:spPr>
        <a:noFill/>
        <a:ln w="25335">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2" b="1" dirty="0">
                <a:solidFill>
                  <a:schemeClr val="tx1"/>
                </a:solidFill>
                <a:effectLst/>
              </a:rPr>
              <a:t>E</a:t>
            </a:r>
            <a:r>
              <a:rPr lang="en-GB" sz="1592" b="1" dirty="0" err="1">
                <a:solidFill>
                  <a:schemeClr val="tx1"/>
                </a:solidFill>
                <a:effectLst/>
              </a:rPr>
              <a:t>xport</a:t>
            </a:r>
            <a:r>
              <a:rPr lang="en-GB" sz="1592" b="1" dirty="0">
                <a:solidFill>
                  <a:schemeClr val="tx1"/>
                </a:solidFill>
                <a:effectLst/>
              </a:rPr>
              <a:t> </a:t>
            </a:r>
            <a:r>
              <a:rPr lang="pl-PL" sz="1592" b="1" dirty="0">
                <a:solidFill>
                  <a:schemeClr val="tx1"/>
                </a:solidFill>
                <a:effectLst/>
              </a:rPr>
              <a:t>of </a:t>
            </a:r>
            <a:r>
              <a:rPr lang="pl-PL" sz="1592" b="1" dirty="0" err="1">
                <a:solidFill>
                  <a:schemeClr val="tx1"/>
                </a:solidFill>
                <a:effectLst/>
              </a:rPr>
              <a:t>medical</a:t>
            </a:r>
            <a:r>
              <a:rPr lang="pl-PL" sz="1592" b="1" dirty="0">
                <a:solidFill>
                  <a:schemeClr val="tx1"/>
                </a:solidFill>
                <a:effectLst/>
              </a:rPr>
              <a:t> </a:t>
            </a:r>
            <a:r>
              <a:rPr lang="pl-PL" sz="1592" b="1" dirty="0" err="1">
                <a:solidFill>
                  <a:schemeClr val="tx1"/>
                </a:solidFill>
                <a:effectLst/>
              </a:rPr>
              <a:t>equipment</a:t>
            </a:r>
            <a:r>
              <a:rPr lang="pl-PL" sz="1592" b="1" dirty="0">
                <a:solidFill>
                  <a:schemeClr val="tx1"/>
                </a:solidFill>
                <a:effectLst/>
              </a:rPr>
              <a:t> 
in 201</a:t>
            </a:r>
            <a:r>
              <a:rPr lang="en-GB" sz="1592" b="1" dirty="0">
                <a:solidFill>
                  <a:schemeClr val="tx1"/>
                </a:solidFill>
                <a:effectLst/>
              </a:rPr>
              <a:t>3-20</a:t>
            </a:r>
            <a:r>
              <a:rPr lang="pl-PL" sz="1592" b="1" dirty="0">
                <a:solidFill>
                  <a:schemeClr val="tx1"/>
                </a:solidFill>
                <a:effectLst/>
              </a:rPr>
              <a:t>17</a:t>
            </a:r>
            <a:r>
              <a:rPr lang="pl-PL" sz="1394" dirty="0">
                <a:solidFill>
                  <a:srgbClr val="949291"/>
                </a:solidFill>
                <a:effectLst/>
              </a:rPr>
              <a:t>
(</a:t>
            </a:r>
            <a:r>
              <a:rPr lang="en-GB" sz="1394" b="0" i="0" u="none" strike="noStrike" kern="1200" spc="0" baseline="0" dirty="0">
                <a:solidFill>
                  <a:srgbClr val="949291"/>
                </a:solidFill>
                <a:effectLst/>
                <a:latin typeface="+mn-lt"/>
                <a:ea typeface="+mn-ea"/>
                <a:cs typeface="+mn-cs"/>
              </a:rPr>
              <a:t>E</a:t>
            </a:r>
            <a:r>
              <a:rPr lang="pl-PL" sz="1394" b="0" i="0" u="none" strike="noStrike" kern="1200" spc="0" baseline="0" dirty="0">
                <a:solidFill>
                  <a:srgbClr val="949291"/>
                </a:solidFill>
                <a:effectLst/>
                <a:latin typeface="+mn-lt"/>
                <a:ea typeface="+mn-ea"/>
                <a:cs typeface="+mn-cs"/>
              </a:rPr>
              <a:t>UR milion)</a:t>
            </a:r>
          </a:p>
        </c:rich>
      </c:tx>
      <c:layout/>
      <c:overlay val="0"/>
      <c:spPr>
        <a:noFill/>
        <a:ln w="25344">
          <a:noFill/>
        </a:ln>
      </c:spPr>
    </c:title>
    <c:autoTitleDeleted val="0"/>
    <c:plotArea>
      <c:layout>
        <c:manualLayout>
          <c:layoutTarget val="inner"/>
          <c:xMode val="edge"/>
          <c:yMode val="edge"/>
          <c:x val="0.12155205353888969"/>
          <c:y val="8.7079365079365076E-2"/>
          <c:w val="0.84759240648916079"/>
          <c:h val="0.83776702912135992"/>
        </c:manualLayout>
      </c:layout>
      <c:barChart>
        <c:barDir val="col"/>
        <c:grouping val="clustered"/>
        <c:varyColors val="0"/>
        <c:ser>
          <c:idx val="0"/>
          <c:order val="0"/>
          <c:tx>
            <c:strRef>
              <c:f>Arkusz1!$B$1</c:f>
              <c:strCache>
                <c:ptCount val="1"/>
                <c:pt idx="0">
                  <c:v>million EUR</c:v>
                </c:pt>
              </c:strCache>
            </c:strRef>
          </c:tx>
          <c:spPr>
            <a:solidFill>
              <a:srgbClr val="4472C4"/>
            </a:solidFill>
            <a:ln w="25344">
              <a:noFill/>
            </a:ln>
          </c:spPr>
          <c:invertIfNegative val="0"/>
          <c:dPt>
            <c:idx val="0"/>
            <c:invertIfNegative val="0"/>
            <c:bubble3D val="0"/>
            <c:spPr>
              <a:solidFill>
                <a:srgbClr val="929190"/>
              </a:solidFill>
              <a:ln w="25344">
                <a:noFill/>
              </a:ln>
            </c:spPr>
            <c:extLst>
              <c:ext xmlns:c16="http://schemas.microsoft.com/office/drawing/2014/chart" uri="{C3380CC4-5D6E-409C-BE32-E72D297353CC}">
                <c16:uniqueId val="{00000000-91FD-4096-8C46-D00EF36278CC}"/>
              </c:ext>
            </c:extLst>
          </c:dPt>
          <c:dPt>
            <c:idx val="1"/>
            <c:invertIfNegative val="0"/>
            <c:bubble3D val="0"/>
            <c:spPr>
              <a:solidFill>
                <a:srgbClr val="929190"/>
              </a:solidFill>
              <a:ln w="25344">
                <a:noFill/>
              </a:ln>
            </c:spPr>
            <c:extLst>
              <c:ext xmlns:c16="http://schemas.microsoft.com/office/drawing/2014/chart" uri="{C3380CC4-5D6E-409C-BE32-E72D297353CC}">
                <c16:uniqueId val="{00000001-91FD-4096-8C46-D00EF36278CC}"/>
              </c:ext>
            </c:extLst>
          </c:dPt>
          <c:dPt>
            <c:idx val="2"/>
            <c:invertIfNegative val="0"/>
            <c:bubble3D val="0"/>
            <c:spPr>
              <a:solidFill>
                <a:srgbClr val="929190"/>
              </a:solidFill>
              <a:ln w="25344">
                <a:noFill/>
              </a:ln>
            </c:spPr>
            <c:extLst>
              <c:ext xmlns:c16="http://schemas.microsoft.com/office/drawing/2014/chart" uri="{C3380CC4-5D6E-409C-BE32-E72D297353CC}">
                <c16:uniqueId val="{00000002-91FD-4096-8C46-D00EF36278CC}"/>
              </c:ext>
            </c:extLst>
          </c:dPt>
          <c:dPt>
            <c:idx val="3"/>
            <c:invertIfNegative val="0"/>
            <c:bubble3D val="0"/>
            <c:spPr>
              <a:solidFill>
                <a:srgbClr val="929190"/>
              </a:solidFill>
              <a:ln w="25344">
                <a:noFill/>
              </a:ln>
            </c:spPr>
            <c:extLst>
              <c:ext xmlns:c16="http://schemas.microsoft.com/office/drawing/2014/chart" uri="{C3380CC4-5D6E-409C-BE32-E72D297353CC}">
                <c16:uniqueId val="{00000003-91FD-4096-8C46-D00EF36278CC}"/>
              </c:ext>
            </c:extLst>
          </c:dPt>
          <c:dPt>
            <c:idx val="4"/>
            <c:invertIfNegative val="0"/>
            <c:bubble3D val="0"/>
            <c:spPr>
              <a:solidFill>
                <a:srgbClr val="FF002A"/>
              </a:solidFill>
              <a:ln w="25344">
                <a:noFill/>
              </a:ln>
            </c:spPr>
            <c:extLst>
              <c:ext xmlns:c16="http://schemas.microsoft.com/office/drawing/2014/chart" uri="{C3380CC4-5D6E-409C-BE32-E72D297353CC}">
                <c16:uniqueId val="{00000004-91FD-4096-8C46-D00EF36278CC}"/>
              </c:ext>
            </c:extLst>
          </c:dPt>
          <c:dLbls>
            <c:spPr>
              <a:noFill/>
              <a:ln w="25344">
                <a:noFill/>
              </a:ln>
            </c:spPr>
            <c:txPr>
              <a:bodyPr rot="0" spcFirstLastPara="1" vertOverflow="overflow" horzOverflow="overflow"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Arkusz1!$A$2:$A$6</c:f>
              <c:numCache>
                <c:formatCode>General</c:formatCode>
                <c:ptCount val="5"/>
                <c:pt idx="0">
                  <c:v>2013</c:v>
                </c:pt>
                <c:pt idx="1">
                  <c:v>2014</c:v>
                </c:pt>
                <c:pt idx="2">
                  <c:v>2015</c:v>
                </c:pt>
                <c:pt idx="3">
                  <c:v>2016</c:v>
                </c:pt>
                <c:pt idx="4">
                  <c:v>2017</c:v>
                </c:pt>
              </c:numCache>
            </c:numRef>
          </c:cat>
          <c:val>
            <c:numRef>
              <c:f>Arkusz1!$B$2:$B$6</c:f>
              <c:numCache>
                <c:formatCode>#\ ##0</c:formatCode>
                <c:ptCount val="5"/>
                <c:pt idx="0">
                  <c:v>671</c:v>
                </c:pt>
                <c:pt idx="1">
                  <c:v>796</c:v>
                </c:pt>
                <c:pt idx="2">
                  <c:v>1114</c:v>
                </c:pt>
                <c:pt idx="3">
                  <c:v>1059</c:v>
                </c:pt>
                <c:pt idx="4">
                  <c:v>1836</c:v>
                </c:pt>
              </c:numCache>
            </c:numRef>
          </c:val>
          <c:extLst>
            <c:ext xmlns:c16="http://schemas.microsoft.com/office/drawing/2014/chart" uri="{C3380CC4-5D6E-409C-BE32-E72D297353CC}">
              <c16:uniqueId val="{00000005-91FD-4096-8C46-D00EF36278CC}"/>
            </c:ext>
          </c:extLst>
        </c:ser>
        <c:dLbls>
          <c:showLegendKey val="0"/>
          <c:showVal val="0"/>
          <c:showCatName val="0"/>
          <c:showSerName val="0"/>
          <c:showPercent val="0"/>
          <c:showBubbleSize val="0"/>
        </c:dLbls>
        <c:gapWidth val="139"/>
        <c:axId val="89209472"/>
        <c:axId val="89219456"/>
      </c:barChart>
      <c:catAx>
        <c:axId val="89209472"/>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89219456"/>
        <c:crossesAt val="0"/>
        <c:auto val="1"/>
        <c:lblAlgn val="ctr"/>
        <c:lblOffset val="100"/>
        <c:noMultiLvlLbl val="0"/>
      </c:catAx>
      <c:valAx>
        <c:axId val="89219456"/>
        <c:scaling>
          <c:orientation val="minMax"/>
          <c:max val="2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1191" b="0" i="0" u="none" strike="noStrike" kern="1200" baseline="0">
                <a:solidFill>
                  <a:schemeClr val="tx1">
                    <a:lumMod val="65000"/>
                    <a:lumOff val="35000"/>
                  </a:schemeClr>
                </a:solidFill>
                <a:latin typeface="+mn-lt"/>
                <a:ea typeface="+mn-ea"/>
                <a:cs typeface="+mn-cs"/>
              </a:defRPr>
            </a:pPr>
            <a:endParaRPr lang="cs-CZ"/>
          </a:p>
        </c:txPr>
        <c:crossAx val="89209472"/>
        <c:crosses val="autoZero"/>
        <c:crossBetween val="between"/>
        <c:majorUnit val="500"/>
      </c:valAx>
      <c:spPr>
        <a:noFill/>
        <a:ln w="25344">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6" b="0" i="0" u="none" strike="noStrike" kern="1200" spc="0" baseline="0">
                <a:solidFill>
                  <a:schemeClr val="tx1">
                    <a:lumMod val="65000"/>
                    <a:lumOff val="35000"/>
                  </a:schemeClr>
                </a:solidFill>
                <a:latin typeface="+mn-lt"/>
                <a:ea typeface="+mn-ea"/>
                <a:cs typeface="+mn-cs"/>
              </a:defRPr>
            </a:pPr>
            <a:r>
              <a:rPr lang="pl-PL" sz="1594" b="1" i="0" u="none" strike="noStrike" baseline="0" dirty="0" smtClean="0">
                <a:solidFill>
                  <a:schemeClr val="tx1"/>
                </a:solidFill>
                <a:effectLst/>
              </a:rPr>
              <a:t>Export </a:t>
            </a:r>
            <a:r>
              <a:rPr lang="pl-PL" sz="1594" b="1" i="0" u="none" strike="noStrike" baseline="0" dirty="0">
                <a:solidFill>
                  <a:schemeClr val="tx1"/>
                </a:solidFill>
                <a:effectLst/>
              </a:rPr>
              <a:t>of </a:t>
            </a:r>
            <a:r>
              <a:rPr lang="pl-PL" sz="1594" b="1" i="0" u="none" strike="noStrike" baseline="0" dirty="0" err="1">
                <a:solidFill>
                  <a:schemeClr val="tx1"/>
                </a:solidFill>
                <a:effectLst/>
              </a:rPr>
              <a:t>automotive</a:t>
            </a:r>
            <a:r>
              <a:rPr lang="pl-PL" sz="1594" b="1" i="0" u="none" strike="noStrike" baseline="0" dirty="0">
                <a:solidFill>
                  <a:schemeClr val="tx1"/>
                </a:solidFill>
                <a:effectLst/>
              </a:rPr>
              <a:t> and </a:t>
            </a:r>
            <a:r>
              <a:rPr lang="pl-PL" sz="1594" b="1" i="0" u="none" strike="noStrike" baseline="0" dirty="0" err="1">
                <a:solidFill>
                  <a:schemeClr val="tx1"/>
                </a:solidFill>
                <a:effectLst/>
              </a:rPr>
              <a:t>aircraft</a:t>
            </a:r>
            <a:r>
              <a:rPr lang="pl-PL" sz="1594" b="1" i="0" u="none" strike="noStrike" baseline="0" dirty="0">
                <a:solidFill>
                  <a:schemeClr val="tx1"/>
                </a:solidFill>
                <a:effectLst/>
              </a:rPr>
              <a:t> </a:t>
            </a:r>
            <a:r>
              <a:rPr lang="pl-PL" sz="1594" b="1" i="0" u="none" strike="noStrike" baseline="0" dirty="0" err="1">
                <a:solidFill>
                  <a:schemeClr val="tx1"/>
                </a:solidFill>
                <a:effectLst/>
              </a:rPr>
              <a:t>parts</a:t>
            </a:r>
            <a:r>
              <a:rPr lang="pl-PL" sz="1594" b="1" i="0" u="none" strike="noStrike" baseline="0" dirty="0">
                <a:solidFill>
                  <a:schemeClr val="tx1"/>
                </a:solidFill>
                <a:effectLst/>
              </a:rPr>
              <a:t>
in 2017, EU </a:t>
            </a:r>
            <a:r>
              <a:rPr lang="pl-PL" sz="1594" b="1" i="0" u="none" strike="noStrike" baseline="0" dirty="0" err="1">
                <a:solidFill>
                  <a:schemeClr val="tx1"/>
                </a:solidFill>
                <a:effectLst/>
              </a:rPr>
              <a:t>countries</a:t>
            </a:r>
            <a:r>
              <a:rPr lang="pl-PL" sz="1394" b="0" i="0" u="none" strike="noStrike" baseline="0" dirty="0">
                <a:solidFill>
                  <a:srgbClr val="949291"/>
                </a:solidFill>
                <a:effectLst/>
              </a:rPr>
              <a:t>
(EUR </a:t>
            </a:r>
            <a:r>
              <a:rPr lang="pl-PL" sz="1394" b="0" i="0" u="none" strike="noStrike" baseline="0" dirty="0" err="1">
                <a:solidFill>
                  <a:srgbClr val="949291"/>
                </a:solidFill>
                <a:effectLst/>
              </a:rPr>
              <a:t>million</a:t>
            </a:r>
            <a:r>
              <a:rPr lang="pl-PL" sz="1394" b="0" i="0" u="none" strike="noStrike" baseline="0" dirty="0">
                <a:solidFill>
                  <a:srgbClr val="949291"/>
                </a:solidFill>
                <a:effectLst/>
              </a:rPr>
              <a:t>)</a:t>
            </a:r>
            <a:endParaRPr lang="pl-PL" sz="1600" b="0" dirty="0">
              <a:solidFill>
                <a:srgbClr val="949291"/>
              </a:solidFill>
              <a:effectLst/>
            </a:endParaRPr>
          </a:p>
        </c:rich>
      </c:tx>
      <c:overlay val="0"/>
      <c:spPr>
        <a:noFill/>
        <a:ln w="25354">
          <a:noFill/>
        </a:ln>
      </c:spPr>
    </c:title>
    <c:autoTitleDeleted val="0"/>
    <c:plotArea>
      <c:layout>
        <c:manualLayout>
          <c:layoutTarget val="inner"/>
          <c:xMode val="edge"/>
          <c:yMode val="edge"/>
          <c:x val="6.9362735604779305E-2"/>
          <c:y val="8.1318238565429565E-2"/>
          <c:w val="0.9310611780345267"/>
          <c:h val="0.68633611394847349"/>
        </c:manualLayout>
      </c:layout>
      <c:barChart>
        <c:barDir val="col"/>
        <c:grouping val="clustered"/>
        <c:varyColors val="0"/>
        <c:ser>
          <c:idx val="0"/>
          <c:order val="0"/>
          <c:tx>
            <c:strRef>
              <c:f>Arkusz1!$B$1</c:f>
              <c:strCache>
                <c:ptCount val="1"/>
                <c:pt idx="0">
                  <c:v>million EUR</c:v>
                </c:pt>
              </c:strCache>
            </c:strRef>
          </c:tx>
          <c:spPr>
            <a:solidFill>
              <a:srgbClr val="949291"/>
            </a:solidFill>
            <a:ln w="25354">
              <a:noFill/>
            </a:ln>
          </c:spPr>
          <c:invertIfNegative val="0"/>
          <c:dPt>
            <c:idx val="0"/>
            <c:invertIfNegative val="0"/>
            <c:bubble3D val="0"/>
            <c:spPr>
              <a:solidFill>
                <a:srgbClr val="FF002A"/>
              </a:solidFill>
              <a:ln w="25354">
                <a:noFill/>
              </a:ln>
            </c:spPr>
            <c:extLst>
              <c:ext xmlns:c16="http://schemas.microsoft.com/office/drawing/2014/chart" uri="{C3380CC4-5D6E-409C-BE32-E72D297353CC}">
                <c16:uniqueId val="{00000000-43F5-4239-81A5-5660263572F6}"/>
              </c:ext>
            </c:extLst>
          </c:dPt>
          <c:dPt>
            <c:idx val="1"/>
            <c:invertIfNegative val="0"/>
            <c:bubble3D val="0"/>
            <c:extLst>
              <c:ext xmlns:c16="http://schemas.microsoft.com/office/drawing/2014/chart" uri="{C3380CC4-5D6E-409C-BE32-E72D297353CC}">
                <c16:uniqueId val="{00000001-43F5-4239-81A5-5660263572F6}"/>
              </c:ext>
            </c:extLst>
          </c:dPt>
          <c:dPt>
            <c:idx val="2"/>
            <c:invertIfNegative val="0"/>
            <c:bubble3D val="0"/>
            <c:extLst>
              <c:ext xmlns:c16="http://schemas.microsoft.com/office/drawing/2014/chart" uri="{C3380CC4-5D6E-409C-BE32-E72D297353CC}">
                <c16:uniqueId val="{00000002-43F5-4239-81A5-5660263572F6}"/>
              </c:ext>
            </c:extLst>
          </c:dPt>
          <c:dPt>
            <c:idx val="3"/>
            <c:invertIfNegative val="0"/>
            <c:bubble3D val="0"/>
            <c:extLst>
              <c:ext xmlns:c16="http://schemas.microsoft.com/office/drawing/2014/chart" uri="{C3380CC4-5D6E-409C-BE32-E72D297353CC}">
                <c16:uniqueId val="{00000003-43F5-4239-81A5-5660263572F6}"/>
              </c:ext>
            </c:extLst>
          </c:dPt>
          <c:dPt>
            <c:idx val="4"/>
            <c:invertIfNegative val="0"/>
            <c:bubble3D val="0"/>
            <c:extLst>
              <c:ext xmlns:c16="http://schemas.microsoft.com/office/drawing/2014/chart" uri="{C3380CC4-5D6E-409C-BE32-E72D297353CC}">
                <c16:uniqueId val="{00000004-43F5-4239-81A5-5660263572F6}"/>
              </c:ext>
            </c:extLst>
          </c:dPt>
          <c:dLbls>
            <c:spPr>
              <a:noFill/>
              <a:ln w="25354">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Arkusz1!$A$2:$A$13</c:f>
              <c:strCache>
                <c:ptCount val="12"/>
                <c:pt idx="0">
                  <c:v>Germany</c:v>
                </c:pt>
                <c:pt idx="1">
                  <c:v>Czech Republic</c:v>
                </c:pt>
                <c:pt idx="2">
                  <c:v>France</c:v>
                </c:pt>
                <c:pt idx="3">
                  <c:v>Great Britain</c:v>
                </c:pt>
                <c:pt idx="4">
                  <c:v>Italy</c:v>
                </c:pt>
                <c:pt idx="5">
                  <c:v>Spain</c:v>
                </c:pt>
                <c:pt idx="6">
                  <c:v>Hungary</c:v>
                </c:pt>
                <c:pt idx="7">
                  <c:v>Sweden</c:v>
                </c:pt>
                <c:pt idx="8">
                  <c:v>Slovakia</c:v>
                </c:pt>
                <c:pt idx="9">
                  <c:v>Belgium</c:v>
                </c:pt>
                <c:pt idx="10">
                  <c:v>Netherlands</c:v>
                </c:pt>
                <c:pt idx="11">
                  <c:v>Romania</c:v>
                </c:pt>
              </c:strCache>
            </c:strRef>
          </c:cat>
          <c:val>
            <c:numRef>
              <c:f>Arkusz1!$B$2:$B$13</c:f>
              <c:numCache>
                <c:formatCode>#\ ##0</c:formatCode>
                <c:ptCount val="12"/>
                <c:pt idx="0">
                  <c:v>11114</c:v>
                </c:pt>
                <c:pt idx="1">
                  <c:v>3022</c:v>
                </c:pt>
                <c:pt idx="2">
                  <c:v>2421</c:v>
                </c:pt>
                <c:pt idx="3">
                  <c:v>2263</c:v>
                </c:pt>
                <c:pt idx="4">
                  <c:v>2210</c:v>
                </c:pt>
                <c:pt idx="5">
                  <c:v>1458</c:v>
                </c:pt>
                <c:pt idx="6">
                  <c:v>1351</c:v>
                </c:pt>
                <c:pt idx="7">
                  <c:v>1152</c:v>
                </c:pt>
                <c:pt idx="8">
                  <c:v>995</c:v>
                </c:pt>
                <c:pt idx="9">
                  <c:v>848</c:v>
                </c:pt>
                <c:pt idx="10">
                  <c:v>767</c:v>
                </c:pt>
                <c:pt idx="11">
                  <c:v>549</c:v>
                </c:pt>
              </c:numCache>
            </c:numRef>
          </c:val>
          <c:extLst>
            <c:ext xmlns:c16="http://schemas.microsoft.com/office/drawing/2014/chart" uri="{C3380CC4-5D6E-409C-BE32-E72D297353CC}">
              <c16:uniqueId val="{00000005-43F5-4239-81A5-5660263572F6}"/>
            </c:ext>
          </c:extLst>
        </c:ser>
        <c:dLbls>
          <c:showLegendKey val="0"/>
          <c:showVal val="0"/>
          <c:showCatName val="0"/>
          <c:showSerName val="0"/>
          <c:showPercent val="0"/>
          <c:showBubbleSize val="0"/>
        </c:dLbls>
        <c:gapWidth val="139"/>
        <c:axId val="103685120"/>
        <c:axId val="103695104"/>
      </c:barChart>
      <c:catAx>
        <c:axId val="103685120"/>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103695104"/>
        <c:crossesAt val="0"/>
        <c:auto val="1"/>
        <c:lblAlgn val="ctr"/>
        <c:lblOffset val="100"/>
        <c:noMultiLvlLbl val="0"/>
      </c:catAx>
      <c:valAx>
        <c:axId val="103695104"/>
        <c:scaling>
          <c:orientation val="minMax"/>
          <c:max val="12000"/>
          <c:min val="0"/>
        </c:scaling>
        <c:delete val="0"/>
        <c:axPos val="l"/>
        <c:numFmt formatCode="#\ ##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6" b="0" i="0" u="none" strike="noStrike" kern="1200" baseline="0">
                <a:solidFill>
                  <a:schemeClr val="tx1">
                    <a:lumMod val="65000"/>
                    <a:lumOff val="35000"/>
                  </a:schemeClr>
                </a:solidFill>
                <a:latin typeface="+mn-lt"/>
                <a:ea typeface="+mn-ea"/>
                <a:cs typeface="+mn-cs"/>
              </a:defRPr>
            </a:pPr>
            <a:endParaRPr lang="cs-CZ"/>
          </a:p>
        </c:txPr>
        <c:crossAx val="103685120"/>
        <c:crosses val="autoZero"/>
        <c:crossBetween val="between"/>
        <c:majorUnit val="2000"/>
      </c:valAx>
      <c:spPr>
        <a:noFill/>
        <a:ln w="25354">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5" b="0" i="0" u="none" strike="noStrike" kern="1200" spc="0" baseline="0">
                <a:solidFill>
                  <a:schemeClr val="tx1">
                    <a:lumMod val="65000"/>
                    <a:lumOff val="35000"/>
                  </a:schemeClr>
                </a:solidFill>
                <a:latin typeface="+mn-lt"/>
                <a:ea typeface="+mn-ea"/>
                <a:cs typeface="+mn-cs"/>
              </a:defRPr>
            </a:pPr>
            <a:r>
              <a:rPr lang="pl-PL" sz="1595" b="1" i="0" u="none" strike="noStrike" baseline="0" dirty="0">
                <a:solidFill>
                  <a:schemeClr val="tx1"/>
                </a:solidFill>
                <a:effectLst/>
              </a:rPr>
              <a:t>Export of </a:t>
            </a:r>
            <a:r>
              <a:rPr lang="pl-PL" sz="1595" b="1" i="0" u="none" strike="noStrike" baseline="0" dirty="0" err="1">
                <a:solidFill>
                  <a:schemeClr val="tx1"/>
                </a:solidFill>
                <a:effectLst/>
              </a:rPr>
              <a:t>automotive</a:t>
            </a:r>
            <a:r>
              <a:rPr lang="pl-PL" sz="1595" b="1" i="0" u="none" strike="noStrike" baseline="0" dirty="0">
                <a:solidFill>
                  <a:schemeClr val="tx1"/>
                </a:solidFill>
                <a:effectLst/>
              </a:rPr>
              <a:t> and </a:t>
            </a:r>
            <a:r>
              <a:rPr lang="pl-PL" sz="1595" b="1" i="0" u="none" strike="noStrike" baseline="0" dirty="0" err="1">
                <a:solidFill>
                  <a:schemeClr val="tx1"/>
                </a:solidFill>
                <a:effectLst/>
              </a:rPr>
              <a:t>aircraft</a:t>
            </a:r>
            <a:r>
              <a:rPr lang="pl-PL" sz="1595" b="1" i="0" u="none" strike="noStrike" baseline="0" dirty="0">
                <a:solidFill>
                  <a:schemeClr val="tx1"/>
                </a:solidFill>
                <a:effectLst/>
              </a:rPr>
              <a:t> </a:t>
            </a:r>
            <a:r>
              <a:rPr lang="pl-PL" sz="1595" b="1" i="0" u="none" strike="noStrike" baseline="0" dirty="0" err="1">
                <a:solidFill>
                  <a:schemeClr val="tx1"/>
                </a:solidFill>
                <a:effectLst/>
              </a:rPr>
              <a:t>parts</a:t>
            </a:r>
            <a:r>
              <a:rPr lang="pl-PL" sz="1595" b="1" i="0" u="none" strike="noStrike" baseline="0" dirty="0">
                <a:solidFill>
                  <a:schemeClr val="tx1"/>
                </a:solidFill>
                <a:effectLst/>
              </a:rPr>
              <a:t> in 2017
Non-EU </a:t>
            </a:r>
            <a:r>
              <a:rPr lang="pl-PL" sz="1595" b="1" i="0" u="none" strike="noStrike" baseline="0" dirty="0" err="1">
                <a:solidFill>
                  <a:schemeClr val="tx1"/>
                </a:solidFill>
                <a:effectLst/>
              </a:rPr>
              <a:t>countries</a:t>
            </a:r>
            <a:r>
              <a:rPr lang="pl-PL" sz="1396" b="0" i="0" u="none" strike="noStrike" baseline="0" dirty="0">
                <a:solidFill>
                  <a:srgbClr val="949291"/>
                </a:solidFill>
                <a:effectLst/>
              </a:rPr>
              <a:t>
(EUR </a:t>
            </a:r>
            <a:r>
              <a:rPr lang="pl-PL" sz="1396" b="0" i="0" u="none" strike="noStrike" baseline="0" dirty="0" err="1">
                <a:solidFill>
                  <a:srgbClr val="949291"/>
                </a:solidFill>
                <a:effectLst/>
              </a:rPr>
              <a:t>million</a:t>
            </a:r>
            <a:r>
              <a:rPr lang="pl-PL" sz="1396" b="0" i="0" u="none" strike="noStrike" baseline="0" dirty="0">
                <a:solidFill>
                  <a:srgbClr val="949291"/>
                </a:solidFill>
                <a:effectLst/>
              </a:rPr>
              <a:t>)</a:t>
            </a:r>
            <a:endParaRPr lang="pl-PL" sz="1600" b="0" dirty="0">
              <a:solidFill>
                <a:srgbClr val="949291"/>
              </a:solidFill>
              <a:effectLst/>
            </a:endParaRPr>
          </a:p>
        </c:rich>
      </c:tx>
      <c:layout/>
      <c:overlay val="0"/>
      <c:spPr>
        <a:noFill/>
        <a:ln w="25339">
          <a:noFill/>
        </a:ln>
      </c:spPr>
    </c:title>
    <c:autoTitleDeleted val="0"/>
    <c:plotArea>
      <c:layout>
        <c:manualLayout>
          <c:layoutTarget val="inner"/>
          <c:xMode val="edge"/>
          <c:yMode val="edge"/>
          <c:x val="6.7153154348128977E-2"/>
          <c:y val="7.3679806677614937E-2"/>
          <c:w val="0.9310611780345267"/>
          <c:h val="0.68707250213866011"/>
        </c:manualLayout>
      </c:layout>
      <c:barChart>
        <c:barDir val="col"/>
        <c:grouping val="clustered"/>
        <c:varyColors val="0"/>
        <c:ser>
          <c:idx val="0"/>
          <c:order val="0"/>
          <c:tx>
            <c:strRef>
              <c:f>Arkusz1!$B$1</c:f>
              <c:strCache>
                <c:ptCount val="1"/>
                <c:pt idx="0">
                  <c:v>million EUR</c:v>
                </c:pt>
              </c:strCache>
            </c:strRef>
          </c:tx>
          <c:spPr>
            <a:solidFill>
              <a:srgbClr val="949291"/>
            </a:solidFill>
            <a:ln w="25339">
              <a:noFill/>
            </a:ln>
          </c:spPr>
          <c:invertIfNegative val="0"/>
          <c:dPt>
            <c:idx val="0"/>
            <c:invertIfNegative val="0"/>
            <c:bubble3D val="0"/>
            <c:spPr>
              <a:solidFill>
                <a:srgbClr val="FF002A"/>
              </a:solidFill>
              <a:ln w="25339">
                <a:noFill/>
              </a:ln>
            </c:spPr>
            <c:extLst>
              <c:ext xmlns:c16="http://schemas.microsoft.com/office/drawing/2014/chart" uri="{C3380CC4-5D6E-409C-BE32-E72D297353CC}">
                <c16:uniqueId val="{00000000-E8D2-49B4-9B39-3EDF6682DC78}"/>
              </c:ext>
            </c:extLst>
          </c:dPt>
          <c:dPt>
            <c:idx val="1"/>
            <c:invertIfNegative val="0"/>
            <c:bubble3D val="0"/>
            <c:extLst>
              <c:ext xmlns:c16="http://schemas.microsoft.com/office/drawing/2014/chart" uri="{C3380CC4-5D6E-409C-BE32-E72D297353CC}">
                <c16:uniqueId val="{00000001-E8D2-49B4-9B39-3EDF6682DC78}"/>
              </c:ext>
            </c:extLst>
          </c:dPt>
          <c:dPt>
            <c:idx val="2"/>
            <c:invertIfNegative val="0"/>
            <c:bubble3D val="0"/>
            <c:extLst>
              <c:ext xmlns:c16="http://schemas.microsoft.com/office/drawing/2014/chart" uri="{C3380CC4-5D6E-409C-BE32-E72D297353CC}">
                <c16:uniqueId val="{00000002-E8D2-49B4-9B39-3EDF6682DC78}"/>
              </c:ext>
            </c:extLst>
          </c:dPt>
          <c:dPt>
            <c:idx val="3"/>
            <c:invertIfNegative val="0"/>
            <c:bubble3D val="0"/>
            <c:extLst>
              <c:ext xmlns:c16="http://schemas.microsoft.com/office/drawing/2014/chart" uri="{C3380CC4-5D6E-409C-BE32-E72D297353CC}">
                <c16:uniqueId val="{00000003-E8D2-49B4-9B39-3EDF6682DC78}"/>
              </c:ext>
            </c:extLst>
          </c:dPt>
          <c:dPt>
            <c:idx val="4"/>
            <c:invertIfNegative val="0"/>
            <c:bubble3D val="0"/>
            <c:extLst>
              <c:ext xmlns:c16="http://schemas.microsoft.com/office/drawing/2014/chart" uri="{C3380CC4-5D6E-409C-BE32-E72D297353CC}">
                <c16:uniqueId val="{00000004-E8D2-49B4-9B39-3EDF6682DC78}"/>
              </c:ext>
            </c:extLst>
          </c:dPt>
          <c:dLbls>
            <c:spPr>
              <a:noFill/>
              <a:ln w="25339">
                <a:noFill/>
              </a:ln>
            </c:spPr>
            <c:txPr>
              <a:bodyPr rot="0" spcFirstLastPara="1" vertOverflow="overflow" horzOverflow="overflow" vert="horz" wrap="square" lIns="38100" tIns="19050" rIns="38100" bIns="19050" anchor="ctr" anchorCtr="1">
                <a:spAutoFit/>
              </a:bodyPr>
              <a:lstStyle/>
              <a:p>
                <a:pPr>
                  <a:defRPr sz="104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Arkusz1!$A$2:$A$14</c:f>
              <c:strCache>
                <c:ptCount val="13"/>
                <c:pt idx="0">
                  <c:v>USA</c:v>
                </c:pt>
                <c:pt idx="1">
                  <c:v>Turkey</c:v>
                </c:pt>
                <c:pt idx="2">
                  <c:v>Russia</c:v>
                </c:pt>
                <c:pt idx="3">
                  <c:v>Canada</c:v>
                </c:pt>
                <c:pt idx="4">
                  <c:v>Ukraine</c:v>
                </c:pt>
                <c:pt idx="5">
                  <c:v>China</c:v>
                </c:pt>
                <c:pt idx="6">
                  <c:v>Serbia</c:v>
                </c:pt>
                <c:pt idx="7">
                  <c:v>Mexico</c:v>
                </c:pt>
                <c:pt idx="8">
                  <c:v>Belarus</c:v>
                </c:pt>
                <c:pt idx="9">
                  <c:v>Norway</c:v>
                </c:pt>
                <c:pt idx="10">
                  <c:v>Switzerland</c:v>
                </c:pt>
                <c:pt idx="11">
                  <c:v>Brazil</c:v>
                </c:pt>
                <c:pt idx="12">
                  <c:v>Japan</c:v>
                </c:pt>
              </c:strCache>
            </c:strRef>
          </c:cat>
          <c:val>
            <c:numRef>
              <c:f>Arkusz1!$B$2:$B$14</c:f>
              <c:numCache>
                <c:formatCode>0</c:formatCode>
                <c:ptCount val="13"/>
                <c:pt idx="0">
                  <c:v>2122</c:v>
                </c:pt>
                <c:pt idx="1">
                  <c:v>1036</c:v>
                </c:pt>
                <c:pt idx="2">
                  <c:v>919</c:v>
                </c:pt>
                <c:pt idx="3">
                  <c:v>541</c:v>
                </c:pt>
                <c:pt idx="4">
                  <c:v>468</c:v>
                </c:pt>
                <c:pt idx="5">
                  <c:v>359</c:v>
                </c:pt>
                <c:pt idx="6">
                  <c:v>211</c:v>
                </c:pt>
                <c:pt idx="7">
                  <c:v>204</c:v>
                </c:pt>
                <c:pt idx="8">
                  <c:v>156</c:v>
                </c:pt>
                <c:pt idx="9">
                  <c:v>140</c:v>
                </c:pt>
                <c:pt idx="10">
                  <c:v>135</c:v>
                </c:pt>
                <c:pt idx="11">
                  <c:v>113</c:v>
                </c:pt>
                <c:pt idx="12">
                  <c:v>110</c:v>
                </c:pt>
              </c:numCache>
            </c:numRef>
          </c:val>
          <c:extLst>
            <c:ext xmlns:c16="http://schemas.microsoft.com/office/drawing/2014/chart" uri="{C3380CC4-5D6E-409C-BE32-E72D297353CC}">
              <c16:uniqueId val="{00000005-E8D2-49B4-9B39-3EDF6682DC78}"/>
            </c:ext>
          </c:extLst>
        </c:ser>
        <c:dLbls>
          <c:showLegendKey val="0"/>
          <c:showVal val="0"/>
          <c:showCatName val="0"/>
          <c:showSerName val="0"/>
          <c:showPercent val="0"/>
          <c:showBubbleSize val="0"/>
        </c:dLbls>
        <c:gapWidth val="139"/>
        <c:axId val="103674624"/>
        <c:axId val="103676160"/>
      </c:barChart>
      <c:catAx>
        <c:axId val="10367462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7" b="1" i="0" u="none" strike="noStrike" kern="1200" baseline="0">
                <a:solidFill>
                  <a:schemeClr val="bg1">
                    <a:lumMod val="50000"/>
                  </a:schemeClr>
                </a:solidFill>
                <a:latin typeface="+mn-lt"/>
                <a:ea typeface="+mn-ea"/>
                <a:cs typeface="+mn-cs"/>
              </a:defRPr>
            </a:pPr>
            <a:endParaRPr lang="cs-CZ"/>
          </a:p>
        </c:txPr>
        <c:crossAx val="103676160"/>
        <c:crossesAt val="0"/>
        <c:auto val="1"/>
        <c:lblAlgn val="ctr"/>
        <c:lblOffset val="100"/>
        <c:noMultiLvlLbl val="0"/>
      </c:catAx>
      <c:valAx>
        <c:axId val="103676160"/>
        <c:scaling>
          <c:orientation val="minMax"/>
          <c:max val="250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897" b="0" i="0" u="none" strike="noStrike" kern="1200" baseline="0">
                <a:solidFill>
                  <a:schemeClr val="tx1">
                    <a:lumMod val="65000"/>
                    <a:lumOff val="35000"/>
                  </a:schemeClr>
                </a:solidFill>
                <a:latin typeface="+mn-lt"/>
                <a:ea typeface="+mn-ea"/>
                <a:cs typeface="+mn-cs"/>
              </a:defRPr>
            </a:pPr>
            <a:endParaRPr lang="cs-CZ"/>
          </a:p>
        </c:txPr>
        <c:crossAx val="103674624"/>
        <c:crosses val="autoZero"/>
        <c:crossBetween val="between"/>
        <c:majorUnit val="500"/>
      </c:valAx>
      <c:spPr>
        <a:noFill/>
        <a:ln w="25339">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4" b="1" dirty="0">
                <a:effectLst/>
              </a:rPr>
              <a:t>E</a:t>
            </a:r>
            <a:r>
              <a:rPr lang="en-GB" sz="1594" b="1" dirty="0" err="1">
                <a:solidFill>
                  <a:schemeClr val="tx1"/>
                </a:solidFill>
                <a:effectLst/>
              </a:rPr>
              <a:t>xport</a:t>
            </a:r>
            <a:r>
              <a:rPr lang="en-GB" sz="1594" b="1" dirty="0">
                <a:solidFill>
                  <a:schemeClr val="tx1"/>
                </a:solidFill>
                <a:effectLst/>
              </a:rPr>
              <a:t> </a:t>
            </a:r>
            <a:r>
              <a:rPr lang="pl-PL" sz="1594" b="1" dirty="0">
                <a:solidFill>
                  <a:schemeClr val="tx1"/>
                </a:solidFill>
                <a:effectLst/>
              </a:rPr>
              <a:t>of </a:t>
            </a:r>
            <a:r>
              <a:rPr lang="pl-PL" sz="1594" b="1" dirty="0" err="1">
                <a:solidFill>
                  <a:schemeClr val="tx1"/>
                </a:solidFill>
                <a:effectLst/>
              </a:rPr>
              <a:t>medical</a:t>
            </a:r>
            <a:r>
              <a:rPr lang="pl-PL" sz="1594" b="1" dirty="0">
                <a:solidFill>
                  <a:schemeClr val="tx1"/>
                </a:solidFill>
                <a:effectLst/>
              </a:rPr>
              <a:t> </a:t>
            </a:r>
            <a:r>
              <a:rPr lang="pl-PL" sz="1594" b="1" dirty="0" err="1">
                <a:solidFill>
                  <a:schemeClr val="tx1"/>
                </a:solidFill>
                <a:effectLst/>
              </a:rPr>
              <a:t>equipment</a:t>
            </a:r>
            <a:r>
              <a:rPr lang="pl-PL" sz="1594" b="1" dirty="0">
                <a:solidFill>
                  <a:schemeClr val="tx1"/>
                </a:solidFill>
                <a:effectLst/>
              </a:rPr>
              <a:t> in </a:t>
            </a:r>
            <a:r>
              <a:rPr lang="en-GB" sz="1594" b="1" dirty="0">
                <a:solidFill>
                  <a:schemeClr val="tx1"/>
                </a:solidFill>
                <a:effectLst/>
              </a:rPr>
              <a:t>2017 </a:t>
            </a:r>
            <a:r>
              <a:rPr lang="pl-PL" sz="1594" b="1" dirty="0">
                <a:solidFill>
                  <a:schemeClr val="tx1"/>
                </a:solidFill>
                <a:effectLst/>
              </a:rPr>
              <a:t/>
            </a:r>
            <a:br>
              <a:rPr lang="pl-PL" sz="1594" b="1" dirty="0">
                <a:solidFill>
                  <a:schemeClr val="tx1"/>
                </a:solidFill>
                <a:effectLst/>
              </a:rPr>
            </a:br>
            <a:r>
              <a:rPr lang="pl-PL" sz="1594" b="1" dirty="0">
                <a:solidFill>
                  <a:schemeClr val="tx1"/>
                </a:solidFill>
                <a:effectLst/>
              </a:rPr>
              <a:t>EU </a:t>
            </a:r>
            <a:r>
              <a:rPr lang="pl-PL" sz="1594" b="1" dirty="0" err="1">
                <a:solidFill>
                  <a:schemeClr val="tx1"/>
                </a:solidFill>
                <a:effectLst/>
              </a:rPr>
              <a:t>countries</a:t>
            </a:r>
            <a:r>
              <a:rPr lang="pl-PL" sz="1594" b="1" dirty="0">
                <a:solidFill>
                  <a:schemeClr val="tx1"/>
                </a:solidFill>
                <a:effectLst/>
              </a:rPr>
              <a:t> – </a:t>
            </a:r>
            <a:r>
              <a:rPr lang="pl-PL" sz="1594" b="1" dirty="0" err="1">
                <a:solidFill>
                  <a:schemeClr val="tx1"/>
                </a:solidFill>
                <a:effectLst/>
              </a:rPr>
              <a:t>over</a:t>
            </a:r>
            <a:r>
              <a:rPr lang="pl-PL" sz="1594" b="1" dirty="0">
                <a:solidFill>
                  <a:schemeClr val="tx1"/>
                </a:solidFill>
                <a:effectLst/>
              </a:rPr>
              <a:t> EUR 5 </a:t>
            </a:r>
            <a:r>
              <a:rPr lang="pl-PL" sz="1594" b="1" dirty="0" err="1">
                <a:solidFill>
                  <a:schemeClr val="tx1"/>
                </a:solidFill>
                <a:effectLst/>
              </a:rPr>
              <a:t>million</a:t>
            </a:r>
            <a:r>
              <a:rPr lang="pl-PL" sz="1394" dirty="0">
                <a:solidFill>
                  <a:srgbClr val="949291"/>
                </a:solidFill>
                <a:effectLst/>
              </a:rPr>
              <a:t>
(</a:t>
            </a:r>
            <a:r>
              <a:rPr lang="en-GB" sz="1394" dirty="0">
                <a:solidFill>
                  <a:srgbClr val="949291"/>
                </a:solidFill>
                <a:effectLst/>
              </a:rPr>
              <a:t>E</a:t>
            </a:r>
            <a:r>
              <a:rPr lang="pl-PL" sz="1394" dirty="0">
                <a:solidFill>
                  <a:srgbClr val="949291"/>
                </a:solidFill>
                <a:effectLst/>
              </a:rPr>
              <a:t>UR </a:t>
            </a:r>
            <a:r>
              <a:rPr lang="pl-PL" sz="1394" dirty="0" err="1">
                <a:solidFill>
                  <a:srgbClr val="949291"/>
                </a:solidFill>
                <a:effectLst/>
              </a:rPr>
              <a:t>million</a:t>
            </a:r>
            <a:r>
              <a:rPr lang="pl-PL" sz="1394" dirty="0">
                <a:solidFill>
                  <a:srgbClr val="949291"/>
                </a:solidFill>
                <a:effectLst/>
              </a:rPr>
              <a:t>)</a:t>
            </a:r>
            <a:endParaRPr lang="pl-PL" sz="1800" dirty="0">
              <a:solidFill>
                <a:srgbClr val="949291"/>
              </a:solidFill>
              <a:effectLst/>
            </a:endParaRPr>
          </a:p>
        </c:rich>
      </c:tx>
      <c:layout/>
      <c:overlay val="0"/>
      <c:spPr>
        <a:noFill/>
        <a:ln w="25345">
          <a:noFill/>
        </a:ln>
      </c:spPr>
    </c:title>
    <c:autoTitleDeleted val="0"/>
    <c:plotArea>
      <c:layout>
        <c:manualLayout>
          <c:layoutTarget val="inner"/>
          <c:xMode val="edge"/>
          <c:yMode val="edge"/>
          <c:x val="5.1215031195521073E-2"/>
          <c:y val="8.4653764073883295E-2"/>
          <c:w val="0.9310611780345267"/>
          <c:h val="0.66689688852614748"/>
        </c:manualLayout>
      </c:layout>
      <c:barChart>
        <c:barDir val="col"/>
        <c:grouping val="clustered"/>
        <c:varyColors val="0"/>
        <c:ser>
          <c:idx val="0"/>
          <c:order val="0"/>
          <c:tx>
            <c:strRef>
              <c:f>Arkusz1!$B$1</c:f>
              <c:strCache>
                <c:ptCount val="1"/>
                <c:pt idx="0">
                  <c:v>million EUR</c:v>
                </c:pt>
              </c:strCache>
            </c:strRef>
          </c:tx>
          <c:spPr>
            <a:solidFill>
              <a:srgbClr val="949291"/>
            </a:solidFill>
            <a:ln w="25345">
              <a:noFill/>
            </a:ln>
          </c:spPr>
          <c:invertIfNegative val="0"/>
          <c:dPt>
            <c:idx val="0"/>
            <c:invertIfNegative val="0"/>
            <c:bubble3D val="0"/>
            <c:spPr>
              <a:solidFill>
                <a:srgbClr val="FF002A"/>
              </a:solidFill>
              <a:ln w="25345">
                <a:noFill/>
              </a:ln>
            </c:spPr>
            <c:extLst>
              <c:ext xmlns:c16="http://schemas.microsoft.com/office/drawing/2014/chart" uri="{C3380CC4-5D6E-409C-BE32-E72D297353CC}">
                <c16:uniqueId val="{00000000-EBC6-494C-B72E-9061F980ABE0}"/>
              </c:ext>
            </c:extLst>
          </c:dPt>
          <c:dPt>
            <c:idx val="1"/>
            <c:invertIfNegative val="0"/>
            <c:bubble3D val="0"/>
            <c:extLst>
              <c:ext xmlns:c16="http://schemas.microsoft.com/office/drawing/2014/chart" uri="{C3380CC4-5D6E-409C-BE32-E72D297353CC}">
                <c16:uniqueId val="{00000001-EBC6-494C-B72E-9061F980ABE0}"/>
              </c:ext>
            </c:extLst>
          </c:dPt>
          <c:dPt>
            <c:idx val="2"/>
            <c:invertIfNegative val="0"/>
            <c:bubble3D val="0"/>
            <c:extLst>
              <c:ext xmlns:c16="http://schemas.microsoft.com/office/drawing/2014/chart" uri="{C3380CC4-5D6E-409C-BE32-E72D297353CC}">
                <c16:uniqueId val="{00000002-EBC6-494C-B72E-9061F980ABE0}"/>
              </c:ext>
            </c:extLst>
          </c:dPt>
          <c:dPt>
            <c:idx val="3"/>
            <c:invertIfNegative val="0"/>
            <c:bubble3D val="0"/>
            <c:extLst>
              <c:ext xmlns:c16="http://schemas.microsoft.com/office/drawing/2014/chart" uri="{C3380CC4-5D6E-409C-BE32-E72D297353CC}">
                <c16:uniqueId val="{00000003-EBC6-494C-B72E-9061F980ABE0}"/>
              </c:ext>
            </c:extLst>
          </c:dPt>
          <c:dPt>
            <c:idx val="4"/>
            <c:invertIfNegative val="0"/>
            <c:bubble3D val="0"/>
            <c:extLst>
              <c:ext xmlns:c16="http://schemas.microsoft.com/office/drawing/2014/chart" uri="{C3380CC4-5D6E-409C-BE32-E72D297353CC}">
                <c16:uniqueId val="{00000004-EBC6-494C-B72E-9061F980ABE0}"/>
              </c:ext>
            </c:extLst>
          </c:dPt>
          <c:dLbls>
            <c:spPr>
              <a:noFill/>
              <a:ln w="25345">
                <a:noFill/>
              </a:ln>
            </c:spPr>
            <c:txPr>
              <a:bodyPr rot="0" spcFirstLastPara="1" vertOverflow="overflow" horzOverflow="overflow" vert="horz" wrap="square" lIns="38100" tIns="19050" rIns="38100" bIns="19050" anchor="ctr" anchorCtr="1">
                <a:spAutoFit/>
              </a:bodyPr>
              <a:lstStyle/>
              <a:p>
                <a:pPr>
                  <a:defRPr sz="1194"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Arkusz1!$A$2:$A$19</c:f>
              <c:strCache>
                <c:ptCount val="18"/>
                <c:pt idx="0">
                  <c:v>Germany</c:v>
                </c:pt>
                <c:pt idx="1">
                  <c:v>Denmark</c:v>
                </c:pt>
                <c:pt idx="2">
                  <c:v>Great Britain</c:v>
                </c:pt>
                <c:pt idx="3">
                  <c:v>France</c:v>
                </c:pt>
                <c:pt idx="4">
                  <c:v>Netherlands</c:v>
                </c:pt>
                <c:pt idx="5">
                  <c:v>Italy</c:v>
                </c:pt>
                <c:pt idx="6">
                  <c:v>Spain</c:v>
                </c:pt>
                <c:pt idx="7">
                  <c:v>Sweden</c:v>
                </c:pt>
                <c:pt idx="8">
                  <c:v>Czech Republic</c:v>
                </c:pt>
                <c:pt idx="9">
                  <c:v>Austria</c:v>
                </c:pt>
                <c:pt idx="10">
                  <c:v>Belgium</c:v>
                </c:pt>
                <c:pt idx="11">
                  <c:v>Ireland</c:v>
                </c:pt>
                <c:pt idx="12">
                  <c:v>Estonia</c:v>
                </c:pt>
                <c:pt idx="13">
                  <c:v>Lithuania</c:v>
                </c:pt>
                <c:pt idx="14">
                  <c:v>Hungary</c:v>
                </c:pt>
                <c:pt idx="15">
                  <c:v>Romania</c:v>
                </c:pt>
                <c:pt idx="16">
                  <c:v>Slovakia</c:v>
                </c:pt>
                <c:pt idx="17">
                  <c:v>Portugal</c:v>
                </c:pt>
              </c:strCache>
            </c:strRef>
          </c:cat>
          <c:val>
            <c:numRef>
              <c:f>Arkusz1!$B$2:$B$19</c:f>
              <c:numCache>
                <c:formatCode>General</c:formatCode>
                <c:ptCount val="18"/>
                <c:pt idx="0">
                  <c:v>389.9</c:v>
                </c:pt>
                <c:pt idx="1">
                  <c:v>366.9</c:v>
                </c:pt>
                <c:pt idx="2">
                  <c:v>105.6</c:v>
                </c:pt>
                <c:pt idx="3">
                  <c:v>77.2</c:v>
                </c:pt>
                <c:pt idx="4">
                  <c:v>42.9</c:v>
                </c:pt>
                <c:pt idx="5">
                  <c:v>30.5</c:v>
                </c:pt>
                <c:pt idx="6">
                  <c:v>26.1</c:v>
                </c:pt>
                <c:pt idx="7">
                  <c:v>17.2</c:v>
                </c:pt>
                <c:pt idx="8">
                  <c:v>14.4</c:v>
                </c:pt>
                <c:pt idx="9">
                  <c:v>12.2</c:v>
                </c:pt>
                <c:pt idx="10">
                  <c:v>11.7</c:v>
                </c:pt>
                <c:pt idx="11">
                  <c:v>10.4</c:v>
                </c:pt>
                <c:pt idx="12">
                  <c:v>9.6999999999999993</c:v>
                </c:pt>
                <c:pt idx="13">
                  <c:v>9.3000000000000007</c:v>
                </c:pt>
                <c:pt idx="14">
                  <c:v>9.3000000000000007</c:v>
                </c:pt>
                <c:pt idx="15">
                  <c:v>6.5</c:v>
                </c:pt>
                <c:pt idx="16">
                  <c:v>6.6</c:v>
                </c:pt>
                <c:pt idx="17">
                  <c:v>6.5</c:v>
                </c:pt>
              </c:numCache>
            </c:numRef>
          </c:val>
          <c:extLst>
            <c:ext xmlns:c16="http://schemas.microsoft.com/office/drawing/2014/chart" uri="{C3380CC4-5D6E-409C-BE32-E72D297353CC}">
              <c16:uniqueId val="{00000005-EBC6-494C-B72E-9061F980ABE0}"/>
            </c:ext>
          </c:extLst>
        </c:ser>
        <c:dLbls>
          <c:showLegendKey val="0"/>
          <c:showVal val="0"/>
          <c:showCatName val="0"/>
          <c:showSerName val="0"/>
          <c:showPercent val="0"/>
          <c:showBubbleSize val="0"/>
        </c:dLbls>
        <c:gapWidth val="139"/>
        <c:axId val="89272320"/>
        <c:axId val="89273856"/>
      </c:barChart>
      <c:catAx>
        <c:axId val="89272320"/>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89273856"/>
        <c:crossesAt val="0"/>
        <c:auto val="1"/>
        <c:lblAlgn val="ctr"/>
        <c:lblOffset val="100"/>
        <c:noMultiLvlLbl val="0"/>
      </c:catAx>
      <c:valAx>
        <c:axId val="89273856"/>
        <c:scaling>
          <c:orientation val="minMax"/>
          <c:max val="400"/>
          <c:min val="0"/>
        </c:scaling>
        <c:delete val="0"/>
        <c:axPos val="l"/>
        <c:numFmt formatCode="General"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89272320"/>
        <c:crosses val="autoZero"/>
        <c:crossBetween val="between"/>
        <c:majorUnit val="50"/>
      </c:valAx>
      <c:spPr>
        <a:noFill/>
        <a:ln w="25345">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1" b="0" i="0" u="none" strike="noStrike" kern="1200" spc="0" baseline="0">
                <a:solidFill>
                  <a:schemeClr val="tx1">
                    <a:lumMod val="65000"/>
                    <a:lumOff val="35000"/>
                  </a:schemeClr>
                </a:solidFill>
                <a:latin typeface="+mn-lt"/>
                <a:ea typeface="+mn-ea"/>
                <a:cs typeface="+mn-cs"/>
              </a:defRPr>
            </a:pPr>
            <a:r>
              <a:rPr lang="pl-PL" sz="1593" b="1" dirty="0">
                <a:effectLst/>
              </a:rPr>
              <a:t>E</a:t>
            </a:r>
            <a:r>
              <a:rPr lang="en-GB" sz="1593" b="1" dirty="0" err="1">
                <a:solidFill>
                  <a:schemeClr val="tx1"/>
                </a:solidFill>
                <a:effectLst/>
              </a:rPr>
              <a:t>xport</a:t>
            </a:r>
            <a:r>
              <a:rPr lang="en-GB" sz="1593" b="1" dirty="0">
                <a:solidFill>
                  <a:schemeClr val="tx1"/>
                </a:solidFill>
                <a:effectLst/>
              </a:rPr>
              <a:t> </a:t>
            </a:r>
            <a:r>
              <a:rPr lang="pl-PL" sz="1593" b="1" dirty="0">
                <a:solidFill>
                  <a:schemeClr val="tx1"/>
                </a:solidFill>
                <a:effectLst/>
              </a:rPr>
              <a:t>of </a:t>
            </a:r>
            <a:r>
              <a:rPr lang="pl-PL" sz="1593" b="1" dirty="0" err="1">
                <a:solidFill>
                  <a:schemeClr val="tx1"/>
                </a:solidFill>
                <a:effectLst/>
              </a:rPr>
              <a:t>medical</a:t>
            </a:r>
            <a:r>
              <a:rPr lang="pl-PL" sz="1593" b="1" dirty="0">
                <a:solidFill>
                  <a:schemeClr val="tx1"/>
                </a:solidFill>
                <a:effectLst/>
              </a:rPr>
              <a:t> </a:t>
            </a:r>
            <a:r>
              <a:rPr lang="pl-PL" sz="1593" b="1" dirty="0" err="1">
                <a:solidFill>
                  <a:schemeClr val="tx1"/>
                </a:solidFill>
                <a:effectLst/>
              </a:rPr>
              <a:t>equipment</a:t>
            </a:r>
            <a:r>
              <a:rPr lang="pl-PL" sz="1593" b="1" dirty="0">
                <a:solidFill>
                  <a:schemeClr val="tx1"/>
                </a:solidFill>
                <a:effectLst/>
              </a:rPr>
              <a:t> in </a:t>
            </a:r>
            <a:r>
              <a:rPr lang="en-GB" sz="1593" b="1" dirty="0">
                <a:solidFill>
                  <a:schemeClr val="tx1"/>
                </a:solidFill>
                <a:effectLst/>
              </a:rPr>
              <a:t>2017</a:t>
            </a:r>
            <a:r>
              <a:rPr lang="pl-PL" sz="1593" b="1" dirty="0">
                <a:solidFill>
                  <a:schemeClr val="tx1"/>
                </a:solidFill>
                <a:effectLst/>
              </a:rPr>
              <a:t>
Non-EU </a:t>
            </a:r>
            <a:r>
              <a:rPr lang="pl-PL" sz="1593" b="1" dirty="0" err="1">
                <a:solidFill>
                  <a:schemeClr val="tx1"/>
                </a:solidFill>
                <a:effectLst/>
              </a:rPr>
              <a:t>countries</a:t>
            </a:r>
            <a:r>
              <a:rPr lang="pl-PL" sz="1593" b="1" dirty="0">
                <a:solidFill>
                  <a:schemeClr val="tx1"/>
                </a:solidFill>
                <a:effectLst/>
              </a:rPr>
              <a:t> – </a:t>
            </a:r>
            <a:r>
              <a:rPr lang="pl-PL" sz="1593" b="1" dirty="0" err="1">
                <a:solidFill>
                  <a:schemeClr val="tx1"/>
                </a:solidFill>
                <a:effectLst/>
              </a:rPr>
              <a:t>over</a:t>
            </a:r>
            <a:r>
              <a:rPr lang="pl-PL" sz="1593" b="1" dirty="0">
                <a:solidFill>
                  <a:schemeClr val="tx1"/>
                </a:solidFill>
                <a:effectLst/>
              </a:rPr>
              <a:t> EUR 5 </a:t>
            </a:r>
            <a:r>
              <a:rPr lang="pl-PL" sz="1593" b="1" dirty="0" err="1">
                <a:solidFill>
                  <a:schemeClr val="tx1"/>
                </a:solidFill>
                <a:effectLst/>
              </a:rPr>
              <a:t>million</a:t>
            </a:r>
            <a:r>
              <a:rPr lang="pl-PL" sz="1394" dirty="0">
                <a:solidFill>
                  <a:srgbClr val="949291"/>
                </a:solidFill>
                <a:effectLst/>
              </a:rPr>
              <a:t>
(EUR</a:t>
            </a:r>
            <a:r>
              <a:rPr lang="pl-PL" sz="1394" b="0" i="0" u="none" strike="noStrike" kern="1200" spc="0" baseline="0" dirty="0">
                <a:solidFill>
                  <a:srgbClr val="949291"/>
                </a:solidFill>
                <a:effectLst/>
                <a:latin typeface="+mn-lt"/>
                <a:ea typeface="+mn-ea"/>
                <a:cs typeface="+mn-cs"/>
              </a:rPr>
              <a:t> </a:t>
            </a:r>
            <a:r>
              <a:rPr lang="pl-PL" sz="1394" b="0" i="0" u="none" strike="noStrike" kern="1200" spc="0" baseline="0" dirty="0" err="1">
                <a:solidFill>
                  <a:srgbClr val="949291"/>
                </a:solidFill>
                <a:effectLst/>
                <a:latin typeface="+mn-lt"/>
                <a:ea typeface="+mn-ea"/>
                <a:cs typeface="+mn-cs"/>
              </a:rPr>
              <a:t>millio</a:t>
            </a:r>
            <a:r>
              <a:rPr lang="pl-PL" sz="1394" dirty="0" err="1">
                <a:solidFill>
                  <a:srgbClr val="949291"/>
                </a:solidFill>
                <a:effectLst/>
              </a:rPr>
              <a:t>n</a:t>
            </a:r>
            <a:r>
              <a:rPr lang="pl-PL" sz="1394" dirty="0">
                <a:solidFill>
                  <a:srgbClr val="949291"/>
                </a:solidFill>
                <a:effectLst/>
              </a:rPr>
              <a:t>)</a:t>
            </a:r>
            <a:endParaRPr lang="pl-PL" sz="1800" dirty="0">
              <a:solidFill>
                <a:srgbClr val="949291"/>
              </a:solidFill>
              <a:effectLst/>
            </a:endParaRPr>
          </a:p>
        </c:rich>
      </c:tx>
      <c:layout/>
      <c:overlay val="0"/>
      <c:spPr>
        <a:noFill/>
        <a:ln w="25333">
          <a:noFill/>
        </a:ln>
      </c:spPr>
    </c:title>
    <c:autoTitleDeleted val="0"/>
    <c:plotArea>
      <c:layout>
        <c:manualLayout>
          <c:layoutTarget val="inner"/>
          <c:xMode val="edge"/>
          <c:yMode val="edge"/>
          <c:x val="5.1215031195521073E-2"/>
          <c:y val="9.0237834902510444E-2"/>
          <c:w val="0.9310611780345267"/>
          <c:h val="0.64404928414703055"/>
        </c:manualLayout>
      </c:layout>
      <c:barChart>
        <c:barDir val="col"/>
        <c:grouping val="clustered"/>
        <c:varyColors val="0"/>
        <c:ser>
          <c:idx val="0"/>
          <c:order val="0"/>
          <c:tx>
            <c:strRef>
              <c:f>Arkusz1!$B$1</c:f>
              <c:strCache>
                <c:ptCount val="1"/>
                <c:pt idx="0">
                  <c:v>million EUR</c:v>
                </c:pt>
              </c:strCache>
            </c:strRef>
          </c:tx>
          <c:spPr>
            <a:solidFill>
              <a:srgbClr val="949291"/>
            </a:solidFill>
            <a:ln w="25333">
              <a:noFill/>
            </a:ln>
          </c:spPr>
          <c:invertIfNegative val="0"/>
          <c:dPt>
            <c:idx val="0"/>
            <c:invertIfNegative val="0"/>
            <c:bubble3D val="0"/>
            <c:spPr>
              <a:solidFill>
                <a:srgbClr val="FF002A"/>
              </a:solidFill>
              <a:ln w="25333">
                <a:noFill/>
              </a:ln>
            </c:spPr>
            <c:extLst>
              <c:ext xmlns:c16="http://schemas.microsoft.com/office/drawing/2014/chart" uri="{C3380CC4-5D6E-409C-BE32-E72D297353CC}">
                <c16:uniqueId val="{00000000-9D40-412C-8991-C15B66312DD4}"/>
              </c:ext>
            </c:extLst>
          </c:dPt>
          <c:dPt>
            <c:idx val="1"/>
            <c:invertIfNegative val="0"/>
            <c:bubble3D val="0"/>
            <c:extLst>
              <c:ext xmlns:c16="http://schemas.microsoft.com/office/drawing/2014/chart" uri="{C3380CC4-5D6E-409C-BE32-E72D297353CC}">
                <c16:uniqueId val="{00000001-9D40-412C-8991-C15B66312DD4}"/>
              </c:ext>
            </c:extLst>
          </c:dPt>
          <c:dPt>
            <c:idx val="2"/>
            <c:invertIfNegative val="0"/>
            <c:bubble3D val="0"/>
            <c:extLst>
              <c:ext xmlns:c16="http://schemas.microsoft.com/office/drawing/2014/chart" uri="{C3380CC4-5D6E-409C-BE32-E72D297353CC}">
                <c16:uniqueId val="{00000002-9D40-412C-8991-C15B66312DD4}"/>
              </c:ext>
            </c:extLst>
          </c:dPt>
          <c:dPt>
            <c:idx val="3"/>
            <c:invertIfNegative val="0"/>
            <c:bubble3D val="0"/>
            <c:extLst>
              <c:ext xmlns:c16="http://schemas.microsoft.com/office/drawing/2014/chart" uri="{C3380CC4-5D6E-409C-BE32-E72D297353CC}">
                <c16:uniqueId val="{00000003-9D40-412C-8991-C15B66312DD4}"/>
              </c:ext>
            </c:extLst>
          </c:dPt>
          <c:dPt>
            <c:idx val="4"/>
            <c:invertIfNegative val="0"/>
            <c:bubble3D val="0"/>
            <c:extLst>
              <c:ext xmlns:c16="http://schemas.microsoft.com/office/drawing/2014/chart" uri="{C3380CC4-5D6E-409C-BE32-E72D297353CC}">
                <c16:uniqueId val="{00000004-9D40-412C-8991-C15B66312DD4}"/>
              </c:ext>
            </c:extLst>
          </c:dPt>
          <c:dLbls>
            <c:spPr>
              <a:noFill/>
              <a:ln w="25333">
                <a:noFill/>
              </a:ln>
            </c:spPr>
            <c:txPr>
              <a:bodyPr rot="0" spcFirstLastPara="1" vertOverflow="overflow" horzOverflow="overflow" vert="horz" wrap="square" lIns="38100" tIns="19050" rIns="38100" bIns="19050" anchor="ctr" anchorCtr="1">
                <a:spAutoFit/>
              </a:bodyPr>
              <a:lstStyle/>
              <a:p>
                <a:pPr>
                  <a:defRPr sz="1195"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Arkusz1!$A$2:$A$19</c:f>
              <c:strCache>
                <c:ptCount val="18"/>
                <c:pt idx="0">
                  <c:v>USA</c:v>
                </c:pt>
                <c:pt idx="1">
                  <c:v>Canada</c:v>
                </c:pt>
                <c:pt idx="2">
                  <c:v>China</c:v>
                </c:pt>
                <c:pt idx="3">
                  <c:v>Ukraine</c:v>
                </c:pt>
                <c:pt idx="4">
                  <c:v>Russia</c:v>
                </c:pt>
                <c:pt idx="5">
                  <c:v>Switzerland</c:v>
                </c:pt>
                <c:pt idx="6">
                  <c:v>Norway</c:v>
                </c:pt>
                <c:pt idx="7">
                  <c:v>Japan</c:v>
                </c:pt>
                <c:pt idx="8">
                  <c:v>South Korea</c:v>
                </c:pt>
                <c:pt idx="9">
                  <c:v>Australia</c:v>
                </c:pt>
                <c:pt idx="10">
                  <c:v>Kazakhstan</c:v>
                </c:pt>
                <c:pt idx="11">
                  <c:v>Mexico</c:v>
                </c:pt>
                <c:pt idx="12">
                  <c:v>Belarus</c:v>
                </c:pt>
                <c:pt idx="13">
                  <c:v>Turkey</c:v>
                </c:pt>
                <c:pt idx="14">
                  <c:v>Singapore</c:v>
                </c:pt>
                <c:pt idx="15">
                  <c:v>Brazil</c:v>
                </c:pt>
                <c:pt idx="16">
                  <c:v>Taiwan</c:v>
                </c:pt>
                <c:pt idx="17">
                  <c:v>Hong Kong</c:v>
                </c:pt>
              </c:strCache>
            </c:strRef>
          </c:cat>
          <c:val>
            <c:numRef>
              <c:f>Arkusz1!$B$2:$B$19</c:f>
              <c:numCache>
                <c:formatCode>General</c:formatCode>
                <c:ptCount val="18"/>
                <c:pt idx="0">
                  <c:v>265.89999999999998</c:v>
                </c:pt>
                <c:pt idx="1">
                  <c:v>53.4</c:v>
                </c:pt>
                <c:pt idx="2">
                  <c:v>40.1</c:v>
                </c:pt>
                <c:pt idx="3">
                  <c:v>33.799999999999997</c:v>
                </c:pt>
                <c:pt idx="4">
                  <c:v>32.700000000000003</c:v>
                </c:pt>
                <c:pt idx="5">
                  <c:v>23.7</c:v>
                </c:pt>
                <c:pt idx="6">
                  <c:v>22.8</c:v>
                </c:pt>
                <c:pt idx="7">
                  <c:v>16.8</c:v>
                </c:pt>
                <c:pt idx="8">
                  <c:v>14.2</c:v>
                </c:pt>
                <c:pt idx="9">
                  <c:v>13.1</c:v>
                </c:pt>
                <c:pt idx="10">
                  <c:v>10.3</c:v>
                </c:pt>
                <c:pt idx="11">
                  <c:v>9.1999999999999993</c:v>
                </c:pt>
                <c:pt idx="12">
                  <c:v>7.8</c:v>
                </c:pt>
                <c:pt idx="13">
                  <c:v>7.4</c:v>
                </c:pt>
                <c:pt idx="14">
                  <c:v>6.5</c:v>
                </c:pt>
                <c:pt idx="15">
                  <c:v>5.6</c:v>
                </c:pt>
                <c:pt idx="16">
                  <c:v>5.5</c:v>
                </c:pt>
                <c:pt idx="17">
                  <c:v>5.3</c:v>
                </c:pt>
              </c:numCache>
            </c:numRef>
          </c:val>
          <c:extLst>
            <c:ext xmlns:c16="http://schemas.microsoft.com/office/drawing/2014/chart" uri="{C3380CC4-5D6E-409C-BE32-E72D297353CC}">
              <c16:uniqueId val="{00000005-9D40-412C-8991-C15B66312DD4}"/>
            </c:ext>
          </c:extLst>
        </c:ser>
        <c:dLbls>
          <c:showLegendKey val="0"/>
          <c:showVal val="0"/>
          <c:showCatName val="0"/>
          <c:showSerName val="0"/>
          <c:showPercent val="0"/>
          <c:showBubbleSize val="0"/>
        </c:dLbls>
        <c:gapWidth val="139"/>
        <c:axId val="89322624"/>
        <c:axId val="89324160"/>
      </c:barChart>
      <c:catAx>
        <c:axId val="89322624"/>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5" b="1" i="0" u="none" strike="noStrike" kern="1200" baseline="0">
                <a:solidFill>
                  <a:schemeClr val="bg1">
                    <a:lumMod val="50000"/>
                  </a:schemeClr>
                </a:solidFill>
                <a:latin typeface="+mn-lt"/>
                <a:ea typeface="+mn-ea"/>
                <a:cs typeface="+mn-cs"/>
              </a:defRPr>
            </a:pPr>
            <a:endParaRPr lang="cs-CZ"/>
          </a:p>
        </c:txPr>
        <c:crossAx val="89324160"/>
        <c:crossesAt val="0"/>
        <c:auto val="1"/>
        <c:lblAlgn val="ctr"/>
        <c:lblOffset val="100"/>
        <c:noMultiLvlLbl val="0"/>
      </c:catAx>
      <c:valAx>
        <c:axId val="89324160"/>
        <c:scaling>
          <c:orientation val="minMax"/>
          <c:max val="400"/>
          <c:min val="0"/>
        </c:scaling>
        <c:delete val="0"/>
        <c:axPos val="l"/>
        <c:numFmt formatCode="General"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5" b="0" i="0" u="none" strike="noStrike" kern="1200" baseline="0">
                <a:solidFill>
                  <a:schemeClr val="tx1">
                    <a:lumMod val="65000"/>
                    <a:lumOff val="35000"/>
                  </a:schemeClr>
                </a:solidFill>
                <a:latin typeface="+mn-lt"/>
                <a:ea typeface="+mn-ea"/>
                <a:cs typeface="+mn-cs"/>
              </a:defRPr>
            </a:pPr>
            <a:endParaRPr lang="cs-CZ"/>
          </a:p>
        </c:txPr>
        <c:crossAx val="89322624"/>
        <c:crosses val="autoZero"/>
        <c:crossBetween val="between"/>
        <c:majorUnit val="50"/>
      </c:valAx>
      <c:spPr>
        <a:noFill/>
        <a:ln w="25333">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lumMod val="65000"/>
                    <a:lumOff val="35000"/>
                  </a:schemeClr>
                </a:solidFill>
                <a:latin typeface="+mn-lt"/>
                <a:ea typeface="+mn-ea"/>
                <a:cs typeface="+mn-cs"/>
              </a:defRPr>
            </a:pPr>
            <a:r>
              <a:rPr lang="pl-PL" sz="1596" b="1" dirty="0">
                <a:effectLst/>
              </a:rPr>
              <a:t>E</a:t>
            </a:r>
            <a:r>
              <a:rPr lang="en-GB" sz="1596" b="1" dirty="0" err="1">
                <a:solidFill>
                  <a:schemeClr val="tx1"/>
                </a:solidFill>
                <a:effectLst/>
              </a:rPr>
              <a:t>xport</a:t>
            </a:r>
            <a:r>
              <a:rPr lang="en-GB" sz="1596" b="1" dirty="0">
                <a:solidFill>
                  <a:schemeClr val="tx1"/>
                </a:solidFill>
                <a:effectLst/>
              </a:rPr>
              <a:t> </a:t>
            </a:r>
            <a:r>
              <a:rPr lang="pl-PL" sz="1596" b="1" dirty="0">
                <a:solidFill>
                  <a:schemeClr val="tx1"/>
                </a:solidFill>
                <a:effectLst/>
              </a:rPr>
              <a:t>of </a:t>
            </a:r>
            <a:r>
              <a:rPr lang="pl-PL" sz="1596" b="1" dirty="0" err="1">
                <a:solidFill>
                  <a:schemeClr val="tx1"/>
                </a:solidFill>
                <a:effectLst/>
              </a:rPr>
              <a:t>machinery</a:t>
            </a:r>
            <a:r>
              <a:rPr lang="pl-PL" sz="1596" b="1" dirty="0">
                <a:solidFill>
                  <a:schemeClr val="tx1"/>
                </a:solidFill>
                <a:effectLst/>
              </a:rPr>
              <a:t> and </a:t>
            </a:r>
            <a:r>
              <a:rPr lang="pl-PL" sz="1596" b="1" dirty="0" err="1">
                <a:solidFill>
                  <a:schemeClr val="tx1"/>
                </a:solidFill>
                <a:effectLst/>
              </a:rPr>
              <a:t>equipment</a:t>
            </a:r>
            <a:r>
              <a:rPr lang="pl-PL" sz="1596" b="1" dirty="0">
                <a:solidFill>
                  <a:schemeClr val="tx1"/>
                </a:solidFill>
                <a:effectLst/>
              </a:rPr>
              <a:t>
in 201</a:t>
            </a:r>
            <a:r>
              <a:rPr lang="en-GB" sz="1596" b="1" dirty="0">
                <a:solidFill>
                  <a:schemeClr val="tx1"/>
                </a:solidFill>
                <a:effectLst/>
              </a:rPr>
              <a:t>3-20</a:t>
            </a:r>
            <a:r>
              <a:rPr lang="pl-PL" sz="1596" b="1" dirty="0">
                <a:solidFill>
                  <a:schemeClr val="tx1"/>
                </a:solidFill>
                <a:effectLst/>
              </a:rPr>
              <a:t>17</a:t>
            </a:r>
            <a:r>
              <a:rPr lang="pl-PL" sz="1396" dirty="0">
                <a:solidFill>
                  <a:srgbClr val="949291"/>
                </a:solidFill>
                <a:effectLst/>
              </a:rPr>
              <a:t>
</a:t>
            </a:r>
            <a:r>
              <a:rPr lang="en-GB" sz="1396" dirty="0">
                <a:solidFill>
                  <a:srgbClr val="949291"/>
                </a:solidFill>
                <a:effectLst/>
              </a:rPr>
              <a:t>(</a:t>
            </a:r>
            <a:r>
              <a:rPr lang="pl-PL" sz="1396" b="0" i="0" u="none" strike="noStrike" kern="1200" spc="0" baseline="0" dirty="0">
                <a:solidFill>
                  <a:srgbClr val="949291"/>
                </a:solidFill>
                <a:effectLst/>
                <a:latin typeface="+mn-lt"/>
                <a:ea typeface="+mn-ea"/>
                <a:cs typeface="+mn-cs"/>
              </a:rPr>
              <a:t>EUR </a:t>
            </a:r>
            <a:r>
              <a:rPr lang="pl-PL" sz="1396" b="0" i="0" u="none" strike="noStrike" kern="1200" spc="0" baseline="0" dirty="0" err="1">
                <a:solidFill>
                  <a:srgbClr val="949291"/>
                </a:solidFill>
                <a:effectLst/>
                <a:latin typeface="+mn-lt"/>
                <a:ea typeface="+mn-ea"/>
                <a:cs typeface="+mn-cs"/>
              </a:rPr>
              <a:t>billion</a:t>
            </a:r>
            <a:r>
              <a:rPr lang="pl-PL" sz="1396" b="0" i="0" u="none" strike="noStrike" kern="1200" spc="0" baseline="0" dirty="0">
                <a:solidFill>
                  <a:srgbClr val="949291"/>
                </a:solidFill>
                <a:effectLst/>
                <a:latin typeface="+mn-lt"/>
                <a:ea typeface="+mn-ea"/>
                <a:cs typeface="+mn-cs"/>
              </a:rPr>
              <a:t>)</a:t>
            </a:r>
          </a:p>
        </c:rich>
      </c:tx>
      <c:layout>
        <c:manualLayout>
          <c:xMode val="edge"/>
          <c:yMode val="edge"/>
          <c:x val="0.13637717507533781"/>
          <c:y val="0"/>
        </c:manualLayout>
      </c:layout>
      <c:overlay val="0"/>
      <c:spPr>
        <a:noFill/>
        <a:ln w="25368">
          <a:noFill/>
        </a:ln>
      </c:spPr>
    </c:title>
    <c:autoTitleDeleted val="0"/>
    <c:plotArea>
      <c:layout>
        <c:manualLayout>
          <c:layoutTarget val="inner"/>
          <c:xMode val="edge"/>
          <c:yMode val="edge"/>
          <c:x val="5.1215031195521073E-2"/>
          <c:y val="0.10662491832322515"/>
          <c:w val="0.9310611780345267"/>
          <c:h val="0.64492607899483223"/>
        </c:manualLayout>
      </c:layout>
      <c:barChart>
        <c:barDir val="col"/>
        <c:grouping val="clustered"/>
        <c:varyColors val="0"/>
        <c:ser>
          <c:idx val="0"/>
          <c:order val="0"/>
          <c:tx>
            <c:strRef>
              <c:f>Arkusz1!$B$1</c:f>
              <c:strCache>
                <c:ptCount val="1"/>
                <c:pt idx="0">
                  <c:v>billion EUR</c:v>
                </c:pt>
              </c:strCache>
            </c:strRef>
          </c:tx>
          <c:spPr>
            <a:solidFill>
              <a:srgbClr val="949291"/>
            </a:solidFill>
            <a:ln w="25368">
              <a:noFill/>
            </a:ln>
          </c:spPr>
          <c:invertIfNegative val="0"/>
          <c:dPt>
            <c:idx val="0"/>
            <c:invertIfNegative val="0"/>
            <c:bubble3D val="0"/>
            <c:spPr>
              <a:solidFill>
                <a:srgbClr val="FF002A"/>
              </a:solidFill>
              <a:ln w="25368">
                <a:noFill/>
              </a:ln>
            </c:spPr>
            <c:extLst>
              <c:ext xmlns:c16="http://schemas.microsoft.com/office/drawing/2014/chart" uri="{C3380CC4-5D6E-409C-BE32-E72D297353CC}">
                <c16:uniqueId val="{00000000-1C59-4BE4-A92F-2E79D7351783}"/>
              </c:ext>
            </c:extLst>
          </c:dPt>
          <c:dPt>
            <c:idx val="1"/>
            <c:invertIfNegative val="0"/>
            <c:bubble3D val="0"/>
            <c:extLst>
              <c:ext xmlns:c16="http://schemas.microsoft.com/office/drawing/2014/chart" uri="{C3380CC4-5D6E-409C-BE32-E72D297353CC}">
                <c16:uniqueId val="{00000001-1C59-4BE4-A92F-2E79D7351783}"/>
              </c:ext>
            </c:extLst>
          </c:dPt>
          <c:dPt>
            <c:idx val="2"/>
            <c:invertIfNegative val="0"/>
            <c:bubble3D val="0"/>
            <c:extLst>
              <c:ext xmlns:c16="http://schemas.microsoft.com/office/drawing/2014/chart" uri="{C3380CC4-5D6E-409C-BE32-E72D297353CC}">
                <c16:uniqueId val="{00000002-1C59-4BE4-A92F-2E79D7351783}"/>
              </c:ext>
            </c:extLst>
          </c:dPt>
          <c:dPt>
            <c:idx val="3"/>
            <c:invertIfNegative val="0"/>
            <c:bubble3D val="0"/>
            <c:extLst>
              <c:ext xmlns:c16="http://schemas.microsoft.com/office/drawing/2014/chart" uri="{C3380CC4-5D6E-409C-BE32-E72D297353CC}">
                <c16:uniqueId val="{00000003-1C59-4BE4-A92F-2E79D7351783}"/>
              </c:ext>
            </c:extLst>
          </c:dPt>
          <c:dPt>
            <c:idx val="4"/>
            <c:invertIfNegative val="0"/>
            <c:bubble3D val="0"/>
            <c:extLst>
              <c:ext xmlns:c16="http://schemas.microsoft.com/office/drawing/2014/chart" uri="{C3380CC4-5D6E-409C-BE32-E72D297353CC}">
                <c16:uniqueId val="{00000004-1C59-4BE4-A92F-2E79D7351783}"/>
              </c:ext>
            </c:extLst>
          </c:dPt>
          <c:dLbls>
            <c:spPr>
              <a:noFill/>
              <a:ln w="25368">
                <a:noFill/>
              </a:ln>
            </c:spPr>
            <c:txPr>
              <a:bodyPr rot="0" spcFirstLastPara="1" vertOverflow="overflow" horzOverflow="overflow"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Arkusz1!$B$2:$B$11</c:f>
              <c:numCache>
                <c:formatCode>#,#00</c:formatCode>
                <c:ptCount val="10"/>
                <c:pt idx="0">
                  <c:v>14.6</c:v>
                </c:pt>
                <c:pt idx="1">
                  <c:v>12.8</c:v>
                </c:pt>
                <c:pt idx="2">
                  <c:v>15.4</c:v>
                </c:pt>
                <c:pt idx="3">
                  <c:v>15.7</c:v>
                </c:pt>
                <c:pt idx="4">
                  <c:v>16.100000000000001</c:v>
                </c:pt>
                <c:pt idx="5">
                  <c:v>16.8</c:v>
                </c:pt>
                <c:pt idx="6">
                  <c:v>18.2</c:v>
                </c:pt>
                <c:pt idx="7">
                  <c:v>19.3</c:v>
                </c:pt>
                <c:pt idx="8">
                  <c:v>19.8</c:v>
                </c:pt>
                <c:pt idx="9">
                  <c:v>22</c:v>
                </c:pt>
              </c:numCache>
            </c:numRef>
          </c:val>
          <c:extLst>
            <c:ext xmlns:c16="http://schemas.microsoft.com/office/drawing/2014/chart" uri="{C3380CC4-5D6E-409C-BE32-E72D297353CC}">
              <c16:uniqueId val="{00000005-1C59-4BE4-A92F-2E79D7351783}"/>
            </c:ext>
          </c:extLst>
        </c:ser>
        <c:dLbls>
          <c:showLegendKey val="0"/>
          <c:showVal val="0"/>
          <c:showCatName val="0"/>
          <c:showSerName val="0"/>
          <c:showPercent val="0"/>
          <c:showBubbleSize val="0"/>
        </c:dLbls>
        <c:gapWidth val="139"/>
        <c:axId val="91130880"/>
        <c:axId val="91136768"/>
      </c:barChart>
      <c:catAx>
        <c:axId val="91130880"/>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8" b="1" i="0" u="none" strike="noStrike" kern="1200" baseline="0">
                <a:solidFill>
                  <a:schemeClr val="bg1">
                    <a:lumMod val="50000"/>
                  </a:schemeClr>
                </a:solidFill>
                <a:latin typeface="+mn-lt"/>
                <a:ea typeface="+mn-ea"/>
                <a:cs typeface="+mn-cs"/>
              </a:defRPr>
            </a:pPr>
            <a:endParaRPr lang="cs-CZ"/>
          </a:p>
        </c:txPr>
        <c:crossAx val="91136768"/>
        <c:crossesAt val="0"/>
        <c:auto val="1"/>
        <c:lblAlgn val="ctr"/>
        <c:lblOffset val="100"/>
        <c:noMultiLvlLbl val="0"/>
      </c:catAx>
      <c:valAx>
        <c:axId val="91136768"/>
        <c:scaling>
          <c:orientation val="minMax"/>
          <c:max val="25"/>
          <c:min val="0"/>
        </c:scaling>
        <c:delete val="0"/>
        <c:axPos val="l"/>
        <c:numFmt formatCode="#,#0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8" b="0" i="0" u="none" strike="noStrike" kern="1200" baseline="0">
                <a:solidFill>
                  <a:schemeClr val="tx1">
                    <a:lumMod val="65000"/>
                    <a:lumOff val="35000"/>
                  </a:schemeClr>
                </a:solidFill>
                <a:latin typeface="+mn-lt"/>
                <a:ea typeface="+mn-ea"/>
                <a:cs typeface="+mn-cs"/>
              </a:defRPr>
            </a:pPr>
            <a:endParaRPr lang="cs-CZ"/>
          </a:p>
        </c:txPr>
        <c:crossAx val="91130880"/>
        <c:crosses val="autoZero"/>
        <c:crossBetween val="between"/>
        <c:majorUnit val="5"/>
      </c:valAx>
      <c:spPr>
        <a:noFill/>
        <a:ln w="25368">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kern="1200" spc="0" baseline="0">
                <a:solidFill>
                  <a:schemeClr val="tx1">
                    <a:lumMod val="65000"/>
                    <a:lumOff val="35000"/>
                  </a:schemeClr>
                </a:solidFill>
                <a:latin typeface="+mn-lt"/>
                <a:ea typeface="+mn-ea"/>
                <a:cs typeface="+mn-cs"/>
              </a:defRPr>
            </a:pPr>
            <a:r>
              <a:rPr lang="pl-PL" sz="1596" b="1" i="0" u="none" strike="noStrike" baseline="0" dirty="0" err="1">
                <a:solidFill>
                  <a:schemeClr val="tx1"/>
                </a:solidFill>
                <a:effectLst/>
              </a:rPr>
              <a:t>Machinery</a:t>
            </a:r>
            <a:r>
              <a:rPr lang="pl-PL" sz="1596" b="1" i="0" u="none" strike="noStrike" baseline="0" dirty="0">
                <a:solidFill>
                  <a:schemeClr val="tx1"/>
                </a:solidFill>
                <a:effectLst/>
              </a:rPr>
              <a:t> and </a:t>
            </a:r>
            <a:r>
              <a:rPr lang="pl-PL" sz="1596" b="1" i="0" u="none" strike="noStrike" baseline="0" dirty="0" err="1">
                <a:solidFill>
                  <a:schemeClr val="tx1"/>
                </a:solidFill>
                <a:effectLst/>
              </a:rPr>
              <a:t>equipment</a:t>
            </a:r>
            <a:r>
              <a:rPr lang="pl-PL" sz="1596" b="1" i="0" u="none" strike="noStrike" baseline="0" dirty="0">
                <a:solidFill>
                  <a:schemeClr val="tx1"/>
                </a:solidFill>
                <a:effectLst/>
              </a:rPr>
              <a:t> e</a:t>
            </a:r>
            <a:r>
              <a:rPr lang="en-GB" sz="1596" b="1" dirty="0" err="1">
                <a:solidFill>
                  <a:schemeClr val="tx1"/>
                </a:solidFill>
                <a:effectLst/>
              </a:rPr>
              <a:t>xport</a:t>
            </a:r>
            <a:r>
              <a:rPr lang="pl-PL" sz="1596" b="1" dirty="0">
                <a:solidFill>
                  <a:schemeClr val="tx1"/>
                </a:solidFill>
                <a:effectLst/>
              </a:rPr>
              <a:t>s</a:t>
            </a:r>
            <a:r>
              <a:rPr lang="en-GB" sz="1596" b="1" dirty="0">
                <a:solidFill>
                  <a:schemeClr val="tx1"/>
                </a:solidFill>
                <a:effectLst/>
              </a:rPr>
              <a:t> </a:t>
            </a:r>
            <a:r>
              <a:rPr lang="pl-PL" sz="1596" b="1" dirty="0">
                <a:solidFill>
                  <a:schemeClr val="tx1"/>
                </a:solidFill>
                <a:effectLst/>
              </a:rPr>
              <a:t>in </a:t>
            </a:r>
            <a:r>
              <a:rPr lang="en-GB" sz="1596" b="1" dirty="0">
                <a:solidFill>
                  <a:schemeClr val="tx1"/>
                </a:solidFill>
                <a:effectLst/>
              </a:rPr>
              <a:t>2017</a:t>
            </a:r>
            <a:r>
              <a:rPr lang="pl-PL" sz="1596" b="1" dirty="0">
                <a:solidFill>
                  <a:schemeClr val="tx1"/>
                </a:solidFill>
                <a:effectLst/>
              </a:rPr>
              <a:t>
EU </a:t>
            </a:r>
            <a:r>
              <a:rPr lang="pl-PL" sz="1596" b="1" dirty="0" err="1">
                <a:solidFill>
                  <a:schemeClr val="tx1"/>
                </a:solidFill>
                <a:effectLst/>
              </a:rPr>
              <a:t>countries</a:t>
            </a:r>
            <a:r>
              <a:rPr lang="pl-PL" sz="1396" dirty="0">
                <a:solidFill>
                  <a:srgbClr val="949291"/>
                </a:solidFill>
                <a:effectLst/>
              </a:rPr>
              <a:t>
(EUR </a:t>
            </a:r>
            <a:r>
              <a:rPr lang="pl-PL" sz="1396" dirty="0" err="1">
                <a:solidFill>
                  <a:srgbClr val="949291"/>
                </a:solidFill>
                <a:effectLst/>
              </a:rPr>
              <a:t>milli</a:t>
            </a:r>
            <a:r>
              <a:rPr lang="en-GB" sz="1396" dirty="0">
                <a:solidFill>
                  <a:srgbClr val="949291"/>
                </a:solidFill>
                <a:effectLst/>
              </a:rPr>
              <a:t>o</a:t>
            </a:r>
            <a:r>
              <a:rPr lang="pl-PL" sz="1396" dirty="0">
                <a:solidFill>
                  <a:srgbClr val="949291"/>
                </a:solidFill>
                <a:effectLst/>
              </a:rPr>
              <a:t>n)</a:t>
            </a:r>
            <a:endParaRPr lang="pl-PL" sz="1800" dirty="0">
              <a:solidFill>
                <a:srgbClr val="949291"/>
              </a:solidFill>
              <a:effectLst/>
            </a:endParaRPr>
          </a:p>
        </c:rich>
      </c:tx>
      <c:layout/>
      <c:overlay val="0"/>
      <c:spPr>
        <a:noFill/>
        <a:ln w="25363">
          <a:noFill/>
        </a:ln>
      </c:spPr>
    </c:title>
    <c:autoTitleDeleted val="0"/>
    <c:plotArea>
      <c:layout>
        <c:manualLayout>
          <c:layoutTarget val="inner"/>
          <c:xMode val="edge"/>
          <c:yMode val="edge"/>
          <c:x val="5.1215031195521073E-2"/>
          <c:y val="0.14242786064857901"/>
          <c:w val="0.9310611780345267"/>
          <c:h val="0.60912300592831581"/>
        </c:manualLayout>
      </c:layout>
      <c:barChart>
        <c:barDir val="col"/>
        <c:grouping val="clustered"/>
        <c:varyColors val="0"/>
        <c:ser>
          <c:idx val="0"/>
          <c:order val="0"/>
          <c:tx>
            <c:strRef>
              <c:f>Arkusz1!$B$1</c:f>
              <c:strCache>
                <c:ptCount val="1"/>
                <c:pt idx="0">
                  <c:v>billion EUR</c:v>
                </c:pt>
              </c:strCache>
            </c:strRef>
          </c:tx>
          <c:spPr>
            <a:solidFill>
              <a:srgbClr val="949291"/>
            </a:solidFill>
            <a:ln w="25363">
              <a:noFill/>
            </a:ln>
          </c:spPr>
          <c:invertIfNegative val="0"/>
          <c:dPt>
            <c:idx val="0"/>
            <c:invertIfNegative val="0"/>
            <c:bubble3D val="0"/>
            <c:spPr>
              <a:solidFill>
                <a:srgbClr val="FF002A"/>
              </a:solidFill>
              <a:ln w="25363">
                <a:noFill/>
              </a:ln>
            </c:spPr>
            <c:extLst>
              <c:ext xmlns:c16="http://schemas.microsoft.com/office/drawing/2014/chart" uri="{C3380CC4-5D6E-409C-BE32-E72D297353CC}">
                <c16:uniqueId val="{00000000-6FE1-4DCD-83B6-A83A80AFA670}"/>
              </c:ext>
            </c:extLst>
          </c:dPt>
          <c:dPt>
            <c:idx val="1"/>
            <c:invertIfNegative val="0"/>
            <c:bubble3D val="0"/>
            <c:extLst>
              <c:ext xmlns:c16="http://schemas.microsoft.com/office/drawing/2014/chart" uri="{C3380CC4-5D6E-409C-BE32-E72D297353CC}">
                <c16:uniqueId val="{00000001-6FE1-4DCD-83B6-A83A80AFA670}"/>
              </c:ext>
            </c:extLst>
          </c:dPt>
          <c:dPt>
            <c:idx val="2"/>
            <c:invertIfNegative val="0"/>
            <c:bubble3D val="0"/>
            <c:extLst>
              <c:ext xmlns:c16="http://schemas.microsoft.com/office/drawing/2014/chart" uri="{C3380CC4-5D6E-409C-BE32-E72D297353CC}">
                <c16:uniqueId val="{00000002-6FE1-4DCD-83B6-A83A80AFA670}"/>
              </c:ext>
            </c:extLst>
          </c:dPt>
          <c:dPt>
            <c:idx val="3"/>
            <c:invertIfNegative val="0"/>
            <c:bubble3D val="0"/>
            <c:extLst>
              <c:ext xmlns:c16="http://schemas.microsoft.com/office/drawing/2014/chart" uri="{C3380CC4-5D6E-409C-BE32-E72D297353CC}">
                <c16:uniqueId val="{00000003-6FE1-4DCD-83B6-A83A80AFA670}"/>
              </c:ext>
            </c:extLst>
          </c:dPt>
          <c:dPt>
            <c:idx val="4"/>
            <c:invertIfNegative val="0"/>
            <c:bubble3D val="0"/>
            <c:extLst>
              <c:ext xmlns:c16="http://schemas.microsoft.com/office/drawing/2014/chart" uri="{C3380CC4-5D6E-409C-BE32-E72D297353CC}">
                <c16:uniqueId val="{00000004-6FE1-4DCD-83B6-A83A80AFA670}"/>
              </c:ext>
            </c:extLst>
          </c:dPt>
          <c:dLbls>
            <c:spPr>
              <a:noFill/>
              <a:ln w="25363">
                <a:noFill/>
              </a:ln>
            </c:spPr>
            <c:txPr>
              <a:bodyPr rot="0" spcFirstLastPara="1" vertOverflow="overflow" horzOverflow="overflow"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Arkusz1!$A$2:$A$14</c:f>
              <c:strCache>
                <c:ptCount val="13"/>
                <c:pt idx="0">
                  <c:v>Germany</c:v>
                </c:pt>
                <c:pt idx="1">
                  <c:v>Great Britain</c:v>
                </c:pt>
                <c:pt idx="2">
                  <c:v>France</c:v>
                </c:pt>
                <c:pt idx="3">
                  <c:v>Italy</c:v>
                </c:pt>
                <c:pt idx="4">
                  <c:v>Sweden</c:v>
                </c:pt>
                <c:pt idx="5">
                  <c:v>Netherlands</c:v>
                </c:pt>
                <c:pt idx="6">
                  <c:v>Czech Republic</c:v>
                </c:pt>
                <c:pt idx="7">
                  <c:v>Spain</c:v>
                </c:pt>
                <c:pt idx="8">
                  <c:v>Hungary</c:v>
                </c:pt>
                <c:pt idx="9">
                  <c:v>Denmark</c:v>
                </c:pt>
                <c:pt idx="10">
                  <c:v>Romania</c:v>
                </c:pt>
                <c:pt idx="11">
                  <c:v>Austria</c:v>
                </c:pt>
                <c:pt idx="12">
                  <c:v>Belgium</c:v>
                </c:pt>
              </c:strCache>
            </c:strRef>
          </c:cat>
          <c:val>
            <c:numRef>
              <c:f>Arkusz1!$B$2:$B$14</c:f>
              <c:numCache>
                <c:formatCode>0</c:formatCode>
                <c:ptCount val="13"/>
                <c:pt idx="0">
                  <c:v>5605</c:v>
                </c:pt>
                <c:pt idx="1">
                  <c:v>1477</c:v>
                </c:pt>
                <c:pt idx="2">
                  <c:v>1452</c:v>
                </c:pt>
                <c:pt idx="3">
                  <c:v>1178</c:v>
                </c:pt>
                <c:pt idx="4">
                  <c:v>944</c:v>
                </c:pt>
                <c:pt idx="5">
                  <c:v>896</c:v>
                </c:pt>
                <c:pt idx="6">
                  <c:v>793</c:v>
                </c:pt>
                <c:pt idx="7">
                  <c:v>697</c:v>
                </c:pt>
                <c:pt idx="8">
                  <c:v>515</c:v>
                </c:pt>
                <c:pt idx="9">
                  <c:v>393</c:v>
                </c:pt>
                <c:pt idx="10">
                  <c:v>388</c:v>
                </c:pt>
                <c:pt idx="11">
                  <c:v>371</c:v>
                </c:pt>
                <c:pt idx="12">
                  <c:v>368</c:v>
                </c:pt>
              </c:numCache>
            </c:numRef>
          </c:val>
          <c:extLst>
            <c:ext xmlns:c16="http://schemas.microsoft.com/office/drawing/2014/chart" uri="{C3380CC4-5D6E-409C-BE32-E72D297353CC}">
              <c16:uniqueId val="{00000005-6FE1-4DCD-83B6-A83A80AFA670}"/>
            </c:ext>
          </c:extLst>
        </c:ser>
        <c:dLbls>
          <c:showLegendKey val="0"/>
          <c:showVal val="0"/>
          <c:showCatName val="0"/>
          <c:showSerName val="0"/>
          <c:showPercent val="0"/>
          <c:showBubbleSize val="0"/>
        </c:dLbls>
        <c:gapWidth val="139"/>
        <c:axId val="89518848"/>
        <c:axId val="89520384"/>
      </c:barChart>
      <c:catAx>
        <c:axId val="89518848"/>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8" b="1" i="0" u="none" strike="noStrike" kern="1200" baseline="0">
                <a:solidFill>
                  <a:schemeClr val="bg1">
                    <a:lumMod val="50000"/>
                  </a:schemeClr>
                </a:solidFill>
                <a:latin typeface="+mn-lt"/>
                <a:ea typeface="+mn-ea"/>
                <a:cs typeface="+mn-cs"/>
              </a:defRPr>
            </a:pPr>
            <a:endParaRPr lang="cs-CZ"/>
          </a:p>
        </c:txPr>
        <c:crossAx val="89520384"/>
        <c:crossesAt val="0"/>
        <c:auto val="1"/>
        <c:lblAlgn val="ctr"/>
        <c:lblOffset val="100"/>
        <c:noMultiLvlLbl val="0"/>
      </c:catAx>
      <c:valAx>
        <c:axId val="89520384"/>
        <c:scaling>
          <c:orientation val="minMax"/>
          <c:max val="600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8" b="0" i="0" u="none" strike="noStrike" kern="1200" baseline="0">
                <a:solidFill>
                  <a:schemeClr val="tx1">
                    <a:lumMod val="65000"/>
                    <a:lumOff val="35000"/>
                  </a:schemeClr>
                </a:solidFill>
                <a:latin typeface="+mn-lt"/>
                <a:ea typeface="+mn-ea"/>
                <a:cs typeface="+mn-cs"/>
              </a:defRPr>
            </a:pPr>
            <a:endParaRPr lang="cs-CZ"/>
          </a:p>
        </c:txPr>
        <c:crossAx val="89518848"/>
        <c:crosses val="autoZero"/>
        <c:crossBetween val="between"/>
        <c:majorUnit val="1000"/>
      </c:valAx>
      <c:spPr>
        <a:noFill/>
        <a:ln w="25363">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6" b="0" i="0" u="none" strike="noStrike" kern="1200" spc="0" baseline="0">
                <a:solidFill>
                  <a:schemeClr val="tx1">
                    <a:lumMod val="65000"/>
                    <a:lumOff val="35000"/>
                  </a:schemeClr>
                </a:solidFill>
                <a:latin typeface="+mn-lt"/>
                <a:ea typeface="+mn-ea"/>
                <a:cs typeface="+mn-cs"/>
              </a:defRPr>
            </a:pPr>
            <a:r>
              <a:rPr lang="pl-PL" sz="1594" b="1" i="0" u="none" strike="noStrike" baseline="0" dirty="0" err="1">
                <a:solidFill>
                  <a:schemeClr val="tx1"/>
                </a:solidFill>
                <a:effectLst/>
              </a:rPr>
              <a:t>Machinery</a:t>
            </a:r>
            <a:r>
              <a:rPr lang="pl-PL" sz="1594" b="1" i="0" u="none" strike="noStrike" baseline="0" dirty="0">
                <a:solidFill>
                  <a:schemeClr val="tx1"/>
                </a:solidFill>
                <a:effectLst/>
              </a:rPr>
              <a:t> and </a:t>
            </a:r>
            <a:r>
              <a:rPr lang="pl-PL" sz="1594" b="1" i="0" u="none" strike="noStrike" baseline="0" dirty="0" err="1">
                <a:solidFill>
                  <a:schemeClr val="tx1"/>
                </a:solidFill>
                <a:effectLst/>
              </a:rPr>
              <a:t>equipment</a:t>
            </a:r>
            <a:r>
              <a:rPr lang="pl-PL" sz="1594" b="1" i="0" u="none" strike="noStrike" baseline="0" dirty="0">
                <a:solidFill>
                  <a:schemeClr val="tx1"/>
                </a:solidFill>
                <a:effectLst/>
              </a:rPr>
              <a:t> e</a:t>
            </a:r>
            <a:r>
              <a:rPr lang="en-GB" sz="1594" b="1" dirty="0" err="1">
                <a:solidFill>
                  <a:schemeClr val="tx1"/>
                </a:solidFill>
                <a:effectLst/>
              </a:rPr>
              <a:t>xport</a:t>
            </a:r>
            <a:r>
              <a:rPr lang="pl-PL" sz="1594" b="1" dirty="0">
                <a:solidFill>
                  <a:schemeClr val="tx1"/>
                </a:solidFill>
                <a:effectLst/>
              </a:rPr>
              <a:t>s</a:t>
            </a:r>
            <a:r>
              <a:rPr lang="en-GB" sz="1594" b="1" dirty="0">
                <a:solidFill>
                  <a:schemeClr val="tx1"/>
                </a:solidFill>
                <a:effectLst/>
              </a:rPr>
              <a:t> </a:t>
            </a:r>
            <a:r>
              <a:rPr lang="pl-PL" sz="1594" b="1" dirty="0">
                <a:solidFill>
                  <a:schemeClr val="tx1"/>
                </a:solidFill>
                <a:effectLst/>
              </a:rPr>
              <a:t>in </a:t>
            </a:r>
            <a:r>
              <a:rPr lang="en-GB" sz="1594" b="1" dirty="0">
                <a:solidFill>
                  <a:schemeClr val="tx1"/>
                </a:solidFill>
                <a:effectLst/>
              </a:rPr>
              <a:t>2017</a:t>
            </a:r>
            <a:r>
              <a:rPr lang="pl-PL" sz="1594" b="1" dirty="0">
                <a:solidFill>
                  <a:schemeClr val="tx1"/>
                </a:solidFill>
                <a:effectLst/>
              </a:rPr>
              <a:t>
Non-EU </a:t>
            </a:r>
            <a:r>
              <a:rPr lang="pl-PL" sz="1594" b="1" dirty="0" err="1">
                <a:solidFill>
                  <a:schemeClr val="tx1"/>
                </a:solidFill>
                <a:effectLst/>
              </a:rPr>
              <a:t>countries</a:t>
            </a:r>
            <a:r>
              <a:rPr lang="pl-PL" sz="1394" dirty="0">
                <a:solidFill>
                  <a:srgbClr val="949291"/>
                </a:solidFill>
                <a:effectLst/>
              </a:rPr>
              <a:t>
(EUR </a:t>
            </a:r>
            <a:r>
              <a:rPr lang="pl-PL" sz="1394" dirty="0" err="1">
                <a:solidFill>
                  <a:srgbClr val="949291"/>
                </a:solidFill>
                <a:effectLst/>
              </a:rPr>
              <a:t>milli</a:t>
            </a:r>
            <a:r>
              <a:rPr lang="en-GB" sz="1394" dirty="0">
                <a:solidFill>
                  <a:srgbClr val="949291"/>
                </a:solidFill>
                <a:effectLst/>
              </a:rPr>
              <a:t>o</a:t>
            </a:r>
            <a:r>
              <a:rPr lang="pl-PL" sz="1394" dirty="0">
                <a:solidFill>
                  <a:srgbClr val="949291"/>
                </a:solidFill>
                <a:effectLst/>
              </a:rPr>
              <a:t>n)</a:t>
            </a:r>
            <a:endParaRPr lang="pl-PL" sz="1800" dirty="0">
              <a:solidFill>
                <a:srgbClr val="949291"/>
              </a:solidFill>
              <a:effectLst/>
            </a:endParaRPr>
          </a:p>
        </c:rich>
      </c:tx>
      <c:layout/>
      <c:overlay val="0"/>
      <c:spPr>
        <a:noFill/>
        <a:ln w="25352">
          <a:noFill/>
        </a:ln>
      </c:spPr>
    </c:title>
    <c:autoTitleDeleted val="0"/>
    <c:plotArea>
      <c:layout>
        <c:manualLayout>
          <c:layoutTarget val="inner"/>
          <c:xMode val="edge"/>
          <c:yMode val="edge"/>
          <c:x val="5.2357316841731887E-2"/>
          <c:y val="0.15932428853805733"/>
          <c:w val="0.9310611780345267"/>
          <c:h val="0.64596464842287793"/>
        </c:manualLayout>
      </c:layout>
      <c:barChart>
        <c:barDir val="col"/>
        <c:grouping val="clustered"/>
        <c:varyColors val="0"/>
        <c:ser>
          <c:idx val="0"/>
          <c:order val="0"/>
          <c:tx>
            <c:strRef>
              <c:f>Arkusz1!$B$1</c:f>
              <c:strCache>
                <c:ptCount val="1"/>
                <c:pt idx="0">
                  <c:v>billion EUR</c:v>
                </c:pt>
              </c:strCache>
            </c:strRef>
          </c:tx>
          <c:spPr>
            <a:solidFill>
              <a:srgbClr val="949291"/>
            </a:solidFill>
            <a:ln w="25352">
              <a:noFill/>
            </a:ln>
          </c:spPr>
          <c:invertIfNegative val="0"/>
          <c:dPt>
            <c:idx val="0"/>
            <c:invertIfNegative val="0"/>
            <c:bubble3D val="0"/>
            <c:spPr>
              <a:solidFill>
                <a:srgbClr val="FF002A"/>
              </a:solidFill>
              <a:ln w="25352">
                <a:noFill/>
              </a:ln>
            </c:spPr>
            <c:extLst>
              <c:ext xmlns:c16="http://schemas.microsoft.com/office/drawing/2014/chart" uri="{C3380CC4-5D6E-409C-BE32-E72D297353CC}">
                <c16:uniqueId val="{00000000-01EC-4558-9346-87B43B9A9BA3}"/>
              </c:ext>
            </c:extLst>
          </c:dPt>
          <c:dPt>
            <c:idx val="1"/>
            <c:invertIfNegative val="0"/>
            <c:bubble3D val="0"/>
            <c:extLst>
              <c:ext xmlns:c16="http://schemas.microsoft.com/office/drawing/2014/chart" uri="{C3380CC4-5D6E-409C-BE32-E72D297353CC}">
                <c16:uniqueId val="{00000001-01EC-4558-9346-87B43B9A9BA3}"/>
              </c:ext>
            </c:extLst>
          </c:dPt>
          <c:dPt>
            <c:idx val="2"/>
            <c:invertIfNegative val="0"/>
            <c:bubble3D val="0"/>
            <c:extLst>
              <c:ext xmlns:c16="http://schemas.microsoft.com/office/drawing/2014/chart" uri="{C3380CC4-5D6E-409C-BE32-E72D297353CC}">
                <c16:uniqueId val="{00000002-01EC-4558-9346-87B43B9A9BA3}"/>
              </c:ext>
            </c:extLst>
          </c:dPt>
          <c:dPt>
            <c:idx val="3"/>
            <c:invertIfNegative val="0"/>
            <c:bubble3D val="0"/>
            <c:extLst>
              <c:ext xmlns:c16="http://schemas.microsoft.com/office/drawing/2014/chart" uri="{C3380CC4-5D6E-409C-BE32-E72D297353CC}">
                <c16:uniqueId val="{00000003-01EC-4558-9346-87B43B9A9BA3}"/>
              </c:ext>
            </c:extLst>
          </c:dPt>
          <c:dPt>
            <c:idx val="4"/>
            <c:invertIfNegative val="0"/>
            <c:bubble3D val="0"/>
            <c:extLst>
              <c:ext xmlns:c16="http://schemas.microsoft.com/office/drawing/2014/chart" uri="{C3380CC4-5D6E-409C-BE32-E72D297353CC}">
                <c16:uniqueId val="{00000004-01EC-4558-9346-87B43B9A9BA3}"/>
              </c:ext>
            </c:extLst>
          </c:dPt>
          <c:dLbls>
            <c:spPr>
              <a:noFill/>
              <a:ln w="25352">
                <a:noFill/>
              </a:ln>
            </c:spPr>
            <c:txPr>
              <a:bodyPr rot="0" spcFirstLastPara="1" vertOverflow="overflow" horzOverflow="overflow"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Arkusz1!$A$2:$A$11</c:f>
              <c:strCache>
                <c:ptCount val="10"/>
                <c:pt idx="0">
                  <c:v>Russia</c:v>
                </c:pt>
                <c:pt idx="1">
                  <c:v>USA</c:v>
                </c:pt>
                <c:pt idx="2">
                  <c:v>Ukraine</c:v>
                </c:pt>
                <c:pt idx="3">
                  <c:v>Turkey</c:v>
                </c:pt>
                <c:pt idx="4">
                  <c:v>Switzerland</c:v>
                </c:pt>
                <c:pt idx="5">
                  <c:v>China</c:v>
                </c:pt>
                <c:pt idx="6">
                  <c:v>Belarus</c:v>
                </c:pt>
                <c:pt idx="7">
                  <c:v>Norway</c:v>
                </c:pt>
                <c:pt idx="8">
                  <c:v>India</c:v>
                </c:pt>
                <c:pt idx="9">
                  <c:v>Australia</c:v>
                </c:pt>
              </c:strCache>
            </c:strRef>
          </c:cat>
          <c:val>
            <c:numRef>
              <c:f>Arkusz1!$B$2:$B$11</c:f>
              <c:numCache>
                <c:formatCode>0</c:formatCode>
                <c:ptCount val="10"/>
                <c:pt idx="0">
                  <c:v>974</c:v>
                </c:pt>
                <c:pt idx="1">
                  <c:v>714</c:v>
                </c:pt>
                <c:pt idx="2">
                  <c:v>587</c:v>
                </c:pt>
                <c:pt idx="3">
                  <c:v>386</c:v>
                </c:pt>
                <c:pt idx="4">
                  <c:v>340</c:v>
                </c:pt>
                <c:pt idx="5">
                  <c:v>293</c:v>
                </c:pt>
                <c:pt idx="6">
                  <c:v>210</c:v>
                </c:pt>
                <c:pt idx="7">
                  <c:v>154</c:v>
                </c:pt>
                <c:pt idx="8">
                  <c:v>105</c:v>
                </c:pt>
                <c:pt idx="9">
                  <c:v>103</c:v>
                </c:pt>
              </c:numCache>
            </c:numRef>
          </c:val>
          <c:extLst>
            <c:ext xmlns:c16="http://schemas.microsoft.com/office/drawing/2014/chart" uri="{C3380CC4-5D6E-409C-BE32-E72D297353CC}">
              <c16:uniqueId val="{00000005-01EC-4558-9346-87B43B9A9BA3}"/>
            </c:ext>
          </c:extLst>
        </c:ser>
        <c:dLbls>
          <c:showLegendKey val="0"/>
          <c:showVal val="0"/>
          <c:showCatName val="0"/>
          <c:showSerName val="0"/>
          <c:showPercent val="0"/>
          <c:showBubbleSize val="0"/>
        </c:dLbls>
        <c:gapWidth val="139"/>
        <c:axId val="90973696"/>
        <c:axId val="90975232"/>
      </c:barChart>
      <c:catAx>
        <c:axId val="90973696"/>
        <c:scaling>
          <c:orientation val="minMax"/>
        </c:scaling>
        <c:delete val="0"/>
        <c:axPos val="b"/>
        <c:numFmt formatCode="General" sourceLinked="1"/>
        <c:majorTickMark val="out"/>
        <c:minorTickMark val="none"/>
        <c:tickLblPos val="nextTo"/>
        <c:spPr>
          <a:noFill/>
          <a:ln>
            <a:solidFill>
              <a:srgbClr val="929190"/>
            </a:solidFill>
          </a:ln>
          <a:effectLst/>
        </c:spPr>
        <c:txPr>
          <a:bodyPr rot="-60000000" spcFirstLastPara="1" vertOverflow="ellipsis" vert="horz" wrap="square" anchor="ctr" anchorCtr="1"/>
          <a:lstStyle/>
          <a:p>
            <a:pPr>
              <a:defRPr sz="996" b="1" i="0" u="none" strike="noStrike" kern="1200" baseline="0">
                <a:solidFill>
                  <a:schemeClr val="bg1">
                    <a:lumMod val="50000"/>
                  </a:schemeClr>
                </a:solidFill>
                <a:latin typeface="+mn-lt"/>
                <a:ea typeface="+mn-ea"/>
                <a:cs typeface="+mn-cs"/>
              </a:defRPr>
            </a:pPr>
            <a:endParaRPr lang="cs-CZ"/>
          </a:p>
        </c:txPr>
        <c:crossAx val="90975232"/>
        <c:crossesAt val="0"/>
        <c:auto val="1"/>
        <c:lblAlgn val="ctr"/>
        <c:lblOffset val="100"/>
        <c:noMultiLvlLbl val="0"/>
      </c:catAx>
      <c:valAx>
        <c:axId val="90975232"/>
        <c:scaling>
          <c:orientation val="minMax"/>
          <c:max val="1000"/>
          <c:min val="0"/>
        </c:scaling>
        <c:delete val="0"/>
        <c:axPos val="l"/>
        <c:numFmt formatCode="0" sourceLinked="1"/>
        <c:majorTickMark val="cross"/>
        <c:minorTickMark val="none"/>
        <c:tickLblPos val="nextTo"/>
        <c:spPr>
          <a:noFill/>
          <a:ln>
            <a:solidFill>
              <a:srgbClr val="929190"/>
            </a:solidFill>
          </a:ln>
          <a:effectLst/>
        </c:spPr>
        <c:txPr>
          <a:bodyPr rot="-60000000" spcFirstLastPara="1" vertOverflow="ellipsis" vert="horz" wrap="square" anchor="b" anchorCtr="1"/>
          <a:lstStyle/>
          <a:p>
            <a:pPr>
              <a:defRPr sz="996" b="0" i="0" u="none" strike="noStrike" kern="1200" baseline="0">
                <a:solidFill>
                  <a:schemeClr val="tx1">
                    <a:lumMod val="65000"/>
                    <a:lumOff val="35000"/>
                  </a:schemeClr>
                </a:solidFill>
                <a:latin typeface="+mn-lt"/>
                <a:ea typeface="+mn-ea"/>
                <a:cs typeface="+mn-cs"/>
              </a:defRPr>
            </a:pPr>
            <a:endParaRPr lang="cs-CZ"/>
          </a:p>
        </c:txPr>
        <c:crossAx val="90973696"/>
        <c:crosses val="autoZero"/>
        <c:crossBetween val="between"/>
        <c:majorUnit val="200"/>
      </c:valAx>
      <c:spPr>
        <a:noFill/>
        <a:ln w="25352">
          <a:noFill/>
        </a:ln>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0.43852</cdr:x>
      <cdr:y>0.27092</cdr:y>
    </cdr:from>
    <cdr:to>
      <cdr:x>1</cdr:x>
      <cdr:y>0.42037</cdr:y>
    </cdr:to>
    <cdr:sp macro="" textlink="">
      <cdr:nvSpPr>
        <cdr:cNvPr id="2" name="pole tekstowe 1">
          <a:extLst xmlns:a="http://schemas.openxmlformats.org/drawingml/2006/main">
            <a:ext uri="{FF2B5EF4-FFF2-40B4-BE49-F238E27FC236}">
              <a16:creationId xmlns:a16="http://schemas.microsoft.com/office/drawing/2014/main" id="{97B5D1FA-2AE5-4113-BF58-8C47DF7107D9}"/>
            </a:ext>
          </a:extLst>
        </cdr:cNvPr>
        <cdr:cNvSpPr txBox="1"/>
      </cdr:nvSpPr>
      <cdr:spPr>
        <a:xfrm xmlns:a="http://schemas.openxmlformats.org/drawingml/2006/main">
          <a:off x="2052250" y="1085850"/>
          <a:ext cx="2627701" cy="598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1100" dirty="0"/>
            <a:t>Market dynamics in </a:t>
          </a:r>
          <a:r>
            <a:rPr lang="pl-PL" dirty="0" err="1"/>
            <a:t>f</a:t>
          </a:r>
          <a:r>
            <a:rPr lang="pl-PL" sz="1100" dirty="0" err="1"/>
            <a:t>ixed</a:t>
          </a:r>
          <a:r>
            <a:rPr lang="pl-PL" sz="1100" dirty="0"/>
            <a:t> </a:t>
          </a:r>
          <a:r>
            <a:rPr lang="pl-PL" sz="1100" dirty="0" err="1"/>
            <a:t>pricing</a:t>
          </a:r>
          <a:r>
            <a:rPr lang="pl-PL" sz="1100" dirty="0"/>
            <a:t> (%)</a:t>
          </a:r>
        </a:p>
        <a:p xmlns:a="http://schemas.openxmlformats.org/drawingml/2006/main">
          <a:r>
            <a:rPr lang="pl-PL" dirty="0"/>
            <a:t>GDP </a:t>
          </a:r>
          <a:r>
            <a:rPr lang="pl-PL" dirty="0" err="1"/>
            <a:t>growth</a:t>
          </a:r>
          <a:r>
            <a:rPr lang="pl-PL" dirty="0"/>
            <a:t> in </a:t>
          </a:r>
          <a:r>
            <a:rPr lang="pl-PL" dirty="0" err="1"/>
            <a:t>fixed</a:t>
          </a:r>
          <a:r>
            <a:rPr lang="pl-PL" dirty="0"/>
            <a:t> </a:t>
          </a:r>
          <a:r>
            <a:rPr lang="pl-PL" dirty="0" err="1"/>
            <a:t>pricing</a:t>
          </a:r>
          <a:r>
            <a:rPr lang="pl-PL" dirty="0"/>
            <a:t> (%)</a:t>
          </a:r>
          <a:endParaRPr lang="pl-PL"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35582E89-2A46-4F58-9C7B-4C29C626B290}"/>
              </a:ext>
            </a:extLst>
          </p:cNvPr>
          <p:cNvSpPr>
            <a:spLocks noGrp="1" noRot="1" noChangeAspect="1" noChangeArrowheads="1"/>
          </p:cNvSpPr>
          <p:nvPr>
            <p:ph type="sldImg"/>
          </p:nvPr>
        </p:nvSpPr>
        <p:spPr bwMode="auto">
          <a:xfrm>
            <a:off x="917575" y="754063"/>
            <a:ext cx="49593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2">
            <a:extLst>
              <a:ext uri="{FF2B5EF4-FFF2-40B4-BE49-F238E27FC236}">
                <a16:creationId xmlns:a16="http://schemas.microsoft.com/office/drawing/2014/main" id="{7F87E823-FB0E-46D4-AECE-52CBE1EA81BD}"/>
              </a:ext>
            </a:extLst>
          </p:cNvPr>
          <p:cNvSpPr>
            <a:spLocks noGrp="1" noChangeArrowheads="1"/>
          </p:cNvSpPr>
          <p:nvPr>
            <p:ph type="body"/>
          </p:nvPr>
        </p:nvSpPr>
        <p:spPr bwMode="auto">
          <a:xfrm>
            <a:off x="679482" y="4714970"/>
            <a:ext cx="5437284" cy="4465881"/>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p>
            <a:pPr lvl="0"/>
            <a:endParaRPr lang="en-US" noProof="0"/>
          </a:p>
        </p:txBody>
      </p:sp>
      <p:sp>
        <p:nvSpPr>
          <p:cNvPr id="2051" name="Rectangle 3">
            <a:extLst>
              <a:ext uri="{FF2B5EF4-FFF2-40B4-BE49-F238E27FC236}">
                <a16:creationId xmlns:a16="http://schemas.microsoft.com/office/drawing/2014/main" id="{CBBA57DC-BB90-4583-A165-E32F4FB10695}"/>
              </a:ext>
            </a:extLst>
          </p:cNvPr>
          <p:cNvSpPr>
            <a:spLocks noGrp="1" noChangeArrowheads="1"/>
          </p:cNvSpPr>
          <p:nvPr>
            <p:ph type="hdr"/>
          </p:nvPr>
        </p:nvSpPr>
        <p:spPr bwMode="auto">
          <a:xfrm>
            <a:off x="1" y="0"/>
            <a:ext cx="2949180" cy="495226"/>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charset="0"/>
              <a:buNone/>
              <a:tabLst>
                <a:tab pos="663310" algn="l"/>
                <a:tab pos="1326619" algn="l"/>
                <a:tab pos="1989929" algn="l"/>
                <a:tab pos="2653238" algn="l"/>
              </a:tabLst>
              <a:defRPr sz="1300">
                <a:solidFill>
                  <a:srgbClr val="000000"/>
                </a:solidFill>
                <a:latin typeface="Times New Roman" charset="0"/>
                <a:ea typeface="ＭＳ Ｐゴシック" charset="0"/>
                <a:cs typeface="Arial Unicode MS" charset="0"/>
              </a:defRPr>
            </a:lvl1pPr>
          </a:lstStyle>
          <a:p>
            <a:pPr>
              <a:defRPr/>
            </a:pPr>
            <a:endParaRPr lang="pl-PL"/>
          </a:p>
        </p:txBody>
      </p:sp>
      <p:sp>
        <p:nvSpPr>
          <p:cNvPr id="2052" name="Rectangle 4">
            <a:extLst>
              <a:ext uri="{FF2B5EF4-FFF2-40B4-BE49-F238E27FC236}">
                <a16:creationId xmlns:a16="http://schemas.microsoft.com/office/drawing/2014/main" id="{F85FF6F0-A962-4151-A0C3-9A9A89242590}"/>
              </a:ext>
            </a:extLst>
          </p:cNvPr>
          <p:cNvSpPr>
            <a:spLocks noGrp="1" noChangeArrowheads="1"/>
          </p:cNvSpPr>
          <p:nvPr>
            <p:ph type="dt"/>
          </p:nvPr>
        </p:nvSpPr>
        <p:spPr bwMode="auto">
          <a:xfrm>
            <a:off x="3847068" y="0"/>
            <a:ext cx="2949180" cy="495226"/>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charset="0"/>
              <a:buNone/>
              <a:tabLst>
                <a:tab pos="663310" algn="l"/>
                <a:tab pos="1326619" algn="l"/>
                <a:tab pos="1989929" algn="l"/>
                <a:tab pos="2653238" algn="l"/>
              </a:tabLst>
              <a:defRPr sz="1300">
                <a:solidFill>
                  <a:srgbClr val="000000"/>
                </a:solidFill>
                <a:latin typeface="Times New Roman" charset="0"/>
                <a:ea typeface="ＭＳ Ｐゴシック" charset="0"/>
                <a:cs typeface="Arial Unicode MS" charset="0"/>
              </a:defRPr>
            </a:lvl1pPr>
          </a:lstStyle>
          <a:p>
            <a:pPr>
              <a:defRPr/>
            </a:pPr>
            <a:endParaRPr lang="pl-PL"/>
          </a:p>
        </p:txBody>
      </p:sp>
      <p:sp>
        <p:nvSpPr>
          <p:cNvPr id="2053" name="Rectangle 5">
            <a:extLst>
              <a:ext uri="{FF2B5EF4-FFF2-40B4-BE49-F238E27FC236}">
                <a16:creationId xmlns:a16="http://schemas.microsoft.com/office/drawing/2014/main" id="{55B3DF39-FB3F-4F62-85E5-BFE4A0AA29A7}"/>
              </a:ext>
            </a:extLst>
          </p:cNvPr>
          <p:cNvSpPr>
            <a:spLocks noGrp="1" noChangeArrowheads="1"/>
          </p:cNvSpPr>
          <p:nvPr>
            <p:ph type="ftr"/>
          </p:nvPr>
        </p:nvSpPr>
        <p:spPr bwMode="auto">
          <a:xfrm>
            <a:off x="1" y="9429937"/>
            <a:ext cx="2949180" cy="495226"/>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charset="0"/>
              <a:buNone/>
              <a:tabLst>
                <a:tab pos="663310" algn="l"/>
                <a:tab pos="1326619" algn="l"/>
                <a:tab pos="1989929" algn="l"/>
                <a:tab pos="2653238" algn="l"/>
              </a:tabLst>
              <a:defRPr sz="1300">
                <a:solidFill>
                  <a:srgbClr val="000000"/>
                </a:solidFill>
                <a:latin typeface="Times New Roman" charset="0"/>
                <a:ea typeface="ＭＳ Ｐゴシック" charset="0"/>
                <a:cs typeface="Arial Unicode MS" charset="0"/>
              </a:defRPr>
            </a:lvl1pPr>
          </a:lstStyle>
          <a:p>
            <a:pPr>
              <a:defRPr/>
            </a:pPr>
            <a:endParaRPr lang="pl-PL"/>
          </a:p>
        </p:txBody>
      </p:sp>
      <p:sp>
        <p:nvSpPr>
          <p:cNvPr id="2054" name="Rectangle 6">
            <a:extLst>
              <a:ext uri="{FF2B5EF4-FFF2-40B4-BE49-F238E27FC236}">
                <a16:creationId xmlns:a16="http://schemas.microsoft.com/office/drawing/2014/main" id="{74A28964-4D61-4599-B372-834A3A6BE41B}"/>
              </a:ext>
            </a:extLst>
          </p:cNvPr>
          <p:cNvSpPr>
            <a:spLocks noGrp="1" noChangeArrowheads="1"/>
          </p:cNvSpPr>
          <p:nvPr>
            <p:ph type="sldNum"/>
          </p:nvPr>
        </p:nvSpPr>
        <p:spPr bwMode="auto">
          <a:xfrm>
            <a:off x="3847068" y="9429937"/>
            <a:ext cx="2949180" cy="495226"/>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63310" algn="l"/>
                <a:tab pos="1326619" algn="l"/>
                <a:tab pos="1989929" algn="l"/>
                <a:tab pos="2653238" algn="l"/>
              </a:tabLst>
              <a:defRPr sz="1300">
                <a:solidFill>
                  <a:srgbClr val="000000"/>
                </a:solidFill>
                <a:latin typeface="Times New Roman" panose="02020603050405020304" pitchFamily="18" charset="0"/>
              </a:defRPr>
            </a:lvl1pPr>
          </a:lstStyle>
          <a:p>
            <a:pPr>
              <a:defRPr/>
            </a:pPr>
            <a:fld id="{4FF09F86-0971-420F-A783-7812668FA45D}" type="slidenum">
              <a:rPr lang="pl-PL" altLang="pl-PL"/>
              <a:pPr>
                <a:defRPr/>
              </a:pPr>
              <a:t>‹#›</a:t>
            </a:fld>
            <a:endParaRPr lang="pl-PL" altLang="pl-PL"/>
          </a:p>
        </p:txBody>
      </p:sp>
    </p:spTree>
    <p:extLst>
      <p:ext uri="{BB962C8B-B14F-4D97-AF65-F5344CB8AC3E}">
        <p14:creationId xmlns:p14="http://schemas.microsoft.com/office/powerpoint/2010/main" val="272966512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Slide Number Placeholder 6">
            <a:extLst>
              <a:ext uri="{FF2B5EF4-FFF2-40B4-BE49-F238E27FC236}">
                <a16:creationId xmlns:a16="http://schemas.microsoft.com/office/drawing/2014/main" id="{53C24612-1BD3-446C-8118-CEC819EF0BE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5pPr>
            <a:lvl6pPr marL="2304128"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6pPr>
            <a:lvl7pPr marL="2723060"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7pPr>
            <a:lvl8pPr marL="3141993"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8pPr>
            <a:lvl9pPr marL="3560925"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9pPr>
          </a:lstStyle>
          <a:p>
            <a:pPr>
              <a:spcBef>
                <a:spcPct val="0"/>
              </a:spcBef>
            </a:pPr>
            <a:fld id="{EAC90560-40F5-4EFE-9BD7-27AA604EE58F}" type="slidenum">
              <a:rPr lang="pl-PL" altLang="pl-PL" sz="1300">
                <a:ea typeface="Arial Unicode MS"/>
                <a:cs typeface="Arial Unicode MS"/>
              </a:rPr>
              <a:pPr>
                <a:spcBef>
                  <a:spcPct val="0"/>
                </a:spcBef>
              </a:pPr>
              <a:t>1</a:t>
            </a:fld>
            <a:endParaRPr lang="pl-PL" altLang="pl-PL" sz="1300">
              <a:ea typeface="Arial Unicode MS"/>
              <a:cs typeface="Arial Unicode MS"/>
            </a:endParaRPr>
          </a:p>
        </p:txBody>
      </p:sp>
      <p:sp>
        <p:nvSpPr>
          <p:cNvPr id="4097" name="Text Box 1">
            <a:extLst>
              <a:ext uri="{FF2B5EF4-FFF2-40B4-BE49-F238E27FC236}">
                <a16:creationId xmlns:a16="http://schemas.microsoft.com/office/drawing/2014/main" id="{DEA728A0-AC91-4DBE-83F6-5C6A6D961654}"/>
              </a:ext>
            </a:extLst>
          </p:cNvPr>
          <p:cNvSpPr>
            <a:spLocks noGrp="1" noRot="1" noChangeAspect="1" noChangeArrowheads="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D9D806D2-B4B3-475A-8C7B-B6AF6D9C3807}"/>
              </a:ext>
            </a:extLst>
          </p:cNvPr>
          <p:cNvSpPr>
            <a:spLocks noGrp="1" noChangeArrowheads="1"/>
          </p:cNvSpPr>
          <p:nvPr>
            <p:ph type="body" idx="1"/>
          </p:nvPr>
        </p:nvSpPr>
        <p:spPr>
          <a:xfrm>
            <a:off x="679482" y="4714969"/>
            <a:ext cx="5438711" cy="446735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E24A52C4-0012-4076-95A7-114F9A99D3BF}"/>
              </a:ext>
            </a:extLst>
          </p:cNvPr>
          <p:cNvSpPr>
            <a:spLocks noGrp="1" noRot="1" noChangeAspect="1" noChangeArrowheads="1" noTextEdit="1"/>
          </p:cNvSpPr>
          <p:nvPr>
            <p:ph type="sldImg"/>
          </p:nvPr>
        </p:nvSpPr>
        <p:spPr/>
      </p:sp>
      <p:sp>
        <p:nvSpPr>
          <p:cNvPr id="14339" name="Symbol zastępczy notatek 2">
            <a:extLst>
              <a:ext uri="{FF2B5EF4-FFF2-40B4-BE49-F238E27FC236}">
                <a16:creationId xmlns:a16="http://schemas.microsoft.com/office/drawing/2014/main" id="{2CFB843E-25AC-4FB9-9B98-8E05EFF5AF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Times New Roman" panose="02020603050405020304" pitchFamily="18" charset="0"/>
            </a:endParaRPr>
          </a:p>
        </p:txBody>
      </p:sp>
      <p:sp>
        <p:nvSpPr>
          <p:cNvPr id="14340" name="Symbol zastępczy numeru slajdu 3">
            <a:extLst>
              <a:ext uri="{FF2B5EF4-FFF2-40B4-BE49-F238E27FC236}">
                <a16:creationId xmlns:a16="http://schemas.microsoft.com/office/drawing/2014/main" id="{02C3ED21-32D0-41B3-ACE7-E0BB74A008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5pPr>
            <a:lvl6pPr marL="2304128"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6pPr>
            <a:lvl7pPr marL="2723060"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7pPr>
            <a:lvl8pPr marL="3141993"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8pPr>
            <a:lvl9pPr marL="3560925"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9pPr>
          </a:lstStyle>
          <a:p>
            <a:pPr>
              <a:spcBef>
                <a:spcPct val="0"/>
              </a:spcBef>
            </a:pPr>
            <a:fld id="{EF829F44-D03D-4D32-ABD3-A9ABFDCF9ACD}" type="slidenum">
              <a:rPr lang="pl-PL" altLang="pl-PL" sz="1300">
                <a:ea typeface="Arial Unicode MS"/>
                <a:cs typeface="Arial Unicode MS"/>
              </a:rPr>
              <a:pPr>
                <a:spcBef>
                  <a:spcPct val="0"/>
                </a:spcBef>
              </a:pPr>
              <a:t>9</a:t>
            </a:fld>
            <a:endParaRPr lang="pl-PL" altLang="pl-PL" sz="1300">
              <a:ea typeface="Arial Unicode MS"/>
              <a:cs typeface="Arial Unicode M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AE8965CA-1ACC-4E7F-AB2C-83EBA6BFB740}"/>
              </a:ext>
            </a:extLst>
          </p:cNvPr>
          <p:cNvSpPr>
            <a:spLocks noGrp="1" noRot="1" noChangeAspect="1" noChangeArrowheads="1" noTextEdit="1"/>
          </p:cNvSpPr>
          <p:nvPr>
            <p:ph type="sldImg"/>
          </p:nvPr>
        </p:nvSpPr>
        <p:spPr/>
      </p:sp>
      <p:sp>
        <p:nvSpPr>
          <p:cNvPr id="16387" name="Symbol zastępczy notatek 2">
            <a:extLst>
              <a:ext uri="{FF2B5EF4-FFF2-40B4-BE49-F238E27FC236}">
                <a16:creationId xmlns:a16="http://schemas.microsoft.com/office/drawing/2014/main" id="{14335DC4-5009-428A-8D53-7FB6E1D13F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Times New Roman" panose="02020603050405020304" pitchFamily="18" charset="0"/>
            </a:endParaRPr>
          </a:p>
        </p:txBody>
      </p:sp>
      <p:sp>
        <p:nvSpPr>
          <p:cNvPr id="16388" name="Symbol zastępczy numeru slajdu 3">
            <a:extLst>
              <a:ext uri="{FF2B5EF4-FFF2-40B4-BE49-F238E27FC236}">
                <a16:creationId xmlns:a16="http://schemas.microsoft.com/office/drawing/2014/main" id="{007D1FB5-A9EB-4856-A986-725933B317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5pPr>
            <a:lvl6pPr marL="2304128"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6pPr>
            <a:lvl7pPr marL="2723060"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7pPr>
            <a:lvl8pPr marL="3141993"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8pPr>
            <a:lvl9pPr marL="3560925"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9pPr>
          </a:lstStyle>
          <a:p>
            <a:pPr>
              <a:spcBef>
                <a:spcPct val="0"/>
              </a:spcBef>
            </a:pPr>
            <a:fld id="{970970FB-988A-4409-BC6B-29C7EDA9BA61}" type="slidenum">
              <a:rPr lang="pl-PL" altLang="pl-PL" sz="1300">
                <a:ea typeface="Arial Unicode MS"/>
                <a:cs typeface="Arial Unicode MS"/>
              </a:rPr>
              <a:pPr>
                <a:spcBef>
                  <a:spcPct val="0"/>
                </a:spcBef>
              </a:pPr>
              <a:t>10</a:t>
            </a:fld>
            <a:endParaRPr lang="pl-PL" altLang="pl-PL" sz="1300">
              <a:ea typeface="Arial Unicode MS"/>
              <a:cs typeface="Arial Unicode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a:extLst>
              <a:ext uri="{FF2B5EF4-FFF2-40B4-BE49-F238E27FC236}">
                <a16:creationId xmlns:a16="http://schemas.microsoft.com/office/drawing/2014/main" id="{AB15178B-0D65-4AFA-8786-D2EA9D59B5FB}"/>
              </a:ext>
            </a:extLst>
          </p:cNvPr>
          <p:cNvSpPr>
            <a:spLocks noGrp="1" noRot="1" noChangeAspect="1" noChangeArrowheads="1" noTextEdit="1"/>
          </p:cNvSpPr>
          <p:nvPr>
            <p:ph type="sldImg"/>
          </p:nvPr>
        </p:nvSpPr>
        <p:spPr/>
      </p:sp>
      <p:sp>
        <p:nvSpPr>
          <p:cNvPr id="20483" name="Symbol zastępczy notatek 2">
            <a:extLst>
              <a:ext uri="{FF2B5EF4-FFF2-40B4-BE49-F238E27FC236}">
                <a16:creationId xmlns:a16="http://schemas.microsoft.com/office/drawing/2014/main" id="{4288F672-A244-4E08-B658-D309AB2E4B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Times New Roman" panose="02020603050405020304" pitchFamily="18" charset="0"/>
            </a:endParaRPr>
          </a:p>
        </p:txBody>
      </p:sp>
      <p:sp>
        <p:nvSpPr>
          <p:cNvPr id="20484" name="Symbol zastępczy numeru slajdu 3">
            <a:extLst>
              <a:ext uri="{FF2B5EF4-FFF2-40B4-BE49-F238E27FC236}">
                <a16:creationId xmlns:a16="http://schemas.microsoft.com/office/drawing/2014/main" id="{C82F3F99-0991-4ED0-B2B3-908EDA897CD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5pPr>
            <a:lvl6pPr marL="2304128"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6pPr>
            <a:lvl7pPr marL="2723060"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7pPr>
            <a:lvl8pPr marL="3141993"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8pPr>
            <a:lvl9pPr marL="3560925"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9pPr>
          </a:lstStyle>
          <a:p>
            <a:pPr>
              <a:spcBef>
                <a:spcPct val="0"/>
              </a:spcBef>
            </a:pPr>
            <a:fld id="{6E69C3FC-B4D0-40DA-9C7A-C270FF41212A}" type="slidenum">
              <a:rPr lang="pl-PL" altLang="pl-PL" sz="1300">
                <a:ea typeface="Arial Unicode MS"/>
                <a:cs typeface="Arial Unicode MS"/>
              </a:rPr>
              <a:pPr>
                <a:spcBef>
                  <a:spcPct val="0"/>
                </a:spcBef>
              </a:pPr>
              <a:t>13</a:t>
            </a:fld>
            <a:endParaRPr lang="pl-PL" altLang="pl-PL" sz="1300">
              <a:ea typeface="Arial Unicode MS"/>
              <a:cs typeface="Arial Unicode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a:extLst>
              <a:ext uri="{FF2B5EF4-FFF2-40B4-BE49-F238E27FC236}">
                <a16:creationId xmlns:a16="http://schemas.microsoft.com/office/drawing/2014/main" id="{D3FB5D54-6B30-4140-91C1-FAD2AD7CFB11}"/>
              </a:ext>
            </a:extLst>
          </p:cNvPr>
          <p:cNvSpPr>
            <a:spLocks noGrp="1" noRot="1" noChangeAspect="1" noChangeArrowheads="1" noTextEdit="1"/>
          </p:cNvSpPr>
          <p:nvPr>
            <p:ph type="sldImg"/>
          </p:nvPr>
        </p:nvSpPr>
        <p:spPr/>
      </p:sp>
      <p:sp>
        <p:nvSpPr>
          <p:cNvPr id="37891" name="Symbol zastępczy notatek 2">
            <a:extLst>
              <a:ext uri="{FF2B5EF4-FFF2-40B4-BE49-F238E27FC236}">
                <a16:creationId xmlns:a16="http://schemas.microsoft.com/office/drawing/2014/main" id="{9E837F8D-10D6-45AF-8CC8-07634260E1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Times New Roman" panose="02020603050405020304" pitchFamily="18" charset="0"/>
            </a:endParaRPr>
          </a:p>
        </p:txBody>
      </p:sp>
      <p:sp>
        <p:nvSpPr>
          <p:cNvPr id="37892" name="Symbol zastępczy numeru slajdu 3">
            <a:extLst>
              <a:ext uri="{FF2B5EF4-FFF2-40B4-BE49-F238E27FC236}">
                <a16:creationId xmlns:a16="http://schemas.microsoft.com/office/drawing/2014/main" id="{A85B84C6-0F36-4152-8A98-67F24331CB6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1pPr>
            <a:lvl2pPr>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2pPr>
            <a:lvl3pPr>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3pPr>
            <a:lvl4pPr>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4pPr>
            <a:lvl5pPr>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5pPr>
            <a:lvl6pPr marL="2304128" indent="-209466" defTabSz="411660" eaLnBrk="0" fontAlgn="base" hangingPunct="0">
              <a:spcBef>
                <a:spcPct val="0"/>
              </a:spcBef>
              <a:spcAft>
                <a:spcPct val="0"/>
              </a:spcAft>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6pPr>
            <a:lvl7pPr marL="2723060" indent="-209466" defTabSz="411660" eaLnBrk="0" fontAlgn="base" hangingPunct="0">
              <a:spcBef>
                <a:spcPct val="0"/>
              </a:spcBef>
              <a:spcAft>
                <a:spcPct val="0"/>
              </a:spcAft>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7pPr>
            <a:lvl8pPr marL="3141993" indent="-209466" defTabSz="411660" eaLnBrk="0" fontAlgn="base" hangingPunct="0">
              <a:spcBef>
                <a:spcPct val="0"/>
              </a:spcBef>
              <a:spcAft>
                <a:spcPct val="0"/>
              </a:spcAft>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8pPr>
            <a:lvl9pPr marL="3560925" indent="-209466" defTabSz="411660" eaLnBrk="0" fontAlgn="base" hangingPunct="0">
              <a:spcBef>
                <a:spcPct val="0"/>
              </a:spcBef>
              <a:spcAft>
                <a:spcPct val="0"/>
              </a:spcAft>
              <a:tabLst>
                <a:tab pos="663310" algn="l"/>
                <a:tab pos="1326619" algn="l"/>
                <a:tab pos="1989929" algn="l"/>
                <a:tab pos="2653238" algn="l"/>
              </a:tabLst>
              <a:defRPr>
                <a:solidFill>
                  <a:schemeClr val="tx1"/>
                </a:solidFill>
                <a:latin typeface="Arial" panose="020B0604020202020204" pitchFamily="34" charset="0"/>
                <a:ea typeface="MS PGothic" panose="020B0600070205080204" pitchFamily="34" charset="-128"/>
              </a:defRPr>
            </a:lvl9pPr>
          </a:lstStyle>
          <a:p>
            <a:fld id="{536A2338-0589-4F63-8C4C-60DB5E91D342}" type="slidenum">
              <a:rPr lang="pl-PL" altLang="pl-PL" smtClean="0">
                <a:solidFill>
                  <a:srgbClr val="000000"/>
                </a:solidFill>
                <a:latin typeface="Times New Roman" panose="02020603050405020304" pitchFamily="18" charset="0"/>
              </a:rPr>
              <a:pPr/>
              <a:t>29</a:t>
            </a:fld>
            <a:endParaRPr lang="pl-PL" altLang="pl-PL">
              <a:solidFill>
                <a:srgbClr val="000000"/>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a:extLst>
              <a:ext uri="{FF2B5EF4-FFF2-40B4-BE49-F238E27FC236}">
                <a16:creationId xmlns:a16="http://schemas.microsoft.com/office/drawing/2014/main" id="{56C8C114-BF2E-41B6-AF51-AD732D221E82}"/>
              </a:ext>
            </a:extLst>
          </p:cNvPr>
          <p:cNvSpPr>
            <a:spLocks noGrp="1" noRot="1" noChangeAspect="1" noChangeArrowheads="1" noTextEdit="1"/>
          </p:cNvSpPr>
          <p:nvPr>
            <p:ph type="sldImg"/>
          </p:nvPr>
        </p:nvSpPr>
        <p:spPr/>
      </p:sp>
      <p:sp>
        <p:nvSpPr>
          <p:cNvPr id="46083" name="Symbol zastępczy notatek 2">
            <a:extLst>
              <a:ext uri="{FF2B5EF4-FFF2-40B4-BE49-F238E27FC236}">
                <a16:creationId xmlns:a16="http://schemas.microsoft.com/office/drawing/2014/main" id="{78540645-64A6-4902-A73D-F8AB6AEE4E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Times New Roman" panose="02020603050405020304" pitchFamily="18" charset="0"/>
            </a:endParaRPr>
          </a:p>
        </p:txBody>
      </p:sp>
      <p:sp>
        <p:nvSpPr>
          <p:cNvPr id="46084" name="Symbol zastępczy numeru slajdu 3">
            <a:extLst>
              <a:ext uri="{FF2B5EF4-FFF2-40B4-BE49-F238E27FC236}">
                <a16:creationId xmlns:a16="http://schemas.microsoft.com/office/drawing/2014/main" id="{F27740B0-DDF2-4A70-A6A8-7EBDE72909D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5pPr>
            <a:lvl6pPr marL="2304128"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6pPr>
            <a:lvl7pPr marL="2723060"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7pPr>
            <a:lvl8pPr marL="3141993"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8pPr>
            <a:lvl9pPr marL="3560925" indent="-209466" defTabSz="411660" eaLnBrk="0" fontAlgn="base" hangingPunct="0">
              <a:spcBef>
                <a:spcPct val="30000"/>
              </a:spcBef>
              <a:spcAft>
                <a:spcPct val="0"/>
              </a:spcAft>
              <a:buClr>
                <a:srgbClr val="000000"/>
              </a:buClr>
              <a:buSzPct val="100000"/>
              <a:buFont typeface="Times New Roman" panose="02020603050405020304" pitchFamily="18" charset="0"/>
              <a:tabLst>
                <a:tab pos="663310" algn="l"/>
                <a:tab pos="1326619" algn="l"/>
                <a:tab pos="1989929" algn="l"/>
                <a:tab pos="2653238" algn="l"/>
              </a:tabLst>
              <a:defRPr sz="1100">
                <a:solidFill>
                  <a:srgbClr val="000000"/>
                </a:solidFill>
                <a:latin typeface="Times New Roman" panose="02020603050405020304" pitchFamily="18" charset="0"/>
                <a:ea typeface="MS PGothic" panose="020B0600070205080204" pitchFamily="34" charset="-128"/>
              </a:defRPr>
            </a:lvl9pPr>
          </a:lstStyle>
          <a:p>
            <a:pPr>
              <a:spcBef>
                <a:spcPct val="0"/>
              </a:spcBef>
            </a:pPr>
            <a:fld id="{3FA08983-6236-4FD8-9F0F-40B331EAFD44}" type="slidenum">
              <a:rPr lang="pl-PL" altLang="pl-PL" sz="1300">
                <a:ea typeface="Arial Unicode MS"/>
                <a:cs typeface="Arial Unicode MS"/>
              </a:rPr>
              <a:pPr>
                <a:spcBef>
                  <a:spcPct val="0"/>
                </a:spcBef>
              </a:pPr>
              <a:t>36</a:t>
            </a:fld>
            <a:endParaRPr lang="pl-PL" altLang="pl-PL" sz="1300">
              <a:ea typeface="Arial Unicode MS"/>
              <a:cs typeface="Arial Unicode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32" y="2347916"/>
            <a:ext cx="8567976" cy="1620837"/>
          </a:xfrm>
        </p:spPr>
        <p:txBody>
          <a:bodyPr/>
          <a:lstStyle/>
          <a:p>
            <a:r>
              <a:rPr lang="pl-PL"/>
              <a:t>Click to edit Master title style</a:t>
            </a:r>
            <a:endParaRPr lang="en-US"/>
          </a:p>
        </p:txBody>
      </p:sp>
      <p:sp>
        <p:nvSpPr>
          <p:cNvPr id="3" name="Subtitle 2"/>
          <p:cNvSpPr>
            <a:spLocks noGrp="1"/>
          </p:cNvSpPr>
          <p:nvPr>
            <p:ph type="subTitle" idx="1"/>
          </p:nvPr>
        </p:nvSpPr>
        <p:spPr>
          <a:xfrm>
            <a:off x="1512651" y="4283075"/>
            <a:ext cx="7055326"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Click to edit Master subtitle style</a:t>
            </a:r>
            <a:endParaRPr lang="en-US"/>
          </a:p>
        </p:txBody>
      </p:sp>
      <p:sp>
        <p:nvSpPr>
          <p:cNvPr id="4" name="Rectangle 3">
            <a:extLst>
              <a:ext uri="{FF2B5EF4-FFF2-40B4-BE49-F238E27FC236}">
                <a16:creationId xmlns:a16="http://schemas.microsoft.com/office/drawing/2014/main" id="{FD10924D-43D1-45B2-B97E-4E4924956D75}"/>
              </a:ext>
            </a:extLst>
          </p:cNvPr>
          <p:cNvSpPr>
            <a:spLocks noGrp="1" noChangeArrowheads="1"/>
          </p:cNvSpPr>
          <p:nvPr>
            <p:ph type="dt" idx="10"/>
          </p:nvPr>
        </p:nvSpPr>
        <p:spPr>
          <a:ln/>
        </p:spPr>
        <p:txBody>
          <a:bodyPr/>
          <a:lstStyle>
            <a:lvl1pPr>
              <a:defRPr/>
            </a:lvl1pPr>
          </a:lstStyle>
          <a:p>
            <a:pPr>
              <a:defRPr/>
            </a:pPr>
            <a:endParaRPr lang="pl-PL"/>
          </a:p>
        </p:txBody>
      </p:sp>
      <p:sp>
        <p:nvSpPr>
          <p:cNvPr id="5" name="Rectangle 4">
            <a:extLst>
              <a:ext uri="{FF2B5EF4-FFF2-40B4-BE49-F238E27FC236}">
                <a16:creationId xmlns:a16="http://schemas.microsoft.com/office/drawing/2014/main" id="{88BD1323-07A4-4F96-8796-C8F6AF075166}"/>
              </a:ext>
            </a:extLst>
          </p:cNvPr>
          <p:cNvSpPr>
            <a:spLocks noGrp="1" noChangeArrowheads="1"/>
          </p:cNvSpPr>
          <p:nvPr>
            <p:ph type="ftr" idx="11"/>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6444D55B-1D11-44F2-8207-75E9387A8AFB}"/>
              </a:ext>
            </a:extLst>
          </p:cNvPr>
          <p:cNvSpPr>
            <a:spLocks noGrp="1" noChangeArrowheads="1"/>
          </p:cNvSpPr>
          <p:nvPr>
            <p:ph type="sldNum" idx="12"/>
          </p:nvPr>
        </p:nvSpPr>
        <p:spPr>
          <a:ln/>
        </p:spPr>
        <p:txBody>
          <a:bodyPr/>
          <a:lstStyle>
            <a:lvl1pPr>
              <a:defRPr/>
            </a:lvl1pPr>
          </a:lstStyle>
          <a:p>
            <a:pPr>
              <a:defRPr/>
            </a:pPr>
            <a:fld id="{9E63EFBC-1FF1-4799-B8AA-E7E33B745883}" type="slidenum">
              <a:rPr lang="pl-PL" altLang="pl-PL"/>
              <a:pPr>
                <a:defRPr/>
              </a:pPr>
              <a:t>‹#›</a:t>
            </a:fld>
            <a:endParaRPr lang="pl-PL" altLang="pl-PL"/>
          </a:p>
        </p:txBody>
      </p:sp>
    </p:spTree>
    <p:extLst>
      <p:ext uri="{BB962C8B-B14F-4D97-AF65-F5344CB8AC3E}">
        <p14:creationId xmlns:p14="http://schemas.microsoft.com/office/powerpoint/2010/main" val="330022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Rectangle 3">
            <a:extLst>
              <a:ext uri="{FF2B5EF4-FFF2-40B4-BE49-F238E27FC236}">
                <a16:creationId xmlns:a16="http://schemas.microsoft.com/office/drawing/2014/main" id="{939E65C7-C7C6-441E-B0B0-BACA05206BD0}"/>
              </a:ext>
            </a:extLst>
          </p:cNvPr>
          <p:cNvSpPr>
            <a:spLocks noGrp="1" noChangeArrowheads="1"/>
          </p:cNvSpPr>
          <p:nvPr>
            <p:ph type="dt" idx="10"/>
          </p:nvPr>
        </p:nvSpPr>
        <p:spPr>
          <a:ln/>
        </p:spPr>
        <p:txBody>
          <a:bodyPr/>
          <a:lstStyle>
            <a:lvl1pPr>
              <a:defRPr/>
            </a:lvl1pPr>
          </a:lstStyle>
          <a:p>
            <a:pPr>
              <a:defRPr/>
            </a:pPr>
            <a:endParaRPr lang="pl-PL"/>
          </a:p>
        </p:txBody>
      </p:sp>
      <p:sp>
        <p:nvSpPr>
          <p:cNvPr id="5" name="Rectangle 4">
            <a:extLst>
              <a:ext uri="{FF2B5EF4-FFF2-40B4-BE49-F238E27FC236}">
                <a16:creationId xmlns:a16="http://schemas.microsoft.com/office/drawing/2014/main" id="{10F3823F-442F-486A-9A81-26D739DBB480}"/>
              </a:ext>
            </a:extLst>
          </p:cNvPr>
          <p:cNvSpPr>
            <a:spLocks noGrp="1" noChangeArrowheads="1"/>
          </p:cNvSpPr>
          <p:nvPr>
            <p:ph type="ftr" idx="11"/>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53924828-18DB-45FF-9DAE-478EAE54AFF8}"/>
              </a:ext>
            </a:extLst>
          </p:cNvPr>
          <p:cNvSpPr>
            <a:spLocks noGrp="1" noChangeArrowheads="1"/>
          </p:cNvSpPr>
          <p:nvPr>
            <p:ph type="sldNum" idx="12"/>
          </p:nvPr>
        </p:nvSpPr>
        <p:spPr>
          <a:ln/>
        </p:spPr>
        <p:txBody>
          <a:bodyPr/>
          <a:lstStyle>
            <a:lvl1pPr>
              <a:defRPr/>
            </a:lvl1pPr>
          </a:lstStyle>
          <a:p>
            <a:pPr>
              <a:defRPr/>
            </a:pPr>
            <a:fld id="{D70937CD-B16F-4DD3-90D3-EEC81C906628}" type="slidenum">
              <a:rPr lang="pl-PL" altLang="pl-PL"/>
              <a:pPr>
                <a:defRPr/>
              </a:pPr>
              <a:t>‹#›</a:t>
            </a:fld>
            <a:endParaRPr lang="pl-PL" altLang="pl-PL"/>
          </a:p>
        </p:txBody>
      </p:sp>
    </p:spTree>
    <p:extLst>
      <p:ext uri="{BB962C8B-B14F-4D97-AF65-F5344CB8AC3E}">
        <p14:creationId xmlns:p14="http://schemas.microsoft.com/office/powerpoint/2010/main" val="258602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525" y="301628"/>
            <a:ext cx="2266593" cy="645477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503160" y="301628"/>
            <a:ext cx="6648990" cy="645477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Rectangle 3">
            <a:extLst>
              <a:ext uri="{FF2B5EF4-FFF2-40B4-BE49-F238E27FC236}">
                <a16:creationId xmlns:a16="http://schemas.microsoft.com/office/drawing/2014/main" id="{C5913AEB-2BE4-4781-AD55-E28545167C93}"/>
              </a:ext>
            </a:extLst>
          </p:cNvPr>
          <p:cNvSpPr>
            <a:spLocks noGrp="1" noChangeArrowheads="1"/>
          </p:cNvSpPr>
          <p:nvPr>
            <p:ph type="dt" idx="10"/>
          </p:nvPr>
        </p:nvSpPr>
        <p:spPr>
          <a:ln/>
        </p:spPr>
        <p:txBody>
          <a:bodyPr/>
          <a:lstStyle>
            <a:lvl1pPr>
              <a:defRPr/>
            </a:lvl1pPr>
          </a:lstStyle>
          <a:p>
            <a:pPr>
              <a:defRPr/>
            </a:pPr>
            <a:endParaRPr lang="pl-PL"/>
          </a:p>
        </p:txBody>
      </p:sp>
      <p:sp>
        <p:nvSpPr>
          <p:cNvPr id="5" name="Rectangle 4">
            <a:extLst>
              <a:ext uri="{FF2B5EF4-FFF2-40B4-BE49-F238E27FC236}">
                <a16:creationId xmlns:a16="http://schemas.microsoft.com/office/drawing/2014/main" id="{A3F125EC-891A-46D6-B0FD-F2DB91AB1476}"/>
              </a:ext>
            </a:extLst>
          </p:cNvPr>
          <p:cNvSpPr>
            <a:spLocks noGrp="1" noChangeArrowheads="1"/>
          </p:cNvSpPr>
          <p:nvPr>
            <p:ph type="ftr" idx="11"/>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01947090-2E6B-474A-9D5A-8CD8828E3E24}"/>
              </a:ext>
            </a:extLst>
          </p:cNvPr>
          <p:cNvSpPr>
            <a:spLocks noGrp="1" noChangeArrowheads="1"/>
          </p:cNvSpPr>
          <p:nvPr>
            <p:ph type="sldNum" idx="12"/>
          </p:nvPr>
        </p:nvSpPr>
        <p:spPr>
          <a:ln/>
        </p:spPr>
        <p:txBody>
          <a:bodyPr/>
          <a:lstStyle>
            <a:lvl1pPr>
              <a:defRPr/>
            </a:lvl1pPr>
          </a:lstStyle>
          <a:p>
            <a:pPr>
              <a:defRPr/>
            </a:pPr>
            <a:fld id="{E7CFA9EC-1E93-49F9-B7FE-96F87316207D}" type="slidenum">
              <a:rPr lang="pl-PL" altLang="pl-PL"/>
              <a:pPr>
                <a:defRPr/>
              </a:pPr>
              <a:t>‹#›</a:t>
            </a:fld>
            <a:endParaRPr lang="pl-PL" altLang="pl-PL"/>
          </a:p>
        </p:txBody>
      </p:sp>
    </p:spTree>
    <p:extLst>
      <p:ext uri="{BB962C8B-B14F-4D97-AF65-F5344CB8AC3E}">
        <p14:creationId xmlns:p14="http://schemas.microsoft.com/office/powerpoint/2010/main" val="160476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160" y="301628"/>
            <a:ext cx="9067959" cy="1260475"/>
          </a:xfrm>
        </p:spPr>
        <p:txBody>
          <a:bodyPr/>
          <a:lstStyle/>
          <a:p>
            <a:r>
              <a:rPr lang="pl-PL"/>
              <a:t>Click to edit Master title style</a:t>
            </a:r>
            <a:endParaRPr lang="en-US"/>
          </a:p>
        </p:txBody>
      </p:sp>
      <p:sp>
        <p:nvSpPr>
          <p:cNvPr id="3" name="Rectangle 3">
            <a:extLst>
              <a:ext uri="{FF2B5EF4-FFF2-40B4-BE49-F238E27FC236}">
                <a16:creationId xmlns:a16="http://schemas.microsoft.com/office/drawing/2014/main" id="{D8D4E0F3-382B-4352-9A16-774A554F21EB}"/>
              </a:ext>
            </a:extLst>
          </p:cNvPr>
          <p:cNvSpPr>
            <a:spLocks noGrp="1" noChangeArrowheads="1"/>
          </p:cNvSpPr>
          <p:nvPr>
            <p:ph type="dt" idx="10"/>
          </p:nvPr>
        </p:nvSpPr>
        <p:spPr>
          <a:ln/>
        </p:spPr>
        <p:txBody>
          <a:bodyPr/>
          <a:lstStyle>
            <a:lvl1pPr>
              <a:defRPr/>
            </a:lvl1pPr>
          </a:lstStyle>
          <a:p>
            <a:pPr>
              <a:defRPr/>
            </a:pPr>
            <a:endParaRPr lang="pl-PL"/>
          </a:p>
        </p:txBody>
      </p:sp>
      <p:sp>
        <p:nvSpPr>
          <p:cNvPr id="4" name="Rectangle 4">
            <a:extLst>
              <a:ext uri="{FF2B5EF4-FFF2-40B4-BE49-F238E27FC236}">
                <a16:creationId xmlns:a16="http://schemas.microsoft.com/office/drawing/2014/main" id="{018664F1-B71E-44F1-AF62-5212600C9CFE}"/>
              </a:ext>
            </a:extLst>
          </p:cNvPr>
          <p:cNvSpPr>
            <a:spLocks noGrp="1" noChangeArrowheads="1"/>
          </p:cNvSpPr>
          <p:nvPr>
            <p:ph type="ftr" idx="11"/>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2580A8F7-C6DF-4968-8BD9-8239213E8DBF}"/>
              </a:ext>
            </a:extLst>
          </p:cNvPr>
          <p:cNvSpPr>
            <a:spLocks noGrp="1" noChangeArrowheads="1"/>
          </p:cNvSpPr>
          <p:nvPr>
            <p:ph type="sldNum" idx="12"/>
          </p:nvPr>
        </p:nvSpPr>
        <p:spPr>
          <a:ln/>
        </p:spPr>
        <p:txBody>
          <a:bodyPr/>
          <a:lstStyle>
            <a:lvl1pPr>
              <a:defRPr/>
            </a:lvl1pPr>
          </a:lstStyle>
          <a:p>
            <a:pPr>
              <a:defRPr/>
            </a:pPr>
            <a:fld id="{FDEF9DEB-7BB8-4575-A99D-EF491B3F2DC1}" type="slidenum">
              <a:rPr lang="pl-PL" altLang="pl-PL"/>
              <a:pPr>
                <a:defRPr/>
              </a:pPr>
              <a:t>‹#›</a:t>
            </a:fld>
            <a:endParaRPr lang="pl-PL" altLang="pl-PL"/>
          </a:p>
        </p:txBody>
      </p:sp>
    </p:spTree>
    <p:extLst>
      <p:ext uri="{BB962C8B-B14F-4D97-AF65-F5344CB8AC3E}">
        <p14:creationId xmlns:p14="http://schemas.microsoft.com/office/powerpoint/2010/main" val="19136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Rectangle 3">
            <a:extLst>
              <a:ext uri="{FF2B5EF4-FFF2-40B4-BE49-F238E27FC236}">
                <a16:creationId xmlns:a16="http://schemas.microsoft.com/office/drawing/2014/main" id="{4FBE36A6-C156-4A7A-B532-5CD732621A3A}"/>
              </a:ext>
            </a:extLst>
          </p:cNvPr>
          <p:cNvSpPr>
            <a:spLocks noGrp="1" noChangeArrowheads="1"/>
          </p:cNvSpPr>
          <p:nvPr>
            <p:ph type="dt" idx="10"/>
          </p:nvPr>
        </p:nvSpPr>
        <p:spPr>
          <a:ln/>
        </p:spPr>
        <p:txBody>
          <a:bodyPr/>
          <a:lstStyle>
            <a:lvl1pPr>
              <a:defRPr/>
            </a:lvl1pPr>
          </a:lstStyle>
          <a:p>
            <a:pPr>
              <a:defRPr/>
            </a:pPr>
            <a:endParaRPr lang="pl-PL"/>
          </a:p>
        </p:txBody>
      </p:sp>
      <p:sp>
        <p:nvSpPr>
          <p:cNvPr id="5" name="Rectangle 4">
            <a:extLst>
              <a:ext uri="{FF2B5EF4-FFF2-40B4-BE49-F238E27FC236}">
                <a16:creationId xmlns:a16="http://schemas.microsoft.com/office/drawing/2014/main" id="{E8DD1559-06D4-487D-9BEC-B8D376056F87}"/>
              </a:ext>
            </a:extLst>
          </p:cNvPr>
          <p:cNvSpPr>
            <a:spLocks noGrp="1" noChangeArrowheads="1"/>
          </p:cNvSpPr>
          <p:nvPr>
            <p:ph type="ftr" idx="11"/>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D046D36F-C7AE-4FDB-AE89-BB2BE0E72A0F}"/>
              </a:ext>
            </a:extLst>
          </p:cNvPr>
          <p:cNvSpPr>
            <a:spLocks noGrp="1" noChangeArrowheads="1"/>
          </p:cNvSpPr>
          <p:nvPr>
            <p:ph type="sldNum" idx="12"/>
          </p:nvPr>
        </p:nvSpPr>
        <p:spPr>
          <a:ln/>
        </p:spPr>
        <p:txBody>
          <a:bodyPr/>
          <a:lstStyle>
            <a:lvl1pPr>
              <a:defRPr/>
            </a:lvl1pPr>
          </a:lstStyle>
          <a:p>
            <a:pPr>
              <a:defRPr/>
            </a:pPr>
            <a:fld id="{2AABB470-CDFE-4E77-A4D8-0D256790D483}" type="slidenum">
              <a:rPr lang="pl-PL" altLang="pl-PL"/>
              <a:pPr>
                <a:defRPr/>
              </a:pPr>
              <a:t>‹#›</a:t>
            </a:fld>
            <a:endParaRPr lang="pl-PL" altLang="pl-PL"/>
          </a:p>
        </p:txBody>
      </p:sp>
    </p:spTree>
    <p:extLst>
      <p:ext uri="{BB962C8B-B14F-4D97-AF65-F5344CB8AC3E}">
        <p14:creationId xmlns:p14="http://schemas.microsoft.com/office/powerpoint/2010/main" val="359213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800" y="4857753"/>
            <a:ext cx="8566389" cy="15017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96800" y="3203577"/>
            <a:ext cx="8566389"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Click to edit Master text styles</a:t>
            </a:r>
          </a:p>
        </p:txBody>
      </p:sp>
      <p:sp>
        <p:nvSpPr>
          <p:cNvPr id="4" name="Rectangle 3">
            <a:extLst>
              <a:ext uri="{FF2B5EF4-FFF2-40B4-BE49-F238E27FC236}">
                <a16:creationId xmlns:a16="http://schemas.microsoft.com/office/drawing/2014/main" id="{6B5DBA90-51B3-499C-8B74-814C5FB22628}"/>
              </a:ext>
            </a:extLst>
          </p:cNvPr>
          <p:cNvSpPr>
            <a:spLocks noGrp="1" noChangeArrowheads="1"/>
          </p:cNvSpPr>
          <p:nvPr>
            <p:ph type="dt" idx="10"/>
          </p:nvPr>
        </p:nvSpPr>
        <p:spPr>
          <a:ln/>
        </p:spPr>
        <p:txBody>
          <a:bodyPr/>
          <a:lstStyle>
            <a:lvl1pPr>
              <a:defRPr/>
            </a:lvl1pPr>
          </a:lstStyle>
          <a:p>
            <a:pPr>
              <a:defRPr/>
            </a:pPr>
            <a:endParaRPr lang="pl-PL"/>
          </a:p>
        </p:txBody>
      </p:sp>
      <p:sp>
        <p:nvSpPr>
          <p:cNvPr id="5" name="Rectangle 4">
            <a:extLst>
              <a:ext uri="{FF2B5EF4-FFF2-40B4-BE49-F238E27FC236}">
                <a16:creationId xmlns:a16="http://schemas.microsoft.com/office/drawing/2014/main" id="{38CF4E80-121C-42A9-B7C5-481F052EA609}"/>
              </a:ext>
            </a:extLst>
          </p:cNvPr>
          <p:cNvSpPr>
            <a:spLocks noGrp="1" noChangeArrowheads="1"/>
          </p:cNvSpPr>
          <p:nvPr>
            <p:ph type="ftr" idx="11"/>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B1D5E280-2A82-4368-93DA-5BB44CDFF966}"/>
              </a:ext>
            </a:extLst>
          </p:cNvPr>
          <p:cNvSpPr>
            <a:spLocks noGrp="1" noChangeArrowheads="1"/>
          </p:cNvSpPr>
          <p:nvPr>
            <p:ph type="sldNum" idx="12"/>
          </p:nvPr>
        </p:nvSpPr>
        <p:spPr>
          <a:ln/>
        </p:spPr>
        <p:txBody>
          <a:bodyPr/>
          <a:lstStyle>
            <a:lvl1pPr>
              <a:defRPr/>
            </a:lvl1pPr>
          </a:lstStyle>
          <a:p>
            <a:pPr>
              <a:defRPr/>
            </a:pPr>
            <a:fld id="{08CAA122-792E-4851-B065-D2B8E4255711}" type="slidenum">
              <a:rPr lang="pl-PL" altLang="pl-PL"/>
              <a:pPr>
                <a:defRPr/>
              </a:pPr>
              <a:t>‹#›</a:t>
            </a:fld>
            <a:endParaRPr lang="pl-PL" altLang="pl-PL"/>
          </a:p>
        </p:txBody>
      </p:sp>
    </p:spTree>
    <p:extLst>
      <p:ext uri="{BB962C8B-B14F-4D97-AF65-F5344CB8AC3E}">
        <p14:creationId xmlns:p14="http://schemas.microsoft.com/office/powerpoint/2010/main" val="275209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503159" y="1768478"/>
            <a:ext cx="445699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Content Placeholder 3"/>
          <p:cNvSpPr>
            <a:spLocks noGrp="1"/>
          </p:cNvSpPr>
          <p:nvPr>
            <p:ph sz="half" idx="2"/>
          </p:nvPr>
        </p:nvSpPr>
        <p:spPr>
          <a:xfrm>
            <a:off x="5112534" y="1768478"/>
            <a:ext cx="445858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Rectangle 3">
            <a:extLst>
              <a:ext uri="{FF2B5EF4-FFF2-40B4-BE49-F238E27FC236}">
                <a16:creationId xmlns:a16="http://schemas.microsoft.com/office/drawing/2014/main" id="{51F68E4F-C7E9-4118-8EE7-55FA311641DD}"/>
              </a:ext>
            </a:extLst>
          </p:cNvPr>
          <p:cNvSpPr>
            <a:spLocks noGrp="1" noChangeArrowheads="1"/>
          </p:cNvSpPr>
          <p:nvPr>
            <p:ph type="dt" idx="10"/>
          </p:nvPr>
        </p:nvSpPr>
        <p:spPr>
          <a:ln/>
        </p:spPr>
        <p:txBody>
          <a:bodyPr/>
          <a:lstStyle>
            <a:lvl1pPr>
              <a:defRPr/>
            </a:lvl1pPr>
          </a:lstStyle>
          <a:p>
            <a:pPr>
              <a:defRPr/>
            </a:pPr>
            <a:endParaRPr lang="pl-PL"/>
          </a:p>
        </p:txBody>
      </p:sp>
      <p:sp>
        <p:nvSpPr>
          <p:cNvPr id="6" name="Rectangle 4">
            <a:extLst>
              <a:ext uri="{FF2B5EF4-FFF2-40B4-BE49-F238E27FC236}">
                <a16:creationId xmlns:a16="http://schemas.microsoft.com/office/drawing/2014/main" id="{881EFE6D-841A-4C8E-8501-83DC720F7CAE}"/>
              </a:ext>
            </a:extLst>
          </p:cNvPr>
          <p:cNvSpPr>
            <a:spLocks noGrp="1" noChangeArrowheads="1"/>
          </p:cNvSpPr>
          <p:nvPr>
            <p:ph type="ftr" idx="11"/>
          </p:nvPr>
        </p:nvSpPr>
        <p:spPr>
          <a:ln/>
        </p:spPr>
        <p:txBody>
          <a:bodyPr/>
          <a:lstStyle>
            <a:lvl1pPr>
              <a:defRPr/>
            </a:lvl1pPr>
          </a:lstStyle>
          <a:p>
            <a:pPr>
              <a:defRPr/>
            </a:pPr>
            <a:endParaRPr lang="pl-PL"/>
          </a:p>
        </p:txBody>
      </p:sp>
      <p:sp>
        <p:nvSpPr>
          <p:cNvPr id="7" name="Rectangle 5">
            <a:extLst>
              <a:ext uri="{FF2B5EF4-FFF2-40B4-BE49-F238E27FC236}">
                <a16:creationId xmlns:a16="http://schemas.microsoft.com/office/drawing/2014/main" id="{E1703517-207F-4221-92E8-3EC2BADB9790}"/>
              </a:ext>
            </a:extLst>
          </p:cNvPr>
          <p:cNvSpPr>
            <a:spLocks noGrp="1" noChangeArrowheads="1"/>
          </p:cNvSpPr>
          <p:nvPr>
            <p:ph type="sldNum" idx="12"/>
          </p:nvPr>
        </p:nvSpPr>
        <p:spPr>
          <a:ln/>
        </p:spPr>
        <p:txBody>
          <a:bodyPr/>
          <a:lstStyle>
            <a:lvl1pPr>
              <a:defRPr/>
            </a:lvl1pPr>
          </a:lstStyle>
          <a:p>
            <a:pPr>
              <a:defRPr/>
            </a:pPr>
            <a:fld id="{608C6A63-5C2C-4417-99EC-7403268A6B97}" type="slidenum">
              <a:rPr lang="pl-PL" altLang="pl-PL"/>
              <a:pPr>
                <a:defRPr/>
              </a:pPr>
              <a:t>‹#›</a:t>
            </a:fld>
            <a:endParaRPr lang="pl-PL" altLang="pl-PL"/>
          </a:p>
        </p:txBody>
      </p:sp>
    </p:spTree>
    <p:extLst>
      <p:ext uri="{BB962C8B-B14F-4D97-AF65-F5344CB8AC3E}">
        <p14:creationId xmlns:p14="http://schemas.microsoft.com/office/powerpoint/2010/main" val="275885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747" y="303216"/>
            <a:ext cx="9071135" cy="1258887"/>
          </a:xfrm>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504746" y="1692275"/>
            <a:ext cx="445223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504746" y="2397125"/>
            <a:ext cx="4452237"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5120470" y="1692275"/>
            <a:ext cx="4455411"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5120470" y="2397125"/>
            <a:ext cx="4455411"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Rectangle 3">
            <a:extLst>
              <a:ext uri="{FF2B5EF4-FFF2-40B4-BE49-F238E27FC236}">
                <a16:creationId xmlns:a16="http://schemas.microsoft.com/office/drawing/2014/main" id="{C53F9989-16DC-46CA-9B7D-C71FD458BB41}"/>
              </a:ext>
            </a:extLst>
          </p:cNvPr>
          <p:cNvSpPr>
            <a:spLocks noGrp="1" noChangeArrowheads="1"/>
          </p:cNvSpPr>
          <p:nvPr>
            <p:ph type="dt" idx="10"/>
          </p:nvPr>
        </p:nvSpPr>
        <p:spPr>
          <a:ln/>
        </p:spPr>
        <p:txBody>
          <a:bodyPr/>
          <a:lstStyle>
            <a:lvl1pPr>
              <a:defRPr/>
            </a:lvl1pPr>
          </a:lstStyle>
          <a:p>
            <a:pPr>
              <a:defRPr/>
            </a:pPr>
            <a:endParaRPr lang="pl-PL"/>
          </a:p>
        </p:txBody>
      </p:sp>
      <p:sp>
        <p:nvSpPr>
          <p:cNvPr id="8" name="Rectangle 4">
            <a:extLst>
              <a:ext uri="{FF2B5EF4-FFF2-40B4-BE49-F238E27FC236}">
                <a16:creationId xmlns:a16="http://schemas.microsoft.com/office/drawing/2014/main" id="{A1D6DB04-A9D7-4367-B2E5-BE2E4CC5E32A}"/>
              </a:ext>
            </a:extLst>
          </p:cNvPr>
          <p:cNvSpPr>
            <a:spLocks noGrp="1" noChangeArrowheads="1"/>
          </p:cNvSpPr>
          <p:nvPr>
            <p:ph type="ftr" idx="11"/>
          </p:nvPr>
        </p:nvSpPr>
        <p:spPr>
          <a:ln/>
        </p:spPr>
        <p:txBody>
          <a:bodyPr/>
          <a:lstStyle>
            <a:lvl1pPr>
              <a:defRPr/>
            </a:lvl1pPr>
          </a:lstStyle>
          <a:p>
            <a:pPr>
              <a:defRPr/>
            </a:pPr>
            <a:endParaRPr lang="pl-PL"/>
          </a:p>
        </p:txBody>
      </p:sp>
      <p:sp>
        <p:nvSpPr>
          <p:cNvPr id="9" name="Rectangle 5">
            <a:extLst>
              <a:ext uri="{FF2B5EF4-FFF2-40B4-BE49-F238E27FC236}">
                <a16:creationId xmlns:a16="http://schemas.microsoft.com/office/drawing/2014/main" id="{466E9C12-ED62-4E11-841A-FDB61E37912A}"/>
              </a:ext>
            </a:extLst>
          </p:cNvPr>
          <p:cNvSpPr>
            <a:spLocks noGrp="1" noChangeArrowheads="1"/>
          </p:cNvSpPr>
          <p:nvPr>
            <p:ph type="sldNum" idx="12"/>
          </p:nvPr>
        </p:nvSpPr>
        <p:spPr>
          <a:ln/>
        </p:spPr>
        <p:txBody>
          <a:bodyPr/>
          <a:lstStyle>
            <a:lvl1pPr>
              <a:defRPr/>
            </a:lvl1pPr>
          </a:lstStyle>
          <a:p>
            <a:pPr>
              <a:defRPr/>
            </a:pPr>
            <a:fld id="{F32B0C68-697B-481A-A992-D1FF556CBA1F}" type="slidenum">
              <a:rPr lang="pl-PL" altLang="pl-PL"/>
              <a:pPr>
                <a:defRPr/>
              </a:pPr>
              <a:t>‹#›</a:t>
            </a:fld>
            <a:endParaRPr lang="pl-PL" altLang="pl-PL"/>
          </a:p>
        </p:txBody>
      </p:sp>
    </p:spTree>
    <p:extLst>
      <p:ext uri="{BB962C8B-B14F-4D97-AF65-F5344CB8AC3E}">
        <p14:creationId xmlns:p14="http://schemas.microsoft.com/office/powerpoint/2010/main" val="102024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Rectangle 3">
            <a:extLst>
              <a:ext uri="{FF2B5EF4-FFF2-40B4-BE49-F238E27FC236}">
                <a16:creationId xmlns:a16="http://schemas.microsoft.com/office/drawing/2014/main" id="{510CD688-1082-4320-B24E-AD2C6453D30B}"/>
              </a:ext>
            </a:extLst>
          </p:cNvPr>
          <p:cNvSpPr>
            <a:spLocks noGrp="1" noChangeArrowheads="1"/>
          </p:cNvSpPr>
          <p:nvPr>
            <p:ph type="dt" idx="10"/>
          </p:nvPr>
        </p:nvSpPr>
        <p:spPr>
          <a:ln/>
        </p:spPr>
        <p:txBody>
          <a:bodyPr/>
          <a:lstStyle>
            <a:lvl1pPr>
              <a:defRPr/>
            </a:lvl1pPr>
          </a:lstStyle>
          <a:p>
            <a:pPr>
              <a:defRPr/>
            </a:pPr>
            <a:endParaRPr lang="pl-PL"/>
          </a:p>
        </p:txBody>
      </p:sp>
      <p:sp>
        <p:nvSpPr>
          <p:cNvPr id="4" name="Rectangle 4">
            <a:extLst>
              <a:ext uri="{FF2B5EF4-FFF2-40B4-BE49-F238E27FC236}">
                <a16:creationId xmlns:a16="http://schemas.microsoft.com/office/drawing/2014/main" id="{54937258-5826-4D6C-9AF5-C4B82AD83CA2}"/>
              </a:ext>
            </a:extLst>
          </p:cNvPr>
          <p:cNvSpPr>
            <a:spLocks noGrp="1" noChangeArrowheads="1"/>
          </p:cNvSpPr>
          <p:nvPr>
            <p:ph type="ftr" idx="11"/>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37D2DE63-484F-441E-A00E-7AF72619B5A7}"/>
              </a:ext>
            </a:extLst>
          </p:cNvPr>
          <p:cNvSpPr>
            <a:spLocks noGrp="1" noChangeArrowheads="1"/>
          </p:cNvSpPr>
          <p:nvPr>
            <p:ph type="sldNum" idx="12"/>
          </p:nvPr>
        </p:nvSpPr>
        <p:spPr>
          <a:ln/>
        </p:spPr>
        <p:txBody>
          <a:bodyPr/>
          <a:lstStyle>
            <a:lvl1pPr>
              <a:defRPr/>
            </a:lvl1pPr>
          </a:lstStyle>
          <a:p>
            <a:pPr>
              <a:defRPr/>
            </a:pPr>
            <a:fld id="{2FA69058-F0B6-4ECA-834B-C81213288380}" type="slidenum">
              <a:rPr lang="pl-PL" altLang="pl-PL"/>
              <a:pPr>
                <a:defRPr/>
              </a:pPr>
              <a:t>‹#›</a:t>
            </a:fld>
            <a:endParaRPr lang="pl-PL" altLang="pl-PL"/>
          </a:p>
        </p:txBody>
      </p:sp>
    </p:spTree>
    <p:extLst>
      <p:ext uri="{BB962C8B-B14F-4D97-AF65-F5344CB8AC3E}">
        <p14:creationId xmlns:p14="http://schemas.microsoft.com/office/powerpoint/2010/main" val="26895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748AF02-94B0-4DD6-B867-C8D254142165}"/>
              </a:ext>
            </a:extLst>
          </p:cNvPr>
          <p:cNvSpPr>
            <a:spLocks noGrp="1" noChangeArrowheads="1"/>
          </p:cNvSpPr>
          <p:nvPr>
            <p:ph type="dt" idx="10"/>
          </p:nvPr>
        </p:nvSpPr>
        <p:spPr>
          <a:ln/>
        </p:spPr>
        <p:txBody>
          <a:bodyPr/>
          <a:lstStyle>
            <a:lvl1pPr>
              <a:defRPr/>
            </a:lvl1pPr>
          </a:lstStyle>
          <a:p>
            <a:pPr>
              <a:defRPr/>
            </a:pPr>
            <a:endParaRPr lang="pl-PL"/>
          </a:p>
        </p:txBody>
      </p:sp>
      <p:sp>
        <p:nvSpPr>
          <p:cNvPr id="3" name="Rectangle 4">
            <a:extLst>
              <a:ext uri="{FF2B5EF4-FFF2-40B4-BE49-F238E27FC236}">
                <a16:creationId xmlns:a16="http://schemas.microsoft.com/office/drawing/2014/main" id="{C7CCED43-60DA-413E-A59F-0E322B4F47C0}"/>
              </a:ext>
            </a:extLst>
          </p:cNvPr>
          <p:cNvSpPr>
            <a:spLocks noGrp="1" noChangeArrowheads="1"/>
          </p:cNvSpPr>
          <p:nvPr>
            <p:ph type="ftr" idx="11"/>
          </p:nvPr>
        </p:nvSpPr>
        <p:spPr>
          <a:ln/>
        </p:spPr>
        <p:txBody>
          <a:bodyPr/>
          <a:lstStyle>
            <a:lvl1pPr>
              <a:defRPr/>
            </a:lvl1pPr>
          </a:lstStyle>
          <a:p>
            <a:pPr>
              <a:defRPr/>
            </a:pPr>
            <a:endParaRPr lang="pl-PL"/>
          </a:p>
        </p:txBody>
      </p:sp>
      <p:sp>
        <p:nvSpPr>
          <p:cNvPr id="4" name="Rectangle 5">
            <a:extLst>
              <a:ext uri="{FF2B5EF4-FFF2-40B4-BE49-F238E27FC236}">
                <a16:creationId xmlns:a16="http://schemas.microsoft.com/office/drawing/2014/main" id="{23C9E5FF-2A06-4801-9B51-7BB2C8CB5D97}"/>
              </a:ext>
            </a:extLst>
          </p:cNvPr>
          <p:cNvSpPr>
            <a:spLocks noGrp="1" noChangeArrowheads="1"/>
          </p:cNvSpPr>
          <p:nvPr>
            <p:ph type="sldNum" idx="12"/>
          </p:nvPr>
        </p:nvSpPr>
        <p:spPr>
          <a:ln/>
        </p:spPr>
        <p:txBody>
          <a:bodyPr/>
          <a:lstStyle>
            <a:lvl1pPr>
              <a:defRPr/>
            </a:lvl1pPr>
          </a:lstStyle>
          <a:p>
            <a:pPr>
              <a:defRPr/>
            </a:pPr>
            <a:fld id="{43D8C931-C1DB-457B-91B9-93695733F1BC}" type="slidenum">
              <a:rPr lang="pl-PL" altLang="pl-PL"/>
              <a:pPr>
                <a:defRPr/>
              </a:pPr>
              <a:t>‹#›</a:t>
            </a:fld>
            <a:endParaRPr lang="pl-PL" altLang="pl-PL"/>
          </a:p>
        </p:txBody>
      </p:sp>
    </p:spTree>
    <p:extLst>
      <p:ext uri="{BB962C8B-B14F-4D97-AF65-F5344CB8AC3E}">
        <p14:creationId xmlns:p14="http://schemas.microsoft.com/office/powerpoint/2010/main" val="114163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745" y="301628"/>
            <a:ext cx="3315766" cy="1279525"/>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941144" y="301625"/>
            <a:ext cx="5634738"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504745" y="1581153"/>
            <a:ext cx="3315766"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3">
            <a:extLst>
              <a:ext uri="{FF2B5EF4-FFF2-40B4-BE49-F238E27FC236}">
                <a16:creationId xmlns:a16="http://schemas.microsoft.com/office/drawing/2014/main" id="{3ED7BE82-5530-4DF0-A38D-6FC50A4AD8D9}"/>
              </a:ext>
            </a:extLst>
          </p:cNvPr>
          <p:cNvSpPr>
            <a:spLocks noGrp="1" noChangeArrowheads="1"/>
          </p:cNvSpPr>
          <p:nvPr>
            <p:ph type="dt" idx="10"/>
          </p:nvPr>
        </p:nvSpPr>
        <p:spPr>
          <a:ln/>
        </p:spPr>
        <p:txBody>
          <a:bodyPr/>
          <a:lstStyle>
            <a:lvl1pPr>
              <a:defRPr/>
            </a:lvl1pPr>
          </a:lstStyle>
          <a:p>
            <a:pPr>
              <a:defRPr/>
            </a:pPr>
            <a:endParaRPr lang="pl-PL"/>
          </a:p>
        </p:txBody>
      </p:sp>
      <p:sp>
        <p:nvSpPr>
          <p:cNvPr id="6" name="Rectangle 4">
            <a:extLst>
              <a:ext uri="{FF2B5EF4-FFF2-40B4-BE49-F238E27FC236}">
                <a16:creationId xmlns:a16="http://schemas.microsoft.com/office/drawing/2014/main" id="{172541C2-FDAA-4DFC-98DE-DB7FB2D45FEF}"/>
              </a:ext>
            </a:extLst>
          </p:cNvPr>
          <p:cNvSpPr>
            <a:spLocks noGrp="1" noChangeArrowheads="1"/>
          </p:cNvSpPr>
          <p:nvPr>
            <p:ph type="ftr" idx="11"/>
          </p:nvPr>
        </p:nvSpPr>
        <p:spPr>
          <a:ln/>
        </p:spPr>
        <p:txBody>
          <a:bodyPr/>
          <a:lstStyle>
            <a:lvl1pPr>
              <a:defRPr/>
            </a:lvl1pPr>
          </a:lstStyle>
          <a:p>
            <a:pPr>
              <a:defRPr/>
            </a:pPr>
            <a:endParaRPr lang="pl-PL"/>
          </a:p>
        </p:txBody>
      </p:sp>
      <p:sp>
        <p:nvSpPr>
          <p:cNvPr id="7" name="Rectangle 5">
            <a:extLst>
              <a:ext uri="{FF2B5EF4-FFF2-40B4-BE49-F238E27FC236}">
                <a16:creationId xmlns:a16="http://schemas.microsoft.com/office/drawing/2014/main" id="{52C3115E-6B87-4B60-8668-E68741EC3B5B}"/>
              </a:ext>
            </a:extLst>
          </p:cNvPr>
          <p:cNvSpPr>
            <a:spLocks noGrp="1" noChangeArrowheads="1"/>
          </p:cNvSpPr>
          <p:nvPr>
            <p:ph type="sldNum" idx="12"/>
          </p:nvPr>
        </p:nvSpPr>
        <p:spPr>
          <a:ln/>
        </p:spPr>
        <p:txBody>
          <a:bodyPr/>
          <a:lstStyle>
            <a:lvl1pPr>
              <a:defRPr/>
            </a:lvl1pPr>
          </a:lstStyle>
          <a:p>
            <a:pPr>
              <a:defRPr/>
            </a:pPr>
            <a:fld id="{57A08FCB-5820-40AD-B450-22BAB6853B73}" type="slidenum">
              <a:rPr lang="pl-PL" altLang="pl-PL"/>
              <a:pPr>
                <a:defRPr/>
              </a:pPr>
              <a:t>‹#›</a:t>
            </a:fld>
            <a:endParaRPr lang="pl-PL" altLang="pl-PL"/>
          </a:p>
        </p:txBody>
      </p:sp>
    </p:spTree>
    <p:extLst>
      <p:ext uri="{BB962C8B-B14F-4D97-AF65-F5344CB8AC3E}">
        <p14:creationId xmlns:p14="http://schemas.microsoft.com/office/powerpoint/2010/main" val="127651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128" y="5291141"/>
            <a:ext cx="6047423" cy="625475"/>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976128" y="674691"/>
            <a:ext cx="6047423"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128" y="5916613"/>
            <a:ext cx="6047423"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3">
            <a:extLst>
              <a:ext uri="{FF2B5EF4-FFF2-40B4-BE49-F238E27FC236}">
                <a16:creationId xmlns:a16="http://schemas.microsoft.com/office/drawing/2014/main" id="{3D5860C6-1AD6-407A-AAB4-62CD6AB929BE}"/>
              </a:ext>
            </a:extLst>
          </p:cNvPr>
          <p:cNvSpPr>
            <a:spLocks noGrp="1" noChangeArrowheads="1"/>
          </p:cNvSpPr>
          <p:nvPr>
            <p:ph type="dt" idx="10"/>
          </p:nvPr>
        </p:nvSpPr>
        <p:spPr>
          <a:ln/>
        </p:spPr>
        <p:txBody>
          <a:bodyPr/>
          <a:lstStyle>
            <a:lvl1pPr>
              <a:defRPr/>
            </a:lvl1pPr>
          </a:lstStyle>
          <a:p>
            <a:pPr>
              <a:defRPr/>
            </a:pPr>
            <a:endParaRPr lang="pl-PL"/>
          </a:p>
        </p:txBody>
      </p:sp>
      <p:sp>
        <p:nvSpPr>
          <p:cNvPr id="6" name="Rectangle 4">
            <a:extLst>
              <a:ext uri="{FF2B5EF4-FFF2-40B4-BE49-F238E27FC236}">
                <a16:creationId xmlns:a16="http://schemas.microsoft.com/office/drawing/2014/main" id="{C41981EE-88F4-4164-A0DB-29039999DC9B}"/>
              </a:ext>
            </a:extLst>
          </p:cNvPr>
          <p:cNvSpPr>
            <a:spLocks noGrp="1" noChangeArrowheads="1"/>
          </p:cNvSpPr>
          <p:nvPr>
            <p:ph type="ftr" idx="11"/>
          </p:nvPr>
        </p:nvSpPr>
        <p:spPr>
          <a:ln/>
        </p:spPr>
        <p:txBody>
          <a:bodyPr/>
          <a:lstStyle>
            <a:lvl1pPr>
              <a:defRPr/>
            </a:lvl1pPr>
          </a:lstStyle>
          <a:p>
            <a:pPr>
              <a:defRPr/>
            </a:pPr>
            <a:endParaRPr lang="pl-PL"/>
          </a:p>
        </p:txBody>
      </p:sp>
      <p:sp>
        <p:nvSpPr>
          <p:cNvPr id="7" name="Rectangle 5">
            <a:extLst>
              <a:ext uri="{FF2B5EF4-FFF2-40B4-BE49-F238E27FC236}">
                <a16:creationId xmlns:a16="http://schemas.microsoft.com/office/drawing/2014/main" id="{AC4101C9-2E21-4722-A650-8C768C010E58}"/>
              </a:ext>
            </a:extLst>
          </p:cNvPr>
          <p:cNvSpPr>
            <a:spLocks noGrp="1" noChangeArrowheads="1"/>
          </p:cNvSpPr>
          <p:nvPr>
            <p:ph type="sldNum" idx="12"/>
          </p:nvPr>
        </p:nvSpPr>
        <p:spPr>
          <a:ln/>
        </p:spPr>
        <p:txBody>
          <a:bodyPr/>
          <a:lstStyle>
            <a:lvl1pPr>
              <a:defRPr/>
            </a:lvl1pPr>
          </a:lstStyle>
          <a:p>
            <a:pPr>
              <a:defRPr/>
            </a:pPr>
            <a:fld id="{5155CF30-ED29-470C-83C4-75A8254993E5}" type="slidenum">
              <a:rPr lang="pl-PL" altLang="pl-PL"/>
              <a:pPr>
                <a:defRPr/>
              </a:pPr>
              <a:t>‹#›</a:t>
            </a:fld>
            <a:endParaRPr lang="pl-PL" altLang="pl-PL"/>
          </a:p>
        </p:txBody>
      </p:sp>
    </p:spTree>
    <p:extLst>
      <p:ext uri="{BB962C8B-B14F-4D97-AF65-F5344CB8AC3E}">
        <p14:creationId xmlns:p14="http://schemas.microsoft.com/office/powerpoint/2010/main" val="150158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2B00E83-D5BC-4B1E-8423-A2830E7FE75D}"/>
              </a:ext>
            </a:extLst>
          </p:cNvPr>
          <p:cNvSpPr>
            <a:spLocks noGrp="1" noChangeArrowheads="1"/>
          </p:cNvSpPr>
          <p:nvPr>
            <p:ph type="title"/>
          </p:nvPr>
        </p:nvSpPr>
        <p:spPr bwMode="auto">
          <a:xfrm>
            <a:off x="503238" y="301625"/>
            <a:ext cx="90678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pl-PL"/>
              <a:t>Kliknij, aby edytować format tekstu tytułu</a:t>
            </a:r>
          </a:p>
        </p:txBody>
      </p:sp>
      <p:sp>
        <p:nvSpPr>
          <p:cNvPr id="1027" name="Rectangle 2">
            <a:extLst>
              <a:ext uri="{FF2B5EF4-FFF2-40B4-BE49-F238E27FC236}">
                <a16:creationId xmlns:a16="http://schemas.microsoft.com/office/drawing/2014/main" id="{93FE3B21-8EB9-44D0-8957-18A24FA9E67A}"/>
              </a:ext>
            </a:extLst>
          </p:cNvPr>
          <p:cNvSpPr>
            <a:spLocks noGrp="1" noChangeArrowheads="1"/>
          </p:cNvSpPr>
          <p:nvPr>
            <p:ph type="body" idx="1"/>
          </p:nvPr>
        </p:nvSpPr>
        <p:spPr bwMode="auto">
          <a:xfrm>
            <a:off x="503238" y="1768475"/>
            <a:ext cx="9067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224" rIns="0" bIns="0" numCol="1" anchor="t" anchorCtr="0" compatLnSpc="1">
            <a:prstTxWarp prst="textNoShape">
              <a:avLst/>
            </a:prstTxWarp>
          </a:bodyPr>
          <a:lstStyle/>
          <a:p>
            <a:pPr lvl="0"/>
            <a:r>
              <a:rPr lang="en-GB" altLang="pl-PL"/>
              <a:t>Kliknij, aby edytować format tekstu konspektu</a:t>
            </a:r>
          </a:p>
          <a:p>
            <a:pPr lvl="1"/>
            <a:r>
              <a:rPr lang="en-GB" altLang="pl-PL"/>
              <a:t>Drugi poziom konspektu</a:t>
            </a:r>
          </a:p>
          <a:p>
            <a:pPr lvl="2"/>
            <a:r>
              <a:rPr lang="en-GB" altLang="pl-PL"/>
              <a:t>Trzeci poziom konspektu</a:t>
            </a:r>
          </a:p>
          <a:p>
            <a:pPr lvl="3"/>
            <a:r>
              <a:rPr lang="en-GB" altLang="pl-PL"/>
              <a:t>Czwarty poziom konspektu</a:t>
            </a:r>
          </a:p>
          <a:p>
            <a:pPr lvl="4"/>
            <a:r>
              <a:rPr lang="en-GB" altLang="pl-PL"/>
              <a:t>Piąty poziom konspektu</a:t>
            </a:r>
          </a:p>
          <a:p>
            <a:pPr lvl="4"/>
            <a:r>
              <a:rPr lang="en-GB" altLang="pl-PL"/>
              <a:t>Szósty poziom konspektu</a:t>
            </a:r>
          </a:p>
          <a:p>
            <a:pPr lvl="4"/>
            <a:r>
              <a:rPr lang="en-GB" altLang="pl-PL"/>
              <a:t>Siódmy poziom konspektu</a:t>
            </a:r>
          </a:p>
          <a:p>
            <a:pPr lvl="4"/>
            <a:r>
              <a:rPr lang="en-GB" altLang="pl-PL"/>
              <a:t>Ósmy poziom konspektu</a:t>
            </a:r>
          </a:p>
          <a:p>
            <a:pPr lvl="4"/>
            <a:r>
              <a:rPr lang="en-GB" altLang="pl-PL"/>
              <a:t>Dziewiąty poziom konspektu</a:t>
            </a:r>
          </a:p>
        </p:txBody>
      </p:sp>
      <p:sp>
        <p:nvSpPr>
          <p:cNvPr id="2" name="Rectangle 3">
            <a:extLst>
              <a:ext uri="{FF2B5EF4-FFF2-40B4-BE49-F238E27FC236}">
                <a16:creationId xmlns:a16="http://schemas.microsoft.com/office/drawing/2014/main" id="{61183A65-B875-4B5D-90C8-E57012F0A0F6}"/>
              </a:ext>
            </a:extLst>
          </p:cNvPr>
          <p:cNvSpPr>
            <a:spLocks noGrp="1" noChangeArrowheads="1"/>
          </p:cNvSpPr>
          <p:nvPr>
            <p:ph type="dt"/>
          </p:nvPr>
        </p:nvSpPr>
        <p:spPr bwMode="auto">
          <a:xfrm>
            <a:off x="503238" y="6886575"/>
            <a:ext cx="2346325" cy="519113"/>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charset="0"/>
              <a:buNone/>
              <a:tabLst>
                <a:tab pos="723900" algn="l"/>
                <a:tab pos="1447800" algn="l"/>
                <a:tab pos="2171700" algn="l"/>
              </a:tabLst>
              <a:defRPr sz="1400">
                <a:solidFill>
                  <a:srgbClr val="000000"/>
                </a:solidFill>
                <a:latin typeface="Times New Roman" charset="0"/>
                <a:ea typeface="ＭＳ Ｐゴシック" charset="0"/>
                <a:cs typeface="Arial Unicode MS" charset="0"/>
              </a:defRPr>
            </a:lvl1pPr>
          </a:lstStyle>
          <a:p>
            <a:pPr>
              <a:defRPr/>
            </a:pPr>
            <a:endParaRPr lang="pl-PL"/>
          </a:p>
        </p:txBody>
      </p:sp>
      <p:sp>
        <p:nvSpPr>
          <p:cNvPr id="1028" name="Rectangle 4">
            <a:extLst>
              <a:ext uri="{FF2B5EF4-FFF2-40B4-BE49-F238E27FC236}">
                <a16:creationId xmlns:a16="http://schemas.microsoft.com/office/drawing/2014/main" id="{C379BA9D-5BC4-44DD-91F2-209C64455912}"/>
              </a:ext>
            </a:extLst>
          </p:cNvPr>
          <p:cNvSpPr>
            <a:spLocks noGrp="1" noChangeArrowheads="1"/>
          </p:cNvSpPr>
          <p:nvPr>
            <p:ph type="ftr"/>
          </p:nvPr>
        </p:nvSpPr>
        <p:spPr bwMode="auto">
          <a:xfrm>
            <a:off x="3448050" y="6886575"/>
            <a:ext cx="3192463" cy="519113"/>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ct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ＭＳ Ｐゴシック" charset="0"/>
                <a:cs typeface="Arial Unicode MS" charset="0"/>
              </a:defRPr>
            </a:lvl1pPr>
          </a:lstStyle>
          <a:p>
            <a:pPr>
              <a:defRPr/>
            </a:pPr>
            <a:endParaRPr lang="pl-PL"/>
          </a:p>
        </p:txBody>
      </p:sp>
      <p:sp>
        <p:nvSpPr>
          <p:cNvPr id="1029" name="Rectangle 5">
            <a:extLst>
              <a:ext uri="{FF2B5EF4-FFF2-40B4-BE49-F238E27FC236}">
                <a16:creationId xmlns:a16="http://schemas.microsoft.com/office/drawing/2014/main" id="{741558D1-E768-4F1F-BA94-97326D923599}"/>
              </a:ext>
            </a:extLst>
          </p:cNvPr>
          <p:cNvSpPr>
            <a:spLocks noGrp="1" noChangeArrowheads="1"/>
          </p:cNvSpPr>
          <p:nvPr>
            <p:ph type="sldNum"/>
          </p:nvPr>
        </p:nvSpPr>
        <p:spPr bwMode="auto">
          <a:xfrm>
            <a:off x="7226300" y="6886575"/>
            <a:ext cx="2346325" cy="519113"/>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DB0C1776-4028-4B1F-A603-FAB03826CCB0}"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S PGothic" panose="020B0600070205080204"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PGothic" panose="020B0600070205080204"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chart" Target="../charts/chart40.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katalog_POLSKA_doPP_Layout 1-1.jpg">
            <a:extLst>
              <a:ext uri="{FF2B5EF4-FFF2-40B4-BE49-F238E27FC236}">
                <a16:creationId xmlns:a16="http://schemas.microsoft.com/office/drawing/2014/main" id="{26B69FF4-A0EE-453A-B93A-9C531AD828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9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4">
            <a:extLst>
              <a:ext uri="{FF2B5EF4-FFF2-40B4-BE49-F238E27FC236}">
                <a16:creationId xmlns:a16="http://schemas.microsoft.com/office/drawing/2014/main" id="{58BB10B8-C42A-423B-AA95-AAECD3B4C0EE}"/>
              </a:ext>
            </a:extLst>
          </p:cNvPr>
          <p:cNvSpPr txBox="1">
            <a:spLocks noChangeArrowheads="1"/>
          </p:cNvSpPr>
          <p:nvPr/>
        </p:nvSpPr>
        <p:spPr bwMode="auto">
          <a:xfrm>
            <a:off x="576263" y="2484438"/>
            <a:ext cx="46085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53820" rIns="90000" bIns="45000"/>
          <a:lstStyle>
            <a:lvl1pPr>
              <a:lnSpc>
                <a:spcPct val="93000"/>
              </a:lnSpc>
              <a:spcAft>
                <a:spcPts val="1413"/>
              </a:spcAft>
              <a:buClr>
                <a:srgbClr val="000000"/>
              </a:buClr>
              <a:buSzPct val="100000"/>
              <a:buFont typeface="Times New Roman" panose="02020603050405020304" pitchFamily="18" charset="0"/>
              <a:tabLst>
                <a:tab pos="723900" algn="l"/>
              </a:tabLst>
              <a:defRPr sz="3200">
                <a:solidFill>
                  <a:srgbClr val="000000"/>
                </a:solidFill>
                <a:latin typeface="Arial" panose="020B0604020202020204" pitchFamily="34" charset="0"/>
                <a:ea typeface="MS PGothic" panose="020B0600070205080204" pitchFamily="34" charset="-128"/>
                <a:cs typeface="Arial Unicode MS"/>
              </a:defRPr>
            </a:lvl1pPr>
            <a:lvl2pPr>
              <a:lnSpc>
                <a:spcPct val="93000"/>
              </a:lnSpc>
              <a:spcAft>
                <a:spcPts val="1138"/>
              </a:spcAft>
              <a:buClr>
                <a:srgbClr val="000000"/>
              </a:buClr>
              <a:buSzPct val="100000"/>
              <a:buFont typeface="Times New Roman" panose="02020603050405020304" pitchFamily="18" charset="0"/>
              <a:tabLst>
                <a:tab pos="723900" algn="l"/>
              </a:tabLst>
              <a:defRPr sz="2800">
                <a:solidFill>
                  <a:srgbClr val="000000"/>
                </a:solidFill>
                <a:latin typeface="Arial" panose="020B0604020202020204" pitchFamily="34" charset="0"/>
                <a:ea typeface="MS PGothic" panose="020B0600070205080204" pitchFamily="34" charset="-128"/>
                <a:cs typeface="Arial Unicode MS"/>
              </a:defRPr>
            </a:lvl2pPr>
            <a:lvl3pPr>
              <a:lnSpc>
                <a:spcPct val="93000"/>
              </a:lnSpc>
              <a:spcAft>
                <a:spcPts val="850"/>
              </a:spcAft>
              <a:buClr>
                <a:srgbClr val="000000"/>
              </a:buClr>
              <a:buSzPct val="100000"/>
              <a:buFont typeface="Times New Roman" panose="02020603050405020304" pitchFamily="18" charset="0"/>
              <a:tabLst>
                <a:tab pos="723900" algn="l"/>
              </a:tabLst>
              <a:defRPr sz="2400">
                <a:solidFill>
                  <a:srgbClr val="000000"/>
                </a:solidFill>
                <a:latin typeface="Arial" panose="020B0604020202020204" pitchFamily="34" charset="0"/>
                <a:ea typeface="MS PGothic" panose="020B0600070205080204" pitchFamily="34" charset="-128"/>
                <a:cs typeface="Arial Unicode MS"/>
              </a:defRPr>
            </a:lvl3pPr>
            <a:lvl4pPr>
              <a:lnSpc>
                <a:spcPct val="93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MS PGothic" panose="020B0600070205080204" pitchFamily="34" charset="-128"/>
                <a:cs typeface="Arial Unicode MS"/>
              </a:defRPr>
            </a:lvl4pPr>
            <a:lvl5pPr>
              <a:lnSpc>
                <a:spcPct val="93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MS PGothic" panose="020B0600070205080204" pitchFamily="34" charset="-128"/>
                <a:cs typeface="Arial Unicode MS"/>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MS PGothic" panose="020B0600070205080204" pitchFamily="34" charset="-128"/>
                <a:cs typeface="Arial Unicode MS"/>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MS PGothic" panose="020B0600070205080204" pitchFamily="34" charset="-128"/>
                <a:cs typeface="Arial Unicode MS"/>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MS PGothic" panose="020B0600070205080204" pitchFamily="34" charset="-128"/>
                <a:cs typeface="Arial Unicode MS"/>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Arial" panose="020B0604020202020204" pitchFamily="34" charset="0"/>
                <a:ea typeface="MS PGothic" panose="020B0600070205080204" pitchFamily="34" charset="-128"/>
                <a:cs typeface="Arial Unicode MS"/>
              </a:defRPr>
            </a:lvl9pPr>
          </a:lstStyle>
          <a:p>
            <a:pPr eaLnBrk="1">
              <a:spcAft>
                <a:spcPct val="0"/>
              </a:spcAft>
            </a:pPr>
            <a:r>
              <a:rPr lang="pl-PL" altLang="pl-PL" sz="4400" b="1" dirty="0"/>
              <a:t>﻿</a:t>
            </a:r>
            <a:r>
              <a:rPr lang="pl-PL" altLang="pl-PL" sz="6000" b="1" dirty="0">
                <a:solidFill>
                  <a:schemeClr val="bg1"/>
                </a:solidFill>
              </a:rPr>
              <a:t>POLAND</a:t>
            </a:r>
            <a:r>
              <a:rPr lang="pl-PL" altLang="pl-PL" sz="4400" b="1" dirty="0"/>
              <a:t> </a:t>
            </a:r>
          </a:p>
          <a:p>
            <a:pPr eaLnBrk="1">
              <a:spcAft>
                <a:spcPct val="0"/>
              </a:spcAft>
            </a:pPr>
            <a:r>
              <a:rPr lang="pl-PL" altLang="pl-PL" sz="3600" b="1" dirty="0">
                <a:solidFill>
                  <a:srgbClr val="FF0000"/>
                </a:solidFill>
              </a:rPr>
              <a:t>YOUR </a:t>
            </a:r>
            <a:br>
              <a:rPr lang="pl-PL" altLang="pl-PL" sz="3600" b="1" dirty="0">
                <a:solidFill>
                  <a:srgbClr val="FF0000"/>
                </a:solidFill>
              </a:rPr>
            </a:br>
            <a:r>
              <a:rPr lang="pl-PL" altLang="pl-PL" sz="3600" b="1" dirty="0">
                <a:solidFill>
                  <a:srgbClr val="FF0000"/>
                </a:solidFill>
              </a:rPr>
              <a:t>BUSINESS PARTNER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0DDFA5A-6DAB-4FC8-88F5-D3C73CF18D6C}"/>
              </a:ext>
            </a:extLst>
          </p:cNvPr>
          <p:cNvSpPr>
            <a:spLocks noGrp="1" noChangeArrowheads="1"/>
          </p:cNvSpPr>
          <p:nvPr>
            <p:ph type="title"/>
          </p:nvPr>
        </p:nvSpPr>
        <p:spPr>
          <a:xfrm>
            <a:off x="503238" y="301625"/>
            <a:ext cx="9069387" cy="669925"/>
          </a:xfrm>
        </p:spPr>
        <p:txBody>
          <a:bodyPr/>
          <a:lstStyle/>
          <a:p>
            <a:pPr eaLnBrk="1"/>
            <a:r>
              <a:rPr lang="en-US" altLang="pl-PL" sz="3600" b="1"/>
              <a:t>Poland globally</a:t>
            </a:r>
            <a:endParaRPr lang="en-US" altLang="pl-PL" sz="3200" b="1"/>
          </a:p>
        </p:txBody>
      </p:sp>
      <p:sp>
        <p:nvSpPr>
          <p:cNvPr id="15363" name="Prostokąt 6">
            <a:extLst>
              <a:ext uri="{FF2B5EF4-FFF2-40B4-BE49-F238E27FC236}">
                <a16:creationId xmlns:a16="http://schemas.microsoft.com/office/drawing/2014/main" id="{6A2E8F30-EC67-4DA6-A7C1-451FD70C0EC3}"/>
              </a:ext>
            </a:extLst>
          </p:cNvPr>
          <p:cNvSpPr>
            <a:spLocks noChangeArrowheads="1"/>
          </p:cNvSpPr>
          <p:nvPr/>
        </p:nvSpPr>
        <p:spPr bwMode="auto">
          <a:xfrm>
            <a:off x="1663700" y="973138"/>
            <a:ext cx="6748463" cy="650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b="1" dirty="0" smtClean="0"/>
              <a:t>Poland posting the highest GDP growth in the EU </a:t>
            </a:r>
            <a:br>
              <a:rPr lang="en-US" altLang="pl-PL" sz="1400" b="1" dirty="0" smtClean="0"/>
            </a:br>
            <a:r>
              <a:rPr lang="en-US" altLang="pl-PL" sz="1400" b="1" dirty="0" smtClean="0"/>
              <a:t>in the first quarter of 2018  </a:t>
            </a:r>
          </a:p>
          <a:p>
            <a:pPr algn="ctr" eaLnBrk="1">
              <a:lnSpc>
                <a:spcPct val="93000"/>
              </a:lnSpc>
              <a:buClr>
                <a:srgbClr val="000000"/>
              </a:buClr>
              <a:buSzPct val="100000"/>
              <a:buFont typeface="Times New Roman" panose="02020603050405020304" pitchFamily="18" charset="0"/>
              <a:buNone/>
            </a:pPr>
            <a:r>
              <a:rPr lang="en-US" altLang="pl-PL" sz="1100" b="1" dirty="0" smtClean="0"/>
              <a:t>(% growth)</a:t>
            </a:r>
            <a:endParaRPr lang="en-US" altLang="pl-PL" sz="1100" b="1" dirty="0"/>
          </a:p>
        </p:txBody>
      </p:sp>
      <p:grpSp>
        <p:nvGrpSpPr>
          <p:cNvPr id="15364" name="Group 12">
            <a:extLst>
              <a:ext uri="{FF2B5EF4-FFF2-40B4-BE49-F238E27FC236}">
                <a16:creationId xmlns:a16="http://schemas.microsoft.com/office/drawing/2014/main" id="{3E76A621-ADE0-444B-80CA-155ECD4C3391}"/>
              </a:ext>
            </a:extLst>
          </p:cNvPr>
          <p:cNvGrpSpPr>
            <a:grpSpLocks/>
          </p:cNvGrpSpPr>
          <p:nvPr/>
        </p:nvGrpSpPr>
        <p:grpSpPr bwMode="auto">
          <a:xfrm>
            <a:off x="4318000" y="250825"/>
            <a:ext cx="1439863" cy="1373188"/>
            <a:chOff x="4392240" y="323453"/>
            <a:chExt cx="1440160" cy="1296144"/>
          </a:xfrm>
        </p:grpSpPr>
        <p:cxnSp>
          <p:nvCxnSpPr>
            <p:cNvPr id="15434" name="Straight Connector 13">
              <a:extLst>
                <a:ext uri="{FF2B5EF4-FFF2-40B4-BE49-F238E27FC236}">
                  <a16:creationId xmlns:a16="http://schemas.microsoft.com/office/drawing/2014/main" id="{3387A758-F230-4867-A952-D669B480B991}"/>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435" name="Straight Connector 14">
              <a:extLst>
                <a:ext uri="{FF2B5EF4-FFF2-40B4-BE49-F238E27FC236}">
                  <a16:creationId xmlns:a16="http://schemas.microsoft.com/office/drawing/2014/main" id="{3EAFF454-A941-4A20-941B-604A4C88FD6F}"/>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3" name="Tabela 2">
            <a:extLst>
              <a:ext uri="{FF2B5EF4-FFF2-40B4-BE49-F238E27FC236}">
                <a16:creationId xmlns:a16="http://schemas.microsoft.com/office/drawing/2014/main" id="{CF2FE3E4-00BD-46D3-9742-2839C6D2B026}"/>
              </a:ext>
            </a:extLst>
          </p:cNvPr>
          <p:cNvGraphicFramePr>
            <a:graphicFrameLocks noGrp="1"/>
          </p:cNvGraphicFramePr>
          <p:nvPr/>
        </p:nvGraphicFramePr>
        <p:xfrm>
          <a:off x="1071563" y="2228850"/>
          <a:ext cx="3097212" cy="5029200"/>
        </p:xfrm>
        <a:graphic>
          <a:graphicData uri="http://schemas.openxmlformats.org/drawingml/2006/table">
            <a:tbl>
              <a:tblPr firstRow="1" bandRow="1">
                <a:tableStyleId>{D27102A9-8310-4765-A935-A1911B00CA55}</a:tableStyleId>
              </a:tblPr>
              <a:tblGrid>
                <a:gridCol w="2356574">
                  <a:extLst>
                    <a:ext uri="{9D8B030D-6E8A-4147-A177-3AD203B41FA5}">
                      <a16:colId xmlns:a16="http://schemas.microsoft.com/office/drawing/2014/main" val="3393691664"/>
                    </a:ext>
                  </a:extLst>
                </a:gridCol>
                <a:gridCol w="740638">
                  <a:extLst>
                    <a:ext uri="{9D8B030D-6E8A-4147-A177-3AD203B41FA5}">
                      <a16:colId xmlns:a16="http://schemas.microsoft.com/office/drawing/2014/main" val="3097001649"/>
                    </a:ext>
                  </a:extLst>
                </a:gridCol>
              </a:tblGrid>
              <a:tr h="285313">
                <a:tc>
                  <a:txBody>
                    <a:bodyPr/>
                    <a:lstStyle/>
                    <a:p>
                      <a:endParaRPr lang="en-US" sz="1600" noProof="0"/>
                    </a:p>
                  </a:txBody>
                  <a:tcPr marL="91466" marR="91466"/>
                </a:tc>
                <a:tc>
                  <a:txBody>
                    <a:bodyPr/>
                    <a:lstStyle/>
                    <a:p>
                      <a:endParaRPr lang="en-US" sz="1600" noProof="0"/>
                    </a:p>
                  </a:txBody>
                  <a:tcPr marL="91466" marR="91466"/>
                </a:tc>
                <a:extLst>
                  <a:ext uri="{0D108BD9-81ED-4DB2-BD59-A6C34878D82A}">
                    <a16:rowId xmlns:a16="http://schemas.microsoft.com/office/drawing/2014/main" val="2527578055"/>
                  </a:ext>
                </a:extLst>
              </a:tr>
              <a:tr h="285313">
                <a:tc>
                  <a:txBody>
                    <a:bodyPr/>
                    <a:lstStyle/>
                    <a:p>
                      <a:r>
                        <a:rPr lang="en-US" sz="1600" b="1" noProof="0">
                          <a:solidFill>
                            <a:srgbClr val="FF0000"/>
                          </a:solidFill>
                        </a:rPr>
                        <a:t>Poland</a:t>
                      </a:r>
                    </a:p>
                  </a:txBody>
                  <a:tcPr marL="91466" marR="91466"/>
                </a:tc>
                <a:tc>
                  <a:txBody>
                    <a:bodyPr/>
                    <a:lstStyle/>
                    <a:p>
                      <a:pPr algn="ctr"/>
                      <a:r>
                        <a:rPr lang="en-US" sz="1600" b="1" noProof="0">
                          <a:solidFill>
                            <a:srgbClr val="FF0000"/>
                          </a:solidFill>
                        </a:rPr>
                        <a:t>1.6</a:t>
                      </a:r>
                    </a:p>
                  </a:txBody>
                  <a:tcPr marL="91466" marR="91466"/>
                </a:tc>
                <a:extLst>
                  <a:ext uri="{0D108BD9-81ED-4DB2-BD59-A6C34878D82A}">
                    <a16:rowId xmlns:a16="http://schemas.microsoft.com/office/drawing/2014/main" val="170873686"/>
                  </a:ext>
                </a:extLst>
              </a:tr>
              <a:tr h="285313">
                <a:tc>
                  <a:txBody>
                    <a:bodyPr/>
                    <a:lstStyle/>
                    <a:p>
                      <a:r>
                        <a:rPr lang="en-US" sz="1600" noProof="0"/>
                        <a:t>Latvia</a:t>
                      </a:r>
                    </a:p>
                  </a:txBody>
                  <a:tcPr marL="91466" marR="91466"/>
                </a:tc>
                <a:tc>
                  <a:txBody>
                    <a:bodyPr/>
                    <a:lstStyle/>
                    <a:p>
                      <a:pPr algn="ctr"/>
                      <a:r>
                        <a:rPr lang="en-US" sz="1600" noProof="0"/>
                        <a:t>1.6</a:t>
                      </a:r>
                    </a:p>
                  </a:txBody>
                  <a:tcPr marL="91466" marR="91466"/>
                </a:tc>
                <a:extLst>
                  <a:ext uri="{0D108BD9-81ED-4DB2-BD59-A6C34878D82A}">
                    <a16:rowId xmlns:a16="http://schemas.microsoft.com/office/drawing/2014/main" val="4157948714"/>
                  </a:ext>
                </a:extLst>
              </a:tr>
              <a:tr h="285313">
                <a:tc>
                  <a:txBody>
                    <a:bodyPr/>
                    <a:lstStyle/>
                    <a:p>
                      <a:r>
                        <a:rPr lang="en-US" sz="1600" noProof="0"/>
                        <a:t>Finland</a:t>
                      </a:r>
                    </a:p>
                  </a:txBody>
                  <a:tcPr marL="91466" marR="91466"/>
                </a:tc>
                <a:tc>
                  <a:txBody>
                    <a:bodyPr/>
                    <a:lstStyle/>
                    <a:p>
                      <a:pPr algn="ctr"/>
                      <a:r>
                        <a:rPr lang="en-US" sz="1600" noProof="0"/>
                        <a:t>1.2</a:t>
                      </a:r>
                    </a:p>
                  </a:txBody>
                  <a:tcPr marL="91466" marR="91466"/>
                </a:tc>
                <a:extLst>
                  <a:ext uri="{0D108BD9-81ED-4DB2-BD59-A6C34878D82A}">
                    <a16:rowId xmlns:a16="http://schemas.microsoft.com/office/drawing/2014/main" val="1138576635"/>
                  </a:ext>
                </a:extLst>
              </a:tr>
              <a:tr h="285313">
                <a:tc>
                  <a:txBody>
                    <a:bodyPr/>
                    <a:lstStyle/>
                    <a:p>
                      <a:r>
                        <a:rPr lang="en-US" sz="1600" noProof="0"/>
                        <a:t>Hungary</a:t>
                      </a:r>
                    </a:p>
                  </a:txBody>
                  <a:tcPr marL="91466" marR="91466"/>
                </a:tc>
                <a:tc>
                  <a:txBody>
                    <a:bodyPr/>
                    <a:lstStyle/>
                    <a:p>
                      <a:pPr algn="ctr"/>
                      <a:r>
                        <a:rPr lang="en-US" sz="1600" noProof="0"/>
                        <a:t>1.2</a:t>
                      </a:r>
                    </a:p>
                  </a:txBody>
                  <a:tcPr marL="91466" marR="91466"/>
                </a:tc>
                <a:extLst>
                  <a:ext uri="{0D108BD9-81ED-4DB2-BD59-A6C34878D82A}">
                    <a16:rowId xmlns:a16="http://schemas.microsoft.com/office/drawing/2014/main" val="2618137378"/>
                  </a:ext>
                </a:extLst>
              </a:tr>
              <a:tr h="285313">
                <a:tc>
                  <a:txBody>
                    <a:bodyPr/>
                    <a:lstStyle/>
                    <a:p>
                      <a:r>
                        <a:rPr lang="en-US" sz="1600" noProof="0"/>
                        <a:t>Slovakia</a:t>
                      </a:r>
                    </a:p>
                  </a:txBody>
                  <a:tcPr marL="91466" marR="91466"/>
                </a:tc>
                <a:tc>
                  <a:txBody>
                    <a:bodyPr/>
                    <a:lstStyle/>
                    <a:p>
                      <a:pPr algn="ctr"/>
                      <a:r>
                        <a:rPr lang="en-US" sz="1600" noProof="0"/>
                        <a:t>0.9</a:t>
                      </a:r>
                    </a:p>
                  </a:txBody>
                  <a:tcPr marL="91466" marR="91466"/>
                </a:tc>
                <a:extLst>
                  <a:ext uri="{0D108BD9-81ED-4DB2-BD59-A6C34878D82A}">
                    <a16:rowId xmlns:a16="http://schemas.microsoft.com/office/drawing/2014/main" val="3880245897"/>
                  </a:ext>
                </a:extLst>
              </a:tr>
              <a:tr h="285313">
                <a:tc>
                  <a:txBody>
                    <a:bodyPr/>
                    <a:lstStyle/>
                    <a:p>
                      <a:r>
                        <a:rPr lang="en-US" sz="1600" noProof="0"/>
                        <a:t>Lithuania</a:t>
                      </a:r>
                    </a:p>
                  </a:txBody>
                  <a:tcPr marL="91466" marR="91466"/>
                </a:tc>
                <a:tc>
                  <a:txBody>
                    <a:bodyPr/>
                    <a:lstStyle/>
                    <a:p>
                      <a:pPr algn="ctr"/>
                      <a:r>
                        <a:rPr lang="en-US" sz="1600" noProof="0"/>
                        <a:t>0.9</a:t>
                      </a:r>
                    </a:p>
                  </a:txBody>
                  <a:tcPr marL="91466" marR="91466"/>
                </a:tc>
                <a:extLst>
                  <a:ext uri="{0D108BD9-81ED-4DB2-BD59-A6C34878D82A}">
                    <a16:rowId xmlns:a16="http://schemas.microsoft.com/office/drawing/2014/main" val="1231051957"/>
                  </a:ext>
                </a:extLst>
              </a:tr>
              <a:tr h="285313">
                <a:tc>
                  <a:txBody>
                    <a:bodyPr/>
                    <a:lstStyle/>
                    <a:p>
                      <a:r>
                        <a:rPr lang="en-US" sz="1600" noProof="0"/>
                        <a:t>Bulgaria</a:t>
                      </a:r>
                    </a:p>
                  </a:txBody>
                  <a:tcPr marL="91466" marR="91466"/>
                </a:tc>
                <a:tc>
                  <a:txBody>
                    <a:bodyPr/>
                    <a:lstStyle/>
                    <a:p>
                      <a:pPr algn="ctr"/>
                      <a:r>
                        <a:rPr lang="en-US" sz="1600" noProof="0"/>
                        <a:t>0.9</a:t>
                      </a:r>
                    </a:p>
                  </a:txBody>
                  <a:tcPr marL="91466" marR="91466"/>
                </a:tc>
                <a:extLst>
                  <a:ext uri="{0D108BD9-81ED-4DB2-BD59-A6C34878D82A}">
                    <a16:rowId xmlns:a16="http://schemas.microsoft.com/office/drawing/2014/main" val="597891155"/>
                  </a:ext>
                </a:extLst>
              </a:tr>
              <a:tr h="285313">
                <a:tc>
                  <a:txBody>
                    <a:bodyPr/>
                    <a:lstStyle/>
                    <a:p>
                      <a:r>
                        <a:rPr lang="en-US" sz="1600" noProof="0"/>
                        <a:t>Austria</a:t>
                      </a:r>
                    </a:p>
                  </a:txBody>
                  <a:tcPr marL="91466" marR="91466"/>
                </a:tc>
                <a:tc>
                  <a:txBody>
                    <a:bodyPr/>
                    <a:lstStyle/>
                    <a:p>
                      <a:pPr algn="ctr"/>
                      <a:r>
                        <a:rPr lang="en-US" sz="1600" noProof="0"/>
                        <a:t>0.8</a:t>
                      </a:r>
                    </a:p>
                  </a:txBody>
                  <a:tcPr marL="91466" marR="91466"/>
                </a:tc>
                <a:extLst>
                  <a:ext uri="{0D108BD9-81ED-4DB2-BD59-A6C34878D82A}">
                    <a16:rowId xmlns:a16="http://schemas.microsoft.com/office/drawing/2014/main" val="1831135968"/>
                  </a:ext>
                </a:extLst>
              </a:tr>
              <a:tr h="285313">
                <a:tc>
                  <a:txBody>
                    <a:bodyPr/>
                    <a:lstStyle/>
                    <a:p>
                      <a:r>
                        <a:rPr lang="en-US" sz="1600" noProof="0"/>
                        <a:t>Cyprus</a:t>
                      </a:r>
                    </a:p>
                  </a:txBody>
                  <a:tcPr marL="91466" marR="91466"/>
                </a:tc>
                <a:tc>
                  <a:txBody>
                    <a:bodyPr/>
                    <a:lstStyle/>
                    <a:p>
                      <a:pPr algn="ctr"/>
                      <a:r>
                        <a:rPr lang="en-US" sz="1600" noProof="0"/>
                        <a:t>0.8</a:t>
                      </a:r>
                    </a:p>
                  </a:txBody>
                  <a:tcPr marL="91466" marR="91466"/>
                </a:tc>
                <a:extLst>
                  <a:ext uri="{0D108BD9-81ED-4DB2-BD59-A6C34878D82A}">
                    <a16:rowId xmlns:a16="http://schemas.microsoft.com/office/drawing/2014/main" val="3344819289"/>
                  </a:ext>
                </a:extLst>
              </a:tr>
              <a:tr h="285313">
                <a:tc>
                  <a:txBody>
                    <a:bodyPr/>
                    <a:lstStyle/>
                    <a:p>
                      <a:r>
                        <a:rPr lang="en-US" sz="1600" noProof="0"/>
                        <a:t>Greece</a:t>
                      </a:r>
                    </a:p>
                  </a:txBody>
                  <a:tcPr marL="91466" marR="91466"/>
                </a:tc>
                <a:tc>
                  <a:txBody>
                    <a:bodyPr/>
                    <a:lstStyle/>
                    <a:p>
                      <a:pPr algn="ctr"/>
                      <a:r>
                        <a:rPr lang="en-US" sz="1600" noProof="0"/>
                        <a:t>0.8</a:t>
                      </a:r>
                    </a:p>
                  </a:txBody>
                  <a:tcPr marL="91466" marR="91466"/>
                </a:tc>
                <a:extLst>
                  <a:ext uri="{0D108BD9-81ED-4DB2-BD59-A6C34878D82A}">
                    <a16:rowId xmlns:a16="http://schemas.microsoft.com/office/drawing/2014/main" val="1376113730"/>
                  </a:ext>
                </a:extLst>
              </a:tr>
              <a:tr h="285313">
                <a:tc>
                  <a:txBody>
                    <a:bodyPr/>
                    <a:lstStyle/>
                    <a:p>
                      <a:r>
                        <a:rPr lang="en-US" sz="1600" noProof="0"/>
                        <a:t>Sweden</a:t>
                      </a:r>
                    </a:p>
                  </a:txBody>
                  <a:tcPr marL="91466" marR="91466"/>
                </a:tc>
                <a:tc>
                  <a:txBody>
                    <a:bodyPr/>
                    <a:lstStyle/>
                    <a:p>
                      <a:pPr algn="ctr"/>
                      <a:r>
                        <a:rPr lang="en-US" sz="1600" noProof="0"/>
                        <a:t>0.7</a:t>
                      </a:r>
                    </a:p>
                  </a:txBody>
                  <a:tcPr marL="91466" marR="91466"/>
                </a:tc>
                <a:extLst>
                  <a:ext uri="{0D108BD9-81ED-4DB2-BD59-A6C34878D82A}">
                    <a16:rowId xmlns:a16="http://schemas.microsoft.com/office/drawing/2014/main" val="935678189"/>
                  </a:ext>
                </a:extLst>
              </a:tr>
              <a:tr h="285313">
                <a:tc>
                  <a:txBody>
                    <a:bodyPr/>
                    <a:lstStyle/>
                    <a:p>
                      <a:r>
                        <a:rPr lang="en-US" sz="1600" noProof="0"/>
                        <a:t>Spain</a:t>
                      </a:r>
                    </a:p>
                  </a:txBody>
                  <a:tcPr marL="91466" marR="91466"/>
                </a:tc>
                <a:tc>
                  <a:txBody>
                    <a:bodyPr/>
                    <a:lstStyle/>
                    <a:p>
                      <a:pPr algn="ctr"/>
                      <a:r>
                        <a:rPr lang="en-US" sz="1600" noProof="0"/>
                        <a:t>0.7</a:t>
                      </a:r>
                    </a:p>
                  </a:txBody>
                  <a:tcPr marL="91466" marR="91466"/>
                </a:tc>
                <a:extLst>
                  <a:ext uri="{0D108BD9-81ED-4DB2-BD59-A6C34878D82A}">
                    <a16:rowId xmlns:a16="http://schemas.microsoft.com/office/drawing/2014/main" val="1959869873"/>
                  </a:ext>
                </a:extLst>
              </a:tr>
              <a:tr h="285313">
                <a:tc>
                  <a:txBody>
                    <a:bodyPr/>
                    <a:lstStyle/>
                    <a:p>
                      <a:r>
                        <a:rPr lang="en-US" sz="1600" noProof="0"/>
                        <a:t>Slovenia</a:t>
                      </a:r>
                    </a:p>
                  </a:txBody>
                  <a:tcPr marL="91466" marR="91466"/>
                </a:tc>
                <a:tc>
                  <a:txBody>
                    <a:bodyPr/>
                    <a:lstStyle/>
                    <a:p>
                      <a:pPr algn="ctr"/>
                      <a:r>
                        <a:rPr lang="en-US" sz="1600" noProof="0"/>
                        <a:t>0.6</a:t>
                      </a:r>
                    </a:p>
                  </a:txBody>
                  <a:tcPr marL="91466" marR="91466"/>
                </a:tc>
                <a:extLst>
                  <a:ext uri="{0D108BD9-81ED-4DB2-BD59-A6C34878D82A}">
                    <a16:rowId xmlns:a16="http://schemas.microsoft.com/office/drawing/2014/main" val="3336219803"/>
                  </a:ext>
                </a:extLst>
              </a:tr>
              <a:tr h="285313">
                <a:tc>
                  <a:txBody>
                    <a:bodyPr/>
                    <a:lstStyle/>
                    <a:p>
                      <a:endParaRPr lang="en-US" sz="1600" noProof="0"/>
                    </a:p>
                  </a:txBody>
                  <a:tcPr marL="91466" marR="91466"/>
                </a:tc>
                <a:tc>
                  <a:txBody>
                    <a:bodyPr/>
                    <a:lstStyle/>
                    <a:p>
                      <a:endParaRPr lang="en-US" sz="1600" noProof="0" dirty="0"/>
                    </a:p>
                  </a:txBody>
                  <a:tcPr marL="91466" marR="91466"/>
                </a:tc>
                <a:extLst>
                  <a:ext uri="{0D108BD9-81ED-4DB2-BD59-A6C34878D82A}">
                    <a16:rowId xmlns:a16="http://schemas.microsoft.com/office/drawing/2014/main" val="773137140"/>
                  </a:ext>
                </a:extLst>
              </a:tr>
            </a:tbl>
          </a:graphicData>
        </a:graphic>
      </p:graphicFrame>
      <p:graphicFrame>
        <p:nvGraphicFramePr>
          <p:cNvPr id="13" name="Tabela 12">
            <a:extLst>
              <a:ext uri="{FF2B5EF4-FFF2-40B4-BE49-F238E27FC236}">
                <a16:creationId xmlns:a16="http://schemas.microsoft.com/office/drawing/2014/main" id="{70708F2C-A2BC-45C5-9144-112AFEE44E2D}"/>
              </a:ext>
            </a:extLst>
          </p:cNvPr>
          <p:cNvGraphicFramePr>
            <a:graphicFrameLocks noGrp="1"/>
          </p:cNvGraphicFramePr>
          <p:nvPr/>
        </p:nvGraphicFramePr>
        <p:xfrm>
          <a:off x="5545138" y="2228850"/>
          <a:ext cx="3432175" cy="5029200"/>
        </p:xfrm>
        <a:graphic>
          <a:graphicData uri="http://schemas.openxmlformats.org/drawingml/2006/table">
            <a:tbl>
              <a:tblPr firstRow="1" bandRow="1">
                <a:tableStyleId>{D27102A9-8310-4765-A935-A1911B00CA55}</a:tableStyleId>
              </a:tblPr>
              <a:tblGrid>
                <a:gridCol w="2757107">
                  <a:extLst>
                    <a:ext uri="{9D8B030D-6E8A-4147-A177-3AD203B41FA5}">
                      <a16:colId xmlns:a16="http://schemas.microsoft.com/office/drawing/2014/main" val="3393691664"/>
                    </a:ext>
                  </a:extLst>
                </a:gridCol>
                <a:gridCol w="675068">
                  <a:extLst>
                    <a:ext uri="{9D8B030D-6E8A-4147-A177-3AD203B41FA5}">
                      <a16:colId xmlns:a16="http://schemas.microsoft.com/office/drawing/2014/main" val="3097001649"/>
                    </a:ext>
                  </a:extLst>
                </a:gridCol>
              </a:tblGrid>
              <a:tr h="285313">
                <a:tc>
                  <a:txBody>
                    <a:bodyPr/>
                    <a:lstStyle/>
                    <a:p>
                      <a:endParaRPr lang="en-US" sz="1600" noProof="0"/>
                    </a:p>
                  </a:txBody>
                  <a:tcPr marL="90526" marR="90526"/>
                </a:tc>
                <a:tc>
                  <a:txBody>
                    <a:bodyPr/>
                    <a:lstStyle/>
                    <a:p>
                      <a:endParaRPr lang="en-US" sz="1600" noProof="0"/>
                    </a:p>
                  </a:txBody>
                  <a:tcPr marL="90526" marR="90526"/>
                </a:tc>
                <a:extLst>
                  <a:ext uri="{0D108BD9-81ED-4DB2-BD59-A6C34878D82A}">
                    <a16:rowId xmlns:a16="http://schemas.microsoft.com/office/drawing/2014/main" val="2527578055"/>
                  </a:ext>
                </a:extLst>
              </a:tr>
              <a:tr h="285313">
                <a:tc>
                  <a:txBody>
                    <a:bodyPr/>
                    <a:lstStyle/>
                    <a:p>
                      <a:r>
                        <a:rPr lang="en-US" sz="1600" noProof="0"/>
                        <a:t>Malta</a:t>
                      </a:r>
                    </a:p>
                  </a:txBody>
                  <a:tcPr marL="90526" marR="90526"/>
                </a:tc>
                <a:tc>
                  <a:txBody>
                    <a:bodyPr/>
                    <a:lstStyle/>
                    <a:p>
                      <a:pPr algn="ctr"/>
                      <a:r>
                        <a:rPr lang="en-US" sz="1600" noProof="0"/>
                        <a:t>0.6</a:t>
                      </a:r>
                    </a:p>
                  </a:txBody>
                  <a:tcPr marL="90526" marR="90526"/>
                </a:tc>
                <a:extLst>
                  <a:ext uri="{0D108BD9-81ED-4DB2-BD59-A6C34878D82A}">
                    <a16:rowId xmlns:a16="http://schemas.microsoft.com/office/drawing/2014/main" val="170873686"/>
                  </a:ext>
                </a:extLst>
              </a:tr>
              <a:tr h="285313">
                <a:tc>
                  <a:txBody>
                    <a:bodyPr/>
                    <a:lstStyle/>
                    <a:p>
                      <a:r>
                        <a:rPr lang="en-US" sz="1600" noProof="0"/>
                        <a:t>Netherlands</a:t>
                      </a:r>
                    </a:p>
                  </a:txBody>
                  <a:tcPr marL="90526" marR="90526"/>
                </a:tc>
                <a:tc>
                  <a:txBody>
                    <a:bodyPr/>
                    <a:lstStyle/>
                    <a:p>
                      <a:pPr algn="ctr"/>
                      <a:r>
                        <a:rPr lang="en-US" sz="1600" noProof="0"/>
                        <a:t>0.5</a:t>
                      </a:r>
                    </a:p>
                  </a:txBody>
                  <a:tcPr marL="90526" marR="90526"/>
                </a:tc>
                <a:extLst>
                  <a:ext uri="{0D108BD9-81ED-4DB2-BD59-A6C34878D82A}">
                    <a16:rowId xmlns:a16="http://schemas.microsoft.com/office/drawing/2014/main" val="4157948714"/>
                  </a:ext>
                </a:extLst>
              </a:tr>
              <a:tr h="285313">
                <a:tc>
                  <a:txBody>
                    <a:bodyPr/>
                    <a:lstStyle/>
                    <a:p>
                      <a:r>
                        <a:rPr lang="en-US" sz="1600" noProof="0"/>
                        <a:t>Portugal</a:t>
                      </a:r>
                    </a:p>
                  </a:txBody>
                  <a:tcPr marL="90526" marR="90526"/>
                </a:tc>
                <a:tc>
                  <a:txBody>
                    <a:bodyPr/>
                    <a:lstStyle/>
                    <a:p>
                      <a:pPr algn="ctr"/>
                      <a:r>
                        <a:rPr lang="en-US" sz="1600" noProof="0"/>
                        <a:t>0.4</a:t>
                      </a:r>
                    </a:p>
                  </a:txBody>
                  <a:tcPr marL="90526" marR="90526"/>
                </a:tc>
                <a:extLst>
                  <a:ext uri="{0D108BD9-81ED-4DB2-BD59-A6C34878D82A}">
                    <a16:rowId xmlns:a16="http://schemas.microsoft.com/office/drawing/2014/main" val="1138576635"/>
                  </a:ext>
                </a:extLst>
              </a:tr>
              <a:tr h="285313">
                <a:tc>
                  <a:txBody>
                    <a:bodyPr/>
                    <a:lstStyle/>
                    <a:p>
                      <a:r>
                        <a:rPr lang="en-US" sz="1600" noProof="0"/>
                        <a:t>Denmark</a:t>
                      </a:r>
                    </a:p>
                  </a:txBody>
                  <a:tcPr marL="90526" marR="90526"/>
                </a:tc>
                <a:tc>
                  <a:txBody>
                    <a:bodyPr/>
                    <a:lstStyle/>
                    <a:p>
                      <a:pPr algn="ctr"/>
                      <a:r>
                        <a:rPr lang="en-US" sz="1600" noProof="0"/>
                        <a:t>0.4</a:t>
                      </a:r>
                    </a:p>
                  </a:txBody>
                  <a:tcPr marL="90526" marR="90526"/>
                </a:tc>
                <a:extLst>
                  <a:ext uri="{0D108BD9-81ED-4DB2-BD59-A6C34878D82A}">
                    <a16:rowId xmlns:a16="http://schemas.microsoft.com/office/drawing/2014/main" val="2618137378"/>
                  </a:ext>
                </a:extLst>
              </a:tr>
              <a:tr h="285313">
                <a:tc>
                  <a:txBody>
                    <a:bodyPr/>
                    <a:lstStyle/>
                    <a:p>
                      <a:r>
                        <a:rPr lang="en-US" sz="1600" noProof="0"/>
                        <a:t>Czech Republic</a:t>
                      </a:r>
                    </a:p>
                  </a:txBody>
                  <a:tcPr marL="90526" marR="90526"/>
                </a:tc>
                <a:tc>
                  <a:txBody>
                    <a:bodyPr/>
                    <a:lstStyle/>
                    <a:p>
                      <a:pPr algn="ctr"/>
                      <a:r>
                        <a:rPr lang="en-US" sz="1600" noProof="0"/>
                        <a:t>0.4</a:t>
                      </a:r>
                    </a:p>
                  </a:txBody>
                  <a:tcPr marL="90526" marR="90526"/>
                </a:tc>
                <a:extLst>
                  <a:ext uri="{0D108BD9-81ED-4DB2-BD59-A6C34878D82A}">
                    <a16:rowId xmlns:a16="http://schemas.microsoft.com/office/drawing/2014/main" val="3880245897"/>
                  </a:ext>
                </a:extLst>
              </a:tr>
              <a:tr h="285313">
                <a:tc>
                  <a:txBody>
                    <a:bodyPr/>
                    <a:lstStyle/>
                    <a:p>
                      <a:r>
                        <a:rPr lang="en-US" sz="1600" noProof="0"/>
                        <a:t>Italy</a:t>
                      </a:r>
                    </a:p>
                  </a:txBody>
                  <a:tcPr marL="90526" marR="90526"/>
                </a:tc>
                <a:tc>
                  <a:txBody>
                    <a:bodyPr/>
                    <a:lstStyle/>
                    <a:p>
                      <a:pPr algn="ctr"/>
                      <a:r>
                        <a:rPr lang="en-US" sz="1600" noProof="0"/>
                        <a:t>0.3</a:t>
                      </a:r>
                    </a:p>
                  </a:txBody>
                  <a:tcPr marL="90526" marR="90526"/>
                </a:tc>
                <a:extLst>
                  <a:ext uri="{0D108BD9-81ED-4DB2-BD59-A6C34878D82A}">
                    <a16:rowId xmlns:a16="http://schemas.microsoft.com/office/drawing/2014/main" val="1231051957"/>
                  </a:ext>
                </a:extLst>
              </a:tr>
              <a:tr h="285313">
                <a:tc>
                  <a:txBody>
                    <a:bodyPr/>
                    <a:lstStyle/>
                    <a:p>
                      <a:r>
                        <a:rPr lang="en-US" sz="1600" noProof="0"/>
                        <a:t>Germany</a:t>
                      </a:r>
                    </a:p>
                  </a:txBody>
                  <a:tcPr marL="90526" marR="90526"/>
                </a:tc>
                <a:tc>
                  <a:txBody>
                    <a:bodyPr/>
                    <a:lstStyle/>
                    <a:p>
                      <a:pPr algn="ctr"/>
                      <a:r>
                        <a:rPr lang="en-US" sz="1600" noProof="0"/>
                        <a:t>0.3</a:t>
                      </a:r>
                    </a:p>
                  </a:txBody>
                  <a:tcPr marL="90526" marR="90526"/>
                </a:tc>
                <a:extLst>
                  <a:ext uri="{0D108BD9-81ED-4DB2-BD59-A6C34878D82A}">
                    <a16:rowId xmlns:a16="http://schemas.microsoft.com/office/drawing/2014/main" val="597891155"/>
                  </a:ext>
                </a:extLst>
              </a:tr>
              <a:tr h="285313">
                <a:tc>
                  <a:txBody>
                    <a:bodyPr/>
                    <a:lstStyle/>
                    <a:p>
                      <a:r>
                        <a:rPr lang="en-US" sz="1600" noProof="0"/>
                        <a:t>Belgium</a:t>
                      </a:r>
                    </a:p>
                  </a:txBody>
                  <a:tcPr marL="90526" marR="90526"/>
                </a:tc>
                <a:tc>
                  <a:txBody>
                    <a:bodyPr/>
                    <a:lstStyle/>
                    <a:p>
                      <a:pPr algn="ctr"/>
                      <a:r>
                        <a:rPr lang="en-US" sz="1600" noProof="0"/>
                        <a:t>0.3</a:t>
                      </a:r>
                    </a:p>
                  </a:txBody>
                  <a:tcPr marL="90526" marR="90526"/>
                </a:tc>
                <a:extLst>
                  <a:ext uri="{0D108BD9-81ED-4DB2-BD59-A6C34878D82A}">
                    <a16:rowId xmlns:a16="http://schemas.microsoft.com/office/drawing/2014/main" val="1831135968"/>
                  </a:ext>
                </a:extLst>
              </a:tr>
              <a:tr h="285313">
                <a:tc>
                  <a:txBody>
                    <a:bodyPr/>
                    <a:lstStyle/>
                    <a:p>
                      <a:r>
                        <a:rPr lang="en-US" sz="1600" noProof="0"/>
                        <a:t>Croatia</a:t>
                      </a:r>
                    </a:p>
                  </a:txBody>
                  <a:tcPr marL="90526" marR="90526"/>
                </a:tc>
                <a:tc>
                  <a:txBody>
                    <a:bodyPr/>
                    <a:lstStyle/>
                    <a:p>
                      <a:pPr algn="ctr"/>
                      <a:r>
                        <a:rPr lang="en-US" sz="1600" noProof="0"/>
                        <a:t>0.2</a:t>
                      </a:r>
                    </a:p>
                  </a:txBody>
                  <a:tcPr marL="90526" marR="90526"/>
                </a:tc>
                <a:extLst>
                  <a:ext uri="{0D108BD9-81ED-4DB2-BD59-A6C34878D82A}">
                    <a16:rowId xmlns:a16="http://schemas.microsoft.com/office/drawing/2014/main" val="3344819289"/>
                  </a:ext>
                </a:extLst>
              </a:tr>
              <a:tr h="285313">
                <a:tc>
                  <a:txBody>
                    <a:bodyPr/>
                    <a:lstStyle/>
                    <a:p>
                      <a:r>
                        <a:rPr lang="en-US" sz="1600" noProof="0"/>
                        <a:t>France</a:t>
                      </a:r>
                    </a:p>
                  </a:txBody>
                  <a:tcPr marL="90526" marR="90526"/>
                </a:tc>
                <a:tc>
                  <a:txBody>
                    <a:bodyPr/>
                    <a:lstStyle/>
                    <a:p>
                      <a:pPr algn="ctr"/>
                      <a:r>
                        <a:rPr lang="en-US" sz="1600" noProof="0"/>
                        <a:t>0.2</a:t>
                      </a:r>
                    </a:p>
                  </a:txBody>
                  <a:tcPr marL="90526" marR="90526"/>
                </a:tc>
                <a:extLst>
                  <a:ext uri="{0D108BD9-81ED-4DB2-BD59-A6C34878D82A}">
                    <a16:rowId xmlns:a16="http://schemas.microsoft.com/office/drawing/2014/main" val="1376113730"/>
                  </a:ext>
                </a:extLst>
              </a:tr>
              <a:tr h="285313">
                <a:tc>
                  <a:txBody>
                    <a:bodyPr/>
                    <a:lstStyle/>
                    <a:p>
                      <a:r>
                        <a:rPr lang="en-US" sz="1600" noProof="0"/>
                        <a:t>Great Britain</a:t>
                      </a:r>
                    </a:p>
                  </a:txBody>
                  <a:tcPr marL="90526" marR="90526"/>
                </a:tc>
                <a:tc>
                  <a:txBody>
                    <a:bodyPr/>
                    <a:lstStyle/>
                    <a:p>
                      <a:pPr algn="ctr"/>
                      <a:r>
                        <a:rPr lang="en-US" sz="1600" noProof="0"/>
                        <a:t>0.1</a:t>
                      </a:r>
                    </a:p>
                  </a:txBody>
                  <a:tcPr marL="90526" marR="90526"/>
                </a:tc>
                <a:extLst>
                  <a:ext uri="{0D108BD9-81ED-4DB2-BD59-A6C34878D82A}">
                    <a16:rowId xmlns:a16="http://schemas.microsoft.com/office/drawing/2014/main" val="935678189"/>
                  </a:ext>
                </a:extLst>
              </a:tr>
              <a:tr h="285313">
                <a:tc>
                  <a:txBody>
                    <a:bodyPr/>
                    <a:lstStyle/>
                    <a:p>
                      <a:r>
                        <a:rPr lang="en-US" sz="1600" noProof="0"/>
                        <a:t>Romania</a:t>
                      </a:r>
                    </a:p>
                  </a:txBody>
                  <a:tcPr marL="90526" marR="90526"/>
                </a:tc>
                <a:tc>
                  <a:txBody>
                    <a:bodyPr/>
                    <a:lstStyle/>
                    <a:p>
                      <a:pPr algn="ctr"/>
                      <a:r>
                        <a:rPr lang="en-US" sz="1600" noProof="0"/>
                        <a:t>0.0</a:t>
                      </a:r>
                    </a:p>
                  </a:txBody>
                  <a:tcPr marL="90526" marR="90526"/>
                </a:tc>
                <a:extLst>
                  <a:ext uri="{0D108BD9-81ED-4DB2-BD59-A6C34878D82A}">
                    <a16:rowId xmlns:a16="http://schemas.microsoft.com/office/drawing/2014/main" val="1959869873"/>
                  </a:ext>
                </a:extLst>
              </a:tr>
              <a:tr h="285313">
                <a:tc>
                  <a:txBody>
                    <a:bodyPr/>
                    <a:lstStyle/>
                    <a:p>
                      <a:r>
                        <a:rPr lang="en-US" sz="1600" noProof="0"/>
                        <a:t>Estonia</a:t>
                      </a:r>
                    </a:p>
                  </a:txBody>
                  <a:tcPr marL="90526" marR="90526"/>
                </a:tc>
                <a:tc>
                  <a:txBody>
                    <a:bodyPr/>
                    <a:lstStyle/>
                    <a:p>
                      <a:pPr algn="ctr"/>
                      <a:r>
                        <a:rPr lang="en-US" sz="1600" noProof="0"/>
                        <a:t>-0.1</a:t>
                      </a:r>
                    </a:p>
                  </a:txBody>
                  <a:tcPr marL="90526" marR="90526"/>
                </a:tc>
                <a:extLst>
                  <a:ext uri="{0D108BD9-81ED-4DB2-BD59-A6C34878D82A}">
                    <a16:rowId xmlns:a16="http://schemas.microsoft.com/office/drawing/2014/main" val="3336219803"/>
                  </a:ext>
                </a:extLst>
              </a:tr>
              <a:tr h="285313">
                <a:tc>
                  <a:txBody>
                    <a:bodyPr/>
                    <a:lstStyle/>
                    <a:p>
                      <a:endParaRPr lang="en-US" sz="1600" noProof="0"/>
                    </a:p>
                  </a:txBody>
                  <a:tcPr marL="90526" marR="90526"/>
                </a:tc>
                <a:tc>
                  <a:txBody>
                    <a:bodyPr/>
                    <a:lstStyle/>
                    <a:p>
                      <a:endParaRPr lang="en-US" sz="1600" noProof="0" dirty="0"/>
                    </a:p>
                  </a:txBody>
                  <a:tcPr marL="90526" marR="90526"/>
                </a:tc>
                <a:extLst>
                  <a:ext uri="{0D108BD9-81ED-4DB2-BD59-A6C34878D82A}">
                    <a16:rowId xmlns:a16="http://schemas.microsoft.com/office/drawing/2014/main" val="773137140"/>
                  </a:ext>
                </a:extLst>
              </a:tr>
            </a:tbl>
          </a:graphicData>
        </a:graphic>
      </p:graphicFrame>
      <p:sp>
        <p:nvSpPr>
          <p:cNvPr id="15433" name="pole tekstowe 8">
            <a:extLst>
              <a:ext uri="{FF2B5EF4-FFF2-40B4-BE49-F238E27FC236}">
                <a16:creationId xmlns:a16="http://schemas.microsoft.com/office/drawing/2014/main" id="{07C44F53-D49F-4EF3-B001-86D5FA976E4E}"/>
              </a:ext>
            </a:extLst>
          </p:cNvPr>
          <p:cNvSpPr txBox="1">
            <a:spLocks noChangeArrowheads="1"/>
          </p:cNvSpPr>
          <p:nvPr/>
        </p:nvSpPr>
        <p:spPr bwMode="auto">
          <a:xfrm>
            <a:off x="6407150" y="6989763"/>
            <a:ext cx="252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pl-PL" altLang="pl-PL" sz="1000"/>
              <a:t>Source: Eurostat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atalog_POLSKA_doPP_Layout 1-8_2.jpg">
            <a:extLst>
              <a:ext uri="{FF2B5EF4-FFF2-40B4-BE49-F238E27FC236}">
                <a16:creationId xmlns:a16="http://schemas.microsoft.com/office/drawing/2014/main" id="{096F9C2C-CA7B-49E0-AAE2-058A455EEB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539750"/>
            <a:ext cx="5541963"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Prostokąt 2">
            <a:extLst>
              <a:ext uri="{FF2B5EF4-FFF2-40B4-BE49-F238E27FC236}">
                <a16:creationId xmlns:a16="http://schemas.microsoft.com/office/drawing/2014/main" id="{01AE33B6-8B92-4D31-B325-A23289FE7EA3}"/>
              </a:ext>
            </a:extLst>
          </p:cNvPr>
          <p:cNvSpPr>
            <a:spLocks noChangeArrowheads="1"/>
          </p:cNvSpPr>
          <p:nvPr/>
        </p:nvSpPr>
        <p:spPr bwMode="auto">
          <a:xfrm>
            <a:off x="503238" y="533400"/>
            <a:ext cx="3168650" cy="550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600" b="1" dirty="0" smtClean="0">
                <a:latin typeface="Helvetica" panose="020B0604020202020204" pitchFamily="34" charset="0"/>
                <a:ea typeface="Calibri" panose="020F0502020204030204" pitchFamily="34" charset="0"/>
                <a:cs typeface="Times New Roman" panose="02020603050405020304" pitchFamily="18" charset="0"/>
              </a:rPr>
              <a:t>The world’s forty most competitive countries </a:t>
            </a:r>
            <a:endParaRPr lang="en-US" altLang="pl-PL" sz="1600" b="1" dirty="0">
              <a:ea typeface="Calibri" panose="020F0502020204030204" pitchFamily="34" charset="0"/>
              <a:cs typeface="Times New Roman" panose="02020603050405020304" pitchFamily="18" charset="0"/>
            </a:endParaRPr>
          </a:p>
        </p:txBody>
      </p:sp>
      <p:sp>
        <p:nvSpPr>
          <p:cNvPr id="17412" name="Prostokąt 5">
            <a:extLst>
              <a:ext uri="{FF2B5EF4-FFF2-40B4-BE49-F238E27FC236}">
                <a16:creationId xmlns:a16="http://schemas.microsoft.com/office/drawing/2014/main" id="{176AB2BD-FD44-4714-B63B-D49F2CF24D78}"/>
              </a:ext>
            </a:extLst>
          </p:cNvPr>
          <p:cNvSpPr>
            <a:spLocks noChangeArrowheads="1"/>
          </p:cNvSpPr>
          <p:nvPr/>
        </p:nvSpPr>
        <p:spPr bwMode="auto">
          <a:xfrm>
            <a:off x="5040313" y="714375"/>
            <a:ext cx="1836737" cy="693460"/>
          </a:xfrm>
          <a:prstGeom prst="rect">
            <a:avLst/>
          </a:prstGeom>
          <a:solidFill>
            <a:srgbClr val="FFFFFF"/>
          </a:solidFill>
          <a:ln w="9525">
            <a:solidFill>
              <a:schemeClr val="bg1"/>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b="1" dirty="0">
                <a:latin typeface="Helvetica" panose="020B0604020202020204" pitchFamily="34" charset="0"/>
                <a:ea typeface="Calibri" panose="020F0502020204030204" pitchFamily="34" charset="0"/>
                <a:cs typeface="Times New Roman" panose="02020603050405020304" pitchFamily="18" charset="0"/>
              </a:rPr>
              <a:t>European </a:t>
            </a:r>
            <a:r>
              <a:rPr lang="pl-PL" altLang="pl-PL" sz="1400" b="1" dirty="0" err="1" smtClean="0">
                <a:latin typeface="Helvetica" panose="020B0604020202020204" pitchFamily="34" charset="0"/>
                <a:ea typeface="Calibri" panose="020F0502020204030204" pitchFamily="34" charset="0"/>
                <a:cs typeface="Times New Roman" panose="02020603050405020304" pitchFamily="18" charset="0"/>
              </a:rPr>
              <a:t>Innovation</a:t>
            </a:r>
            <a:r>
              <a:rPr lang="en-US" altLang="pl-PL" sz="1400" b="1" dirty="0" smtClean="0">
                <a:latin typeface="Helvetica" panose="020B0604020202020204" pitchFamily="34" charset="0"/>
                <a:ea typeface="Calibri" panose="020F0502020204030204" pitchFamily="34" charset="0"/>
                <a:cs typeface="Times New Roman" panose="02020603050405020304" pitchFamily="18" charset="0"/>
              </a:rPr>
              <a:t> </a:t>
            </a:r>
            <a:r>
              <a:rPr lang="pl-PL" altLang="pl-PL" sz="1400" b="1" dirty="0" err="1" smtClean="0">
                <a:latin typeface="Helvetica" panose="020B0604020202020204" pitchFamily="34" charset="0"/>
                <a:ea typeface="Calibri" panose="020F0502020204030204" pitchFamily="34" charset="0"/>
                <a:cs typeface="Times New Roman" panose="02020603050405020304" pitchFamily="18" charset="0"/>
              </a:rPr>
              <a:t>Scoreboard</a:t>
            </a:r>
            <a:r>
              <a:rPr lang="pl-PL" altLang="pl-PL" sz="1400" b="1" dirty="0" smtClean="0">
                <a:latin typeface="Helvetica" panose="020B0604020202020204" pitchFamily="34" charset="0"/>
                <a:ea typeface="Calibri" panose="020F0502020204030204" pitchFamily="34" charset="0"/>
                <a:cs typeface="Times New Roman" panose="02020603050405020304" pitchFamily="18" charset="0"/>
              </a:rPr>
              <a:t> </a:t>
            </a:r>
            <a:r>
              <a:rPr lang="en-US" altLang="pl-PL" sz="1400" b="1" dirty="0" smtClean="0">
                <a:latin typeface="Helvetica" panose="020B0604020202020204" pitchFamily="34" charset="0"/>
                <a:ea typeface="Calibri" panose="020F0502020204030204" pitchFamily="34" charset="0"/>
                <a:cs typeface="Times New Roman" panose="02020603050405020304" pitchFamily="18" charset="0"/>
              </a:rPr>
              <a:t>2018</a:t>
            </a:r>
            <a:endParaRPr lang="pl-PL" altLang="pl-PL" sz="1400" b="1" dirty="0">
              <a:ea typeface="Calibri" panose="020F0502020204030204" pitchFamily="34" charset="0"/>
              <a:cs typeface="Times New Roman" panose="02020603050405020304" pitchFamily="18" charset="0"/>
            </a:endParaRPr>
          </a:p>
        </p:txBody>
      </p:sp>
      <p:sp>
        <p:nvSpPr>
          <p:cNvPr id="17413" name="Prostokąt 6">
            <a:extLst>
              <a:ext uri="{FF2B5EF4-FFF2-40B4-BE49-F238E27FC236}">
                <a16:creationId xmlns:a16="http://schemas.microsoft.com/office/drawing/2014/main" id="{FEC79193-41BF-405C-B964-4C540B6FEE62}"/>
              </a:ext>
            </a:extLst>
          </p:cNvPr>
          <p:cNvSpPr>
            <a:spLocks noChangeArrowheads="1"/>
          </p:cNvSpPr>
          <p:nvPr/>
        </p:nvSpPr>
        <p:spPr bwMode="auto">
          <a:xfrm>
            <a:off x="5184775" y="1477963"/>
            <a:ext cx="1179513"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800">
                <a:latin typeface="Helvetica" panose="020B0604020202020204" pitchFamily="34" charset="0"/>
                <a:ea typeface="Calibri" panose="020F0502020204030204" pitchFamily="34" charset="0"/>
                <a:cs typeface="Times New Roman" panose="02020603050405020304" pitchFamily="18" charset="0"/>
              </a:rPr>
              <a:t>Leaders of innovation</a:t>
            </a:r>
            <a:endParaRPr lang="pl-PL" altLang="pl-PL" sz="800">
              <a:ea typeface="Calibri" panose="020F0502020204030204" pitchFamily="34" charset="0"/>
              <a:cs typeface="Times New Roman" panose="02020603050405020304" pitchFamily="18" charset="0"/>
            </a:endParaRPr>
          </a:p>
        </p:txBody>
      </p:sp>
      <p:sp>
        <p:nvSpPr>
          <p:cNvPr id="17414" name="Prostokąt 7">
            <a:extLst>
              <a:ext uri="{FF2B5EF4-FFF2-40B4-BE49-F238E27FC236}">
                <a16:creationId xmlns:a16="http://schemas.microsoft.com/office/drawing/2014/main" id="{8F85AF19-3635-484C-AC0D-A27DE75FE723}"/>
              </a:ext>
            </a:extLst>
          </p:cNvPr>
          <p:cNvSpPr>
            <a:spLocks noChangeArrowheads="1"/>
          </p:cNvSpPr>
          <p:nvPr/>
        </p:nvSpPr>
        <p:spPr bwMode="auto">
          <a:xfrm>
            <a:off x="5184775" y="1652588"/>
            <a:ext cx="1179513"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800">
                <a:latin typeface="Helvetica" panose="020B0604020202020204" pitchFamily="34" charset="0"/>
                <a:ea typeface="Calibri" panose="020F0502020204030204" pitchFamily="34" charset="0"/>
                <a:cs typeface="Times New Roman" panose="02020603050405020304" pitchFamily="18" charset="0"/>
              </a:rPr>
              <a:t>Strong innovators</a:t>
            </a:r>
            <a:endParaRPr lang="pl-PL" altLang="pl-PL" sz="800">
              <a:ea typeface="Calibri" panose="020F0502020204030204" pitchFamily="34" charset="0"/>
              <a:cs typeface="Times New Roman" panose="02020603050405020304" pitchFamily="18" charset="0"/>
            </a:endParaRPr>
          </a:p>
        </p:txBody>
      </p:sp>
      <p:sp>
        <p:nvSpPr>
          <p:cNvPr id="17415" name="Prostokąt 8">
            <a:extLst>
              <a:ext uri="{FF2B5EF4-FFF2-40B4-BE49-F238E27FC236}">
                <a16:creationId xmlns:a16="http://schemas.microsoft.com/office/drawing/2014/main" id="{E122D752-550F-45C8-9E2A-48BF5DA7E5C3}"/>
              </a:ext>
            </a:extLst>
          </p:cNvPr>
          <p:cNvSpPr>
            <a:spLocks noChangeArrowheads="1"/>
          </p:cNvSpPr>
          <p:nvPr/>
        </p:nvSpPr>
        <p:spPr bwMode="auto">
          <a:xfrm>
            <a:off x="5184775" y="1825625"/>
            <a:ext cx="1179513" cy="2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800">
                <a:latin typeface="Helvetica" panose="020B0604020202020204" pitchFamily="34" charset="0"/>
                <a:ea typeface="Calibri" panose="020F0502020204030204" pitchFamily="34" charset="0"/>
                <a:cs typeface="Times New Roman" panose="02020603050405020304" pitchFamily="18" charset="0"/>
              </a:rPr>
              <a:t>Moderate innovators</a:t>
            </a:r>
            <a:endParaRPr lang="pl-PL" altLang="pl-PL" sz="800">
              <a:ea typeface="Calibri" panose="020F0502020204030204" pitchFamily="34" charset="0"/>
              <a:cs typeface="Times New Roman" panose="02020603050405020304" pitchFamily="18" charset="0"/>
            </a:endParaRPr>
          </a:p>
        </p:txBody>
      </p:sp>
      <p:sp>
        <p:nvSpPr>
          <p:cNvPr id="17416" name="Prostokąt 9">
            <a:extLst>
              <a:ext uri="{FF2B5EF4-FFF2-40B4-BE49-F238E27FC236}">
                <a16:creationId xmlns:a16="http://schemas.microsoft.com/office/drawing/2014/main" id="{C857237E-5442-4C38-9568-BC8762E61CC7}"/>
              </a:ext>
            </a:extLst>
          </p:cNvPr>
          <p:cNvSpPr>
            <a:spLocks noChangeArrowheads="1"/>
          </p:cNvSpPr>
          <p:nvPr/>
        </p:nvSpPr>
        <p:spPr bwMode="auto">
          <a:xfrm>
            <a:off x="5184775" y="1997075"/>
            <a:ext cx="1179513"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800">
                <a:latin typeface="Helvetica" panose="020B0604020202020204" pitchFamily="34" charset="0"/>
                <a:ea typeface="Calibri" panose="020F0502020204030204" pitchFamily="34" charset="0"/>
                <a:cs typeface="Times New Roman" panose="02020603050405020304" pitchFamily="18" charset="0"/>
              </a:rPr>
              <a:t>Modest innovators </a:t>
            </a:r>
            <a:endParaRPr lang="pl-PL" altLang="pl-PL" sz="800">
              <a:ea typeface="Calibri" panose="020F0502020204030204" pitchFamily="34" charset="0"/>
              <a:cs typeface="Times New Roman" panose="02020603050405020304" pitchFamily="18" charset="0"/>
            </a:endParaRPr>
          </a:p>
        </p:txBody>
      </p:sp>
      <p:graphicFrame>
        <p:nvGraphicFramePr>
          <p:cNvPr id="10" name="Tabela 9">
            <a:extLst>
              <a:ext uri="{FF2B5EF4-FFF2-40B4-BE49-F238E27FC236}">
                <a16:creationId xmlns:a16="http://schemas.microsoft.com/office/drawing/2014/main" id="{1D7AA1AC-B8B4-439A-8915-440976F88897}"/>
              </a:ext>
            </a:extLst>
          </p:cNvPr>
          <p:cNvGraphicFramePr>
            <a:graphicFrameLocks noGrp="1"/>
          </p:cNvGraphicFramePr>
          <p:nvPr>
            <p:extLst>
              <p:ext uri="{D42A27DB-BD31-4B8C-83A1-F6EECF244321}">
                <p14:modId xmlns:p14="http://schemas.microsoft.com/office/powerpoint/2010/main" val="2370403992"/>
              </p:ext>
            </p:extLst>
          </p:nvPr>
        </p:nvGraphicFramePr>
        <p:xfrm>
          <a:off x="503238" y="1219200"/>
          <a:ext cx="3168650" cy="5394576"/>
        </p:xfrm>
        <a:graphic>
          <a:graphicData uri="http://schemas.openxmlformats.org/drawingml/2006/table">
            <a:tbl>
              <a:tblPr firstRow="1" bandRow="1">
                <a:tableStyleId>{D27102A9-8310-4765-A935-A1911B00CA55}</a:tableStyleId>
              </a:tblPr>
              <a:tblGrid>
                <a:gridCol w="604410">
                  <a:extLst>
                    <a:ext uri="{9D8B030D-6E8A-4147-A177-3AD203B41FA5}">
                      <a16:colId xmlns:a16="http://schemas.microsoft.com/office/drawing/2014/main" val="3393691664"/>
                    </a:ext>
                  </a:extLst>
                </a:gridCol>
                <a:gridCol w="2564240">
                  <a:extLst>
                    <a:ext uri="{9D8B030D-6E8A-4147-A177-3AD203B41FA5}">
                      <a16:colId xmlns:a16="http://schemas.microsoft.com/office/drawing/2014/main" val="3097001649"/>
                    </a:ext>
                  </a:extLst>
                </a:gridCol>
              </a:tblGrid>
              <a:tr h="335240">
                <a:tc>
                  <a:txBody>
                    <a:bodyPr/>
                    <a:lstStyle/>
                    <a:p>
                      <a:endParaRPr lang="en-US" sz="1600" b="0" noProof="0" dirty="0"/>
                    </a:p>
                  </a:txBody>
                  <a:tcPr marL="91449" marR="91449" marT="45708" marB="45708"/>
                </a:tc>
                <a:tc>
                  <a:txBody>
                    <a:bodyPr/>
                    <a:lstStyle/>
                    <a:p>
                      <a:endParaRPr lang="en-US" sz="1600" b="0" noProof="0" dirty="0"/>
                    </a:p>
                  </a:txBody>
                  <a:tcPr marL="91449" marR="91449" marT="45708" marB="45708"/>
                </a:tc>
                <a:extLst>
                  <a:ext uri="{0D108BD9-81ED-4DB2-BD59-A6C34878D82A}">
                    <a16:rowId xmlns:a16="http://schemas.microsoft.com/office/drawing/2014/main" val="2527578055"/>
                  </a:ext>
                </a:extLst>
              </a:tr>
              <a:tr h="335240">
                <a:tc>
                  <a:txBody>
                    <a:bodyPr/>
                    <a:lstStyle/>
                    <a:p>
                      <a:r>
                        <a:rPr lang="en-US" sz="1600" b="0" noProof="0" dirty="0" smtClean="0">
                          <a:solidFill>
                            <a:schemeClr val="tx1"/>
                          </a:solidFill>
                        </a:rPr>
                        <a:t>1.</a:t>
                      </a:r>
                      <a:endParaRPr lang="en-US" sz="1600" b="0" noProof="0" dirty="0">
                        <a:solidFill>
                          <a:schemeClr val="tx1"/>
                        </a:solidFill>
                      </a:endParaRPr>
                    </a:p>
                  </a:txBody>
                  <a:tcPr marL="91449" marR="91449" marT="45708" marB="45708"/>
                </a:tc>
                <a:tc>
                  <a:txBody>
                    <a:bodyPr/>
                    <a:lstStyle/>
                    <a:p>
                      <a:pPr algn="r"/>
                      <a:r>
                        <a:rPr lang="en-US" sz="1600" b="0" noProof="0" dirty="0" smtClean="0">
                          <a:solidFill>
                            <a:schemeClr val="tx1"/>
                          </a:solidFill>
                        </a:rPr>
                        <a:t>USA</a:t>
                      </a:r>
                      <a:endParaRPr lang="en-US" sz="1600" b="0" noProof="0" dirty="0">
                        <a:solidFill>
                          <a:schemeClr val="tx1"/>
                        </a:solidFill>
                      </a:endParaRPr>
                    </a:p>
                  </a:txBody>
                  <a:tcPr marL="91449" marR="91449" marT="45708" marB="45708"/>
                </a:tc>
                <a:extLst>
                  <a:ext uri="{0D108BD9-81ED-4DB2-BD59-A6C34878D82A}">
                    <a16:rowId xmlns:a16="http://schemas.microsoft.com/office/drawing/2014/main" val="170873686"/>
                  </a:ext>
                </a:extLst>
              </a:tr>
              <a:tr h="335240">
                <a:tc>
                  <a:txBody>
                    <a:bodyPr/>
                    <a:lstStyle/>
                    <a:p>
                      <a:r>
                        <a:rPr lang="en-US" sz="1600" b="0" noProof="0" dirty="0" smtClean="0"/>
                        <a:t>2.</a:t>
                      </a:r>
                      <a:endParaRPr lang="en-US" sz="1600" b="0" noProof="0" dirty="0"/>
                    </a:p>
                  </a:txBody>
                  <a:tcPr marL="91449" marR="91449" marT="45708" marB="45708"/>
                </a:tc>
                <a:tc>
                  <a:txBody>
                    <a:bodyPr/>
                    <a:lstStyle/>
                    <a:p>
                      <a:pPr algn="r"/>
                      <a:r>
                        <a:rPr lang="en-US" sz="1600" b="0" noProof="0" dirty="0" smtClean="0"/>
                        <a:t>Singapore</a:t>
                      </a:r>
                      <a:endParaRPr lang="en-US" sz="1600" b="0" noProof="0" dirty="0"/>
                    </a:p>
                  </a:txBody>
                  <a:tcPr marL="91449" marR="91449" marT="45708" marB="45708"/>
                </a:tc>
                <a:extLst>
                  <a:ext uri="{0D108BD9-81ED-4DB2-BD59-A6C34878D82A}">
                    <a16:rowId xmlns:a16="http://schemas.microsoft.com/office/drawing/2014/main" val="4157948714"/>
                  </a:ext>
                </a:extLst>
              </a:tr>
              <a:tr h="335240">
                <a:tc>
                  <a:txBody>
                    <a:bodyPr/>
                    <a:lstStyle/>
                    <a:p>
                      <a:r>
                        <a:rPr lang="en-US" sz="1600" b="0" noProof="0" dirty="0" smtClean="0"/>
                        <a:t>3.</a:t>
                      </a:r>
                      <a:endParaRPr lang="en-US" sz="1600" b="0" noProof="0" dirty="0"/>
                    </a:p>
                  </a:txBody>
                  <a:tcPr marL="91449" marR="91449" marT="45708" marB="45708"/>
                </a:tc>
                <a:tc>
                  <a:txBody>
                    <a:bodyPr/>
                    <a:lstStyle/>
                    <a:p>
                      <a:pPr algn="r"/>
                      <a:r>
                        <a:rPr lang="en-US" sz="1600" b="0" noProof="0" dirty="0" smtClean="0"/>
                        <a:t>Germany</a:t>
                      </a:r>
                      <a:endParaRPr lang="en-US" sz="1600" b="0" noProof="0" dirty="0"/>
                    </a:p>
                  </a:txBody>
                  <a:tcPr marL="91449" marR="91449" marT="45708" marB="45708"/>
                </a:tc>
                <a:extLst>
                  <a:ext uri="{0D108BD9-81ED-4DB2-BD59-A6C34878D82A}">
                    <a16:rowId xmlns:a16="http://schemas.microsoft.com/office/drawing/2014/main" val="1138576635"/>
                  </a:ext>
                </a:extLst>
              </a:tr>
              <a:tr h="335240">
                <a:tc>
                  <a:txBody>
                    <a:bodyPr/>
                    <a:lstStyle/>
                    <a:p>
                      <a:r>
                        <a:rPr lang="en-US" sz="1600" b="0" noProof="0" dirty="0" smtClean="0"/>
                        <a:t>4.</a:t>
                      </a:r>
                      <a:endParaRPr lang="en-US" sz="1600" b="0" noProof="0" dirty="0"/>
                    </a:p>
                  </a:txBody>
                  <a:tcPr marL="91449" marR="91449" marT="45708" marB="45708"/>
                </a:tc>
                <a:tc>
                  <a:txBody>
                    <a:bodyPr/>
                    <a:lstStyle/>
                    <a:p>
                      <a:pPr algn="r"/>
                      <a:r>
                        <a:rPr lang="en-US" sz="1600" b="0" noProof="0" dirty="0" smtClean="0"/>
                        <a:t>Switzerland</a:t>
                      </a:r>
                      <a:endParaRPr lang="en-US" sz="1600" b="0" noProof="0" dirty="0"/>
                    </a:p>
                  </a:txBody>
                  <a:tcPr marL="91449" marR="91449" marT="45708" marB="45708"/>
                </a:tc>
                <a:extLst>
                  <a:ext uri="{0D108BD9-81ED-4DB2-BD59-A6C34878D82A}">
                    <a16:rowId xmlns:a16="http://schemas.microsoft.com/office/drawing/2014/main" val="2618137378"/>
                  </a:ext>
                </a:extLst>
              </a:tr>
              <a:tr h="335240">
                <a:tc>
                  <a:txBody>
                    <a:bodyPr/>
                    <a:lstStyle/>
                    <a:p>
                      <a:r>
                        <a:rPr lang="en-US" sz="1600" b="0" noProof="0" dirty="0" smtClean="0"/>
                        <a:t>5.</a:t>
                      </a:r>
                      <a:endParaRPr lang="en-US" sz="1600" b="0" noProof="0" dirty="0"/>
                    </a:p>
                  </a:txBody>
                  <a:tcPr marL="91449" marR="91449" marT="45708" marB="45708"/>
                </a:tc>
                <a:tc>
                  <a:txBody>
                    <a:bodyPr/>
                    <a:lstStyle/>
                    <a:p>
                      <a:pPr algn="r"/>
                      <a:r>
                        <a:rPr lang="en-US" sz="1600" b="0" noProof="0" dirty="0" smtClean="0"/>
                        <a:t>Japan</a:t>
                      </a:r>
                      <a:endParaRPr lang="en-US" sz="1600" b="0" noProof="0" dirty="0"/>
                    </a:p>
                  </a:txBody>
                  <a:tcPr marL="91449" marR="91449" marT="45708" marB="45708"/>
                </a:tc>
                <a:extLst>
                  <a:ext uri="{0D108BD9-81ED-4DB2-BD59-A6C34878D82A}">
                    <a16:rowId xmlns:a16="http://schemas.microsoft.com/office/drawing/2014/main" val="3880245897"/>
                  </a:ext>
                </a:extLst>
              </a:tr>
              <a:tr h="335240">
                <a:tc>
                  <a:txBody>
                    <a:bodyPr/>
                    <a:lstStyle/>
                    <a:p>
                      <a:r>
                        <a:rPr lang="en-US" sz="1600" b="0" noProof="0" dirty="0" smtClean="0"/>
                        <a:t>6.</a:t>
                      </a:r>
                      <a:endParaRPr lang="en-US" sz="1600" b="0" noProof="0" dirty="0"/>
                    </a:p>
                  </a:txBody>
                  <a:tcPr marL="91449" marR="91449" marT="45708" marB="45708"/>
                </a:tc>
                <a:tc>
                  <a:txBody>
                    <a:bodyPr/>
                    <a:lstStyle/>
                    <a:p>
                      <a:pPr algn="r"/>
                      <a:r>
                        <a:rPr lang="en-US" sz="1600" b="0" noProof="0" dirty="0" smtClean="0"/>
                        <a:t>Netherlands</a:t>
                      </a:r>
                      <a:endParaRPr lang="en-US" sz="1600" b="0" noProof="0" dirty="0"/>
                    </a:p>
                  </a:txBody>
                  <a:tcPr marL="91449" marR="91449" marT="45708" marB="45708"/>
                </a:tc>
                <a:extLst>
                  <a:ext uri="{0D108BD9-81ED-4DB2-BD59-A6C34878D82A}">
                    <a16:rowId xmlns:a16="http://schemas.microsoft.com/office/drawing/2014/main" val="1231051957"/>
                  </a:ext>
                </a:extLst>
              </a:tr>
              <a:tr h="335240">
                <a:tc>
                  <a:txBody>
                    <a:bodyPr/>
                    <a:lstStyle/>
                    <a:p>
                      <a:r>
                        <a:rPr lang="en-US" sz="1600" b="0" noProof="0" dirty="0" smtClean="0"/>
                        <a:t>7.</a:t>
                      </a:r>
                      <a:endParaRPr lang="en-US" sz="1600" b="0" noProof="0" dirty="0"/>
                    </a:p>
                  </a:txBody>
                  <a:tcPr marL="91449" marR="91449" marT="45708" marB="45708"/>
                </a:tc>
                <a:tc>
                  <a:txBody>
                    <a:bodyPr/>
                    <a:lstStyle/>
                    <a:p>
                      <a:pPr algn="r"/>
                      <a:r>
                        <a:rPr lang="en-US" sz="1600" b="0" noProof="0" dirty="0" smtClean="0"/>
                        <a:t>Hong Kong</a:t>
                      </a:r>
                      <a:endParaRPr lang="en-US" sz="1600" b="0" noProof="0" dirty="0"/>
                    </a:p>
                  </a:txBody>
                  <a:tcPr marL="91449" marR="91449" marT="45708" marB="45708"/>
                </a:tc>
                <a:extLst>
                  <a:ext uri="{0D108BD9-81ED-4DB2-BD59-A6C34878D82A}">
                    <a16:rowId xmlns:a16="http://schemas.microsoft.com/office/drawing/2014/main" val="597891155"/>
                  </a:ext>
                </a:extLst>
              </a:tr>
              <a:tr h="335240">
                <a:tc>
                  <a:txBody>
                    <a:bodyPr/>
                    <a:lstStyle/>
                    <a:p>
                      <a:r>
                        <a:rPr lang="en-US" sz="1600" b="0" noProof="0" dirty="0" smtClean="0"/>
                        <a:t>8.</a:t>
                      </a:r>
                      <a:endParaRPr lang="en-US" sz="1600" b="0" noProof="0" dirty="0"/>
                    </a:p>
                  </a:txBody>
                  <a:tcPr marL="91449" marR="91449" marT="45708" marB="45708"/>
                </a:tc>
                <a:tc>
                  <a:txBody>
                    <a:bodyPr/>
                    <a:lstStyle/>
                    <a:p>
                      <a:pPr algn="r"/>
                      <a:r>
                        <a:rPr lang="en-US" sz="1600" b="0" noProof="0" dirty="0" smtClean="0"/>
                        <a:t>Great Britain</a:t>
                      </a:r>
                      <a:endParaRPr lang="en-US" sz="1600" b="0" noProof="0" dirty="0"/>
                    </a:p>
                  </a:txBody>
                  <a:tcPr marL="91449" marR="91449" marT="45708" marB="45708"/>
                </a:tc>
                <a:extLst>
                  <a:ext uri="{0D108BD9-81ED-4DB2-BD59-A6C34878D82A}">
                    <a16:rowId xmlns:a16="http://schemas.microsoft.com/office/drawing/2014/main" val="1831135968"/>
                  </a:ext>
                </a:extLst>
              </a:tr>
              <a:tr h="335240">
                <a:tc>
                  <a:txBody>
                    <a:bodyPr/>
                    <a:lstStyle/>
                    <a:p>
                      <a:r>
                        <a:rPr lang="en-US" sz="1600" b="0" noProof="0" dirty="0" smtClean="0"/>
                        <a:t>9.</a:t>
                      </a:r>
                      <a:endParaRPr lang="en-US" sz="1600" b="0" noProof="0" dirty="0"/>
                    </a:p>
                  </a:txBody>
                  <a:tcPr marL="91449" marR="91449" marT="45708" marB="45708"/>
                </a:tc>
                <a:tc>
                  <a:txBody>
                    <a:bodyPr/>
                    <a:lstStyle/>
                    <a:p>
                      <a:pPr algn="r"/>
                      <a:r>
                        <a:rPr lang="en-US" sz="1600" b="0" noProof="0" dirty="0" smtClean="0"/>
                        <a:t>Sweden</a:t>
                      </a:r>
                      <a:endParaRPr lang="en-US" sz="1600" b="0" noProof="0" dirty="0"/>
                    </a:p>
                  </a:txBody>
                  <a:tcPr marL="91449" marR="91449" marT="45708" marB="45708"/>
                </a:tc>
                <a:extLst>
                  <a:ext uri="{0D108BD9-81ED-4DB2-BD59-A6C34878D82A}">
                    <a16:rowId xmlns:a16="http://schemas.microsoft.com/office/drawing/2014/main" val="3344819289"/>
                  </a:ext>
                </a:extLst>
              </a:tr>
              <a:tr h="335240">
                <a:tc>
                  <a:txBody>
                    <a:bodyPr/>
                    <a:lstStyle/>
                    <a:p>
                      <a:r>
                        <a:rPr lang="en-US" sz="1600" b="0" noProof="0" dirty="0" smtClean="0"/>
                        <a:t>10.</a:t>
                      </a:r>
                      <a:endParaRPr lang="en-US" sz="1600" b="0" noProof="0" dirty="0"/>
                    </a:p>
                  </a:txBody>
                  <a:tcPr marL="91449" marR="91449" marT="45708" marB="45708"/>
                </a:tc>
                <a:tc>
                  <a:txBody>
                    <a:bodyPr/>
                    <a:lstStyle/>
                    <a:p>
                      <a:pPr algn="r"/>
                      <a:r>
                        <a:rPr lang="en-US" sz="1600" b="0" noProof="0" dirty="0" smtClean="0"/>
                        <a:t>Denmark</a:t>
                      </a:r>
                      <a:endParaRPr lang="en-US" sz="1600" b="0" noProof="0" dirty="0"/>
                    </a:p>
                  </a:txBody>
                  <a:tcPr marL="91449" marR="91449" marT="45708" marB="45708"/>
                </a:tc>
                <a:extLst>
                  <a:ext uri="{0D108BD9-81ED-4DB2-BD59-A6C34878D82A}">
                    <a16:rowId xmlns:a16="http://schemas.microsoft.com/office/drawing/2014/main" val="1376113730"/>
                  </a:ext>
                </a:extLst>
              </a:tr>
              <a:tr h="335240">
                <a:tc>
                  <a:txBody>
                    <a:bodyPr/>
                    <a:lstStyle/>
                    <a:p>
                      <a:endParaRPr lang="en-US" sz="1600" b="0" noProof="0" dirty="0"/>
                    </a:p>
                  </a:txBody>
                  <a:tcPr marL="91449" marR="91449" marT="45708" marB="45708"/>
                </a:tc>
                <a:tc>
                  <a:txBody>
                    <a:bodyPr/>
                    <a:lstStyle/>
                    <a:p>
                      <a:pPr algn="r"/>
                      <a:r>
                        <a:rPr lang="en-US" sz="1600" b="0" noProof="0" dirty="0" smtClean="0"/>
                        <a:t>…</a:t>
                      </a:r>
                      <a:endParaRPr lang="en-US" sz="1600" b="0" noProof="0" dirty="0"/>
                    </a:p>
                  </a:txBody>
                  <a:tcPr marL="91449" marR="91449" marT="45708" marB="45708"/>
                </a:tc>
                <a:extLst>
                  <a:ext uri="{0D108BD9-81ED-4DB2-BD59-A6C34878D82A}">
                    <a16:rowId xmlns:a16="http://schemas.microsoft.com/office/drawing/2014/main" val="935678189"/>
                  </a:ext>
                </a:extLst>
              </a:tr>
              <a:tr h="335240">
                <a:tc>
                  <a:txBody>
                    <a:bodyPr/>
                    <a:lstStyle/>
                    <a:p>
                      <a:r>
                        <a:rPr lang="en-US" sz="1600" b="0" noProof="0" dirty="0" smtClean="0"/>
                        <a:t>32.</a:t>
                      </a:r>
                      <a:endParaRPr lang="en-US" sz="1600" b="0" noProof="0" dirty="0"/>
                    </a:p>
                  </a:txBody>
                  <a:tcPr marL="91449" marR="91449" marT="45708" marB="45708"/>
                </a:tc>
                <a:tc>
                  <a:txBody>
                    <a:bodyPr/>
                    <a:lstStyle/>
                    <a:p>
                      <a:pPr algn="r"/>
                      <a:r>
                        <a:rPr lang="en-US" sz="1600" b="0" noProof="0" dirty="0" smtClean="0"/>
                        <a:t>Estonia</a:t>
                      </a:r>
                      <a:endParaRPr lang="en-US" sz="1600" b="0" noProof="0" dirty="0"/>
                    </a:p>
                  </a:txBody>
                  <a:tcPr marL="91449" marR="91449" marT="45708" marB="45708"/>
                </a:tc>
                <a:extLst>
                  <a:ext uri="{0D108BD9-81ED-4DB2-BD59-A6C34878D82A}">
                    <a16:rowId xmlns:a16="http://schemas.microsoft.com/office/drawing/2014/main" val="1959869873"/>
                  </a:ext>
                </a:extLst>
              </a:tr>
              <a:tr h="335240">
                <a:tc>
                  <a:txBody>
                    <a:bodyPr/>
                    <a:lstStyle/>
                    <a:p>
                      <a:r>
                        <a:rPr lang="en-US" sz="1600" b="0" noProof="0" dirty="0" smtClean="0"/>
                        <a:t>36.</a:t>
                      </a:r>
                      <a:endParaRPr lang="en-US" sz="1600" b="0" noProof="0" dirty="0"/>
                    </a:p>
                  </a:txBody>
                  <a:tcPr marL="91449" marR="91449" marT="45708" marB="45708"/>
                </a:tc>
                <a:tc>
                  <a:txBody>
                    <a:bodyPr/>
                    <a:lstStyle/>
                    <a:p>
                      <a:pPr algn="r"/>
                      <a:r>
                        <a:rPr lang="en-US" sz="1600" b="0" noProof="0" dirty="0" smtClean="0"/>
                        <a:t>Slovenia</a:t>
                      </a:r>
                      <a:endParaRPr lang="en-US" sz="1600" b="0" noProof="0" dirty="0"/>
                    </a:p>
                  </a:txBody>
                  <a:tcPr marL="91449" marR="91449" marT="45708" marB="45708"/>
                </a:tc>
                <a:extLst>
                  <a:ext uri="{0D108BD9-81ED-4DB2-BD59-A6C34878D82A}">
                    <a16:rowId xmlns:a16="http://schemas.microsoft.com/office/drawing/2014/main" val="508033254"/>
                  </a:ext>
                </a:extLst>
              </a:tr>
              <a:tr h="365718">
                <a:tc>
                  <a:txBody>
                    <a:bodyPr/>
                    <a:lstStyle/>
                    <a:p>
                      <a:r>
                        <a:rPr lang="en-US" sz="1800" b="1" noProof="0" dirty="0" smtClean="0">
                          <a:solidFill>
                            <a:srgbClr val="FF002A"/>
                          </a:solidFill>
                        </a:rPr>
                        <a:t>37.</a:t>
                      </a:r>
                      <a:endParaRPr lang="en-US" sz="1800" b="1" noProof="0" dirty="0">
                        <a:solidFill>
                          <a:srgbClr val="FF002A"/>
                        </a:solidFill>
                      </a:endParaRPr>
                    </a:p>
                  </a:txBody>
                  <a:tcPr marL="91449" marR="91449" marT="45708" marB="45708"/>
                </a:tc>
                <a:tc>
                  <a:txBody>
                    <a:bodyPr/>
                    <a:lstStyle/>
                    <a:p>
                      <a:pPr algn="r"/>
                      <a:r>
                        <a:rPr lang="en-US" sz="1800" b="1" noProof="0" dirty="0" smtClean="0">
                          <a:solidFill>
                            <a:srgbClr val="FF002A"/>
                          </a:solidFill>
                        </a:rPr>
                        <a:t>Poland</a:t>
                      </a:r>
                      <a:endParaRPr lang="en-US" sz="1800" b="1" noProof="0" dirty="0">
                        <a:solidFill>
                          <a:srgbClr val="FF002A"/>
                        </a:solidFill>
                      </a:endParaRPr>
                    </a:p>
                  </a:txBody>
                  <a:tcPr marL="91449" marR="91449" marT="45708" marB="45708"/>
                </a:tc>
                <a:extLst>
                  <a:ext uri="{0D108BD9-81ED-4DB2-BD59-A6C34878D82A}">
                    <a16:rowId xmlns:a16="http://schemas.microsoft.com/office/drawing/2014/main" val="3336219803"/>
                  </a:ext>
                </a:extLst>
              </a:tr>
              <a:tr h="335240">
                <a:tc>
                  <a:txBody>
                    <a:bodyPr/>
                    <a:lstStyle/>
                    <a:p>
                      <a:endParaRPr lang="en-US" sz="1600" b="0" noProof="0" dirty="0"/>
                    </a:p>
                  </a:txBody>
                  <a:tcPr marL="91449" marR="91449" marT="45708" marB="45708"/>
                </a:tc>
                <a:tc>
                  <a:txBody>
                    <a:bodyPr/>
                    <a:lstStyle/>
                    <a:p>
                      <a:endParaRPr lang="en-US" sz="1600" b="0" noProof="0" dirty="0"/>
                    </a:p>
                  </a:txBody>
                  <a:tcPr marL="91449" marR="91449" marT="45708" marB="45708"/>
                </a:tc>
                <a:extLst>
                  <a:ext uri="{0D108BD9-81ED-4DB2-BD59-A6C34878D82A}">
                    <a16:rowId xmlns:a16="http://schemas.microsoft.com/office/drawing/2014/main" val="773137140"/>
                  </a:ext>
                </a:extLst>
              </a:tr>
            </a:tbl>
          </a:graphicData>
        </a:graphic>
      </p:graphicFrame>
      <p:sp>
        <p:nvSpPr>
          <p:cNvPr id="17453" name="pole tekstowe 1">
            <a:extLst>
              <a:ext uri="{FF2B5EF4-FFF2-40B4-BE49-F238E27FC236}">
                <a16:creationId xmlns:a16="http://schemas.microsoft.com/office/drawing/2014/main" id="{7472749D-1E0E-4A73-93B3-61B5E4145886}"/>
              </a:ext>
            </a:extLst>
          </p:cNvPr>
          <p:cNvSpPr txBox="1">
            <a:spLocks noChangeArrowheads="1"/>
          </p:cNvSpPr>
          <p:nvPr/>
        </p:nvSpPr>
        <p:spPr bwMode="auto">
          <a:xfrm>
            <a:off x="503238" y="6613525"/>
            <a:ext cx="378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ltLang="pl-PL" sz="1100"/>
              <a:t>Source: World Economic Forum </a:t>
            </a:r>
            <a:br>
              <a:rPr lang="pl-PL" altLang="pl-PL" sz="1100"/>
            </a:br>
            <a:r>
              <a:rPr lang="pl-PL" altLang="pl-PL" sz="1100"/>
              <a:t>Competitiveness Report, 2018</a:t>
            </a:r>
          </a:p>
        </p:txBody>
      </p:sp>
      <p:sp>
        <p:nvSpPr>
          <p:cNvPr id="17454" name="pole tekstowe 10">
            <a:extLst>
              <a:ext uri="{FF2B5EF4-FFF2-40B4-BE49-F238E27FC236}">
                <a16:creationId xmlns:a16="http://schemas.microsoft.com/office/drawing/2014/main" id="{5ADCF006-4480-4A75-8063-C783641AE475}"/>
              </a:ext>
            </a:extLst>
          </p:cNvPr>
          <p:cNvSpPr txBox="1">
            <a:spLocks noChangeArrowheads="1"/>
          </p:cNvSpPr>
          <p:nvPr/>
        </p:nvSpPr>
        <p:spPr bwMode="auto">
          <a:xfrm>
            <a:off x="7053263" y="6200775"/>
            <a:ext cx="2520950"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pl-PL" altLang="pl-PL" sz="1000"/>
              <a:t>Source: European Commission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6BA8A28-2804-4087-B3E0-6F3CCFA51A7E}"/>
              </a:ext>
            </a:extLst>
          </p:cNvPr>
          <p:cNvSpPr>
            <a:spLocks noGrp="1" noChangeArrowheads="1"/>
          </p:cNvSpPr>
          <p:nvPr>
            <p:ph type="title"/>
          </p:nvPr>
        </p:nvSpPr>
        <p:spPr>
          <a:xfrm>
            <a:off x="1584325" y="330200"/>
            <a:ext cx="6696075" cy="669925"/>
          </a:xfrm>
        </p:spPr>
        <p:txBody>
          <a:bodyPr/>
          <a:lstStyle/>
          <a:p>
            <a:pPr eaLnBrk="1"/>
            <a:r>
              <a:rPr lang="en-US" altLang="pl-PL" sz="3600" b="1"/>
              <a:t>Priority sectors</a:t>
            </a:r>
            <a:endParaRPr lang="en-US" altLang="pl-PL" sz="3200" b="1"/>
          </a:p>
        </p:txBody>
      </p:sp>
      <p:sp>
        <p:nvSpPr>
          <p:cNvPr id="18435" name="TextBox 3">
            <a:extLst>
              <a:ext uri="{FF2B5EF4-FFF2-40B4-BE49-F238E27FC236}">
                <a16:creationId xmlns:a16="http://schemas.microsoft.com/office/drawing/2014/main" id="{21FF37F9-1542-4FFC-9B53-74A5F0AE4E52}"/>
              </a:ext>
            </a:extLst>
          </p:cNvPr>
          <p:cNvSpPr txBox="1">
            <a:spLocks noChangeArrowheads="1"/>
          </p:cNvSpPr>
          <p:nvPr/>
        </p:nvSpPr>
        <p:spPr bwMode="auto">
          <a:xfrm>
            <a:off x="1527175" y="1879600"/>
            <a:ext cx="59055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200" dirty="0" smtClean="0"/>
              <a:t>Poland has selected 12 sectors with export and image potential </a:t>
            </a:r>
            <a:br>
              <a:rPr lang="en-US" altLang="pl-PL" sz="1200" dirty="0" smtClean="0"/>
            </a:br>
            <a:r>
              <a:rPr lang="en-US" altLang="pl-PL" sz="1200" dirty="0" smtClean="0"/>
              <a:t>to build a strong and widely recognizable Polish Economy Brand. These include:</a:t>
            </a:r>
            <a:endParaRPr lang="en-US" altLang="pl-PL" sz="1200" dirty="0"/>
          </a:p>
        </p:txBody>
      </p:sp>
      <p:grpSp>
        <p:nvGrpSpPr>
          <p:cNvPr id="18436" name="Group 8">
            <a:extLst>
              <a:ext uri="{FF2B5EF4-FFF2-40B4-BE49-F238E27FC236}">
                <a16:creationId xmlns:a16="http://schemas.microsoft.com/office/drawing/2014/main" id="{961F2102-A911-49F6-BF6E-5E6A39DC280F}"/>
              </a:ext>
            </a:extLst>
          </p:cNvPr>
          <p:cNvGrpSpPr>
            <a:grpSpLocks/>
          </p:cNvGrpSpPr>
          <p:nvPr/>
        </p:nvGrpSpPr>
        <p:grpSpPr bwMode="auto">
          <a:xfrm>
            <a:off x="1368425" y="2393950"/>
            <a:ext cx="560388" cy="4770438"/>
            <a:chOff x="1007864" y="2267669"/>
            <a:chExt cx="764664" cy="6499060"/>
          </a:xfrm>
        </p:grpSpPr>
        <p:pic>
          <p:nvPicPr>
            <p:cNvPr id="18454" name="Picture 6" descr="katalog_POLSKA_doPP_Layout 1-9.jpg">
              <a:extLst>
                <a:ext uri="{FF2B5EF4-FFF2-40B4-BE49-F238E27FC236}">
                  <a16:creationId xmlns:a16="http://schemas.microsoft.com/office/drawing/2014/main" id="{CE9B5D44-7E75-4E98-AB81-84035CFB1E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888" y="2267669"/>
              <a:ext cx="54864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7" descr="katalog_POLSKA_doPP_Layout 1-9_2.jpg">
              <a:extLst>
                <a:ext uri="{FF2B5EF4-FFF2-40B4-BE49-F238E27FC236}">
                  <a16:creationId xmlns:a16="http://schemas.microsoft.com/office/drawing/2014/main" id="{CAF1CA86-E3D8-463C-A407-BD0D8BFC1E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864" y="5003973"/>
              <a:ext cx="736092" cy="376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9">
            <a:extLst>
              <a:ext uri="{FF2B5EF4-FFF2-40B4-BE49-F238E27FC236}">
                <a16:creationId xmlns:a16="http://schemas.microsoft.com/office/drawing/2014/main" id="{BA06E8D9-865B-40C7-91C7-BA3F0225CFA8}"/>
              </a:ext>
            </a:extLst>
          </p:cNvPr>
          <p:cNvSpPr txBox="1">
            <a:spLocks noChangeArrowheads="1"/>
          </p:cNvSpPr>
          <p:nvPr/>
        </p:nvSpPr>
        <p:spPr bwMode="auto">
          <a:xfrm>
            <a:off x="6713538" y="6256338"/>
            <a:ext cx="27368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900" dirty="0"/>
              <a:t>Their development is supported by the Ministry </a:t>
            </a:r>
            <a:r>
              <a:rPr lang="pl-PL" altLang="pl-PL" sz="900" dirty="0"/>
              <a:t/>
            </a:r>
            <a:br>
              <a:rPr lang="pl-PL" altLang="pl-PL" sz="900" dirty="0"/>
            </a:br>
            <a:r>
              <a:rPr lang="en-US" altLang="pl-PL" sz="900" dirty="0"/>
              <a:t>of Entrepreneurship and Technology, </a:t>
            </a:r>
            <a:r>
              <a:rPr lang="en-US" altLang="pl-PL" sz="900" dirty="0" err="1"/>
              <a:t>i.a</a:t>
            </a:r>
            <a:r>
              <a:rPr lang="en-US" altLang="pl-PL" sz="900" dirty="0"/>
              <a:t>. under the ‘Promotion of economy on the basis of product brands – Polish Economy Brand’ </a:t>
            </a:r>
            <a:r>
              <a:rPr lang="en-US" altLang="pl-PL" sz="900" dirty="0" smtClean="0"/>
              <a:t>project</a:t>
            </a:r>
            <a:r>
              <a:rPr lang="pl-PL" altLang="pl-PL" sz="900" dirty="0" smtClean="0"/>
              <a:t>,</a:t>
            </a:r>
            <a:r>
              <a:rPr lang="en-US" altLang="pl-PL" sz="900" dirty="0" smtClean="0"/>
              <a:t> sub-measure </a:t>
            </a:r>
            <a:r>
              <a:rPr lang="en-US" altLang="pl-PL" sz="900" dirty="0"/>
              <a:t>3.3.2 of the Intelligent Development Operational </a:t>
            </a:r>
            <a:r>
              <a:rPr lang="en-US" altLang="pl-PL" sz="900" dirty="0" err="1"/>
              <a:t>Programme</a:t>
            </a:r>
            <a:r>
              <a:rPr lang="en-US" altLang="pl-PL" sz="900" dirty="0"/>
              <a:t> 2014-2020.</a:t>
            </a:r>
          </a:p>
        </p:txBody>
      </p:sp>
      <p:pic>
        <p:nvPicPr>
          <p:cNvPr id="18438" name="Picture 10" descr="katalog_POLSKA_doPP_Layout 1-9_22.jpg">
            <a:extLst>
              <a:ext uri="{FF2B5EF4-FFF2-40B4-BE49-F238E27FC236}">
                <a16:creationId xmlns:a16="http://schemas.microsoft.com/office/drawing/2014/main" id="{C882CCF5-F200-4974-B9FF-86493B7658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2100" y="5173663"/>
            <a:ext cx="15811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a:extLst>
              <a:ext uri="{FF2B5EF4-FFF2-40B4-BE49-F238E27FC236}">
                <a16:creationId xmlns:a16="http://schemas.microsoft.com/office/drawing/2014/main" id="{E4D1F2E7-C464-4603-8AD0-D5F72341DCCA}"/>
              </a:ext>
            </a:extLst>
          </p:cNvPr>
          <p:cNvSpPr/>
          <p:nvPr/>
        </p:nvSpPr>
        <p:spPr>
          <a:xfrm>
            <a:off x="1725613" y="2470150"/>
            <a:ext cx="2520950" cy="289951"/>
          </a:xfrm>
          <a:prstGeom prst="rect">
            <a:avLst/>
          </a:prstGeom>
        </p:spPr>
        <p:txBody>
          <a:bodyPr>
            <a:spAutoFit/>
          </a:bodyPr>
          <a:lstStyle/>
          <a:p>
            <a:pPr marL="228600" eaLnBrk="1">
              <a:lnSpc>
                <a:spcPct val="107000"/>
              </a:lnSpc>
              <a:spcAft>
                <a:spcPts val="800"/>
              </a:spcAft>
              <a:buClr>
                <a:srgbClr val="000000"/>
              </a:buClr>
              <a:buSzPct val="100000"/>
              <a:defRPr/>
            </a:pPr>
            <a:r>
              <a:rPr lang="en-GB" sz="1200" dirty="0" smtClean="0">
                <a:latin typeface="+mj-lt"/>
                <a:ea typeface="Calibri" panose="020F0502020204030204" pitchFamily="34" charset="0"/>
                <a:cs typeface="Times New Roman" panose="02020603050405020304" pitchFamily="18" charset="0"/>
              </a:rPr>
              <a:t>medical </a:t>
            </a:r>
            <a:r>
              <a:rPr lang="en-GB" sz="1200" dirty="0">
                <a:latin typeface="+mj-lt"/>
                <a:ea typeface="Calibri" panose="020F0502020204030204" pitchFamily="34" charset="0"/>
                <a:cs typeface="Times New Roman" panose="02020603050405020304" pitchFamily="18" charset="0"/>
              </a:rPr>
              <a:t>equipment sector</a:t>
            </a:r>
            <a:endParaRPr lang="pl-PL" sz="1100" dirty="0">
              <a:latin typeface="+mj-lt"/>
              <a:ea typeface="Calibri" panose="020F0502020204030204" pitchFamily="34" charset="0"/>
              <a:cs typeface="Times New Roman" panose="02020603050405020304" pitchFamily="18" charset="0"/>
            </a:endParaRPr>
          </a:p>
        </p:txBody>
      </p:sp>
      <p:sp>
        <p:nvSpPr>
          <p:cNvPr id="11" name="Prostokąt 10">
            <a:extLst>
              <a:ext uri="{FF2B5EF4-FFF2-40B4-BE49-F238E27FC236}">
                <a16:creationId xmlns:a16="http://schemas.microsoft.com/office/drawing/2014/main" id="{AAC66C8F-A36D-4F73-91A5-708C7DDC053D}"/>
              </a:ext>
            </a:extLst>
          </p:cNvPr>
          <p:cNvSpPr/>
          <p:nvPr/>
        </p:nvSpPr>
        <p:spPr>
          <a:xfrm>
            <a:off x="1724025" y="2870200"/>
            <a:ext cx="2955925"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machinery </a:t>
            </a:r>
            <a:r>
              <a:rPr lang="en-US" sz="1200" dirty="0">
                <a:latin typeface="+mj-lt"/>
                <a:ea typeface="Calibri" panose="020F0502020204030204" pitchFamily="34" charset="0"/>
                <a:cs typeface="Times New Roman" panose="02020603050405020304" pitchFamily="18" charset="0"/>
              </a:rPr>
              <a:t>and equipment sector</a:t>
            </a:r>
            <a:endParaRPr lang="pl-PL" sz="1100" dirty="0">
              <a:latin typeface="+mj-lt"/>
              <a:ea typeface="Calibri" panose="020F0502020204030204" pitchFamily="34" charset="0"/>
              <a:cs typeface="Times New Roman" panose="02020603050405020304" pitchFamily="18" charset="0"/>
            </a:endParaRPr>
          </a:p>
        </p:txBody>
      </p:sp>
      <p:sp>
        <p:nvSpPr>
          <p:cNvPr id="12" name="Prostokąt 11">
            <a:extLst>
              <a:ext uri="{FF2B5EF4-FFF2-40B4-BE49-F238E27FC236}">
                <a16:creationId xmlns:a16="http://schemas.microsoft.com/office/drawing/2014/main" id="{82FCAE9D-E342-4A4A-B420-3312685EB74C}"/>
              </a:ext>
            </a:extLst>
          </p:cNvPr>
          <p:cNvSpPr/>
          <p:nvPr/>
        </p:nvSpPr>
        <p:spPr>
          <a:xfrm>
            <a:off x="1724025" y="3251200"/>
            <a:ext cx="2955925"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beauty </a:t>
            </a:r>
            <a:r>
              <a:rPr lang="en-US" sz="1200" dirty="0">
                <a:latin typeface="+mj-lt"/>
                <a:ea typeface="Calibri" panose="020F0502020204030204" pitchFamily="34" charset="0"/>
                <a:cs typeface="Times New Roman" panose="02020603050405020304" pitchFamily="18" charset="0"/>
              </a:rPr>
              <a:t>sector</a:t>
            </a:r>
            <a:endParaRPr lang="pl-PL" sz="1100" dirty="0">
              <a:latin typeface="+mj-lt"/>
              <a:ea typeface="Calibri" panose="020F0502020204030204" pitchFamily="34" charset="0"/>
              <a:cs typeface="Times New Roman" panose="02020603050405020304" pitchFamily="18" charset="0"/>
            </a:endParaRPr>
          </a:p>
        </p:txBody>
      </p:sp>
      <p:sp>
        <p:nvSpPr>
          <p:cNvPr id="13" name="Prostokąt 12">
            <a:extLst>
              <a:ext uri="{FF2B5EF4-FFF2-40B4-BE49-F238E27FC236}">
                <a16:creationId xmlns:a16="http://schemas.microsoft.com/office/drawing/2014/main" id="{0B39A39E-DE53-4229-AA5E-2476AAADBAEF}"/>
              </a:ext>
            </a:extLst>
          </p:cNvPr>
          <p:cNvSpPr/>
          <p:nvPr/>
        </p:nvSpPr>
        <p:spPr>
          <a:xfrm>
            <a:off x="1690688" y="3602038"/>
            <a:ext cx="5111750" cy="487569"/>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‘Polish fashion’ sector, including clothing, footwear, </a:t>
            </a:r>
            <a:r>
              <a:rPr lang="en-US" sz="1200" dirty="0" err="1" smtClean="0">
                <a:latin typeface="+mj-lt"/>
                <a:ea typeface="Calibri" panose="020F0502020204030204" pitchFamily="34" charset="0"/>
                <a:cs typeface="Times New Roman" panose="02020603050405020304" pitchFamily="18" charset="0"/>
              </a:rPr>
              <a:t>leatherware</a:t>
            </a:r>
            <a:r>
              <a:rPr lang="en-US" sz="1200" dirty="0" smtClean="0">
                <a:latin typeface="+mj-lt"/>
                <a:ea typeface="Calibri" panose="020F0502020204030204" pitchFamily="34" charset="0"/>
                <a:cs typeface="Times New Roman" panose="02020603050405020304" pitchFamily="18" charset="0"/>
              </a:rPr>
              <a:t> and </a:t>
            </a:r>
            <a:r>
              <a:rPr lang="en-US" sz="1200" dirty="0" err="1" smtClean="0">
                <a:latin typeface="+mj-lt"/>
                <a:ea typeface="Calibri" panose="020F0502020204030204" pitchFamily="34" charset="0"/>
                <a:cs typeface="Times New Roman" panose="02020603050405020304" pitchFamily="18" charset="0"/>
              </a:rPr>
              <a:t>jewellery</a:t>
            </a:r>
            <a:endParaRPr lang="en-US" sz="1100" dirty="0">
              <a:latin typeface="+mj-lt"/>
              <a:ea typeface="Calibri" panose="020F0502020204030204" pitchFamily="34" charset="0"/>
              <a:cs typeface="Times New Roman" panose="02020603050405020304" pitchFamily="18" charset="0"/>
            </a:endParaRPr>
          </a:p>
        </p:txBody>
      </p:sp>
      <p:sp>
        <p:nvSpPr>
          <p:cNvPr id="14" name="Prostokąt 13">
            <a:extLst>
              <a:ext uri="{FF2B5EF4-FFF2-40B4-BE49-F238E27FC236}">
                <a16:creationId xmlns:a16="http://schemas.microsoft.com/office/drawing/2014/main" id="{AB3B79A3-9733-4308-B92C-EEBFE05796D0}"/>
              </a:ext>
            </a:extLst>
          </p:cNvPr>
          <p:cNvSpPr/>
          <p:nvPr/>
        </p:nvSpPr>
        <p:spPr>
          <a:xfrm>
            <a:off x="1690688" y="4130675"/>
            <a:ext cx="2955925"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IT/ICT </a:t>
            </a:r>
            <a:r>
              <a:rPr lang="en-US" sz="1200" dirty="0">
                <a:latin typeface="+mj-lt"/>
                <a:ea typeface="Calibri" panose="020F0502020204030204" pitchFamily="34" charset="0"/>
                <a:cs typeface="Times New Roman" panose="02020603050405020304" pitchFamily="18" charset="0"/>
              </a:rPr>
              <a:t>sector</a:t>
            </a:r>
            <a:endParaRPr lang="pl-PL" sz="1100" dirty="0">
              <a:latin typeface="+mj-lt"/>
              <a:ea typeface="Calibri" panose="020F0502020204030204" pitchFamily="34" charset="0"/>
              <a:cs typeface="Times New Roman" panose="02020603050405020304" pitchFamily="18" charset="0"/>
            </a:endParaRPr>
          </a:p>
        </p:txBody>
      </p:sp>
      <p:sp>
        <p:nvSpPr>
          <p:cNvPr id="15" name="Prostokąt 14">
            <a:extLst>
              <a:ext uri="{FF2B5EF4-FFF2-40B4-BE49-F238E27FC236}">
                <a16:creationId xmlns:a16="http://schemas.microsoft.com/office/drawing/2014/main" id="{8B0EC6DC-2281-4DC6-9A80-F02078640913}"/>
              </a:ext>
            </a:extLst>
          </p:cNvPr>
          <p:cNvSpPr/>
          <p:nvPr/>
        </p:nvSpPr>
        <p:spPr>
          <a:xfrm>
            <a:off x="1697038" y="4532313"/>
            <a:ext cx="2955925"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furniture </a:t>
            </a:r>
            <a:r>
              <a:rPr lang="en-US" sz="1200" dirty="0">
                <a:latin typeface="+mj-lt"/>
                <a:ea typeface="Calibri" panose="020F0502020204030204" pitchFamily="34" charset="0"/>
                <a:cs typeface="Times New Roman" panose="02020603050405020304" pitchFamily="18" charset="0"/>
              </a:rPr>
              <a:t>sector</a:t>
            </a:r>
            <a:endParaRPr lang="pl-PL" sz="1100" dirty="0">
              <a:latin typeface="+mj-lt"/>
              <a:ea typeface="Calibri" panose="020F0502020204030204" pitchFamily="34" charset="0"/>
              <a:cs typeface="Times New Roman" panose="02020603050405020304" pitchFamily="18" charset="0"/>
            </a:endParaRPr>
          </a:p>
        </p:txBody>
      </p:sp>
      <p:sp>
        <p:nvSpPr>
          <p:cNvPr id="16" name="Prostokąt 15">
            <a:extLst>
              <a:ext uri="{FF2B5EF4-FFF2-40B4-BE49-F238E27FC236}">
                <a16:creationId xmlns:a16="http://schemas.microsoft.com/office/drawing/2014/main" id="{3B8530FF-3FD5-4B9B-BA37-1AFC6047BF16}"/>
              </a:ext>
            </a:extLst>
          </p:cNvPr>
          <p:cNvSpPr/>
          <p:nvPr/>
        </p:nvSpPr>
        <p:spPr>
          <a:xfrm>
            <a:off x="1690688" y="4897438"/>
            <a:ext cx="4070350"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biotechnology </a:t>
            </a:r>
            <a:r>
              <a:rPr lang="en-US" sz="1200" dirty="0">
                <a:latin typeface="+mj-lt"/>
                <a:ea typeface="Calibri" panose="020F0502020204030204" pitchFamily="34" charset="0"/>
                <a:cs typeface="Times New Roman" panose="02020603050405020304" pitchFamily="18" charset="0"/>
              </a:rPr>
              <a:t>and pharmaceutical sector</a:t>
            </a:r>
            <a:endParaRPr lang="pl-PL" sz="1100" dirty="0">
              <a:latin typeface="+mj-lt"/>
              <a:ea typeface="Calibri" panose="020F0502020204030204" pitchFamily="34" charset="0"/>
              <a:cs typeface="Times New Roman" panose="02020603050405020304" pitchFamily="18" charset="0"/>
            </a:endParaRPr>
          </a:p>
        </p:txBody>
      </p:sp>
      <p:sp>
        <p:nvSpPr>
          <p:cNvPr id="17" name="Prostokąt 16">
            <a:extLst>
              <a:ext uri="{FF2B5EF4-FFF2-40B4-BE49-F238E27FC236}">
                <a16:creationId xmlns:a16="http://schemas.microsoft.com/office/drawing/2014/main" id="{DD124AE8-800C-4D32-A11A-9838FCC054A4}"/>
              </a:ext>
            </a:extLst>
          </p:cNvPr>
          <p:cNvSpPr/>
          <p:nvPr/>
        </p:nvSpPr>
        <p:spPr>
          <a:xfrm>
            <a:off x="1690688" y="5292725"/>
            <a:ext cx="4070350"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healthcare </a:t>
            </a:r>
            <a:r>
              <a:rPr lang="en-US" sz="1200" dirty="0">
                <a:latin typeface="+mj-lt"/>
                <a:ea typeface="Calibri" panose="020F0502020204030204" pitchFamily="34" charset="0"/>
                <a:cs typeface="Times New Roman" panose="02020603050405020304" pitchFamily="18" charset="0"/>
              </a:rPr>
              <a:t>services sector</a:t>
            </a:r>
            <a:endParaRPr lang="pl-PL" sz="1100" dirty="0">
              <a:latin typeface="+mj-lt"/>
              <a:ea typeface="Calibri" panose="020F0502020204030204" pitchFamily="34" charset="0"/>
              <a:cs typeface="Times New Roman" panose="02020603050405020304" pitchFamily="18" charset="0"/>
            </a:endParaRPr>
          </a:p>
        </p:txBody>
      </p:sp>
      <p:sp>
        <p:nvSpPr>
          <p:cNvPr id="18" name="Prostokąt 17">
            <a:extLst>
              <a:ext uri="{FF2B5EF4-FFF2-40B4-BE49-F238E27FC236}">
                <a16:creationId xmlns:a16="http://schemas.microsoft.com/office/drawing/2014/main" id="{28EE5FCF-A4F6-4785-B35F-54B955961913}"/>
              </a:ext>
            </a:extLst>
          </p:cNvPr>
          <p:cNvSpPr/>
          <p:nvPr/>
        </p:nvSpPr>
        <p:spPr>
          <a:xfrm>
            <a:off x="1690688" y="5686425"/>
            <a:ext cx="4070350"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Polish </a:t>
            </a:r>
            <a:r>
              <a:rPr lang="en-US" sz="1200" dirty="0">
                <a:latin typeface="+mj-lt"/>
                <a:ea typeface="Calibri" panose="020F0502020204030204" pitchFamily="34" charset="0"/>
                <a:cs typeface="Times New Roman" panose="02020603050405020304" pitchFamily="18" charset="0"/>
              </a:rPr>
              <a:t>food specialties sector</a:t>
            </a:r>
            <a:endParaRPr lang="pl-PL" sz="1100" dirty="0">
              <a:latin typeface="+mj-lt"/>
              <a:ea typeface="Calibri" panose="020F0502020204030204" pitchFamily="34" charset="0"/>
              <a:cs typeface="Times New Roman" panose="02020603050405020304" pitchFamily="18" charset="0"/>
            </a:endParaRPr>
          </a:p>
        </p:txBody>
      </p:sp>
      <p:sp>
        <p:nvSpPr>
          <p:cNvPr id="19" name="Prostokąt 18">
            <a:extLst>
              <a:ext uri="{FF2B5EF4-FFF2-40B4-BE49-F238E27FC236}">
                <a16:creationId xmlns:a16="http://schemas.microsoft.com/office/drawing/2014/main" id="{433B4C34-8C7E-4FD7-870E-EAFDA833F703}"/>
              </a:ext>
            </a:extLst>
          </p:cNvPr>
          <p:cNvSpPr/>
          <p:nvPr/>
        </p:nvSpPr>
        <p:spPr>
          <a:xfrm>
            <a:off x="1690688" y="6037263"/>
            <a:ext cx="4070350"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construction </a:t>
            </a:r>
            <a:r>
              <a:rPr lang="en-US" sz="1200" dirty="0">
                <a:latin typeface="+mj-lt"/>
                <a:ea typeface="Calibri" panose="020F0502020204030204" pitchFamily="34" charset="0"/>
                <a:cs typeface="Times New Roman" panose="02020603050405020304" pitchFamily="18" charset="0"/>
              </a:rPr>
              <a:t>sector</a:t>
            </a:r>
            <a:endParaRPr lang="pl-PL" sz="1100" dirty="0">
              <a:latin typeface="+mj-lt"/>
              <a:ea typeface="Calibri" panose="020F0502020204030204" pitchFamily="34" charset="0"/>
              <a:cs typeface="Times New Roman" panose="02020603050405020304" pitchFamily="18" charset="0"/>
            </a:endParaRPr>
          </a:p>
        </p:txBody>
      </p:sp>
      <p:sp>
        <p:nvSpPr>
          <p:cNvPr id="20" name="Prostokąt 19">
            <a:extLst>
              <a:ext uri="{FF2B5EF4-FFF2-40B4-BE49-F238E27FC236}">
                <a16:creationId xmlns:a16="http://schemas.microsoft.com/office/drawing/2014/main" id="{A534FBF4-5C41-4A17-B178-C21DB2901019}"/>
              </a:ext>
            </a:extLst>
          </p:cNvPr>
          <p:cNvSpPr/>
          <p:nvPr/>
        </p:nvSpPr>
        <p:spPr>
          <a:xfrm>
            <a:off x="1690688" y="6429375"/>
            <a:ext cx="4070350" cy="289951"/>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smtClean="0">
                <a:latin typeface="+mj-lt"/>
                <a:ea typeface="Calibri" panose="020F0502020204030204" pitchFamily="34" charset="0"/>
                <a:cs typeface="Times New Roman" panose="02020603050405020304" pitchFamily="18" charset="0"/>
              </a:rPr>
              <a:t>yachts </a:t>
            </a:r>
            <a:r>
              <a:rPr lang="en-US" sz="1200" dirty="0">
                <a:latin typeface="+mj-lt"/>
                <a:ea typeface="Calibri" panose="020F0502020204030204" pitchFamily="34" charset="0"/>
                <a:cs typeface="Times New Roman" panose="02020603050405020304" pitchFamily="18" charset="0"/>
              </a:rPr>
              <a:t>and recreational boats sector</a:t>
            </a:r>
            <a:endParaRPr lang="pl-PL" sz="1100" dirty="0">
              <a:latin typeface="+mj-lt"/>
              <a:ea typeface="Calibri" panose="020F0502020204030204" pitchFamily="34" charset="0"/>
              <a:cs typeface="Times New Roman" panose="02020603050405020304" pitchFamily="18" charset="0"/>
            </a:endParaRPr>
          </a:p>
        </p:txBody>
      </p:sp>
      <p:sp>
        <p:nvSpPr>
          <p:cNvPr id="21" name="Prostokąt 20">
            <a:extLst>
              <a:ext uri="{FF2B5EF4-FFF2-40B4-BE49-F238E27FC236}">
                <a16:creationId xmlns:a16="http://schemas.microsoft.com/office/drawing/2014/main" id="{3E4B3FEF-D443-4CDA-998F-50919D48BD66}"/>
              </a:ext>
            </a:extLst>
          </p:cNvPr>
          <p:cNvSpPr/>
          <p:nvPr/>
        </p:nvSpPr>
        <p:spPr>
          <a:xfrm>
            <a:off x="1673225" y="6816725"/>
            <a:ext cx="4070350" cy="276225"/>
          </a:xfrm>
          <a:prstGeom prst="rect">
            <a:avLst/>
          </a:prstGeom>
        </p:spPr>
        <p:txBody>
          <a:bodyPr>
            <a:spAutoFit/>
          </a:bodyPr>
          <a:lstStyle/>
          <a:p>
            <a:pPr marL="228600" eaLnBrk="1">
              <a:lnSpc>
                <a:spcPct val="107000"/>
              </a:lnSpc>
              <a:spcAft>
                <a:spcPts val="800"/>
              </a:spcAft>
              <a:buClr>
                <a:srgbClr val="000000"/>
              </a:buClr>
              <a:buSzPct val="100000"/>
              <a:defRPr/>
            </a:pPr>
            <a:r>
              <a:rPr lang="en-US" sz="1200" dirty="0">
                <a:latin typeface="+mj-lt"/>
                <a:ea typeface="Calibri" panose="020F0502020204030204" pitchFamily="34" charset="0"/>
                <a:cs typeface="Times New Roman" panose="02020603050405020304" pitchFamily="18" charset="0"/>
              </a:rPr>
              <a:t>vehicle and aircraft parts sector</a:t>
            </a:r>
            <a:endParaRPr lang="pl-PL" sz="1100" dirty="0">
              <a:latin typeface="+mj-lt"/>
              <a:ea typeface="Calibri" panose="020F0502020204030204" pitchFamily="34" charset="0"/>
              <a:cs typeface="Times New Roman" panose="02020603050405020304" pitchFamily="18" charset="0"/>
            </a:endParaRPr>
          </a:p>
        </p:txBody>
      </p:sp>
      <p:grpSp>
        <p:nvGrpSpPr>
          <p:cNvPr id="18451" name="Group 12">
            <a:extLst>
              <a:ext uri="{FF2B5EF4-FFF2-40B4-BE49-F238E27FC236}">
                <a16:creationId xmlns:a16="http://schemas.microsoft.com/office/drawing/2014/main" id="{61D00662-40C0-40E7-8A75-CEF3CD8D46A3}"/>
              </a:ext>
            </a:extLst>
          </p:cNvPr>
          <p:cNvGrpSpPr>
            <a:grpSpLocks/>
          </p:cNvGrpSpPr>
          <p:nvPr/>
        </p:nvGrpSpPr>
        <p:grpSpPr bwMode="auto">
          <a:xfrm>
            <a:off x="4392613" y="311150"/>
            <a:ext cx="1439862" cy="731838"/>
            <a:chOff x="4392240" y="323453"/>
            <a:chExt cx="1440160" cy="1296144"/>
          </a:xfrm>
        </p:grpSpPr>
        <p:cxnSp>
          <p:nvCxnSpPr>
            <p:cNvPr id="18452" name="Straight Connector 13">
              <a:extLst>
                <a:ext uri="{FF2B5EF4-FFF2-40B4-BE49-F238E27FC236}">
                  <a16:creationId xmlns:a16="http://schemas.microsoft.com/office/drawing/2014/main" id="{5C768183-5E1C-4D32-AFA8-34C1F4CEC361}"/>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453" name="Straight Connector 14">
              <a:extLst>
                <a:ext uri="{FF2B5EF4-FFF2-40B4-BE49-F238E27FC236}">
                  <a16:creationId xmlns:a16="http://schemas.microsoft.com/office/drawing/2014/main" id="{38D1930D-6A99-4B46-AA55-BFB4BCB2301B}"/>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1A1CE9C-D049-41F3-8994-A2229985FD80}"/>
              </a:ext>
            </a:extLst>
          </p:cNvPr>
          <p:cNvSpPr>
            <a:spLocks noGrp="1" noChangeArrowheads="1"/>
          </p:cNvSpPr>
          <p:nvPr>
            <p:ph type="title"/>
          </p:nvPr>
        </p:nvSpPr>
        <p:spPr>
          <a:xfrm>
            <a:off x="503238" y="301625"/>
            <a:ext cx="9069387" cy="669925"/>
          </a:xfrm>
        </p:spPr>
        <p:txBody>
          <a:bodyPr/>
          <a:lstStyle/>
          <a:p>
            <a:pPr eaLnBrk="1"/>
            <a:r>
              <a:rPr lang="en-US" altLang="pl-PL" sz="3600" b="1"/>
              <a:t>Medical equipment </a:t>
            </a:r>
            <a:endParaRPr lang="en-US" altLang="pl-PL" sz="3200" b="1"/>
          </a:p>
        </p:txBody>
      </p:sp>
      <p:sp>
        <p:nvSpPr>
          <p:cNvPr id="19459" name="TextBox 3">
            <a:extLst>
              <a:ext uri="{FF2B5EF4-FFF2-40B4-BE49-F238E27FC236}">
                <a16:creationId xmlns:a16="http://schemas.microsoft.com/office/drawing/2014/main" id="{CD21D18A-7CA1-45D0-AA65-30D71BC30244}"/>
              </a:ext>
            </a:extLst>
          </p:cNvPr>
          <p:cNvSpPr txBox="1">
            <a:spLocks noChangeArrowheads="1"/>
          </p:cNvSpPr>
          <p:nvPr/>
        </p:nvSpPr>
        <p:spPr bwMode="auto">
          <a:xfrm>
            <a:off x="754063" y="1077913"/>
            <a:ext cx="85677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a:t>Poland is a highly appreciated partner as a competitive manufacturer of top quality instruments and devices </a:t>
            </a:r>
            <a:r>
              <a:rPr lang="pl-PL" altLang="pl-PL" sz="1200"/>
              <a:t/>
            </a:r>
            <a:br>
              <a:rPr lang="pl-PL" altLang="pl-PL" sz="1200"/>
            </a:br>
            <a:r>
              <a:rPr lang="en-US" altLang="pl-PL" sz="1200"/>
              <a:t>used in healthcare, surgery, dentistry and veterinary medicine. </a:t>
            </a:r>
            <a:r>
              <a:rPr lang="pl-PL" altLang="pl-PL" sz="1200"/>
              <a:t/>
            </a:r>
            <a:br>
              <a:rPr lang="pl-PL" altLang="pl-PL" sz="1200"/>
            </a:br>
            <a:r>
              <a:rPr lang="en-US" altLang="pl-PL" sz="1200"/>
              <a:t>Polish companies export medical equipment mostly to the EU (64%). </a:t>
            </a:r>
          </a:p>
        </p:txBody>
      </p:sp>
      <p:sp>
        <p:nvSpPr>
          <p:cNvPr id="19460" name="TextBox 4">
            <a:extLst>
              <a:ext uri="{FF2B5EF4-FFF2-40B4-BE49-F238E27FC236}">
                <a16:creationId xmlns:a16="http://schemas.microsoft.com/office/drawing/2014/main" id="{9A34B047-4487-4CB5-94F9-17870AF8B0CC}"/>
              </a:ext>
            </a:extLst>
          </p:cNvPr>
          <p:cNvSpPr txBox="1">
            <a:spLocks noChangeArrowheads="1"/>
          </p:cNvSpPr>
          <p:nvPr/>
        </p:nvSpPr>
        <p:spPr bwMode="auto">
          <a:xfrm>
            <a:off x="5351463" y="2932113"/>
            <a:ext cx="4214812" cy="20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dirty="0"/>
              <a:t>In 2017 the value </a:t>
            </a:r>
            <a:r>
              <a:rPr lang="pl-PL" altLang="pl-PL" sz="1400" dirty="0"/>
              <a:t/>
            </a:r>
            <a:br>
              <a:rPr lang="pl-PL" altLang="pl-PL" sz="1400" dirty="0"/>
            </a:br>
            <a:r>
              <a:rPr lang="en-US" altLang="pl-PL" sz="1400" dirty="0" smtClean="0"/>
              <a:t>of</a:t>
            </a:r>
            <a:r>
              <a:rPr lang="pl-PL" altLang="pl-PL" sz="1400" dirty="0" smtClean="0"/>
              <a:t> </a:t>
            </a:r>
            <a:r>
              <a:rPr lang="en-US" altLang="pl-PL" sz="1400" dirty="0" smtClean="0"/>
              <a:t>Polish </a:t>
            </a:r>
            <a:r>
              <a:rPr lang="en-US" altLang="pl-PL" sz="1400" dirty="0"/>
              <a:t>medical </a:t>
            </a:r>
            <a:r>
              <a:rPr lang="en-US" altLang="pl-PL" sz="1400" dirty="0" smtClean="0"/>
              <a:t>equipment</a:t>
            </a:r>
            <a:r>
              <a:rPr lang="pl-PL" altLang="pl-PL" sz="1400" dirty="0" smtClean="0"/>
              <a:t> export</a:t>
            </a:r>
            <a:r>
              <a:rPr lang="en-US" altLang="pl-PL" sz="1400" dirty="0" smtClean="0"/>
              <a:t> </a:t>
            </a:r>
            <a:r>
              <a:rPr lang="pl-PL" altLang="pl-PL" sz="1400" dirty="0"/>
              <a:t/>
            </a:r>
            <a:br>
              <a:rPr lang="pl-PL" altLang="pl-PL" sz="1400" dirty="0"/>
            </a:br>
            <a:r>
              <a:rPr lang="en-US" altLang="pl-PL" sz="1400" dirty="0"/>
              <a:t>exceeded EUR 1.8 billion. </a:t>
            </a:r>
            <a:endParaRPr lang="pl-PL" altLang="pl-PL" sz="1400" dirty="0"/>
          </a:p>
          <a:p>
            <a:pPr eaLnBrk="1">
              <a:lnSpc>
                <a:spcPct val="93000"/>
              </a:lnSpc>
              <a:buClr>
                <a:srgbClr val="000000"/>
              </a:buClr>
              <a:buSzPct val="100000"/>
              <a:buFont typeface="Times New Roman" panose="02020603050405020304" pitchFamily="18" charset="0"/>
              <a:buNone/>
            </a:pPr>
            <a:endParaRPr lang="pl-PL" altLang="pl-PL" sz="1400" dirty="0"/>
          </a:p>
          <a:p>
            <a:pPr eaLnBrk="1">
              <a:lnSpc>
                <a:spcPct val="93000"/>
              </a:lnSpc>
              <a:buClr>
                <a:srgbClr val="000000"/>
              </a:buClr>
              <a:buSzPct val="100000"/>
              <a:buFont typeface="Times New Roman" panose="02020603050405020304" pitchFamily="18" charset="0"/>
              <a:buNone/>
            </a:pPr>
            <a:r>
              <a:rPr lang="en-US" altLang="pl-PL" sz="1400" dirty="0"/>
              <a:t>Its share in the entire export </a:t>
            </a:r>
            <a:r>
              <a:rPr lang="pl-PL" altLang="pl-PL" sz="1400" dirty="0"/>
              <a:t/>
            </a:r>
            <a:br>
              <a:rPr lang="pl-PL" altLang="pl-PL" sz="1400" dirty="0"/>
            </a:br>
            <a:r>
              <a:rPr lang="en-US" altLang="pl-PL" sz="1400" dirty="0"/>
              <a:t>has been increasing for years: </a:t>
            </a:r>
            <a:r>
              <a:rPr lang="pl-PL" altLang="pl-PL" sz="1400" dirty="0"/>
              <a:t/>
            </a:r>
            <a:br>
              <a:rPr lang="pl-PL" altLang="pl-PL" sz="1400" dirty="0"/>
            </a:br>
            <a:r>
              <a:rPr lang="pl-PL" altLang="pl-PL" sz="1400" dirty="0" smtClean="0"/>
              <a:t> </a:t>
            </a:r>
          </a:p>
          <a:p>
            <a:pPr marL="285750" indent="-285750" eaLnBrk="1">
              <a:lnSpc>
                <a:spcPct val="93000"/>
              </a:lnSpc>
              <a:buClr>
                <a:srgbClr val="000000"/>
              </a:buClr>
              <a:buSzPct val="100000"/>
              <a:buFont typeface="Wingdings" panose="05000000000000000000" pitchFamily="2" charset="2"/>
              <a:buChar char="Ø"/>
            </a:pPr>
            <a:r>
              <a:rPr lang="pl-PL" altLang="pl-PL" sz="1400" dirty="0" smtClean="0"/>
              <a:t> </a:t>
            </a:r>
            <a:r>
              <a:rPr lang="en-US" altLang="pl-PL" sz="1400" dirty="0" smtClean="0"/>
              <a:t>from </a:t>
            </a:r>
            <a:r>
              <a:rPr lang="en-US" altLang="pl-PL" sz="1400" dirty="0"/>
              <a:t>0.3% in 2004 </a:t>
            </a:r>
            <a:r>
              <a:rPr lang="pl-PL" altLang="pl-PL" sz="1400" dirty="0"/>
              <a:t/>
            </a:r>
            <a:br>
              <a:rPr lang="pl-PL" altLang="pl-PL" sz="1400" dirty="0"/>
            </a:br>
            <a:r>
              <a:rPr lang="pl-PL" altLang="pl-PL" sz="1400" dirty="0" smtClean="0"/>
              <a:t> </a:t>
            </a:r>
          </a:p>
          <a:p>
            <a:pPr marL="285750" indent="-285750" eaLnBrk="1">
              <a:lnSpc>
                <a:spcPct val="93000"/>
              </a:lnSpc>
              <a:buClr>
                <a:srgbClr val="000000"/>
              </a:buClr>
              <a:buSzPct val="100000"/>
              <a:buFont typeface="Wingdings" panose="05000000000000000000" pitchFamily="2" charset="2"/>
              <a:buChar char="Ø"/>
            </a:pPr>
            <a:r>
              <a:rPr lang="pl-PL" altLang="pl-PL" sz="1400" dirty="0" smtClean="0"/>
              <a:t> </a:t>
            </a:r>
            <a:r>
              <a:rPr lang="en-US" altLang="pl-PL" sz="1400" dirty="0" smtClean="0"/>
              <a:t>to </a:t>
            </a:r>
            <a:r>
              <a:rPr lang="en-US" altLang="pl-PL" sz="1400" dirty="0"/>
              <a:t>0.88% in 2017.</a:t>
            </a:r>
          </a:p>
        </p:txBody>
      </p:sp>
      <p:pic>
        <p:nvPicPr>
          <p:cNvPr id="19461" name="Picture 6" descr="katalog_POLSKA_doPP_Layout 1-10_2.jpg">
            <a:extLst>
              <a:ext uri="{FF2B5EF4-FFF2-40B4-BE49-F238E27FC236}">
                <a16:creationId xmlns:a16="http://schemas.microsoft.com/office/drawing/2014/main" id="{B14A7E98-0AB9-4255-A09A-D90339495B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3688" y="6516688"/>
            <a:ext cx="3127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katalog_POLSKA_doPP_Layout 1-10.jpg">
            <a:extLst>
              <a:ext uri="{FF2B5EF4-FFF2-40B4-BE49-F238E27FC236}">
                <a16:creationId xmlns:a16="http://schemas.microsoft.com/office/drawing/2014/main" id="{154DC20F-9D7F-4457-83D8-255304FBB7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6372225"/>
            <a:ext cx="2619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12">
            <a:extLst>
              <a:ext uri="{FF2B5EF4-FFF2-40B4-BE49-F238E27FC236}">
                <a16:creationId xmlns:a16="http://schemas.microsoft.com/office/drawing/2014/main" id="{2986DC76-FD21-4F9C-B624-7FA2F3D6DE96}"/>
              </a:ext>
            </a:extLst>
          </p:cNvPr>
          <p:cNvGrpSpPr>
            <a:grpSpLocks/>
          </p:cNvGrpSpPr>
          <p:nvPr/>
        </p:nvGrpSpPr>
        <p:grpSpPr bwMode="auto">
          <a:xfrm>
            <a:off x="4392613" y="323850"/>
            <a:ext cx="1439862" cy="1439863"/>
            <a:chOff x="4392240" y="323453"/>
            <a:chExt cx="1440160" cy="1296144"/>
          </a:xfrm>
        </p:grpSpPr>
        <p:cxnSp>
          <p:nvCxnSpPr>
            <p:cNvPr id="19465" name="Straight Connector 13">
              <a:extLst>
                <a:ext uri="{FF2B5EF4-FFF2-40B4-BE49-F238E27FC236}">
                  <a16:creationId xmlns:a16="http://schemas.microsoft.com/office/drawing/2014/main" id="{4720E853-3C2F-417E-A2A9-DC14D8471FC1}"/>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6" name="Straight Connector 14">
              <a:extLst>
                <a:ext uri="{FF2B5EF4-FFF2-40B4-BE49-F238E27FC236}">
                  <a16:creationId xmlns:a16="http://schemas.microsoft.com/office/drawing/2014/main" id="{A6B5B685-AAFB-4953-AB0E-221C2FE1C517}"/>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1E75E3AA-D5DE-4231-B641-0784696C5B7B}"/>
              </a:ext>
            </a:extLst>
          </p:cNvPr>
          <p:cNvGraphicFramePr>
            <a:graphicFrameLocks/>
          </p:cNvGraphicFramePr>
          <p:nvPr>
            <p:extLst>
              <p:ext uri="{D42A27DB-BD31-4B8C-83A1-F6EECF244321}">
                <p14:modId xmlns:p14="http://schemas.microsoft.com/office/powerpoint/2010/main" val="648866084"/>
              </p:ext>
            </p:extLst>
          </p:nvPr>
        </p:nvGraphicFramePr>
        <p:xfrm>
          <a:off x="495300" y="2139950"/>
          <a:ext cx="4527550" cy="40005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a:extLst>
              <a:ext uri="{FF2B5EF4-FFF2-40B4-BE49-F238E27FC236}">
                <a16:creationId xmlns:a16="http://schemas.microsoft.com/office/drawing/2014/main" id="{2A8E32F2-3B03-4370-9B8D-F23041C69FFB}"/>
              </a:ext>
            </a:extLst>
          </p:cNvPr>
          <p:cNvSpPr txBox="1">
            <a:spLocks noChangeArrowheads="1"/>
          </p:cNvSpPr>
          <p:nvPr/>
        </p:nvSpPr>
        <p:spPr bwMode="auto">
          <a:xfrm>
            <a:off x="6686550" y="1520825"/>
            <a:ext cx="31464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b="1">
                <a:solidFill>
                  <a:srgbClr val="FF0000"/>
                </a:solidFill>
              </a:rPr>
              <a:t>Over 60%</a:t>
            </a:r>
            <a:r>
              <a:rPr lang="en-US" altLang="pl-PL" sz="1400" b="1"/>
              <a:t> </a:t>
            </a:r>
            <a:r>
              <a:rPr lang="en-US" altLang="pl-PL" sz="1400"/>
              <a:t>of the sector revenue</a:t>
            </a:r>
            <a:r>
              <a:rPr lang="pl-PL" altLang="pl-PL" sz="1400"/>
              <a:t/>
            </a:r>
            <a:br>
              <a:rPr lang="pl-PL" altLang="pl-PL" sz="1400"/>
            </a:br>
            <a:r>
              <a:rPr lang="en-US" altLang="pl-PL" sz="1400"/>
              <a:t>is generated by export. </a:t>
            </a:r>
          </a:p>
        </p:txBody>
      </p:sp>
      <p:pic>
        <p:nvPicPr>
          <p:cNvPr id="21507" name="Picture 5" descr="katalog_POLSKA_doPP_Layout 1-10_3.jpg">
            <a:extLst>
              <a:ext uri="{FF2B5EF4-FFF2-40B4-BE49-F238E27FC236}">
                <a16:creationId xmlns:a16="http://schemas.microsoft.com/office/drawing/2014/main" id="{C4CA2984-B975-4F08-A6C4-D53ECA90DA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4652963"/>
            <a:ext cx="2984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Symbol zastępczy zawartości 8">
            <a:extLst>
              <a:ext uri="{FF2B5EF4-FFF2-40B4-BE49-F238E27FC236}">
                <a16:creationId xmlns:a16="http://schemas.microsoft.com/office/drawing/2014/main" id="{5116CDE6-16E5-4B28-8B61-959605C02E65}"/>
              </a:ext>
            </a:extLst>
          </p:cNvPr>
          <p:cNvGraphicFramePr>
            <a:graphicFrameLocks/>
          </p:cNvGraphicFramePr>
          <p:nvPr>
            <p:extLst>
              <p:ext uri="{D42A27DB-BD31-4B8C-83A1-F6EECF244321}">
                <p14:modId xmlns:p14="http://schemas.microsoft.com/office/powerpoint/2010/main" val="3187521568"/>
              </p:ext>
            </p:extLst>
          </p:nvPr>
        </p:nvGraphicFramePr>
        <p:xfrm>
          <a:off x="215900" y="146050"/>
          <a:ext cx="9072563" cy="3736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Symbol zastępczy zawartości 8">
            <a:extLst>
              <a:ext uri="{FF2B5EF4-FFF2-40B4-BE49-F238E27FC236}">
                <a16:creationId xmlns:a16="http://schemas.microsoft.com/office/drawing/2014/main" id="{7FFE2BAF-798C-403D-880C-411EC101D851}"/>
              </a:ext>
            </a:extLst>
          </p:cNvPr>
          <p:cNvGraphicFramePr>
            <a:graphicFrameLocks/>
          </p:cNvGraphicFramePr>
          <p:nvPr>
            <p:extLst>
              <p:ext uri="{D42A27DB-BD31-4B8C-83A1-F6EECF244321}">
                <p14:modId xmlns:p14="http://schemas.microsoft.com/office/powerpoint/2010/main" val="3187437058"/>
              </p:ext>
            </p:extLst>
          </p:nvPr>
        </p:nvGraphicFramePr>
        <p:xfrm>
          <a:off x="334963" y="3902075"/>
          <a:ext cx="8953500" cy="34067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EA7E337-8785-4708-9C28-86DFBB0D21E6}"/>
              </a:ext>
            </a:extLst>
          </p:cNvPr>
          <p:cNvSpPr>
            <a:spLocks noGrp="1" noChangeArrowheads="1"/>
          </p:cNvSpPr>
          <p:nvPr>
            <p:ph type="title"/>
          </p:nvPr>
        </p:nvSpPr>
        <p:spPr>
          <a:xfrm>
            <a:off x="503238" y="301625"/>
            <a:ext cx="9069387" cy="669925"/>
          </a:xfrm>
        </p:spPr>
        <p:txBody>
          <a:bodyPr/>
          <a:lstStyle/>
          <a:p>
            <a:pPr eaLnBrk="1"/>
            <a:r>
              <a:rPr lang="en-US" altLang="pl-PL" sz="3600" b="1"/>
              <a:t>Machines and equipment </a:t>
            </a:r>
            <a:endParaRPr lang="en-US" altLang="pl-PL" sz="3200" b="1"/>
          </a:p>
        </p:txBody>
      </p:sp>
      <p:sp>
        <p:nvSpPr>
          <p:cNvPr id="22531" name="TextBox 3">
            <a:extLst>
              <a:ext uri="{FF2B5EF4-FFF2-40B4-BE49-F238E27FC236}">
                <a16:creationId xmlns:a16="http://schemas.microsoft.com/office/drawing/2014/main" id="{9D1FF624-FEFA-47C3-AC9C-D94D6C1B8266}"/>
              </a:ext>
            </a:extLst>
          </p:cNvPr>
          <p:cNvSpPr txBox="1">
            <a:spLocks noChangeArrowheads="1"/>
          </p:cNvSpPr>
          <p:nvPr/>
        </p:nvSpPr>
        <p:spPr bwMode="auto">
          <a:xfrm>
            <a:off x="1365250" y="969963"/>
            <a:ext cx="73453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Growing demand for raw materials stimulates the development of the machinery and equipment sector. </a:t>
            </a:r>
            <a:endParaRPr lang="en-US" altLang="pl-PL" sz="1200" dirty="0"/>
          </a:p>
        </p:txBody>
      </p:sp>
      <p:sp>
        <p:nvSpPr>
          <p:cNvPr id="22532" name="TextBox 5">
            <a:extLst>
              <a:ext uri="{FF2B5EF4-FFF2-40B4-BE49-F238E27FC236}">
                <a16:creationId xmlns:a16="http://schemas.microsoft.com/office/drawing/2014/main" id="{18E548AA-75ED-4788-86AD-B15601E9E9D4}"/>
              </a:ext>
            </a:extLst>
          </p:cNvPr>
          <p:cNvSpPr txBox="1">
            <a:spLocks noChangeArrowheads="1"/>
          </p:cNvSpPr>
          <p:nvPr/>
        </p:nvSpPr>
        <p:spPr bwMode="auto">
          <a:xfrm>
            <a:off x="5680075" y="5897563"/>
            <a:ext cx="4056063"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dirty="0"/>
              <a:t>The local market of construction machinery </a:t>
            </a:r>
            <a:r>
              <a:rPr lang="pl-PL" altLang="pl-PL" sz="1400" dirty="0" err="1" smtClean="0"/>
              <a:t>comprises</a:t>
            </a:r>
            <a:r>
              <a:rPr lang="en-US" altLang="pl-PL" sz="1400" dirty="0" smtClean="0"/>
              <a:t> 60</a:t>
            </a:r>
            <a:r>
              <a:rPr lang="pl-PL" altLang="pl-PL" sz="1400" dirty="0" smtClean="0"/>
              <a:t>,</a:t>
            </a:r>
            <a:r>
              <a:rPr lang="en-US" altLang="pl-PL" sz="1400" dirty="0" smtClean="0"/>
              <a:t>000 </a:t>
            </a:r>
            <a:r>
              <a:rPr lang="en-US" altLang="pl-PL" sz="1400" dirty="0"/>
              <a:t>machines and devices </a:t>
            </a:r>
            <a:r>
              <a:rPr lang="pl-PL" altLang="pl-PL" sz="1400" dirty="0"/>
              <a:t/>
            </a:r>
            <a:br>
              <a:rPr lang="pl-PL" altLang="pl-PL" sz="1400" dirty="0"/>
            </a:br>
            <a:r>
              <a:rPr lang="en-US" altLang="pl-PL" sz="1400" dirty="0"/>
              <a:t>– including ca. </a:t>
            </a:r>
            <a:r>
              <a:rPr lang="en-US" altLang="pl-PL" sz="1400" dirty="0" smtClean="0"/>
              <a:t>10</a:t>
            </a:r>
            <a:r>
              <a:rPr lang="pl-PL" altLang="pl-PL" sz="1400" dirty="0" smtClean="0"/>
              <a:t>,</a:t>
            </a:r>
            <a:r>
              <a:rPr lang="en-US" altLang="pl-PL" sz="1400" dirty="0" smtClean="0"/>
              <a:t>000 </a:t>
            </a:r>
            <a:r>
              <a:rPr lang="en-US" altLang="pl-PL" sz="1400" dirty="0"/>
              <a:t>mobile cranes, </a:t>
            </a:r>
            <a:r>
              <a:rPr lang="pl-PL" altLang="pl-PL" sz="1400" dirty="0"/>
              <a:t/>
            </a:r>
            <a:br>
              <a:rPr lang="pl-PL" altLang="pl-PL" sz="1400" dirty="0"/>
            </a:br>
            <a:r>
              <a:rPr lang="en-US" altLang="pl-PL" sz="1400" dirty="0" smtClean="0"/>
              <a:t>11</a:t>
            </a:r>
            <a:r>
              <a:rPr lang="pl-PL" altLang="pl-PL" sz="1400" dirty="0" smtClean="0"/>
              <a:t>,</a:t>
            </a:r>
            <a:r>
              <a:rPr lang="en-US" altLang="pl-PL" sz="1400" dirty="0" smtClean="0"/>
              <a:t>000 </a:t>
            </a:r>
            <a:r>
              <a:rPr lang="en-US" altLang="pl-PL" sz="1400" dirty="0"/>
              <a:t>diggers, </a:t>
            </a:r>
            <a:r>
              <a:rPr lang="en-US" altLang="pl-PL" sz="1400" dirty="0" smtClean="0"/>
              <a:t>10</a:t>
            </a:r>
            <a:r>
              <a:rPr lang="pl-PL" altLang="pl-PL" sz="1400" dirty="0" smtClean="0"/>
              <a:t>,</a:t>
            </a:r>
            <a:r>
              <a:rPr lang="en-US" altLang="pl-PL" sz="1400" dirty="0" smtClean="0"/>
              <a:t>000 </a:t>
            </a:r>
            <a:r>
              <a:rPr lang="en-US" altLang="pl-PL" sz="1400" dirty="0"/>
              <a:t>caterpillar dozers, </a:t>
            </a:r>
            <a:r>
              <a:rPr lang="pl-PL" altLang="pl-PL" sz="1400" dirty="0"/>
              <a:t/>
            </a:r>
            <a:br>
              <a:rPr lang="pl-PL" altLang="pl-PL" sz="1400" dirty="0"/>
            </a:br>
            <a:r>
              <a:rPr lang="en-US" altLang="pl-PL" sz="1400" dirty="0" smtClean="0"/>
              <a:t>3</a:t>
            </a:r>
            <a:r>
              <a:rPr lang="pl-PL" altLang="pl-PL" sz="1400" dirty="0" smtClean="0"/>
              <a:t>,</a:t>
            </a:r>
            <a:r>
              <a:rPr lang="en-US" altLang="pl-PL" sz="1400" dirty="0" smtClean="0"/>
              <a:t>000 </a:t>
            </a:r>
            <a:r>
              <a:rPr lang="en-US" altLang="pl-PL" sz="1400" dirty="0"/>
              <a:t>wheel loaders, etc.</a:t>
            </a:r>
          </a:p>
        </p:txBody>
      </p:sp>
      <p:sp>
        <p:nvSpPr>
          <p:cNvPr id="22533" name="Oval 13">
            <a:extLst>
              <a:ext uri="{FF2B5EF4-FFF2-40B4-BE49-F238E27FC236}">
                <a16:creationId xmlns:a16="http://schemas.microsoft.com/office/drawing/2014/main" id="{5F1B88E8-816B-469F-B46C-51AE819BB16E}"/>
              </a:ext>
            </a:extLst>
          </p:cNvPr>
          <p:cNvSpPr>
            <a:spLocks noChangeArrowheads="1"/>
          </p:cNvSpPr>
          <p:nvPr/>
        </p:nvSpPr>
        <p:spPr bwMode="auto">
          <a:xfrm>
            <a:off x="7453313" y="2740025"/>
            <a:ext cx="2374900" cy="2376488"/>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2534" name="TextBox 14">
            <a:extLst>
              <a:ext uri="{FF2B5EF4-FFF2-40B4-BE49-F238E27FC236}">
                <a16:creationId xmlns:a16="http://schemas.microsoft.com/office/drawing/2014/main" id="{F8A31ECD-E215-4C62-B723-4737ECDEF773}"/>
              </a:ext>
            </a:extLst>
          </p:cNvPr>
          <p:cNvSpPr txBox="1">
            <a:spLocks noChangeArrowheads="1"/>
          </p:cNvSpPr>
          <p:nvPr/>
        </p:nvSpPr>
        <p:spPr bwMode="auto">
          <a:xfrm>
            <a:off x="7545388" y="3203575"/>
            <a:ext cx="21907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800" b="1">
                <a:solidFill>
                  <a:schemeClr val="bg1"/>
                </a:solidFill>
              </a:rPr>
              <a:t>﻿</a:t>
            </a:r>
            <a:r>
              <a:rPr lang="pl-PL" altLang="pl-PL" sz="4800" b="1">
                <a:solidFill>
                  <a:schemeClr val="bg1"/>
                </a:solidFill>
              </a:rPr>
              <a:t>10.7%</a:t>
            </a:r>
            <a:endParaRPr lang="en-US" altLang="pl-PL" sz="4800" b="1">
              <a:solidFill>
                <a:schemeClr val="bg1"/>
              </a:solidFill>
            </a:endParaRPr>
          </a:p>
        </p:txBody>
      </p:sp>
      <p:sp>
        <p:nvSpPr>
          <p:cNvPr id="22535" name="TextBox 15">
            <a:extLst>
              <a:ext uri="{FF2B5EF4-FFF2-40B4-BE49-F238E27FC236}">
                <a16:creationId xmlns:a16="http://schemas.microsoft.com/office/drawing/2014/main" id="{22487F08-940F-4335-B990-F5980FADBF03}"/>
              </a:ext>
            </a:extLst>
          </p:cNvPr>
          <p:cNvSpPr txBox="1">
            <a:spLocks noChangeArrowheads="1"/>
          </p:cNvSpPr>
          <p:nvPr/>
        </p:nvSpPr>
        <p:spPr bwMode="auto">
          <a:xfrm>
            <a:off x="7705725" y="4054475"/>
            <a:ext cx="18716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a:solidFill>
                  <a:srgbClr val="FFFFFF"/>
                </a:solidFill>
              </a:rPr>
              <a:t>share of machinery and equipment in total exports (2017)</a:t>
            </a:r>
          </a:p>
        </p:txBody>
      </p:sp>
      <p:grpSp>
        <p:nvGrpSpPr>
          <p:cNvPr id="22536" name="Group 12">
            <a:extLst>
              <a:ext uri="{FF2B5EF4-FFF2-40B4-BE49-F238E27FC236}">
                <a16:creationId xmlns:a16="http://schemas.microsoft.com/office/drawing/2014/main" id="{8107010B-FD4B-4F20-9F93-2F1B0023D58D}"/>
              </a:ext>
            </a:extLst>
          </p:cNvPr>
          <p:cNvGrpSpPr>
            <a:grpSpLocks/>
          </p:cNvGrpSpPr>
          <p:nvPr/>
        </p:nvGrpSpPr>
        <p:grpSpPr bwMode="auto">
          <a:xfrm>
            <a:off x="4392613" y="301625"/>
            <a:ext cx="1439862" cy="1030288"/>
            <a:chOff x="4392240" y="323453"/>
            <a:chExt cx="1440160" cy="1296144"/>
          </a:xfrm>
        </p:grpSpPr>
        <p:cxnSp>
          <p:nvCxnSpPr>
            <p:cNvPr id="22541" name="Straight Connector 13">
              <a:extLst>
                <a:ext uri="{FF2B5EF4-FFF2-40B4-BE49-F238E27FC236}">
                  <a16:creationId xmlns:a16="http://schemas.microsoft.com/office/drawing/2014/main" id="{9263417F-5EB4-4AA3-8CFF-206B90BD7883}"/>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42" name="Straight Connector 14">
              <a:extLst>
                <a:ext uri="{FF2B5EF4-FFF2-40B4-BE49-F238E27FC236}">
                  <a16:creationId xmlns:a16="http://schemas.microsoft.com/office/drawing/2014/main" id="{06D1481B-CCC4-4B19-B743-61C86CA82BC0}"/>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45CADD8B-4404-42E1-8C56-455189E673DB}"/>
              </a:ext>
            </a:extLst>
          </p:cNvPr>
          <p:cNvGraphicFramePr>
            <a:graphicFrameLocks/>
          </p:cNvGraphicFramePr>
          <p:nvPr>
            <p:extLst>
              <p:ext uri="{D42A27DB-BD31-4B8C-83A1-F6EECF244321}">
                <p14:modId xmlns:p14="http://schemas.microsoft.com/office/powerpoint/2010/main" val="3960903966"/>
              </p:ext>
            </p:extLst>
          </p:nvPr>
        </p:nvGraphicFramePr>
        <p:xfrm>
          <a:off x="192088" y="4514850"/>
          <a:ext cx="5135562" cy="2978150"/>
        </p:xfrm>
        <a:graphic>
          <a:graphicData uri="http://schemas.openxmlformats.org/drawingml/2006/chart">
            <c:chart xmlns:c="http://schemas.openxmlformats.org/drawingml/2006/chart" xmlns:r="http://schemas.openxmlformats.org/officeDocument/2006/relationships" r:id="rId2"/>
          </a:graphicData>
        </a:graphic>
      </p:graphicFrame>
      <p:pic>
        <p:nvPicPr>
          <p:cNvPr id="22538" name="Obraz 1">
            <a:extLst>
              <a:ext uri="{FF2B5EF4-FFF2-40B4-BE49-F238E27FC236}">
                <a16:creationId xmlns:a16="http://schemas.microsoft.com/office/drawing/2014/main" id="{E5913A88-FC9F-4919-8D37-ABF62AD53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573213"/>
            <a:ext cx="44164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Owal 2">
            <a:extLst>
              <a:ext uri="{FF2B5EF4-FFF2-40B4-BE49-F238E27FC236}">
                <a16:creationId xmlns:a16="http://schemas.microsoft.com/office/drawing/2014/main" id="{57049243-C5C3-44B6-9358-F8E3175DE8EF}"/>
              </a:ext>
            </a:extLst>
          </p:cNvPr>
          <p:cNvSpPr>
            <a:spLocks noChangeArrowheads="1"/>
          </p:cNvSpPr>
          <p:nvPr/>
        </p:nvSpPr>
        <p:spPr bwMode="auto">
          <a:xfrm>
            <a:off x="4103688" y="1474788"/>
            <a:ext cx="669925" cy="46037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pPr>
            <a:endParaRPr lang="pl-PL" altLang="pl-PL"/>
          </a:p>
        </p:txBody>
      </p:sp>
      <p:sp>
        <p:nvSpPr>
          <p:cNvPr id="22540" name="TextBox 4">
            <a:extLst>
              <a:ext uri="{FF2B5EF4-FFF2-40B4-BE49-F238E27FC236}">
                <a16:creationId xmlns:a16="http://schemas.microsoft.com/office/drawing/2014/main" id="{138EF58F-DFDD-46C2-A1F3-7DA0839473E5}"/>
              </a:ext>
            </a:extLst>
          </p:cNvPr>
          <p:cNvSpPr txBox="1">
            <a:spLocks noChangeArrowheads="1"/>
          </p:cNvSpPr>
          <p:nvPr/>
        </p:nvSpPr>
        <p:spPr bwMode="auto">
          <a:xfrm>
            <a:off x="4424363" y="1619597"/>
            <a:ext cx="3816350"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GB" altLang="pl-PL" sz="1400" dirty="0"/>
              <a:t>EUR </a:t>
            </a:r>
            <a:r>
              <a:rPr lang="en-GB" altLang="pl-PL" sz="1400" dirty="0" smtClean="0"/>
              <a:t>11</a:t>
            </a:r>
            <a:r>
              <a:rPr lang="pl-PL" altLang="pl-PL" sz="1400" dirty="0" smtClean="0"/>
              <a:t>,</a:t>
            </a:r>
            <a:r>
              <a:rPr lang="en-GB" altLang="pl-PL" sz="1400" dirty="0" smtClean="0"/>
              <a:t>292 </a:t>
            </a:r>
            <a:r>
              <a:rPr lang="en-GB" altLang="pl-PL" sz="1400" dirty="0"/>
              <a:t>million – </a:t>
            </a:r>
            <a:r>
              <a:rPr lang="pl-PL" altLang="pl-PL" sz="1400" dirty="0"/>
              <a:t/>
            </a:r>
            <a:br>
              <a:rPr lang="pl-PL" altLang="pl-PL" sz="1400" dirty="0"/>
            </a:br>
            <a:r>
              <a:rPr lang="en-GB" altLang="pl-PL" sz="1400" dirty="0"/>
              <a:t>machinery and equipment sales in 2017 </a:t>
            </a:r>
            <a:r>
              <a:rPr lang="pl-PL" altLang="pl-PL" sz="1400" dirty="0"/>
              <a:t/>
            </a:r>
            <a:br>
              <a:rPr lang="pl-PL" altLang="pl-PL" sz="1400" dirty="0"/>
            </a:br>
            <a:r>
              <a:rPr lang="en-GB" altLang="pl-PL" sz="1400" dirty="0" smtClean="0"/>
              <a:t>(Statistic</a:t>
            </a:r>
            <a:r>
              <a:rPr lang="pl-PL" altLang="pl-PL" sz="1400" dirty="0" smtClean="0"/>
              <a:t>s Poland</a:t>
            </a:r>
            <a:r>
              <a:rPr lang="en-GB" altLang="pl-PL" sz="1400" dirty="0" smtClean="0"/>
              <a:t>, </a:t>
            </a:r>
            <a:r>
              <a:rPr lang="en-GB" altLang="pl-PL" sz="1400" dirty="0"/>
              <a:t>GUS)</a:t>
            </a:r>
            <a:endParaRPr lang="pl-PL" altLang="pl-PL"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a:extLst>
              <a:ext uri="{FF2B5EF4-FFF2-40B4-BE49-F238E27FC236}">
                <a16:creationId xmlns:a16="http://schemas.microsoft.com/office/drawing/2014/main" id="{C7BE5CCC-3033-4E6D-B400-F11C23B20F22}"/>
              </a:ext>
            </a:extLst>
          </p:cNvPr>
          <p:cNvSpPr txBox="1">
            <a:spLocks noChangeArrowheads="1"/>
          </p:cNvSpPr>
          <p:nvPr/>
        </p:nvSpPr>
        <p:spPr bwMode="auto">
          <a:xfrm>
            <a:off x="7416800" y="838200"/>
            <a:ext cx="2589213" cy="169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dirty="0"/>
              <a:t>﻿EUR 1.2 </a:t>
            </a:r>
            <a:r>
              <a:rPr lang="en-US" altLang="pl-PL" sz="1400" dirty="0" smtClean="0"/>
              <a:t>billion</a:t>
            </a:r>
            <a:r>
              <a:rPr lang="pl-PL" altLang="pl-PL" sz="1400" dirty="0" smtClean="0"/>
              <a:t>: </a:t>
            </a:r>
            <a:r>
              <a:rPr lang="en-US" altLang="pl-PL" sz="1400" dirty="0" smtClean="0"/>
              <a:t>value </a:t>
            </a:r>
            <a:r>
              <a:rPr lang="pl-PL" altLang="pl-PL" sz="1400" dirty="0"/>
              <a:t/>
            </a:r>
            <a:br>
              <a:rPr lang="pl-PL" altLang="pl-PL" sz="1400" dirty="0"/>
            </a:br>
            <a:r>
              <a:rPr lang="en-US" altLang="pl-PL" sz="1400" dirty="0"/>
              <a:t>of </a:t>
            </a:r>
            <a:r>
              <a:rPr lang="en-US" altLang="pl-PL" sz="1400" dirty="0" smtClean="0"/>
              <a:t>Polish </a:t>
            </a:r>
            <a:r>
              <a:rPr lang="en-US" altLang="pl-PL" sz="1400" dirty="0"/>
              <a:t>machines </a:t>
            </a:r>
            <a:r>
              <a:rPr lang="pl-PL" altLang="pl-PL" sz="1400" dirty="0"/>
              <a:t/>
            </a:r>
            <a:br>
              <a:rPr lang="pl-PL" altLang="pl-PL" sz="1400" dirty="0"/>
            </a:br>
            <a:r>
              <a:rPr lang="en-US" altLang="pl-PL" sz="1400" dirty="0"/>
              <a:t>and equipment </a:t>
            </a:r>
            <a:r>
              <a:rPr lang="en-US" altLang="pl-PL" sz="1400" dirty="0" smtClean="0"/>
              <a:t>export</a:t>
            </a:r>
            <a:r>
              <a:rPr lang="pl-PL" altLang="pl-PL" sz="1400" dirty="0" smtClean="0"/>
              <a:t>s</a:t>
            </a:r>
            <a:r>
              <a:rPr lang="en-US" altLang="pl-PL" sz="1400" dirty="0" smtClean="0"/>
              <a:t> </a:t>
            </a:r>
            <a:r>
              <a:rPr lang="en-US" altLang="pl-PL" sz="1400" dirty="0"/>
              <a:t>in 2017; </a:t>
            </a:r>
            <a:r>
              <a:rPr lang="pl-PL" altLang="pl-PL" sz="1400" dirty="0"/>
              <a:t/>
            </a:r>
            <a:br>
              <a:rPr lang="pl-PL" altLang="pl-PL" sz="1400" dirty="0"/>
            </a:br>
            <a:r>
              <a:rPr lang="en-US" altLang="pl-PL" sz="1400" dirty="0"/>
              <a:t>18.4% more than during </a:t>
            </a:r>
            <a:r>
              <a:rPr lang="pl-PL" altLang="pl-PL" sz="1400" dirty="0"/>
              <a:t/>
            </a:r>
            <a:br>
              <a:rPr lang="pl-PL" altLang="pl-PL" sz="1400" dirty="0"/>
            </a:br>
            <a:r>
              <a:rPr lang="en-US" altLang="pl-PL" sz="1400" dirty="0"/>
              <a:t>the same period of 2016</a:t>
            </a:r>
            <a:endParaRPr lang="pl-PL" altLang="pl-PL" sz="1400" dirty="0"/>
          </a:p>
          <a:p>
            <a:pPr eaLnBrk="1">
              <a:lnSpc>
                <a:spcPct val="93000"/>
              </a:lnSpc>
              <a:buClr>
                <a:srgbClr val="000000"/>
              </a:buClr>
              <a:buSzPct val="100000"/>
              <a:buFont typeface="Times New Roman" panose="02020603050405020304" pitchFamily="18" charset="0"/>
              <a:buNone/>
            </a:pPr>
            <a:endParaRPr lang="pl-PL" altLang="pl-PL" sz="1600" dirty="0"/>
          </a:p>
          <a:p>
            <a:pPr algn="r" eaLnBrk="1">
              <a:lnSpc>
                <a:spcPct val="93000"/>
              </a:lnSpc>
              <a:buClr>
                <a:srgbClr val="000000"/>
              </a:buClr>
              <a:buSzPct val="100000"/>
              <a:buFont typeface="Times New Roman" panose="02020603050405020304" pitchFamily="18" charset="0"/>
              <a:buNone/>
            </a:pPr>
            <a:r>
              <a:rPr lang="pl-PL" altLang="pl-PL" sz="1200" dirty="0"/>
              <a:t>Source: </a:t>
            </a:r>
            <a:r>
              <a:rPr lang="en-US" altLang="pl-PL" sz="1200" dirty="0"/>
              <a:t>machine.trade.gov.pl</a:t>
            </a:r>
            <a:endParaRPr lang="en-US" altLang="pl-PL" sz="500" dirty="0"/>
          </a:p>
        </p:txBody>
      </p:sp>
      <p:sp>
        <p:nvSpPr>
          <p:cNvPr id="23555" name="Oval 6">
            <a:extLst>
              <a:ext uri="{FF2B5EF4-FFF2-40B4-BE49-F238E27FC236}">
                <a16:creationId xmlns:a16="http://schemas.microsoft.com/office/drawing/2014/main" id="{00A1AD14-30FE-41CC-91FB-D9CDF982790B}"/>
              </a:ext>
            </a:extLst>
          </p:cNvPr>
          <p:cNvSpPr>
            <a:spLocks noChangeArrowheads="1"/>
          </p:cNvSpPr>
          <p:nvPr/>
        </p:nvSpPr>
        <p:spPr bwMode="auto">
          <a:xfrm>
            <a:off x="7416800" y="4356100"/>
            <a:ext cx="2376488" cy="2376488"/>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3556" name="TextBox 7">
            <a:extLst>
              <a:ext uri="{FF2B5EF4-FFF2-40B4-BE49-F238E27FC236}">
                <a16:creationId xmlns:a16="http://schemas.microsoft.com/office/drawing/2014/main" id="{89BA107B-9B46-4D77-92D4-4CD0AD4F4BA9}"/>
              </a:ext>
            </a:extLst>
          </p:cNvPr>
          <p:cNvSpPr txBox="1">
            <a:spLocks noChangeArrowheads="1"/>
          </p:cNvSpPr>
          <p:nvPr/>
        </p:nvSpPr>
        <p:spPr bwMode="auto">
          <a:xfrm>
            <a:off x="7524750" y="4867275"/>
            <a:ext cx="21605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5400" b="1">
                <a:solidFill>
                  <a:schemeClr val="bg1"/>
                </a:solidFill>
              </a:rPr>
              <a:t>﻿7</a:t>
            </a:r>
            <a:r>
              <a:rPr lang="pl-PL" altLang="pl-PL" sz="5400" b="1">
                <a:solidFill>
                  <a:schemeClr val="bg1"/>
                </a:solidFill>
              </a:rPr>
              <a:t>6%</a:t>
            </a:r>
            <a:endParaRPr lang="en-US" altLang="pl-PL" sz="5400" b="1">
              <a:solidFill>
                <a:schemeClr val="bg1"/>
              </a:solidFill>
            </a:endParaRPr>
          </a:p>
        </p:txBody>
      </p:sp>
      <p:sp>
        <p:nvSpPr>
          <p:cNvPr id="23557" name="TextBox 8">
            <a:extLst>
              <a:ext uri="{FF2B5EF4-FFF2-40B4-BE49-F238E27FC236}">
                <a16:creationId xmlns:a16="http://schemas.microsoft.com/office/drawing/2014/main" id="{03E2140D-4567-4C9B-A4FF-8912FD725BCB}"/>
              </a:ext>
            </a:extLst>
          </p:cNvPr>
          <p:cNvSpPr txBox="1">
            <a:spLocks noChangeArrowheads="1"/>
          </p:cNvSpPr>
          <p:nvPr/>
        </p:nvSpPr>
        <p:spPr bwMode="auto">
          <a:xfrm>
            <a:off x="7705725" y="5732463"/>
            <a:ext cx="18716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600" i="1" dirty="0">
                <a:solidFill>
                  <a:srgbClr val="FFFFFF"/>
                </a:solidFill>
              </a:rPr>
              <a:t>of </a:t>
            </a:r>
            <a:r>
              <a:rPr lang="en-US" altLang="pl-PL" sz="1600" i="1" dirty="0" smtClean="0">
                <a:solidFill>
                  <a:srgbClr val="FFFFFF"/>
                </a:solidFill>
              </a:rPr>
              <a:t>export</a:t>
            </a:r>
            <a:r>
              <a:rPr lang="pl-PL" altLang="pl-PL" sz="1600" i="1" dirty="0" smtClean="0">
                <a:solidFill>
                  <a:srgbClr val="FFFFFF"/>
                </a:solidFill>
              </a:rPr>
              <a:t>s</a:t>
            </a:r>
            <a:r>
              <a:rPr lang="en-US" altLang="pl-PL" sz="1600" i="1" dirty="0" smtClean="0">
                <a:solidFill>
                  <a:srgbClr val="FFFFFF"/>
                </a:solidFill>
              </a:rPr>
              <a:t> </a:t>
            </a:r>
            <a:r>
              <a:rPr lang="en-US" altLang="pl-PL" sz="1600" i="1" dirty="0">
                <a:solidFill>
                  <a:srgbClr val="FFFFFF"/>
                </a:solidFill>
              </a:rPr>
              <a:t>reach </a:t>
            </a:r>
            <a:r>
              <a:rPr lang="en-US" altLang="pl-PL" sz="1600" i="1" dirty="0" smtClean="0">
                <a:solidFill>
                  <a:srgbClr val="FFFFFF"/>
                </a:solidFill>
              </a:rPr>
              <a:t>EU </a:t>
            </a:r>
            <a:r>
              <a:rPr lang="en-US" altLang="pl-PL" sz="1600" i="1" dirty="0">
                <a:solidFill>
                  <a:srgbClr val="FFFFFF"/>
                </a:solidFill>
              </a:rPr>
              <a:t>markets </a:t>
            </a:r>
          </a:p>
        </p:txBody>
      </p:sp>
      <p:graphicFrame>
        <p:nvGraphicFramePr>
          <p:cNvPr id="2" name="Symbol zastępczy zawartości 8">
            <a:extLst>
              <a:ext uri="{FF2B5EF4-FFF2-40B4-BE49-F238E27FC236}">
                <a16:creationId xmlns:a16="http://schemas.microsoft.com/office/drawing/2014/main" id="{1F5970C0-FB6F-41E6-96BA-CF2C60AA8AD2}"/>
              </a:ext>
            </a:extLst>
          </p:cNvPr>
          <p:cNvGraphicFramePr>
            <a:graphicFrameLocks/>
          </p:cNvGraphicFramePr>
          <p:nvPr>
            <p:extLst>
              <p:ext uri="{D42A27DB-BD31-4B8C-83A1-F6EECF244321}">
                <p14:modId xmlns:p14="http://schemas.microsoft.com/office/powerpoint/2010/main" val="822566606"/>
              </p:ext>
            </p:extLst>
          </p:nvPr>
        </p:nvGraphicFramePr>
        <p:xfrm>
          <a:off x="336550" y="125413"/>
          <a:ext cx="7080250" cy="3654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Symbol zastępczy zawartości 8">
            <a:extLst>
              <a:ext uri="{FF2B5EF4-FFF2-40B4-BE49-F238E27FC236}">
                <a16:creationId xmlns:a16="http://schemas.microsoft.com/office/drawing/2014/main" id="{645675DA-6832-4D9C-BA64-36D3F84C8E70}"/>
              </a:ext>
            </a:extLst>
          </p:cNvPr>
          <p:cNvGraphicFramePr>
            <a:graphicFrameLocks/>
          </p:cNvGraphicFramePr>
          <p:nvPr>
            <p:extLst>
              <p:ext uri="{D42A27DB-BD31-4B8C-83A1-F6EECF244321}">
                <p14:modId xmlns:p14="http://schemas.microsoft.com/office/powerpoint/2010/main" val="4117100652"/>
              </p:ext>
            </p:extLst>
          </p:nvPr>
        </p:nvGraphicFramePr>
        <p:xfrm>
          <a:off x="336550" y="3779838"/>
          <a:ext cx="6864350" cy="35798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9D1BE03-FFF5-44FD-B90D-88373810962F}"/>
              </a:ext>
            </a:extLst>
          </p:cNvPr>
          <p:cNvSpPr>
            <a:spLocks noGrp="1" noChangeArrowheads="1"/>
          </p:cNvSpPr>
          <p:nvPr>
            <p:ph type="title"/>
          </p:nvPr>
        </p:nvSpPr>
        <p:spPr>
          <a:xfrm>
            <a:off x="503238" y="301625"/>
            <a:ext cx="9069387" cy="669925"/>
          </a:xfrm>
        </p:spPr>
        <p:txBody>
          <a:bodyPr/>
          <a:lstStyle/>
          <a:p>
            <a:pPr eaLnBrk="1"/>
            <a:r>
              <a:rPr lang="en-US" altLang="pl-PL" sz="3600" b="1"/>
              <a:t>Beauty products</a:t>
            </a:r>
            <a:endParaRPr lang="en-US" altLang="pl-PL" sz="3200" b="1"/>
          </a:p>
        </p:txBody>
      </p:sp>
      <p:sp>
        <p:nvSpPr>
          <p:cNvPr id="24579" name="TextBox 3">
            <a:extLst>
              <a:ext uri="{FF2B5EF4-FFF2-40B4-BE49-F238E27FC236}">
                <a16:creationId xmlns:a16="http://schemas.microsoft.com/office/drawing/2014/main" id="{B470C5DD-7DC1-49F8-AD17-C3F736C8062A}"/>
              </a:ext>
            </a:extLst>
          </p:cNvPr>
          <p:cNvSpPr txBox="1">
            <a:spLocks noChangeArrowheads="1"/>
          </p:cNvSpPr>
          <p:nvPr/>
        </p:nvSpPr>
        <p:spPr bwMode="auto">
          <a:xfrm>
            <a:off x="2232025" y="1042988"/>
            <a:ext cx="59039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err="1" smtClean="0"/>
              <a:t>Innovati</a:t>
            </a:r>
            <a:r>
              <a:rPr lang="pl-PL" altLang="pl-PL" sz="1200" dirty="0" smtClean="0"/>
              <a:t>on</a:t>
            </a:r>
            <a:r>
              <a:rPr lang="en-US" altLang="pl-PL" sz="1200" dirty="0" smtClean="0"/>
              <a:t>, </a:t>
            </a:r>
            <a:r>
              <a:rPr lang="en-US" altLang="pl-PL" sz="1200" dirty="0"/>
              <a:t>high quality and experience are the </a:t>
            </a:r>
            <a:r>
              <a:rPr lang="pl-PL" altLang="pl-PL" sz="1200" dirty="0" err="1" smtClean="0"/>
              <a:t>main</a:t>
            </a:r>
            <a:r>
              <a:rPr lang="pl-PL" altLang="pl-PL" sz="1200" dirty="0" smtClean="0"/>
              <a:t> </a:t>
            </a:r>
            <a:r>
              <a:rPr lang="pl-PL" altLang="pl-PL" sz="1200" dirty="0" err="1" smtClean="0"/>
              <a:t>reasons</a:t>
            </a:r>
            <a:r>
              <a:rPr lang="pl-PL" altLang="pl-PL" sz="1200" dirty="0" smtClean="0"/>
              <a:t> the</a:t>
            </a:r>
            <a:r>
              <a:rPr lang="en-US" altLang="pl-PL" sz="1200" dirty="0" smtClean="0"/>
              <a:t> </a:t>
            </a:r>
            <a:r>
              <a:rPr lang="en-US" altLang="pl-PL" sz="1200" dirty="0"/>
              <a:t>sector </a:t>
            </a:r>
            <a:r>
              <a:rPr lang="pl-PL" altLang="pl-PL" sz="1200" dirty="0" err="1" smtClean="0"/>
              <a:t>is</a:t>
            </a:r>
            <a:r>
              <a:rPr lang="pl-PL" altLang="pl-PL" sz="1200" dirty="0" smtClean="0"/>
              <a:t> </a:t>
            </a:r>
            <a:r>
              <a:rPr lang="pl-PL" altLang="pl-PL" sz="1200" dirty="0" err="1" smtClean="0"/>
              <a:t>so</a:t>
            </a:r>
            <a:r>
              <a:rPr lang="pl-PL" altLang="pl-PL" sz="1200" dirty="0" smtClean="0"/>
              <a:t> </a:t>
            </a:r>
            <a:r>
              <a:rPr lang="en-US" altLang="pl-PL" sz="1200" dirty="0" smtClean="0"/>
              <a:t>competitive </a:t>
            </a:r>
            <a:r>
              <a:rPr lang="pl-PL" altLang="pl-PL" sz="1200" dirty="0" smtClean="0"/>
              <a:t>with</a:t>
            </a:r>
            <a:r>
              <a:rPr lang="en-US" altLang="pl-PL" sz="1200" dirty="0" smtClean="0"/>
              <a:t> </a:t>
            </a:r>
            <a:r>
              <a:rPr lang="en-US" altLang="pl-PL" sz="1200" dirty="0"/>
              <a:t>other European countries. </a:t>
            </a:r>
          </a:p>
        </p:txBody>
      </p:sp>
      <p:sp>
        <p:nvSpPr>
          <p:cNvPr id="24580" name="Oval 4">
            <a:extLst>
              <a:ext uri="{FF2B5EF4-FFF2-40B4-BE49-F238E27FC236}">
                <a16:creationId xmlns:a16="http://schemas.microsoft.com/office/drawing/2014/main" id="{3130BF7C-018B-4498-9309-427AA81519B5}"/>
              </a:ext>
            </a:extLst>
          </p:cNvPr>
          <p:cNvSpPr>
            <a:spLocks noChangeArrowheads="1"/>
          </p:cNvSpPr>
          <p:nvPr/>
        </p:nvSpPr>
        <p:spPr bwMode="auto">
          <a:xfrm>
            <a:off x="144463" y="611188"/>
            <a:ext cx="1871662" cy="18732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4581" name="TextBox 6">
            <a:extLst>
              <a:ext uri="{FF2B5EF4-FFF2-40B4-BE49-F238E27FC236}">
                <a16:creationId xmlns:a16="http://schemas.microsoft.com/office/drawing/2014/main" id="{B9441106-2444-45EA-B887-5B2866AF81AA}"/>
              </a:ext>
            </a:extLst>
          </p:cNvPr>
          <p:cNvSpPr txBox="1">
            <a:spLocks noChangeArrowheads="1"/>
          </p:cNvSpPr>
          <p:nvPr/>
        </p:nvSpPr>
        <p:spPr bwMode="auto">
          <a:xfrm>
            <a:off x="130175" y="788988"/>
            <a:ext cx="187166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120000"/>
              </a:lnSpc>
              <a:buClr>
                <a:srgbClr val="000000"/>
              </a:buClr>
              <a:buSzPct val="100000"/>
              <a:buFont typeface="Times New Roman" panose="02020603050405020304" pitchFamily="18" charset="0"/>
              <a:buNone/>
            </a:pPr>
            <a:r>
              <a:rPr lang="en-US" altLang="pl-PL" sz="1200" b="1" i="1" dirty="0">
                <a:solidFill>
                  <a:srgbClr val="FFFFFF"/>
                </a:solidFill>
              </a:rPr>
              <a:t>The Polish beauty market ranks </a:t>
            </a:r>
            <a:r>
              <a:rPr lang="pl-PL" altLang="pl-PL" sz="1200" b="1" i="1" dirty="0">
                <a:solidFill>
                  <a:srgbClr val="FFFFFF"/>
                </a:solidFill>
              </a:rPr>
              <a:t/>
            </a:r>
            <a:br>
              <a:rPr lang="pl-PL" altLang="pl-PL" sz="1200" b="1" i="1" dirty="0">
                <a:solidFill>
                  <a:srgbClr val="FFFFFF"/>
                </a:solidFill>
              </a:rPr>
            </a:br>
            <a:r>
              <a:rPr lang="en-US" altLang="pl-PL" sz="2400" b="1" i="1" dirty="0">
                <a:solidFill>
                  <a:srgbClr val="FFFFFF"/>
                </a:solidFill>
              </a:rPr>
              <a:t>6th</a:t>
            </a:r>
            <a:r>
              <a:rPr lang="en-US" altLang="pl-PL" sz="1200" b="1" i="1" dirty="0">
                <a:solidFill>
                  <a:srgbClr val="FFFFFF"/>
                </a:solidFill>
              </a:rPr>
              <a:t> </a:t>
            </a:r>
            <a:r>
              <a:rPr lang="pl-PL" altLang="pl-PL" sz="1200" b="1" i="1" dirty="0">
                <a:solidFill>
                  <a:srgbClr val="FFFFFF"/>
                </a:solidFill>
              </a:rPr>
              <a:t/>
            </a:r>
            <a:br>
              <a:rPr lang="pl-PL" altLang="pl-PL" sz="1200" b="1" i="1" dirty="0">
                <a:solidFill>
                  <a:srgbClr val="FFFFFF"/>
                </a:solidFill>
              </a:rPr>
            </a:br>
            <a:r>
              <a:rPr lang="en-US" altLang="pl-PL" sz="1200" b="1" i="1" dirty="0">
                <a:solidFill>
                  <a:srgbClr val="FFFFFF"/>
                </a:solidFill>
              </a:rPr>
              <a:t>in Europe in terms of market value </a:t>
            </a:r>
            <a:r>
              <a:rPr lang="pl-PL" altLang="pl-PL" sz="1200" b="1" i="1" dirty="0">
                <a:solidFill>
                  <a:srgbClr val="FFFFFF"/>
                </a:solidFill>
              </a:rPr>
              <a:t/>
            </a:r>
            <a:br>
              <a:rPr lang="pl-PL" altLang="pl-PL" sz="1200" b="1" i="1" dirty="0">
                <a:solidFill>
                  <a:srgbClr val="FFFFFF"/>
                </a:solidFill>
              </a:rPr>
            </a:br>
            <a:r>
              <a:rPr lang="en-US" altLang="pl-PL" sz="1200" b="1" i="1" dirty="0">
                <a:solidFill>
                  <a:srgbClr val="FFFFFF"/>
                </a:solidFill>
              </a:rPr>
              <a:t>and export.</a:t>
            </a:r>
            <a:endParaRPr lang="en-US" altLang="pl-PL" sz="1200" i="1" dirty="0">
              <a:solidFill>
                <a:srgbClr val="FFFFFF"/>
              </a:solidFill>
            </a:endParaRPr>
          </a:p>
        </p:txBody>
      </p:sp>
      <p:pic>
        <p:nvPicPr>
          <p:cNvPr id="24582" name="Picture 10" descr="katalog_POLSKA_doPP_Layout 1-12_2.jpg">
            <a:extLst>
              <a:ext uri="{FF2B5EF4-FFF2-40B4-BE49-F238E27FC236}">
                <a16:creationId xmlns:a16="http://schemas.microsoft.com/office/drawing/2014/main" id="{BD61ABF9-6BB2-4634-9546-2197B41860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7788" y="1692275"/>
            <a:ext cx="28257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Oval 16">
            <a:extLst>
              <a:ext uri="{FF2B5EF4-FFF2-40B4-BE49-F238E27FC236}">
                <a16:creationId xmlns:a16="http://schemas.microsoft.com/office/drawing/2014/main" id="{DD8A7CD8-0D4C-4C2D-80F3-B0DCB6F73F37}"/>
              </a:ext>
            </a:extLst>
          </p:cNvPr>
          <p:cNvSpPr>
            <a:spLocks noChangeArrowheads="1"/>
          </p:cNvSpPr>
          <p:nvPr/>
        </p:nvSpPr>
        <p:spPr bwMode="auto">
          <a:xfrm>
            <a:off x="7775575" y="1258888"/>
            <a:ext cx="2160588" cy="2160587"/>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4584" name="TextBox 17">
            <a:extLst>
              <a:ext uri="{FF2B5EF4-FFF2-40B4-BE49-F238E27FC236}">
                <a16:creationId xmlns:a16="http://schemas.microsoft.com/office/drawing/2014/main" id="{5F15C48A-B285-4D81-9280-B11CB3CCE183}"/>
              </a:ext>
            </a:extLst>
          </p:cNvPr>
          <p:cNvSpPr txBox="1">
            <a:spLocks noChangeArrowheads="1"/>
          </p:cNvSpPr>
          <p:nvPr/>
        </p:nvSpPr>
        <p:spPr bwMode="auto">
          <a:xfrm>
            <a:off x="7993063" y="1603375"/>
            <a:ext cx="1727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﻿400</a:t>
            </a:r>
            <a:endParaRPr lang="en-US" altLang="pl-PL" b="1">
              <a:solidFill>
                <a:schemeClr val="bg1"/>
              </a:solidFill>
            </a:endParaRPr>
          </a:p>
        </p:txBody>
      </p:sp>
      <p:sp>
        <p:nvSpPr>
          <p:cNvPr id="24585" name="TextBox 18">
            <a:extLst>
              <a:ext uri="{FF2B5EF4-FFF2-40B4-BE49-F238E27FC236}">
                <a16:creationId xmlns:a16="http://schemas.microsoft.com/office/drawing/2014/main" id="{5AB8DE8A-93A0-4882-9004-EBA2773D9B55}"/>
              </a:ext>
            </a:extLst>
          </p:cNvPr>
          <p:cNvSpPr txBox="1">
            <a:spLocks noChangeArrowheads="1"/>
          </p:cNvSpPr>
          <p:nvPr/>
        </p:nvSpPr>
        <p:spPr bwMode="auto">
          <a:xfrm>
            <a:off x="7993063" y="2555875"/>
            <a:ext cx="18716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i="1">
                <a:solidFill>
                  <a:srgbClr val="FFFFFF"/>
                </a:solidFill>
              </a:rPr>
              <a:t>companies </a:t>
            </a:r>
            <a:r>
              <a:rPr lang="pl-PL" altLang="pl-PL" sz="1200" i="1">
                <a:solidFill>
                  <a:srgbClr val="FFFFFF"/>
                </a:solidFill>
              </a:rPr>
              <a:t/>
            </a:r>
            <a:br>
              <a:rPr lang="pl-PL" altLang="pl-PL" sz="1200" i="1">
                <a:solidFill>
                  <a:srgbClr val="FFFFFF"/>
                </a:solidFill>
              </a:rPr>
            </a:br>
            <a:r>
              <a:rPr lang="en-US" altLang="pl-PL" sz="1200" i="1">
                <a:solidFill>
                  <a:srgbClr val="FFFFFF"/>
                </a:solidFill>
              </a:rPr>
              <a:t>in the beauty sector</a:t>
            </a:r>
          </a:p>
        </p:txBody>
      </p:sp>
      <p:grpSp>
        <p:nvGrpSpPr>
          <p:cNvPr id="24586" name="Group 19">
            <a:extLst>
              <a:ext uri="{FF2B5EF4-FFF2-40B4-BE49-F238E27FC236}">
                <a16:creationId xmlns:a16="http://schemas.microsoft.com/office/drawing/2014/main" id="{7ED77E4B-B3D3-4F3E-B173-B3A83324CDCD}"/>
              </a:ext>
            </a:extLst>
          </p:cNvPr>
          <p:cNvGrpSpPr>
            <a:grpSpLocks/>
          </p:cNvGrpSpPr>
          <p:nvPr/>
        </p:nvGrpSpPr>
        <p:grpSpPr bwMode="auto">
          <a:xfrm>
            <a:off x="4392613" y="323850"/>
            <a:ext cx="1439862" cy="1295400"/>
            <a:chOff x="4392240" y="323453"/>
            <a:chExt cx="1440160" cy="1296144"/>
          </a:xfrm>
        </p:grpSpPr>
        <p:cxnSp>
          <p:nvCxnSpPr>
            <p:cNvPr id="24593" name="Straight Connector 20">
              <a:extLst>
                <a:ext uri="{FF2B5EF4-FFF2-40B4-BE49-F238E27FC236}">
                  <a16:creationId xmlns:a16="http://schemas.microsoft.com/office/drawing/2014/main" id="{54555B53-B695-4440-8EA1-732C982CCCC9}"/>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94" name="Straight Connector 21">
              <a:extLst>
                <a:ext uri="{FF2B5EF4-FFF2-40B4-BE49-F238E27FC236}">
                  <a16:creationId xmlns:a16="http://schemas.microsoft.com/office/drawing/2014/main" id="{E3D70158-5088-41AE-842E-03595A7C161E}"/>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C0AE7133-1D66-4D87-A71C-7F2943E566D4}"/>
              </a:ext>
            </a:extLst>
          </p:cNvPr>
          <p:cNvGraphicFramePr>
            <a:graphicFrameLocks/>
          </p:cNvGraphicFramePr>
          <p:nvPr>
            <p:extLst>
              <p:ext uri="{D42A27DB-BD31-4B8C-83A1-F6EECF244321}">
                <p14:modId xmlns:p14="http://schemas.microsoft.com/office/powerpoint/2010/main" val="4036887966"/>
              </p:ext>
            </p:extLst>
          </p:nvPr>
        </p:nvGraphicFramePr>
        <p:xfrm>
          <a:off x="144463" y="3419475"/>
          <a:ext cx="5183187" cy="3940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Symbol zastępczy zawartości 8">
            <a:extLst>
              <a:ext uri="{FF2B5EF4-FFF2-40B4-BE49-F238E27FC236}">
                <a16:creationId xmlns:a16="http://schemas.microsoft.com/office/drawing/2014/main" id="{06661770-6F4F-4F21-85FD-6965D5DEF4AC}"/>
              </a:ext>
            </a:extLst>
          </p:cNvPr>
          <p:cNvGraphicFramePr>
            <a:graphicFrameLocks/>
          </p:cNvGraphicFramePr>
          <p:nvPr>
            <p:extLst>
              <p:ext uri="{D42A27DB-BD31-4B8C-83A1-F6EECF244321}">
                <p14:modId xmlns:p14="http://schemas.microsoft.com/office/powerpoint/2010/main" val="152471667"/>
              </p:ext>
            </p:extLst>
          </p:nvPr>
        </p:nvGraphicFramePr>
        <p:xfrm>
          <a:off x="5111750" y="3516313"/>
          <a:ext cx="4679950" cy="4008437"/>
        </p:xfrm>
        <a:graphic>
          <a:graphicData uri="http://schemas.openxmlformats.org/drawingml/2006/chart">
            <c:chart xmlns:c="http://schemas.openxmlformats.org/drawingml/2006/chart" xmlns:r="http://schemas.openxmlformats.org/officeDocument/2006/relationships" r:id="rId4"/>
          </a:graphicData>
        </a:graphic>
      </p:graphicFrame>
      <p:sp>
        <p:nvSpPr>
          <p:cNvPr id="24589" name="Prostokąt 2">
            <a:extLst>
              <a:ext uri="{FF2B5EF4-FFF2-40B4-BE49-F238E27FC236}">
                <a16:creationId xmlns:a16="http://schemas.microsoft.com/office/drawing/2014/main" id="{8EDDB047-0C80-4720-A79B-AD32ADCC55C6}"/>
              </a:ext>
            </a:extLst>
          </p:cNvPr>
          <p:cNvSpPr>
            <a:spLocks noChangeArrowheads="1"/>
          </p:cNvSpPr>
          <p:nvPr/>
        </p:nvSpPr>
        <p:spPr bwMode="auto">
          <a:xfrm>
            <a:off x="6767513" y="4608513"/>
            <a:ext cx="180975" cy="179387"/>
          </a:xfrm>
          <a:prstGeom prst="rect">
            <a:avLst/>
          </a:prstGeom>
          <a:solidFill>
            <a:srgbClr val="FF002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pPr>
            <a:endParaRPr lang="pl-PL" altLang="pl-PL"/>
          </a:p>
        </p:txBody>
      </p:sp>
      <p:sp>
        <p:nvSpPr>
          <p:cNvPr id="24590" name="Prostokąt 19">
            <a:extLst>
              <a:ext uri="{FF2B5EF4-FFF2-40B4-BE49-F238E27FC236}">
                <a16:creationId xmlns:a16="http://schemas.microsoft.com/office/drawing/2014/main" id="{9C9B69C4-38BB-44A1-99C1-21BEA6DEE184}"/>
              </a:ext>
            </a:extLst>
          </p:cNvPr>
          <p:cNvSpPr>
            <a:spLocks noChangeArrowheads="1"/>
          </p:cNvSpPr>
          <p:nvPr/>
        </p:nvSpPr>
        <p:spPr bwMode="auto">
          <a:xfrm>
            <a:off x="6983413" y="4608513"/>
            <a:ext cx="180975" cy="179387"/>
          </a:xfrm>
          <a:prstGeom prst="rect">
            <a:avLst/>
          </a:prstGeom>
          <a:solidFill>
            <a:srgbClr val="94929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pPr>
            <a:endParaRPr lang="pl-PL" altLang="pl-PL"/>
          </a:p>
        </p:txBody>
      </p:sp>
      <p:sp>
        <p:nvSpPr>
          <p:cNvPr id="24591" name="Prostokąt 20">
            <a:extLst>
              <a:ext uri="{FF2B5EF4-FFF2-40B4-BE49-F238E27FC236}">
                <a16:creationId xmlns:a16="http://schemas.microsoft.com/office/drawing/2014/main" id="{CB57FD13-0F63-471C-A22F-FE30B2AC93BF}"/>
              </a:ext>
            </a:extLst>
          </p:cNvPr>
          <p:cNvSpPr>
            <a:spLocks noChangeArrowheads="1"/>
          </p:cNvSpPr>
          <p:nvPr/>
        </p:nvSpPr>
        <p:spPr bwMode="auto">
          <a:xfrm>
            <a:off x="6767513" y="4824413"/>
            <a:ext cx="180975" cy="179387"/>
          </a:xfrm>
          <a:prstGeom prst="rect">
            <a:avLst/>
          </a:prstGeom>
          <a:solidFill>
            <a:srgbClr val="FF999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pPr>
            <a:endParaRPr lang="pl-PL" altLang="pl-PL"/>
          </a:p>
        </p:txBody>
      </p:sp>
      <p:sp>
        <p:nvSpPr>
          <p:cNvPr id="24592" name="Prostokąt 21">
            <a:extLst>
              <a:ext uri="{FF2B5EF4-FFF2-40B4-BE49-F238E27FC236}">
                <a16:creationId xmlns:a16="http://schemas.microsoft.com/office/drawing/2014/main" id="{DF693C45-9564-4F73-8782-8C086D3DBBDB}"/>
              </a:ext>
            </a:extLst>
          </p:cNvPr>
          <p:cNvSpPr>
            <a:spLocks noChangeArrowheads="1"/>
          </p:cNvSpPr>
          <p:nvPr/>
        </p:nvSpPr>
        <p:spPr bwMode="auto">
          <a:xfrm>
            <a:off x="6983413" y="4824413"/>
            <a:ext cx="180975" cy="179387"/>
          </a:xfrm>
          <a:prstGeom prst="rect">
            <a:avLst/>
          </a:prstGeom>
          <a:solidFill>
            <a:srgbClr val="E9E8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pPr>
            <a:endParaRPr lang="pl-PL" altLang="pl-P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katalog_POLSKA_doPP_Layout 1-12.jpg">
            <a:extLst>
              <a:ext uri="{FF2B5EF4-FFF2-40B4-BE49-F238E27FC236}">
                <a16:creationId xmlns:a16="http://schemas.microsoft.com/office/drawing/2014/main" id="{E1124FAD-1D5F-4C12-8BB6-F3FAB2E155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0575" y="2851150"/>
            <a:ext cx="2930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10">
            <a:extLst>
              <a:ext uri="{FF2B5EF4-FFF2-40B4-BE49-F238E27FC236}">
                <a16:creationId xmlns:a16="http://schemas.microsoft.com/office/drawing/2014/main" id="{6851F669-21EE-41B7-AAF4-FA33D3F07543}"/>
              </a:ext>
            </a:extLst>
          </p:cNvPr>
          <p:cNvSpPr>
            <a:spLocks noChangeArrowheads="1"/>
          </p:cNvSpPr>
          <p:nvPr/>
        </p:nvSpPr>
        <p:spPr bwMode="auto">
          <a:xfrm>
            <a:off x="5241925" y="495300"/>
            <a:ext cx="1754188" cy="1755775"/>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5604" name="TextBox 11">
            <a:extLst>
              <a:ext uri="{FF2B5EF4-FFF2-40B4-BE49-F238E27FC236}">
                <a16:creationId xmlns:a16="http://schemas.microsoft.com/office/drawing/2014/main" id="{52700289-4B49-4243-9294-2177B46CFBEA}"/>
              </a:ext>
            </a:extLst>
          </p:cNvPr>
          <p:cNvSpPr txBox="1">
            <a:spLocks noChangeArrowheads="1"/>
          </p:cNvSpPr>
          <p:nvPr/>
        </p:nvSpPr>
        <p:spPr bwMode="auto">
          <a:xfrm>
            <a:off x="4902200" y="979488"/>
            <a:ext cx="243363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000" b="1" dirty="0">
                <a:solidFill>
                  <a:schemeClr val="bg1"/>
                </a:solidFill>
              </a:rPr>
              <a:t>﻿</a:t>
            </a:r>
            <a:r>
              <a:rPr lang="en-US" altLang="pl-PL" sz="4000" b="1" dirty="0" smtClean="0">
                <a:solidFill>
                  <a:schemeClr val="bg1"/>
                </a:solidFill>
              </a:rPr>
              <a:t>43</a:t>
            </a:r>
            <a:r>
              <a:rPr lang="pl-PL" altLang="pl-PL" sz="4000" b="1" dirty="0">
                <a:solidFill>
                  <a:schemeClr val="bg1"/>
                </a:solidFill>
              </a:rPr>
              <a:t>,</a:t>
            </a:r>
            <a:r>
              <a:rPr lang="pl-PL" altLang="pl-PL" sz="4000" b="1" dirty="0" smtClean="0">
                <a:solidFill>
                  <a:schemeClr val="bg1"/>
                </a:solidFill>
              </a:rPr>
              <a:t>000</a:t>
            </a:r>
            <a:endParaRPr lang="en-US" altLang="pl-PL" sz="4000" b="1" dirty="0">
              <a:solidFill>
                <a:schemeClr val="bg1"/>
              </a:solidFill>
            </a:endParaRPr>
          </a:p>
        </p:txBody>
      </p:sp>
      <p:sp>
        <p:nvSpPr>
          <p:cNvPr id="25605" name="TextBox 12">
            <a:extLst>
              <a:ext uri="{FF2B5EF4-FFF2-40B4-BE49-F238E27FC236}">
                <a16:creationId xmlns:a16="http://schemas.microsoft.com/office/drawing/2014/main" id="{FA0C739A-B943-47DB-8A74-85CDAE085538}"/>
              </a:ext>
            </a:extLst>
          </p:cNvPr>
          <p:cNvSpPr txBox="1">
            <a:spLocks noChangeArrowheads="1"/>
          </p:cNvSpPr>
          <p:nvPr/>
        </p:nvSpPr>
        <p:spPr bwMode="auto">
          <a:xfrm>
            <a:off x="5183188" y="1631950"/>
            <a:ext cx="18716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pl-PL" altLang="pl-PL" sz="1600" i="1">
                <a:solidFill>
                  <a:srgbClr val="FFFFFF"/>
                </a:solidFill>
              </a:rPr>
              <a:t>jobs</a:t>
            </a:r>
            <a:endParaRPr lang="en-US" altLang="pl-PL" sz="1600" i="1">
              <a:solidFill>
                <a:srgbClr val="FFFFFF"/>
              </a:solidFill>
            </a:endParaRPr>
          </a:p>
        </p:txBody>
      </p:sp>
      <p:sp>
        <p:nvSpPr>
          <p:cNvPr id="25606" name="Oval 13">
            <a:extLst>
              <a:ext uri="{FF2B5EF4-FFF2-40B4-BE49-F238E27FC236}">
                <a16:creationId xmlns:a16="http://schemas.microsoft.com/office/drawing/2014/main" id="{B49A2187-531A-4547-9706-2F55E45C0125}"/>
              </a:ext>
            </a:extLst>
          </p:cNvPr>
          <p:cNvSpPr>
            <a:spLocks noChangeArrowheads="1"/>
          </p:cNvSpPr>
          <p:nvPr/>
        </p:nvSpPr>
        <p:spPr bwMode="auto">
          <a:xfrm>
            <a:off x="7558088" y="179388"/>
            <a:ext cx="2387600" cy="238760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5607" name="TextBox 14">
            <a:extLst>
              <a:ext uri="{FF2B5EF4-FFF2-40B4-BE49-F238E27FC236}">
                <a16:creationId xmlns:a16="http://schemas.microsoft.com/office/drawing/2014/main" id="{43E891FC-53A9-476E-92B4-8044D3F8F810}"/>
              </a:ext>
            </a:extLst>
          </p:cNvPr>
          <p:cNvSpPr txBox="1">
            <a:spLocks noChangeArrowheads="1"/>
          </p:cNvSpPr>
          <p:nvPr/>
        </p:nvSpPr>
        <p:spPr bwMode="auto">
          <a:xfrm>
            <a:off x="7594600" y="779463"/>
            <a:ext cx="23860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5400" b="1">
                <a:solidFill>
                  <a:schemeClr val="bg1"/>
                </a:solidFill>
              </a:rPr>
              <a:t>16</a:t>
            </a:r>
            <a:r>
              <a:rPr lang="pl-PL" altLang="pl-PL" sz="5400" b="1">
                <a:solidFill>
                  <a:schemeClr val="bg1"/>
                </a:solidFill>
              </a:rPr>
              <a:t>.1%</a:t>
            </a:r>
            <a:endParaRPr lang="en-US" altLang="pl-PL" sz="2400" b="1">
              <a:solidFill>
                <a:schemeClr val="bg1"/>
              </a:solidFill>
            </a:endParaRPr>
          </a:p>
        </p:txBody>
      </p:sp>
      <p:sp>
        <p:nvSpPr>
          <p:cNvPr id="25608" name="TextBox 15">
            <a:extLst>
              <a:ext uri="{FF2B5EF4-FFF2-40B4-BE49-F238E27FC236}">
                <a16:creationId xmlns:a16="http://schemas.microsoft.com/office/drawing/2014/main" id="{DDABB0F9-BADF-40AC-A3CD-17564FA73A83}"/>
              </a:ext>
            </a:extLst>
          </p:cNvPr>
          <p:cNvSpPr txBox="1">
            <a:spLocks noChangeArrowheads="1"/>
          </p:cNvSpPr>
          <p:nvPr/>
        </p:nvSpPr>
        <p:spPr bwMode="auto">
          <a:xfrm>
            <a:off x="7816850" y="1679575"/>
            <a:ext cx="18700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share of beauty export in total export in 2017</a:t>
            </a:r>
          </a:p>
        </p:txBody>
      </p:sp>
      <p:graphicFrame>
        <p:nvGraphicFramePr>
          <p:cNvPr id="2" name="Symbol zastępczy zawartości 8">
            <a:extLst>
              <a:ext uri="{FF2B5EF4-FFF2-40B4-BE49-F238E27FC236}">
                <a16:creationId xmlns:a16="http://schemas.microsoft.com/office/drawing/2014/main" id="{F64F86A8-56E3-4286-872C-BAFF3F3588F7}"/>
              </a:ext>
            </a:extLst>
          </p:cNvPr>
          <p:cNvGraphicFramePr>
            <a:graphicFrameLocks/>
          </p:cNvGraphicFramePr>
          <p:nvPr>
            <p:extLst>
              <p:ext uri="{D42A27DB-BD31-4B8C-83A1-F6EECF244321}">
                <p14:modId xmlns:p14="http://schemas.microsoft.com/office/powerpoint/2010/main" val="1528501377"/>
              </p:ext>
            </p:extLst>
          </p:nvPr>
        </p:nvGraphicFramePr>
        <p:xfrm>
          <a:off x="287338" y="649288"/>
          <a:ext cx="4895850" cy="2649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Symbol zastępczy zawartości 8">
            <a:extLst>
              <a:ext uri="{FF2B5EF4-FFF2-40B4-BE49-F238E27FC236}">
                <a16:creationId xmlns:a16="http://schemas.microsoft.com/office/drawing/2014/main" id="{4A9E3B51-4F66-4ACF-AB2A-E5A6F61EE34F}"/>
              </a:ext>
            </a:extLst>
          </p:cNvPr>
          <p:cNvGraphicFramePr>
            <a:graphicFrameLocks/>
          </p:cNvGraphicFramePr>
          <p:nvPr>
            <p:extLst>
              <p:ext uri="{D42A27DB-BD31-4B8C-83A1-F6EECF244321}">
                <p14:modId xmlns:p14="http://schemas.microsoft.com/office/powerpoint/2010/main" val="1393414288"/>
              </p:ext>
            </p:extLst>
          </p:nvPr>
        </p:nvGraphicFramePr>
        <p:xfrm>
          <a:off x="211138" y="3924300"/>
          <a:ext cx="4829175" cy="3635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Symbol zastępczy zawartości 8">
            <a:extLst>
              <a:ext uri="{FF2B5EF4-FFF2-40B4-BE49-F238E27FC236}">
                <a16:creationId xmlns:a16="http://schemas.microsoft.com/office/drawing/2014/main" id="{8729A1D9-E21F-419F-975B-5C602D58636B}"/>
              </a:ext>
            </a:extLst>
          </p:cNvPr>
          <p:cNvGraphicFramePr>
            <a:graphicFrameLocks/>
          </p:cNvGraphicFramePr>
          <p:nvPr>
            <p:extLst>
              <p:ext uri="{D42A27DB-BD31-4B8C-83A1-F6EECF244321}">
                <p14:modId xmlns:p14="http://schemas.microsoft.com/office/powerpoint/2010/main" val="3573176516"/>
              </p:ext>
            </p:extLst>
          </p:nvPr>
        </p:nvGraphicFramePr>
        <p:xfrm>
          <a:off x="5040313" y="3924300"/>
          <a:ext cx="4829175" cy="36734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CC9C432-A9F4-4149-9E4A-59DB78527953}"/>
              </a:ext>
            </a:extLst>
          </p:cNvPr>
          <p:cNvSpPr>
            <a:spLocks noGrp="1" noChangeArrowheads="1"/>
          </p:cNvSpPr>
          <p:nvPr>
            <p:ph type="title"/>
          </p:nvPr>
        </p:nvSpPr>
        <p:spPr>
          <a:xfrm>
            <a:off x="503238" y="301625"/>
            <a:ext cx="9069387" cy="669925"/>
          </a:xfrm>
        </p:spPr>
        <p:txBody>
          <a:bodyPr/>
          <a:lstStyle/>
          <a:p>
            <a:pPr eaLnBrk="1"/>
            <a:r>
              <a:rPr lang="en-US" altLang="pl-PL" sz="3600" b="1"/>
              <a:t>﻿</a:t>
            </a:r>
            <a:r>
              <a:rPr lang="pl-PL" altLang="pl-PL" sz="3600" b="1"/>
              <a:t>Fashion</a:t>
            </a:r>
            <a:endParaRPr lang="en-US" altLang="pl-PL" sz="3200" b="1"/>
          </a:p>
        </p:txBody>
      </p:sp>
      <p:sp>
        <p:nvSpPr>
          <p:cNvPr id="26627" name="TextBox 3">
            <a:extLst>
              <a:ext uri="{FF2B5EF4-FFF2-40B4-BE49-F238E27FC236}">
                <a16:creationId xmlns:a16="http://schemas.microsoft.com/office/drawing/2014/main" id="{CA4D5DEC-76AE-4B72-9F34-A9C60AB23E70}"/>
              </a:ext>
            </a:extLst>
          </p:cNvPr>
          <p:cNvSpPr txBox="1">
            <a:spLocks noChangeArrowheads="1"/>
          </p:cNvSpPr>
          <p:nvPr/>
        </p:nvSpPr>
        <p:spPr bwMode="auto">
          <a:xfrm>
            <a:off x="1584325" y="1042988"/>
            <a:ext cx="70564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a:t>The Polish clothing industry is </a:t>
            </a:r>
            <a:r>
              <a:rPr lang="pl-PL" altLang="pl-PL" sz="1200" dirty="0" err="1" smtClean="0"/>
              <a:t>Europe’s</a:t>
            </a:r>
            <a:r>
              <a:rPr lang="en-US" altLang="pl-PL" sz="1200" dirty="0" smtClean="0"/>
              <a:t> </a:t>
            </a:r>
            <a:r>
              <a:rPr lang="en-US" altLang="pl-PL" sz="1200" dirty="0"/>
              <a:t>8th </a:t>
            </a:r>
            <a:r>
              <a:rPr lang="en-US" altLang="pl-PL" sz="1200" dirty="0" smtClean="0"/>
              <a:t>in </a:t>
            </a:r>
            <a:r>
              <a:rPr lang="en-US" altLang="pl-PL" sz="1200" dirty="0"/>
              <a:t>terms of turnover, </a:t>
            </a:r>
            <a:r>
              <a:rPr lang="en-US" altLang="pl-PL" sz="1200" dirty="0" smtClean="0"/>
              <a:t>and </a:t>
            </a:r>
            <a:r>
              <a:rPr lang="en-US" altLang="pl-PL" sz="1200" dirty="0"/>
              <a:t>6th </a:t>
            </a:r>
            <a:r>
              <a:rPr lang="pl-PL" altLang="pl-PL" sz="1200" dirty="0"/>
              <a:t/>
            </a:r>
            <a:br>
              <a:rPr lang="pl-PL" altLang="pl-PL" sz="1200" dirty="0"/>
            </a:br>
            <a:r>
              <a:rPr lang="en-US" altLang="pl-PL" sz="1200" dirty="0"/>
              <a:t>in terms of investments. The Polish designer market is also gaining significance in this sector.</a:t>
            </a:r>
          </a:p>
        </p:txBody>
      </p:sp>
      <p:sp>
        <p:nvSpPr>
          <p:cNvPr id="26628" name="Oval 4">
            <a:extLst>
              <a:ext uri="{FF2B5EF4-FFF2-40B4-BE49-F238E27FC236}">
                <a16:creationId xmlns:a16="http://schemas.microsoft.com/office/drawing/2014/main" id="{4153BB93-970A-4FEC-993D-095450069E7A}"/>
              </a:ext>
            </a:extLst>
          </p:cNvPr>
          <p:cNvSpPr>
            <a:spLocks noChangeArrowheads="1"/>
          </p:cNvSpPr>
          <p:nvPr/>
        </p:nvSpPr>
        <p:spPr bwMode="auto">
          <a:xfrm>
            <a:off x="506413" y="2425700"/>
            <a:ext cx="2700337" cy="2700338"/>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6629" name="TextBox 5">
            <a:extLst>
              <a:ext uri="{FF2B5EF4-FFF2-40B4-BE49-F238E27FC236}">
                <a16:creationId xmlns:a16="http://schemas.microsoft.com/office/drawing/2014/main" id="{E06477D4-940E-4B2B-A120-D46FBB0C418B}"/>
              </a:ext>
            </a:extLst>
          </p:cNvPr>
          <p:cNvSpPr txBox="1">
            <a:spLocks noChangeArrowheads="1"/>
          </p:cNvSpPr>
          <p:nvPr/>
        </p:nvSpPr>
        <p:spPr bwMode="auto">
          <a:xfrm>
            <a:off x="939800" y="2570163"/>
            <a:ext cx="172878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a:t>
            </a:r>
            <a:r>
              <a:rPr lang="pl-PL" altLang="pl-PL" sz="6000" b="1">
                <a:solidFill>
                  <a:schemeClr val="bg1"/>
                </a:solidFill>
              </a:rPr>
              <a:t>5%</a:t>
            </a:r>
            <a:endParaRPr lang="en-US" altLang="pl-PL" sz="6000" b="1">
              <a:solidFill>
                <a:schemeClr val="bg1"/>
              </a:solidFill>
            </a:endParaRPr>
          </a:p>
        </p:txBody>
      </p:sp>
      <p:sp>
        <p:nvSpPr>
          <p:cNvPr id="26630" name="TextBox 6">
            <a:extLst>
              <a:ext uri="{FF2B5EF4-FFF2-40B4-BE49-F238E27FC236}">
                <a16:creationId xmlns:a16="http://schemas.microsoft.com/office/drawing/2014/main" id="{16845756-B1D9-4A7F-ACFF-D38C2881CB1F}"/>
              </a:ext>
            </a:extLst>
          </p:cNvPr>
          <p:cNvSpPr txBox="1">
            <a:spLocks noChangeArrowheads="1"/>
          </p:cNvSpPr>
          <p:nvPr/>
        </p:nvSpPr>
        <p:spPr bwMode="auto">
          <a:xfrm>
            <a:off x="760413" y="3348038"/>
            <a:ext cx="20875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err="1" smtClean="0">
                <a:solidFill>
                  <a:srgbClr val="FFFFFF"/>
                </a:solidFill>
              </a:rPr>
              <a:t>Th</a:t>
            </a:r>
            <a:r>
              <a:rPr lang="pl-PL" altLang="pl-PL" sz="1400" i="1" dirty="0" smtClean="0">
                <a:solidFill>
                  <a:srgbClr val="FFFFFF"/>
                </a:solidFill>
              </a:rPr>
              <a:t>e</a:t>
            </a:r>
            <a:r>
              <a:rPr lang="en-US" altLang="pl-PL" sz="1400" i="1" dirty="0" smtClean="0">
                <a:solidFill>
                  <a:srgbClr val="FFFFFF"/>
                </a:solidFill>
              </a:rPr>
              <a:t> </a:t>
            </a:r>
            <a:r>
              <a:rPr lang="pl-PL" altLang="pl-PL" sz="1400" i="1" dirty="0" smtClean="0">
                <a:solidFill>
                  <a:srgbClr val="FFFFFF"/>
                </a:solidFill>
              </a:rPr>
              <a:t>pace </a:t>
            </a:r>
            <a:r>
              <a:rPr lang="pl-PL" altLang="pl-PL" sz="1400" i="1" dirty="0" err="1" smtClean="0">
                <a:solidFill>
                  <a:srgbClr val="FFFFFF"/>
                </a:solidFill>
              </a:rPr>
              <a:t>at</a:t>
            </a:r>
            <a:r>
              <a:rPr lang="pl-PL" altLang="pl-PL" sz="1400" i="1" dirty="0" smtClean="0">
                <a:solidFill>
                  <a:srgbClr val="FFFFFF"/>
                </a:solidFill>
              </a:rPr>
              <a:t> </a:t>
            </a:r>
            <a:r>
              <a:rPr lang="pl-PL" altLang="pl-PL" sz="1400" i="1" dirty="0" err="1" smtClean="0">
                <a:solidFill>
                  <a:srgbClr val="FFFFFF"/>
                </a:solidFill>
              </a:rPr>
              <a:t>which</a:t>
            </a:r>
            <a:r>
              <a:rPr lang="en-US" altLang="pl-PL" sz="1400" i="1" dirty="0" smtClean="0">
                <a:solidFill>
                  <a:srgbClr val="FFFFFF"/>
                </a:solidFill>
              </a:rPr>
              <a:t>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the Polish clothing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and footwear market will grow annually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until the end of this decade, according to Bank </a:t>
            </a:r>
            <a:r>
              <a:rPr lang="en-US" altLang="pl-PL" sz="1400" i="1" dirty="0" err="1">
                <a:solidFill>
                  <a:srgbClr val="FFFFFF"/>
                </a:solidFill>
              </a:rPr>
              <a:t>Pekao</a:t>
            </a:r>
            <a:r>
              <a:rPr lang="en-US" altLang="pl-PL" sz="1400" i="1" dirty="0">
                <a:solidFill>
                  <a:srgbClr val="FFFFFF"/>
                </a:solidFill>
              </a:rPr>
              <a:t> analysis.</a:t>
            </a:r>
          </a:p>
        </p:txBody>
      </p:sp>
      <p:pic>
        <p:nvPicPr>
          <p:cNvPr id="26631" name="Picture 20" descr="katalog_POLSKA_doPP_Layout 1-13_5.jpg">
            <a:extLst>
              <a:ext uri="{FF2B5EF4-FFF2-40B4-BE49-F238E27FC236}">
                <a16:creationId xmlns:a16="http://schemas.microsoft.com/office/drawing/2014/main" id="{04B6E027-CBE0-4BFE-9A46-18B2D6A52A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 y="5600700"/>
            <a:ext cx="24145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oup 19">
            <a:extLst>
              <a:ext uri="{FF2B5EF4-FFF2-40B4-BE49-F238E27FC236}">
                <a16:creationId xmlns:a16="http://schemas.microsoft.com/office/drawing/2014/main" id="{8F56016C-DC47-485C-B01C-C5C790D4AC12}"/>
              </a:ext>
            </a:extLst>
          </p:cNvPr>
          <p:cNvGrpSpPr>
            <a:grpSpLocks/>
          </p:cNvGrpSpPr>
          <p:nvPr/>
        </p:nvGrpSpPr>
        <p:grpSpPr bwMode="auto">
          <a:xfrm>
            <a:off x="4319588" y="323850"/>
            <a:ext cx="1439862" cy="1295400"/>
            <a:chOff x="4392240" y="323453"/>
            <a:chExt cx="1440160" cy="1296144"/>
          </a:xfrm>
        </p:grpSpPr>
        <p:cxnSp>
          <p:nvCxnSpPr>
            <p:cNvPr id="26635" name="Straight Connector 20">
              <a:extLst>
                <a:ext uri="{FF2B5EF4-FFF2-40B4-BE49-F238E27FC236}">
                  <a16:creationId xmlns:a16="http://schemas.microsoft.com/office/drawing/2014/main" id="{CCB9380D-73C7-4304-BB87-575AA0EDB55A}"/>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6636" name="Straight Connector 21">
              <a:extLst>
                <a:ext uri="{FF2B5EF4-FFF2-40B4-BE49-F238E27FC236}">
                  <a16:creationId xmlns:a16="http://schemas.microsoft.com/office/drawing/2014/main" id="{FA4F7A84-A80D-430D-8C2B-46FD95F18E0B}"/>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218E9520-A859-4E2E-82DF-271E84E20743}"/>
              </a:ext>
            </a:extLst>
          </p:cNvPr>
          <p:cNvGraphicFramePr>
            <a:graphicFrameLocks/>
          </p:cNvGraphicFramePr>
          <p:nvPr>
            <p:extLst>
              <p:ext uri="{D42A27DB-BD31-4B8C-83A1-F6EECF244321}">
                <p14:modId xmlns:p14="http://schemas.microsoft.com/office/powerpoint/2010/main" val="2778710222"/>
              </p:ext>
            </p:extLst>
          </p:nvPr>
        </p:nvGraphicFramePr>
        <p:xfrm>
          <a:off x="3960813" y="1798638"/>
          <a:ext cx="5975350" cy="2649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Symbol zastępczy zawartości 8">
            <a:extLst>
              <a:ext uri="{FF2B5EF4-FFF2-40B4-BE49-F238E27FC236}">
                <a16:creationId xmlns:a16="http://schemas.microsoft.com/office/drawing/2014/main" id="{93528265-054A-4066-8E00-BEF96E4D1D9F}"/>
              </a:ext>
            </a:extLst>
          </p:cNvPr>
          <p:cNvGraphicFramePr>
            <a:graphicFrameLocks/>
          </p:cNvGraphicFramePr>
          <p:nvPr>
            <p:extLst>
              <p:ext uri="{D42A27DB-BD31-4B8C-83A1-F6EECF244321}">
                <p14:modId xmlns:p14="http://schemas.microsoft.com/office/powerpoint/2010/main" val="1763664270"/>
              </p:ext>
            </p:extLst>
          </p:nvPr>
        </p:nvGraphicFramePr>
        <p:xfrm>
          <a:off x="4105275" y="4500563"/>
          <a:ext cx="5830888" cy="30019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4AF959-0BB5-46B3-82A8-105085AD8F7F}"/>
              </a:ext>
            </a:extLst>
          </p:cNvPr>
          <p:cNvSpPr>
            <a:spLocks noGrp="1" noChangeArrowheads="1"/>
          </p:cNvSpPr>
          <p:nvPr>
            <p:ph type="title"/>
          </p:nvPr>
        </p:nvSpPr>
        <p:spPr>
          <a:xfrm>
            <a:off x="503238" y="301625"/>
            <a:ext cx="9069387" cy="669925"/>
          </a:xfrm>
        </p:spPr>
        <p:txBody>
          <a:bodyPr/>
          <a:lstStyle/>
          <a:p>
            <a:pPr eaLnBrk="1"/>
            <a:r>
              <a:rPr lang="en-US" altLang="pl-PL" sz="3600" b="1"/>
              <a:t>﻿</a:t>
            </a:r>
            <a:r>
              <a:rPr lang="pl-PL" altLang="pl-PL" sz="3600" b="1"/>
              <a:t>Poland</a:t>
            </a:r>
            <a:endParaRPr lang="en-US" altLang="pl-PL" sz="3200" b="1"/>
          </a:p>
        </p:txBody>
      </p:sp>
      <p:sp>
        <p:nvSpPr>
          <p:cNvPr id="5123" name="TextBox 2">
            <a:extLst>
              <a:ext uri="{FF2B5EF4-FFF2-40B4-BE49-F238E27FC236}">
                <a16:creationId xmlns:a16="http://schemas.microsoft.com/office/drawing/2014/main" id="{E49BC381-09B7-4DBF-BEC2-1013D8B53B4F}"/>
              </a:ext>
            </a:extLst>
          </p:cNvPr>
          <p:cNvSpPr txBox="1">
            <a:spLocks noChangeArrowheads="1"/>
          </p:cNvSpPr>
          <p:nvPr/>
        </p:nvSpPr>
        <p:spPr bwMode="auto">
          <a:xfrm>
            <a:off x="3527425" y="1042988"/>
            <a:ext cx="30972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a:t>Poland is the </a:t>
            </a:r>
            <a:r>
              <a:rPr lang="en-US" altLang="pl-PL" sz="1200" dirty="0" smtClean="0"/>
              <a:t>6th</a:t>
            </a:r>
            <a:r>
              <a:rPr lang="pl-PL" altLang="pl-PL" sz="1200" dirty="0" smtClean="0"/>
              <a:t> EU</a:t>
            </a:r>
            <a:r>
              <a:rPr lang="en-US" altLang="pl-PL" sz="1200" dirty="0" smtClean="0"/>
              <a:t> country </a:t>
            </a:r>
            <a:r>
              <a:rPr lang="pl-PL" altLang="pl-PL" sz="1200" dirty="0"/>
              <a:t/>
            </a:r>
            <a:br>
              <a:rPr lang="pl-PL" altLang="pl-PL" sz="1200" dirty="0"/>
            </a:br>
            <a:r>
              <a:rPr lang="en-US" altLang="pl-PL" sz="1200" dirty="0"/>
              <a:t>in terms of </a:t>
            </a:r>
            <a:r>
              <a:rPr lang="en-US" altLang="pl-PL" sz="1200" dirty="0" smtClean="0"/>
              <a:t>population. </a:t>
            </a:r>
            <a:endParaRPr lang="en-US" altLang="pl-PL" sz="1200" dirty="0"/>
          </a:p>
        </p:txBody>
      </p:sp>
      <p:sp>
        <p:nvSpPr>
          <p:cNvPr id="5124" name="TextBox 3">
            <a:extLst>
              <a:ext uri="{FF2B5EF4-FFF2-40B4-BE49-F238E27FC236}">
                <a16:creationId xmlns:a16="http://schemas.microsoft.com/office/drawing/2014/main" id="{670FD604-A6DA-4169-B292-1AD007E0DBDC}"/>
              </a:ext>
            </a:extLst>
          </p:cNvPr>
          <p:cNvSpPr txBox="1">
            <a:spLocks noChangeArrowheads="1"/>
          </p:cNvSpPr>
          <p:nvPr/>
        </p:nvSpPr>
        <p:spPr bwMode="auto">
          <a:xfrm>
            <a:off x="1295400" y="2644775"/>
            <a:ext cx="2520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b="1"/>
              <a:t>Poland – basic data</a:t>
            </a:r>
          </a:p>
        </p:txBody>
      </p:sp>
      <p:sp>
        <p:nvSpPr>
          <p:cNvPr id="5125" name="TextBox 4">
            <a:extLst>
              <a:ext uri="{FF2B5EF4-FFF2-40B4-BE49-F238E27FC236}">
                <a16:creationId xmlns:a16="http://schemas.microsoft.com/office/drawing/2014/main" id="{90333636-8A56-4D4D-90F5-03625BB89989}"/>
              </a:ext>
            </a:extLst>
          </p:cNvPr>
          <p:cNvSpPr txBox="1">
            <a:spLocks noChangeArrowheads="1"/>
          </p:cNvSpPr>
          <p:nvPr/>
        </p:nvSpPr>
        <p:spPr bwMode="auto">
          <a:xfrm>
            <a:off x="1295400" y="2960688"/>
            <a:ext cx="1295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000"/>
              <a:t>﻿</a:t>
            </a:r>
            <a:r>
              <a:rPr lang="pl-PL" altLang="pl-PL" sz="1000"/>
              <a:t>Data</a:t>
            </a:r>
            <a:r>
              <a:rPr lang="en-US" altLang="pl-PL" sz="1000"/>
              <a:t>: 07/2018</a:t>
            </a:r>
          </a:p>
        </p:txBody>
      </p:sp>
      <p:sp>
        <p:nvSpPr>
          <p:cNvPr id="5126" name="TextBox 5">
            <a:extLst>
              <a:ext uri="{FF2B5EF4-FFF2-40B4-BE49-F238E27FC236}">
                <a16:creationId xmlns:a16="http://schemas.microsoft.com/office/drawing/2014/main" id="{879B5B2A-5765-489B-B962-58046E63FFA4}"/>
              </a:ext>
            </a:extLst>
          </p:cNvPr>
          <p:cNvSpPr txBox="1">
            <a:spLocks noChangeArrowheads="1"/>
          </p:cNvSpPr>
          <p:nvPr/>
        </p:nvSpPr>
        <p:spPr bwMode="auto">
          <a:xfrm>
            <a:off x="1295400" y="3349625"/>
            <a:ext cx="266399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300000"/>
              </a:lnSpc>
              <a:buClr>
                <a:srgbClr val="000000"/>
              </a:buClr>
              <a:buSzPct val="100000"/>
              <a:buFont typeface="Times New Roman" panose="02020603050405020304" pitchFamily="18" charset="0"/>
              <a:buNone/>
            </a:pPr>
            <a:r>
              <a:rPr lang="pl-PL" altLang="pl-PL" sz="1200" dirty="0" err="1"/>
              <a:t>Area</a:t>
            </a:r>
            <a:r>
              <a:rPr lang="en-US" altLang="pl-PL" sz="1200" dirty="0"/>
              <a:t>: </a:t>
            </a:r>
            <a:r>
              <a:rPr lang="en-US" altLang="pl-PL" sz="1200" b="1" dirty="0" smtClean="0"/>
              <a:t>312</a:t>
            </a:r>
            <a:r>
              <a:rPr lang="pl-PL" altLang="pl-PL" sz="1200" b="1" dirty="0" smtClean="0"/>
              <a:t>,</a:t>
            </a:r>
            <a:r>
              <a:rPr lang="en-US" altLang="pl-PL" sz="1200" b="1" dirty="0" smtClean="0"/>
              <a:t>679</a:t>
            </a:r>
            <a:r>
              <a:rPr lang="pl-PL" altLang="pl-PL" sz="1200" b="1" dirty="0" smtClean="0"/>
              <a:t> </a:t>
            </a:r>
            <a:r>
              <a:rPr lang="en-US" altLang="pl-PL" sz="1200" b="1" dirty="0"/>
              <a:t>square </a:t>
            </a:r>
            <a:r>
              <a:rPr lang="en-US" altLang="pl-PL" sz="1200" b="1" dirty="0" err="1"/>
              <a:t>kilometres</a:t>
            </a:r>
            <a:endParaRPr lang="en-US" altLang="pl-PL" sz="1200" b="1" dirty="0"/>
          </a:p>
          <a:p>
            <a:pPr eaLnBrk="1">
              <a:lnSpc>
                <a:spcPct val="300000"/>
              </a:lnSpc>
              <a:buClr>
                <a:srgbClr val="000000"/>
              </a:buClr>
              <a:buSzPct val="100000"/>
              <a:buFont typeface="Times New Roman" panose="02020603050405020304" pitchFamily="18" charset="0"/>
              <a:buNone/>
            </a:pPr>
            <a:r>
              <a:rPr lang="en-US" altLang="pl-PL" sz="1200" dirty="0"/>
              <a:t>Population: </a:t>
            </a:r>
            <a:r>
              <a:rPr lang="en-US" altLang="pl-PL" sz="1200" b="1" dirty="0" smtClean="0"/>
              <a:t>38</a:t>
            </a:r>
            <a:r>
              <a:rPr lang="pl-PL" altLang="pl-PL" sz="1200" b="1" dirty="0" smtClean="0"/>
              <a:t>,</a:t>
            </a:r>
            <a:r>
              <a:rPr lang="en-US" altLang="pl-PL" sz="1200" b="1" dirty="0" smtClean="0"/>
              <a:t>146</a:t>
            </a:r>
            <a:r>
              <a:rPr lang="pl-PL" altLang="pl-PL" sz="1200" b="1" dirty="0" smtClean="0"/>
              <a:t>,000</a:t>
            </a:r>
            <a:endParaRPr lang="en-US" altLang="pl-PL" sz="1200" b="1" dirty="0"/>
          </a:p>
          <a:p>
            <a:pPr eaLnBrk="1">
              <a:lnSpc>
                <a:spcPct val="300000"/>
              </a:lnSpc>
              <a:buClr>
                <a:srgbClr val="000000"/>
              </a:buClr>
              <a:buSzPct val="100000"/>
              <a:buFont typeface="Times New Roman" panose="02020603050405020304" pitchFamily="18" charset="0"/>
              <a:buNone/>
            </a:pPr>
            <a:r>
              <a:rPr lang="en-US" altLang="pl-PL" sz="1200" dirty="0"/>
              <a:t>Birth rate per </a:t>
            </a:r>
            <a:r>
              <a:rPr lang="en-US" altLang="pl-PL" sz="1200" dirty="0" smtClean="0"/>
              <a:t>1</a:t>
            </a:r>
            <a:r>
              <a:rPr lang="pl-PL" altLang="pl-PL" sz="1200" dirty="0" smtClean="0"/>
              <a:t>,</a:t>
            </a:r>
            <a:r>
              <a:rPr lang="en-US" altLang="pl-PL" sz="1200" dirty="0" smtClean="0"/>
              <a:t>000 </a:t>
            </a:r>
            <a:r>
              <a:rPr lang="en-US" altLang="pl-PL" sz="1200" dirty="0"/>
              <a:t>inhabitants: </a:t>
            </a:r>
            <a:r>
              <a:rPr lang="en-US" altLang="pl-PL" sz="1200" b="1" dirty="0" smtClean="0"/>
              <a:t>0</a:t>
            </a:r>
            <a:r>
              <a:rPr lang="pl-PL" altLang="pl-PL" sz="1200" b="1" dirty="0" smtClean="0"/>
              <a:t>.</a:t>
            </a:r>
            <a:r>
              <a:rPr lang="en-US" altLang="pl-PL" sz="1200" b="1" dirty="0" smtClean="0"/>
              <a:t>9</a:t>
            </a:r>
            <a:endParaRPr lang="en-US" altLang="pl-PL" sz="1200" b="1" dirty="0"/>
          </a:p>
          <a:p>
            <a:pPr eaLnBrk="1">
              <a:lnSpc>
                <a:spcPct val="300000"/>
              </a:lnSpc>
              <a:buClr>
                <a:srgbClr val="000000"/>
              </a:buClr>
              <a:buSzPct val="100000"/>
              <a:buFont typeface="Times New Roman" panose="02020603050405020304" pitchFamily="18" charset="0"/>
              <a:buNone/>
            </a:pPr>
            <a:r>
              <a:rPr lang="pl-PL" altLang="pl-PL" sz="1200" dirty="0" err="1"/>
              <a:t>Currency</a:t>
            </a:r>
            <a:r>
              <a:rPr lang="en-US" altLang="pl-PL" sz="1200" b="1" dirty="0"/>
              <a:t>: PLN</a:t>
            </a:r>
          </a:p>
          <a:p>
            <a:pPr eaLnBrk="1">
              <a:lnSpc>
                <a:spcPct val="300000"/>
              </a:lnSpc>
              <a:buClr>
                <a:srgbClr val="000000"/>
              </a:buClr>
              <a:buSzPct val="100000"/>
              <a:buFont typeface="Times New Roman" panose="02020603050405020304" pitchFamily="18" charset="0"/>
              <a:buNone/>
            </a:pPr>
            <a:r>
              <a:rPr lang="pl-PL" altLang="pl-PL" sz="1200" dirty="0"/>
              <a:t>Language</a:t>
            </a:r>
            <a:r>
              <a:rPr lang="en-US" altLang="pl-PL" sz="1200" dirty="0"/>
              <a:t>: </a:t>
            </a:r>
            <a:r>
              <a:rPr lang="pl-PL" altLang="pl-PL" sz="1200" b="1" dirty="0" err="1"/>
              <a:t>Polish</a:t>
            </a:r>
            <a:endParaRPr lang="en-US" altLang="pl-PL" sz="1200" b="1" dirty="0"/>
          </a:p>
          <a:p>
            <a:pPr eaLnBrk="1">
              <a:lnSpc>
                <a:spcPct val="300000"/>
              </a:lnSpc>
              <a:buClr>
                <a:srgbClr val="000000"/>
              </a:buClr>
              <a:buSzPct val="100000"/>
              <a:buFont typeface="Times New Roman" panose="02020603050405020304" pitchFamily="18" charset="0"/>
              <a:buNone/>
            </a:pPr>
            <a:r>
              <a:rPr lang="pl-PL" altLang="pl-PL" sz="1200" dirty="0"/>
              <a:t>Capital</a:t>
            </a:r>
            <a:r>
              <a:rPr lang="en-US" altLang="pl-PL" sz="1200" dirty="0"/>
              <a:t>: </a:t>
            </a:r>
            <a:r>
              <a:rPr lang="pl-PL" altLang="pl-PL" sz="1200" b="1" dirty="0" err="1"/>
              <a:t>Warsaw</a:t>
            </a:r>
            <a:endParaRPr lang="en-US" altLang="pl-PL" sz="1200" b="1" dirty="0"/>
          </a:p>
        </p:txBody>
      </p:sp>
      <p:pic>
        <p:nvPicPr>
          <p:cNvPr id="5127" name="Picture 6" descr="katalog_POLSKA_doPP_Layout 1-2.jpg">
            <a:extLst>
              <a:ext uri="{FF2B5EF4-FFF2-40B4-BE49-F238E27FC236}">
                <a16:creationId xmlns:a16="http://schemas.microsoft.com/office/drawing/2014/main" id="{1243065B-7988-4FDA-9406-0886D49CAF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3325813"/>
            <a:ext cx="6921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
            <a:extLst>
              <a:ext uri="{FF2B5EF4-FFF2-40B4-BE49-F238E27FC236}">
                <a16:creationId xmlns:a16="http://schemas.microsoft.com/office/drawing/2014/main" id="{91446274-A943-4DB9-9852-84A6F41460CB}"/>
              </a:ext>
            </a:extLst>
          </p:cNvPr>
          <p:cNvSpPr txBox="1">
            <a:spLocks noChangeArrowheads="1"/>
          </p:cNvSpPr>
          <p:nvPr/>
        </p:nvSpPr>
        <p:spPr bwMode="auto">
          <a:xfrm>
            <a:off x="5724525" y="2644775"/>
            <a:ext cx="2520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b="1"/>
              <a:t>﻿Macroeconomic data</a:t>
            </a:r>
            <a:r>
              <a:rPr lang="pl-PL" altLang="pl-PL" sz="1400" b="1"/>
              <a:t>:</a:t>
            </a:r>
            <a:endParaRPr lang="en-US" altLang="pl-PL" sz="1400" b="1"/>
          </a:p>
        </p:txBody>
      </p:sp>
      <p:sp>
        <p:nvSpPr>
          <p:cNvPr id="5129" name="TextBox 8">
            <a:extLst>
              <a:ext uri="{FF2B5EF4-FFF2-40B4-BE49-F238E27FC236}">
                <a16:creationId xmlns:a16="http://schemas.microsoft.com/office/drawing/2014/main" id="{4CE3B444-A02D-454C-8944-2EBDDA522CBB}"/>
              </a:ext>
            </a:extLst>
          </p:cNvPr>
          <p:cNvSpPr txBox="1">
            <a:spLocks noChangeArrowheads="1"/>
          </p:cNvSpPr>
          <p:nvPr/>
        </p:nvSpPr>
        <p:spPr bwMode="auto">
          <a:xfrm>
            <a:off x="5724525" y="3492500"/>
            <a:ext cx="39957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200000"/>
              </a:lnSpc>
              <a:buClr>
                <a:srgbClr val="000000"/>
              </a:buClr>
              <a:buSzPct val="100000"/>
              <a:buFont typeface="Times New Roman" panose="02020603050405020304" pitchFamily="18" charset="0"/>
              <a:buNone/>
            </a:pPr>
            <a:r>
              <a:rPr lang="pl-PL" altLang="pl-PL" sz="1200" dirty="0"/>
              <a:t>﻿GDP (2017) 					</a:t>
            </a:r>
            <a:r>
              <a:rPr lang="pl-PL" altLang="pl-PL" sz="1200" b="1" dirty="0"/>
              <a:t>EUR 467.2 </a:t>
            </a:r>
            <a:r>
              <a:rPr lang="pl-PL" altLang="pl-PL" sz="1200" b="1" dirty="0" err="1"/>
              <a:t>bn</a:t>
            </a:r>
            <a:endParaRPr lang="pl-PL" altLang="pl-PL" sz="1200" b="1" dirty="0"/>
          </a:p>
          <a:p>
            <a:pPr eaLnBrk="1">
              <a:lnSpc>
                <a:spcPct val="200000"/>
              </a:lnSpc>
              <a:buClr>
                <a:srgbClr val="000000"/>
              </a:buClr>
              <a:buSzPct val="100000"/>
              <a:buFont typeface="Times New Roman" panose="02020603050405020304" pitchFamily="18" charset="0"/>
              <a:buNone/>
            </a:pPr>
            <a:r>
              <a:rPr lang="en-US" altLang="pl-PL" sz="1200" dirty="0"/>
              <a:t>GDP annual growth rate (6/2018)</a:t>
            </a:r>
            <a:r>
              <a:rPr lang="pl-PL" altLang="pl-PL" sz="1200" dirty="0"/>
              <a:t> 	</a:t>
            </a:r>
            <a:r>
              <a:rPr lang="pl-PL" altLang="pl-PL" sz="1200" b="1" dirty="0" smtClean="0"/>
              <a:t>5.1</a:t>
            </a:r>
            <a:r>
              <a:rPr lang="pl-PL" altLang="pl-PL" sz="1200" b="1" dirty="0"/>
              <a:t>%</a:t>
            </a:r>
          </a:p>
          <a:p>
            <a:pPr eaLnBrk="1">
              <a:lnSpc>
                <a:spcPct val="200000"/>
              </a:lnSpc>
              <a:buClr>
                <a:srgbClr val="000000"/>
              </a:buClr>
              <a:buSzPct val="100000"/>
              <a:buFont typeface="Times New Roman" panose="02020603050405020304" pitchFamily="18" charset="0"/>
              <a:buNone/>
            </a:pPr>
            <a:r>
              <a:rPr lang="pl-PL" altLang="pl-PL" sz="1200" dirty="0" err="1"/>
              <a:t>Unemployment</a:t>
            </a:r>
            <a:r>
              <a:rPr lang="pl-PL" altLang="pl-PL" sz="1200" dirty="0"/>
              <a:t> </a:t>
            </a:r>
            <a:r>
              <a:rPr lang="pl-PL" altLang="pl-PL" sz="1200" dirty="0" err="1"/>
              <a:t>rate</a:t>
            </a:r>
            <a:r>
              <a:rPr lang="pl-PL" altLang="pl-PL" sz="1200" dirty="0"/>
              <a:t> (9/2018) 		</a:t>
            </a:r>
            <a:r>
              <a:rPr lang="pl-PL" altLang="pl-PL" sz="1200" b="1" dirty="0" smtClean="0"/>
              <a:t>3.5</a:t>
            </a:r>
            <a:r>
              <a:rPr lang="pl-PL" altLang="pl-PL" sz="1200" b="1" dirty="0"/>
              <a:t>%</a:t>
            </a:r>
          </a:p>
          <a:p>
            <a:pPr eaLnBrk="1">
              <a:lnSpc>
                <a:spcPct val="200000"/>
              </a:lnSpc>
              <a:buClr>
                <a:srgbClr val="000000"/>
              </a:buClr>
              <a:buSzPct val="100000"/>
              <a:buFont typeface="Times New Roman" panose="02020603050405020304" pitchFamily="18" charset="0"/>
              <a:buNone/>
            </a:pPr>
            <a:r>
              <a:rPr lang="pl-PL" altLang="pl-PL" sz="1200" dirty="0" err="1"/>
              <a:t>Inflation</a:t>
            </a:r>
            <a:r>
              <a:rPr lang="pl-PL" altLang="pl-PL" sz="1200" dirty="0"/>
              <a:t> </a:t>
            </a:r>
            <a:r>
              <a:rPr lang="pl-PL" altLang="pl-PL" sz="1200" dirty="0" err="1"/>
              <a:t>rate</a:t>
            </a:r>
            <a:r>
              <a:rPr lang="pl-PL" altLang="pl-PL" sz="1200" dirty="0"/>
              <a:t> (9/2018) 			</a:t>
            </a:r>
            <a:r>
              <a:rPr lang="pl-PL" altLang="pl-PL" sz="1200" b="1" dirty="0" smtClean="0"/>
              <a:t>1.9</a:t>
            </a:r>
            <a:r>
              <a:rPr lang="pl-PL" altLang="pl-PL" sz="1200" b="1" dirty="0"/>
              <a:t>%</a:t>
            </a:r>
          </a:p>
        </p:txBody>
      </p:sp>
      <p:grpSp>
        <p:nvGrpSpPr>
          <p:cNvPr id="5130" name="Group 14">
            <a:extLst>
              <a:ext uri="{FF2B5EF4-FFF2-40B4-BE49-F238E27FC236}">
                <a16:creationId xmlns:a16="http://schemas.microsoft.com/office/drawing/2014/main" id="{83FF187C-A5C6-4461-B9F1-F1D6F42BF1A5}"/>
              </a:ext>
            </a:extLst>
          </p:cNvPr>
          <p:cNvGrpSpPr>
            <a:grpSpLocks/>
          </p:cNvGrpSpPr>
          <p:nvPr/>
        </p:nvGrpSpPr>
        <p:grpSpPr bwMode="auto">
          <a:xfrm>
            <a:off x="4392613" y="323850"/>
            <a:ext cx="1439862" cy="1200150"/>
            <a:chOff x="4392240" y="323453"/>
            <a:chExt cx="1440160" cy="1296144"/>
          </a:xfrm>
        </p:grpSpPr>
        <p:cxnSp>
          <p:nvCxnSpPr>
            <p:cNvPr id="5131" name="Straight Connector 9">
              <a:extLst>
                <a:ext uri="{FF2B5EF4-FFF2-40B4-BE49-F238E27FC236}">
                  <a16:creationId xmlns:a16="http://schemas.microsoft.com/office/drawing/2014/main" id="{055F1922-AAC7-4F47-8696-D48B70698646}"/>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32" name="Straight Connector 13">
              <a:extLst>
                <a:ext uri="{FF2B5EF4-FFF2-40B4-BE49-F238E27FC236}">
                  <a16:creationId xmlns:a16="http://schemas.microsoft.com/office/drawing/2014/main" id="{905A3718-9710-4FD5-BA8F-68E37DF14404}"/>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katalog_POLSKA_doPP_Layout 1-14_3.jpg">
            <a:extLst>
              <a:ext uri="{FF2B5EF4-FFF2-40B4-BE49-F238E27FC236}">
                <a16:creationId xmlns:a16="http://schemas.microsoft.com/office/drawing/2014/main" id="{6950C126-5F14-4445-8952-27045F4941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6716713"/>
            <a:ext cx="26908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val 18">
            <a:extLst>
              <a:ext uri="{FF2B5EF4-FFF2-40B4-BE49-F238E27FC236}">
                <a16:creationId xmlns:a16="http://schemas.microsoft.com/office/drawing/2014/main" id="{734A6774-302F-4C49-BA38-4CEF40FEE5E8}"/>
              </a:ext>
            </a:extLst>
          </p:cNvPr>
          <p:cNvSpPr>
            <a:spLocks noChangeArrowheads="1"/>
          </p:cNvSpPr>
          <p:nvPr/>
        </p:nvSpPr>
        <p:spPr bwMode="auto">
          <a:xfrm>
            <a:off x="7045325" y="3222625"/>
            <a:ext cx="2387600" cy="238760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7652" name="TextBox 19">
            <a:extLst>
              <a:ext uri="{FF2B5EF4-FFF2-40B4-BE49-F238E27FC236}">
                <a16:creationId xmlns:a16="http://schemas.microsoft.com/office/drawing/2014/main" id="{9D779B2E-7173-4679-8082-726732D513D8}"/>
              </a:ext>
            </a:extLst>
          </p:cNvPr>
          <p:cNvSpPr txBox="1">
            <a:spLocks noChangeArrowheads="1"/>
          </p:cNvSpPr>
          <p:nvPr/>
        </p:nvSpPr>
        <p:spPr bwMode="auto">
          <a:xfrm>
            <a:off x="6792913" y="3792538"/>
            <a:ext cx="28924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800" b="1">
                <a:solidFill>
                  <a:schemeClr val="bg1"/>
                </a:solidFill>
              </a:rPr>
              <a:t>﻿</a:t>
            </a:r>
            <a:r>
              <a:rPr lang="pl-PL" altLang="pl-PL" sz="4800" b="1">
                <a:solidFill>
                  <a:schemeClr val="bg1"/>
                </a:solidFill>
              </a:rPr>
              <a:t>EUR 52</a:t>
            </a:r>
            <a:endParaRPr lang="en-US" altLang="pl-PL" sz="1400" b="1">
              <a:solidFill>
                <a:schemeClr val="bg1"/>
              </a:solidFill>
            </a:endParaRPr>
          </a:p>
        </p:txBody>
      </p:sp>
      <p:sp>
        <p:nvSpPr>
          <p:cNvPr id="27653" name="TextBox 20">
            <a:extLst>
              <a:ext uri="{FF2B5EF4-FFF2-40B4-BE49-F238E27FC236}">
                <a16:creationId xmlns:a16="http://schemas.microsoft.com/office/drawing/2014/main" id="{75FA9A59-F5E0-4AD3-87EA-D9F25E55DF68}"/>
              </a:ext>
            </a:extLst>
          </p:cNvPr>
          <p:cNvSpPr txBox="1">
            <a:spLocks noChangeArrowheads="1"/>
          </p:cNvSpPr>
          <p:nvPr/>
        </p:nvSpPr>
        <p:spPr bwMode="auto">
          <a:xfrm>
            <a:off x="7339013" y="4427538"/>
            <a:ext cx="1871662"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err="1" smtClean="0">
                <a:solidFill>
                  <a:srgbClr val="FFFFFF"/>
                </a:solidFill>
              </a:rPr>
              <a:t>Th</a:t>
            </a:r>
            <a:r>
              <a:rPr lang="pl-PL" altLang="pl-PL" sz="1400" i="1" dirty="0" smtClean="0">
                <a:solidFill>
                  <a:srgbClr val="FFFFFF"/>
                </a:solidFill>
              </a:rPr>
              <a:t>e </a:t>
            </a:r>
            <a:r>
              <a:rPr lang="pl-PL" altLang="pl-PL" sz="1400" i="1" dirty="0" err="1" smtClean="0">
                <a:solidFill>
                  <a:srgbClr val="FFFFFF"/>
                </a:solidFill>
              </a:rPr>
              <a:t>amount</a:t>
            </a:r>
            <a:r>
              <a:rPr lang="en-US" altLang="pl-PL" sz="1400" i="1" dirty="0" smtClean="0">
                <a:solidFill>
                  <a:srgbClr val="FFFFFF"/>
                </a:solidFill>
              </a:rPr>
              <a:t> </a:t>
            </a:r>
            <a:r>
              <a:rPr lang="en-US" altLang="pl-PL" sz="1400" i="1" dirty="0">
                <a:solidFill>
                  <a:srgbClr val="FFFFFF"/>
                </a:solidFill>
              </a:rPr>
              <a:t>Polish internet users spend on clothes and accessories online</a:t>
            </a:r>
          </a:p>
        </p:txBody>
      </p:sp>
      <p:sp>
        <p:nvSpPr>
          <p:cNvPr id="27654" name="TextBox 21">
            <a:extLst>
              <a:ext uri="{FF2B5EF4-FFF2-40B4-BE49-F238E27FC236}">
                <a16:creationId xmlns:a16="http://schemas.microsoft.com/office/drawing/2014/main" id="{57AA643C-A078-46A3-8E05-6469F99143F5}"/>
              </a:ext>
            </a:extLst>
          </p:cNvPr>
          <p:cNvSpPr txBox="1">
            <a:spLocks noChangeArrowheads="1"/>
          </p:cNvSpPr>
          <p:nvPr/>
        </p:nvSpPr>
        <p:spPr bwMode="auto">
          <a:xfrm>
            <a:off x="287338" y="565150"/>
            <a:ext cx="20891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pl-PL" altLang="pl-PL" sz="1200" b="1" dirty="0" smtClean="0"/>
              <a:t>S</a:t>
            </a:r>
            <a:r>
              <a:rPr lang="en-US" altLang="pl-PL" sz="1200" b="1" dirty="0" smtClean="0"/>
              <a:t>hare </a:t>
            </a:r>
            <a:r>
              <a:rPr lang="en-US" altLang="pl-PL" sz="1200" b="1" dirty="0"/>
              <a:t>of expenses </a:t>
            </a:r>
            <a:r>
              <a:rPr lang="pl-PL" altLang="pl-PL" sz="1200" b="1" dirty="0"/>
              <a:t/>
            </a:r>
            <a:br>
              <a:rPr lang="pl-PL" altLang="pl-PL" sz="1200" b="1" dirty="0"/>
            </a:br>
            <a:r>
              <a:rPr lang="en-US" altLang="pl-PL" sz="1200" b="1" dirty="0"/>
              <a:t>on clothes and footwear in total HH spending </a:t>
            </a:r>
            <a:r>
              <a:rPr lang="pl-PL" altLang="pl-PL" sz="1200" b="1" dirty="0"/>
              <a:t/>
            </a:r>
            <a:br>
              <a:rPr lang="pl-PL" altLang="pl-PL" sz="1200" b="1" dirty="0"/>
            </a:br>
            <a:r>
              <a:rPr lang="en-US" altLang="pl-PL" sz="1200" b="1" dirty="0"/>
              <a:t>in selected EU countries </a:t>
            </a:r>
          </a:p>
        </p:txBody>
      </p:sp>
      <p:sp>
        <p:nvSpPr>
          <p:cNvPr id="25607" name="TextBox 22">
            <a:extLst>
              <a:ext uri="{FF2B5EF4-FFF2-40B4-BE49-F238E27FC236}">
                <a16:creationId xmlns:a16="http://schemas.microsoft.com/office/drawing/2014/main" id="{1CA56FF7-BE07-4FA9-ACDB-18BDA6E32FEB}"/>
              </a:ext>
            </a:extLst>
          </p:cNvPr>
          <p:cNvSpPr txBox="1">
            <a:spLocks noChangeArrowheads="1"/>
          </p:cNvSpPr>
          <p:nvPr/>
        </p:nvSpPr>
        <p:spPr bwMode="auto">
          <a:xfrm>
            <a:off x="287338" y="1403350"/>
            <a:ext cx="23526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defRPr/>
            </a:pPr>
            <a:r>
              <a:rPr lang="en-US" altLang="pl-PL" sz="1200" b="1" dirty="0"/>
              <a:t>﻿</a:t>
            </a:r>
            <a:r>
              <a:rPr lang="en-US" altLang="pl-PL" sz="1050" dirty="0"/>
              <a:t>﻿Estonia </a:t>
            </a:r>
            <a:r>
              <a:rPr lang="pl-PL" altLang="pl-PL" sz="1050" dirty="0"/>
              <a:t>		</a:t>
            </a:r>
            <a:r>
              <a:rPr lang="en-US" altLang="pl-PL" sz="1050" dirty="0"/>
              <a:t>6.8%</a:t>
            </a:r>
          </a:p>
          <a:p>
            <a:pPr eaLnBrk="1">
              <a:lnSpc>
                <a:spcPct val="93000"/>
              </a:lnSpc>
              <a:buClr>
                <a:srgbClr val="000000"/>
              </a:buClr>
              <a:buSzPct val="100000"/>
              <a:buFont typeface="Times New Roman" panose="02020603050405020304" pitchFamily="18" charset="0"/>
              <a:buNone/>
              <a:defRPr/>
            </a:pPr>
            <a:r>
              <a:rPr lang="en-US" altLang="pl-PL" sz="1050" dirty="0"/>
              <a:t>Portugal </a:t>
            </a:r>
            <a:r>
              <a:rPr lang="pl-PL" altLang="pl-PL" sz="1050" dirty="0"/>
              <a:t>		</a:t>
            </a:r>
            <a:r>
              <a:rPr lang="en-US" altLang="pl-PL" sz="1050" dirty="0"/>
              <a:t>6.3%</a:t>
            </a:r>
          </a:p>
          <a:p>
            <a:pPr eaLnBrk="1">
              <a:lnSpc>
                <a:spcPct val="93000"/>
              </a:lnSpc>
              <a:buClr>
                <a:srgbClr val="000000"/>
              </a:buClr>
              <a:buSzPct val="100000"/>
              <a:buFont typeface="Times New Roman" panose="02020603050405020304" pitchFamily="18" charset="0"/>
              <a:buNone/>
              <a:defRPr/>
            </a:pPr>
            <a:r>
              <a:rPr lang="en-US" altLang="pl-PL" sz="1050" dirty="0"/>
              <a:t>Italy </a:t>
            </a:r>
            <a:r>
              <a:rPr lang="pl-PL" altLang="pl-PL" sz="1050" dirty="0"/>
              <a:t>			</a:t>
            </a:r>
            <a:r>
              <a:rPr lang="en-US" altLang="pl-PL" sz="1050" dirty="0"/>
              <a:t>6.2%</a:t>
            </a:r>
          </a:p>
          <a:p>
            <a:pPr eaLnBrk="1">
              <a:lnSpc>
                <a:spcPct val="93000"/>
              </a:lnSpc>
              <a:buClr>
                <a:srgbClr val="000000"/>
              </a:buClr>
              <a:buSzPct val="100000"/>
              <a:buFont typeface="Times New Roman" panose="02020603050405020304" pitchFamily="18" charset="0"/>
              <a:buNone/>
              <a:defRPr/>
            </a:pPr>
            <a:r>
              <a:rPr lang="en-US" altLang="pl-PL" sz="1050" b="1" dirty="0"/>
              <a:t>Poland </a:t>
            </a:r>
            <a:r>
              <a:rPr lang="pl-PL" altLang="pl-PL" sz="1050" b="1" dirty="0"/>
              <a:t>		</a:t>
            </a:r>
            <a:r>
              <a:rPr lang="en-US" altLang="pl-PL" sz="1050" b="1" dirty="0"/>
              <a:t>5.2%</a:t>
            </a:r>
          </a:p>
          <a:p>
            <a:pPr eaLnBrk="1">
              <a:lnSpc>
                <a:spcPct val="93000"/>
              </a:lnSpc>
              <a:buClr>
                <a:srgbClr val="000000"/>
              </a:buClr>
              <a:buSzPct val="100000"/>
              <a:buFont typeface="Times New Roman" panose="02020603050405020304" pitchFamily="18" charset="0"/>
              <a:buNone/>
              <a:defRPr/>
            </a:pPr>
            <a:r>
              <a:rPr lang="en-US" altLang="pl-PL" sz="1050" dirty="0"/>
              <a:t>Czech Republic</a:t>
            </a:r>
            <a:r>
              <a:rPr lang="pl-PL" altLang="pl-PL" sz="1050" dirty="0"/>
              <a:t>	</a:t>
            </a:r>
            <a:r>
              <a:rPr lang="en-US" altLang="pl-PL" sz="1050" dirty="0"/>
              <a:t>3.6%</a:t>
            </a:r>
          </a:p>
          <a:p>
            <a:pPr eaLnBrk="1">
              <a:lnSpc>
                <a:spcPct val="93000"/>
              </a:lnSpc>
              <a:buClr>
                <a:srgbClr val="000000"/>
              </a:buClr>
              <a:buSzPct val="100000"/>
              <a:buFont typeface="Times New Roman" panose="02020603050405020304" pitchFamily="18" charset="0"/>
              <a:buNone/>
              <a:defRPr/>
            </a:pPr>
            <a:r>
              <a:rPr lang="en-US" altLang="pl-PL" sz="1050" dirty="0"/>
              <a:t>Hungary </a:t>
            </a:r>
            <a:r>
              <a:rPr lang="pl-PL" altLang="pl-PL" sz="1050" dirty="0"/>
              <a:t>		</a:t>
            </a:r>
            <a:r>
              <a:rPr lang="en-US" altLang="pl-PL" sz="1050" dirty="0"/>
              <a:t>3.6%</a:t>
            </a:r>
          </a:p>
          <a:p>
            <a:pPr eaLnBrk="1">
              <a:lnSpc>
                <a:spcPct val="93000"/>
              </a:lnSpc>
              <a:buClr>
                <a:srgbClr val="000000"/>
              </a:buClr>
              <a:buSzPct val="100000"/>
              <a:buFont typeface="Times New Roman" panose="02020603050405020304" pitchFamily="18" charset="0"/>
              <a:buNone/>
              <a:defRPr/>
            </a:pPr>
            <a:r>
              <a:rPr lang="en-US" altLang="pl-PL" sz="1050" dirty="0"/>
              <a:t>Romania </a:t>
            </a:r>
            <a:r>
              <a:rPr lang="pl-PL" altLang="pl-PL" sz="1050" dirty="0"/>
              <a:t>		</a:t>
            </a:r>
            <a:r>
              <a:rPr lang="en-US" altLang="pl-PL" sz="1050" dirty="0"/>
              <a:t>3.4%</a:t>
            </a:r>
          </a:p>
          <a:p>
            <a:pPr eaLnBrk="1">
              <a:lnSpc>
                <a:spcPct val="93000"/>
              </a:lnSpc>
              <a:buClr>
                <a:srgbClr val="000000"/>
              </a:buClr>
              <a:buSzPct val="100000"/>
              <a:buFont typeface="Times New Roman" panose="02020603050405020304" pitchFamily="18" charset="0"/>
              <a:buNone/>
              <a:defRPr/>
            </a:pPr>
            <a:r>
              <a:rPr lang="en-US" altLang="pl-PL" sz="1050" dirty="0"/>
              <a:t>Bulgaria </a:t>
            </a:r>
            <a:r>
              <a:rPr lang="pl-PL" altLang="pl-PL" sz="1050" dirty="0"/>
              <a:t>		</a:t>
            </a:r>
            <a:r>
              <a:rPr lang="en-US" altLang="pl-PL" sz="1050" dirty="0"/>
              <a:t>3.2%</a:t>
            </a:r>
            <a:r>
              <a:rPr lang="en-US" altLang="pl-PL" sz="800" dirty="0"/>
              <a:t/>
            </a:r>
            <a:br>
              <a:rPr lang="en-US" altLang="pl-PL" sz="800" dirty="0"/>
            </a:br>
            <a:endParaRPr lang="en-US" altLang="pl-PL" sz="800" dirty="0"/>
          </a:p>
          <a:p>
            <a:pPr algn="r" eaLnBrk="1">
              <a:lnSpc>
                <a:spcPct val="93000"/>
              </a:lnSpc>
              <a:buClr>
                <a:srgbClr val="FF0000"/>
              </a:buClr>
              <a:buSzPct val="100000"/>
              <a:buFont typeface="Times New Roman" panose="02020603050405020304" pitchFamily="18" charset="0"/>
              <a:buNone/>
              <a:defRPr/>
            </a:pPr>
            <a:r>
              <a:rPr lang="en-US" altLang="pl-PL" sz="800" dirty="0"/>
              <a:t>﻿</a:t>
            </a:r>
            <a:r>
              <a:rPr lang="pl-PL" altLang="pl-PL" sz="800" dirty="0"/>
              <a:t>Source</a:t>
            </a:r>
            <a:r>
              <a:rPr lang="en-US" altLang="pl-PL" sz="800" dirty="0"/>
              <a:t>: Eurostat</a:t>
            </a:r>
          </a:p>
        </p:txBody>
      </p:sp>
      <p:graphicFrame>
        <p:nvGraphicFramePr>
          <p:cNvPr id="3" name="Symbol zastępczy zawartości 8">
            <a:extLst>
              <a:ext uri="{FF2B5EF4-FFF2-40B4-BE49-F238E27FC236}">
                <a16:creationId xmlns:a16="http://schemas.microsoft.com/office/drawing/2014/main" id="{1E020AF8-706B-41FC-AB94-03EDD6C8A2D5}"/>
              </a:ext>
            </a:extLst>
          </p:cNvPr>
          <p:cNvGraphicFramePr>
            <a:graphicFrameLocks/>
          </p:cNvGraphicFramePr>
          <p:nvPr>
            <p:extLst>
              <p:ext uri="{D42A27DB-BD31-4B8C-83A1-F6EECF244321}">
                <p14:modId xmlns:p14="http://schemas.microsoft.com/office/powerpoint/2010/main" val="587844582"/>
              </p:ext>
            </p:extLst>
          </p:nvPr>
        </p:nvGraphicFramePr>
        <p:xfrm>
          <a:off x="-101600" y="3563938"/>
          <a:ext cx="7146925" cy="3235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Symbol zastępczy zawartości 8">
            <a:extLst>
              <a:ext uri="{FF2B5EF4-FFF2-40B4-BE49-F238E27FC236}">
                <a16:creationId xmlns:a16="http://schemas.microsoft.com/office/drawing/2014/main" id="{7259E77D-6C59-478D-965D-6C3992A0C995}"/>
              </a:ext>
            </a:extLst>
          </p:cNvPr>
          <p:cNvGraphicFramePr>
            <a:graphicFrameLocks/>
          </p:cNvGraphicFramePr>
          <p:nvPr>
            <p:extLst>
              <p:ext uri="{D42A27DB-BD31-4B8C-83A1-F6EECF244321}">
                <p14:modId xmlns:p14="http://schemas.microsoft.com/office/powerpoint/2010/main" val="1776705607"/>
              </p:ext>
            </p:extLst>
          </p:nvPr>
        </p:nvGraphicFramePr>
        <p:xfrm>
          <a:off x="3287713" y="190500"/>
          <a:ext cx="6577012" cy="32369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a:extLst>
              <a:ext uri="{FF2B5EF4-FFF2-40B4-BE49-F238E27FC236}">
                <a16:creationId xmlns:a16="http://schemas.microsoft.com/office/drawing/2014/main" id="{8D367910-132B-425C-B767-18285F97A2A7}"/>
              </a:ext>
            </a:extLst>
          </p:cNvPr>
          <p:cNvSpPr>
            <a:spLocks noChangeArrowheads="1"/>
          </p:cNvSpPr>
          <p:nvPr/>
        </p:nvSpPr>
        <p:spPr bwMode="auto">
          <a:xfrm>
            <a:off x="763588" y="2917800"/>
            <a:ext cx="2663825" cy="2662237"/>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8675" name="TextBox 3">
            <a:extLst>
              <a:ext uri="{FF2B5EF4-FFF2-40B4-BE49-F238E27FC236}">
                <a16:creationId xmlns:a16="http://schemas.microsoft.com/office/drawing/2014/main" id="{A5311A30-BFD6-416D-861C-9C2FB261F638}"/>
              </a:ext>
            </a:extLst>
          </p:cNvPr>
          <p:cNvSpPr txBox="1">
            <a:spLocks noChangeArrowheads="1"/>
          </p:cNvSpPr>
          <p:nvPr/>
        </p:nvSpPr>
        <p:spPr bwMode="auto">
          <a:xfrm>
            <a:off x="1230313" y="3160687"/>
            <a:ext cx="17287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﻿11</a:t>
            </a:r>
            <a:r>
              <a:rPr lang="pl-PL" altLang="pl-PL" sz="6000" b="1">
                <a:solidFill>
                  <a:schemeClr val="bg1"/>
                </a:solidFill>
              </a:rPr>
              <a:t>%</a:t>
            </a:r>
            <a:endParaRPr lang="en-US" altLang="pl-PL" sz="6000" b="1">
              <a:solidFill>
                <a:schemeClr val="bg1"/>
              </a:solidFill>
            </a:endParaRPr>
          </a:p>
        </p:txBody>
      </p:sp>
      <p:sp>
        <p:nvSpPr>
          <p:cNvPr id="28676" name="TextBox 4">
            <a:extLst>
              <a:ext uri="{FF2B5EF4-FFF2-40B4-BE49-F238E27FC236}">
                <a16:creationId xmlns:a16="http://schemas.microsoft.com/office/drawing/2014/main" id="{F20F6C7B-0B95-41F6-8864-809294B89789}"/>
              </a:ext>
            </a:extLst>
          </p:cNvPr>
          <p:cNvSpPr txBox="1">
            <a:spLocks noChangeArrowheads="1"/>
          </p:cNvSpPr>
          <p:nvPr/>
        </p:nvSpPr>
        <p:spPr bwMode="auto">
          <a:xfrm>
            <a:off x="962025" y="3944912"/>
            <a:ext cx="22669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of total European fur production comes from Poland. </a:t>
            </a:r>
            <a:r>
              <a:rPr lang="pl-PL" altLang="pl-PL" sz="1400" i="1" dirty="0" smtClean="0">
                <a:solidFill>
                  <a:srgbClr val="FFFFFF"/>
                </a:solidFill>
              </a:rPr>
              <a:t>With</a:t>
            </a:r>
            <a:r>
              <a:rPr lang="en-US" altLang="pl-PL" sz="1400" i="1" dirty="0" smtClean="0">
                <a:solidFill>
                  <a:srgbClr val="FFFFFF"/>
                </a:solidFill>
              </a:rPr>
              <a:t> </a:t>
            </a:r>
            <a:r>
              <a:rPr lang="en-US" altLang="pl-PL" sz="1400" i="1" dirty="0">
                <a:solidFill>
                  <a:srgbClr val="FFFFFF"/>
                </a:solidFill>
              </a:rPr>
              <a:t>leather </a:t>
            </a:r>
            <a:r>
              <a:rPr lang="en-US" altLang="pl-PL" sz="1400" i="1" dirty="0" smtClean="0">
                <a:solidFill>
                  <a:srgbClr val="FFFFFF"/>
                </a:solidFill>
              </a:rPr>
              <a:t>export</a:t>
            </a:r>
            <a:r>
              <a:rPr lang="pl-PL" altLang="pl-PL" sz="1400" i="1" dirty="0" smtClean="0">
                <a:solidFill>
                  <a:srgbClr val="FFFFFF"/>
                </a:solidFill>
              </a:rPr>
              <a:t>s </a:t>
            </a:r>
            <a:r>
              <a:rPr lang="pl-PL" altLang="pl-PL" sz="1400" i="1" dirty="0" err="1" smtClean="0">
                <a:solidFill>
                  <a:srgbClr val="FFFFFF"/>
                </a:solidFill>
              </a:rPr>
              <a:t>worth</a:t>
            </a:r>
            <a:r>
              <a:rPr lang="en-US" altLang="pl-PL" sz="1400" i="1" dirty="0" smtClean="0">
                <a:solidFill>
                  <a:srgbClr val="FFFFFF"/>
                </a:solidFill>
              </a:rPr>
              <a:t> </a:t>
            </a:r>
            <a:r>
              <a:rPr lang="en-US" altLang="pl-PL" sz="1400" b="1" i="1" dirty="0">
                <a:solidFill>
                  <a:srgbClr val="FFFFFF"/>
                </a:solidFill>
              </a:rPr>
              <a:t>EUR 0.36 billion</a:t>
            </a:r>
            <a:r>
              <a:rPr lang="en-US" altLang="pl-PL" sz="1400" i="1" dirty="0">
                <a:solidFill>
                  <a:srgbClr val="FFFFFF"/>
                </a:solidFill>
              </a:rPr>
              <a:t>, </a:t>
            </a:r>
            <a:r>
              <a:rPr lang="pl-PL" altLang="pl-PL" sz="1400" i="1" dirty="0" smtClean="0">
                <a:solidFill>
                  <a:srgbClr val="FFFFFF"/>
                </a:solidFill>
              </a:rPr>
              <a:t>we </a:t>
            </a:r>
            <a:r>
              <a:rPr lang="pl-PL" altLang="pl-PL" sz="1400" i="1" dirty="0" err="1" smtClean="0">
                <a:solidFill>
                  <a:srgbClr val="FFFFFF"/>
                </a:solidFill>
              </a:rPr>
              <a:t>are</a:t>
            </a:r>
            <a:r>
              <a:rPr lang="en-US" altLang="pl-PL" sz="1400" i="1" dirty="0" smtClean="0">
                <a:solidFill>
                  <a:srgbClr val="FFFFFF"/>
                </a:solidFill>
              </a:rPr>
              <a:t> </a:t>
            </a:r>
            <a:r>
              <a:rPr lang="en-US" altLang="pl-PL" sz="1400" i="1" dirty="0">
                <a:solidFill>
                  <a:srgbClr val="FFFFFF"/>
                </a:solidFill>
              </a:rPr>
              <a:t>the </a:t>
            </a:r>
            <a:r>
              <a:rPr lang="en-US" altLang="pl-PL" sz="1400" b="1" i="1" dirty="0">
                <a:solidFill>
                  <a:srgbClr val="FFFFFF"/>
                </a:solidFill>
              </a:rPr>
              <a:t>6th </a:t>
            </a:r>
            <a:r>
              <a:rPr lang="en-US" altLang="pl-PL" sz="1400" i="1" dirty="0">
                <a:solidFill>
                  <a:srgbClr val="FFFFFF"/>
                </a:solidFill>
              </a:rPr>
              <a:t>supplier globally. </a:t>
            </a:r>
          </a:p>
        </p:txBody>
      </p:sp>
      <p:sp>
        <p:nvSpPr>
          <p:cNvPr id="28677" name="TextBox 5">
            <a:extLst>
              <a:ext uri="{FF2B5EF4-FFF2-40B4-BE49-F238E27FC236}">
                <a16:creationId xmlns:a16="http://schemas.microsoft.com/office/drawing/2014/main" id="{A1BB3461-FF96-4E2D-BB11-920E4C180E35}"/>
              </a:ext>
            </a:extLst>
          </p:cNvPr>
          <p:cNvSpPr txBox="1">
            <a:spLocks noChangeArrowheads="1"/>
          </p:cNvSpPr>
          <p:nvPr/>
        </p:nvSpPr>
        <p:spPr bwMode="auto">
          <a:xfrm>
            <a:off x="1879600" y="681720"/>
            <a:ext cx="6319838" cy="144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140000"/>
              </a:lnSpc>
              <a:buClr>
                <a:srgbClr val="000000"/>
              </a:buClr>
              <a:buSzPct val="100000"/>
              <a:buFont typeface="Times New Roman" panose="02020603050405020304" pitchFamily="18" charset="0"/>
              <a:buNone/>
            </a:pPr>
            <a:r>
              <a:rPr lang="en-US" altLang="pl-PL" sz="1400" b="1" dirty="0" smtClean="0"/>
              <a:t>EUR 2,230 million 	</a:t>
            </a:r>
            <a:r>
              <a:rPr lang="en-US" altLang="pl-PL" sz="1400" dirty="0" smtClean="0"/>
              <a:t>garment production sold in 2017</a:t>
            </a:r>
          </a:p>
          <a:p>
            <a:pPr eaLnBrk="1">
              <a:lnSpc>
                <a:spcPct val="140000"/>
              </a:lnSpc>
              <a:buClr>
                <a:srgbClr val="000000"/>
              </a:buClr>
              <a:buSzPct val="100000"/>
              <a:buFont typeface="Times New Roman" panose="02020603050405020304" pitchFamily="18" charset="0"/>
              <a:buNone/>
            </a:pPr>
            <a:r>
              <a:rPr lang="en-US" altLang="pl-PL" sz="1400" b="1" dirty="0" smtClean="0"/>
              <a:t>22,080 			</a:t>
            </a:r>
            <a:r>
              <a:rPr lang="en-US" altLang="pl-PL" sz="1400" dirty="0" smtClean="0"/>
              <a:t>number of companies in the clothing sector in 2016</a:t>
            </a:r>
          </a:p>
          <a:p>
            <a:pPr eaLnBrk="1">
              <a:lnSpc>
                <a:spcPct val="140000"/>
              </a:lnSpc>
              <a:buClr>
                <a:srgbClr val="000000"/>
              </a:buClr>
              <a:buSzPct val="100000"/>
              <a:buFont typeface="Times New Roman" panose="02020603050405020304" pitchFamily="18" charset="0"/>
              <a:buNone/>
            </a:pPr>
            <a:r>
              <a:rPr lang="en-US" altLang="pl-PL" sz="1400" b="1" dirty="0" smtClean="0"/>
              <a:t>69,000 individuals  	</a:t>
            </a:r>
            <a:r>
              <a:rPr lang="en-US" altLang="pl-PL" sz="1400" dirty="0" smtClean="0"/>
              <a:t>average employment in the clothing industry in 2016</a:t>
            </a:r>
          </a:p>
          <a:p>
            <a:pPr eaLnBrk="1">
              <a:lnSpc>
                <a:spcPct val="140000"/>
              </a:lnSpc>
              <a:buClr>
                <a:srgbClr val="000000"/>
              </a:buClr>
              <a:buSzPct val="100000"/>
              <a:buFont typeface="Times New Roman" panose="02020603050405020304" pitchFamily="18" charset="0"/>
              <a:buNone/>
            </a:pPr>
            <a:r>
              <a:rPr lang="en-US" altLang="pl-PL" sz="1400" b="1" dirty="0" smtClean="0"/>
              <a:t>EUR 4.676 billion 	</a:t>
            </a:r>
            <a:r>
              <a:rPr lang="en-US" altLang="pl-PL" sz="1400" dirty="0" smtClean="0"/>
              <a:t>clothing export in 2016 </a:t>
            </a:r>
          </a:p>
          <a:p>
            <a:pPr algn="r" eaLnBrk="1">
              <a:lnSpc>
                <a:spcPct val="93000"/>
              </a:lnSpc>
              <a:buClr>
                <a:srgbClr val="FF0000"/>
              </a:buClr>
              <a:buSzPct val="100000"/>
              <a:buFont typeface="Times New Roman" panose="02020603050405020304" pitchFamily="18" charset="0"/>
              <a:buNone/>
            </a:pPr>
            <a:r>
              <a:rPr lang="en-US" altLang="pl-PL" sz="900" dirty="0" smtClean="0"/>
              <a:t>﻿</a:t>
            </a:r>
            <a:r>
              <a:rPr lang="en-US" altLang="pl-PL" sz="1000" dirty="0" smtClean="0"/>
              <a:t>Source: GUS</a:t>
            </a:r>
            <a:endParaRPr lang="en-US" altLang="pl-PL" sz="900" dirty="0"/>
          </a:p>
        </p:txBody>
      </p:sp>
      <p:pic>
        <p:nvPicPr>
          <p:cNvPr id="28678" name="Picture 10" descr="katalog_POLSKA_doPP_Layout 1-13_5.jpg">
            <a:extLst>
              <a:ext uri="{FF2B5EF4-FFF2-40B4-BE49-F238E27FC236}">
                <a16:creationId xmlns:a16="http://schemas.microsoft.com/office/drawing/2014/main" id="{99D33293-3D83-4D57-8EAE-A40406204B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5724525"/>
            <a:ext cx="2847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Symbol zastępczy zawartości 8">
            <a:extLst>
              <a:ext uri="{FF2B5EF4-FFF2-40B4-BE49-F238E27FC236}">
                <a16:creationId xmlns:a16="http://schemas.microsoft.com/office/drawing/2014/main" id="{6940ECF5-CDF3-4E40-BB89-1C31DAAC16C4}"/>
              </a:ext>
            </a:extLst>
          </p:cNvPr>
          <p:cNvGraphicFramePr>
            <a:graphicFrameLocks/>
          </p:cNvGraphicFramePr>
          <p:nvPr>
            <p:extLst>
              <p:ext uri="{D42A27DB-BD31-4B8C-83A1-F6EECF244321}">
                <p14:modId xmlns:p14="http://schemas.microsoft.com/office/powerpoint/2010/main" val="966445826"/>
              </p:ext>
            </p:extLst>
          </p:nvPr>
        </p:nvGraphicFramePr>
        <p:xfrm>
          <a:off x="5537200" y="2308225"/>
          <a:ext cx="3552825" cy="51990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699D290-F3D0-432B-BDD0-CEB815C62665}"/>
              </a:ext>
            </a:extLst>
          </p:cNvPr>
          <p:cNvSpPr>
            <a:spLocks noGrp="1" noChangeArrowheads="1"/>
          </p:cNvSpPr>
          <p:nvPr>
            <p:ph type="title"/>
          </p:nvPr>
        </p:nvSpPr>
        <p:spPr>
          <a:xfrm>
            <a:off x="503238" y="301625"/>
            <a:ext cx="9069387" cy="669925"/>
          </a:xfrm>
        </p:spPr>
        <p:txBody>
          <a:bodyPr/>
          <a:lstStyle/>
          <a:p>
            <a:pPr eaLnBrk="1"/>
            <a:r>
              <a:rPr lang="en-US" altLang="pl-PL" sz="3600" b="1" dirty="0"/>
              <a:t>﻿IT/ICT</a:t>
            </a:r>
            <a:endParaRPr lang="en-US" altLang="pl-PL" sz="3200" b="1" dirty="0"/>
          </a:p>
        </p:txBody>
      </p:sp>
      <p:sp>
        <p:nvSpPr>
          <p:cNvPr id="29699" name="Oval 12">
            <a:extLst>
              <a:ext uri="{FF2B5EF4-FFF2-40B4-BE49-F238E27FC236}">
                <a16:creationId xmlns:a16="http://schemas.microsoft.com/office/drawing/2014/main" id="{F6654BD6-09C6-4C78-846E-EB90CAFF019F}"/>
              </a:ext>
            </a:extLst>
          </p:cNvPr>
          <p:cNvSpPr>
            <a:spLocks noChangeArrowheads="1"/>
          </p:cNvSpPr>
          <p:nvPr/>
        </p:nvSpPr>
        <p:spPr bwMode="auto">
          <a:xfrm>
            <a:off x="900113" y="1008063"/>
            <a:ext cx="2700337" cy="2700337"/>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29700" name="TextBox 13">
            <a:extLst>
              <a:ext uri="{FF2B5EF4-FFF2-40B4-BE49-F238E27FC236}">
                <a16:creationId xmlns:a16="http://schemas.microsoft.com/office/drawing/2014/main" id="{850B196B-C20B-41A0-BDFD-BECE9DF059AB}"/>
              </a:ext>
            </a:extLst>
          </p:cNvPr>
          <p:cNvSpPr txBox="1">
            <a:spLocks noChangeArrowheads="1"/>
          </p:cNvSpPr>
          <p:nvPr/>
        </p:nvSpPr>
        <p:spPr bwMode="auto">
          <a:xfrm>
            <a:off x="731838" y="900113"/>
            <a:ext cx="30353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buClr>
                <a:srgbClr val="000000"/>
              </a:buClr>
              <a:buSzPct val="100000"/>
              <a:buFont typeface="Times New Roman" panose="02020603050405020304" pitchFamily="18" charset="0"/>
              <a:buNone/>
            </a:pPr>
            <a:r>
              <a:rPr lang="pl-PL" altLang="pl-PL" sz="2800" b="1">
                <a:solidFill>
                  <a:schemeClr val="bg1"/>
                </a:solidFill>
              </a:rPr>
              <a:t>EUR</a:t>
            </a:r>
            <a:r>
              <a:rPr lang="en-US" altLang="pl-PL" sz="6000" b="1">
                <a:solidFill>
                  <a:schemeClr val="bg1"/>
                </a:solidFill>
              </a:rPr>
              <a:t> </a:t>
            </a:r>
            <a:r>
              <a:rPr lang="pl-PL" altLang="pl-PL" sz="6000" b="1">
                <a:solidFill>
                  <a:schemeClr val="bg1"/>
                </a:solidFill>
              </a:rPr>
              <a:t/>
            </a:r>
            <a:br>
              <a:rPr lang="pl-PL" altLang="pl-PL" sz="6000" b="1">
                <a:solidFill>
                  <a:schemeClr val="bg1"/>
                </a:solidFill>
              </a:rPr>
            </a:br>
            <a:r>
              <a:rPr lang="pl-PL" altLang="pl-PL" sz="4400" b="1">
                <a:solidFill>
                  <a:schemeClr val="bg1"/>
                </a:solidFill>
              </a:rPr>
              <a:t>7.5 billion</a:t>
            </a:r>
            <a:r>
              <a:rPr lang="pl-PL" altLang="pl-PL" sz="5400" b="1">
                <a:solidFill>
                  <a:schemeClr val="bg1"/>
                </a:solidFill>
              </a:rPr>
              <a:t> </a:t>
            </a:r>
            <a:endParaRPr lang="en-US" altLang="pl-PL" sz="1600" b="1">
              <a:solidFill>
                <a:schemeClr val="bg1"/>
              </a:solidFill>
            </a:endParaRPr>
          </a:p>
        </p:txBody>
      </p:sp>
      <p:sp>
        <p:nvSpPr>
          <p:cNvPr id="29701" name="TextBox 14">
            <a:extLst>
              <a:ext uri="{FF2B5EF4-FFF2-40B4-BE49-F238E27FC236}">
                <a16:creationId xmlns:a16="http://schemas.microsoft.com/office/drawing/2014/main" id="{94959512-60EB-4B8B-9AC0-A27289818ED6}"/>
              </a:ext>
            </a:extLst>
          </p:cNvPr>
          <p:cNvSpPr txBox="1">
            <a:spLocks noChangeArrowheads="1"/>
          </p:cNvSpPr>
          <p:nvPr/>
        </p:nvSpPr>
        <p:spPr bwMode="auto">
          <a:xfrm>
            <a:off x="1177925" y="2838450"/>
            <a:ext cx="2143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sales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in </a:t>
            </a:r>
            <a:r>
              <a:rPr lang="pl-PL" altLang="pl-PL" sz="1400" i="1" dirty="0" smtClean="0">
                <a:solidFill>
                  <a:srgbClr val="FFFFFF"/>
                </a:solidFill>
              </a:rPr>
              <a:t>the </a:t>
            </a:r>
            <a:r>
              <a:rPr lang="en-US" altLang="pl-PL" sz="1400" i="1" dirty="0" smtClean="0">
                <a:solidFill>
                  <a:srgbClr val="FFFFFF"/>
                </a:solidFill>
              </a:rPr>
              <a:t>Polish ICT</a:t>
            </a:r>
            <a:r>
              <a:rPr lang="pl-PL" altLang="pl-PL" sz="1400" i="1" dirty="0" smtClean="0">
                <a:solidFill>
                  <a:srgbClr val="FFFFFF"/>
                </a:solidFill>
              </a:rPr>
              <a:t> </a:t>
            </a:r>
            <a:r>
              <a:rPr lang="pl-PL" altLang="pl-PL" sz="1400" i="1" dirty="0" err="1" smtClean="0">
                <a:solidFill>
                  <a:srgbClr val="FFFFFF"/>
                </a:solidFill>
              </a:rPr>
              <a:t>sector</a:t>
            </a:r>
            <a:endParaRPr lang="en-US" altLang="pl-PL" sz="1400" i="1" dirty="0">
              <a:solidFill>
                <a:srgbClr val="FFFFFF"/>
              </a:solidFill>
            </a:endParaRPr>
          </a:p>
        </p:txBody>
      </p:sp>
      <p:sp>
        <p:nvSpPr>
          <p:cNvPr id="29702" name="TextBox 18">
            <a:extLst>
              <a:ext uri="{FF2B5EF4-FFF2-40B4-BE49-F238E27FC236}">
                <a16:creationId xmlns:a16="http://schemas.microsoft.com/office/drawing/2014/main" id="{9B001241-34C3-4C0D-BB0E-24F45D184023}"/>
              </a:ext>
            </a:extLst>
          </p:cNvPr>
          <p:cNvSpPr txBox="1">
            <a:spLocks noChangeArrowheads="1"/>
          </p:cNvSpPr>
          <p:nvPr/>
        </p:nvSpPr>
        <p:spPr bwMode="auto">
          <a:xfrm>
            <a:off x="4319588" y="1239838"/>
            <a:ext cx="3816350"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pl-PL" altLang="pl-PL" sz="1200" b="1" dirty="0" err="1" smtClean="0"/>
              <a:t>Areas</a:t>
            </a:r>
            <a:r>
              <a:rPr lang="pl-PL" altLang="pl-PL" sz="1200" b="1" dirty="0" smtClean="0"/>
              <a:t> of </a:t>
            </a:r>
            <a:r>
              <a:rPr lang="pl-PL" altLang="pl-PL" sz="1200" b="1" dirty="0" err="1" smtClean="0"/>
              <a:t>Polish</a:t>
            </a:r>
            <a:r>
              <a:rPr lang="pl-PL" altLang="pl-PL" sz="1200" b="1" dirty="0" smtClean="0"/>
              <a:t> </a:t>
            </a:r>
            <a:r>
              <a:rPr lang="pl-PL" altLang="pl-PL" sz="1200" b="1" dirty="0" err="1" smtClean="0"/>
              <a:t>expertise</a:t>
            </a:r>
            <a:r>
              <a:rPr lang="pl-PL" altLang="pl-PL" sz="1200" b="1" dirty="0" smtClean="0"/>
              <a:t> in</a:t>
            </a:r>
            <a:r>
              <a:rPr lang="en-US" altLang="pl-PL" sz="1200" b="1" dirty="0" smtClean="0"/>
              <a:t> </a:t>
            </a:r>
            <a:r>
              <a:rPr lang="en-US" altLang="pl-PL" sz="1200" b="1" dirty="0"/>
              <a:t>the ICT </a:t>
            </a:r>
            <a:r>
              <a:rPr lang="en-US" altLang="pl-PL" sz="1200" b="1" dirty="0" smtClean="0"/>
              <a:t>sector</a:t>
            </a:r>
            <a:endParaRPr lang="en-US" altLang="pl-PL" sz="1200" b="1" dirty="0"/>
          </a:p>
        </p:txBody>
      </p:sp>
      <p:sp>
        <p:nvSpPr>
          <p:cNvPr id="29703" name="TextBox 19">
            <a:extLst>
              <a:ext uri="{FF2B5EF4-FFF2-40B4-BE49-F238E27FC236}">
                <a16:creationId xmlns:a16="http://schemas.microsoft.com/office/drawing/2014/main" id="{577AE9D1-359D-4E3D-BC32-E823F666BA92}"/>
              </a:ext>
            </a:extLst>
          </p:cNvPr>
          <p:cNvSpPr txBox="1">
            <a:spLocks noChangeArrowheads="1"/>
          </p:cNvSpPr>
          <p:nvPr/>
        </p:nvSpPr>
        <p:spPr bwMode="auto">
          <a:xfrm>
            <a:off x="4321175" y="1476375"/>
            <a:ext cx="5256213"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140000"/>
              </a:lnSpc>
              <a:buClr>
                <a:srgbClr val="000000"/>
              </a:buClr>
              <a:buSzPct val="100000"/>
              <a:buFont typeface="Times New Roman" panose="02020603050405020304" pitchFamily="18" charset="0"/>
              <a:buNone/>
            </a:pPr>
            <a:r>
              <a:rPr lang="en-US" altLang="pl-PL" sz="1200" dirty="0"/>
              <a:t>Custom software</a:t>
            </a:r>
            <a:r>
              <a:rPr lang="en-US" altLang="pl-PL" sz="1200" b="1" dirty="0"/>
              <a:t>	 			 			34.7%		</a:t>
            </a:r>
          </a:p>
          <a:p>
            <a:pPr eaLnBrk="1">
              <a:lnSpc>
                <a:spcPct val="140000"/>
              </a:lnSpc>
              <a:buClr>
                <a:srgbClr val="000000"/>
              </a:buClr>
              <a:buSzPct val="100000"/>
              <a:buFont typeface="Times New Roman" panose="02020603050405020304" pitchFamily="18" charset="0"/>
              <a:buNone/>
            </a:pPr>
            <a:r>
              <a:rPr lang="en-US" altLang="pl-PL" sz="1200" dirty="0"/>
              <a:t>Production of games </a:t>
            </a:r>
            <a:r>
              <a:rPr lang="en-US" altLang="pl-PL" sz="1200" b="1" dirty="0"/>
              <a:t>						22.3%</a:t>
            </a:r>
          </a:p>
          <a:p>
            <a:pPr eaLnBrk="1">
              <a:lnSpc>
                <a:spcPct val="140000"/>
              </a:lnSpc>
              <a:buClr>
                <a:srgbClr val="000000"/>
              </a:buClr>
              <a:buSzPct val="100000"/>
              <a:buFont typeface="Times New Roman" panose="02020603050405020304" pitchFamily="18" charset="0"/>
              <a:buNone/>
            </a:pPr>
            <a:r>
              <a:rPr lang="en-US" altLang="pl-PL" sz="1200" dirty="0"/>
              <a:t>BPO/ITO services </a:t>
            </a:r>
            <a:r>
              <a:rPr lang="en-US" altLang="pl-PL" sz="1200" b="1" dirty="0"/>
              <a:t>							19.8%</a:t>
            </a:r>
          </a:p>
          <a:p>
            <a:pPr eaLnBrk="1">
              <a:lnSpc>
                <a:spcPct val="140000"/>
              </a:lnSpc>
              <a:buClr>
                <a:srgbClr val="000000"/>
              </a:buClr>
              <a:buSzPct val="100000"/>
              <a:buFont typeface="Times New Roman" panose="02020603050405020304" pitchFamily="18" charset="0"/>
              <a:buNone/>
            </a:pPr>
            <a:r>
              <a:rPr lang="en-US" altLang="pl-PL" sz="1200" dirty="0"/>
              <a:t>Internet technologies </a:t>
            </a:r>
            <a:r>
              <a:rPr lang="en-US" altLang="pl-PL" sz="1200" b="1" dirty="0"/>
              <a:t>						14%	</a:t>
            </a:r>
          </a:p>
          <a:p>
            <a:pPr eaLnBrk="1">
              <a:lnSpc>
                <a:spcPct val="140000"/>
              </a:lnSpc>
              <a:buClr>
                <a:srgbClr val="000000"/>
              </a:buClr>
              <a:buSzPct val="100000"/>
              <a:buFont typeface="Times New Roman" panose="02020603050405020304" pitchFamily="18" charset="0"/>
              <a:buNone/>
            </a:pPr>
            <a:r>
              <a:rPr lang="en-US" altLang="pl-PL" sz="1200" dirty="0"/>
              <a:t>Software R&amp;D</a:t>
            </a:r>
            <a:r>
              <a:rPr lang="en-US" altLang="pl-PL" sz="1200" b="1" dirty="0"/>
              <a:t>							5%		</a:t>
            </a:r>
          </a:p>
          <a:p>
            <a:pPr eaLnBrk="1">
              <a:lnSpc>
                <a:spcPct val="140000"/>
              </a:lnSpc>
              <a:buClr>
                <a:srgbClr val="000000"/>
              </a:buClr>
              <a:buSzPct val="100000"/>
              <a:buFont typeface="Times New Roman" panose="02020603050405020304" pitchFamily="18" charset="0"/>
              <a:buNone/>
            </a:pPr>
            <a:r>
              <a:rPr lang="en-US" altLang="pl-PL" sz="1200" dirty="0"/>
              <a:t>Hardware R&amp;D </a:t>
            </a:r>
            <a:r>
              <a:rPr lang="en-US" altLang="pl-PL" sz="1200" b="1" dirty="0"/>
              <a:t>							0.8%</a:t>
            </a:r>
          </a:p>
          <a:p>
            <a:pPr eaLnBrk="1">
              <a:lnSpc>
                <a:spcPct val="140000"/>
              </a:lnSpc>
              <a:buClr>
                <a:srgbClr val="000000"/>
              </a:buClr>
              <a:buSzPct val="100000"/>
              <a:buFont typeface="Times New Roman" panose="02020603050405020304" pitchFamily="18" charset="0"/>
              <a:buNone/>
            </a:pPr>
            <a:endParaRPr lang="pl-PL" altLang="pl-PL" sz="1000" dirty="0"/>
          </a:p>
          <a:p>
            <a:pPr eaLnBrk="1">
              <a:lnSpc>
                <a:spcPct val="140000"/>
              </a:lnSpc>
              <a:buClr>
                <a:srgbClr val="000000"/>
              </a:buClr>
              <a:buSzPct val="100000"/>
              <a:buFont typeface="Times New Roman" panose="02020603050405020304" pitchFamily="18" charset="0"/>
              <a:buNone/>
            </a:pPr>
            <a:r>
              <a:rPr lang="en-US" altLang="pl-PL" sz="1000" dirty="0"/>
              <a:t>Source: </a:t>
            </a:r>
            <a:r>
              <a:rPr lang="en-US" altLang="pl-PL" sz="1000" dirty="0" smtClean="0"/>
              <a:t>‘</a:t>
            </a:r>
            <a:r>
              <a:rPr lang="pl-PL" altLang="pl-PL" sz="1000" dirty="0" smtClean="0"/>
              <a:t>G</a:t>
            </a:r>
            <a:r>
              <a:rPr lang="en-US" altLang="pl-PL" sz="1000" dirty="0" err="1" smtClean="0"/>
              <a:t>rowth</a:t>
            </a:r>
            <a:r>
              <a:rPr lang="en-US" altLang="pl-PL" sz="1000" dirty="0" smtClean="0"/>
              <a:t> </a:t>
            </a:r>
            <a:r>
              <a:rPr lang="en-US" altLang="pl-PL" sz="1000" dirty="0"/>
              <a:t>p</a:t>
            </a:r>
            <a:r>
              <a:rPr lang="pl-PL" altLang="pl-PL" sz="1000" dirty="0" err="1" smtClean="0"/>
              <a:t>rospects</a:t>
            </a:r>
            <a:r>
              <a:rPr lang="pl-PL" altLang="pl-PL" sz="1000" dirty="0" smtClean="0"/>
              <a:t> of the </a:t>
            </a:r>
            <a:r>
              <a:rPr lang="en-US" altLang="pl-PL" sz="1000" dirty="0" smtClean="0"/>
              <a:t>Polish </a:t>
            </a:r>
            <a:r>
              <a:rPr lang="en-US" altLang="pl-PL" sz="1000" dirty="0"/>
              <a:t>TCT sector </a:t>
            </a:r>
            <a:r>
              <a:rPr lang="en-US" altLang="pl-PL" sz="1000" dirty="0" smtClean="0"/>
              <a:t>until </a:t>
            </a:r>
            <a:r>
              <a:rPr lang="en-US" altLang="pl-PL" sz="1000" dirty="0"/>
              <a:t>2025’ report, </a:t>
            </a:r>
            <a:r>
              <a:rPr lang="pl-PL" altLang="pl-PL" sz="1000" dirty="0"/>
              <a:t/>
            </a:r>
            <a:br>
              <a:rPr lang="pl-PL" altLang="pl-PL" sz="1000" dirty="0"/>
            </a:br>
            <a:r>
              <a:rPr lang="en-US" altLang="pl-PL" sz="1000" dirty="0"/>
              <a:t>Ministry of Infrastructure and Development </a:t>
            </a:r>
          </a:p>
        </p:txBody>
      </p:sp>
      <p:grpSp>
        <p:nvGrpSpPr>
          <p:cNvPr id="29704" name="Group 19">
            <a:extLst>
              <a:ext uri="{FF2B5EF4-FFF2-40B4-BE49-F238E27FC236}">
                <a16:creationId xmlns:a16="http://schemas.microsoft.com/office/drawing/2014/main" id="{94FE3983-586A-4029-9221-3635961063D2}"/>
              </a:ext>
            </a:extLst>
          </p:cNvPr>
          <p:cNvGrpSpPr>
            <a:grpSpLocks/>
          </p:cNvGrpSpPr>
          <p:nvPr/>
        </p:nvGrpSpPr>
        <p:grpSpPr bwMode="auto">
          <a:xfrm>
            <a:off x="4319588" y="250825"/>
            <a:ext cx="1439862" cy="684213"/>
            <a:chOff x="4392240" y="323453"/>
            <a:chExt cx="1440160" cy="1296144"/>
          </a:xfrm>
        </p:grpSpPr>
        <p:cxnSp>
          <p:nvCxnSpPr>
            <p:cNvPr id="29707" name="Straight Connector 20">
              <a:extLst>
                <a:ext uri="{FF2B5EF4-FFF2-40B4-BE49-F238E27FC236}">
                  <a16:creationId xmlns:a16="http://schemas.microsoft.com/office/drawing/2014/main" id="{65EB863A-E623-4BC9-937F-7DA29E7F2EF6}"/>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708" name="Straight Connector 21">
              <a:extLst>
                <a:ext uri="{FF2B5EF4-FFF2-40B4-BE49-F238E27FC236}">
                  <a16:creationId xmlns:a16="http://schemas.microsoft.com/office/drawing/2014/main" id="{5A0C900C-A338-4991-AD2B-77ED993AD41B}"/>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3" name="Symbol zastępczy zawartości 8">
            <a:extLst>
              <a:ext uri="{FF2B5EF4-FFF2-40B4-BE49-F238E27FC236}">
                <a16:creationId xmlns:a16="http://schemas.microsoft.com/office/drawing/2014/main" id="{78558616-5B88-4A8C-9382-C464CFF01BCD}"/>
              </a:ext>
            </a:extLst>
          </p:cNvPr>
          <p:cNvGraphicFramePr>
            <a:graphicFrameLocks/>
          </p:cNvGraphicFramePr>
          <p:nvPr>
            <p:extLst>
              <p:ext uri="{D42A27DB-BD31-4B8C-83A1-F6EECF244321}">
                <p14:modId xmlns:p14="http://schemas.microsoft.com/office/powerpoint/2010/main" val="1926408846"/>
              </p:ext>
            </p:extLst>
          </p:nvPr>
        </p:nvGraphicFramePr>
        <p:xfrm>
          <a:off x="6264275" y="3852863"/>
          <a:ext cx="2952750" cy="3405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ymbol zastępczy zawartości 8">
            <a:extLst>
              <a:ext uri="{FF2B5EF4-FFF2-40B4-BE49-F238E27FC236}">
                <a16:creationId xmlns:a16="http://schemas.microsoft.com/office/drawing/2014/main" id="{C9FE776A-B3EE-43E0-ABCB-CA7626539F2F}"/>
              </a:ext>
            </a:extLst>
          </p:cNvPr>
          <p:cNvGraphicFramePr>
            <a:graphicFrameLocks/>
          </p:cNvGraphicFramePr>
          <p:nvPr>
            <p:extLst>
              <p:ext uri="{D42A27DB-BD31-4B8C-83A1-F6EECF244321}">
                <p14:modId xmlns:p14="http://schemas.microsoft.com/office/powerpoint/2010/main" val="805695088"/>
              </p:ext>
            </p:extLst>
          </p:nvPr>
        </p:nvGraphicFramePr>
        <p:xfrm>
          <a:off x="215900" y="3975100"/>
          <a:ext cx="5832475" cy="3405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8">
            <a:extLst>
              <a:ext uri="{FF2B5EF4-FFF2-40B4-BE49-F238E27FC236}">
                <a16:creationId xmlns:a16="http://schemas.microsoft.com/office/drawing/2014/main" id="{B7CAA183-203A-426B-9A42-7548E9EDE7FB}"/>
              </a:ext>
            </a:extLst>
          </p:cNvPr>
          <p:cNvGraphicFramePr>
            <a:graphicFrameLocks/>
          </p:cNvGraphicFramePr>
          <p:nvPr>
            <p:extLst>
              <p:ext uri="{D42A27DB-BD31-4B8C-83A1-F6EECF244321}">
                <p14:modId xmlns:p14="http://schemas.microsoft.com/office/powerpoint/2010/main" val="475904172"/>
              </p:ext>
            </p:extLst>
          </p:nvPr>
        </p:nvGraphicFramePr>
        <p:xfrm>
          <a:off x="503238" y="328613"/>
          <a:ext cx="8785225" cy="3314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Symbol zastępczy zawartości 8">
            <a:extLst>
              <a:ext uri="{FF2B5EF4-FFF2-40B4-BE49-F238E27FC236}">
                <a16:creationId xmlns:a16="http://schemas.microsoft.com/office/drawing/2014/main" id="{09C5CAA4-52F4-4960-9BEA-D6868E73CE7A}"/>
              </a:ext>
            </a:extLst>
          </p:cNvPr>
          <p:cNvGraphicFramePr>
            <a:graphicFrameLocks/>
          </p:cNvGraphicFramePr>
          <p:nvPr>
            <p:extLst>
              <p:ext uri="{D42A27DB-BD31-4B8C-83A1-F6EECF244321}">
                <p14:modId xmlns:p14="http://schemas.microsoft.com/office/powerpoint/2010/main" val="2309477512"/>
              </p:ext>
            </p:extLst>
          </p:nvPr>
        </p:nvGraphicFramePr>
        <p:xfrm>
          <a:off x="503238" y="3924300"/>
          <a:ext cx="8785225" cy="345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94CF2B2-33C2-4F16-AC83-BC6E531B69B5}"/>
              </a:ext>
            </a:extLst>
          </p:cNvPr>
          <p:cNvSpPr>
            <a:spLocks noGrp="1" noChangeArrowheads="1"/>
          </p:cNvSpPr>
          <p:nvPr>
            <p:ph type="title"/>
          </p:nvPr>
        </p:nvSpPr>
        <p:spPr>
          <a:xfrm>
            <a:off x="503238" y="301625"/>
            <a:ext cx="9069387" cy="669925"/>
          </a:xfrm>
        </p:spPr>
        <p:txBody>
          <a:bodyPr/>
          <a:lstStyle/>
          <a:p>
            <a:pPr eaLnBrk="1"/>
            <a:r>
              <a:rPr lang="en-US" altLang="pl-PL" sz="3600" b="1"/>
              <a:t>﻿</a:t>
            </a:r>
            <a:r>
              <a:rPr lang="pl-PL" altLang="pl-PL" sz="3600" b="1"/>
              <a:t>Furniture</a:t>
            </a:r>
            <a:endParaRPr lang="en-US" altLang="pl-PL" sz="3200" b="1"/>
          </a:p>
        </p:txBody>
      </p:sp>
      <p:sp>
        <p:nvSpPr>
          <p:cNvPr id="31747" name="TextBox 3">
            <a:extLst>
              <a:ext uri="{FF2B5EF4-FFF2-40B4-BE49-F238E27FC236}">
                <a16:creationId xmlns:a16="http://schemas.microsoft.com/office/drawing/2014/main" id="{3CF30402-0BF3-4542-BE79-CAD33A15DBAE}"/>
              </a:ext>
            </a:extLst>
          </p:cNvPr>
          <p:cNvSpPr txBox="1">
            <a:spLocks noChangeArrowheads="1"/>
          </p:cNvSpPr>
          <p:nvPr/>
        </p:nvSpPr>
        <p:spPr bwMode="auto">
          <a:xfrm>
            <a:off x="1066800" y="1022350"/>
            <a:ext cx="7945438" cy="43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Due to relatively low costs</a:t>
            </a:r>
            <a:r>
              <a:rPr lang="pl-PL" altLang="pl-PL" sz="1200" dirty="0" smtClean="0"/>
              <a:t> of</a:t>
            </a:r>
            <a:r>
              <a:rPr lang="en-US" altLang="pl-PL" sz="1200" dirty="0" smtClean="0"/>
              <a:t> </a:t>
            </a:r>
            <a:r>
              <a:rPr lang="en-US" altLang="pl-PL" sz="1200" dirty="0" err="1" smtClean="0"/>
              <a:t>labour</a:t>
            </a:r>
            <a:r>
              <a:rPr lang="en-US" altLang="pl-PL" sz="1200" dirty="0" smtClean="0"/>
              <a:t>, high product quality and flexible production, Poland has been </a:t>
            </a:r>
            <a:r>
              <a:rPr lang="pl-PL" altLang="pl-PL" sz="1200" dirty="0" smtClean="0"/>
              <a:t>a </a:t>
            </a:r>
            <a:r>
              <a:rPr lang="pl-PL" altLang="pl-PL" sz="1200" dirty="0" err="1" smtClean="0"/>
              <a:t>longstanding</a:t>
            </a:r>
            <a:r>
              <a:rPr lang="en-US" altLang="pl-PL" sz="1200" dirty="0" smtClean="0"/>
              <a:t> leader of furniture export. </a:t>
            </a:r>
            <a:endParaRPr lang="en-US" altLang="pl-PL" sz="1200" dirty="0"/>
          </a:p>
        </p:txBody>
      </p:sp>
      <p:sp>
        <p:nvSpPr>
          <p:cNvPr id="31748" name="Oval 5">
            <a:extLst>
              <a:ext uri="{FF2B5EF4-FFF2-40B4-BE49-F238E27FC236}">
                <a16:creationId xmlns:a16="http://schemas.microsoft.com/office/drawing/2014/main" id="{721E4BBF-6215-48FD-B76B-CC3CB9A1D90C}"/>
              </a:ext>
            </a:extLst>
          </p:cNvPr>
          <p:cNvSpPr>
            <a:spLocks noChangeArrowheads="1"/>
          </p:cNvSpPr>
          <p:nvPr/>
        </p:nvSpPr>
        <p:spPr bwMode="auto">
          <a:xfrm>
            <a:off x="7740650" y="2160588"/>
            <a:ext cx="1979613" cy="1979612"/>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31749" name="TextBox 6">
            <a:extLst>
              <a:ext uri="{FF2B5EF4-FFF2-40B4-BE49-F238E27FC236}">
                <a16:creationId xmlns:a16="http://schemas.microsoft.com/office/drawing/2014/main" id="{806E68EF-D06B-4224-8DFF-4D767CF18138}"/>
              </a:ext>
            </a:extLst>
          </p:cNvPr>
          <p:cNvSpPr txBox="1">
            <a:spLocks noChangeArrowheads="1"/>
          </p:cNvSpPr>
          <p:nvPr/>
        </p:nvSpPr>
        <p:spPr bwMode="auto">
          <a:xfrm>
            <a:off x="7488238" y="2339975"/>
            <a:ext cx="24907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3200" b="1" dirty="0">
                <a:solidFill>
                  <a:schemeClr val="bg1"/>
                </a:solidFill>
              </a:rPr>
              <a:t>﻿</a:t>
            </a:r>
            <a:r>
              <a:rPr lang="en-US" altLang="pl-PL" sz="2400" b="1" dirty="0">
                <a:solidFill>
                  <a:schemeClr val="bg1"/>
                </a:solidFill>
              </a:rPr>
              <a:t>EUR </a:t>
            </a:r>
            <a:r>
              <a:rPr lang="pl-PL" altLang="pl-PL" sz="2400" b="1" dirty="0">
                <a:solidFill>
                  <a:schemeClr val="bg1"/>
                </a:solidFill>
              </a:rPr>
              <a:t/>
            </a:r>
            <a:br>
              <a:rPr lang="pl-PL" altLang="pl-PL" sz="2400" b="1" dirty="0">
                <a:solidFill>
                  <a:schemeClr val="bg1"/>
                </a:solidFill>
              </a:rPr>
            </a:br>
            <a:r>
              <a:rPr lang="en-US" altLang="pl-PL" sz="3200" b="1" dirty="0">
                <a:solidFill>
                  <a:schemeClr val="bg1"/>
                </a:solidFill>
              </a:rPr>
              <a:t>11 </a:t>
            </a:r>
            <a:r>
              <a:rPr lang="pl-PL" altLang="pl-PL" sz="3200" b="1" dirty="0" err="1" smtClean="0">
                <a:solidFill>
                  <a:schemeClr val="bg1"/>
                </a:solidFill>
              </a:rPr>
              <a:t>billion</a:t>
            </a:r>
            <a:endParaRPr lang="en-US" altLang="pl-PL" sz="1000" b="1" dirty="0">
              <a:solidFill>
                <a:schemeClr val="bg1"/>
              </a:solidFill>
            </a:endParaRPr>
          </a:p>
        </p:txBody>
      </p:sp>
      <p:sp>
        <p:nvSpPr>
          <p:cNvPr id="31750" name="TextBox 7">
            <a:extLst>
              <a:ext uri="{FF2B5EF4-FFF2-40B4-BE49-F238E27FC236}">
                <a16:creationId xmlns:a16="http://schemas.microsoft.com/office/drawing/2014/main" id="{882078A1-28BC-458C-A160-E8109EA922DA}"/>
              </a:ext>
            </a:extLst>
          </p:cNvPr>
          <p:cNvSpPr txBox="1">
            <a:spLocks noChangeArrowheads="1"/>
          </p:cNvSpPr>
          <p:nvPr/>
        </p:nvSpPr>
        <p:spPr bwMode="auto">
          <a:xfrm>
            <a:off x="7800975" y="3275013"/>
            <a:ext cx="18732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a:solidFill>
                  <a:srgbClr val="FFFFFF"/>
                </a:solidFill>
              </a:rPr>
              <a:t>Polish export </a:t>
            </a:r>
            <a:r>
              <a:rPr lang="pl-PL" altLang="pl-PL" sz="1400" i="1">
                <a:solidFill>
                  <a:srgbClr val="FFFFFF"/>
                </a:solidFill>
              </a:rPr>
              <a:t/>
            </a:r>
            <a:br>
              <a:rPr lang="pl-PL" altLang="pl-PL" sz="1400" i="1">
                <a:solidFill>
                  <a:srgbClr val="FFFFFF"/>
                </a:solidFill>
              </a:rPr>
            </a:br>
            <a:r>
              <a:rPr lang="en-US" altLang="pl-PL" sz="1400" i="1">
                <a:solidFill>
                  <a:srgbClr val="FFFFFF"/>
                </a:solidFill>
              </a:rPr>
              <a:t>of furniture </a:t>
            </a:r>
            <a:r>
              <a:rPr lang="pl-PL" altLang="pl-PL" sz="1400" i="1">
                <a:solidFill>
                  <a:srgbClr val="FFFFFF"/>
                </a:solidFill>
              </a:rPr>
              <a:t/>
            </a:r>
            <a:br>
              <a:rPr lang="pl-PL" altLang="pl-PL" sz="1400" i="1">
                <a:solidFill>
                  <a:srgbClr val="FFFFFF"/>
                </a:solidFill>
              </a:rPr>
            </a:br>
            <a:r>
              <a:rPr lang="en-US" altLang="pl-PL" sz="1400" i="1">
                <a:solidFill>
                  <a:srgbClr val="FFFFFF"/>
                </a:solidFill>
              </a:rPr>
              <a:t>in 2017</a:t>
            </a:r>
          </a:p>
        </p:txBody>
      </p:sp>
      <p:sp>
        <p:nvSpPr>
          <p:cNvPr id="31751" name="Oval 8">
            <a:extLst>
              <a:ext uri="{FF2B5EF4-FFF2-40B4-BE49-F238E27FC236}">
                <a16:creationId xmlns:a16="http://schemas.microsoft.com/office/drawing/2014/main" id="{FC1DEAA2-2591-4171-B04A-13B46DF9D18B}"/>
              </a:ext>
            </a:extLst>
          </p:cNvPr>
          <p:cNvSpPr>
            <a:spLocks noChangeArrowheads="1"/>
          </p:cNvSpPr>
          <p:nvPr/>
        </p:nvSpPr>
        <p:spPr bwMode="auto">
          <a:xfrm>
            <a:off x="450850" y="5075238"/>
            <a:ext cx="2247900" cy="224790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31752" name="TextBox 9">
            <a:extLst>
              <a:ext uri="{FF2B5EF4-FFF2-40B4-BE49-F238E27FC236}">
                <a16:creationId xmlns:a16="http://schemas.microsoft.com/office/drawing/2014/main" id="{96ED025A-05BE-46CD-92A0-3E9A5F1E94D2}"/>
              </a:ext>
            </a:extLst>
          </p:cNvPr>
          <p:cNvSpPr txBox="1">
            <a:spLocks noChangeArrowheads="1"/>
          </p:cNvSpPr>
          <p:nvPr/>
        </p:nvSpPr>
        <p:spPr bwMode="auto">
          <a:xfrm>
            <a:off x="481013" y="5449888"/>
            <a:ext cx="21320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000" b="1" dirty="0" smtClean="0">
                <a:solidFill>
                  <a:schemeClr val="bg1"/>
                </a:solidFill>
              </a:rPr>
              <a:t>150</a:t>
            </a:r>
            <a:r>
              <a:rPr lang="pl-PL" altLang="pl-PL" sz="4000" b="1" dirty="0">
                <a:solidFill>
                  <a:schemeClr val="bg1"/>
                </a:solidFill>
              </a:rPr>
              <a:t>,</a:t>
            </a:r>
            <a:r>
              <a:rPr lang="pl-PL" altLang="pl-PL" sz="4000" b="1" dirty="0" smtClean="0">
                <a:solidFill>
                  <a:schemeClr val="bg1"/>
                </a:solidFill>
              </a:rPr>
              <a:t>000</a:t>
            </a:r>
            <a:r>
              <a:rPr lang="en-US" altLang="pl-PL" sz="6000" b="1" dirty="0">
                <a:solidFill>
                  <a:schemeClr val="bg1"/>
                </a:solidFill>
              </a:rPr>
              <a:t/>
            </a:r>
            <a:br>
              <a:rPr lang="en-US" altLang="pl-PL" sz="6000" b="1" dirty="0">
                <a:solidFill>
                  <a:schemeClr val="bg1"/>
                </a:solidFill>
              </a:rPr>
            </a:br>
            <a:r>
              <a:rPr lang="pl-PL" altLang="pl-PL" b="1" dirty="0" err="1" smtClean="0">
                <a:solidFill>
                  <a:schemeClr val="bg1"/>
                </a:solidFill>
              </a:rPr>
              <a:t>people</a:t>
            </a:r>
            <a:endParaRPr lang="en-US" altLang="pl-PL" b="1" dirty="0">
              <a:solidFill>
                <a:schemeClr val="bg1"/>
              </a:solidFill>
            </a:endParaRPr>
          </a:p>
        </p:txBody>
      </p:sp>
      <p:sp>
        <p:nvSpPr>
          <p:cNvPr id="31753" name="TextBox 10">
            <a:extLst>
              <a:ext uri="{FF2B5EF4-FFF2-40B4-BE49-F238E27FC236}">
                <a16:creationId xmlns:a16="http://schemas.microsoft.com/office/drawing/2014/main" id="{2B9574C0-B8EA-4F48-968C-08DE56685922}"/>
              </a:ext>
            </a:extLst>
          </p:cNvPr>
          <p:cNvSpPr txBox="1">
            <a:spLocks noChangeArrowheads="1"/>
          </p:cNvSpPr>
          <p:nvPr/>
        </p:nvSpPr>
        <p:spPr bwMode="auto">
          <a:xfrm>
            <a:off x="576263" y="6342063"/>
            <a:ext cx="200183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pl-PL" altLang="pl-PL" sz="1400" i="1">
                <a:solidFill>
                  <a:srgbClr val="FFFFFF"/>
                </a:solidFill>
              </a:rPr>
              <a:t>a</a:t>
            </a:r>
            <a:r>
              <a:rPr lang="en-US" altLang="pl-PL" sz="1400" i="1">
                <a:solidFill>
                  <a:srgbClr val="FFFFFF"/>
                </a:solidFill>
              </a:rPr>
              <a:t>verage annual employment in the furniture sector </a:t>
            </a:r>
            <a:r>
              <a:rPr lang="pl-PL" altLang="pl-PL" sz="1400" i="1">
                <a:solidFill>
                  <a:srgbClr val="FFFFFF"/>
                </a:solidFill>
              </a:rPr>
              <a:t/>
            </a:r>
            <a:br>
              <a:rPr lang="pl-PL" altLang="pl-PL" sz="1400" i="1">
                <a:solidFill>
                  <a:srgbClr val="FFFFFF"/>
                </a:solidFill>
              </a:rPr>
            </a:br>
            <a:r>
              <a:rPr lang="en-US" altLang="pl-PL" sz="1400" i="1">
                <a:solidFill>
                  <a:srgbClr val="FFFFFF"/>
                </a:solidFill>
              </a:rPr>
              <a:t>in 2016</a:t>
            </a:r>
          </a:p>
        </p:txBody>
      </p:sp>
      <p:pic>
        <p:nvPicPr>
          <p:cNvPr id="31754" name="Picture 11" descr="katalog_POLSKA_doPP_Layout 1-16_4.jpg">
            <a:extLst>
              <a:ext uri="{FF2B5EF4-FFF2-40B4-BE49-F238E27FC236}">
                <a16:creationId xmlns:a16="http://schemas.microsoft.com/office/drawing/2014/main" id="{9D7FE8EA-DDAF-40F8-87E8-5F7C57FD2D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5763" y="6048375"/>
            <a:ext cx="44894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Box 13">
            <a:extLst>
              <a:ext uri="{FF2B5EF4-FFF2-40B4-BE49-F238E27FC236}">
                <a16:creationId xmlns:a16="http://schemas.microsoft.com/office/drawing/2014/main" id="{E01DDE5D-7FEE-4944-ABA6-4D7ECA95F812}"/>
              </a:ext>
            </a:extLst>
          </p:cNvPr>
          <p:cNvSpPr txBox="1">
            <a:spLocks noChangeArrowheads="1"/>
          </p:cNvSpPr>
          <p:nvPr/>
        </p:nvSpPr>
        <p:spPr bwMode="auto">
          <a:xfrm>
            <a:off x="5453063" y="1908175"/>
            <a:ext cx="17605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defRPr/>
            </a:pPr>
            <a:r>
              <a:rPr lang="en-US" altLang="pl-PL" sz="1200" b="1" dirty="0"/>
              <a:t>Value of </a:t>
            </a:r>
            <a:r>
              <a:rPr lang="pl-PL" altLang="pl-PL" sz="1200" b="1" dirty="0"/>
              <a:t/>
            </a:r>
            <a:br>
              <a:rPr lang="pl-PL" altLang="pl-PL" sz="1200" b="1" dirty="0"/>
            </a:br>
            <a:r>
              <a:rPr lang="en-US" altLang="pl-PL" sz="1200" b="1" dirty="0"/>
              <a:t>furniture sold</a:t>
            </a:r>
          </a:p>
          <a:p>
            <a:pPr eaLnBrk="1">
              <a:lnSpc>
                <a:spcPct val="93000"/>
              </a:lnSpc>
              <a:buClr>
                <a:srgbClr val="000000"/>
              </a:buClr>
              <a:buSzPct val="100000"/>
              <a:buFont typeface="Times New Roman" panose="02020603050405020304" pitchFamily="18" charset="0"/>
              <a:buNone/>
              <a:defRPr/>
            </a:pPr>
            <a:r>
              <a:rPr lang="en-US" altLang="pl-PL" sz="1050" dirty="0"/>
              <a:t>(billion EUR)</a:t>
            </a:r>
          </a:p>
        </p:txBody>
      </p:sp>
      <p:sp>
        <p:nvSpPr>
          <p:cNvPr id="31756" name="TextBox 14">
            <a:extLst>
              <a:ext uri="{FF2B5EF4-FFF2-40B4-BE49-F238E27FC236}">
                <a16:creationId xmlns:a16="http://schemas.microsoft.com/office/drawing/2014/main" id="{6A66A8AD-680D-4D5A-9385-2A1E821A7353}"/>
              </a:ext>
            </a:extLst>
          </p:cNvPr>
          <p:cNvSpPr txBox="1">
            <a:spLocks noChangeArrowheads="1"/>
          </p:cNvSpPr>
          <p:nvPr/>
        </p:nvSpPr>
        <p:spPr bwMode="auto">
          <a:xfrm>
            <a:off x="5449888" y="2493963"/>
            <a:ext cx="2006600" cy="212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b="1" dirty="0" smtClean="0"/>
              <a:t>﻿</a:t>
            </a:r>
            <a:r>
              <a:rPr lang="en-US" altLang="pl-PL" sz="1100" dirty="0" smtClean="0"/>
              <a:t>﻿2010		</a:t>
            </a:r>
            <a:r>
              <a:rPr lang="en-US" altLang="pl-PL" sz="1100" b="1" dirty="0" smtClean="0"/>
              <a:t>25.7</a:t>
            </a:r>
          </a:p>
          <a:p>
            <a:pPr eaLnBrk="1">
              <a:lnSpc>
                <a:spcPct val="93000"/>
              </a:lnSpc>
              <a:buClr>
                <a:srgbClr val="000000"/>
              </a:buClr>
              <a:buSzPct val="100000"/>
              <a:buFont typeface="Times New Roman" panose="02020603050405020304" pitchFamily="18" charset="0"/>
              <a:buNone/>
            </a:pPr>
            <a:r>
              <a:rPr lang="en-US" altLang="pl-PL" sz="1100" dirty="0" smtClean="0"/>
              <a:t>2011		</a:t>
            </a:r>
            <a:r>
              <a:rPr lang="en-US" altLang="pl-PL" sz="1100" b="1" dirty="0" smtClean="0"/>
              <a:t>30.2</a:t>
            </a:r>
          </a:p>
          <a:p>
            <a:pPr eaLnBrk="1">
              <a:lnSpc>
                <a:spcPct val="93000"/>
              </a:lnSpc>
              <a:buClr>
                <a:srgbClr val="000000"/>
              </a:buClr>
              <a:buSzPct val="100000"/>
              <a:buFont typeface="Times New Roman" panose="02020603050405020304" pitchFamily="18" charset="0"/>
              <a:buNone/>
            </a:pPr>
            <a:r>
              <a:rPr lang="en-US" altLang="pl-PL" sz="1100" dirty="0" smtClean="0"/>
              <a:t>2012		</a:t>
            </a:r>
            <a:r>
              <a:rPr lang="en-US" altLang="pl-PL" sz="1100" b="1" dirty="0" smtClean="0"/>
              <a:t>28.8</a:t>
            </a:r>
          </a:p>
          <a:p>
            <a:pPr eaLnBrk="1">
              <a:lnSpc>
                <a:spcPct val="93000"/>
              </a:lnSpc>
              <a:buClr>
                <a:srgbClr val="000000"/>
              </a:buClr>
              <a:buSzPct val="100000"/>
              <a:buFont typeface="Times New Roman" panose="02020603050405020304" pitchFamily="18" charset="0"/>
              <a:buNone/>
            </a:pPr>
            <a:r>
              <a:rPr lang="en-US" altLang="pl-PL" sz="1100" dirty="0" smtClean="0"/>
              <a:t>2013		</a:t>
            </a:r>
            <a:r>
              <a:rPr lang="en-US" altLang="pl-PL" sz="1100" b="1" dirty="0" smtClean="0"/>
              <a:t>31.6</a:t>
            </a:r>
          </a:p>
          <a:p>
            <a:pPr eaLnBrk="1">
              <a:lnSpc>
                <a:spcPct val="93000"/>
              </a:lnSpc>
              <a:buClr>
                <a:srgbClr val="000000"/>
              </a:buClr>
              <a:buSzPct val="100000"/>
              <a:buFont typeface="Times New Roman" panose="02020603050405020304" pitchFamily="18" charset="0"/>
              <a:buNone/>
            </a:pPr>
            <a:r>
              <a:rPr lang="en-US" altLang="pl-PL" sz="1100" dirty="0" smtClean="0"/>
              <a:t>2014		</a:t>
            </a:r>
            <a:r>
              <a:rPr lang="en-US" altLang="pl-PL" sz="1100" b="1" dirty="0" smtClean="0"/>
              <a:t>35.3</a:t>
            </a:r>
          </a:p>
          <a:p>
            <a:pPr eaLnBrk="1">
              <a:lnSpc>
                <a:spcPct val="93000"/>
              </a:lnSpc>
              <a:buClr>
                <a:srgbClr val="000000"/>
              </a:buClr>
              <a:buSzPct val="100000"/>
              <a:buFont typeface="Times New Roman" panose="02020603050405020304" pitchFamily="18" charset="0"/>
              <a:buNone/>
            </a:pPr>
            <a:r>
              <a:rPr lang="en-US" altLang="pl-PL" sz="1100" dirty="0" smtClean="0"/>
              <a:t>2015		</a:t>
            </a:r>
            <a:r>
              <a:rPr lang="en-US" altLang="pl-PL" sz="1100" b="1" dirty="0" smtClean="0"/>
              <a:t>39.1</a:t>
            </a:r>
          </a:p>
          <a:p>
            <a:pPr eaLnBrk="1">
              <a:lnSpc>
                <a:spcPct val="93000"/>
              </a:lnSpc>
              <a:buClr>
                <a:srgbClr val="000000"/>
              </a:buClr>
              <a:buSzPct val="100000"/>
              <a:buFont typeface="Times New Roman" panose="02020603050405020304" pitchFamily="18" charset="0"/>
              <a:buNone/>
            </a:pPr>
            <a:r>
              <a:rPr lang="en-US" altLang="pl-PL" sz="1100" dirty="0" smtClean="0"/>
              <a:t>2016		</a:t>
            </a:r>
            <a:r>
              <a:rPr lang="en-US" altLang="pl-PL" sz="1100" b="1" dirty="0" smtClean="0"/>
              <a:t>42.6</a:t>
            </a:r>
          </a:p>
          <a:p>
            <a:pPr eaLnBrk="1">
              <a:lnSpc>
                <a:spcPct val="93000"/>
              </a:lnSpc>
              <a:buClr>
                <a:srgbClr val="000000"/>
              </a:buClr>
              <a:buSzPct val="100000"/>
              <a:buFont typeface="Times New Roman" panose="02020603050405020304" pitchFamily="18" charset="0"/>
              <a:buNone/>
            </a:pPr>
            <a:r>
              <a:rPr lang="en-US" altLang="pl-PL" sz="1100" dirty="0" smtClean="0"/>
              <a:t>2017		</a:t>
            </a:r>
            <a:r>
              <a:rPr lang="en-US" altLang="pl-PL" sz="1100" b="1" dirty="0" smtClean="0"/>
              <a:t>46.4</a:t>
            </a:r>
          </a:p>
          <a:p>
            <a:pPr eaLnBrk="1">
              <a:lnSpc>
                <a:spcPct val="93000"/>
              </a:lnSpc>
              <a:buClr>
                <a:srgbClr val="000000"/>
              </a:buClr>
              <a:buSzPct val="100000"/>
              <a:buFont typeface="Times New Roman" panose="02020603050405020304" pitchFamily="18" charset="0"/>
              <a:buNone/>
            </a:pPr>
            <a:endParaRPr lang="en-US" altLang="pl-PL" sz="1100" dirty="0" smtClean="0"/>
          </a:p>
          <a:p>
            <a:pPr eaLnBrk="1">
              <a:lnSpc>
                <a:spcPct val="93000"/>
              </a:lnSpc>
              <a:buClr>
                <a:srgbClr val="FF0000"/>
              </a:buClr>
              <a:buSzPct val="100000"/>
              <a:buFont typeface="Times New Roman" panose="02020603050405020304" pitchFamily="18" charset="0"/>
              <a:buNone/>
            </a:pPr>
            <a:r>
              <a:rPr lang="en-US" altLang="pl-PL" sz="800" dirty="0" smtClean="0"/>
              <a:t>Source: GUS (Statistics Poland), SWAID base</a:t>
            </a:r>
          </a:p>
          <a:p>
            <a:pPr eaLnBrk="1">
              <a:lnSpc>
                <a:spcPct val="93000"/>
              </a:lnSpc>
              <a:buClr>
                <a:srgbClr val="FF0000"/>
              </a:buClr>
              <a:buSzPct val="100000"/>
              <a:buFont typeface="Times New Roman" panose="02020603050405020304" pitchFamily="18" charset="0"/>
              <a:buNone/>
            </a:pPr>
            <a:r>
              <a:rPr lang="en-US" altLang="pl-PL" sz="800" dirty="0" smtClean="0"/>
              <a:t>According to KPMG, in 2020 the value of furniture production sold in Poland will amount to ca. EUR 11.7 billion.</a:t>
            </a:r>
            <a:endParaRPr lang="en-US" altLang="pl-PL" sz="800" dirty="0"/>
          </a:p>
        </p:txBody>
      </p:sp>
      <p:sp>
        <p:nvSpPr>
          <p:cNvPr id="31757" name="Oval 15">
            <a:extLst>
              <a:ext uri="{FF2B5EF4-FFF2-40B4-BE49-F238E27FC236}">
                <a16:creationId xmlns:a16="http://schemas.microsoft.com/office/drawing/2014/main" id="{4D7DB9AB-979F-4BA9-9253-5E1461B3FC2B}"/>
              </a:ext>
            </a:extLst>
          </p:cNvPr>
          <p:cNvSpPr>
            <a:spLocks noChangeArrowheads="1"/>
          </p:cNvSpPr>
          <p:nvPr/>
        </p:nvSpPr>
        <p:spPr bwMode="auto">
          <a:xfrm>
            <a:off x="7775575" y="5362575"/>
            <a:ext cx="2017713" cy="2017713"/>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31758" name="TextBox 16">
            <a:extLst>
              <a:ext uri="{FF2B5EF4-FFF2-40B4-BE49-F238E27FC236}">
                <a16:creationId xmlns:a16="http://schemas.microsoft.com/office/drawing/2014/main" id="{0F05E148-7D24-42FD-85F3-4F9C274F6C54}"/>
              </a:ext>
            </a:extLst>
          </p:cNvPr>
          <p:cNvSpPr txBox="1">
            <a:spLocks noChangeArrowheads="1"/>
          </p:cNvSpPr>
          <p:nvPr/>
        </p:nvSpPr>
        <p:spPr bwMode="auto">
          <a:xfrm>
            <a:off x="7945438" y="5737225"/>
            <a:ext cx="17287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800" b="1">
                <a:solidFill>
                  <a:schemeClr val="bg1"/>
                </a:solidFill>
              </a:rPr>
              <a:t>5</a:t>
            </a:r>
            <a:r>
              <a:rPr lang="pl-PL" altLang="pl-PL" sz="4800" b="1">
                <a:solidFill>
                  <a:schemeClr val="bg1"/>
                </a:solidFill>
              </a:rPr>
              <a:t>.</a:t>
            </a:r>
            <a:r>
              <a:rPr lang="en-US" altLang="pl-PL" sz="4800" b="1">
                <a:solidFill>
                  <a:schemeClr val="bg1"/>
                </a:solidFill>
              </a:rPr>
              <a:t>3</a:t>
            </a:r>
            <a:r>
              <a:rPr lang="pl-PL" altLang="pl-PL" sz="4800" b="1">
                <a:solidFill>
                  <a:schemeClr val="bg1"/>
                </a:solidFill>
              </a:rPr>
              <a:t>%</a:t>
            </a:r>
            <a:endParaRPr lang="en-US" altLang="pl-PL" b="1">
              <a:solidFill>
                <a:schemeClr val="bg1"/>
              </a:solidFill>
            </a:endParaRPr>
          </a:p>
        </p:txBody>
      </p:sp>
      <p:sp>
        <p:nvSpPr>
          <p:cNvPr id="31759" name="TextBox 17">
            <a:extLst>
              <a:ext uri="{FF2B5EF4-FFF2-40B4-BE49-F238E27FC236}">
                <a16:creationId xmlns:a16="http://schemas.microsoft.com/office/drawing/2014/main" id="{81A3C66F-5181-4B7F-ABC7-D8056641B810}"/>
              </a:ext>
            </a:extLst>
          </p:cNvPr>
          <p:cNvSpPr txBox="1">
            <a:spLocks noChangeArrowheads="1"/>
          </p:cNvSpPr>
          <p:nvPr/>
        </p:nvSpPr>
        <p:spPr bwMode="auto">
          <a:xfrm>
            <a:off x="7872413" y="6473825"/>
            <a:ext cx="1873250"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share of </a:t>
            </a:r>
            <a:r>
              <a:rPr lang="en-US" altLang="pl-PL" sz="1400" i="1" dirty="0" smtClean="0">
                <a:solidFill>
                  <a:srgbClr val="FFFFFF"/>
                </a:solidFill>
              </a:rPr>
              <a:t>furniture </a:t>
            </a:r>
            <a:r>
              <a:rPr lang="en-US" altLang="pl-PL" sz="1400" i="1" dirty="0">
                <a:solidFill>
                  <a:srgbClr val="FFFFFF"/>
                </a:solidFill>
              </a:rPr>
              <a:t>in total export</a:t>
            </a:r>
          </a:p>
        </p:txBody>
      </p:sp>
      <p:grpSp>
        <p:nvGrpSpPr>
          <p:cNvPr id="31760" name="Group 18">
            <a:extLst>
              <a:ext uri="{FF2B5EF4-FFF2-40B4-BE49-F238E27FC236}">
                <a16:creationId xmlns:a16="http://schemas.microsoft.com/office/drawing/2014/main" id="{46B9067D-3C2F-463C-B88F-99F2AECCB709}"/>
              </a:ext>
            </a:extLst>
          </p:cNvPr>
          <p:cNvGrpSpPr>
            <a:grpSpLocks/>
          </p:cNvGrpSpPr>
          <p:nvPr/>
        </p:nvGrpSpPr>
        <p:grpSpPr bwMode="auto">
          <a:xfrm>
            <a:off x="4392613" y="323850"/>
            <a:ext cx="1439862" cy="1295400"/>
            <a:chOff x="4392240" y="323453"/>
            <a:chExt cx="1440160" cy="1296144"/>
          </a:xfrm>
        </p:grpSpPr>
        <p:cxnSp>
          <p:nvCxnSpPr>
            <p:cNvPr id="31762" name="Straight Connector 19">
              <a:extLst>
                <a:ext uri="{FF2B5EF4-FFF2-40B4-BE49-F238E27FC236}">
                  <a16:creationId xmlns:a16="http://schemas.microsoft.com/office/drawing/2014/main" id="{0AF666B2-5154-4985-AAC5-91170D59EFCA}"/>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763" name="Straight Connector 20">
              <a:extLst>
                <a:ext uri="{FF2B5EF4-FFF2-40B4-BE49-F238E27FC236}">
                  <a16:creationId xmlns:a16="http://schemas.microsoft.com/office/drawing/2014/main" id="{2CAE1AEA-A323-4665-87A3-003C8A4FF16D}"/>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F7D695F1-DB2B-4133-885A-D6C9381848A6}"/>
              </a:ext>
            </a:extLst>
          </p:cNvPr>
          <p:cNvGraphicFramePr>
            <a:graphicFrameLocks/>
          </p:cNvGraphicFramePr>
          <p:nvPr>
            <p:extLst>
              <p:ext uri="{D42A27DB-BD31-4B8C-83A1-F6EECF244321}">
                <p14:modId xmlns:p14="http://schemas.microsoft.com/office/powerpoint/2010/main" val="3203553582"/>
              </p:ext>
            </p:extLst>
          </p:nvPr>
        </p:nvGraphicFramePr>
        <p:xfrm>
          <a:off x="133350" y="1655763"/>
          <a:ext cx="4565650"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katalog_POLSKA_doPP_Layout 1-17_4.jpg">
            <a:extLst>
              <a:ext uri="{FF2B5EF4-FFF2-40B4-BE49-F238E27FC236}">
                <a16:creationId xmlns:a16="http://schemas.microsoft.com/office/drawing/2014/main" id="{83CA6ACD-46A5-4FF0-B05C-87D4D130B6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3124200"/>
            <a:ext cx="31829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val 9">
            <a:extLst>
              <a:ext uri="{FF2B5EF4-FFF2-40B4-BE49-F238E27FC236}">
                <a16:creationId xmlns:a16="http://schemas.microsoft.com/office/drawing/2014/main" id="{E84921B9-E7A7-442B-A553-30A3CC197624}"/>
              </a:ext>
            </a:extLst>
          </p:cNvPr>
          <p:cNvSpPr>
            <a:spLocks noChangeArrowheads="1"/>
          </p:cNvSpPr>
          <p:nvPr/>
        </p:nvSpPr>
        <p:spPr bwMode="auto">
          <a:xfrm>
            <a:off x="177800" y="4572000"/>
            <a:ext cx="2362200" cy="236220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32772" name="TextBox 10">
            <a:extLst>
              <a:ext uri="{FF2B5EF4-FFF2-40B4-BE49-F238E27FC236}">
                <a16:creationId xmlns:a16="http://schemas.microsoft.com/office/drawing/2014/main" id="{79891014-3ABF-4665-8257-DFFE44CB0A56}"/>
              </a:ext>
            </a:extLst>
          </p:cNvPr>
          <p:cNvSpPr txBox="1">
            <a:spLocks noChangeArrowheads="1"/>
          </p:cNvSpPr>
          <p:nvPr/>
        </p:nvSpPr>
        <p:spPr bwMode="auto">
          <a:xfrm>
            <a:off x="531813" y="4887913"/>
            <a:ext cx="1728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5400" b="1">
                <a:solidFill>
                  <a:schemeClr val="bg1"/>
                </a:solidFill>
              </a:rPr>
              <a:t>43</a:t>
            </a:r>
            <a:r>
              <a:rPr lang="pl-PL" altLang="pl-PL" sz="5400" b="1">
                <a:solidFill>
                  <a:schemeClr val="bg1"/>
                </a:solidFill>
              </a:rPr>
              <a:t>%</a:t>
            </a:r>
            <a:endParaRPr lang="en-US" altLang="pl-PL" sz="1600" b="1">
              <a:solidFill>
                <a:schemeClr val="bg1"/>
              </a:solidFill>
            </a:endParaRPr>
          </a:p>
        </p:txBody>
      </p:sp>
      <p:sp>
        <p:nvSpPr>
          <p:cNvPr id="32773" name="TextBox 11">
            <a:extLst>
              <a:ext uri="{FF2B5EF4-FFF2-40B4-BE49-F238E27FC236}">
                <a16:creationId xmlns:a16="http://schemas.microsoft.com/office/drawing/2014/main" id="{7E75EF39-0D09-42D4-9676-355E7FCF56F5}"/>
              </a:ext>
            </a:extLst>
          </p:cNvPr>
          <p:cNvSpPr txBox="1">
            <a:spLocks noChangeArrowheads="1"/>
          </p:cNvSpPr>
          <p:nvPr/>
        </p:nvSpPr>
        <p:spPr bwMode="auto">
          <a:xfrm>
            <a:off x="422275" y="5753100"/>
            <a:ext cx="1873250" cy="10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a:t>
            </a:r>
            <a:r>
              <a:rPr lang="pl-PL" altLang="pl-PL" sz="1400" i="1" dirty="0" smtClean="0">
                <a:solidFill>
                  <a:srgbClr val="FFFFFF"/>
                </a:solidFill>
              </a:rPr>
              <a:t> of </a:t>
            </a:r>
            <a:r>
              <a:rPr lang="pl-PL" altLang="pl-PL" sz="1400" i="1" dirty="0" err="1" smtClean="0">
                <a:solidFill>
                  <a:srgbClr val="FFFFFF"/>
                </a:solidFill>
              </a:rPr>
              <a:t>companies</a:t>
            </a:r>
            <a:r>
              <a:rPr lang="pl-PL" altLang="pl-PL" sz="1400" i="1" dirty="0" smtClean="0">
                <a:solidFill>
                  <a:srgbClr val="FFFFFF"/>
                </a:solidFill>
              </a:rPr>
              <a:t> </a:t>
            </a:r>
            <a:r>
              <a:rPr lang="pl-PL" altLang="pl-PL" sz="1400" i="1" dirty="0" err="1">
                <a:solidFill>
                  <a:srgbClr val="FFFFFF"/>
                </a:solidFill>
              </a:rPr>
              <a:t>operating</a:t>
            </a:r>
            <a:r>
              <a:rPr lang="pl-PL" altLang="pl-PL" sz="1400" i="1" dirty="0">
                <a:solidFill>
                  <a:srgbClr val="FFFFFF"/>
                </a:solidFill>
              </a:rPr>
              <a:t> on </a:t>
            </a:r>
            <a:r>
              <a:rPr lang="pl-PL" altLang="pl-PL" sz="1400" i="1" dirty="0" smtClean="0">
                <a:solidFill>
                  <a:srgbClr val="FFFFFF"/>
                </a:solidFill>
              </a:rPr>
              <a:t>the </a:t>
            </a:r>
            <a:r>
              <a:rPr lang="pl-PL" altLang="pl-PL" sz="1400" i="1" dirty="0" err="1" smtClean="0">
                <a:solidFill>
                  <a:srgbClr val="FFFFFF"/>
                </a:solidFill>
              </a:rPr>
              <a:t>Polish</a:t>
            </a:r>
            <a:r>
              <a:rPr lang="pl-PL" altLang="pl-PL" sz="1400" i="1" dirty="0" smtClean="0">
                <a:solidFill>
                  <a:srgbClr val="FFFFFF"/>
                </a:solidFill>
              </a:rPr>
              <a:t> </a:t>
            </a:r>
            <a:r>
              <a:rPr lang="pl-PL" altLang="pl-PL" sz="1400" i="1" dirty="0" err="1">
                <a:solidFill>
                  <a:srgbClr val="FFFFFF"/>
                </a:solidFill>
              </a:rPr>
              <a:t>furniture</a:t>
            </a:r>
            <a:r>
              <a:rPr lang="pl-PL" altLang="pl-PL" sz="1400" i="1" dirty="0">
                <a:solidFill>
                  <a:srgbClr val="FFFFFF"/>
                </a:solidFill>
              </a:rPr>
              <a:t> </a:t>
            </a:r>
            <a:r>
              <a:rPr lang="pl-PL" altLang="pl-PL" sz="1400" i="1" dirty="0" smtClean="0">
                <a:solidFill>
                  <a:srgbClr val="FFFFFF"/>
                </a:solidFill>
              </a:rPr>
              <a:t>market </a:t>
            </a:r>
            <a:r>
              <a:rPr lang="pl-PL" altLang="pl-PL" sz="1400" i="1" dirty="0" err="1" smtClean="0">
                <a:solidFill>
                  <a:srgbClr val="FFFFFF"/>
                </a:solidFill>
              </a:rPr>
              <a:t>sell</a:t>
            </a:r>
            <a:r>
              <a:rPr lang="pl-PL" altLang="pl-PL" sz="1400" i="1" dirty="0" smtClean="0">
                <a:solidFill>
                  <a:srgbClr val="FFFFFF"/>
                </a:solidFill>
              </a:rPr>
              <a:t> </a:t>
            </a:r>
            <a:r>
              <a:rPr lang="pl-PL" altLang="pl-PL" sz="1400" i="1" dirty="0" err="1">
                <a:solidFill>
                  <a:srgbClr val="FFFFFF"/>
                </a:solidFill>
              </a:rPr>
              <a:t>their</a:t>
            </a:r>
            <a:r>
              <a:rPr lang="pl-PL" altLang="pl-PL" sz="1400" i="1" dirty="0">
                <a:solidFill>
                  <a:srgbClr val="FFFFFF"/>
                </a:solidFill>
              </a:rPr>
              <a:t> products </a:t>
            </a:r>
            <a:r>
              <a:rPr lang="pl-PL" altLang="pl-PL" sz="1400" i="1" dirty="0" err="1">
                <a:solidFill>
                  <a:srgbClr val="FFFFFF"/>
                </a:solidFill>
              </a:rPr>
              <a:t>abroad</a:t>
            </a:r>
            <a:endParaRPr lang="en-US" altLang="pl-PL" sz="1400" i="1" dirty="0">
              <a:solidFill>
                <a:srgbClr val="FFFFFF"/>
              </a:solidFill>
            </a:endParaRPr>
          </a:p>
        </p:txBody>
      </p:sp>
      <p:sp>
        <p:nvSpPr>
          <p:cNvPr id="32774" name="Oval 12">
            <a:extLst>
              <a:ext uri="{FF2B5EF4-FFF2-40B4-BE49-F238E27FC236}">
                <a16:creationId xmlns:a16="http://schemas.microsoft.com/office/drawing/2014/main" id="{1F07184F-19EC-4C30-A391-2BADC1AD2898}"/>
              </a:ext>
            </a:extLst>
          </p:cNvPr>
          <p:cNvSpPr>
            <a:spLocks noChangeArrowheads="1"/>
          </p:cNvSpPr>
          <p:nvPr/>
        </p:nvSpPr>
        <p:spPr bwMode="auto">
          <a:xfrm>
            <a:off x="6911975" y="544513"/>
            <a:ext cx="2363788" cy="236220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32775" name="TextBox 13">
            <a:extLst>
              <a:ext uri="{FF2B5EF4-FFF2-40B4-BE49-F238E27FC236}">
                <a16:creationId xmlns:a16="http://schemas.microsoft.com/office/drawing/2014/main" id="{B1162F92-0520-4757-AD80-3CB1469D0D91}"/>
              </a:ext>
            </a:extLst>
          </p:cNvPr>
          <p:cNvSpPr txBox="1">
            <a:spLocks noChangeArrowheads="1"/>
          </p:cNvSpPr>
          <p:nvPr/>
        </p:nvSpPr>
        <p:spPr bwMode="auto">
          <a:xfrm>
            <a:off x="7089775" y="1042988"/>
            <a:ext cx="20812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800" b="1">
                <a:solidFill>
                  <a:schemeClr val="bg1"/>
                </a:solidFill>
              </a:rPr>
              <a:t>36</a:t>
            </a:r>
            <a:r>
              <a:rPr lang="pl-PL" altLang="pl-PL" sz="4800" b="1">
                <a:solidFill>
                  <a:schemeClr val="bg1"/>
                </a:solidFill>
              </a:rPr>
              <a:t>.</a:t>
            </a:r>
            <a:r>
              <a:rPr lang="en-US" altLang="pl-PL" sz="4800" b="1">
                <a:solidFill>
                  <a:schemeClr val="bg1"/>
                </a:solidFill>
              </a:rPr>
              <a:t>4</a:t>
            </a:r>
            <a:r>
              <a:rPr lang="pl-PL" altLang="pl-PL" sz="4800" b="1">
                <a:solidFill>
                  <a:schemeClr val="bg1"/>
                </a:solidFill>
              </a:rPr>
              <a:t>%</a:t>
            </a:r>
            <a:endParaRPr lang="en-US" altLang="pl-PL" b="1">
              <a:solidFill>
                <a:schemeClr val="bg1"/>
              </a:solidFill>
            </a:endParaRPr>
          </a:p>
        </p:txBody>
      </p:sp>
      <p:sp>
        <p:nvSpPr>
          <p:cNvPr id="32776" name="TextBox 14">
            <a:extLst>
              <a:ext uri="{FF2B5EF4-FFF2-40B4-BE49-F238E27FC236}">
                <a16:creationId xmlns:a16="http://schemas.microsoft.com/office/drawing/2014/main" id="{F2BEE2F0-9366-437F-A433-85513D8C6B7A}"/>
              </a:ext>
            </a:extLst>
          </p:cNvPr>
          <p:cNvSpPr txBox="1">
            <a:spLocks noChangeArrowheads="1"/>
          </p:cNvSpPr>
          <p:nvPr/>
        </p:nvSpPr>
        <p:spPr bwMode="auto">
          <a:xfrm>
            <a:off x="7194550" y="1912938"/>
            <a:ext cx="18716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a:solidFill>
                  <a:srgbClr val="FFFFFF"/>
                </a:solidFill>
              </a:rPr>
              <a:t>of furniture </a:t>
            </a:r>
            <a:r>
              <a:rPr lang="pl-PL" altLang="pl-PL" sz="1400" i="1">
                <a:solidFill>
                  <a:srgbClr val="FFFFFF"/>
                </a:solidFill>
              </a:rPr>
              <a:t/>
            </a:r>
            <a:br>
              <a:rPr lang="pl-PL" altLang="pl-PL" sz="1400" i="1">
                <a:solidFill>
                  <a:srgbClr val="FFFFFF"/>
                </a:solidFill>
              </a:rPr>
            </a:br>
            <a:r>
              <a:rPr lang="en-US" altLang="pl-PL" sz="1400" i="1">
                <a:solidFill>
                  <a:srgbClr val="FFFFFF"/>
                </a:solidFill>
              </a:rPr>
              <a:t>is exported </a:t>
            </a:r>
            <a:r>
              <a:rPr lang="pl-PL" altLang="pl-PL" sz="1400" i="1">
                <a:solidFill>
                  <a:srgbClr val="FFFFFF"/>
                </a:solidFill>
              </a:rPr>
              <a:t/>
            </a:r>
            <a:br>
              <a:rPr lang="pl-PL" altLang="pl-PL" sz="1400" i="1">
                <a:solidFill>
                  <a:srgbClr val="FFFFFF"/>
                </a:solidFill>
              </a:rPr>
            </a:br>
            <a:r>
              <a:rPr lang="en-US" altLang="pl-PL" sz="1400" i="1">
                <a:solidFill>
                  <a:srgbClr val="FFFFFF"/>
                </a:solidFill>
              </a:rPr>
              <a:t>to Germany</a:t>
            </a:r>
          </a:p>
        </p:txBody>
      </p:sp>
      <p:graphicFrame>
        <p:nvGraphicFramePr>
          <p:cNvPr id="2" name="Symbol zastępczy zawartości 8">
            <a:extLst>
              <a:ext uri="{FF2B5EF4-FFF2-40B4-BE49-F238E27FC236}">
                <a16:creationId xmlns:a16="http://schemas.microsoft.com/office/drawing/2014/main" id="{9B2ABEC0-7ABE-4C78-8FDD-B6D5B73137B8}"/>
              </a:ext>
            </a:extLst>
          </p:cNvPr>
          <p:cNvGraphicFramePr>
            <a:graphicFrameLocks/>
          </p:cNvGraphicFramePr>
          <p:nvPr>
            <p:extLst>
              <p:ext uri="{D42A27DB-BD31-4B8C-83A1-F6EECF244321}">
                <p14:modId xmlns:p14="http://schemas.microsoft.com/office/powerpoint/2010/main" val="24225945"/>
              </p:ext>
            </p:extLst>
          </p:nvPr>
        </p:nvGraphicFramePr>
        <p:xfrm>
          <a:off x="173038" y="339725"/>
          <a:ext cx="6811962" cy="3330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Symbol zastępczy zawartości 8">
            <a:extLst>
              <a:ext uri="{FF2B5EF4-FFF2-40B4-BE49-F238E27FC236}">
                <a16:creationId xmlns:a16="http://schemas.microsoft.com/office/drawing/2014/main" id="{1E366DAB-1FC4-423A-AC43-9F97C3F00083}"/>
              </a:ext>
            </a:extLst>
          </p:cNvPr>
          <p:cNvGraphicFramePr>
            <a:graphicFrameLocks/>
          </p:cNvGraphicFramePr>
          <p:nvPr>
            <p:extLst>
              <p:ext uri="{D42A27DB-BD31-4B8C-83A1-F6EECF244321}">
                <p14:modId xmlns:p14="http://schemas.microsoft.com/office/powerpoint/2010/main" val="3907368698"/>
              </p:ext>
            </p:extLst>
          </p:nvPr>
        </p:nvGraphicFramePr>
        <p:xfrm>
          <a:off x="2871788" y="4262438"/>
          <a:ext cx="7029450" cy="33321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D44DC21-5CCD-40A2-B86D-9DDB3B7112FE}"/>
              </a:ext>
            </a:extLst>
          </p:cNvPr>
          <p:cNvSpPr>
            <a:spLocks noGrp="1" noChangeArrowheads="1"/>
          </p:cNvSpPr>
          <p:nvPr>
            <p:ph type="title"/>
          </p:nvPr>
        </p:nvSpPr>
        <p:spPr>
          <a:xfrm>
            <a:off x="503238" y="301625"/>
            <a:ext cx="9069387" cy="669925"/>
          </a:xfrm>
        </p:spPr>
        <p:txBody>
          <a:bodyPr/>
          <a:lstStyle/>
          <a:p>
            <a:pPr eaLnBrk="1"/>
            <a:r>
              <a:rPr lang="en-US" altLang="pl-PL" sz="3600" b="1"/>
              <a:t>Biotechnology and pharmaceuticals </a:t>
            </a:r>
            <a:endParaRPr lang="en-US" altLang="pl-PL" sz="3200" b="1"/>
          </a:p>
        </p:txBody>
      </p:sp>
      <p:sp>
        <p:nvSpPr>
          <p:cNvPr id="33795" name="TextBox 3">
            <a:extLst>
              <a:ext uri="{FF2B5EF4-FFF2-40B4-BE49-F238E27FC236}">
                <a16:creationId xmlns:a16="http://schemas.microsoft.com/office/drawing/2014/main" id="{F3DC4A9D-1D60-4D37-B78B-9C39B3663948}"/>
              </a:ext>
            </a:extLst>
          </p:cNvPr>
          <p:cNvSpPr txBox="1">
            <a:spLocks noChangeArrowheads="1"/>
          </p:cNvSpPr>
          <p:nvPr/>
        </p:nvSpPr>
        <p:spPr bwMode="auto">
          <a:xfrm>
            <a:off x="1584325" y="1042988"/>
            <a:ext cx="7056438" cy="6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Highly qualified specialists and extensive scientific know-how give the Polish biotechnological sector </a:t>
            </a:r>
            <a:r>
              <a:rPr lang="pl-PL" altLang="pl-PL" sz="1200" dirty="0" smtClean="0"/>
              <a:t>a</a:t>
            </a:r>
            <a:r>
              <a:rPr lang="en-US" altLang="pl-PL" sz="1200" dirty="0" smtClean="0"/>
              <a:t> competitive advantage. Pharmaceutical companies are</a:t>
            </a:r>
            <a:r>
              <a:rPr lang="pl-PL" altLang="pl-PL" sz="1200" dirty="0" smtClean="0"/>
              <a:t> in </a:t>
            </a:r>
            <a:r>
              <a:rPr lang="pl-PL" altLang="pl-PL" sz="1200" dirty="0" err="1" smtClean="0"/>
              <a:t>turn</a:t>
            </a:r>
            <a:r>
              <a:rPr lang="en-US" altLang="pl-PL" sz="1200" dirty="0" smtClean="0"/>
              <a:t> an important investor </a:t>
            </a:r>
            <a:br>
              <a:rPr lang="en-US" altLang="pl-PL" sz="1200" dirty="0" smtClean="0"/>
            </a:br>
            <a:r>
              <a:rPr lang="en-US" altLang="pl-PL" sz="1200" dirty="0" smtClean="0"/>
              <a:t>on the domestic market. </a:t>
            </a:r>
            <a:endParaRPr lang="en-US" altLang="pl-PL" sz="1200" dirty="0"/>
          </a:p>
        </p:txBody>
      </p:sp>
      <p:grpSp>
        <p:nvGrpSpPr>
          <p:cNvPr id="33796" name="Group 8">
            <a:extLst>
              <a:ext uri="{FF2B5EF4-FFF2-40B4-BE49-F238E27FC236}">
                <a16:creationId xmlns:a16="http://schemas.microsoft.com/office/drawing/2014/main" id="{26641A4A-7C4D-4074-85FF-0AD42F36349D}"/>
              </a:ext>
            </a:extLst>
          </p:cNvPr>
          <p:cNvGrpSpPr>
            <a:grpSpLocks/>
          </p:cNvGrpSpPr>
          <p:nvPr/>
        </p:nvGrpSpPr>
        <p:grpSpPr bwMode="auto">
          <a:xfrm>
            <a:off x="4392613" y="323850"/>
            <a:ext cx="1439862" cy="1295400"/>
            <a:chOff x="4392240" y="323453"/>
            <a:chExt cx="1440160" cy="1296144"/>
          </a:xfrm>
        </p:grpSpPr>
        <p:cxnSp>
          <p:nvCxnSpPr>
            <p:cNvPr id="33799" name="Straight Connector 9">
              <a:extLst>
                <a:ext uri="{FF2B5EF4-FFF2-40B4-BE49-F238E27FC236}">
                  <a16:creationId xmlns:a16="http://schemas.microsoft.com/office/drawing/2014/main" id="{10771182-0988-4AAD-9B87-7BD74EE594B5}"/>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800" name="Straight Connector 10">
              <a:extLst>
                <a:ext uri="{FF2B5EF4-FFF2-40B4-BE49-F238E27FC236}">
                  <a16:creationId xmlns:a16="http://schemas.microsoft.com/office/drawing/2014/main" id="{9AFB8E76-84FE-4F50-B2F0-E5147843F1BB}"/>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C4A3F6B8-AC2B-483E-BF0B-0555F160290E}"/>
              </a:ext>
            </a:extLst>
          </p:cNvPr>
          <p:cNvGraphicFramePr>
            <a:graphicFrameLocks/>
          </p:cNvGraphicFramePr>
          <p:nvPr>
            <p:extLst>
              <p:ext uri="{D42A27DB-BD31-4B8C-83A1-F6EECF244321}">
                <p14:modId xmlns:p14="http://schemas.microsoft.com/office/powerpoint/2010/main" val="1156120072"/>
              </p:ext>
            </p:extLst>
          </p:nvPr>
        </p:nvGraphicFramePr>
        <p:xfrm>
          <a:off x="265113" y="1722438"/>
          <a:ext cx="9307512" cy="2724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Symbol zastępczy zawartości 8">
            <a:extLst>
              <a:ext uri="{FF2B5EF4-FFF2-40B4-BE49-F238E27FC236}">
                <a16:creationId xmlns:a16="http://schemas.microsoft.com/office/drawing/2014/main" id="{D76DCAB7-5DF7-4CB7-95D2-D6A8B535D7F0}"/>
              </a:ext>
            </a:extLst>
          </p:cNvPr>
          <p:cNvGraphicFramePr>
            <a:graphicFrameLocks/>
          </p:cNvGraphicFramePr>
          <p:nvPr>
            <p:extLst>
              <p:ext uri="{D42A27DB-BD31-4B8C-83A1-F6EECF244321}">
                <p14:modId xmlns:p14="http://schemas.microsoft.com/office/powerpoint/2010/main" val="2524289390"/>
              </p:ext>
            </p:extLst>
          </p:nvPr>
        </p:nvGraphicFramePr>
        <p:xfrm>
          <a:off x="503238" y="4329113"/>
          <a:ext cx="8929687" cy="32305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D7643304-7E42-4FD8-ADAA-2B16F7D8C851}"/>
              </a:ext>
            </a:extLst>
          </p:cNvPr>
          <p:cNvSpPr txBox="1">
            <a:spLocks noChangeArrowheads="1"/>
          </p:cNvSpPr>
          <p:nvPr/>
        </p:nvSpPr>
        <p:spPr bwMode="auto">
          <a:xfrm>
            <a:off x="827088" y="5219700"/>
            <a:ext cx="86423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140000"/>
              </a:lnSpc>
              <a:buClr>
                <a:srgbClr val="000000"/>
              </a:buClr>
              <a:buSzPct val="100000"/>
              <a:buFont typeface="Times New Roman" panose="02020603050405020304" pitchFamily="18" charset="0"/>
              <a:buNone/>
            </a:pPr>
            <a:r>
              <a:rPr lang="en-US" altLang="pl-PL" sz="1400" dirty="0" smtClean="0"/>
              <a:t>﻿</a:t>
            </a:r>
            <a:r>
              <a:rPr lang="en-US" altLang="pl-PL" sz="1400" b="1" dirty="0" smtClean="0"/>
              <a:t>184 					</a:t>
            </a:r>
            <a:r>
              <a:rPr lang="pl-PL" altLang="pl-PL" sz="1400" dirty="0" err="1" smtClean="0"/>
              <a:t>number</a:t>
            </a:r>
            <a:r>
              <a:rPr lang="pl-PL" altLang="pl-PL" sz="1400" dirty="0" smtClean="0"/>
              <a:t> of e</a:t>
            </a:r>
            <a:r>
              <a:rPr lang="en-US" altLang="pl-PL" sz="1400" dirty="0" err="1" smtClean="0"/>
              <a:t>nterprises</a:t>
            </a:r>
            <a:r>
              <a:rPr lang="en-US" altLang="pl-PL" sz="1400" dirty="0" smtClean="0"/>
              <a:t> </a:t>
            </a:r>
            <a:r>
              <a:rPr lang="pl-PL" altLang="pl-PL" sz="1400" dirty="0" err="1" smtClean="0"/>
              <a:t>operating</a:t>
            </a:r>
            <a:r>
              <a:rPr lang="en-US" altLang="pl-PL" sz="1400" dirty="0" smtClean="0"/>
              <a:t> in the biotechnology sector in 2016 </a:t>
            </a:r>
          </a:p>
          <a:p>
            <a:pPr eaLnBrk="1">
              <a:lnSpc>
                <a:spcPct val="140000"/>
              </a:lnSpc>
              <a:buClr>
                <a:srgbClr val="000000"/>
              </a:buClr>
              <a:buSzPct val="100000"/>
              <a:buFont typeface="Times New Roman" panose="02020603050405020304" pitchFamily="18" charset="0"/>
              <a:buNone/>
            </a:pPr>
            <a:r>
              <a:rPr lang="en-US" altLang="pl-PL" sz="1400" b="1" dirty="0" smtClean="0"/>
              <a:t>8,875 				</a:t>
            </a:r>
            <a:r>
              <a:rPr lang="pl-PL" altLang="pl-PL" sz="1400" dirty="0" err="1" smtClean="0"/>
              <a:t>number</a:t>
            </a:r>
            <a:r>
              <a:rPr lang="pl-PL" altLang="pl-PL" sz="1400" dirty="0" smtClean="0"/>
              <a:t> of p</a:t>
            </a:r>
            <a:r>
              <a:rPr lang="en-US" altLang="pl-PL" sz="1400" dirty="0" err="1" smtClean="0"/>
              <a:t>eople</a:t>
            </a:r>
            <a:r>
              <a:rPr lang="en-US" altLang="pl-PL" sz="1400" dirty="0" smtClean="0"/>
              <a:t> employed in the biotechnology sector in 2016</a:t>
            </a:r>
          </a:p>
          <a:p>
            <a:pPr eaLnBrk="1">
              <a:lnSpc>
                <a:spcPct val="140000"/>
              </a:lnSpc>
              <a:buClr>
                <a:srgbClr val="000000"/>
              </a:buClr>
              <a:buSzPct val="100000"/>
              <a:buFont typeface="Times New Roman" panose="02020603050405020304" pitchFamily="18" charset="0"/>
              <a:buNone/>
            </a:pPr>
            <a:r>
              <a:rPr lang="en-US" altLang="pl-PL" sz="1400" b="1" dirty="0" smtClean="0"/>
              <a:t>EUR 2.7 billion 			</a:t>
            </a:r>
            <a:r>
              <a:rPr lang="en-US" altLang="pl-PL" sz="1400" dirty="0" smtClean="0"/>
              <a:t>value of biotechnology exports from Poland in 2016</a:t>
            </a:r>
          </a:p>
          <a:p>
            <a:pPr eaLnBrk="1">
              <a:lnSpc>
                <a:spcPct val="140000"/>
              </a:lnSpc>
              <a:buClr>
                <a:srgbClr val="000000"/>
              </a:buClr>
              <a:buSzPct val="100000"/>
              <a:buFont typeface="Times New Roman" panose="02020603050405020304" pitchFamily="18" charset="0"/>
              <a:buNone/>
            </a:pPr>
            <a:r>
              <a:rPr lang="en-US" altLang="pl-PL" sz="1400" b="1" dirty="0" smtClean="0"/>
              <a:t>PLN 14,413 million 		</a:t>
            </a:r>
            <a:r>
              <a:rPr lang="en-US" altLang="pl-PL" sz="1400" dirty="0" smtClean="0"/>
              <a:t>value of the pharmaceutical sector production sold in 2017 </a:t>
            </a:r>
          </a:p>
          <a:p>
            <a:pPr eaLnBrk="1">
              <a:lnSpc>
                <a:spcPct val="140000"/>
              </a:lnSpc>
              <a:buClr>
                <a:srgbClr val="000000"/>
              </a:buClr>
              <a:buSzPct val="100000"/>
              <a:buFont typeface="Times New Roman" panose="02020603050405020304" pitchFamily="18" charset="0"/>
              <a:buNone/>
            </a:pPr>
            <a:r>
              <a:rPr lang="en-US" altLang="pl-PL" sz="1400" b="1" dirty="0" smtClean="0"/>
              <a:t>EUR 2.6 billion 			</a:t>
            </a:r>
            <a:r>
              <a:rPr lang="en-US" altLang="pl-PL" sz="1400" dirty="0" smtClean="0"/>
              <a:t>value of Polish pharmaceutical exports in 2016</a:t>
            </a:r>
            <a:endParaRPr lang="en-US" altLang="pl-PL" sz="1400" dirty="0"/>
          </a:p>
        </p:txBody>
      </p:sp>
      <p:graphicFrame>
        <p:nvGraphicFramePr>
          <p:cNvPr id="2" name="Symbol zastępczy zawartości 8">
            <a:extLst>
              <a:ext uri="{FF2B5EF4-FFF2-40B4-BE49-F238E27FC236}">
                <a16:creationId xmlns:a16="http://schemas.microsoft.com/office/drawing/2014/main" id="{B87D398C-3AFB-4BC6-AB7E-0125D5105726}"/>
              </a:ext>
            </a:extLst>
          </p:cNvPr>
          <p:cNvGraphicFramePr>
            <a:graphicFrameLocks/>
          </p:cNvGraphicFramePr>
          <p:nvPr>
            <p:extLst>
              <p:ext uri="{D42A27DB-BD31-4B8C-83A1-F6EECF244321}">
                <p14:modId xmlns:p14="http://schemas.microsoft.com/office/powerpoint/2010/main" val="772205103"/>
              </p:ext>
            </p:extLst>
          </p:nvPr>
        </p:nvGraphicFramePr>
        <p:xfrm>
          <a:off x="215900" y="611188"/>
          <a:ext cx="9253538" cy="3889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CCE9652-0427-4F6F-9EC2-1354D50382F6}"/>
              </a:ext>
            </a:extLst>
          </p:cNvPr>
          <p:cNvSpPr>
            <a:spLocks noGrp="1" noChangeArrowheads="1"/>
          </p:cNvSpPr>
          <p:nvPr>
            <p:ph type="title"/>
          </p:nvPr>
        </p:nvSpPr>
        <p:spPr>
          <a:xfrm>
            <a:off x="503238" y="301625"/>
            <a:ext cx="9069387" cy="669925"/>
          </a:xfrm>
        </p:spPr>
        <p:txBody>
          <a:bodyPr/>
          <a:lstStyle/>
          <a:p>
            <a:pPr eaLnBrk="1"/>
            <a:r>
              <a:rPr lang="en-US" altLang="pl-PL" sz="3600" b="1"/>
              <a:t>Healthcare service sector </a:t>
            </a:r>
            <a:endParaRPr lang="en-US" altLang="pl-PL" sz="3200" b="1"/>
          </a:p>
        </p:txBody>
      </p:sp>
      <p:sp>
        <p:nvSpPr>
          <p:cNvPr id="35843" name="TextBox 3">
            <a:extLst>
              <a:ext uri="{FF2B5EF4-FFF2-40B4-BE49-F238E27FC236}">
                <a16:creationId xmlns:a16="http://schemas.microsoft.com/office/drawing/2014/main" id="{E0713821-38DF-437A-810D-EBD6A14FA4FE}"/>
              </a:ext>
            </a:extLst>
          </p:cNvPr>
          <p:cNvSpPr txBox="1">
            <a:spLocks noChangeArrowheads="1"/>
          </p:cNvSpPr>
          <p:nvPr/>
        </p:nvSpPr>
        <p:spPr bwMode="auto">
          <a:xfrm>
            <a:off x="1584325" y="1042988"/>
            <a:ext cx="70564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a:t>Nearly </a:t>
            </a:r>
            <a:r>
              <a:rPr lang="en-US" altLang="pl-PL" sz="1200" dirty="0" smtClean="0"/>
              <a:t>400</a:t>
            </a:r>
            <a:r>
              <a:rPr lang="pl-PL" altLang="pl-PL" sz="1200" dirty="0" smtClean="0"/>
              <a:t>,</a:t>
            </a:r>
            <a:r>
              <a:rPr lang="en-US" altLang="pl-PL" sz="1200" dirty="0" smtClean="0"/>
              <a:t>000 </a:t>
            </a:r>
            <a:r>
              <a:rPr lang="en-US" altLang="pl-PL" sz="1200" dirty="0"/>
              <a:t>foreign patients visit Poland every year. The </a:t>
            </a:r>
            <a:r>
              <a:rPr lang="en-US" altLang="pl-PL" sz="1200" dirty="0" smtClean="0"/>
              <a:t>potential </a:t>
            </a:r>
            <a:r>
              <a:rPr lang="en-US" altLang="pl-PL" sz="1200" dirty="0"/>
              <a:t>of </a:t>
            </a:r>
            <a:r>
              <a:rPr lang="en-US" altLang="pl-PL" sz="1200" dirty="0" smtClean="0"/>
              <a:t>health </a:t>
            </a:r>
            <a:r>
              <a:rPr lang="en-US" altLang="pl-PL" sz="1200" dirty="0"/>
              <a:t>tourism lies in domestic specialist medical services, i.e. cardiology, ophthalmology, or plastic surgeries.</a:t>
            </a:r>
          </a:p>
        </p:txBody>
      </p:sp>
      <p:grpSp>
        <p:nvGrpSpPr>
          <p:cNvPr id="35844" name="Group 12">
            <a:extLst>
              <a:ext uri="{FF2B5EF4-FFF2-40B4-BE49-F238E27FC236}">
                <a16:creationId xmlns:a16="http://schemas.microsoft.com/office/drawing/2014/main" id="{BE7E10C9-022F-4DE2-9C0D-D9BBD31CCF6A}"/>
              </a:ext>
            </a:extLst>
          </p:cNvPr>
          <p:cNvGrpSpPr>
            <a:grpSpLocks/>
          </p:cNvGrpSpPr>
          <p:nvPr/>
        </p:nvGrpSpPr>
        <p:grpSpPr bwMode="auto">
          <a:xfrm>
            <a:off x="4392613" y="323850"/>
            <a:ext cx="1439862" cy="1154113"/>
            <a:chOff x="4392240" y="323453"/>
            <a:chExt cx="1440160" cy="1296144"/>
          </a:xfrm>
        </p:grpSpPr>
        <p:cxnSp>
          <p:nvCxnSpPr>
            <p:cNvPr id="35895" name="Straight Connector 13">
              <a:extLst>
                <a:ext uri="{FF2B5EF4-FFF2-40B4-BE49-F238E27FC236}">
                  <a16:creationId xmlns:a16="http://schemas.microsoft.com/office/drawing/2014/main" id="{9D104F35-3667-42F2-802A-4514EF7981FA}"/>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96" name="Straight Connector 14">
              <a:extLst>
                <a:ext uri="{FF2B5EF4-FFF2-40B4-BE49-F238E27FC236}">
                  <a16:creationId xmlns:a16="http://schemas.microsoft.com/office/drawing/2014/main" id="{DEF4E61A-9F88-4152-8FE5-18E3EFB74223}"/>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3" name="Tabela 2">
            <a:extLst>
              <a:ext uri="{FF2B5EF4-FFF2-40B4-BE49-F238E27FC236}">
                <a16:creationId xmlns:a16="http://schemas.microsoft.com/office/drawing/2014/main" id="{8A8C4F0A-6C3B-4FDC-873A-2A7320B6A564}"/>
              </a:ext>
            </a:extLst>
          </p:cNvPr>
          <p:cNvGraphicFramePr>
            <a:graphicFrameLocks noGrp="1"/>
          </p:cNvGraphicFramePr>
          <p:nvPr>
            <p:extLst>
              <p:ext uri="{D42A27DB-BD31-4B8C-83A1-F6EECF244321}">
                <p14:modId xmlns:p14="http://schemas.microsoft.com/office/powerpoint/2010/main" val="2746943413"/>
              </p:ext>
            </p:extLst>
          </p:nvPr>
        </p:nvGraphicFramePr>
        <p:xfrm>
          <a:off x="358775" y="2627313"/>
          <a:ext cx="9358317" cy="3052882"/>
        </p:xfrm>
        <a:graphic>
          <a:graphicData uri="http://schemas.openxmlformats.org/drawingml/2006/table">
            <a:tbl>
              <a:tblPr firstRow="1" bandRow="1">
                <a:tableStyleId>{D27102A9-8310-4765-A935-A1911B00CA55}</a:tableStyleId>
              </a:tblPr>
              <a:tblGrid>
                <a:gridCol w="1039813">
                  <a:extLst>
                    <a:ext uri="{9D8B030D-6E8A-4147-A177-3AD203B41FA5}">
                      <a16:colId xmlns:a16="http://schemas.microsoft.com/office/drawing/2014/main" val="3738527450"/>
                    </a:ext>
                  </a:extLst>
                </a:gridCol>
                <a:gridCol w="1039813">
                  <a:extLst>
                    <a:ext uri="{9D8B030D-6E8A-4147-A177-3AD203B41FA5}">
                      <a16:colId xmlns:a16="http://schemas.microsoft.com/office/drawing/2014/main" val="508901988"/>
                    </a:ext>
                  </a:extLst>
                </a:gridCol>
                <a:gridCol w="1039813">
                  <a:extLst>
                    <a:ext uri="{9D8B030D-6E8A-4147-A177-3AD203B41FA5}">
                      <a16:colId xmlns:a16="http://schemas.microsoft.com/office/drawing/2014/main" val="3856684622"/>
                    </a:ext>
                  </a:extLst>
                </a:gridCol>
                <a:gridCol w="1039813">
                  <a:extLst>
                    <a:ext uri="{9D8B030D-6E8A-4147-A177-3AD203B41FA5}">
                      <a16:colId xmlns:a16="http://schemas.microsoft.com/office/drawing/2014/main" val="4006958224"/>
                    </a:ext>
                  </a:extLst>
                </a:gridCol>
                <a:gridCol w="1039813">
                  <a:extLst>
                    <a:ext uri="{9D8B030D-6E8A-4147-A177-3AD203B41FA5}">
                      <a16:colId xmlns:a16="http://schemas.microsoft.com/office/drawing/2014/main" val="2011239891"/>
                    </a:ext>
                  </a:extLst>
                </a:gridCol>
                <a:gridCol w="1039813">
                  <a:extLst>
                    <a:ext uri="{9D8B030D-6E8A-4147-A177-3AD203B41FA5}">
                      <a16:colId xmlns:a16="http://schemas.microsoft.com/office/drawing/2014/main" val="661998102"/>
                    </a:ext>
                  </a:extLst>
                </a:gridCol>
                <a:gridCol w="1039813">
                  <a:extLst>
                    <a:ext uri="{9D8B030D-6E8A-4147-A177-3AD203B41FA5}">
                      <a16:colId xmlns:a16="http://schemas.microsoft.com/office/drawing/2014/main" val="1910066229"/>
                    </a:ext>
                  </a:extLst>
                </a:gridCol>
                <a:gridCol w="1039813">
                  <a:extLst>
                    <a:ext uri="{9D8B030D-6E8A-4147-A177-3AD203B41FA5}">
                      <a16:colId xmlns:a16="http://schemas.microsoft.com/office/drawing/2014/main" val="3006539401"/>
                    </a:ext>
                  </a:extLst>
                </a:gridCol>
                <a:gridCol w="1039813">
                  <a:extLst>
                    <a:ext uri="{9D8B030D-6E8A-4147-A177-3AD203B41FA5}">
                      <a16:colId xmlns:a16="http://schemas.microsoft.com/office/drawing/2014/main" val="410472343"/>
                    </a:ext>
                  </a:extLst>
                </a:gridCol>
              </a:tblGrid>
              <a:tr h="853376">
                <a:tc gridSpan="9">
                  <a:txBody>
                    <a:bodyPr/>
                    <a:lstStyle/>
                    <a:p>
                      <a:pPr algn="ctr"/>
                      <a:r>
                        <a:rPr lang="en-US" sz="1800" noProof="0" dirty="0"/>
                        <a:t>Selected medical procedures in various countries</a:t>
                      </a:r>
                    </a:p>
                    <a:p>
                      <a:pPr algn="ctr"/>
                      <a:r>
                        <a:rPr lang="en-US" sz="1600" b="0" noProof="0" dirty="0">
                          <a:solidFill>
                            <a:srgbClr val="949291"/>
                          </a:solidFill>
                        </a:rPr>
                        <a:t>(prices in thousand USD)</a:t>
                      </a:r>
                    </a:p>
                    <a:p>
                      <a:pPr algn="ctr"/>
                      <a:endParaRPr lang="en-US" sz="1600" b="0" noProof="0" dirty="0">
                        <a:solidFill>
                          <a:srgbClr val="949291"/>
                        </a:solidFill>
                      </a:endParaRPr>
                    </a:p>
                  </a:txBody>
                  <a:tcPr marL="91454" marR="91454" marT="45709" marB="45709"/>
                </a:tc>
                <a:tc hMerge="1">
                  <a:txBody>
                    <a:bodyPr/>
                    <a:lstStyle/>
                    <a:p>
                      <a:pPr algn="ctr"/>
                      <a:endParaRPr lang="pl-PL" sz="1400" b="0" dirty="0"/>
                    </a:p>
                  </a:txBody>
                  <a:tcPr/>
                </a:tc>
                <a:tc hMerge="1">
                  <a:txBody>
                    <a:bodyPr/>
                    <a:lstStyle/>
                    <a:p>
                      <a:pPr algn="ctr"/>
                      <a:endParaRPr lang="pl-PL" sz="1400" b="0" dirty="0"/>
                    </a:p>
                  </a:txBody>
                  <a:tcPr/>
                </a:tc>
                <a:tc hMerge="1">
                  <a:txBody>
                    <a:bodyPr/>
                    <a:lstStyle/>
                    <a:p>
                      <a:pPr algn="ctr"/>
                      <a:endParaRPr lang="pl-PL" sz="1400" b="0" dirty="0"/>
                    </a:p>
                  </a:txBody>
                  <a:tcPr/>
                </a:tc>
                <a:tc hMerge="1">
                  <a:txBody>
                    <a:bodyPr/>
                    <a:lstStyle/>
                    <a:p>
                      <a:pPr algn="ctr"/>
                      <a:endParaRPr lang="pl-PL" sz="1400" b="0" dirty="0"/>
                    </a:p>
                  </a:txBody>
                  <a:tcPr/>
                </a:tc>
                <a:tc hMerge="1">
                  <a:txBody>
                    <a:bodyPr/>
                    <a:lstStyle/>
                    <a:p>
                      <a:pPr algn="ctr"/>
                      <a:endParaRPr lang="pl-PL" sz="1400" b="0" dirty="0"/>
                    </a:p>
                  </a:txBody>
                  <a:tcPr/>
                </a:tc>
                <a:tc hMerge="1">
                  <a:txBody>
                    <a:bodyPr/>
                    <a:lstStyle/>
                    <a:p>
                      <a:pPr algn="ctr"/>
                      <a:endParaRPr lang="pl-PL" sz="1400" b="0" dirty="0"/>
                    </a:p>
                  </a:txBody>
                  <a:tcPr/>
                </a:tc>
                <a:tc hMerge="1">
                  <a:txBody>
                    <a:bodyPr/>
                    <a:lstStyle/>
                    <a:p>
                      <a:pPr algn="ctr"/>
                      <a:endParaRPr lang="pl-PL" sz="1400" b="0" dirty="0"/>
                    </a:p>
                  </a:txBody>
                  <a:tcPr/>
                </a:tc>
                <a:tc hMerge="1">
                  <a:txBody>
                    <a:bodyPr/>
                    <a:lstStyle/>
                    <a:p>
                      <a:pPr algn="ctr"/>
                      <a:endParaRPr lang="pl-PL" sz="1600" b="1" dirty="0">
                        <a:solidFill>
                          <a:srgbClr val="FF002A"/>
                        </a:solidFill>
                      </a:endParaRPr>
                    </a:p>
                  </a:txBody>
                  <a:tcPr/>
                </a:tc>
                <a:extLst>
                  <a:ext uri="{0D108BD9-81ED-4DB2-BD59-A6C34878D82A}">
                    <a16:rowId xmlns:a16="http://schemas.microsoft.com/office/drawing/2014/main" val="3671367958"/>
                  </a:ext>
                </a:extLst>
              </a:tr>
              <a:tr h="370752">
                <a:tc>
                  <a:txBody>
                    <a:bodyPr/>
                    <a:lstStyle/>
                    <a:p>
                      <a:endParaRPr lang="en-US" sz="1800" noProof="0"/>
                    </a:p>
                  </a:txBody>
                  <a:tcPr marL="91454" marR="91454" marT="45709" marB="45709"/>
                </a:tc>
                <a:tc>
                  <a:txBody>
                    <a:bodyPr/>
                    <a:lstStyle/>
                    <a:p>
                      <a:pPr algn="ctr"/>
                      <a:r>
                        <a:rPr lang="en-US" sz="1400" b="0" noProof="0"/>
                        <a:t>USA</a:t>
                      </a:r>
                    </a:p>
                  </a:txBody>
                  <a:tcPr marL="91454" marR="91454" marT="45709" marB="45709"/>
                </a:tc>
                <a:tc>
                  <a:txBody>
                    <a:bodyPr/>
                    <a:lstStyle/>
                    <a:p>
                      <a:pPr algn="ctr"/>
                      <a:r>
                        <a:rPr lang="en-US" sz="1400" b="0" noProof="0"/>
                        <a:t>India</a:t>
                      </a:r>
                    </a:p>
                  </a:txBody>
                  <a:tcPr marL="91454" marR="91454" marT="45709" marB="45709"/>
                </a:tc>
                <a:tc>
                  <a:txBody>
                    <a:bodyPr/>
                    <a:lstStyle/>
                    <a:p>
                      <a:pPr algn="ctr"/>
                      <a:r>
                        <a:rPr lang="en-US" sz="1400" b="0" noProof="0"/>
                        <a:t>Singapore</a:t>
                      </a:r>
                    </a:p>
                  </a:txBody>
                  <a:tcPr marL="91454" marR="91454" marT="45709" marB="45709"/>
                </a:tc>
                <a:tc>
                  <a:txBody>
                    <a:bodyPr/>
                    <a:lstStyle/>
                    <a:p>
                      <a:pPr algn="ctr"/>
                      <a:r>
                        <a:rPr lang="en-US" sz="1400" b="0" noProof="0"/>
                        <a:t>Malaysia</a:t>
                      </a:r>
                    </a:p>
                  </a:txBody>
                  <a:tcPr marL="91454" marR="91454" marT="45709" marB="45709"/>
                </a:tc>
                <a:tc>
                  <a:txBody>
                    <a:bodyPr/>
                    <a:lstStyle/>
                    <a:p>
                      <a:pPr algn="ctr"/>
                      <a:r>
                        <a:rPr lang="en-US" sz="1400" b="0" noProof="0"/>
                        <a:t>Mexico </a:t>
                      </a:r>
                    </a:p>
                  </a:txBody>
                  <a:tcPr marL="91454" marR="91454" marT="45709" marB="45709"/>
                </a:tc>
                <a:tc>
                  <a:txBody>
                    <a:bodyPr/>
                    <a:lstStyle/>
                    <a:p>
                      <a:pPr algn="ctr"/>
                      <a:r>
                        <a:rPr lang="en-US" sz="1400" b="0" noProof="0"/>
                        <a:t>Hungary</a:t>
                      </a:r>
                    </a:p>
                  </a:txBody>
                  <a:tcPr marL="91454" marR="91454" marT="45709" marB="45709"/>
                </a:tc>
                <a:tc>
                  <a:txBody>
                    <a:bodyPr/>
                    <a:lstStyle/>
                    <a:p>
                      <a:pPr algn="ctr"/>
                      <a:r>
                        <a:rPr lang="en-US" sz="1400" b="0" noProof="0"/>
                        <a:t>UK</a:t>
                      </a:r>
                    </a:p>
                  </a:txBody>
                  <a:tcPr marL="91454" marR="91454" marT="45709" marB="45709"/>
                </a:tc>
                <a:tc>
                  <a:txBody>
                    <a:bodyPr/>
                    <a:lstStyle/>
                    <a:p>
                      <a:pPr algn="ctr"/>
                      <a:r>
                        <a:rPr lang="en-US" sz="1600" b="1" noProof="0">
                          <a:solidFill>
                            <a:srgbClr val="FF002A"/>
                          </a:solidFill>
                        </a:rPr>
                        <a:t>Poland</a:t>
                      </a:r>
                    </a:p>
                  </a:txBody>
                  <a:tcPr marL="91454" marR="91454" marT="45709" marB="45709"/>
                </a:tc>
                <a:extLst>
                  <a:ext uri="{0D108BD9-81ED-4DB2-BD59-A6C34878D82A}">
                    <a16:rowId xmlns:a16="http://schemas.microsoft.com/office/drawing/2014/main" val="179539150"/>
                  </a:ext>
                </a:extLst>
              </a:tr>
              <a:tr h="457158">
                <a:tc>
                  <a:txBody>
                    <a:bodyPr/>
                    <a:lstStyle/>
                    <a:p>
                      <a:r>
                        <a:rPr lang="en-US" sz="1200" noProof="0"/>
                        <a:t>Bypass surgery</a:t>
                      </a:r>
                    </a:p>
                  </a:txBody>
                  <a:tcPr marL="91454" marR="91454" marT="45709" marB="45709"/>
                </a:tc>
                <a:tc>
                  <a:txBody>
                    <a:bodyPr/>
                    <a:lstStyle/>
                    <a:p>
                      <a:pPr algn="ctr"/>
                      <a:r>
                        <a:rPr lang="en-US" sz="1400" noProof="0"/>
                        <a:t>113</a:t>
                      </a:r>
                    </a:p>
                  </a:txBody>
                  <a:tcPr marL="91454" marR="91454" marT="45709" marB="45709"/>
                </a:tc>
                <a:tc>
                  <a:txBody>
                    <a:bodyPr/>
                    <a:lstStyle/>
                    <a:p>
                      <a:pPr algn="ctr"/>
                      <a:r>
                        <a:rPr lang="en-US" sz="1400" noProof="0"/>
                        <a:t>10</a:t>
                      </a:r>
                    </a:p>
                  </a:txBody>
                  <a:tcPr marL="91454" marR="91454" marT="45709" marB="45709"/>
                </a:tc>
                <a:tc>
                  <a:txBody>
                    <a:bodyPr/>
                    <a:lstStyle/>
                    <a:p>
                      <a:pPr algn="ctr"/>
                      <a:r>
                        <a:rPr lang="en-US" sz="1400" noProof="0"/>
                        <a:t>20</a:t>
                      </a:r>
                    </a:p>
                  </a:txBody>
                  <a:tcPr marL="91454" marR="91454" marT="45709" marB="45709"/>
                </a:tc>
                <a:tc>
                  <a:txBody>
                    <a:bodyPr/>
                    <a:lstStyle/>
                    <a:p>
                      <a:pPr algn="ctr"/>
                      <a:r>
                        <a:rPr lang="en-US" sz="1400" noProof="0"/>
                        <a:t>9</a:t>
                      </a:r>
                    </a:p>
                  </a:txBody>
                  <a:tcPr marL="91454" marR="91454" marT="45709" marB="45709"/>
                </a:tc>
                <a:tc>
                  <a:txBody>
                    <a:bodyPr/>
                    <a:lstStyle/>
                    <a:p>
                      <a:pPr algn="ctr"/>
                      <a:r>
                        <a:rPr lang="en-US" sz="1400" noProof="0" dirty="0" smtClean="0"/>
                        <a:t>3</a:t>
                      </a:r>
                      <a:r>
                        <a:rPr lang="pl-PL" sz="1400" noProof="0" dirty="0" smtClean="0"/>
                        <a:t>.</a:t>
                      </a:r>
                      <a:r>
                        <a:rPr lang="en-US" sz="1400" noProof="0" dirty="0" smtClean="0"/>
                        <a:t>25</a:t>
                      </a:r>
                      <a:endParaRPr lang="en-US" sz="1400" noProof="0" dirty="0"/>
                    </a:p>
                  </a:txBody>
                  <a:tcPr marL="91454" marR="91454" marT="45709" marB="45709"/>
                </a:tc>
                <a:tc>
                  <a:txBody>
                    <a:bodyPr/>
                    <a:lstStyle/>
                    <a:p>
                      <a:pPr algn="ctr"/>
                      <a:r>
                        <a:rPr lang="en-US" sz="1400" noProof="0"/>
                        <a:t>-</a:t>
                      </a:r>
                    </a:p>
                  </a:txBody>
                  <a:tcPr marL="91454" marR="91454" marT="45709" marB="45709"/>
                </a:tc>
                <a:tc>
                  <a:txBody>
                    <a:bodyPr/>
                    <a:lstStyle/>
                    <a:p>
                      <a:pPr algn="ctr"/>
                      <a:r>
                        <a:rPr lang="en-US" sz="1400" noProof="0" dirty="0"/>
                        <a:t>14</a:t>
                      </a:r>
                    </a:p>
                  </a:txBody>
                  <a:tcPr marL="91454" marR="91454" marT="45709" marB="45709"/>
                </a:tc>
                <a:tc>
                  <a:txBody>
                    <a:bodyPr/>
                    <a:lstStyle/>
                    <a:p>
                      <a:pPr algn="ctr"/>
                      <a:r>
                        <a:rPr lang="en-US" sz="1600" b="1" noProof="0" dirty="0" smtClean="0">
                          <a:solidFill>
                            <a:srgbClr val="FF002A"/>
                          </a:solidFill>
                        </a:rPr>
                        <a:t>7</a:t>
                      </a:r>
                      <a:r>
                        <a:rPr lang="pl-PL" sz="1600" b="1" noProof="0" dirty="0" smtClean="0">
                          <a:solidFill>
                            <a:srgbClr val="FF002A"/>
                          </a:solidFill>
                        </a:rPr>
                        <a:t>.</a:t>
                      </a:r>
                      <a:r>
                        <a:rPr lang="en-US" sz="1600" b="1" noProof="0" dirty="0" smtClean="0">
                          <a:solidFill>
                            <a:srgbClr val="FF002A"/>
                          </a:solidFill>
                        </a:rPr>
                        <a:t>1</a:t>
                      </a:r>
                      <a:endParaRPr lang="en-US" sz="1600" b="1" noProof="0" dirty="0">
                        <a:solidFill>
                          <a:srgbClr val="FF002A"/>
                        </a:solidFill>
                      </a:endParaRPr>
                    </a:p>
                  </a:txBody>
                  <a:tcPr marL="91454" marR="91454" marT="45709" marB="45709"/>
                </a:tc>
                <a:extLst>
                  <a:ext uri="{0D108BD9-81ED-4DB2-BD59-A6C34878D82A}">
                    <a16:rowId xmlns:a16="http://schemas.microsoft.com/office/drawing/2014/main" val="3604630351"/>
                  </a:ext>
                </a:extLst>
              </a:tr>
              <a:tr h="457158">
                <a:tc>
                  <a:txBody>
                    <a:bodyPr/>
                    <a:lstStyle/>
                    <a:p>
                      <a:r>
                        <a:rPr lang="en-US" sz="1200" noProof="0"/>
                        <a:t>Heart valve replacement</a:t>
                      </a:r>
                    </a:p>
                  </a:txBody>
                  <a:tcPr marL="91454" marR="91454" marT="45709" marB="45709"/>
                </a:tc>
                <a:tc>
                  <a:txBody>
                    <a:bodyPr/>
                    <a:lstStyle/>
                    <a:p>
                      <a:pPr algn="ctr"/>
                      <a:r>
                        <a:rPr lang="en-US" sz="1400" noProof="0"/>
                        <a:t>150</a:t>
                      </a:r>
                    </a:p>
                  </a:txBody>
                  <a:tcPr marL="91454" marR="91454" marT="45709" marB="45709"/>
                </a:tc>
                <a:tc>
                  <a:txBody>
                    <a:bodyPr/>
                    <a:lstStyle/>
                    <a:p>
                      <a:pPr algn="ctr"/>
                      <a:r>
                        <a:rPr lang="en-US" sz="1400" noProof="0" dirty="0" smtClean="0"/>
                        <a:t>9</a:t>
                      </a:r>
                      <a:r>
                        <a:rPr lang="pl-PL" sz="1400" noProof="0" dirty="0" smtClean="0"/>
                        <a:t>.</a:t>
                      </a:r>
                      <a:r>
                        <a:rPr lang="en-US" sz="1400" noProof="0" dirty="0" smtClean="0"/>
                        <a:t>5</a:t>
                      </a:r>
                      <a:endParaRPr lang="en-US" sz="1400" noProof="0" dirty="0"/>
                    </a:p>
                  </a:txBody>
                  <a:tcPr marL="91454" marR="91454" marT="45709" marB="45709"/>
                </a:tc>
                <a:tc>
                  <a:txBody>
                    <a:bodyPr/>
                    <a:lstStyle/>
                    <a:p>
                      <a:pPr algn="ctr"/>
                      <a:r>
                        <a:rPr lang="en-US" sz="1400" noProof="0"/>
                        <a:t>13</a:t>
                      </a:r>
                    </a:p>
                  </a:txBody>
                  <a:tcPr marL="91454" marR="91454" marT="45709" marB="45709"/>
                </a:tc>
                <a:tc>
                  <a:txBody>
                    <a:bodyPr/>
                    <a:lstStyle/>
                    <a:p>
                      <a:pPr algn="ctr"/>
                      <a:r>
                        <a:rPr lang="en-US" sz="1400" noProof="0"/>
                        <a:t>9</a:t>
                      </a:r>
                    </a:p>
                  </a:txBody>
                  <a:tcPr marL="91454" marR="91454" marT="45709" marB="45709"/>
                </a:tc>
                <a:tc>
                  <a:txBody>
                    <a:bodyPr/>
                    <a:lstStyle/>
                    <a:p>
                      <a:pPr algn="ctr"/>
                      <a:r>
                        <a:rPr lang="en-US" sz="1400" noProof="0"/>
                        <a:t>18</a:t>
                      </a:r>
                    </a:p>
                  </a:txBody>
                  <a:tcPr marL="91454" marR="91454" marT="45709" marB="45709"/>
                </a:tc>
                <a:tc>
                  <a:txBody>
                    <a:bodyPr/>
                    <a:lstStyle/>
                    <a:p>
                      <a:pPr algn="ctr"/>
                      <a:r>
                        <a:rPr lang="en-US" sz="1400" noProof="0"/>
                        <a:t>-</a:t>
                      </a:r>
                    </a:p>
                  </a:txBody>
                  <a:tcPr marL="91454" marR="91454" marT="45709" marB="45709"/>
                </a:tc>
                <a:tc>
                  <a:txBody>
                    <a:bodyPr/>
                    <a:lstStyle/>
                    <a:p>
                      <a:pPr algn="ctr"/>
                      <a:r>
                        <a:rPr lang="en-US" sz="1400" noProof="0" dirty="0"/>
                        <a:t>-</a:t>
                      </a:r>
                    </a:p>
                  </a:txBody>
                  <a:tcPr marL="91454" marR="91454" marT="45709" marB="45709"/>
                </a:tc>
                <a:tc>
                  <a:txBody>
                    <a:bodyPr/>
                    <a:lstStyle/>
                    <a:p>
                      <a:pPr algn="ctr"/>
                      <a:r>
                        <a:rPr lang="en-US" sz="1600" b="1" noProof="0" dirty="0" smtClean="0">
                          <a:solidFill>
                            <a:srgbClr val="FF002A"/>
                          </a:solidFill>
                        </a:rPr>
                        <a:t>9</a:t>
                      </a:r>
                      <a:r>
                        <a:rPr lang="pl-PL" sz="1600" b="1" noProof="0" dirty="0" smtClean="0">
                          <a:solidFill>
                            <a:srgbClr val="FF002A"/>
                          </a:solidFill>
                        </a:rPr>
                        <a:t>.</a:t>
                      </a:r>
                      <a:r>
                        <a:rPr lang="en-US" sz="1600" b="1" noProof="0" dirty="0" smtClean="0">
                          <a:solidFill>
                            <a:srgbClr val="FF002A"/>
                          </a:solidFill>
                        </a:rPr>
                        <a:t>5</a:t>
                      </a:r>
                      <a:endParaRPr lang="en-US" sz="1600" b="1" noProof="0" dirty="0">
                        <a:solidFill>
                          <a:srgbClr val="FF002A"/>
                        </a:solidFill>
                      </a:endParaRPr>
                    </a:p>
                  </a:txBody>
                  <a:tcPr marL="91454" marR="91454" marT="45709" marB="45709"/>
                </a:tc>
                <a:extLst>
                  <a:ext uri="{0D108BD9-81ED-4DB2-BD59-A6C34878D82A}">
                    <a16:rowId xmlns:a16="http://schemas.microsoft.com/office/drawing/2014/main" val="3941939325"/>
                  </a:ext>
                </a:extLst>
              </a:tr>
              <a:tr h="457158">
                <a:tc>
                  <a:txBody>
                    <a:bodyPr/>
                    <a:lstStyle/>
                    <a:p>
                      <a:r>
                        <a:rPr lang="en-US" sz="1200" noProof="0"/>
                        <a:t>Hip replacement</a:t>
                      </a:r>
                    </a:p>
                  </a:txBody>
                  <a:tcPr marL="91454" marR="91454" marT="45709" marB="45709"/>
                </a:tc>
                <a:tc>
                  <a:txBody>
                    <a:bodyPr/>
                    <a:lstStyle/>
                    <a:p>
                      <a:pPr algn="ctr"/>
                      <a:r>
                        <a:rPr lang="en-US" sz="1400" noProof="0"/>
                        <a:t>47</a:t>
                      </a:r>
                    </a:p>
                  </a:txBody>
                  <a:tcPr marL="91454" marR="91454" marT="45709" marB="45709"/>
                </a:tc>
                <a:tc>
                  <a:txBody>
                    <a:bodyPr/>
                    <a:lstStyle/>
                    <a:p>
                      <a:pPr algn="ctr"/>
                      <a:r>
                        <a:rPr lang="en-US" sz="1400" noProof="0" dirty="0" smtClean="0"/>
                        <a:t>8</a:t>
                      </a:r>
                      <a:r>
                        <a:rPr lang="pl-PL" sz="1400" noProof="0" dirty="0" smtClean="0"/>
                        <a:t>.</a:t>
                      </a:r>
                      <a:r>
                        <a:rPr lang="en-US" sz="1400" noProof="0" dirty="0" smtClean="0"/>
                        <a:t>25</a:t>
                      </a:r>
                      <a:endParaRPr lang="en-US" sz="1400" noProof="0" dirty="0"/>
                    </a:p>
                  </a:txBody>
                  <a:tcPr marL="91454" marR="91454" marT="45709" marB="45709"/>
                </a:tc>
                <a:tc>
                  <a:txBody>
                    <a:bodyPr/>
                    <a:lstStyle/>
                    <a:p>
                      <a:pPr algn="ctr"/>
                      <a:r>
                        <a:rPr lang="en-US" sz="1400" noProof="0"/>
                        <a:t>12</a:t>
                      </a:r>
                    </a:p>
                  </a:txBody>
                  <a:tcPr marL="91454" marR="91454" marT="45709" marB="45709"/>
                </a:tc>
                <a:tc>
                  <a:txBody>
                    <a:bodyPr/>
                    <a:lstStyle/>
                    <a:p>
                      <a:pPr algn="ctr"/>
                      <a:r>
                        <a:rPr lang="en-US" sz="1400" noProof="0" dirty="0" smtClean="0"/>
                        <a:t>12</a:t>
                      </a:r>
                      <a:r>
                        <a:rPr lang="pl-PL" sz="1400" noProof="0" dirty="0" smtClean="0"/>
                        <a:t>.</a:t>
                      </a:r>
                      <a:r>
                        <a:rPr lang="en-US" sz="1400" noProof="0" dirty="0" smtClean="0"/>
                        <a:t>5</a:t>
                      </a:r>
                      <a:endParaRPr lang="en-US" sz="1400" noProof="0" dirty="0"/>
                    </a:p>
                  </a:txBody>
                  <a:tcPr marL="91454" marR="91454" marT="45709" marB="45709"/>
                </a:tc>
                <a:tc>
                  <a:txBody>
                    <a:bodyPr/>
                    <a:lstStyle/>
                    <a:p>
                      <a:pPr algn="ctr"/>
                      <a:r>
                        <a:rPr lang="en-US" sz="1400" noProof="0" dirty="0" smtClean="0"/>
                        <a:t>12</a:t>
                      </a:r>
                      <a:r>
                        <a:rPr lang="pl-PL" sz="1400" noProof="0" dirty="0" smtClean="0"/>
                        <a:t>.</a:t>
                      </a:r>
                      <a:r>
                        <a:rPr lang="en-US" sz="1400" noProof="0" dirty="0" smtClean="0"/>
                        <a:t>5</a:t>
                      </a:r>
                      <a:endParaRPr lang="en-US" sz="1400" noProof="0" dirty="0"/>
                    </a:p>
                  </a:txBody>
                  <a:tcPr marL="91454" marR="91454" marT="45709" marB="45709"/>
                </a:tc>
                <a:tc>
                  <a:txBody>
                    <a:bodyPr/>
                    <a:lstStyle/>
                    <a:p>
                      <a:pPr algn="ctr"/>
                      <a:r>
                        <a:rPr lang="en-US" sz="1400" noProof="0"/>
                        <a:t>-</a:t>
                      </a:r>
                    </a:p>
                  </a:txBody>
                  <a:tcPr marL="91454" marR="91454" marT="45709" marB="45709"/>
                </a:tc>
                <a:tc>
                  <a:txBody>
                    <a:bodyPr/>
                    <a:lstStyle/>
                    <a:p>
                      <a:pPr algn="ctr"/>
                      <a:r>
                        <a:rPr lang="en-US" sz="1400" noProof="0" dirty="0"/>
                        <a:t>-</a:t>
                      </a:r>
                    </a:p>
                  </a:txBody>
                  <a:tcPr marL="91454" marR="91454" marT="45709" marB="45709"/>
                </a:tc>
                <a:tc>
                  <a:txBody>
                    <a:bodyPr/>
                    <a:lstStyle/>
                    <a:p>
                      <a:pPr algn="ctr"/>
                      <a:r>
                        <a:rPr lang="en-US" sz="1600" b="1" noProof="0" dirty="0" smtClean="0">
                          <a:solidFill>
                            <a:srgbClr val="FF002A"/>
                          </a:solidFill>
                        </a:rPr>
                        <a:t>7</a:t>
                      </a:r>
                      <a:r>
                        <a:rPr lang="pl-PL" sz="1600" b="1" noProof="0" dirty="0" smtClean="0">
                          <a:solidFill>
                            <a:srgbClr val="FF002A"/>
                          </a:solidFill>
                        </a:rPr>
                        <a:t>.</a:t>
                      </a:r>
                      <a:r>
                        <a:rPr lang="en-US" sz="1600" b="1" noProof="0" dirty="0" smtClean="0">
                          <a:solidFill>
                            <a:srgbClr val="FF002A"/>
                          </a:solidFill>
                        </a:rPr>
                        <a:t>9</a:t>
                      </a:r>
                      <a:endParaRPr lang="en-US" sz="1600" b="1" noProof="0" dirty="0">
                        <a:solidFill>
                          <a:srgbClr val="FF002A"/>
                        </a:solidFill>
                      </a:endParaRPr>
                    </a:p>
                  </a:txBody>
                  <a:tcPr marL="91454" marR="91454" marT="45709" marB="45709"/>
                </a:tc>
                <a:extLst>
                  <a:ext uri="{0D108BD9-81ED-4DB2-BD59-A6C34878D82A}">
                    <a16:rowId xmlns:a16="http://schemas.microsoft.com/office/drawing/2014/main" val="3186969569"/>
                  </a:ext>
                </a:extLst>
              </a:tr>
              <a:tr h="457158">
                <a:tc>
                  <a:txBody>
                    <a:bodyPr/>
                    <a:lstStyle/>
                    <a:p>
                      <a:r>
                        <a:rPr lang="en-US" sz="1200" noProof="0"/>
                        <a:t>Dental implants</a:t>
                      </a:r>
                    </a:p>
                  </a:txBody>
                  <a:tcPr marL="91454" marR="91454" marT="45709" marB="45709"/>
                </a:tc>
                <a:tc>
                  <a:txBody>
                    <a:bodyPr/>
                    <a:lstStyle/>
                    <a:p>
                      <a:pPr algn="ctr"/>
                      <a:r>
                        <a:rPr lang="en-US" sz="1400" noProof="0" dirty="0" smtClean="0"/>
                        <a:t>1</a:t>
                      </a:r>
                      <a:r>
                        <a:rPr lang="pl-PL" sz="1400" noProof="0" dirty="0" smtClean="0"/>
                        <a:t>.</a:t>
                      </a:r>
                      <a:r>
                        <a:rPr lang="en-US" sz="1400" noProof="0" dirty="0" smtClean="0"/>
                        <a:t>2</a:t>
                      </a:r>
                      <a:endParaRPr lang="en-US" sz="1400" noProof="0" dirty="0"/>
                    </a:p>
                  </a:txBody>
                  <a:tcPr marL="91454" marR="91454" marT="45709" marB="45709"/>
                </a:tc>
                <a:tc>
                  <a:txBody>
                    <a:bodyPr/>
                    <a:lstStyle/>
                    <a:p>
                      <a:pPr algn="ctr"/>
                      <a:r>
                        <a:rPr lang="en-US" sz="1400" noProof="0" dirty="0" smtClean="0"/>
                        <a:t>1</a:t>
                      </a:r>
                      <a:r>
                        <a:rPr lang="pl-PL" sz="1400" noProof="0" dirty="0" smtClean="0"/>
                        <a:t>.</a:t>
                      </a:r>
                      <a:r>
                        <a:rPr lang="en-US" sz="1400" noProof="0" dirty="0" smtClean="0"/>
                        <a:t>1</a:t>
                      </a:r>
                      <a:endParaRPr lang="en-US" sz="1400" noProof="0" dirty="0"/>
                    </a:p>
                  </a:txBody>
                  <a:tcPr marL="91454" marR="91454" marT="45709" marB="45709"/>
                </a:tc>
                <a:tc>
                  <a:txBody>
                    <a:bodyPr/>
                    <a:lstStyle/>
                    <a:p>
                      <a:pPr algn="ctr"/>
                      <a:r>
                        <a:rPr lang="en-US" sz="1400" noProof="0" dirty="0" smtClean="0"/>
                        <a:t>1</a:t>
                      </a:r>
                      <a:r>
                        <a:rPr lang="pl-PL" sz="1400" noProof="0" dirty="0" smtClean="0"/>
                        <a:t>.</a:t>
                      </a:r>
                      <a:r>
                        <a:rPr lang="en-US" sz="1400" noProof="0" dirty="0" smtClean="0"/>
                        <a:t>5</a:t>
                      </a:r>
                      <a:endParaRPr lang="en-US" sz="1400" noProof="0" dirty="0"/>
                    </a:p>
                  </a:txBody>
                  <a:tcPr marL="91454" marR="91454" marT="45709" marB="45709"/>
                </a:tc>
                <a:tc>
                  <a:txBody>
                    <a:bodyPr/>
                    <a:lstStyle/>
                    <a:p>
                      <a:pPr algn="ctr"/>
                      <a:r>
                        <a:rPr lang="en-US" sz="1400" noProof="0" dirty="0" smtClean="0"/>
                        <a:t>2</a:t>
                      </a:r>
                      <a:r>
                        <a:rPr lang="pl-PL" sz="1400" noProof="0" dirty="0" smtClean="0"/>
                        <a:t>.</a:t>
                      </a:r>
                      <a:r>
                        <a:rPr lang="en-US" sz="1400" noProof="0" dirty="0" smtClean="0"/>
                        <a:t>6</a:t>
                      </a:r>
                      <a:endParaRPr lang="en-US" sz="1400" noProof="0" dirty="0"/>
                    </a:p>
                  </a:txBody>
                  <a:tcPr marL="91454" marR="91454" marT="45709" marB="45709"/>
                </a:tc>
                <a:tc>
                  <a:txBody>
                    <a:bodyPr/>
                    <a:lstStyle/>
                    <a:p>
                      <a:pPr algn="ctr"/>
                      <a:r>
                        <a:rPr lang="en-US" sz="1400" noProof="0" dirty="0" smtClean="0"/>
                        <a:t>0</a:t>
                      </a:r>
                      <a:r>
                        <a:rPr lang="pl-PL" sz="1400" noProof="0" dirty="0" smtClean="0"/>
                        <a:t>.</a:t>
                      </a:r>
                      <a:r>
                        <a:rPr lang="en-US" sz="1400" noProof="0" dirty="0" smtClean="0"/>
                        <a:t>95</a:t>
                      </a:r>
                      <a:endParaRPr lang="en-US" sz="1400" noProof="0" dirty="0"/>
                    </a:p>
                  </a:txBody>
                  <a:tcPr marL="91454" marR="91454" marT="45709" marB="45709"/>
                </a:tc>
                <a:tc>
                  <a:txBody>
                    <a:bodyPr/>
                    <a:lstStyle/>
                    <a:p>
                      <a:pPr algn="ctr"/>
                      <a:r>
                        <a:rPr lang="en-US" sz="1400" noProof="0" dirty="0" smtClean="0"/>
                        <a:t>0</a:t>
                      </a:r>
                      <a:r>
                        <a:rPr lang="pl-PL" sz="1400" noProof="0" dirty="0" smtClean="0"/>
                        <a:t>.</a:t>
                      </a:r>
                      <a:r>
                        <a:rPr lang="en-US" sz="1400" noProof="0" dirty="0" smtClean="0"/>
                        <a:t>65</a:t>
                      </a:r>
                      <a:endParaRPr lang="en-US" sz="1400" noProof="0" dirty="0"/>
                    </a:p>
                  </a:txBody>
                  <a:tcPr marL="91454" marR="91454" marT="45709" marB="45709"/>
                </a:tc>
                <a:tc>
                  <a:txBody>
                    <a:bodyPr/>
                    <a:lstStyle/>
                    <a:p>
                      <a:pPr algn="ctr"/>
                      <a:r>
                        <a:rPr lang="en-US" sz="1400" noProof="0" dirty="0" smtClean="0"/>
                        <a:t>1</a:t>
                      </a:r>
                      <a:r>
                        <a:rPr lang="pl-PL" sz="1400" noProof="0" dirty="0" smtClean="0"/>
                        <a:t>.</a:t>
                      </a:r>
                      <a:r>
                        <a:rPr lang="en-US" sz="1400" noProof="0" dirty="0" smtClean="0"/>
                        <a:t>6</a:t>
                      </a:r>
                      <a:endParaRPr lang="en-US" sz="1400" noProof="0" dirty="0"/>
                    </a:p>
                  </a:txBody>
                  <a:tcPr marL="91454" marR="91454" marT="45709" marB="45709"/>
                </a:tc>
                <a:tc>
                  <a:txBody>
                    <a:bodyPr/>
                    <a:lstStyle/>
                    <a:p>
                      <a:pPr algn="ctr"/>
                      <a:r>
                        <a:rPr lang="en-US" sz="1600" b="1" noProof="0" dirty="0" smtClean="0">
                          <a:solidFill>
                            <a:srgbClr val="FF002A"/>
                          </a:solidFill>
                        </a:rPr>
                        <a:t>0</a:t>
                      </a:r>
                      <a:r>
                        <a:rPr lang="pl-PL" sz="1600" b="1" noProof="0" dirty="0" smtClean="0">
                          <a:solidFill>
                            <a:srgbClr val="FF002A"/>
                          </a:solidFill>
                        </a:rPr>
                        <a:t>.</a:t>
                      </a:r>
                      <a:r>
                        <a:rPr lang="en-US" sz="1600" b="1" noProof="0" dirty="0" smtClean="0">
                          <a:solidFill>
                            <a:srgbClr val="FF002A"/>
                          </a:solidFill>
                        </a:rPr>
                        <a:t>95</a:t>
                      </a:r>
                      <a:endParaRPr lang="en-US" sz="1600" b="1" noProof="0" dirty="0">
                        <a:solidFill>
                          <a:srgbClr val="FF002A"/>
                        </a:solidFill>
                      </a:endParaRPr>
                    </a:p>
                  </a:txBody>
                  <a:tcPr marL="91454" marR="91454" marT="45709" marB="45709"/>
                </a:tc>
                <a:extLst>
                  <a:ext uri="{0D108BD9-81ED-4DB2-BD59-A6C34878D82A}">
                    <a16:rowId xmlns:a16="http://schemas.microsoft.com/office/drawing/2014/main" val="1384546896"/>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E26CD8D4-35EF-405E-8EAC-B1870F1199F1}"/>
              </a:ext>
            </a:extLst>
          </p:cNvPr>
          <p:cNvGraphicFramePr>
            <a:graphicFrameLocks noGrp="1"/>
          </p:cNvGraphicFramePr>
          <p:nvPr>
            <p:extLst>
              <p:ext uri="{D42A27DB-BD31-4B8C-83A1-F6EECF244321}">
                <p14:modId xmlns:p14="http://schemas.microsoft.com/office/powerpoint/2010/main" val="2682024505"/>
              </p:ext>
            </p:extLst>
          </p:nvPr>
        </p:nvGraphicFramePr>
        <p:xfrm>
          <a:off x="936625" y="1160463"/>
          <a:ext cx="7799388" cy="5065714"/>
        </p:xfrm>
        <a:graphic>
          <a:graphicData uri="http://schemas.openxmlformats.org/drawingml/2006/table">
            <a:tbl>
              <a:tblPr firstRow="1" bandRow="1">
                <a:tableStyleId>{D27102A9-8310-4765-A935-A1911B00CA55}</a:tableStyleId>
              </a:tblPr>
              <a:tblGrid>
                <a:gridCol w="5543799">
                  <a:extLst>
                    <a:ext uri="{9D8B030D-6E8A-4147-A177-3AD203B41FA5}">
                      <a16:colId xmlns:a16="http://schemas.microsoft.com/office/drawing/2014/main" val="288502727"/>
                    </a:ext>
                  </a:extLst>
                </a:gridCol>
                <a:gridCol w="2255589">
                  <a:extLst>
                    <a:ext uri="{9D8B030D-6E8A-4147-A177-3AD203B41FA5}">
                      <a16:colId xmlns:a16="http://schemas.microsoft.com/office/drawing/2014/main" val="2502405038"/>
                    </a:ext>
                  </a:extLst>
                </a:gridCol>
              </a:tblGrid>
              <a:tr h="640200">
                <a:tc gridSpan="2">
                  <a:txBody>
                    <a:bodyPr/>
                    <a:lstStyle/>
                    <a:p>
                      <a:pPr algn="ctr"/>
                      <a:r>
                        <a:rPr lang="en-US" sz="1800" noProof="0" dirty="0" smtClean="0"/>
                        <a:t>Facilities important to medical tourism</a:t>
                      </a:r>
                    </a:p>
                    <a:p>
                      <a:pPr algn="ctr"/>
                      <a:endParaRPr lang="en-US" sz="1800" noProof="0" dirty="0"/>
                    </a:p>
                  </a:txBody>
                  <a:tcPr marL="91427" marR="91427" marT="45729" marB="45729"/>
                </a:tc>
                <a:tc hMerge="1">
                  <a:txBody>
                    <a:bodyPr/>
                    <a:lstStyle/>
                    <a:p>
                      <a:endParaRPr lang="pl-PL" dirty="0"/>
                    </a:p>
                  </a:txBody>
                  <a:tcPr/>
                </a:tc>
                <a:extLst>
                  <a:ext uri="{0D108BD9-81ED-4DB2-BD59-A6C34878D82A}">
                    <a16:rowId xmlns:a16="http://schemas.microsoft.com/office/drawing/2014/main" val="3830250502"/>
                  </a:ext>
                </a:extLst>
              </a:tr>
              <a:tr h="370910">
                <a:tc>
                  <a:txBody>
                    <a:bodyPr/>
                    <a:lstStyle/>
                    <a:p>
                      <a:r>
                        <a:rPr lang="en-US" sz="1400" b="1" noProof="0" dirty="0"/>
                        <a:t>Type of facility</a:t>
                      </a:r>
                      <a:endParaRPr lang="en-US" sz="1800" b="1" noProof="0" dirty="0"/>
                    </a:p>
                  </a:txBody>
                  <a:tcPr marL="91427" marR="91427" marT="45729" marB="45729"/>
                </a:tc>
                <a:tc>
                  <a:txBody>
                    <a:bodyPr/>
                    <a:lstStyle/>
                    <a:p>
                      <a:pPr algn="ctr"/>
                      <a:r>
                        <a:rPr lang="en-US" sz="1400" b="1" noProof="0" dirty="0"/>
                        <a:t>Number of units</a:t>
                      </a:r>
                      <a:endParaRPr lang="en-US" sz="1800" b="1" noProof="0" dirty="0"/>
                    </a:p>
                  </a:txBody>
                  <a:tcPr marL="91427" marR="91427" marT="45729" marB="45729"/>
                </a:tc>
                <a:extLst>
                  <a:ext uri="{0D108BD9-81ED-4DB2-BD59-A6C34878D82A}">
                    <a16:rowId xmlns:a16="http://schemas.microsoft.com/office/drawing/2014/main" val="785903321"/>
                  </a:ext>
                </a:extLst>
              </a:tr>
              <a:tr h="370910">
                <a:tc>
                  <a:txBody>
                    <a:bodyPr/>
                    <a:lstStyle/>
                    <a:p>
                      <a:r>
                        <a:rPr lang="en-US" sz="1200" noProof="0" dirty="0"/>
                        <a:t>General hospitals</a:t>
                      </a:r>
                    </a:p>
                  </a:txBody>
                  <a:tcPr marL="91427" marR="91427" marT="45729" marB="45729" anchor="ctr"/>
                </a:tc>
                <a:tc>
                  <a:txBody>
                    <a:bodyPr/>
                    <a:lstStyle/>
                    <a:p>
                      <a:pPr algn="ctr"/>
                      <a:r>
                        <a:rPr lang="en-US" sz="1200" noProof="0" dirty="0"/>
                        <a:t>355</a:t>
                      </a:r>
                    </a:p>
                  </a:txBody>
                  <a:tcPr marL="91427" marR="91427" marT="45729" marB="45729" anchor="ctr"/>
                </a:tc>
                <a:extLst>
                  <a:ext uri="{0D108BD9-81ED-4DB2-BD59-A6C34878D82A}">
                    <a16:rowId xmlns:a16="http://schemas.microsoft.com/office/drawing/2014/main" val="1620498078"/>
                  </a:ext>
                </a:extLst>
              </a:tr>
              <a:tr h="370910">
                <a:tc>
                  <a:txBody>
                    <a:bodyPr/>
                    <a:lstStyle/>
                    <a:p>
                      <a:r>
                        <a:rPr lang="en-US" sz="1200" noProof="0" dirty="0"/>
                        <a:t>Health resorts and sanatoria</a:t>
                      </a:r>
                    </a:p>
                  </a:txBody>
                  <a:tcPr marL="91427" marR="91427" marT="45729" marB="45729" anchor="ctr"/>
                </a:tc>
                <a:tc>
                  <a:txBody>
                    <a:bodyPr/>
                    <a:lstStyle/>
                    <a:p>
                      <a:pPr algn="ctr"/>
                      <a:r>
                        <a:rPr lang="en-US" sz="1200" noProof="0" dirty="0"/>
                        <a:t>167</a:t>
                      </a:r>
                    </a:p>
                  </a:txBody>
                  <a:tcPr marL="91427" marR="91427" marT="45729" marB="45729" anchor="ctr"/>
                </a:tc>
                <a:extLst>
                  <a:ext uri="{0D108BD9-81ED-4DB2-BD59-A6C34878D82A}">
                    <a16:rowId xmlns:a16="http://schemas.microsoft.com/office/drawing/2014/main" val="3824422315"/>
                  </a:ext>
                </a:extLst>
              </a:tr>
              <a:tr h="457286">
                <a:tc>
                  <a:txBody>
                    <a:bodyPr/>
                    <a:lstStyle/>
                    <a:p>
                      <a:r>
                        <a:rPr lang="en-US" sz="1200" noProof="0" dirty="0" smtClean="0"/>
                        <a:t>Other medical entities (misc.)</a:t>
                      </a:r>
                    </a:p>
                    <a:p>
                      <a:r>
                        <a:rPr lang="en-US" sz="1200" noProof="0" dirty="0" smtClean="0"/>
                        <a:t>- Medical entities not classified elsewhere</a:t>
                      </a:r>
                      <a:endParaRPr lang="en-US" sz="1200" noProof="0" dirty="0"/>
                    </a:p>
                  </a:txBody>
                  <a:tcPr marL="91427" marR="91427" marT="45729" marB="45729" anchor="ctr"/>
                </a:tc>
                <a:tc>
                  <a:txBody>
                    <a:bodyPr/>
                    <a:lstStyle/>
                    <a:p>
                      <a:pPr algn="ctr"/>
                      <a:r>
                        <a:rPr lang="en-US" sz="1200" noProof="0" dirty="0"/>
                        <a:t>590</a:t>
                      </a:r>
                    </a:p>
                  </a:txBody>
                  <a:tcPr marL="91427" marR="91427" marT="45729" marB="45729" anchor="ctr"/>
                </a:tc>
                <a:extLst>
                  <a:ext uri="{0D108BD9-81ED-4DB2-BD59-A6C34878D82A}">
                    <a16:rowId xmlns:a16="http://schemas.microsoft.com/office/drawing/2014/main" val="2440014401"/>
                  </a:ext>
                </a:extLst>
              </a:tr>
              <a:tr h="457286">
                <a:tc>
                  <a:txBody>
                    <a:bodyPr/>
                    <a:lstStyle/>
                    <a:p>
                      <a:r>
                        <a:rPr lang="en-US" sz="1200" noProof="0" dirty="0"/>
                        <a:t>Clinics offering medical services to women:</a:t>
                      </a:r>
                    </a:p>
                    <a:p>
                      <a:r>
                        <a:rPr lang="en-US" sz="1200" noProof="0" dirty="0"/>
                        <a:t>In vitro and obstetric clinics</a:t>
                      </a:r>
                    </a:p>
                  </a:txBody>
                  <a:tcPr marL="91427" marR="91427" marT="45729" marB="45729" anchor="ctr"/>
                </a:tc>
                <a:tc>
                  <a:txBody>
                    <a:bodyPr/>
                    <a:lstStyle/>
                    <a:p>
                      <a:pPr algn="ctr"/>
                      <a:r>
                        <a:rPr lang="en-US" sz="1200" noProof="0" dirty="0"/>
                        <a:t>65</a:t>
                      </a:r>
                    </a:p>
                  </a:txBody>
                  <a:tcPr marL="91427" marR="91427" marT="45729" marB="45729" anchor="ctr"/>
                </a:tc>
                <a:extLst>
                  <a:ext uri="{0D108BD9-81ED-4DB2-BD59-A6C34878D82A}">
                    <a16:rowId xmlns:a16="http://schemas.microsoft.com/office/drawing/2014/main" val="2391327341"/>
                  </a:ext>
                </a:extLst>
              </a:tr>
              <a:tr h="370910">
                <a:tc>
                  <a:txBody>
                    <a:bodyPr/>
                    <a:lstStyle/>
                    <a:p>
                      <a:r>
                        <a:rPr lang="en-US" sz="1200" noProof="0" dirty="0" smtClean="0"/>
                        <a:t>Ophthalmology – facilities providing chiefly ophthalmological services</a:t>
                      </a:r>
                      <a:endParaRPr lang="en-US" sz="1200" noProof="0" dirty="0"/>
                    </a:p>
                  </a:txBody>
                  <a:tcPr marL="91427" marR="91427" marT="45729" marB="45729" anchor="ctr"/>
                </a:tc>
                <a:tc>
                  <a:txBody>
                    <a:bodyPr/>
                    <a:lstStyle/>
                    <a:p>
                      <a:pPr algn="ctr"/>
                      <a:r>
                        <a:rPr lang="en-US" sz="1200" noProof="0" dirty="0"/>
                        <a:t>140</a:t>
                      </a:r>
                    </a:p>
                  </a:txBody>
                  <a:tcPr marL="91427" marR="91427" marT="45729" marB="45729" anchor="ctr"/>
                </a:tc>
                <a:extLst>
                  <a:ext uri="{0D108BD9-81ED-4DB2-BD59-A6C34878D82A}">
                    <a16:rowId xmlns:a16="http://schemas.microsoft.com/office/drawing/2014/main" val="723552650"/>
                  </a:ext>
                </a:extLst>
              </a:tr>
              <a:tr h="370910">
                <a:tc>
                  <a:txBody>
                    <a:bodyPr/>
                    <a:lstStyle/>
                    <a:p>
                      <a:r>
                        <a:rPr lang="en-US" sz="1200" noProof="0" dirty="0"/>
                        <a:t>Dental services – facilities providing services</a:t>
                      </a:r>
                    </a:p>
                  </a:txBody>
                  <a:tcPr marL="91427" marR="91427" marT="45729" marB="45729" anchor="ctr"/>
                </a:tc>
                <a:tc>
                  <a:txBody>
                    <a:bodyPr/>
                    <a:lstStyle/>
                    <a:p>
                      <a:pPr algn="ctr"/>
                      <a:r>
                        <a:rPr lang="en-US" sz="1200" noProof="0" dirty="0"/>
                        <a:t>819</a:t>
                      </a:r>
                    </a:p>
                  </a:txBody>
                  <a:tcPr marL="91427" marR="91427" marT="45729" marB="45729" anchor="ctr"/>
                </a:tc>
                <a:extLst>
                  <a:ext uri="{0D108BD9-81ED-4DB2-BD59-A6C34878D82A}">
                    <a16:rowId xmlns:a16="http://schemas.microsoft.com/office/drawing/2014/main" val="833989798"/>
                  </a:ext>
                </a:extLst>
              </a:tr>
              <a:tr h="370910">
                <a:tc>
                  <a:txBody>
                    <a:bodyPr/>
                    <a:lstStyle/>
                    <a:p>
                      <a:r>
                        <a:rPr lang="en-US" sz="1200" noProof="0" dirty="0" err="1"/>
                        <a:t>Orthopaedics</a:t>
                      </a:r>
                      <a:r>
                        <a:rPr lang="en-US" sz="1200" noProof="0" dirty="0"/>
                        <a:t> – facilities providing </a:t>
                      </a:r>
                      <a:r>
                        <a:rPr lang="en-US" sz="1200" noProof="0" dirty="0" err="1"/>
                        <a:t>orthopaedic</a:t>
                      </a:r>
                      <a:r>
                        <a:rPr lang="en-US" sz="1200" noProof="0" dirty="0"/>
                        <a:t> services</a:t>
                      </a:r>
                    </a:p>
                  </a:txBody>
                  <a:tcPr marL="91427" marR="91427" marT="45729" marB="45729" anchor="ctr"/>
                </a:tc>
                <a:tc>
                  <a:txBody>
                    <a:bodyPr/>
                    <a:lstStyle/>
                    <a:p>
                      <a:pPr algn="ctr"/>
                      <a:r>
                        <a:rPr lang="en-US" sz="1200" noProof="0" dirty="0"/>
                        <a:t>30</a:t>
                      </a:r>
                    </a:p>
                  </a:txBody>
                  <a:tcPr marL="91427" marR="91427" marT="45729" marB="45729" anchor="ctr"/>
                </a:tc>
                <a:extLst>
                  <a:ext uri="{0D108BD9-81ED-4DB2-BD59-A6C34878D82A}">
                    <a16:rowId xmlns:a16="http://schemas.microsoft.com/office/drawing/2014/main" val="3736642429"/>
                  </a:ext>
                </a:extLst>
              </a:tr>
              <a:tr h="457286">
                <a:tc>
                  <a:txBody>
                    <a:bodyPr/>
                    <a:lstStyle/>
                    <a:p>
                      <a:r>
                        <a:rPr lang="en-US" sz="1200" noProof="0" dirty="0" smtClean="0"/>
                        <a:t>Aesthetic medicine – facilities providing beauty services in the field of aesthetic medicine and dermatology</a:t>
                      </a:r>
                      <a:endParaRPr lang="en-US" sz="1200" noProof="0" dirty="0"/>
                    </a:p>
                  </a:txBody>
                  <a:tcPr marL="91427" marR="91427" marT="45729" marB="45729" anchor="ctr"/>
                </a:tc>
                <a:tc>
                  <a:txBody>
                    <a:bodyPr/>
                    <a:lstStyle/>
                    <a:p>
                      <a:pPr algn="ctr"/>
                      <a:r>
                        <a:rPr lang="en-US" sz="1200" noProof="0" dirty="0"/>
                        <a:t>110</a:t>
                      </a:r>
                    </a:p>
                  </a:txBody>
                  <a:tcPr marL="91427" marR="91427" marT="45729" marB="45729" anchor="ctr"/>
                </a:tc>
                <a:extLst>
                  <a:ext uri="{0D108BD9-81ED-4DB2-BD59-A6C34878D82A}">
                    <a16:rowId xmlns:a16="http://schemas.microsoft.com/office/drawing/2014/main" val="1548235581"/>
                  </a:ext>
                </a:extLst>
              </a:tr>
              <a:tr h="457286">
                <a:tc>
                  <a:txBody>
                    <a:bodyPr/>
                    <a:lstStyle/>
                    <a:p>
                      <a:r>
                        <a:rPr lang="en-US" sz="1200" noProof="0" dirty="0" smtClean="0"/>
                        <a:t>Rehabilitation – rehabilitation centers other than health resorts, sanatoriums and hospitals</a:t>
                      </a:r>
                      <a:endParaRPr lang="en-US" sz="1200" noProof="0" dirty="0"/>
                    </a:p>
                  </a:txBody>
                  <a:tcPr marL="91427" marR="91427" marT="45729" marB="45729" anchor="ctr"/>
                </a:tc>
                <a:tc>
                  <a:txBody>
                    <a:bodyPr/>
                    <a:lstStyle/>
                    <a:p>
                      <a:pPr algn="ctr"/>
                      <a:r>
                        <a:rPr lang="en-US" sz="1200" noProof="0" dirty="0"/>
                        <a:t>77</a:t>
                      </a:r>
                    </a:p>
                  </a:txBody>
                  <a:tcPr marL="91427" marR="91427" marT="45729" marB="45729" anchor="ctr"/>
                </a:tc>
                <a:extLst>
                  <a:ext uri="{0D108BD9-81ED-4DB2-BD59-A6C34878D82A}">
                    <a16:rowId xmlns:a16="http://schemas.microsoft.com/office/drawing/2014/main" val="372864140"/>
                  </a:ext>
                </a:extLst>
              </a:tr>
              <a:tr h="370910">
                <a:tc>
                  <a:txBody>
                    <a:bodyPr/>
                    <a:lstStyle/>
                    <a:p>
                      <a:r>
                        <a:rPr lang="en-US" sz="1200" noProof="0" dirty="0"/>
                        <a:t>Medical spa centers – hotel centers with extended medical spa offer</a:t>
                      </a:r>
                    </a:p>
                  </a:txBody>
                  <a:tcPr marL="91427" marR="91427" marT="45729" marB="45729" anchor="ctr"/>
                </a:tc>
                <a:tc>
                  <a:txBody>
                    <a:bodyPr/>
                    <a:lstStyle/>
                    <a:p>
                      <a:pPr algn="ctr"/>
                      <a:r>
                        <a:rPr lang="en-US" sz="1200" noProof="0" dirty="0"/>
                        <a:t>136</a:t>
                      </a:r>
                    </a:p>
                  </a:txBody>
                  <a:tcPr marL="91427" marR="91427" marT="45729" marB="45729" anchor="ctr"/>
                </a:tc>
                <a:extLst>
                  <a:ext uri="{0D108BD9-81ED-4DB2-BD59-A6C34878D82A}">
                    <a16:rowId xmlns:a16="http://schemas.microsoft.com/office/drawing/2014/main" val="3133872592"/>
                  </a:ext>
                </a:extLst>
              </a:tr>
            </a:tbl>
          </a:graphicData>
        </a:graphic>
      </p:graphicFrame>
      <p:sp>
        <p:nvSpPr>
          <p:cNvPr id="36893" name="pole tekstowe 5">
            <a:extLst>
              <a:ext uri="{FF2B5EF4-FFF2-40B4-BE49-F238E27FC236}">
                <a16:creationId xmlns:a16="http://schemas.microsoft.com/office/drawing/2014/main" id="{AAC18B27-352F-40A7-A1C3-77244A516CEF}"/>
              </a:ext>
            </a:extLst>
          </p:cNvPr>
          <p:cNvSpPr txBox="1">
            <a:spLocks noChangeArrowheads="1"/>
          </p:cNvSpPr>
          <p:nvPr/>
        </p:nvSpPr>
        <p:spPr bwMode="auto">
          <a:xfrm>
            <a:off x="3667125" y="6399213"/>
            <a:ext cx="5097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pl-PL" altLang="pl-PL" sz="1200"/>
              <a:t>Source: Polish Tourism Organisation, 2016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84F307C1-947A-45BB-838E-5582CBB31423" descr="part2">
            <a:extLst>
              <a:ext uri="{FF2B5EF4-FFF2-40B4-BE49-F238E27FC236}">
                <a16:creationId xmlns:a16="http://schemas.microsoft.com/office/drawing/2014/main" id="{F818C909-76B7-402D-AB4D-1B46B156A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1474788"/>
            <a:ext cx="6688137"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2756ACB7-9B44-4A91-8DBA-2F22101E914E}"/>
              </a:ext>
            </a:extLst>
          </p:cNvPr>
          <p:cNvSpPr>
            <a:spLocks noGrp="1" noChangeArrowheads="1"/>
          </p:cNvSpPr>
          <p:nvPr>
            <p:ph type="title"/>
          </p:nvPr>
        </p:nvSpPr>
        <p:spPr>
          <a:xfrm>
            <a:off x="503238" y="301625"/>
            <a:ext cx="9069387" cy="669925"/>
          </a:xfrm>
        </p:spPr>
        <p:txBody>
          <a:bodyPr/>
          <a:lstStyle/>
          <a:p>
            <a:pPr eaLnBrk="1"/>
            <a:r>
              <a:rPr lang="en-US" altLang="pl-PL" sz="3600" b="1"/>
              <a:t>Regions of Poland</a:t>
            </a:r>
            <a:endParaRPr lang="en-US" altLang="pl-PL" sz="3200" b="1"/>
          </a:p>
        </p:txBody>
      </p:sp>
      <p:sp>
        <p:nvSpPr>
          <p:cNvPr id="7172" name="TextBox 3">
            <a:extLst>
              <a:ext uri="{FF2B5EF4-FFF2-40B4-BE49-F238E27FC236}">
                <a16:creationId xmlns:a16="http://schemas.microsoft.com/office/drawing/2014/main" id="{FE24E1DE-384E-41CB-9C67-897FD613207D}"/>
              </a:ext>
            </a:extLst>
          </p:cNvPr>
          <p:cNvSpPr txBox="1">
            <a:spLocks noChangeArrowheads="1"/>
          </p:cNvSpPr>
          <p:nvPr/>
        </p:nvSpPr>
        <p:spPr bwMode="auto">
          <a:xfrm>
            <a:off x="3563938" y="1042988"/>
            <a:ext cx="30972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a:t>Poland is divided into 16 provinces </a:t>
            </a:r>
            <a:r>
              <a:rPr lang="pl-PL" altLang="pl-PL" sz="1200"/>
              <a:t/>
            </a:r>
            <a:br>
              <a:rPr lang="pl-PL" altLang="pl-PL" sz="1200"/>
            </a:br>
            <a:r>
              <a:rPr lang="en-US" altLang="pl-PL" sz="1200"/>
              <a:t>called voivodeships.</a:t>
            </a:r>
          </a:p>
        </p:txBody>
      </p:sp>
      <p:grpSp>
        <p:nvGrpSpPr>
          <p:cNvPr id="7173" name="Group 6">
            <a:extLst>
              <a:ext uri="{FF2B5EF4-FFF2-40B4-BE49-F238E27FC236}">
                <a16:creationId xmlns:a16="http://schemas.microsoft.com/office/drawing/2014/main" id="{FC2034BD-0435-4814-BC0F-598A5793385A}"/>
              </a:ext>
            </a:extLst>
          </p:cNvPr>
          <p:cNvGrpSpPr>
            <a:grpSpLocks/>
          </p:cNvGrpSpPr>
          <p:nvPr/>
        </p:nvGrpSpPr>
        <p:grpSpPr bwMode="auto">
          <a:xfrm>
            <a:off x="4392613" y="323850"/>
            <a:ext cx="1439862" cy="1223963"/>
            <a:chOff x="4392240" y="323453"/>
            <a:chExt cx="1440160" cy="1296144"/>
          </a:xfrm>
        </p:grpSpPr>
        <p:cxnSp>
          <p:nvCxnSpPr>
            <p:cNvPr id="7174" name="Straight Connector 7">
              <a:extLst>
                <a:ext uri="{FF2B5EF4-FFF2-40B4-BE49-F238E27FC236}">
                  <a16:creationId xmlns:a16="http://schemas.microsoft.com/office/drawing/2014/main" id="{D1CF3169-77D5-496C-9C64-649DA805F17E}"/>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75" name="Straight Connector 8">
              <a:extLst>
                <a:ext uri="{FF2B5EF4-FFF2-40B4-BE49-F238E27FC236}">
                  <a16:creationId xmlns:a16="http://schemas.microsoft.com/office/drawing/2014/main" id="{F8AFC557-348C-4B5C-ADF8-3012D445DED8}"/>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a 11">
            <a:extLst>
              <a:ext uri="{FF2B5EF4-FFF2-40B4-BE49-F238E27FC236}">
                <a16:creationId xmlns:a16="http://schemas.microsoft.com/office/drawing/2014/main" id="{59FDF837-2BEF-4B77-9E54-F794F6B1FDC1}"/>
              </a:ext>
            </a:extLst>
          </p:cNvPr>
          <p:cNvGraphicFramePr>
            <a:graphicFrameLocks noGrp="1"/>
          </p:cNvGraphicFramePr>
          <p:nvPr>
            <p:extLst>
              <p:ext uri="{D42A27DB-BD31-4B8C-83A1-F6EECF244321}">
                <p14:modId xmlns:p14="http://schemas.microsoft.com/office/powerpoint/2010/main" val="1967731797"/>
              </p:ext>
            </p:extLst>
          </p:nvPr>
        </p:nvGraphicFramePr>
        <p:xfrm>
          <a:off x="900113" y="1265238"/>
          <a:ext cx="3095625" cy="5516700"/>
        </p:xfrm>
        <a:graphic>
          <a:graphicData uri="http://schemas.openxmlformats.org/drawingml/2006/table">
            <a:tbl>
              <a:tblPr firstRow="1" bandRow="1">
                <a:tableStyleId>{D27102A9-8310-4765-A935-A1911B00CA55}</a:tableStyleId>
              </a:tblPr>
              <a:tblGrid>
                <a:gridCol w="1871773">
                  <a:extLst>
                    <a:ext uri="{9D8B030D-6E8A-4147-A177-3AD203B41FA5}">
                      <a16:colId xmlns:a16="http://schemas.microsoft.com/office/drawing/2014/main" val="3393691664"/>
                    </a:ext>
                  </a:extLst>
                </a:gridCol>
                <a:gridCol w="1223852">
                  <a:extLst>
                    <a:ext uri="{9D8B030D-6E8A-4147-A177-3AD203B41FA5}">
                      <a16:colId xmlns:a16="http://schemas.microsoft.com/office/drawing/2014/main" val="3097001649"/>
                    </a:ext>
                  </a:extLst>
                </a:gridCol>
              </a:tblGrid>
              <a:tr h="822925">
                <a:tc>
                  <a:txBody>
                    <a:bodyPr/>
                    <a:lstStyle/>
                    <a:p>
                      <a:r>
                        <a:rPr lang="en-US" sz="1600" noProof="0"/>
                        <a:t>Country </a:t>
                      </a:r>
                    </a:p>
                  </a:txBody>
                  <a:tcPr marL="91419" marR="91419" marT="45714" marB="45714" anchor="ctr"/>
                </a:tc>
                <a:tc>
                  <a:txBody>
                    <a:bodyPr/>
                    <a:lstStyle/>
                    <a:p>
                      <a:pPr algn="ctr"/>
                      <a:r>
                        <a:rPr lang="en-US" sz="1600" noProof="0"/>
                        <a:t>Medical Tourism Index</a:t>
                      </a:r>
                    </a:p>
                  </a:txBody>
                  <a:tcPr marL="91419" marR="91419" marT="45714" marB="45714" anchor="ctr"/>
                </a:tc>
                <a:extLst>
                  <a:ext uri="{0D108BD9-81ED-4DB2-BD59-A6C34878D82A}">
                    <a16:rowId xmlns:a16="http://schemas.microsoft.com/office/drawing/2014/main" val="2527578055"/>
                  </a:ext>
                </a:extLst>
              </a:tr>
              <a:tr h="335260">
                <a:tc>
                  <a:txBody>
                    <a:bodyPr/>
                    <a:lstStyle/>
                    <a:p>
                      <a:r>
                        <a:rPr lang="en-US" sz="1600" kern="1200" noProof="0">
                          <a:solidFill>
                            <a:schemeClr val="tx1"/>
                          </a:solidFill>
                          <a:latin typeface="+mn-lt"/>
                          <a:ea typeface="+mn-ea"/>
                          <a:cs typeface="+mn-cs"/>
                        </a:rPr>
                        <a:t>Canada</a:t>
                      </a:r>
                    </a:p>
                  </a:txBody>
                  <a:tcPr marL="91419" marR="91419" marT="45714" marB="45714"/>
                </a:tc>
                <a:tc>
                  <a:txBody>
                    <a:bodyPr/>
                    <a:lstStyle/>
                    <a:p>
                      <a:pPr algn="ctr"/>
                      <a:r>
                        <a:rPr lang="en-US" sz="1600" kern="1200" noProof="0" dirty="0" smtClean="0">
                          <a:solidFill>
                            <a:schemeClr val="tx1"/>
                          </a:solidFill>
                          <a:latin typeface="+mn-lt"/>
                          <a:ea typeface="+mn-ea"/>
                          <a:cs typeface="+mn-cs"/>
                        </a:rPr>
                        <a:t>76</a:t>
                      </a:r>
                      <a:r>
                        <a:rPr lang="pl-PL" sz="1600" kern="1200" noProof="0" dirty="0" smtClean="0">
                          <a:solidFill>
                            <a:schemeClr val="tx1"/>
                          </a:solidFill>
                          <a:latin typeface="+mn-lt"/>
                          <a:ea typeface="+mn-ea"/>
                          <a:cs typeface="+mn-cs"/>
                        </a:rPr>
                        <a:t>.</a:t>
                      </a:r>
                      <a:r>
                        <a:rPr lang="en-US" sz="1600" kern="1200" noProof="0" dirty="0" smtClean="0">
                          <a:solidFill>
                            <a:schemeClr val="tx1"/>
                          </a:solidFill>
                          <a:latin typeface="+mn-lt"/>
                          <a:ea typeface="+mn-ea"/>
                          <a:cs typeface="+mn-cs"/>
                        </a:rPr>
                        <a:t>87</a:t>
                      </a:r>
                      <a:endParaRPr lang="en-US" sz="1600" kern="1200" noProof="0" dirty="0">
                        <a:solidFill>
                          <a:schemeClr val="tx1"/>
                        </a:solidFill>
                        <a:latin typeface="+mn-lt"/>
                        <a:ea typeface="+mn-ea"/>
                        <a:cs typeface="+mn-cs"/>
                      </a:endParaRPr>
                    </a:p>
                  </a:txBody>
                  <a:tcPr marL="91419" marR="91419" marT="45714" marB="45714"/>
                </a:tc>
                <a:extLst>
                  <a:ext uri="{0D108BD9-81ED-4DB2-BD59-A6C34878D82A}">
                    <a16:rowId xmlns:a16="http://schemas.microsoft.com/office/drawing/2014/main" val="170873686"/>
                  </a:ext>
                </a:extLst>
              </a:tr>
              <a:tr h="335260">
                <a:tc>
                  <a:txBody>
                    <a:bodyPr/>
                    <a:lstStyle/>
                    <a:p>
                      <a:r>
                        <a:rPr lang="en-US" sz="1600" noProof="0"/>
                        <a:t>Great Britain</a:t>
                      </a:r>
                    </a:p>
                  </a:txBody>
                  <a:tcPr marL="91419" marR="91419" marT="45714" marB="45714"/>
                </a:tc>
                <a:tc>
                  <a:txBody>
                    <a:bodyPr/>
                    <a:lstStyle/>
                    <a:p>
                      <a:pPr algn="ctr"/>
                      <a:r>
                        <a:rPr lang="en-US" sz="1600" noProof="0" dirty="0" smtClean="0"/>
                        <a:t>74</a:t>
                      </a:r>
                      <a:r>
                        <a:rPr lang="pl-PL" sz="1600" noProof="0" dirty="0" smtClean="0"/>
                        <a:t>.</a:t>
                      </a:r>
                      <a:r>
                        <a:rPr lang="en-US" sz="1600" noProof="0" dirty="0" smtClean="0"/>
                        <a:t>85</a:t>
                      </a:r>
                      <a:endParaRPr lang="en-US" sz="1600" noProof="0" dirty="0"/>
                    </a:p>
                  </a:txBody>
                  <a:tcPr marL="91419" marR="91419" marT="45714" marB="45714"/>
                </a:tc>
                <a:extLst>
                  <a:ext uri="{0D108BD9-81ED-4DB2-BD59-A6C34878D82A}">
                    <a16:rowId xmlns:a16="http://schemas.microsoft.com/office/drawing/2014/main" val="4157948714"/>
                  </a:ext>
                </a:extLst>
              </a:tr>
              <a:tr h="335260">
                <a:tc>
                  <a:txBody>
                    <a:bodyPr/>
                    <a:lstStyle/>
                    <a:p>
                      <a:r>
                        <a:rPr lang="en-US" sz="1600" noProof="0"/>
                        <a:t>Israel</a:t>
                      </a:r>
                    </a:p>
                  </a:txBody>
                  <a:tcPr marL="91419" marR="91419" marT="45714" marB="45714"/>
                </a:tc>
                <a:tc>
                  <a:txBody>
                    <a:bodyPr/>
                    <a:lstStyle/>
                    <a:p>
                      <a:pPr algn="ctr"/>
                      <a:r>
                        <a:rPr lang="en-US" sz="1600" noProof="0" dirty="0" smtClean="0"/>
                        <a:t>74</a:t>
                      </a:r>
                      <a:r>
                        <a:rPr lang="pl-PL" sz="1600" noProof="0" dirty="0" smtClean="0"/>
                        <a:t>.</a:t>
                      </a:r>
                      <a:r>
                        <a:rPr lang="en-US" sz="1600" noProof="0" dirty="0" smtClean="0"/>
                        <a:t>17</a:t>
                      </a:r>
                      <a:endParaRPr lang="en-US" sz="1600" noProof="0" dirty="0"/>
                    </a:p>
                  </a:txBody>
                  <a:tcPr marL="91419" marR="91419" marT="45714" marB="45714"/>
                </a:tc>
                <a:extLst>
                  <a:ext uri="{0D108BD9-81ED-4DB2-BD59-A6C34878D82A}">
                    <a16:rowId xmlns:a16="http://schemas.microsoft.com/office/drawing/2014/main" val="1138576635"/>
                  </a:ext>
                </a:extLst>
              </a:tr>
              <a:tr h="335260">
                <a:tc>
                  <a:txBody>
                    <a:bodyPr/>
                    <a:lstStyle/>
                    <a:p>
                      <a:r>
                        <a:rPr lang="en-US" sz="1600" noProof="0"/>
                        <a:t>Singapore</a:t>
                      </a:r>
                    </a:p>
                  </a:txBody>
                  <a:tcPr marL="91419" marR="91419" marT="45714" marB="45714"/>
                </a:tc>
                <a:tc>
                  <a:txBody>
                    <a:bodyPr/>
                    <a:lstStyle/>
                    <a:p>
                      <a:pPr algn="ctr"/>
                      <a:r>
                        <a:rPr lang="en-US" sz="1600" noProof="0" dirty="0" smtClean="0"/>
                        <a:t>73</a:t>
                      </a:r>
                      <a:r>
                        <a:rPr lang="pl-PL" sz="1600" noProof="0" dirty="0" smtClean="0"/>
                        <a:t>.</a:t>
                      </a:r>
                      <a:r>
                        <a:rPr lang="en-US" sz="1600" noProof="0" dirty="0" smtClean="0"/>
                        <a:t>96</a:t>
                      </a:r>
                      <a:endParaRPr lang="en-US" sz="1600" noProof="0" dirty="0"/>
                    </a:p>
                  </a:txBody>
                  <a:tcPr marL="91419" marR="91419" marT="45714" marB="45714"/>
                </a:tc>
                <a:extLst>
                  <a:ext uri="{0D108BD9-81ED-4DB2-BD59-A6C34878D82A}">
                    <a16:rowId xmlns:a16="http://schemas.microsoft.com/office/drawing/2014/main" val="2618137378"/>
                  </a:ext>
                </a:extLst>
              </a:tr>
              <a:tr h="335260">
                <a:tc>
                  <a:txBody>
                    <a:bodyPr/>
                    <a:lstStyle/>
                    <a:p>
                      <a:r>
                        <a:rPr lang="en-US" sz="1600" noProof="0"/>
                        <a:t>Costa Rica</a:t>
                      </a:r>
                    </a:p>
                  </a:txBody>
                  <a:tcPr marL="91419" marR="91419" marT="45714" marB="45714"/>
                </a:tc>
                <a:tc>
                  <a:txBody>
                    <a:bodyPr/>
                    <a:lstStyle/>
                    <a:p>
                      <a:pPr algn="ctr"/>
                      <a:r>
                        <a:rPr lang="en-US" sz="1600" noProof="0" dirty="0" smtClean="0"/>
                        <a:t>72</a:t>
                      </a:r>
                      <a:r>
                        <a:rPr lang="pl-PL" sz="1600" noProof="0" dirty="0" smtClean="0"/>
                        <a:t>.</a:t>
                      </a:r>
                      <a:r>
                        <a:rPr lang="en-US" sz="1600" noProof="0" dirty="0" smtClean="0"/>
                        <a:t>78</a:t>
                      </a:r>
                      <a:endParaRPr lang="en-US" sz="1600" noProof="0" dirty="0"/>
                    </a:p>
                  </a:txBody>
                  <a:tcPr marL="91419" marR="91419" marT="45714" marB="45714"/>
                </a:tc>
                <a:extLst>
                  <a:ext uri="{0D108BD9-81ED-4DB2-BD59-A6C34878D82A}">
                    <a16:rowId xmlns:a16="http://schemas.microsoft.com/office/drawing/2014/main" val="3880245897"/>
                  </a:ext>
                </a:extLst>
              </a:tr>
              <a:tr h="335260">
                <a:tc>
                  <a:txBody>
                    <a:bodyPr/>
                    <a:lstStyle/>
                    <a:p>
                      <a:r>
                        <a:rPr lang="en-US" sz="1600" noProof="0"/>
                        <a:t>Italy</a:t>
                      </a:r>
                    </a:p>
                  </a:txBody>
                  <a:tcPr marL="91419" marR="91419" marT="45714" marB="45714"/>
                </a:tc>
                <a:tc>
                  <a:txBody>
                    <a:bodyPr/>
                    <a:lstStyle/>
                    <a:p>
                      <a:pPr algn="ctr"/>
                      <a:r>
                        <a:rPr lang="en-US" sz="1600" noProof="0" dirty="0" smtClean="0"/>
                        <a:t>72</a:t>
                      </a:r>
                      <a:r>
                        <a:rPr lang="pl-PL" sz="1600" noProof="0" dirty="0" smtClean="0"/>
                        <a:t>.</a:t>
                      </a:r>
                      <a:r>
                        <a:rPr lang="en-US" sz="1600" noProof="0" dirty="0" smtClean="0"/>
                        <a:t>01</a:t>
                      </a:r>
                      <a:endParaRPr lang="en-US" sz="1600" noProof="0" dirty="0"/>
                    </a:p>
                  </a:txBody>
                  <a:tcPr marL="91419" marR="91419" marT="45714" marB="45714"/>
                </a:tc>
                <a:extLst>
                  <a:ext uri="{0D108BD9-81ED-4DB2-BD59-A6C34878D82A}">
                    <a16:rowId xmlns:a16="http://schemas.microsoft.com/office/drawing/2014/main" val="1231051957"/>
                  </a:ext>
                </a:extLst>
              </a:tr>
              <a:tr h="335260">
                <a:tc>
                  <a:txBody>
                    <a:bodyPr/>
                    <a:lstStyle/>
                    <a:p>
                      <a:r>
                        <a:rPr lang="en-US" sz="1600" noProof="0"/>
                        <a:t>Germany</a:t>
                      </a:r>
                    </a:p>
                  </a:txBody>
                  <a:tcPr marL="91419" marR="91419" marT="45714" marB="45714"/>
                </a:tc>
                <a:tc>
                  <a:txBody>
                    <a:bodyPr/>
                    <a:lstStyle/>
                    <a:p>
                      <a:pPr algn="ctr"/>
                      <a:r>
                        <a:rPr lang="en-US" sz="1600" noProof="0" dirty="0" smtClean="0"/>
                        <a:t>70</a:t>
                      </a:r>
                      <a:r>
                        <a:rPr lang="pl-PL" sz="1600" noProof="0" dirty="0" smtClean="0"/>
                        <a:t>.</a:t>
                      </a:r>
                      <a:r>
                        <a:rPr lang="en-US" sz="1600" noProof="0" dirty="0" smtClean="0"/>
                        <a:t>69</a:t>
                      </a:r>
                      <a:endParaRPr lang="en-US" sz="1600" noProof="0" dirty="0"/>
                    </a:p>
                  </a:txBody>
                  <a:tcPr marL="91419" marR="91419" marT="45714" marB="45714"/>
                </a:tc>
                <a:extLst>
                  <a:ext uri="{0D108BD9-81ED-4DB2-BD59-A6C34878D82A}">
                    <a16:rowId xmlns:a16="http://schemas.microsoft.com/office/drawing/2014/main" val="597891155"/>
                  </a:ext>
                </a:extLst>
              </a:tr>
              <a:tr h="335260">
                <a:tc>
                  <a:txBody>
                    <a:bodyPr/>
                    <a:lstStyle/>
                    <a:p>
                      <a:r>
                        <a:rPr lang="en-US" sz="1600" noProof="0"/>
                        <a:t>Philippines</a:t>
                      </a:r>
                    </a:p>
                  </a:txBody>
                  <a:tcPr marL="91419" marR="91419" marT="45714" marB="45714"/>
                </a:tc>
                <a:tc>
                  <a:txBody>
                    <a:bodyPr/>
                    <a:lstStyle/>
                    <a:p>
                      <a:pPr algn="ctr"/>
                      <a:r>
                        <a:rPr lang="en-US" sz="1600" noProof="0" dirty="0" smtClean="0"/>
                        <a:t>70</a:t>
                      </a:r>
                      <a:r>
                        <a:rPr lang="pl-PL" sz="1600" noProof="0" dirty="0" smtClean="0"/>
                        <a:t>.</a:t>
                      </a:r>
                      <a:r>
                        <a:rPr lang="en-US" sz="1600" noProof="0" dirty="0" smtClean="0"/>
                        <a:t>66</a:t>
                      </a:r>
                      <a:endParaRPr lang="en-US" sz="1600" noProof="0" dirty="0"/>
                    </a:p>
                  </a:txBody>
                  <a:tcPr marL="91419" marR="91419" marT="45714" marB="45714"/>
                </a:tc>
                <a:extLst>
                  <a:ext uri="{0D108BD9-81ED-4DB2-BD59-A6C34878D82A}">
                    <a16:rowId xmlns:a16="http://schemas.microsoft.com/office/drawing/2014/main" val="1831135968"/>
                  </a:ext>
                </a:extLst>
              </a:tr>
              <a:tr h="335260">
                <a:tc>
                  <a:txBody>
                    <a:bodyPr/>
                    <a:lstStyle/>
                    <a:p>
                      <a:r>
                        <a:rPr lang="en-US" sz="1600" noProof="0"/>
                        <a:t>Japan</a:t>
                      </a:r>
                    </a:p>
                  </a:txBody>
                  <a:tcPr marL="91419" marR="91419" marT="45714" marB="45714"/>
                </a:tc>
                <a:tc>
                  <a:txBody>
                    <a:bodyPr/>
                    <a:lstStyle/>
                    <a:p>
                      <a:pPr algn="ctr"/>
                      <a:r>
                        <a:rPr lang="en-US" sz="1600" noProof="0" dirty="0" smtClean="0"/>
                        <a:t>70</a:t>
                      </a:r>
                      <a:r>
                        <a:rPr lang="pl-PL" sz="1600" noProof="0" dirty="0" smtClean="0"/>
                        <a:t>.</a:t>
                      </a:r>
                      <a:r>
                        <a:rPr lang="en-US" sz="1600" noProof="0" dirty="0" smtClean="0"/>
                        <a:t>40</a:t>
                      </a:r>
                      <a:endParaRPr lang="en-US" sz="1600" noProof="0" dirty="0"/>
                    </a:p>
                  </a:txBody>
                  <a:tcPr marL="91419" marR="91419" marT="45714" marB="45714"/>
                </a:tc>
                <a:extLst>
                  <a:ext uri="{0D108BD9-81ED-4DB2-BD59-A6C34878D82A}">
                    <a16:rowId xmlns:a16="http://schemas.microsoft.com/office/drawing/2014/main" val="3344819289"/>
                  </a:ext>
                </a:extLst>
              </a:tr>
              <a:tr h="335260">
                <a:tc>
                  <a:txBody>
                    <a:bodyPr/>
                    <a:lstStyle/>
                    <a:p>
                      <a:r>
                        <a:rPr lang="en-US" sz="1600" noProof="0"/>
                        <a:t>France</a:t>
                      </a:r>
                    </a:p>
                  </a:txBody>
                  <a:tcPr marL="91419" marR="91419" marT="45714" marB="45714"/>
                </a:tc>
                <a:tc>
                  <a:txBody>
                    <a:bodyPr/>
                    <a:lstStyle/>
                    <a:p>
                      <a:pPr algn="ctr"/>
                      <a:r>
                        <a:rPr lang="en-US" sz="1600" noProof="0" dirty="0" smtClean="0"/>
                        <a:t>70</a:t>
                      </a:r>
                      <a:r>
                        <a:rPr lang="pl-PL" sz="1600" noProof="0" dirty="0" smtClean="0"/>
                        <a:t>.</a:t>
                      </a:r>
                      <a:r>
                        <a:rPr lang="en-US" sz="1600" noProof="0" dirty="0" smtClean="0"/>
                        <a:t>22</a:t>
                      </a:r>
                      <a:endParaRPr lang="en-US" sz="1600" noProof="0" dirty="0"/>
                    </a:p>
                  </a:txBody>
                  <a:tcPr marL="91419" marR="91419" marT="45714" marB="45714"/>
                </a:tc>
                <a:extLst>
                  <a:ext uri="{0D108BD9-81ED-4DB2-BD59-A6C34878D82A}">
                    <a16:rowId xmlns:a16="http://schemas.microsoft.com/office/drawing/2014/main" val="1376113730"/>
                  </a:ext>
                </a:extLst>
              </a:tr>
              <a:tr h="335260">
                <a:tc>
                  <a:txBody>
                    <a:bodyPr/>
                    <a:lstStyle/>
                    <a:p>
                      <a:r>
                        <a:rPr lang="en-US" sz="1600" noProof="0"/>
                        <a:t>South Korea</a:t>
                      </a:r>
                    </a:p>
                  </a:txBody>
                  <a:tcPr marL="91419" marR="91419" marT="45714" marB="45714"/>
                </a:tc>
                <a:tc>
                  <a:txBody>
                    <a:bodyPr/>
                    <a:lstStyle/>
                    <a:p>
                      <a:pPr algn="ctr"/>
                      <a:r>
                        <a:rPr lang="en-US" sz="1600" noProof="0" dirty="0" smtClean="0"/>
                        <a:t>69</a:t>
                      </a:r>
                      <a:r>
                        <a:rPr lang="pl-PL" sz="1600" noProof="0" dirty="0" smtClean="0"/>
                        <a:t>.</a:t>
                      </a:r>
                      <a:r>
                        <a:rPr lang="en-US" sz="1600" noProof="0" dirty="0" smtClean="0"/>
                        <a:t>97</a:t>
                      </a:r>
                      <a:endParaRPr lang="en-US" sz="1600" noProof="0" dirty="0"/>
                    </a:p>
                  </a:txBody>
                  <a:tcPr marL="91419" marR="91419" marT="45714" marB="45714"/>
                </a:tc>
                <a:extLst>
                  <a:ext uri="{0D108BD9-81ED-4DB2-BD59-A6C34878D82A}">
                    <a16:rowId xmlns:a16="http://schemas.microsoft.com/office/drawing/2014/main" val="935678189"/>
                  </a:ext>
                </a:extLst>
              </a:tr>
              <a:tr h="335260">
                <a:tc>
                  <a:txBody>
                    <a:bodyPr/>
                    <a:lstStyle/>
                    <a:p>
                      <a:r>
                        <a:rPr lang="en-US" sz="1600" noProof="0"/>
                        <a:t>Spain</a:t>
                      </a:r>
                    </a:p>
                  </a:txBody>
                  <a:tcPr marL="91419" marR="91419" marT="45714" marB="45714"/>
                </a:tc>
                <a:tc>
                  <a:txBody>
                    <a:bodyPr/>
                    <a:lstStyle/>
                    <a:p>
                      <a:pPr algn="ctr"/>
                      <a:r>
                        <a:rPr lang="en-US" sz="1600" noProof="0" dirty="0" smtClean="0"/>
                        <a:t>69</a:t>
                      </a:r>
                      <a:r>
                        <a:rPr lang="pl-PL" sz="1600" noProof="0" dirty="0" smtClean="0"/>
                        <a:t>.</a:t>
                      </a:r>
                      <a:r>
                        <a:rPr lang="en-US" sz="1600" noProof="0" dirty="0" smtClean="0"/>
                        <a:t>33</a:t>
                      </a:r>
                      <a:endParaRPr lang="en-US" sz="1600" noProof="0" dirty="0"/>
                    </a:p>
                  </a:txBody>
                  <a:tcPr marL="91419" marR="91419" marT="45714" marB="45714"/>
                </a:tc>
                <a:extLst>
                  <a:ext uri="{0D108BD9-81ED-4DB2-BD59-A6C34878D82A}">
                    <a16:rowId xmlns:a16="http://schemas.microsoft.com/office/drawing/2014/main" val="1959869873"/>
                  </a:ext>
                </a:extLst>
              </a:tr>
              <a:tr h="335260">
                <a:tc>
                  <a:txBody>
                    <a:bodyPr/>
                    <a:lstStyle/>
                    <a:p>
                      <a:r>
                        <a:rPr lang="en-US" sz="1600" noProof="0"/>
                        <a:t>Brazil</a:t>
                      </a:r>
                    </a:p>
                  </a:txBody>
                  <a:tcPr marL="91419" marR="91419" marT="45714" marB="45714"/>
                </a:tc>
                <a:tc>
                  <a:txBody>
                    <a:bodyPr/>
                    <a:lstStyle/>
                    <a:p>
                      <a:pPr algn="ctr"/>
                      <a:r>
                        <a:rPr lang="en-US" sz="1600" noProof="0" dirty="0" smtClean="0"/>
                        <a:t>67</a:t>
                      </a:r>
                      <a:r>
                        <a:rPr lang="pl-PL" sz="1600" noProof="0" dirty="0" smtClean="0"/>
                        <a:t>.</a:t>
                      </a:r>
                      <a:r>
                        <a:rPr lang="en-US" sz="1600" noProof="0" dirty="0" smtClean="0"/>
                        <a:t>87</a:t>
                      </a:r>
                      <a:endParaRPr lang="en-US" sz="1600" noProof="0" dirty="0"/>
                    </a:p>
                  </a:txBody>
                  <a:tcPr marL="91419" marR="91419" marT="45714" marB="45714"/>
                </a:tc>
                <a:extLst>
                  <a:ext uri="{0D108BD9-81ED-4DB2-BD59-A6C34878D82A}">
                    <a16:rowId xmlns:a16="http://schemas.microsoft.com/office/drawing/2014/main" val="3336219803"/>
                  </a:ext>
                </a:extLst>
              </a:tr>
              <a:tr h="335260">
                <a:tc>
                  <a:txBody>
                    <a:bodyPr/>
                    <a:lstStyle/>
                    <a:p>
                      <a:r>
                        <a:rPr lang="en-US" sz="1600" noProof="0"/>
                        <a:t>Jamaica</a:t>
                      </a:r>
                    </a:p>
                  </a:txBody>
                  <a:tcPr marL="91419" marR="91419" marT="45714" marB="45714"/>
                </a:tc>
                <a:tc>
                  <a:txBody>
                    <a:bodyPr/>
                    <a:lstStyle/>
                    <a:p>
                      <a:pPr algn="ctr"/>
                      <a:r>
                        <a:rPr lang="en-US" sz="1600" noProof="0" dirty="0" smtClean="0"/>
                        <a:t>67</a:t>
                      </a:r>
                      <a:r>
                        <a:rPr lang="pl-PL" sz="1600" noProof="0" dirty="0" smtClean="0"/>
                        <a:t>.</a:t>
                      </a:r>
                      <a:r>
                        <a:rPr lang="en-US" sz="1600" noProof="0" dirty="0" smtClean="0"/>
                        <a:t>68</a:t>
                      </a:r>
                      <a:endParaRPr lang="en-US" sz="1600" noProof="0" dirty="0"/>
                    </a:p>
                  </a:txBody>
                  <a:tcPr marL="91419" marR="91419" marT="45714" marB="45714"/>
                </a:tc>
                <a:extLst>
                  <a:ext uri="{0D108BD9-81ED-4DB2-BD59-A6C34878D82A}">
                    <a16:rowId xmlns:a16="http://schemas.microsoft.com/office/drawing/2014/main" val="773137140"/>
                  </a:ext>
                </a:extLst>
              </a:tr>
            </a:tbl>
          </a:graphicData>
        </a:graphic>
      </p:graphicFrame>
      <p:graphicFrame>
        <p:nvGraphicFramePr>
          <p:cNvPr id="13" name="Tabela 12">
            <a:extLst>
              <a:ext uri="{FF2B5EF4-FFF2-40B4-BE49-F238E27FC236}">
                <a16:creationId xmlns:a16="http://schemas.microsoft.com/office/drawing/2014/main" id="{8741F104-8985-4D42-B336-FF7ACB5653BA}"/>
              </a:ext>
            </a:extLst>
          </p:cNvPr>
          <p:cNvGraphicFramePr>
            <a:graphicFrameLocks noGrp="1"/>
          </p:cNvGraphicFramePr>
          <p:nvPr>
            <p:extLst>
              <p:ext uri="{D42A27DB-BD31-4B8C-83A1-F6EECF244321}">
                <p14:modId xmlns:p14="http://schemas.microsoft.com/office/powerpoint/2010/main" val="1719910621"/>
              </p:ext>
            </p:extLst>
          </p:nvPr>
        </p:nvGraphicFramePr>
        <p:xfrm>
          <a:off x="5073650" y="2081213"/>
          <a:ext cx="3432175" cy="4481510"/>
        </p:xfrm>
        <a:graphic>
          <a:graphicData uri="http://schemas.openxmlformats.org/drawingml/2006/table">
            <a:tbl>
              <a:tblPr firstRow="1" bandRow="1">
                <a:tableStyleId>{D27102A9-8310-4765-A935-A1911B00CA55}</a:tableStyleId>
              </a:tblPr>
              <a:tblGrid>
                <a:gridCol w="2375786">
                  <a:extLst>
                    <a:ext uri="{9D8B030D-6E8A-4147-A177-3AD203B41FA5}">
                      <a16:colId xmlns:a16="http://schemas.microsoft.com/office/drawing/2014/main" val="3393691664"/>
                    </a:ext>
                  </a:extLst>
                </a:gridCol>
                <a:gridCol w="1056389">
                  <a:extLst>
                    <a:ext uri="{9D8B030D-6E8A-4147-A177-3AD203B41FA5}">
                      <a16:colId xmlns:a16="http://schemas.microsoft.com/office/drawing/2014/main" val="3097001649"/>
                    </a:ext>
                  </a:extLst>
                </a:gridCol>
              </a:tblGrid>
              <a:tr h="335351">
                <a:tc>
                  <a:txBody>
                    <a:bodyPr/>
                    <a:lstStyle/>
                    <a:p>
                      <a:r>
                        <a:rPr lang="pl-PL" sz="1600" b="0" noProof="0" dirty="0" err="1"/>
                        <a:t>India</a:t>
                      </a:r>
                      <a:endParaRPr lang="en-US" sz="1600" b="0" noProof="0" dirty="0"/>
                    </a:p>
                  </a:txBody>
                  <a:tcPr marL="90526" marR="90526" marT="45730" marB="45730"/>
                </a:tc>
                <a:tc>
                  <a:txBody>
                    <a:bodyPr/>
                    <a:lstStyle/>
                    <a:p>
                      <a:pPr algn="ctr"/>
                      <a:r>
                        <a:rPr lang="pl-PL" sz="1600" b="0" noProof="0" dirty="0" smtClean="0"/>
                        <a:t>67.50</a:t>
                      </a:r>
                      <a:endParaRPr lang="en-US" sz="1600" b="0" noProof="0" dirty="0"/>
                    </a:p>
                  </a:txBody>
                  <a:tcPr marL="90526" marR="90526" marT="45730" marB="45730"/>
                </a:tc>
                <a:extLst>
                  <a:ext uri="{0D108BD9-81ED-4DB2-BD59-A6C34878D82A}">
                    <a16:rowId xmlns:a16="http://schemas.microsoft.com/office/drawing/2014/main" val="170873686"/>
                  </a:ext>
                </a:extLst>
              </a:tr>
              <a:tr h="335351">
                <a:tc>
                  <a:txBody>
                    <a:bodyPr/>
                    <a:lstStyle/>
                    <a:p>
                      <a:r>
                        <a:rPr lang="pl-PL" sz="1600" noProof="0" dirty="0"/>
                        <a:t>Columbia</a:t>
                      </a:r>
                      <a:endParaRPr lang="en-US" sz="1600" noProof="0" dirty="0"/>
                    </a:p>
                  </a:txBody>
                  <a:tcPr marL="90526" marR="90526" marT="45730" marB="45730"/>
                </a:tc>
                <a:tc>
                  <a:txBody>
                    <a:bodyPr/>
                    <a:lstStyle/>
                    <a:p>
                      <a:pPr algn="ctr"/>
                      <a:r>
                        <a:rPr lang="pl-PL" sz="1600" noProof="0" dirty="0" smtClean="0"/>
                        <a:t>67.36</a:t>
                      </a:r>
                      <a:endParaRPr lang="en-US" sz="1600" noProof="0" dirty="0"/>
                    </a:p>
                  </a:txBody>
                  <a:tcPr marL="90526" marR="90526" marT="45730" marB="45730"/>
                </a:tc>
                <a:extLst>
                  <a:ext uri="{0D108BD9-81ED-4DB2-BD59-A6C34878D82A}">
                    <a16:rowId xmlns:a16="http://schemas.microsoft.com/office/drawing/2014/main" val="4157948714"/>
                  </a:ext>
                </a:extLst>
              </a:tr>
              <a:tr h="335351">
                <a:tc>
                  <a:txBody>
                    <a:bodyPr/>
                    <a:lstStyle/>
                    <a:p>
                      <a:r>
                        <a:rPr lang="pl-PL" sz="1600" noProof="0" dirty="0"/>
                        <a:t>United Arab </a:t>
                      </a:r>
                      <a:r>
                        <a:rPr lang="pl-PL" sz="1600" noProof="0" dirty="0" err="1"/>
                        <a:t>Emirates</a:t>
                      </a:r>
                      <a:endParaRPr lang="en-US" sz="1600" noProof="0" dirty="0"/>
                    </a:p>
                  </a:txBody>
                  <a:tcPr marL="90526" marR="90526" marT="45730" marB="45730"/>
                </a:tc>
                <a:tc>
                  <a:txBody>
                    <a:bodyPr/>
                    <a:lstStyle/>
                    <a:p>
                      <a:pPr algn="ctr"/>
                      <a:r>
                        <a:rPr lang="pl-PL" sz="1600" noProof="0" dirty="0" smtClean="0"/>
                        <a:t>66.10</a:t>
                      </a:r>
                      <a:endParaRPr lang="en-US" sz="1600" noProof="0" dirty="0"/>
                    </a:p>
                  </a:txBody>
                  <a:tcPr marL="90526" marR="90526" marT="45730" marB="45730"/>
                </a:tc>
                <a:extLst>
                  <a:ext uri="{0D108BD9-81ED-4DB2-BD59-A6C34878D82A}">
                    <a16:rowId xmlns:a16="http://schemas.microsoft.com/office/drawing/2014/main" val="1138576635"/>
                  </a:ext>
                </a:extLst>
              </a:tr>
              <a:tr h="335351">
                <a:tc>
                  <a:txBody>
                    <a:bodyPr/>
                    <a:lstStyle/>
                    <a:p>
                      <a:r>
                        <a:rPr lang="pl-PL" sz="1600" noProof="0" dirty="0" err="1"/>
                        <a:t>Dominican</a:t>
                      </a:r>
                      <a:r>
                        <a:rPr lang="pl-PL" sz="1600" noProof="0" dirty="0"/>
                        <a:t> Republic</a:t>
                      </a:r>
                      <a:endParaRPr lang="en-US" sz="1600" noProof="0" dirty="0"/>
                    </a:p>
                  </a:txBody>
                  <a:tcPr marL="90526" marR="90526" marT="45730" marB="45730"/>
                </a:tc>
                <a:tc>
                  <a:txBody>
                    <a:bodyPr/>
                    <a:lstStyle/>
                    <a:p>
                      <a:pPr algn="ctr"/>
                      <a:r>
                        <a:rPr lang="pl-PL" sz="1600" noProof="0" dirty="0" smtClean="0"/>
                        <a:t>66.02</a:t>
                      </a:r>
                      <a:endParaRPr lang="en-US" sz="1600" noProof="0" dirty="0"/>
                    </a:p>
                  </a:txBody>
                  <a:tcPr marL="90526" marR="90526" marT="45730" marB="45730"/>
                </a:tc>
                <a:extLst>
                  <a:ext uri="{0D108BD9-81ED-4DB2-BD59-A6C34878D82A}">
                    <a16:rowId xmlns:a16="http://schemas.microsoft.com/office/drawing/2014/main" val="2618137378"/>
                  </a:ext>
                </a:extLst>
              </a:tr>
              <a:tr h="365838">
                <a:tc>
                  <a:txBody>
                    <a:bodyPr/>
                    <a:lstStyle/>
                    <a:p>
                      <a:r>
                        <a:rPr lang="pl-PL" sz="1800" b="1" noProof="0" dirty="0">
                          <a:solidFill>
                            <a:srgbClr val="FF0000"/>
                          </a:solidFill>
                        </a:rPr>
                        <a:t>Poland</a:t>
                      </a:r>
                      <a:endParaRPr lang="en-US" sz="1800" b="1" noProof="0" dirty="0">
                        <a:solidFill>
                          <a:srgbClr val="FF0000"/>
                        </a:solidFill>
                      </a:endParaRPr>
                    </a:p>
                  </a:txBody>
                  <a:tcPr marL="90526" marR="90526" marT="45730" marB="45730"/>
                </a:tc>
                <a:tc>
                  <a:txBody>
                    <a:bodyPr/>
                    <a:lstStyle/>
                    <a:p>
                      <a:pPr algn="ctr"/>
                      <a:r>
                        <a:rPr lang="pl-PL" sz="1800" b="1" noProof="0" dirty="0" smtClean="0">
                          <a:solidFill>
                            <a:srgbClr val="FF0000"/>
                          </a:solidFill>
                        </a:rPr>
                        <a:t>65.48</a:t>
                      </a:r>
                      <a:endParaRPr lang="en-US" sz="1800" b="1" noProof="0" dirty="0">
                        <a:solidFill>
                          <a:srgbClr val="FF0000"/>
                        </a:solidFill>
                      </a:endParaRPr>
                    </a:p>
                  </a:txBody>
                  <a:tcPr marL="90526" marR="90526" marT="45730" marB="45730"/>
                </a:tc>
                <a:extLst>
                  <a:ext uri="{0D108BD9-81ED-4DB2-BD59-A6C34878D82A}">
                    <a16:rowId xmlns:a16="http://schemas.microsoft.com/office/drawing/2014/main" val="3880245897"/>
                  </a:ext>
                </a:extLst>
              </a:tr>
              <a:tr h="335351">
                <a:tc>
                  <a:txBody>
                    <a:bodyPr/>
                    <a:lstStyle/>
                    <a:p>
                      <a:r>
                        <a:rPr lang="pl-PL" sz="1600" noProof="0" dirty="0" err="1"/>
                        <a:t>Thailand</a:t>
                      </a:r>
                      <a:endParaRPr lang="en-US" sz="1600" noProof="0" dirty="0"/>
                    </a:p>
                  </a:txBody>
                  <a:tcPr marL="90526" marR="90526" marT="45730" marB="45730"/>
                </a:tc>
                <a:tc>
                  <a:txBody>
                    <a:bodyPr/>
                    <a:lstStyle/>
                    <a:p>
                      <a:pPr algn="ctr"/>
                      <a:r>
                        <a:rPr lang="pl-PL" sz="1600" noProof="0" dirty="0" smtClean="0"/>
                        <a:t>65.46</a:t>
                      </a:r>
                      <a:endParaRPr lang="en-US" sz="1600" noProof="0" dirty="0"/>
                    </a:p>
                  </a:txBody>
                  <a:tcPr marL="90526" marR="90526" marT="45730" marB="45730"/>
                </a:tc>
                <a:extLst>
                  <a:ext uri="{0D108BD9-81ED-4DB2-BD59-A6C34878D82A}">
                    <a16:rowId xmlns:a16="http://schemas.microsoft.com/office/drawing/2014/main" val="1231051957"/>
                  </a:ext>
                </a:extLst>
              </a:tr>
              <a:tr h="335351">
                <a:tc>
                  <a:txBody>
                    <a:bodyPr/>
                    <a:lstStyle/>
                    <a:p>
                      <a:r>
                        <a:rPr lang="pl-PL" sz="1600" noProof="0" dirty="0" err="1"/>
                        <a:t>Argentina</a:t>
                      </a:r>
                      <a:endParaRPr lang="en-US" sz="1600" noProof="0" dirty="0"/>
                    </a:p>
                  </a:txBody>
                  <a:tcPr marL="90526" marR="90526" marT="45730" marB="45730"/>
                </a:tc>
                <a:tc>
                  <a:txBody>
                    <a:bodyPr/>
                    <a:lstStyle/>
                    <a:p>
                      <a:pPr algn="ctr"/>
                      <a:r>
                        <a:rPr lang="pl-PL" sz="1600" noProof="0" dirty="0" smtClean="0"/>
                        <a:t>64.35</a:t>
                      </a:r>
                      <a:endParaRPr lang="en-US" sz="1600" noProof="0" dirty="0"/>
                    </a:p>
                  </a:txBody>
                  <a:tcPr marL="90526" marR="90526" marT="45730" marB="45730"/>
                </a:tc>
                <a:extLst>
                  <a:ext uri="{0D108BD9-81ED-4DB2-BD59-A6C34878D82A}">
                    <a16:rowId xmlns:a16="http://schemas.microsoft.com/office/drawing/2014/main" val="597891155"/>
                  </a:ext>
                </a:extLst>
              </a:tr>
              <a:tr h="335351">
                <a:tc>
                  <a:txBody>
                    <a:bodyPr/>
                    <a:lstStyle/>
                    <a:p>
                      <a:r>
                        <a:rPr lang="pl-PL" sz="1600" noProof="0" dirty="0"/>
                        <a:t>China</a:t>
                      </a:r>
                      <a:endParaRPr lang="en-US" sz="1600" noProof="0" dirty="0"/>
                    </a:p>
                  </a:txBody>
                  <a:tcPr marL="90526" marR="90526" marT="45730" marB="45730"/>
                </a:tc>
                <a:tc>
                  <a:txBody>
                    <a:bodyPr/>
                    <a:lstStyle/>
                    <a:p>
                      <a:pPr algn="ctr"/>
                      <a:r>
                        <a:rPr lang="pl-PL" sz="1600" noProof="0" dirty="0" smtClean="0"/>
                        <a:t>63.13</a:t>
                      </a:r>
                      <a:endParaRPr lang="en-US" sz="1600" noProof="0" dirty="0"/>
                    </a:p>
                  </a:txBody>
                  <a:tcPr marL="90526" marR="90526" marT="45730" marB="45730"/>
                </a:tc>
                <a:extLst>
                  <a:ext uri="{0D108BD9-81ED-4DB2-BD59-A6C34878D82A}">
                    <a16:rowId xmlns:a16="http://schemas.microsoft.com/office/drawing/2014/main" val="1831135968"/>
                  </a:ext>
                </a:extLst>
              </a:tr>
              <a:tr h="335351">
                <a:tc>
                  <a:txBody>
                    <a:bodyPr/>
                    <a:lstStyle/>
                    <a:p>
                      <a:r>
                        <a:rPr lang="pl-PL" sz="1600" noProof="0" dirty="0" err="1"/>
                        <a:t>South</a:t>
                      </a:r>
                      <a:r>
                        <a:rPr lang="pl-PL" sz="1600" noProof="0" dirty="0"/>
                        <a:t> </a:t>
                      </a:r>
                      <a:r>
                        <a:rPr lang="pl-PL" sz="1600" noProof="0" dirty="0" err="1"/>
                        <a:t>Africa</a:t>
                      </a:r>
                      <a:endParaRPr lang="en-US" sz="1600" noProof="0" dirty="0"/>
                    </a:p>
                  </a:txBody>
                  <a:tcPr marL="90526" marR="90526" marT="45730" marB="45730"/>
                </a:tc>
                <a:tc>
                  <a:txBody>
                    <a:bodyPr/>
                    <a:lstStyle/>
                    <a:p>
                      <a:pPr algn="ctr"/>
                      <a:r>
                        <a:rPr lang="pl-PL" sz="1600" noProof="0" dirty="0" smtClean="0"/>
                        <a:t>62.05</a:t>
                      </a:r>
                      <a:endParaRPr lang="en-US" sz="1600" noProof="0" dirty="0"/>
                    </a:p>
                  </a:txBody>
                  <a:tcPr marL="90526" marR="90526" marT="45730" marB="45730"/>
                </a:tc>
                <a:extLst>
                  <a:ext uri="{0D108BD9-81ED-4DB2-BD59-A6C34878D82A}">
                    <a16:rowId xmlns:a16="http://schemas.microsoft.com/office/drawing/2014/main" val="3344819289"/>
                  </a:ext>
                </a:extLst>
              </a:tr>
              <a:tr h="335351">
                <a:tc>
                  <a:txBody>
                    <a:bodyPr/>
                    <a:lstStyle/>
                    <a:p>
                      <a:r>
                        <a:rPr lang="pl-PL" sz="1600" noProof="0" dirty="0"/>
                        <a:t>Mexico</a:t>
                      </a:r>
                      <a:endParaRPr lang="en-US" sz="1600" noProof="0" dirty="0"/>
                    </a:p>
                  </a:txBody>
                  <a:tcPr marL="90526" marR="90526" marT="45730" marB="45730"/>
                </a:tc>
                <a:tc>
                  <a:txBody>
                    <a:bodyPr/>
                    <a:lstStyle/>
                    <a:p>
                      <a:pPr algn="ctr"/>
                      <a:r>
                        <a:rPr lang="pl-PL" sz="1600" noProof="0" dirty="0" smtClean="0"/>
                        <a:t>61.03</a:t>
                      </a:r>
                      <a:endParaRPr lang="en-US" sz="1600" noProof="0" dirty="0"/>
                    </a:p>
                  </a:txBody>
                  <a:tcPr marL="90526" marR="90526" marT="45730" marB="45730"/>
                </a:tc>
                <a:extLst>
                  <a:ext uri="{0D108BD9-81ED-4DB2-BD59-A6C34878D82A}">
                    <a16:rowId xmlns:a16="http://schemas.microsoft.com/office/drawing/2014/main" val="1376113730"/>
                  </a:ext>
                </a:extLst>
              </a:tr>
              <a:tr h="335351">
                <a:tc>
                  <a:txBody>
                    <a:bodyPr/>
                    <a:lstStyle/>
                    <a:p>
                      <a:r>
                        <a:rPr lang="pl-PL" sz="1600" noProof="0" dirty="0"/>
                        <a:t>Russia</a:t>
                      </a:r>
                      <a:endParaRPr lang="en-US" sz="1600" noProof="0" dirty="0"/>
                    </a:p>
                  </a:txBody>
                  <a:tcPr marL="90526" marR="90526" marT="45730" marB="45730"/>
                </a:tc>
                <a:tc>
                  <a:txBody>
                    <a:bodyPr/>
                    <a:lstStyle/>
                    <a:p>
                      <a:pPr algn="ctr"/>
                      <a:r>
                        <a:rPr lang="pl-PL" sz="1600" noProof="0" dirty="0" smtClean="0"/>
                        <a:t>50.28</a:t>
                      </a:r>
                      <a:endParaRPr lang="en-US" sz="1600" noProof="0" dirty="0"/>
                    </a:p>
                  </a:txBody>
                  <a:tcPr marL="90526" marR="90526" marT="45730" marB="45730"/>
                </a:tc>
                <a:extLst>
                  <a:ext uri="{0D108BD9-81ED-4DB2-BD59-A6C34878D82A}">
                    <a16:rowId xmlns:a16="http://schemas.microsoft.com/office/drawing/2014/main" val="935678189"/>
                  </a:ext>
                </a:extLst>
              </a:tr>
              <a:tr h="335351">
                <a:tc>
                  <a:txBody>
                    <a:bodyPr/>
                    <a:lstStyle/>
                    <a:p>
                      <a:endParaRPr lang="en-US" sz="1600" noProof="0" dirty="0"/>
                    </a:p>
                  </a:txBody>
                  <a:tcPr marL="90526" marR="90526" marT="45730" marB="45730"/>
                </a:tc>
                <a:tc>
                  <a:txBody>
                    <a:bodyPr/>
                    <a:lstStyle/>
                    <a:p>
                      <a:pPr algn="ctr"/>
                      <a:endParaRPr lang="en-US" sz="1600" noProof="0" dirty="0"/>
                    </a:p>
                  </a:txBody>
                  <a:tcPr marL="90526" marR="90526" marT="45730" marB="45730"/>
                </a:tc>
                <a:extLst>
                  <a:ext uri="{0D108BD9-81ED-4DB2-BD59-A6C34878D82A}">
                    <a16:rowId xmlns:a16="http://schemas.microsoft.com/office/drawing/2014/main" val="3336219803"/>
                  </a:ext>
                </a:extLst>
              </a:tr>
              <a:tr h="426811">
                <a:tc gridSpan="2">
                  <a:txBody>
                    <a:bodyPr/>
                    <a:lstStyle/>
                    <a:p>
                      <a:pPr algn="r"/>
                      <a:endParaRPr lang="pl-PL" sz="1100" noProof="0" dirty="0"/>
                    </a:p>
                    <a:p>
                      <a:pPr algn="r"/>
                      <a:r>
                        <a:rPr lang="pl-PL" sz="1100" noProof="0" dirty="0"/>
                        <a:t>Source: International Healthcare </a:t>
                      </a:r>
                      <a:r>
                        <a:rPr lang="en-US" sz="1100" noProof="0" dirty="0"/>
                        <a:t>Research</a:t>
                      </a:r>
                      <a:r>
                        <a:rPr lang="pl-PL" sz="1100" noProof="0" dirty="0"/>
                        <a:t> Center</a:t>
                      </a:r>
                      <a:endParaRPr lang="en-US" sz="1100" noProof="0" dirty="0"/>
                    </a:p>
                  </a:txBody>
                  <a:tcPr marL="90526" marR="90526" marT="45730" marB="45730"/>
                </a:tc>
                <a:tc hMerge="1">
                  <a:txBody>
                    <a:bodyPr/>
                    <a:lstStyle/>
                    <a:p>
                      <a:endParaRPr lang="en-US" sz="1600" noProof="0" dirty="0"/>
                    </a:p>
                  </a:txBody>
                  <a:tcPr marL="90535" marR="90535"/>
                </a:tc>
                <a:extLst>
                  <a:ext uri="{0D108BD9-81ED-4DB2-BD59-A6C34878D82A}">
                    <a16:rowId xmlns:a16="http://schemas.microsoft.com/office/drawing/2014/main" val="773137140"/>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80ABB17-5E22-4DF7-99A5-819E94677DE1}"/>
              </a:ext>
            </a:extLst>
          </p:cNvPr>
          <p:cNvSpPr>
            <a:spLocks noGrp="1" noChangeArrowheads="1"/>
          </p:cNvSpPr>
          <p:nvPr>
            <p:ph type="title"/>
          </p:nvPr>
        </p:nvSpPr>
        <p:spPr>
          <a:xfrm>
            <a:off x="503238" y="301625"/>
            <a:ext cx="9069387" cy="669925"/>
          </a:xfrm>
        </p:spPr>
        <p:txBody>
          <a:bodyPr/>
          <a:lstStyle/>
          <a:p>
            <a:pPr eaLnBrk="1"/>
            <a:r>
              <a:rPr lang="en-US" altLang="pl-PL" sz="3600" b="1"/>
              <a:t>Food specialities</a:t>
            </a:r>
            <a:endParaRPr lang="en-US" altLang="pl-PL" sz="3200" b="1"/>
          </a:p>
        </p:txBody>
      </p:sp>
      <p:sp>
        <p:nvSpPr>
          <p:cNvPr id="39939" name="TextBox 3">
            <a:extLst>
              <a:ext uri="{FF2B5EF4-FFF2-40B4-BE49-F238E27FC236}">
                <a16:creationId xmlns:a16="http://schemas.microsoft.com/office/drawing/2014/main" id="{3B4CE35D-7613-49A5-83B6-CF1B9D4365DC}"/>
              </a:ext>
            </a:extLst>
          </p:cNvPr>
          <p:cNvSpPr txBox="1">
            <a:spLocks noChangeArrowheads="1"/>
          </p:cNvSpPr>
          <p:nvPr/>
        </p:nvSpPr>
        <p:spPr bwMode="auto">
          <a:xfrm>
            <a:off x="1065213" y="1160463"/>
            <a:ext cx="79454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pl-PL" altLang="pl-PL" sz="1200" dirty="0" err="1" smtClean="0"/>
              <a:t>After</a:t>
            </a:r>
            <a:r>
              <a:rPr lang="en-US" altLang="pl-PL" sz="1200" dirty="0" smtClean="0"/>
              <a:t> </a:t>
            </a:r>
            <a:r>
              <a:rPr lang="en-US" altLang="pl-PL" sz="1200" dirty="0"/>
              <a:t>Poland </a:t>
            </a:r>
            <a:r>
              <a:rPr lang="pl-PL" altLang="pl-PL" sz="1200" dirty="0" err="1" smtClean="0"/>
              <a:t>joined</a:t>
            </a:r>
            <a:r>
              <a:rPr lang="en-US" altLang="pl-PL" sz="1200" dirty="0" smtClean="0"/>
              <a:t> </a:t>
            </a:r>
            <a:r>
              <a:rPr lang="en-US" altLang="pl-PL" sz="1200" dirty="0"/>
              <a:t>the EU, the </a:t>
            </a:r>
            <a:r>
              <a:rPr lang="en-US" altLang="pl-PL" sz="1200" dirty="0" err="1" smtClean="0"/>
              <a:t>agri</a:t>
            </a:r>
            <a:r>
              <a:rPr lang="pl-PL" altLang="pl-PL" sz="1200" dirty="0" smtClean="0"/>
              <a:t>-food</a:t>
            </a:r>
            <a:r>
              <a:rPr lang="en-US" altLang="pl-PL" sz="1200" dirty="0" smtClean="0"/>
              <a:t> </a:t>
            </a:r>
            <a:r>
              <a:rPr lang="en-US" altLang="pl-PL" sz="1200" dirty="0"/>
              <a:t>industry became one of the key sectors </a:t>
            </a:r>
            <a:r>
              <a:rPr lang="pl-PL" altLang="pl-PL" sz="1200" dirty="0"/>
              <a:t/>
            </a:r>
            <a:br>
              <a:rPr lang="pl-PL" altLang="pl-PL" sz="1200" dirty="0"/>
            </a:br>
            <a:r>
              <a:rPr lang="en-US" altLang="pl-PL" sz="1200" dirty="0"/>
              <a:t>of </a:t>
            </a:r>
            <a:r>
              <a:rPr lang="pl-PL" altLang="pl-PL" sz="1200" dirty="0" smtClean="0"/>
              <a:t>the </a:t>
            </a:r>
            <a:r>
              <a:rPr lang="en-US" altLang="pl-PL" sz="1200" dirty="0" smtClean="0"/>
              <a:t>Polish economy</a:t>
            </a:r>
            <a:r>
              <a:rPr lang="pl-PL" altLang="pl-PL" sz="1200" dirty="0" smtClean="0"/>
              <a:t>.</a:t>
            </a:r>
            <a:r>
              <a:rPr lang="en-US" altLang="pl-PL" sz="1200" dirty="0" smtClean="0"/>
              <a:t> </a:t>
            </a:r>
            <a:r>
              <a:rPr lang="pl-PL" altLang="pl-PL" sz="1200" dirty="0" smtClean="0"/>
              <a:t>S</a:t>
            </a:r>
            <a:r>
              <a:rPr lang="en-US" altLang="pl-PL" sz="1200" dirty="0" err="1" smtClean="0"/>
              <a:t>ome</a:t>
            </a:r>
            <a:r>
              <a:rPr lang="en-US" altLang="pl-PL" sz="1200" dirty="0" smtClean="0"/>
              <a:t> </a:t>
            </a:r>
            <a:r>
              <a:rPr lang="en-US" altLang="pl-PL" sz="1200" dirty="0"/>
              <a:t>of its branches </a:t>
            </a:r>
            <a:r>
              <a:rPr lang="en-US" altLang="pl-PL" sz="1200" dirty="0" smtClean="0"/>
              <a:t>have</a:t>
            </a:r>
            <a:r>
              <a:rPr lang="pl-PL" altLang="pl-PL" sz="1200" dirty="0" smtClean="0"/>
              <a:t> </a:t>
            </a:r>
            <a:r>
              <a:rPr lang="pl-PL" altLang="pl-PL" sz="1200" dirty="0" err="1" smtClean="0"/>
              <a:t>even</a:t>
            </a:r>
            <a:r>
              <a:rPr lang="en-US" altLang="pl-PL" sz="1200" dirty="0" smtClean="0"/>
              <a:t> achieve</a:t>
            </a:r>
            <a:r>
              <a:rPr lang="pl-PL" altLang="pl-PL" sz="1200" dirty="0" smtClean="0"/>
              <a:t>d</a:t>
            </a:r>
            <a:r>
              <a:rPr lang="en-US" altLang="pl-PL" sz="1200" dirty="0" smtClean="0"/>
              <a:t> </a:t>
            </a:r>
            <a:r>
              <a:rPr lang="en-US" altLang="pl-PL" sz="1200" dirty="0"/>
              <a:t>the status of </a:t>
            </a:r>
            <a:r>
              <a:rPr lang="en-US" altLang="pl-PL" sz="1200" dirty="0" smtClean="0"/>
              <a:t>EU</a:t>
            </a:r>
            <a:r>
              <a:rPr lang="pl-PL" altLang="pl-PL" sz="1200" dirty="0" smtClean="0"/>
              <a:t>-</a:t>
            </a:r>
            <a:r>
              <a:rPr lang="pl-PL" altLang="pl-PL" sz="1200" dirty="0" err="1" smtClean="0"/>
              <a:t>wide</a:t>
            </a:r>
            <a:r>
              <a:rPr lang="en-US" altLang="pl-PL" sz="1200" dirty="0" smtClean="0"/>
              <a:t> </a:t>
            </a:r>
            <a:r>
              <a:rPr lang="en-US" altLang="pl-PL" sz="1200" dirty="0"/>
              <a:t>leaders.</a:t>
            </a:r>
          </a:p>
        </p:txBody>
      </p:sp>
      <p:sp>
        <p:nvSpPr>
          <p:cNvPr id="39940" name="Oval 4">
            <a:extLst>
              <a:ext uri="{FF2B5EF4-FFF2-40B4-BE49-F238E27FC236}">
                <a16:creationId xmlns:a16="http://schemas.microsoft.com/office/drawing/2014/main" id="{32542315-E6C2-4AD0-9949-FB6C27551D23}"/>
              </a:ext>
            </a:extLst>
          </p:cNvPr>
          <p:cNvSpPr>
            <a:spLocks noChangeArrowheads="1"/>
          </p:cNvSpPr>
          <p:nvPr/>
        </p:nvSpPr>
        <p:spPr bwMode="auto">
          <a:xfrm>
            <a:off x="7362825" y="4941888"/>
            <a:ext cx="2317750" cy="23177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39941" name="TextBox 5">
            <a:extLst>
              <a:ext uri="{FF2B5EF4-FFF2-40B4-BE49-F238E27FC236}">
                <a16:creationId xmlns:a16="http://schemas.microsoft.com/office/drawing/2014/main" id="{53D47FAC-6CF8-49EF-85EB-D5600F0935B2}"/>
              </a:ext>
            </a:extLst>
          </p:cNvPr>
          <p:cNvSpPr txBox="1">
            <a:spLocks noChangeArrowheads="1"/>
          </p:cNvSpPr>
          <p:nvPr/>
        </p:nvSpPr>
        <p:spPr bwMode="auto">
          <a:xfrm>
            <a:off x="7621588" y="5276850"/>
            <a:ext cx="17287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﻿10</a:t>
            </a:r>
            <a:r>
              <a:rPr lang="pl-PL" altLang="pl-PL" sz="6000" b="1">
                <a:solidFill>
                  <a:schemeClr val="bg1"/>
                </a:solidFill>
              </a:rPr>
              <a:t>%</a:t>
            </a:r>
            <a:endParaRPr lang="en-US" altLang="pl-PL" b="1">
              <a:solidFill>
                <a:schemeClr val="bg1"/>
              </a:solidFill>
            </a:endParaRPr>
          </a:p>
        </p:txBody>
      </p:sp>
      <p:sp>
        <p:nvSpPr>
          <p:cNvPr id="39942" name="TextBox 6">
            <a:extLst>
              <a:ext uri="{FF2B5EF4-FFF2-40B4-BE49-F238E27FC236}">
                <a16:creationId xmlns:a16="http://schemas.microsoft.com/office/drawing/2014/main" id="{EF32B539-8A21-4899-87C2-F64BD9B83C76}"/>
              </a:ext>
            </a:extLst>
          </p:cNvPr>
          <p:cNvSpPr txBox="1">
            <a:spLocks noChangeArrowheads="1"/>
          </p:cNvSpPr>
          <p:nvPr/>
        </p:nvSpPr>
        <p:spPr bwMode="auto">
          <a:xfrm>
            <a:off x="7585075" y="6100763"/>
            <a:ext cx="1871663"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share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of </a:t>
            </a:r>
            <a:r>
              <a:rPr lang="en-US" altLang="pl-PL" sz="1400" i="1" dirty="0" smtClean="0">
                <a:solidFill>
                  <a:srgbClr val="FFFFFF"/>
                </a:solidFill>
              </a:rPr>
              <a:t>food </a:t>
            </a:r>
            <a:r>
              <a:rPr lang="en-US" altLang="pl-PL" sz="1400" i="1" dirty="0">
                <a:solidFill>
                  <a:srgbClr val="FFFFFF"/>
                </a:solidFill>
              </a:rPr>
              <a:t>in total export in 2017</a:t>
            </a:r>
          </a:p>
        </p:txBody>
      </p:sp>
      <p:sp>
        <p:nvSpPr>
          <p:cNvPr id="39943" name="TextBox 7">
            <a:extLst>
              <a:ext uri="{FF2B5EF4-FFF2-40B4-BE49-F238E27FC236}">
                <a16:creationId xmlns:a16="http://schemas.microsoft.com/office/drawing/2014/main" id="{ABF592F1-0958-4D22-BA8D-975C2A1FF045}"/>
              </a:ext>
            </a:extLst>
          </p:cNvPr>
          <p:cNvSpPr txBox="1">
            <a:spLocks noChangeArrowheads="1"/>
          </p:cNvSpPr>
          <p:nvPr/>
        </p:nvSpPr>
        <p:spPr bwMode="auto">
          <a:xfrm>
            <a:off x="365125" y="5113338"/>
            <a:ext cx="45656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200" b="1" dirty="0"/>
              <a:t>Strengths of the Polish </a:t>
            </a:r>
            <a:r>
              <a:rPr lang="en-US" altLang="pl-PL" sz="1200" b="1" dirty="0" err="1" smtClean="0"/>
              <a:t>agri</a:t>
            </a:r>
            <a:r>
              <a:rPr lang="pl-PL" altLang="pl-PL" sz="1200" b="1" dirty="0" smtClean="0"/>
              <a:t>-food</a:t>
            </a:r>
            <a:r>
              <a:rPr lang="en-US" altLang="pl-PL" sz="1200" b="1" dirty="0" smtClean="0"/>
              <a:t> </a:t>
            </a:r>
            <a:r>
              <a:rPr lang="en-US" altLang="pl-PL" sz="1200" b="1" dirty="0"/>
              <a:t>sector </a:t>
            </a:r>
            <a:endParaRPr lang="en-US" altLang="pl-PL" sz="900" dirty="0"/>
          </a:p>
        </p:txBody>
      </p:sp>
      <p:sp>
        <p:nvSpPr>
          <p:cNvPr id="39944" name="TextBox 8">
            <a:extLst>
              <a:ext uri="{FF2B5EF4-FFF2-40B4-BE49-F238E27FC236}">
                <a16:creationId xmlns:a16="http://schemas.microsoft.com/office/drawing/2014/main" id="{8C409557-C18B-482B-B152-6BE33FD6E770}"/>
              </a:ext>
            </a:extLst>
          </p:cNvPr>
          <p:cNvSpPr txBox="1">
            <a:spLocks noChangeArrowheads="1"/>
          </p:cNvSpPr>
          <p:nvPr/>
        </p:nvSpPr>
        <p:spPr bwMode="auto">
          <a:xfrm>
            <a:off x="365125" y="5408613"/>
            <a:ext cx="642778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MS PGothic" panose="020B0600070205080204" pitchFamily="34" charset="-128"/>
                <a:cs typeface="Arial Unicode MS"/>
              </a:defRPr>
            </a:lvl1pPr>
            <a:lvl2pPr>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cs typeface="Arial Unicode MS"/>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S PGothic" panose="020B0600070205080204" pitchFamily="34" charset="-128"/>
                <a:cs typeface="Arial Unicode MS"/>
              </a:defRPr>
            </a:lvl3pPr>
            <a:lvl4pPr>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 PGothic" panose="020B0600070205080204" pitchFamily="34" charset="-128"/>
                <a:cs typeface="Arial Unicode MS"/>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 PGothic" panose="020B0600070205080204" pitchFamily="34" charset="-128"/>
                <a:cs typeface="Arial Unicode MS"/>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 PGothic" panose="020B0600070205080204" pitchFamily="34" charset="-128"/>
                <a:cs typeface="Arial Unicode MS"/>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 PGothic" panose="020B0600070205080204" pitchFamily="34" charset="-128"/>
                <a:cs typeface="Arial Unicode MS"/>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 PGothic" panose="020B0600070205080204" pitchFamily="34" charset="-128"/>
                <a:cs typeface="Arial Unicode MS"/>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S PGothic" panose="020B0600070205080204" pitchFamily="34" charset="-128"/>
                <a:cs typeface="Arial Unicode MS"/>
              </a:defRPr>
            </a:lvl9pPr>
          </a:lstStyle>
          <a:p>
            <a:pPr eaLnBrk="1">
              <a:spcAft>
                <a:spcPct val="0"/>
              </a:spcAft>
              <a:buFont typeface="Arial" panose="020B0604020202020204" pitchFamily="34" charset="0"/>
              <a:buChar char="•"/>
            </a:pPr>
            <a:r>
              <a:rPr lang="en-US" altLang="pl-PL" sz="1200" dirty="0" smtClean="0">
                <a:solidFill>
                  <a:schemeClr val="tx1"/>
                </a:solidFill>
              </a:rPr>
              <a:t>Polish food: natural, healthy, innovative.</a:t>
            </a:r>
          </a:p>
          <a:p>
            <a:pPr eaLnBrk="1">
              <a:spcAft>
                <a:spcPct val="0"/>
              </a:spcAft>
              <a:buFont typeface="Arial" panose="020B0604020202020204" pitchFamily="34" charset="0"/>
              <a:buChar char="•"/>
            </a:pPr>
            <a:r>
              <a:rPr lang="en-US" altLang="pl-PL" sz="1200" dirty="0" smtClean="0">
                <a:solidFill>
                  <a:schemeClr val="tx1"/>
                </a:solidFill>
              </a:rPr>
              <a:t>Fast adaptation of merchandise to buyers’ needs.</a:t>
            </a:r>
          </a:p>
          <a:p>
            <a:pPr eaLnBrk="1">
              <a:spcAft>
                <a:spcPct val="0"/>
              </a:spcAft>
              <a:buFont typeface="Arial" panose="020B0604020202020204" pitchFamily="34" charset="0"/>
              <a:buChar char="•"/>
            </a:pPr>
            <a:r>
              <a:rPr lang="en-US" altLang="pl-PL" sz="1200" dirty="0" smtClean="0">
                <a:solidFill>
                  <a:schemeClr val="tx1"/>
                </a:solidFill>
              </a:rPr>
              <a:t>High level of knowledge among sector employees.</a:t>
            </a:r>
          </a:p>
          <a:p>
            <a:pPr eaLnBrk="1">
              <a:spcAft>
                <a:spcPct val="0"/>
              </a:spcAft>
              <a:buFont typeface="Arial" panose="020B0604020202020204" pitchFamily="34" charset="0"/>
              <a:buChar char="•"/>
            </a:pPr>
            <a:r>
              <a:rPr lang="en-US" altLang="pl-PL" sz="1200" dirty="0" smtClean="0">
                <a:solidFill>
                  <a:schemeClr val="tx1"/>
                </a:solidFill>
              </a:rPr>
              <a:t>Competitive prices.</a:t>
            </a:r>
          </a:p>
          <a:p>
            <a:pPr eaLnBrk="1">
              <a:spcAft>
                <a:spcPct val="0"/>
              </a:spcAft>
              <a:buFont typeface="Arial" panose="020B0604020202020204" pitchFamily="34" charset="0"/>
              <a:buChar char="•"/>
            </a:pPr>
            <a:r>
              <a:rPr lang="en-US" altLang="pl-PL" sz="1200" dirty="0" smtClean="0">
                <a:solidFill>
                  <a:schemeClr val="tx1"/>
                </a:solidFill>
              </a:rPr>
              <a:t>Modern processing base guaranteeing consistently high quality.</a:t>
            </a:r>
          </a:p>
          <a:p>
            <a:pPr eaLnBrk="1">
              <a:spcAft>
                <a:spcPct val="0"/>
              </a:spcAft>
              <a:buFont typeface="Arial" panose="020B0604020202020204" pitchFamily="34" charset="0"/>
              <a:buChar char="•"/>
            </a:pPr>
            <a:r>
              <a:rPr lang="en-US" altLang="pl-PL" sz="1200" dirty="0" smtClean="0">
                <a:solidFill>
                  <a:schemeClr val="tx1"/>
                </a:solidFill>
              </a:rPr>
              <a:t>Growing efficiency and productivity of </a:t>
            </a:r>
            <a:r>
              <a:rPr lang="en-US" altLang="pl-PL" sz="1200" dirty="0" err="1" smtClean="0">
                <a:solidFill>
                  <a:schemeClr val="tx1"/>
                </a:solidFill>
              </a:rPr>
              <a:t>labour</a:t>
            </a:r>
            <a:r>
              <a:rPr lang="en-US" altLang="pl-PL" sz="1200" dirty="0" smtClean="0">
                <a:solidFill>
                  <a:schemeClr val="tx1"/>
                </a:solidFill>
              </a:rPr>
              <a:t>.</a:t>
            </a:r>
          </a:p>
          <a:p>
            <a:pPr eaLnBrk="1">
              <a:spcAft>
                <a:spcPct val="0"/>
              </a:spcAft>
              <a:buFont typeface="Arial" panose="020B0604020202020204" pitchFamily="34" charset="0"/>
              <a:buChar char="•"/>
            </a:pPr>
            <a:r>
              <a:rPr lang="en-US" altLang="pl-PL" sz="1200" dirty="0" smtClean="0">
                <a:solidFill>
                  <a:schemeClr val="tx1"/>
                </a:solidFill>
              </a:rPr>
              <a:t>Advanced quality control procedures and implementation of new quality systems.</a:t>
            </a:r>
          </a:p>
          <a:p>
            <a:pPr eaLnBrk="1">
              <a:spcAft>
                <a:spcPct val="0"/>
              </a:spcAft>
              <a:buFont typeface="Arial" panose="020B0604020202020204" pitchFamily="34" charset="0"/>
              <a:buChar char="•"/>
            </a:pPr>
            <a:r>
              <a:rPr lang="en-US" altLang="pl-PL" sz="1200" dirty="0" smtClean="0">
                <a:solidFill>
                  <a:schemeClr val="tx1"/>
                </a:solidFill>
              </a:rPr>
              <a:t>Relatively stable financial situation.</a:t>
            </a:r>
          </a:p>
          <a:p>
            <a:pPr eaLnBrk="1">
              <a:spcAft>
                <a:spcPct val="0"/>
              </a:spcAft>
              <a:buFont typeface="Arial" panose="020B0604020202020204" pitchFamily="34" charset="0"/>
              <a:buChar char="•"/>
            </a:pPr>
            <a:r>
              <a:rPr lang="en-US" altLang="pl-PL" sz="1200" dirty="0" smtClean="0">
                <a:solidFill>
                  <a:schemeClr val="tx1"/>
                </a:solidFill>
              </a:rPr>
              <a:t>High flexibility allowing adaptation to changing market conditions.</a:t>
            </a:r>
            <a:endParaRPr lang="en-US" altLang="pl-PL" sz="1200" dirty="0">
              <a:solidFill>
                <a:schemeClr val="tx1"/>
              </a:solidFill>
            </a:endParaRPr>
          </a:p>
        </p:txBody>
      </p:sp>
      <p:grpSp>
        <p:nvGrpSpPr>
          <p:cNvPr id="39945" name="Group 11">
            <a:extLst>
              <a:ext uri="{FF2B5EF4-FFF2-40B4-BE49-F238E27FC236}">
                <a16:creationId xmlns:a16="http://schemas.microsoft.com/office/drawing/2014/main" id="{5F171A41-B9A4-443C-A5DF-A1F6AB711030}"/>
              </a:ext>
            </a:extLst>
          </p:cNvPr>
          <p:cNvGrpSpPr>
            <a:grpSpLocks/>
          </p:cNvGrpSpPr>
          <p:nvPr/>
        </p:nvGrpSpPr>
        <p:grpSpPr bwMode="auto">
          <a:xfrm>
            <a:off x="4392613" y="323850"/>
            <a:ext cx="1439862" cy="1295400"/>
            <a:chOff x="4392240" y="323453"/>
            <a:chExt cx="1440160" cy="1296144"/>
          </a:xfrm>
        </p:grpSpPr>
        <p:cxnSp>
          <p:nvCxnSpPr>
            <p:cNvPr id="39947" name="Straight Connector 12">
              <a:extLst>
                <a:ext uri="{FF2B5EF4-FFF2-40B4-BE49-F238E27FC236}">
                  <a16:creationId xmlns:a16="http://schemas.microsoft.com/office/drawing/2014/main" id="{C97F9BE4-E37F-4D1C-95C4-489D659F7FC6}"/>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9948" name="Straight Connector 13">
              <a:extLst>
                <a:ext uri="{FF2B5EF4-FFF2-40B4-BE49-F238E27FC236}">
                  <a16:creationId xmlns:a16="http://schemas.microsoft.com/office/drawing/2014/main" id="{B5607918-F46E-4BF4-8B35-BABD74E8357A}"/>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BD2BA6A4-23E2-4A00-B9A9-A976AB396513}"/>
              </a:ext>
            </a:extLst>
          </p:cNvPr>
          <p:cNvGraphicFramePr>
            <a:graphicFrameLocks/>
          </p:cNvGraphicFramePr>
          <p:nvPr>
            <p:extLst>
              <p:ext uri="{D42A27DB-BD31-4B8C-83A1-F6EECF244321}">
                <p14:modId xmlns:p14="http://schemas.microsoft.com/office/powerpoint/2010/main" val="3812689804"/>
              </p:ext>
            </p:extLst>
          </p:nvPr>
        </p:nvGraphicFramePr>
        <p:xfrm>
          <a:off x="288925" y="2032000"/>
          <a:ext cx="9312275" cy="2759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a:extLst>
              <a:ext uri="{FF2B5EF4-FFF2-40B4-BE49-F238E27FC236}">
                <a16:creationId xmlns:a16="http://schemas.microsoft.com/office/drawing/2014/main" id="{A2DEDBB5-0257-418E-8C3B-2E41BB0E443D}"/>
              </a:ext>
            </a:extLst>
          </p:cNvPr>
          <p:cNvSpPr txBox="1">
            <a:spLocks noChangeArrowheads="1"/>
          </p:cNvSpPr>
          <p:nvPr/>
        </p:nvSpPr>
        <p:spPr bwMode="auto">
          <a:xfrm>
            <a:off x="654050" y="6096000"/>
            <a:ext cx="90820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b="1" dirty="0"/>
              <a:t>EUR </a:t>
            </a:r>
            <a:r>
              <a:rPr lang="en-US" altLang="pl-PL" sz="1400" b="1" dirty="0" smtClean="0"/>
              <a:t>54</a:t>
            </a:r>
            <a:r>
              <a:rPr lang="pl-PL" altLang="pl-PL" sz="1400" b="1" dirty="0" smtClean="0"/>
              <a:t>,</a:t>
            </a:r>
            <a:r>
              <a:rPr lang="en-US" altLang="pl-PL" sz="1400" b="1" dirty="0" smtClean="0"/>
              <a:t>799 </a:t>
            </a:r>
            <a:r>
              <a:rPr lang="en-US" altLang="pl-PL" sz="1400" b="1" dirty="0"/>
              <a:t>million</a:t>
            </a:r>
            <a:r>
              <a:rPr lang="pl-PL" altLang="pl-PL" sz="1400" b="1" dirty="0"/>
              <a:t>	s</a:t>
            </a:r>
            <a:r>
              <a:rPr lang="en-US" altLang="pl-PL" sz="1400" dirty="0"/>
              <a:t>old production of </a:t>
            </a:r>
            <a:r>
              <a:rPr lang="pl-PL" altLang="pl-PL" sz="1400" dirty="0" smtClean="0"/>
              <a:t>food products</a:t>
            </a:r>
            <a:r>
              <a:rPr lang="en-US" altLang="pl-PL" sz="1400" dirty="0" smtClean="0"/>
              <a:t> </a:t>
            </a:r>
            <a:r>
              <a:rPr lang="en-US" altLang="pl-PL" sz="1400" dirty="0"/>
              <a:t>in 2017 </a:t>
            </a:r>
          </a:p>
          <a:p>
            <a:pPr eaLnBrk="1">
              <a:lnSpc>
                <a:spcPct val="93000"/>
              </a:lnSpc>
              <a:buClr>
                <a:srgbClr val="000000"/>
              </a:buClr>
              <a:buSzPct val="100000"/>
              <a:buFont typeface="Times New Roman" panose="02020603050405020304" pitchFamily="18" charset="0"/>
              <a:buNone/>
            </a:pPr>
            <a:r>
              <a:rPr lang="en-US" altLang="pl-PL" sz="1400" b="1" dirty="0"/>
              <a:t>17% </a:t>
            </a:r>
            <a:r>
              <a:rPr lang="pl-PL" altLang="pl-PL" sz="1400" dirty="0"/>
              <a:t>				</a:t>
            </a:r>
            <a:r>
              <a:rPr lang="en-US" altLang="pl-PL" sz="1400" dirty="0"/>
              <a:t>fruit and vegetable share in the value of agricultural production in Poland </a:t>
            </a:r>
          </a:p>
          <a:p>
            <a:pPr eaLnBrk="1">
              <a:lnSpc>
                <a:spcPct val="93000"/>
              </a:lnSpc>
              <a:buClr>
                <a:srgbClr val="000000"/>
              </a:buClr>
              <a:buSzPct val="100000"/>
              <a:buFont typeface="Times New Roman" panose="02020603050405020304" pitchFamily="18" charset="0"/>
              <a:buNone/>
            </a:pPr>
            <a:r>
              <a:rPr lang="en-US" altLang="pl-PL" sz="1400" b="1" dirty="0"/>
              <a:t>67% </a:t>
            </a:r>
            <a:r>
              <a:rPr lang="pl-PL" altLang="pl-PL" sz="1400" dirty="0"/>
              <a:t>				</a:t>
            </a:r>
            <a:r>
              <a:rPr lang="en-US" altLang="pl-PL" sz="1400" dirty="0" smtClean="0"/>
              <a:t>share </a:t>
            </a:r>
            <a:r>
              <a:rPr lang="en-US" altLang="pl-PL" sz="1400" dirty="0"/>
              <a:t>of </a:t>
            </a:r>
            <a:r>
              <a:rPr lang="en-US" altLang="pl-PL" sz="1400" dirty="0" smtClean="0"/>
              <a:t>fruit </a:t>
            </a:r>
            <a:r>
              <a:rPr lang="en-US" altLang="pl-PL" sz="1400" dirty="0"/>
              <a:t>and vegetable </a:t>
            </a:r>
            <a:r>
              <a:rPr lang="pl-PL" altLang="pl-PL" sz="1400" dirty="0" err="1" smtClean="0"/>
              <a:t>exports</a:t>
            </a:r>
            <a:r>
              <a:rPr lang="en-US" altLang="pl-PL" sz="1400" dirty="0" smtClean="0"/>
              <a:t> in </a:t>
            </a:r>
            <a:r>
              <a:rPr lang="en-US" altLang="pl-PL" sz="1400" dirty="0"/>
              <a:t>domestic production </a:t>
            </a:r>
          </a:p>
          <a:p>
            <a:pPr eaLnBrk="1">
              <a:lnSpc>
                <a:spcPct val="93000"/>
              </a:lnSpc>
              <a:buClr>
                <a:srgbClr val="000000"/>
              </a:buClr>
              <a:buSzPct val="100000"/>
              <a:buFont typeface="Times New Roman" panose="02020603050405020304" pitchFamily="18" charset="0"/>
              <a:buNone/>
            </a:pPr>
            <a:r>
              <a:rPr lang="en-US" altLang="pl-PL" sz="1400" b="1" dirty="0"/>
              <a:t>5% </a:t>
            </a:r>
            <a:r>
              <a:rPr lang="pl-PL" altLang="pl-PL" sz="1400" dirty="0"/>
              <a:t>				</a:t>
            </a:r>
            <a:r>
              <a:rPr lang="en-US" altLang="pl-PL" sz="1400" dirty="0"/>
              <a:t>Poland’s share </a:t>
            </a:r>
            <a:r>
              <a:rPr lang="pl-PL" altLang="pl-PL" sz="1400" dirty="0" smtClean="0"/>
              <a:t>of </a:t>
            </a:r>
            <a:r>
              <a:rPr lang="en-US" altLang="pl-PL" sz="1400" dirty="0" smtClean="0"/>
              <a:t>the </a:t>
            </a:r>
            <a:r>
              <a:rPr lang="en-US" altLang="pl-PL" sz="1400" dirty="0"/>
              <a:t>value of fruit and vegetable production in the </a:t>
            </a:r>
            <a:r>
              <a:rPr lang="en-US" altLang="pl-PL" sz="1400" dirty="0" smtClean="0"/>
              <a:t>E</a:t>
            </a:r>
            <a:r>
              <a:rPr lang="pl-PL" altLang="pl-PL" sz="1400" dirty="0" smtClean="0"/>
              <a:t>U</a:t>
            </a:r>
            <a:r>
              <a:rPr lang="en-US" altLang="pl-PL" sz="1400" dirty="0" smtClean="0"/>
              <a:t>-28</a:t>
            </a:r>
            <a:endParaRPr lang="en-US" altLang="pl-PL" sz="1400" dirty="0"/>
          </a:p>
          <a:p>
            <a:pPr eaLnBrk="1">
              <a:lnSpc>
                <a:spcPct val="93000"/>
              </a:lnSpc>
              <a:buClr>
                <a:srgbClr val="000000"/>
              </a:buClr>
              <a:buSzPct val="100000"/>
              <a:buFont typeface="Times New Roman" panose="02020603050405020304" pitchFamily="18" charset="0"/>
              <a:buNone/>
            </a:pPr>
            <a:r>
              <a:rPr lang="en-US" altLang="pl-PL" sz="1400" b="1" dirty="0"/>
              <a:t>14% </a:t>
            </a:r>
            <a:r>
              <a:rPr lang="pl-PL" altLang="pl-PL" sz="1400" dirty="0"/>
              <a:t>				</a:t>
            </a:r>
            <a:r>
              <a:rPr lang="en-US" altLang="pl-PL" sz="1400" dirty="0"/>
              <a:t>Poland’s share </a:t>
            </a:r>
            <a:r>
              <a:rPr lang="pl-PL" altLang="pl-PL" sz="1400" dirty="0" smtClean="0"/>
              <a:t>of</a:t>
            </a:r>
            <a:r>
              <a:rPr lang="en-US" altLang="pl-PL" sz="1400" dirty="0" smtClean="0"/>
              <a:t> </a:t>
            </a:r>
            <a:r>
              <a:rPr lang="en-US" altLang="pl-PL" sz="1400" dirty="0"/>
              <a:t>the EU frozen vegetable production </a:t>
            </a:r>
          </a:p>
        </p:txBody>
      </p:sp>
      <p:sp>
        <p:nvSpPr>
          <p:cNvPr id="40963" name="Oval 3">
            <a:extLst>
              <a:ext uri="{FF2B5EF4-FFF2-40B4-BE49-F238E27FC236}">
                <a16:creationId xmlns:a16="http://schemas.microsoft.com/office/drawing/2014/main" id="{E9B830C7-2B44-4593-B8C0-1CE95B932AAA}"/>
              </a:ext>
            </a:extLst>
          </p:cNvPr>
          <p:cNvSpPr>
            <a:spLocks noChangeArrowheads="1"/>
          </p:cNvSpPr>
          <p:nvPr/>
        </p:nvSpPr>
        <p:spPr bwMode="auto">
          <a:xfrm>
            <a:off x="4213225" y="3933825"/>
            <a:ext cx="1963738" cy="1963738"/>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0964" name="TextBox 4">
            <a:extLst>
              <a:ext uri="{FF2B5EF4-FFF2-40B4-BE49-F238E27FC236}">
                <a16:creationId xmlns:a16="http://schemas.microsoft.com/office/drawing/2014/main" id="{FDF127E9-982A-4C8C-B5D1-97C8FB84F4D8}"/>
              </a:ext>
            </a:extLst>
          </p:cNvPr>
          <p:cNvSpPr txBox="1">
            <a:spLocks noChangeArrowheads="1"/>
          </p:cNvSpPr>
          <p:nvPr/>
        </p:nvSpPr>
        <p:spPr bwMode="auto">
          <a:xfrm>
            <a:off x="4295775" y="4202113"/>
            <a:ext cx="1727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﻿81</a:t>
            </a:r>
            <a:r>
              <a:rPr lang="pl-PL" altLang="pl-PL" sz="6000" b="1">
                <a:solidFill>
                  <a:schemeClr val="bg1"/>
                </a:solidFill>
              </a:rPr>
              <a:t>%</a:t>
            </a:r>
            <a:endParaRPr lang="en-US" altLang="pl-PL" b="1">
              <a:solidFill>
                <a:schemeClr val="bg1"/>
              </a:solidFill>
            </a:endParaRPr>
          </a:p>
        </p:txBody>
      </p:sp>
      <p:sp>
        <p:nvSpPr>
          <p:cNvPr id="40965" name="TextBox 5">
            <a:extLst>
              <a:ext uri="{FF2B5EF4-FFF2-40B4-BE49-F238E27FC236}">
                <a16:creationId xmlns:a16="http://schemas.microsoft.com/office/drawing/2014/main" id="{B58C377D-B87F-48DD-BB9F-D8ACFC07F27D}"/>
              </a:ext>
            </a:extLst>
          </p:cNvPr>
          <p:cNvSpPr txBox="1">
            <a:spLocks noChangeArrowheads="1"/>
          </p:cNvSpPr>
          <p:nvPr/>
        </p:nvSpPr>
        <p:spPr bwMode="auto">
          <a:xfrm>
            <a:off x="4248150" y="5075238"/>
            <a:ext cx="1871663"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of exports </a:t>
            </a:r>
            <a:r>
              <a:rPr lang="pl-PL" altLang="pl-PL" sz="1400" i="1" dirty="0" smtClean="0">
                <a:solidFill>
                  <a:srgbClr val="FFFFFF"/>
                </a:solidFill>
              </a:rPr>
              <a:t>went to</a:t>
            </a:r>
            <a:r>
              <a:rPr lang="en-US" altLang="pl-PL" sz="1400" i="1" dirty="0" smtClean="0">
                <a:solidFill>
                  <a:srgbClr val="FFFFFF"/>
                </a:solidFill>
              </a:rPr>
              <a:t> </a:t>
            </a:r>
            <a:r>
              <a:rPr lang="en-US" altLang="pl-PL" sz="1400" i="1" dirty="0">
                <a:solidFill>
                  <a:srgbClr val="FFFFFF"/>
                </a:solidFill>
              </a:rPr>
              <a:t>EU </a:t>
            </a:r>
            <a:r>
              <a:rPr lang="en-US" altLang="pl-PL" sz="1400" i="1" dirty="0" smtClean="0">
                <a:solidFill>
                  <a:srgbClr val="FFFFFF"/>
                </a:solidFill>
              </a:rPr>
              <a:t>markets</a:t>
            </a:r>
            <a:r>
              <a:rPr lang="pl-PL" altLang="pl-PL" sz="1400" i="1" dirty="0" smtClean="0">
                <a:solidFill>
                  <a:srgbClr val="FFFFFF"/>
                </a:solidFill>
              </a:rPr>
              <a:t> </a:t>
            </a:r>
            <a:r>
              <a:rPr lang="en-US" altLang="pl-PL" sz="1400" i="1" dirty="0">
                <a:solidFill>
                  <a:srgbClr val="FFFFFF"/>
                </a:solidFill>
              </a:rPr>
              <a:t>in 2017 </a:t>
            </a:r>
          </a:p>
        </p:txBody>
      </p:sp>
      <p:graphicFrame>
        <p:nvGraphicFramePr>
          <p:cNvPr id="3" name="Symbol zastępczy zawartości 8">
            <a:extLst>
              <a:ext uri="{FF2B5EF4-FFF2-40B4-BE49-F238E27FC236}">
                <a16:creationId xmlns:a16="http://schemas.microsoft.com/office/drawing/2014/main" id="{B7802DB7-83A8-4D0A-A474-9242873BDB2E}"/>
              </a:ext>
            </a:extLst>
          </p:cNvPr>
          <p:cNvGraphicFramePr>
            <a:graphicFrameLocks/>
          </p:cNvGraphicFramePr>
          <p:nvPr>
            <p:extLst>
              <p:ext uri="{D42A27DB-BD31-4B8C-83A1-F6EECF244321}">
                <p14:modId xmlns:p14="http://schemas.microsoft.com/office/powerpoint/2010/main" val="516253613"/>
              </p:ext>
            </p:extLst>
          </p:nvPr>
        </p:nvGraphicFramePr>
        <p:xfrm>
          <a:off x="5183188" y="755650"/>
          <a:ext cx="4824412" cy="3524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ymbol zastępczy zawartości 8">
            <a:extLst>
              <a:ext uri="{FF2B5EF4-FFF2-40B4-BE49-F238E27FC236}">
                <a16:creationId xmlns:a16="http://schemas.microsoft.com/office/drawing/2014/main" id="{B71FE46C-9721-466A-BF31-52BF7316262D}"/>
              </a:ext>
            </a:extLst>
          </p:cNvPr>
          <p:cNvGraphicFramePr>
            <a:graphicFrameLocks/>
          </p:cNvGraphicFramePr>
          <p:nvPr>
            <p:extLst>
              <p:ext uri="{D42A27DB-BD31-4B8C-83A1-F6EECF244321}">
                <p14:modId xmlns:p14="http://schemas.microsoft.com/office/powerpoint/2010/main" val="880812058"/>
              </p:ext>
            </p:extLst>
          </p:nvPr>
        </p:nvGraphicFramePr>
        <p:xfrm>
          <a:off x="142875" y="755650"/>
          <a:ext cx="4826000" cy="3524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6BE9EF7-9C1A-47D9-BC8C-853C8C51E272}"/>
              </a:ext>
            </a:extLst>
          </p:cNvPr>
          <p:cNvSpPr>
            <a:spLocks noGrp="1" noChangeArrowheads="1"/>
          </p:cNvSpPr>
          <p:nvPr>
            <p:ph type="title"/>
          </p:nvPr>
        </p:nvSpPr>
        <p:spPr>
          <a:xfrm>
            <a:off x="503238" y="301625"/>
            <a:ext cx="9069387" cy="669925"/>
          </a:xfrm>
        </p:spPr>
        <p:txBody>
          <a:bodyPr/>
          <a:lstStyle/>
          <a:p>
            <a:pPr eaLnBrk="1"/>
            <a:r>
              <a:rPr lang="en-US" altLang="pl-PL" sz="3600" b="1"/>
              <a:t>Construction market</a:t>
            </a:r>
            <a:endParaRPr lang="en-US" altLang="pl-PL" sz="3200" b="1"/>
          </a:p>
        </p:txBody>
      </p:sp>
      <p:sp>
        <p:nvSpPr>
          <p:cNvPr id="41987" name="TextBox 3">
            <a:extLst>
              <a:ext uri="{FF2B5EF4-FFF2-40B4-BE49-F238E27FC236}">
                <a16:creationId xmlns:a16="http://schemas.microsoft.com/office/drawing/2014/main" id="{E78E49A1-8E4E-41D1-A55B-4B77F948BE9E}"/>
              </a:ext>
            </a:extLst>
          </p:cNvPr>
          <p:cNvSpPr txBox="1">
            <a:spLocks noChangeArrowheads="1"/>
          </p:cNvSpPr>
          <p:nvPr/>
        </p:nvSpPr>
        <p:spPr bwMode="auto">
          <a:xfrm>
            <a:off x="1584325" y="1042988"/>
            <a:ext cx="7056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a:t>The value of the Polish construction market will exceed PLN </a:t>
            </a:r>
            <a:r>
              <a:rPr lang="en-US" altLang="pl-PL" sz="1200" dirty="0" smtClean="0"/>
              <a:t>200 </a:t>
            </a:r>
            <a:r>
              <a:rPr lang="en-US" altLang="pl-PL" sz="1200" dirty="0"/>
              <a:t>billion in 2018. </a:t>
            </a:r>
          </a:p>
        </p:txBody>
      </p:sp>
      <p:sp>
        <p:nvSpPr>
          <p:cNvPr id="41988" name="TextBox 4">
            <a:extLst>
              <a:ext uri="{FF2B5EF4-FFF2-40B4-BE49-F238E27FC236}">
                <a16:creationId xmlns:a16="http://schemas.microsoft.com/office/drawing/2014/main" id="{90834448-557F-411F-A41C-B5F633E5DC53}"/>
              </a:ext>
            </a:extLst>
          </p:cNvPr>
          <p:cNvSpPr txBox="1">
            <a:spLocks noChangeArrowheads="1"/>
          </p:cNvSpPr>
          <p:nvPr/>
        </p:nvSpPr>
        <p:spPr bwMode="auto">
          <a:xfrm>
            <a:off x="153988" y="1974850"/>
            <a:ext cx="3556000" cy="229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dirty="0" smtClean="0"/>
              <a:t>According to GUS data, during the first half of 2018 the construction and assembly production in companies hiring over 9 employees was nearly one fourth higher than a year earlier. Poland’s specialty is construction joinery. In 2017 we exported over 10 million windows and doors. According to the Centre of Sectoral Analyses, Poland is undoubtedly the EU’s biggest exporter</a:t>
            </a:r>
            <a:r>
              <a:rPr lang="pl-PL" altLang="pl-PL" sz="1400" dirty="0" smtClean="0"/>
              <a:t> </a:t>
            </a:r>
            <a:r>
              <a:rPr lang="en-US" altLang="pl-PL" sz="1400" dirty="0"/>
              <a:t>with exports worth EUR 1.87 billion.</a:t>
            </a:r>
          </a:p>
        </p:txBody>
      </p:sp>
      <p:sp>
        <p:nvSpPr>
          <p:cNvPr id="41989" name="Oval 6">
            <a:extLst>
              <a:ext uri="{FF2B5EF4-FFF2-40B4-BE49-F238E27FC236}">
                <a16:creationId xmlns:a16="http://schemas.microsoft.com/office/drawing/2014/main" id="{EE4ED233-85FC-407D-83FA-1492D708FF56}"/>
              </a:ext>
            </a:extLst>
          </p:cNvPr>
          <p:cNvSpPr>
            <a:spLocks noChangeArrowheads="1"/>
          </p:cNvSpPr>
          <p:nvPr/>
        </p:nvSpPr>
        <p:spPr bwMode="auto">
          <a:xfrm>
            <a:off x="7015163" y="4770438"/>
            <a:ext cx="2317750" cy="23177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1990" name="TextBox 7">
            <a:extLst>
              <a:ext uri="{FF2B5EF4-FFF2-40B4-BE49-F238E27FC236}">
                <a16:creationId xmlns:a16="http://schemas.microsoft.com/office/drawing/2014/main" id="{EDB25F8C-9163-431C-BA8F-6BD55E90B523}"/>
              </a:ext>
            </a:extLst>
          </p:cNvPr>
          <p:cNvSpPr txBox="1">
            <a:spLocks noChangeArrowheads="1"/>
          </p:cNvSpPr>
          <p:nvPr/>
        </p:nvSpPr>
        <p:spPr bwMode="auto">
          <a:xfrm>
            <a:off x="6772275" y="5395913"/>
            <a:ext cx="28035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800" b="1" dirty="0" smtClean="0">
                <a:solidFill>
                  <a:schemeClr val="bg1"/>
                </a:solidFill>
              </a:rPr>
              <a:t>915</a:t>
            </a:r>
            <a:r>
              <a:rPr lang="pl-PL" altLang="pl-PL" sz="4800" b="1" dirty="0" smtClean="0">
                <a:solidFill>
                  <a:schemeClr val="bg1"/>
                </a:solidFill>
              </a:rPr>
              <a:t>,800</a:t>
            </a:r>
            <a:endParaRPr lang="en-US" altLang="pl-PL" b="1" dirty="0">
              <a:solidFill>
                <a:schemeClr val="bg1"/>
              </a:solidFill>
            </a:endParaRPr>
          </a:p>
        </p:txBody>
      </p:sp>
      <p:sp>
        <p:nvSpPr>
          <p:cNvPr id="41991" name="TextBox 8">
            <a:extLst>
              <a:ext uri="{FF2B5EF4-FFF2-40B4-BE49-F238E27FC236}">
                <a16:creationId xmlns:a16="http://schemas.microsoft.com/office/drawing/2014/main" id="{DC4461A5-5F8D-4891-8C78-72206610E61F}"/>
              </a:ext>
            </a:extLst>
          </p:cNvPr>
          <p:cNvSpPr txBox="1">
            <a:spLocks noChangeArrowheads="1"/>
          </p:cNvSpPr>
          <p:nvPr/>
        </p:nvSpPr>
        <p:spPr bwMode="auto">
          <a:xfrm>
            <a:off x="7237413" y="6172200"/>
            <a:ext cx="187325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pl-PL" altLang="pl-PL" sz="1400" i="1" dirty="0" err="1">
                <a:solidFill>
                  <a:srgbClr val="FFFFFF"/>
                </a:solidFill>
              </a:rPr>
              <a:t>p</a:t>
            </a:r>
            <a:r>
              <a:rPr lang="pl-PL" altLang="pl-PL" sz="1400" i="1" dirty="0" err="1" smtClean="0">
                <a:solidFill>
                  <a:srgbClr val="FFFFFF"/>
                </a:solidFill>
              </a:rPr>
              <a:t>eople</a:t>
            </a:r>
            <a:r>
              <a:rPr lang="pl-PL" altLang="pl-PL" sz="1400" i="1" dirty="0" smtClean="0">
                <a:solidFill>
                  <a:srgbClr val="FFFFFF"/>
                </a:solidFill>
              </a:rPr>
              <a:t> </a:t>
            </a:r>
            <a:r>
              <a:rPr lang="pl-PL" altLang="pl-PL" sz="1400" i="1" dirty="0" err="1" smtClean="0">
                <a:solidFill>
                  <a:srgbClr val="FFFFFF"/>
                </a:solidFill>
              </a:rPr>
              <a:t>were</a:t>
            </a:r>
            <a:r>
              <a:rPr lang="en-US" altLang="pl-PL" sz="1400" i="1" dirty="0" smtClean="0">
                <a:solidFill>
                  <a:srgbClr val="FFFFFF"/>
                </a:solidFill>
              </a:rPr>
              <a:t> </a:t>
            </a:r>
            <a:r>
              <a:rPr lang="en-US" altLang="pl-PL" sz="1400" i="1" dirty="0">
                <a:solidFill>
                  <a:srgbClr val="FFFFFF"/>
                </a:solidFill>
              </a:rPr>
              <a:t>employed in the construction sector in 2017</a:t>
            </a:r>
          </a:p>
        </p:txBody>
      </p:sp>
      <p:grpSp>
        <p:nvGrpSpPr>
          <p:cNvPr id="41992" name="Group 14">
            <a:extLst>
              <a:ext uri="{FF2B5EF4-FFF2-40B4-BE49-F238E27FC236}">
                <a16:creationId xmlns:a16="http://schemas.microsoft.com/office/drawing/2014/main" id="{37FCF135-420A-4444-BB91-E75F4825E38C}"/>
              </a:ext>
            </a:extLst>
          </p:cNvPr>
          <p:cNvGrpSpPr>
            <a:grpSpLocks/>
          </p:cNvGrpSpPr>
          <p:nvPr/>
        </p:nvGrpSpPr>
        <p:grpSpPr bwMode="auto">
          <a:xfrm>
            <a:off x="4392613" y="323850"/>
            <a:ext cx="1439862" cy="985838"/>
            <a:chOff x="4392240" y="323453"/>
            <a:chExt cx="1440160" cy="1296144"/>
          </a:xfrm>
        </p:grpSpPr>
        <p:cxnSp>
          <p:nvCxnSpPr>
            <p:cNvPr id="42016" name="Straight Connector 15">
              <a:extLst>
                <a:ext uri="{FF2B5EF4-FFF2-40B4-BE49-F238E27FC236}">
                  <a16:creationId xmlns:a16="http://schemas.microsoft.com/office/drawing/2014/main" id="{CE451258-5C2D-4C6C-9083-B80E0744E0A5}"/>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17" name="Straight Connector 16">
              <a:extLst>
                <a:ext uri="{FF2B5EF4-FFF2-40B4-BE49-F238E27FC236}">
                  <a16:creationId xmlns:a16="http://schemas.microsoft.com/office/drawing/2014/main" id="{4F382186-6F29-4E03-A92F-506452BDB433}"/>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3" name="Symbol zastępczy zawartości 8">
            <a:extLst>
              <a:ext uri="{FF2B5EF4-FFF2-40B4-BE49-F238E27FC236}">
                <a16:creationId xmlns:a16="http://schemas.microsoft.com/office/drawing/2014/main" id="{94DF1978-B308-457D-9380-A160BE82502B}"/>
              </a:ext>
            </a:extLst>
          </p:cNvPr>
          <p:cNvGraphicFramePr>
            <a:graphicFrameLocks/>
          </p:cNvGraphicFramePr>
          <p:nvPr>
            <p:extLst>
              <p:ext uri="{D42A27DB-BD31-4B8C-83A1-F6EECF244321}">
                <p14:modId xmlns:p14="http://schemas.microsoft.com/office/powerpoint/2010/main" val="944654571"/>
              </p:ext>
            </p:extLst>
          </p:nvPr>
        </p:nvGraphicFramePr>
        <p:xfrm>
          <a:off x="260350" y="4610100"/>
          <a:ext cx="6189663" cy="2890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ela 1">
            <a:extLst>
              <a:ext uri="{FF2B5EF4-FFF2-40B4-BE49-F238E27FC236}">
                <a16:creationId xmlns:a16="http://schemas.microsoft.com/office/drawing/2014/main" id="{2BB569C3-D933-48A5-8658-F26A9C0260AA}"/>
              </a:ext>
            </a:extLst>
          </p:cNvPr>
          <p:cNvGraphicFramePr>
            <a:graphicFrameLocks noGrp="1"/>
          </p:cNvGraphicFramePr>
          <p:nvPr>
            <p:extLst>
              <p:ext uri="{D42A27DB-BD31-4B8C-83A1-F6EECF244321}">
                <p14:modId xmlns:p14="http://schemas.microsoft.com/office/powerpoint/2010/main" val="1739367343"/>
              </p:ext>
            </p:extLst>
          </p:nvPr>
        </p:nvGraphicFramePr>
        <p:xfrm>
          <a:off x="3946525" y="1639888"/>
          <a:ext cx="5980113" cy="2800402"/>
        </p:xfrm>
        <a:graphic>
          <a:graphicData uri="http://schemas.openxmlformats.org/drawingml/2006/table">
            <a:tbl>
              <a:tblPr firstRow="1" bandRow="1">
                <a:tableStyleId>{D27102A9-8310-4765-A935-A1911B00CA55}</a:tableStyleId>
              </a:tblPr>
              <a:tblGrid>
                <a:gridCol w="2462155">
                  <a:extLst>
                    <a:ext uri="{9D8B030D-6E8A-4147-A177-3AD203B41FA5}">
                      <a16:colId xmlns:a16="http://schemas.microsoft.com/office/drawing/2014/main" val="1075400967"/>
                    </a:ext>
                  </a:extLst>
                </a:gridCol>
                <a:gridCol w="1295923">
                  <a:extLst>
                    <a:ext uri="{9D8B030D-6E8A-4147-A177-3AD203B41FA5}">
                      <a16:colId xmlns:a16="http://schemas.microsoft.com/office/drawing/2014/main" val="651387154"/>
                    </a:ext>
                  </a:extLst>
                </a:gridCol>
                <a:gridCol w="1223927">
                  <a:extLst>
                    <a:ext uri="{9D8B030D-6E8A-4147-A177-3AD203B41FA5}">
                      <a16:colId xmlns:a16="http://schemas.microsoft.com/office/drawing/2014/main" val="1072359862"/>
                    </a:ext>
                  </a:extLst>
                </a:gridCol>
                <a:gridCol w="998108">
                  <a:extLst>
                    <a:ext uri="{9D8B030D-6E8A-4147-A177-3AD203B41FA5}">
                      <a16:colId xmlns:a16="http://schemas.microsoft.com/office/drawing/2014/main" val="1362954736"/>
                    </a:ext>
                  </a:extLst>
                </a:gridCol>
              </a:tblGrid>
              <a:tr h="792445">
                <a:tc gridSpan="4">
                  <a:txBody>
                    <a:bodyPr/>
                    <a:lstStyle/>
                    <a:p>
                      <a:pPr algn="ctr"/>
                      <a:r>
                        <a:rPr lang="en-US" sz="1600" noProof="0" dirty="0" smtClean="0"/>
                        <a:t>Size of the Polish construction market </a:t>
                      </a:r>
                      <a:br>
                        <a:rPr lang="en-US" sz="1600" noProof="0" dirty="0" smtClean="0"/>
                      </a:br>
                      <a:r>
                        <a:rPr lang="en-US" sz="1600" noProof="0" dirty="0" smtClean="0"/>
                        <a:t>in 2014 – 2016 segmented</a:t>
                      </a:r>
                    </a:p>
                    <a:p>
                      <a:pPr algn="ctr"/>
                      <a:r>
                        <a:rPr lang="en-US" sz="1400" b="0" noProof="0" dirty="0" smtClean="0"/>
                        <a:t>(billion EUR), data in current prices, exclusive of VAT</a:t>
                      </a:r>
                      <a:endParaRPr lang="en-US" sz="1600" b="0" noProof="0" dirty="0"/>
                    </a:p>
                  </a:txBody>
                  <a:tcPr marL="91424" marR="91424" marT="45713" marB="45713"/>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2291947346"/>
                  </a:ext>
                </a:extLst>
              </a:tr>
              <a:tr h="304779">
                <a:tc>
                  <a:txBody>
                    <a:bodyPr/>
                    <a:lstStyle/>
                    <a:p>
                      <a:endParaRPr lang="en-US" sz="1200" noProof="0" dirty="0"/>
                    </a:p>
                  </a:txBody>
                  <a:tcPr marL="91424" marR="91424" marT="45713" marB="45713"/>
                </a:tc>
                <a:tc>
                  <a:txBody>
                    <a:bodyPr/>
                    <a:lstStyle/>
                    <a:p>
                      <a:pPr algn="ctr"/>
                      <a:r>
                        <a:rPr lang="en-US" sz="1400" b="1" noProof="0" dirty="0"/>
                        <a:t>2014</a:t>
                      </a:r>
                    </a:p>
                  </a:txBody>
                  <a:tcPr marL="91424" marR="91424" marT="45713" marB="45713"/>
                </a:tc>
                <a:tc>
                  <a:txBody>
                    <a:bodyPr/>
                    <a:lstStyle/>
                    <a:p>
                      <a:pPr algn="ctr"/>
                      <a:r>
                        <a:rPr lang="en-US" sz="1400" b="1" noProof="0" dirty="0"/>
                        <a:t>2015</a:t>
                      </a:r>
                    </a:p>
                  </a:txBody>
                  <a:tcPr marL="91424" marR="91424" marT="45713" marB="45713"/>
                </a:tc>
                <a:tc>
                  <a:txBody>
                    <a:bodyPr/>
                    <a:lstStyle/>
                    <a:p>
                      <a:pPr algn="ctr"/>
                      <a:r>
                        <a:rPr lang="en-US" sz="1400" b="1" noProof="0" dirty="0"/>
                        <a:t>2016</a:t>
                      </a:r>
                    </a:p>
                  </a:txBody>
                  <a:tcPr marL="91424" marR="91424" marT="45713" marB="45713"/>
                </a:tc>
                <a:extLst>
                  <a:ext uri="{0D108BD9-81ED-4DB2-BD59-A6C34878D82A}">
                    <a16:rowId xmlns:a16="http://schemas.microsoft.com/office/drawing/2014/main" val="348646537"/>
                  </a:ext>
                </a:extLst>
              </a:tr>
              <a:tr h="438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Specialist construction works</a:t>
                      </a:r>
                    </a:p>
                  </a:txBody>
                  <a:tcPr marL="91424" marR="91424" marT="45713" marB="45713" anchor="ctr"/>
                </a:tc>
                <a:tc>
                  <a:txBody>
                    <a:bodyPr/>
                    <a:lstStyle/>
                    <a:p>
                      <a:pPr algn="ctr"/>
                      <a:r>
                        <a:rPr lang="en-US" sz="1200" noProof="0" dirty="0" smtClean="0"/>
                        <a:t>63.2</a:t>
                      </a:r>
                      <a:endParaRPr lang="en-US" sz="1200" noProof="0" dirty="0"/>
                    </a:p>
                  </a:txBody>
                  <a:tcPr marL="91424" marR="91424" marT="45713" marB="45713" anchor="ctr"/>
                </a:tc>
                <a:tc>
                  <a:txBody>
                    <a:bodyPr/>
                    <a:lstStyle/>
                    <a:p>
                      <a:pPr algn="ctr"/>
                      <a:r>
                        <a:rPr lang="en-US" sz="1200" noProof="0" dirty="0" smtClean="0"/>
                        <a:t>69.9</a:t>
                      </a:r>
                      <a:endParaRPr lang="en-US" sz="1200" noProof="0" dirty="0"/>
                    </a:p>
                  </a:txBody>
                  <a:tcPr marL="91424" marR="91424" marT="45713" marB="45713" anchor="ctr"/>
                </a:tc>
                <a:tc>
                  <a:txBody>
                    <a:bodyPr/>
                    <a:lstStyle/>
                    <a:p>
                      <a:pPr algn="ctr"/>
                      <a:r>
                        <a:rPr lang="en-US" sz="1200" noProof="0" dirty="0" smtClean="0"/>
                        <a:t>67.9</a:t>
                      </a:r>
                      <a:endParaRPr lang="en-US" sz="1200" noProof="0" dirty="0"/>
                    </a:p>
                  </a:txBody>
                  <a:tcPr marL="91424" marR="91424" marT="45713" marB="45713" anchor="ctr"/>
                </a:tc>
                <a:extLst>
                  <a:ext uri="{0D108BD9-81ED-4DB2-BD59-A6C34878D82A}">
                    <a16:rowId xmlns:a16="http://schemas.microsoft.com/office/drawing/2014/main" val="3735862302"/>
                  </a:ext>
                </a:extLst>
              </a:tr>
              <a:tr h="457174">
                <a:tc>
                  <a:txBody>
                    <a:bodyPr/>
                    <a:lstStyle/>
                    <a:p>
                      <a:r>
                        <a:rPr lang="en-US" sz="1200" noProof="0" dirty="0"/>
                        <a:t>Construction of civil and water engineering facilities</a:t>
                      </a:r>
                    </a:p>
                  </a:txBody>
                  <a:tcPr marL="91424" marR="91424" marT="45713" marB="45713"/>
                </a:tc>
                <a:tc>
                  <a:txBody>
                    <a:bodyPr/>
                    <a:lstStyle/>
                    <a:p>
                      <a:pPr algn="ctr"/>
                      <a:r>
                        <a:rPr lang="en-US" sz="1200" noProof="0" dirty="0" smtClean="0"/>
                        <a:t>47.0</a:t>
                      </a:r>
                      <a:endParaRPr lang="en-US" sz="1200" noProof="0" dirty="0"/>
                    </a:p>
                  </a:txBody>
                  <a:tcPr marL="91424" marR="91424" marT="45713" marB="45713" anchor="ctr"/>
                </a:tc>
                <a:tc>
                  <a:txBody>
                    <a:bodyPr/>
                    <a:lstStyle/>
                    <a:p>
                      <a:pPr algn="ctr"/>
                      <a:r>
                        <a:rPr lang="en-US" sz="1200" noProof="0" dirty="0" smtClean="0"/>
                        <a:t>44.7</a:t>
                      </a:r>
                      <a:endParaRPr lang="en-US" sz="1200" noProof="0" dirty="0"/>
                    </a:p>
                  </a:txBody>
                  <a:tcPr marL="91424" marR="91424" marT="45713" marB="45713" anchor="ctr"/>
                </a:tc>
                <a:tc>
                  <a:txBody>
                    <a:bodyPr/>
                    <a:lstStyle/>
                    <a:p>
                      <a:pPr algn="ctr"/>
                      <a:r>
                        <a:rPr lang="en-US" sz="1200" noProof="0" dirty="0" smtClean="0"/>
                        <a:t>38.6</a:t>
                      </a:r>
                      <a:endParaRPr lang="en-US" sz="1200" noProof="0" dirty="0"/>
                    </a:p>
                  </a:txBody>
                  <a:tcPr marL="91424" marR="91424" marT="45713" marB="45713" anchor="ctr"/>
                </a:tc>
                <a:extLst>
                  <a:ext uri="{0D108BD9-81ED-4DB2-BD59-A6C34878D82A}">
                    <a16:rowId xmlns:a16="http://schemas.microsoft.com/office/drawing/2014/main" val="2467127130"/>
                  </a:ext>
                </a:extLst>
              </a:tr>
              <a:tr h="4571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Construction works related to erection of </a:t>
                      </a:r>
                      <a:r>
                        <a:rPr lang="en-US" sz="1200" noProof="0" dirty="0" smtClean="0"/>
                        <a:t>building</a:t>
                      </a:r>
                      <a:r>
                        <a:rPr lang="pl-PL" sz="1200" noProof="0" dirty="0" smtClean="0"/>
                        <a:t>s</a:t>
                      </a:r>
                      <a:endParaRPr lang="en-US" sz="1200" noProof="0" dirty="0"/>
                    </a:p>
                  </a:txBody>
                  <a:tcPr marL="91424" marR="91424" marT="45713" marB="45713"/>
                </a:tc>
                <a:tc>
                  <a:txBody>
                    <a:bodyPr/>
                    <a:lstStyle/>
                    <a:p>
                      <a:pPr algn="ctr"/>
                      <a:r>
                        <a:rPr lang="en-US" sz="1200" noProof="0" dirty="0" smtClean="0"/>
                        <a:t>55.5</a:t>
                      </a:r>
                      <a:endParaRPr lang="en-US" sz="1200" noProof="0" dirty="0"/>
                    </a:p>
                  </a:txBody>
                  <a:tcPr marL="91424" marR="91424" marT="45713" marB="45713" anchor="ctr"/>
                </a:tc>
                <a:tc>
                  <a:txBody>
                    <a:bodyPr/>
                    <a:lstStyle/>
                    <a:p>
                      <a:pPr algn="ctr"/>
                      <a:r>
                        <a:rPr lang="en-US" sz="1200" noProof="0" dirty="0" smtClean="0"/>
                        <a:t>56.7</a:t>
                      </a:r>
                      <a:endParaRPr lang="en-US" sz="1200" noProof="0" dirty="0"/>
                    </a:p>
                  </a:txBody>
                  <a:tcPr marL="91424" marR="91424" marT="45713" marB="45713" anchor="ctr"/>
                </a:tc>
                <a:tc>
                  <a:txBody>
                    <a:bodyPr/>
                    <a:lstStyle/>
                    <a:p>
                      <a:pPr algn="ctr"/>
                      <a:r>
                        <a:rPr lang="en-US" sz="1200" noProof="0" dirty="0" smtClean="0"/>
                        <a:t>52.9</a:t>
                      </a:r>
                      <a:endParaRPr lang="en-US" sz="1200" noProof="0" dirty="0"/>
                    </a:p>
                  </a:txBody>
                  <a:tcPr marL="91424" marR="91424" marT="45713" marB="45713" anchor="ctr"/>
                </a:tc>
                <a:extLst>
                  <a:ext uri="{0D108BD9-81ED-4DB2-BD59-A6C34878D82A}">
                    <a16:rowId xmlns:a16="http://schemas.microsoft.com/office/drawing/2014/main" val="3235184827"/>
                  </a:ext>
                </a:extLst>
              </a:tr>
              <a:tr h="350624">
                <a:tc gridSpan="4">
                  <a:txBody>
                    <a:bodyPr/>
                    <a:lstStyle/>
                    <a:p>
                      <a:pPr algn="r"/>
                      <a:r>
                        <a:rPr lang="en-US" sz="1100" noProof="0" dirty="0" smtClean="0"/>
                        <a:t>Source: GUS (Statistics Poland)</a:t>
                      </a:r>
                      <a:endParaRPr lang="en-US" sz="1400" noProof="0" dirty="0"/>
                    </a:p>
                  </a:txBody>
                  <a:tcPr marL="91424" marR="91424" marT="45713" marB="45713" anchor="b"/>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638601031"/>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5">
            <a:extLst>
              <a:ext uri="{FF2B5EF4-FFF2-40B4-BE49-F238E27FC236}">
                <a16:creationId xmlns:a16="http://schemas.microsoft.com/office/drawing/2014/main" id="{EF62588B-DED6-44AB-9480-D729DA1593D0}"/>
              </a:ext>
            </a:extLst>
          </p:cNvPr>
          <p:cNvSpPr>
            <a:spLocks noChangeArrowheads="1"/>
          </p:cNvSpPr>
          <p:nvPr/>
        </p:nvSpPr>
        <p:spPr bwMode="auto">
          <a:xfrm>
            <a:off x="314325" y="657225"/>
            <a:ext cx="2317750" cy="23177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3011" name="TextBox 6">
            <a:extLst>
              <a:ext uri="{FF2B5EF4-FFF2-40B4-BE49-F238E27FC236}">
                <a16:creationId xmlns:a16="http://schemas.microsoft.com/office/drawing/2014/main" id="{5C759C95-0CB7-43CB-A092-948ECA111230}"/>
              </a:ext>
            </a:extLst>
          </p:cNvPr>
          <p:cNvSpPr txBox="1">
            <a:spLocks noChangeArrowheads="1"/>
          </p:cNvSpPr>
          <p:nvPr/>
        </p:nvSpPr>
        <p:spPr bwMode="auto">
          <a:xfrm>
            <a:off x="609600" y="1096963"/>
            <a:ext cx="1727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82</a:t>
            </a:r>
            <a:r>
              <a:rPr lang="pl-PL" altLang="pl-PL" sz="6000" b="1">
                <a:solidFill>
                  <a:schemeClr val="bg1"/>
                </a:solidFill>
              </a:rPr>
              <a:t>%</a:t>
            </a:r>
            <a:endParaRPr lang="en-US" altLang="pl-PL" b="1">
              <a:solidFill>
                <a:schemeClr val="bg1"/>
              </a:solidFill>
            </a:endParaRPr>
          </a:p>
        </p:txBody>
      </p:sp>
      <p:sp>
        <p:nvSpPr>
          <p:cNvPr id="43012" name="TextBox 7">
            <a:extLst>
              <a:ext uri="{FF2B5EF4-FFF2-40B4-BE49-F238E27FC236}">
                <a16:creationId xmlns:a16="http://schemas.microsoft.com/office/drawing/2014/main" id="{C0520ADF-0AB9-463C-8209-CA42F0E98B2D}"/>
              </a:ext>
            </a:extLst>
          </p:cNvPr>
          <p:cNvSpPr txBox="1">
            <a:spLocks noChangeArrowheads="1"/>
          </p:cNvSpPr>
          <p:nvPr/>
        </p:nvSpPr>
        <p:spPr bwMode="auto">
          <a:xfrm>
            <a:off x="536575" y="1878013"/>
            <a:ext cx="187325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of construction </a:t>
            </a:r>
            <a:r>
              <a:rPr lang="en-US" altLang="pl-PL" sz="1400" i="1" dirty="0" smtClean="0">
                <a:solidFill>
                  <a:srgbClr val="FFFFFF"/>
                </a:solidFill>
              </a:rPr>
              <a:t>export</a:t>
            </a:r>
            <a:r>
              <a:rPr lang="pl-PL" altLang="pl-PL" sz="1400" i="1" dirty="0" smtClean="0">
                <a:solidFill>
                  <a:srgbClr val="FFFFFF"/>
                </a:solidFill>
              </a:rPr>
              <a:t>s</a:t>
            </a:r>
            <a:r>
              <a:rPr lang="pl-PL" altLang="pl-PL" sz="1400" i="1" dirty="0">
                <a:solidFill>
                  <a:srgbClr val="FFFFFF"/>
                </a:solidFill>
              </a:rPr>
              <a:t/>
            </a:r>
            <a:br>
              <a:rPr lang="pl-PL" altLang="pl-PL" sz="1400" i="1" dirty="0">
                <a:solidFill>
                  <a:srgbClr val="FFFFFF"/>
                </a:solidFill>
              </a:rPr>
            </a:br>
            <a:r>
              <a:rPr lang="en-US" altLang="pl-PL" sz="1400" i="1" dirty="0" smtClean="0">
                <a:solidFill>
                  <a:srgbClr val="FFFFFF"/>
                </a:solidFill>
              </a:rPr>
              <a:t>w</a:t>
            </a:r>
            <a:r>
              <a:rPr lang="pl-PL" altLang="pl-PL" sz="1400" i="1" dirty="0" err="1" smtClean="0">
                <a:solidFill>
                  <a:srgbClr val="FFFFFF"/>
                </a:solidFill>
              </a:rPr>
              <a:t>ent</a:t>
            </a:r>
            <a:r>
              <a:rPr lang="en-US" altLang="pl-PL" sz="1400" i="1" dirty="0" smtClean="0">
                <a:solidFill>
                  <a:srgbClr val="FFFFFF"/>
                </a:solidFill>
              </a:rPr>
              <a:t> to </a:t>
            </a:r>
            <a:r>
              <a:rPr lang="en-US" altLang="pl-PL" sz="1400" i="1" dirty="0">
                <a:solidFill>
                  <a:srgbClr val="FFFFFF"/>
                </a:solidFill>
              </a:rPr>
              <a:t>EU markets in 2017 </a:t>
            </a:r>
          </a:p>
        </p:txBody>
      </p:sp>
      <p:sp>
        <p:nvSpPr>
          <p:cNvPr id="37893" name="TextBox 9">
            <a:extLst>
              <a:ext uri="{FF2B5EF4-FFF2-40B4-BE49-F238E27FC236}">
                <a16:creationId xmlns:a16="http://schemas.microsoft.com/office/drawing/2014/main" id="{80546C55-23AD-4C7F-811D-801586CE1590}"/>
              </a:ext>
            </a:extLst>
          </p:cNvPr>
          <p:cNvSpPr txBox="1">
            <a:spLocks noChangeArrowheads="1"/>
          </p:cNvSpPr>
          <p:nvPr/>
        </p:nvSpPr>
        <p:spPr bwMode="auto">
          <a:xfrm>
            <a:off x="6790407" y="3779837"/>
            <a:ext cx="2606675" cy="10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defRPr/>
            </a:pPr>
            <a:r>
              <a:rPr lang="en-US" altLang="pl-PL" sz="3200" b="1" dirty="0"/>
              <a:t>﻿</a:t>
            </a:r>
            <a:r>
              <a:rPr lang="en-US" altLang="pl-PL" sz="3200" b="1" dirty="0" smtClean="0"/>
              <a:t>512</a:t>
            </a:r>
            <a:r>
              <a:rPr lang="pl-PL" altLang="pl-PL" sz="3200" b="1" dirty="0" smtClean="0"/>
              <a:t>,</a:t>
            </a:r>
            <a:r>
              <a:rPr lang="en-US" altLang="pl-PL" sz="3200" b="1" dirty="0" smtClean="0"/>
              <a:t>933</a:t>
            </a:r>
            <a:endParaRPr lang="en-US" altLang="pl-PL" sz="3200" b="1" dirty="0"/>
          </a:p>
          <a:p>
            <a:pPr algn="ctr" eaLnBrk="1">
              <a:lnSpc>
                <a:spcPct val="93000"/>
              </a:lnSpc>
              <a:buClr>
                <a:srgbClr val="000000"/>
              </a:buClr>
              <a:buSzPct val="100000"/>
              <a:buFont typeface="Times New Roman" panose="02020603050405020304" pitchFamily="18" charset="0"/>
              <a:buNone/>
              <a:defRPr/>
            </a:pPr>
            <a:r>
              <a:rPr lang="en-US" altLang="pl-PL" sz="1050" dirty="0"/>
              <a:t>﻿national economy </a:t>
            </a:r>
            <a:r>
              <a:rPr lang="en-US" altLang="pl-PL" sz="1050" dirty="0" smtClean="0"/>
              <a:t>entities</a:t>
            </a:r>
            <a:r>
              <a:rPr lang="pl-PL" altLang="pl-PL" sz="1050" dirty="0" smtClean="0"/>
              <a:t> </a:t>
            </a:r>
            <a:r>
              <a:rPr lang="pl-PL" altLang="pl-PL" sz="1050" dirty="0" err="1" smtClean="0"/>
              <a:t>are</a:t>
            </a:r>
            <a:r>
              <a:rPr lang="en-US" altLang="pl-PL" sz="1050" dirty="0" smtClean="0"/>
              <a:t> </a:t>
            </a:r>
            <a:r>
              <a:rPr lang="en-US" altLang="pl-PL" sz="1050" dirty="0"/>
              <a:t>listed </a:t>
            </a:r>
            <a:r>
              <a:rPr lang="pl-PL" altLang="pl-PL" sz="1050" dirty="0" smtClean="0"/>
              <a:t>in the </a:t>
            </a:r>
            <a:r>
              <a:rPr lang="pl-PL" altLang="pl-PL" sz="1050" dirty="0" err="1" smtClean="0"/>
              <a:t>construction</a:t>
            </a:r>
            <a:r>
              <a:rPr lang="pl-PL" altLang="pl-PL" sz="1050" dirty="0" smtClean="0"/>
              <a:t> </a:t>
            </a:r>
            <a:r>
              <a:rPr lang="pl-PL" altLang="pl-PL" sz="1050" dirty="0" err="1" smtClean="0"/>
              <a:t>section</a:t>
            </a:r>
            <a:r>
              <a:rPr lang="pl-PL" altLang="pl-PL" sz="1050" dirty="0" smtClean="0"/>
              <a:t> of</a:t>
            </a:r>
            <a:r>
              <a:rPr lang="pl-PL" altLang="pl-PL" sz="1050" dirty="0"/>
              <a:t/>
            </a:r>
            <a:br>
              <a:rPr lang="pl-PL" altLang="pl-PL" sz="1050" dirty="0"/>
            </a:br>
            <a:r>
              <a:rPr lang="en-US" altLang="pl-PL" sz="1050" dirty="0" smtClean="0"/>
              <a:t>the </a:t>
            </a:r>
            <a:r>
              <a:rPr lang="en-US" altLang="pl-PL" sz="1050" dirty="0"/>
              <a:t>REGON </a:t>
            </a:r>
            <a:r>
              <a:rPr lang="en-US" altLang="pl-PL" sz="1050" dirty="0" smtClean="0"/>
              <a:t>register </a:t>
            </a:r>
            <a:endParaRPr lang="en-US" altLang="pl-PL" sz="1050" dirty="0"/>
          </a:p>
        </p:txBody>
      </p:sp>
      <p:sp>
        <p:nvSpPr>
          <p:cNvPr id="43014" name="Oval 14">
            <a:extLst>
              <a:ext uri="{FF2B5EF4-FFF2-40B4-BE49-F238E27FC236}">
                <a16:creationId xmlns:a16="http://schemas.microsoft.com/office/drawing/2014/main" id="{0C061556-67D7-4705-968F-0FEF426B6326}"/>
              </a:ext>
            </a:extLst>
          </p:cNvPr>
          <p:cNvSpPr>
            <a:spLocks noChangeArrowheads="1"/>
          </p:cNvSpPr>
          <p:nvPr/>
        </p:nvSpPr>
        <p:spPr bwMode="auto">
          <a:xfrm>
            <a:off x="6934869" y="4918026"/>
            <a:ext cx="2317750" cy="2319337"/>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3015" name="TextBox 15">
            <a:extLst>
              <a:ext uri="{FF2B5EF4-FFF2-40B4-BE49-F238E27FC236}">
                <a16:creationId xmlns:a16="http://schemas.microsoft.com/office/drawing/2014/main" id="{73071079-533E-46F8-9CE2-0F89A9941E6A}"/>
              </a:ext>
            </a:extLst>
          </p:cNvPr>
          <p:cNvSpPr txBox="1">
            <a:spLocks noChangeArrowheads="1"/>
          </p:cNvSpPr>
          <p:nvPr/>
        </p:nvSpPr>
        <p:spPr bwMode="auto">
          <a:xfrm>
            <a:off x="6826919" y="5368876"/>
            <a:ext cx="260508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﻿3</a:t>
            </a:r>
            <a:r>
              <a:rPr lang="pl-PL" altLang="pl-PL" sz="6000" b="1">
                <a:solidFill>
                  <a:schemeClr val="bg1"/>
                </a:solidFill>
              </a:rPr>
              <a:t>.</a:t>
            </a:r>
            <a:r>
              <a:rPr lang="en-US" altLang="pl-PL" sz="6000" b="1">
                <a:solidFill>
                  <a:schemeClr val="bg1"/>
                </a:solidFill>
              </a:rPr>
              <a:t>37</a:t>
            </a:r>
            <a:r>
              <a:rPr lang="pl-PL" altLang="pl-PL" sz="6000" b="1">
                <a:solidFill>
                  <a:schemeClr val="bg1"/>
                </a:solidFill>
              </a:rPr>
              <a:t>%</a:t>
            </a:r>
            <a:endParaRPr lang="en-US" altLang="pl-PL" b="1">
              <a:solidFill>
                <a:schemeClr val="bg1"/>
              </a:solidFill>
            </a:endParaRPr>
          </a:p>
        </p:txBody>
      </p:sp>
      <p:sp>
        <p:nvSpPr>
          <p:cNvPr id="43016" name="TextBox 16">
            <a:extLst>
              <a:ext uri="{FF2B5EF4-FFF2-40B4-BE49-F238E27FC236}">
                <a16:creationId xmlns:a16="http://schemas.microsoft.com/office/drawing/2014/main" id="{9D78BBAF-B6B1-49B9-8878-1AA87658C12C}"/>
              </a:ext>
            </a:extLst>
          </p:cNvPr>
          <p:cNvSpPr txBox="1">
            <a:spLocks noChangeArrowheads="1"/>
          </p:cNvSpPr>
          <p:nvPr/>
        </p:nvSpPr>
        <p:spPr bwMode="auto">
          <a:xfrm>
            <a:off x="7193632" y="6345188"/>
            <a:ext cx="187166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share of </a:t>
            </a:r>
            <a:r>
              <a:rPr lang="en-US" altLang="pl-PL" sz="1400" i="1" dirty="0" smtClean="0">
                <a:solidFill>
                  <a:srgbClr val="FFFFFF"/>
                </a:solidFill>
              </a:rPr>
              <a:t>construction </a:t>
            </a:r>
            <a:r>
              <a:rPr lang="en-US" altLang="pl-PL" sz="1400" i="1" dirty="0">
                <a:solidFill>
                  <a:srgbClr val="FFFFFF"/>
                </a:solidFill>
              </a:rPr>
              <a:t>in total export in 2017</a:t>
            </a:r>
          </a:p>
        </p:txBody>
      </p:sp>
      <p:graphicFrame>
        <p:nvGraphicFramePr>
          <p:cNvPr id="3" name="Symbol zastępczy zawartości 8">
            <a:extLst>
              <a:ext uri="{FF2B5EF4-FFF2-40B4-BE49-F238E27FC236}">
                <a16:creationId xmlns:a16="http://schemas.microsoft.com/office/drawing/2014/main" id="{99E6AE73-87B3-42D5-8D17-A118E3B725E4}"/>
              </a:ext>
            </a:extLst>
          </p:cNvPr>
          <p:cNvGraphicFramePr>
            <a:graphicFrameLocks/>
          </p:cNvGraphicFramePr>
          <p:nvPr>
            <p:extLst>
              <p:ext uri="{D42A27DB-BD31-4B8C-83A1-F6EECF244321}">
                <p14:modId xmlns:p14="http://schemas.microsoft.com/office/powerpoint/2010/main" val="1895851363"/>
              </p:ext>
            </p:extLst>
          </p:nvPr>
        </p:nvGraphicFramePr>
        <p:xfrm>
          <a:off x="480094" y="3852813"/>
          <a:ext cx="5719763" cy="3524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ymbol zastępczy zawartości 8">
            <a:extLst>
              <a:ext uri="{FF2B5EF4-FFF2-40B4-BE49-F238E27FC236}">
                <a16:creationId xmlns:a16="http://schemas.microsoft.com/office/drawing/2014/main" id="{F2AA231F-5CC8-4C49-9A72-231B5F2C052F}"/>
              </a:ext>
            </a:extLst>
          </p:cNvPr>
          <p:cNvGraphicFramePr>
            <a:graphicFrameLocks/>
          </p:cNvGraphicFramePr>
          <p:nvPr>
            <p:extLst>
              <p:ext uri="{D42A27DB-BD31-4B8C-83A1-F6EECF244321}">
                <p14:modId xmlns:p14="http://schemas.microsoft.com/office/powerpoint/2010/main" val="3457011835"/>
              </p:ext>
            </p:extLst>
          </p:nvPr>
        </p:nvGraphicFramePr>
        <p:xfrm>
          <a:off x="2967038" y="627063"/>
          <a:ext cx="6799262" cy="2835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EF3C1A6-1C41-45EF-BEA7-03A6911D785F}"/>
              </a:ext>
            </a:extLst>
          </p:cNvPr>
          <p:cNvSpPr>
            <a:spLocks noGrp="1" noChangeArrowheads="1"/>
          </p:cNvSpPr>
          <p:nvPr>
            <p:ph type="title"/>
          </p:nvPr>
        </p:nvSpPr>
        <p:spPr>
          <a:xfrm>
            <a:off x="503238" y="301625"/>
            <a:ext cx="9069387" cy="669925"/>
          </a:xfrm>
        </p:spPr>
        <p:txBody>
          <a:bodyPr/>
          <a:lstStyle/>
          <a:p>
            <a:pPr eaLnBrk="1"/>
            <a:r>
              <a:rPr lang="en-US" altLang="pl-PL" sz="3600" b="1"/>
              <a:t>Yachts and boats</a:t>
            </a:r>
            <a:endParaRPr lang="en-US" altLang="pl-PL" sz="3200" b="1"/>
          </a:p>
        </p:txBody>
      </p:sp>
      <p:sp>
        <p:nvSpPr>
          <p:cNvPr id="44035" name="TextBox 3">
            <a:extLst>
              <a:ext uri="{FF2B5EF4-FFF2-40B4-BE49-F238E27FC236}">
                <a16:creationId xmlns:a16="http://schemas.microsoft.com/office/drawing/2014/main" id="{F00B06F4-441B-4DEB-9D11-691120D27F3A}"/>
              </a:ext>
            </a:extLst>
          </p:cNvPr>
          <p:cNvSpPr txBox="1">
            <a:spLocks noChangeArrowheads="1"/>
          </p:cNvSpPr>
          <p:nvPr/>
        </p:nvSpPr>
        <p:spPr bwMode="auto">
          <a:xfrm>
            <a:off x="1584325" y="1058863"/>
            <a:ext cx="70564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Boats produced in Poland are internationally recognized for their top quality, </a:t>
            </a:r>
            <a:br>
              <a:rPr lang="en-US" altLang="pl-PL" sz="1200" dirty="0" smtClean="0"/>
            </a:br>
            <a:r>
              <a:rPr lang="en-US" altLang="pl-PL" sz="1200" dirty="0" smtClean="0"/>
              <a:t>prefect finish and attention to detail. Our industry </a:t>
            </a:r>
            <a:r>
              <a:rPr lang="en-US" altLang="pl-PL" sz="1200" dirty="0" err="1" smtClean="0"/>
              <a:t>specialises</a:t>
            </a:r>
            <a:r>
              <a:rPr lang="en-US" altLang="pl-PL" sz="1200" dirty="0" smtClean="0"/>
              <a:t> in 6-9</a:t>
            </a:r>
            <a:r>
              <a:rPr lang="pl-PL" altLang="pl-PL" sz="1200" dirty="0" smtClean="0"/>
              <a:t> </a:t>
            </a:r>
            <a:r>
              <a:rPr lang="en-US" altLang="pl-PL" sz="1200" dirty="0" smtClean="0"/>
              <a:t>meter</a:t>
            </a:r>
            <a:r>
              <a:rPr lang="pl-PL" altLang="pl-PL" sz="1200" dirty="0" smtClean="0"/>
              <a:t> </a:t>
            </a:r>
            <a:r>
              <a:rPr lang="en-US" altLang="pl-PL" sz="1200" dirty="0" smtClean="0"/>
              <a:t>long motor yachts.</a:t>
            </a:r>
            <a:endParaRPr lang="en-US" altLang="pl-PL" sz="1200" dirty="0"/>
          </a:p>
        </p:txBody>
      </p:sp>
      <p:sp>
        <p:nvSpPr>
          <p:cNvPr id="44036" name="TextBox 5">
            <a:extLst>
              <a:ext uri="{FF2B5EF4-FFF2-40B4-BE49-F238E27FC236}">
                <a16:creationId xmlns:a16="http://schemas.microsoft.com/office/drawing/2014/main" id="{982F10C3-F0F5-4E20-B273-733EC32DA7CE}"/>
              </a:ext>
            </a:extLst>
          </p:cNvPr>
          <p:cNvSpPr txBox="1">
            <a:spLocks noChangeArrowheads="1"/>
          </p:cNvSpPr>
          <p:nvPr/>
        </p:nvSpPr>
        <p:spPr bwMode="auto">
          <a:xfrm>
            <a:off x="6692900" y="5148263"/>
            <a:ext cx="303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5400" b="1">
                <a:solidFill>
                  <a:schemeClr val="bg1"/>
                </a:solidFill>
                <a:latin typeface="Arial (Nagłówki)"/>
                <a:cs typeface="Arial" panose="020B0604020202020204" pitchFamily="34" charset="0"/>
              </a:rPr>
              <a:t>﻿﻿﻿22</a:t>
            </a:r>
            <a:r>
              <a:rPr lang="pl-PL" altLang="pl-PL" sz="5400" b="1">
                <a:solidFill>
                  <a:schemeClr val="bg1"/>
                </a:solidFill>
                <a:latin typeface="Arial (Nagłówki)"/>
                <a:cs typeface="Arial" panose="020B0604020202020204" pitchFamily="34" charset="0"/>
              </a:rPr>
              <a:t> 000</a:t>
            </a:r>
            <a:endParaRPr lang="en-US" altLang="pl-PL" sz="1600" b="1">
              <a:solidFill>
                <a:schemeClr val="bg1"/>
              </a:solidFill>
              <a:latin typeface="Arial (Nagłówki)"/>
              <a:cs typeface="Arial" panose="020B0604020202020204" pitchFamily="34" charset="0"/>
            </a:endParaRPr>
          </a:p>
        </p:txBody>
      </p:sp>
      <p:sp>
        <p:nvSpPr>
          <p:cNvPr id="44037" name="TextBox 7">
            <a:extLst>
              <a:ext uri="{FF2B5EF4-FFF2-40B4-BE49-F238E27FC236}">
                <a16:creationId xmlns:a16="http://schemas.microsoft.com/office/drawing/2014/main" id="{FB299460-878A-46FD-AFDD-10BEFE55C171}"/>
              </a:ext>
            </a:extLst>
          </p:cNvPr>
          <p:cNvSpPr txBox="1">
            <a:spLocks noChangeArrowheads="1"/>
          </p:cNvSpPr>
          <p:nvPr/>
        </p:nvSpPr>
        <p:spPr bwMode="auto">
          <a:xfrm>
            <a:off x="338138" y="2278738"/>
            <a:ext cx="2974975" cy="149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dirty="0" smtClean="0"/>
              <a:t>Strengths of the Polish industry include individual approach, </a:t>
            </a:r>
            <a:br>
              <a:rPr lang="en-US" altLang="pl-PL" sz="1400" dirty="0" smtClean="0"/>
            </a:br>
            <a:r>
              <a:rPr lang="en-US" altLang="pl-PL" sz="1400" dirty="0" smtClean="0"/>
              <a:t>unique designs and custom orders. </a:t>
            </a:r>
            <a:br>
              <a:rPr lang="en-US" altLang="pl-PL" sz="1400" dirty="0" smtClean="0"/>
            </a:br>
            <a:r>
              <a:rPr lang="en-US" altLang="pl-PL" sz="1400" dirty="0" smtClean="0"/>
              <a:t>Our industry </a:t>
            </a:r>
            <a:r>
              <a:rPr lang="en-US" altLang="pl-PL" sz="1400" dirty="0" err="1" smtClean="0"/>
              <a:t>specialises</a:t>
            </a:r>
            <a:r>
              <a:rPr lang="en-US" altLang="pl-PL" sz="1400" dirty="0" smtClean="0"/>
              <a:t> </a:t>
            </a:r>
            <a:br>
              <a:rPr lang="en-US" altLang="pl-PL" sz="1400" dirty="0" smtClean="0"/>
            </a:br>
            <a:r>
              <a:rPr lang="en-US" altLang="pl-PL" sz="1400" dirty="0" smtClean="0"/>
              <a:t>in 6-9 meter long motor yachts. In this category, Poland is second only to the United States.</a:t>
            </a:r>
            <a:endParaRPr lang="en-US" altLang="pl-PL" sz="1400" dirty="0"/>
          </a:p>
        </p:txBody>
      </p:sp>
      <p:sp>
        <p:nvSpPr>
          <p:cNvPr id="44038" name="Oval 10">
            <a:extLst>
              <a:ext uri="{FF2B5EF4-FFF2-40B4-BE49-F238E27FC236}">
                <a16:creationId xmlns:a16="http://schemas.microsoft.com/office/drawing/2014/main" id="{0245887C-443D-40A8-9434-13F795058493}"/>
              </a:ext>
            </a:extLst>
          </p:cNvPr>
          <p:cNvSpPr>
            <a:spLocks noChangeArrowheads="1"/>
          </p:cNvSpPr>
          <p:nvPr/>
        </p:nvSpPr>
        <p:spPr bwMode="auto">
          <a:xfrm>
            <a:off x="3427413" y="2411413"/>
            <a:ext cx="1655762" cy="1655762"/>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4039" name="TextBox 11">
            <a:extLst>
              <a:ext uri="{FF2B5EF4-FFF2-40B4-BE49-F238E27FC236}">
                <a16:creationId xmlns:a16="http://schemas.microsoft.com/office/drawing/2014/main" id="{2922D26D-AD25-4E7C-AEC8-B17C2C83EBEC}"/>
              </a:ext>
            </a:extLst>
          </p:cNvPr>
          <p:cNvSpPr txBox="1">
            <a:spLocks noChangeArrowheads="1"/>
          </p:cNvSpPr>
          <p:nvPr/>
        </p:nvSpPr>
        <p:spPr bwMode="auto">
          <a:xfrm>
            <a:off x="3095625" y="2627313"/>
            <a:ext cx="23764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6000" b="1">
                <a:solidFill>
                  <a:schemeClr val="bg1"/>
                </a:solidFill>
              </a:rPr>
              <a:t>﻿900</a:t>
            </a:r>
            <a:endParaRPr lang="en-US" altLang="pl-PL" b="1">
              <a:solidFill>
                <a:schemeClr val="bg1"/>
              </a:solidFill>
            </a:endParaRPr>
          </a:p>
        </p:txBody>
      </p:sp>
      <p:sp>
        <p:nvSpPr>
          <p:cNvPr id="44040" name="TextBox 12">
            <a:extLst>
              <a:ext uri="{FF2B5EF4-FFF2-40B4-BE49-F238E27FC236}">
                <a16:creationId xmlns:a16="http://schemas.microsoft.com/office/drawing/2014/main" id="{14C6F8C6-5D44-4A28-9E44-B50805262022}"/>
              </a:ext>
            </a:extLst>
          </p:cNvPr>
          <p:cNvSpPr txBox="1">
            <a:spLocks noChangeArrowheads="1"/>
          </p:cNvSpPr>
          <p:nvPr/>
        </p:nvSpPr>
        <p:spPr bwMode="auto">
          <a:xfrm>
            <a:off x="3313113" y="3490913"/>
            <a:ext cx="18716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pl-PL" altLang="pl-PL" sz="1400" i="1">
                <a:solidFill>
                  <a:srgbClr val="FFFFFF"/>
                </a:solidFill>
              </a:rPr>
              <a:t>companies</a:t>
            </a:r>
            <a:endParaRPr lang="en-US" altLang="pl-PL" sz="1200" i="1">
              <a:solidFill>
                <a:srgbClr val="FFFFFF"/>
              </a:solidFill>
            </a:endParaRPr>
          </a:p>
        </p:txBody>
      </p:sp>
      <p:grpSp>
        <p:nvGrpSpPr>
          <p:cNvPr id="44041" name="Group 21">
            <a:extLst>
              <a:ext uri="{FF2B5EF4-FFF2-40B4-BE49-F238E27FC236}">
                <a16:creationId xmlns:a16="http://schemas.microsoft.com/office/drawing/2014/main" id="{553DC860-5938-4EBA-BD8F-C0848902597E}"/>
              </a:ext>
            </a:extLst>
          </p:cNvPr>
          <p:cNvGrpSpPr>
            <a:grpSpLocks/>
          </p:cNvGrpSpPr>
          <p:nvPr/>
        </p:nvGrpSpPr>
        <p:grpSpPr bwMode="auto">
          <a:xfrm>
            <a:off x="4392613" y="323850"/>
            <a:ext cx="1439862" cy="1295400"/>
            <a:chOff x="4392240" y="323453"/>
            <a:chExt cx="1440160" cy="1296144"/>
          </a:xfrm>
        </p:grpSpPr>
        <p:cxnSp>
          <p:nvCxnSpPr>
            <p:cNvPr id="44044" name="Straight Connector 22">
              <a:extLst>
                <a:ext uri="{FF2B5EF4-FFF2-40B4-BE49-F238E27FC236}">
                  <a16:creationId xmlns:a16="http://schemas.microsoft.com/office/drawing/2014/main" id="{B4A5C65A-AEA7-42F2-9F25-547C345B1F62}"/>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045" name="Straight Connector 23">
              <a:extLst>
                <a:ext uri="{FF2B5EF4-FFF2-40B4-BE49-F238E27FC236}">
                  <a16:creationId xmlns:a16="http://schemas.microsoft.com/office/drawing/2014/main" id="{568D3217-5DB7-465E-B343-9CF4E00F0E9C}"/>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3" name="Symbol zastępczy zawartości 8">
            <a:extLst>
              <a:ext uri="{FF2B5EF4-FFF2-40B4-BE49-F238E27FC236}">
                <a16:creationId xmlns:a16="http://schemas.microsoft.com/office/drawing/2014/main" id="{F1AE2F0F-CD59-408E-BDE1-AF60A73B98A9}"/>
              </a:ext>
            </a:extLst>
          </p:cNvPr>
          <p:cNvGraphicFramePr>
            <a:graphicFrameLocks/>
          </p:cNvGraphicFramePr>
          <p:nvPr>
            <p:extLst>
              <p:ext uri="{D42A27DB-BD31-4B8C-83A1-F6EECF244321}">
                <p14:modId xmlns:p14="http://schemas.microsoft.com/office/powerpoint/2010/main" val="3880994090"/>
              </p:ext>
            </p:extLst>
          </p:nvPr>
        </p:nvGraphicFramePr>
        <p:xfrm>
          <a:off x="74613" y="4410075"/>
          <a:ext cx="9498012" cy="3068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Symbol zastępczy zawartości 8">
            <a:extLst>
              <a:ext uri="{FF2B5EF4-FFF2-40B4-BE49-F238E27FC236}">
                <a16:creationId xmlns:a16="http://schemas.microsoft.com/office/drawing/2014/main" id="{6EED6D4D-9D08-47F9-9714-9AE853124417}"/>
              </a:ext>
            </a:extLst>
          </p:cNvPr>
          <p:cNvGraphicFramePr>
            <a:graphicFrameLocks/>
          </p:cNvGraphicFramePr>
          <p:nvPr>
            <p:extLst>
              <p:ext uri="{D42A27DB-BD31-4B8C-83A1-F6EECF244321}">
                <p14:modId xmlns:p14="http://schemas.microsoft.com/office/powerpoint/2010/main" val="3723132698"/>
              </p:ext>
            </p:extLst>
          </p:nvPr>
        </p:nvGraphicFramePr>
        <p:xfrm>
          <a:off x="5255543" y="1952625"/>
          <a:ext cx="4789488" cy="25479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4">
            <a:extLst>
              <a:ext uri="{FF2B5EF4-FFF2-40B4-BE49-F238E27FC236}">
                <a16:creationId xmlns:a16="http://schemas.microsoft.com/office/drawing/2014/main" id="{D7C01D09-A01E-4A4A-9761-78847F9E3009}"/>
              </a:ext>
            </a:extLst>
          </p:cNvPr>
          <p:cNvSpPr>
            <a:spLocks noChangeArrowheads="1"/>
          </p:cNvSpPr>
          <p:nvPr/>
        </p:nvSpPr>
        <p:spPr bwMode="auto">
          <a:xfrm>
            <a:off x="2974975" y="4760913"/>
            <a:ext cx="2319338" cy="23177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5059" name="TextBox 5">
            <a:extLst>
              <a:ext uri="{FF2B5EF4-FFF2-40B4-BE49-F238E27FC236}">
                <a16:creationId xmlns:a16="http://schemas.microsoft.com/office/drawing/2014/main" id="{B315ECAA-96B0-4E5A-8035-8C34E61ABA39}"/>
              </a:ext>
            </a:extLst>
          </p:cNvPr>
          <p:cNvSpPr txBox="1">
            <a:spLocks noChangeArrowheads="1"/>
          </p:cNvSpPr>
          <p:nvPr/>
        </p:nvSpPr>
        <p:spPr bwMode="auto">
          <a:xfrm>
            <a:off x="2809875" y="5289550"/>
            <a:ext cx="26035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800" b="1" dirty="0">
                <a:solidFill>
                  <a:schemeClr val="bg1"/>
                </a:solidFill>
                <a:latin typeface="Arial (Nagłówki)"/>
              </a:rPr>
              <a:t>﻿</a:t>
            </a:r>
            <a:r>
              <a:rPr lang="en-US" altLang="pl-PL" sz="4800" b="1" dirty="0" smtClean="0">
                <a:solidFill>
                  <a:schemeClr val="bg1"/>
                </a:solidFill>
                <a:latin typeface="Arial (Nagłówki)"/>
              </a:rPr>
              <a:t>22</a:t>
            </a:r>
            <a:r>
              <a:rPr lang="pl-PL" altLang="pl-PL" sz="4800" b="1" dirty="0" smtClean="0">
                <a:solidFill>
                  <a:schemeClr val="bg1"/>
                </a:solidFill>
                <a:latin typeface="Arial (Nagłówki)"/>
              </a:rPr>
              <a:t>,000</a:t>
            </a:r>
            <a:endParaRPr lang="en-US" altLang="pl-PL" sz="1400" b="1" dirty="0">
              <a:solidFill>
                <a:schemeClr val="bg1"/>
              </a:solidFill>
              <a:latin typeface="Arial (Nagłówki)"/>
            </a:endParaRPr>
          </a:p>
        </p:txBody>
      </p:sp>
      <p:sp>
        <p:nvSpPr>
          <p:cNvPr id="45060" name="TextBox 6">
            <a:extLst>
              <a:ext uri="{FF2B5EF4-FFF2-40B4-BE49-F238E27FC236}">
                <a16:creationId xmlns:a16="http://schemas.microsoft.com/office/drawing/2014/main" id="{842B3D4C-9035-4903-A10F-370FC8B71EF3}"/>
              </a:ext>
            </a:extLst>
          </p:cNvPr>
          <p:cNvSpPr txBox="1">
            <a:spLocks noChangeArrowheads="1"/>
          </p:cNvSpPr>
          <p:nvPr/>
        </p:nvSpPr>
        <p:spPr bwMode="auto">
          <a:xfrm>
            <a:off x="3190875" y="6129338"/>
            <a:ext cx="18732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a:solidFill>
                  <a:srgbClr val="FFFFFF"/>
                </a:solidFill>
              </a:rPr>
              <a:t>yachts are produced in Poland </a:t>
            </a:r>
            <a:r>
              <a:rPr lang="pl-PL" altLang="pl-PL" sz="1400" i="1">
                <a:solidFill>
                  <a:srgbClr val="FFFFFF"/>
                </a:solidFill>
              </a:rPr>
              <a:t/>
            </a:r>
            <a:br>
              <a:rPr lang="pl-PL" altLang="pl-PL" sz="1400" i="1">
                <a:solidFill>
                  <a:srgbClr val="FFFFFF"/>
                </a:solidFill>
              </a:rPr>
            </a:br>
            <a:r>
              <a:rPr lang="en-US" altLang="pl-PL" sz="1400" i="1">
                <a:solidFill>
                  <a:srgbClr val="FFFFFF"/>
                </a:solidFill>
              </a:rPr>
              <a:t>annually</a:t>
            </a:r>
          </a:p>
        </p:txBody>
      </p:sp>
      <p:sp>
        <p:nvSpPr>
          <p:cNvPr id="45061" name="Oval 12">
            <a:extLst>
              <a:ext uri="{FF2B5EF4-FFF2-40B4-BE49-F238E27FC236}">
                <a16:creationId xmlns:a16="http://schemas.microsoft.com/office/drawing/2014/main" id="{1255FADF-C866-483E-939C-44AD184FBA9A}"/>
              </a:ext>
            </a:extLst>
          </p:cNvPr>
          <p:cNvSpPr>
            <a:spLocks noChangeArrowheads="1"/>
          </p:cNvSpPr>
          <p:nvPr/>
        </p:nvSpPr>
        <p:spPr bwMode="auto">
          <a:xfrm>
            <a:off x="5507038" y="5192713"/>
            <a:ext cx="1863725" cy="1865312"/>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5062" name="TextBox 13">
            <a:extLst>
              <a:ext uri="{FF2B5EF4-FFF2-40B4-BE49-F238E27FC236}">
                <a16:creationId xmlns:a16="http://schemas.microsoft.com/office/drawing/2014/main" id="{69D61012-FB08-425B-AB66-CB2DC026830D}"/>
              </a:ext>
            </a:extLst>
          </p:cNvPr>
          <p:cNvSpPr txBox="1">
            <a:spLocks noChangeArrowheads="1"/>
          </p:cNvSpPr>
          <p:nvPr/>
        </p:nvSpPr>
        <p:spPr bwMode="auto">
          <a:xfrm>
            <a:off x="5357813" y="5624513"/>
            <a:ext cx="2160587"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400" b="1">
                <a:solidFill>
                  <a:schemeClr val="bg1"/>
                </a:solidFill>
                <a:latin typeface="Arial (Nagłówki)"/>
              </a:rPr>
              <a:t>﻿﻿95</a:t>
            </a:r>
            <a:r>
              <a:rPr lang="pl-PL" altLang="pl-PL" sz="4400" b="1">
                <a:solidFill>
                  <a:schemeClr val="bg1"/>
                </a:solidFill>
                <a:latin typeface="Arial (Nagłówki)"/>
              </a:rPr>
              <a:t>%</a:t>
            </a:r>
            <a:endParaRPr lang="en-US" altLang="pl-PL" sz="1200" b="1">
              <a:solidFill>
                <a:schemeClr val="bg1"/>
              </a:solidFill>
              <a:latin typeface="Arial (Nagłówki)"/>
            </a:endParaRPr>
          </a:p>
        </p:txBody>
      </p:sp>
      <p:sp>
        <p:nvSpPr>
          <p:cNvPr id="45063" name="TextBox 14">
            <a:extLst>
              <a:ext uri="{FF2B5EF4-FFF2-40B4-BE49-F238E27FC236}">
                <a16:creationId xmlns:a16="http://schemas.microsoft.com/office/drawing/2014/main" id="{2929C595-9E8E-4CE3-9BAB-E580F847C700}"/>
              </a:ext>
            </a:extLst>
          </p:cNvPr>
          <p:cNvSpPr txBox="1">
            <a:spLocks noChangeArrowheads="1"/>
          </p:cNvSpPr>
          <p:nvPr/>
        </p:nvSpPr>
        <p:spPr bwMode="auto">
          <a:xfrm>
            <a:off x="5495925" y="6356350"/>
            <a:ext cx="18716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a:solidFill>
                  <a:srgbClr val="FFFFFF"/>
                </a:solidFill>
              </a:rPr>
              <a:t>of the production </a:t>
            </a:r>
            <a:r>
              <a:rPr lang="pl-PL" altLang="pl-PL" sz="1400" i="1">
                <a:solidFill>
                  <a:srgbClr val="FFFFFF"/>
                </a:solidFill>
              </a:rPr>
              <a:t/>
            </a:r>
            <a:br>
              <a:rPr lang="pl-PL" altLang="pl-PL" sz="1400" i="1">
                <a:solidFill>
                  <a:srgbClr val="FFFFFF"/>
                </a:solidFill>
              </a:rPr>
            </a:br>
            <a:r>
              <a:rPr lang="en-US" altLang="pl-PL" sz="1400" i="1">
                <a:solidFill>
                  <a:srgbClr val="FFFFFF"/>
                </a:solidFill>
              </a:rPr>
              <a:t>is exported</a:t>
            </a:r>
          </a:p>
        </p:txBody>
      </p:sp>
      <p:sp>
        <p:nvSpPr>
          <p:cNvPr id="45064" name="Oval 15">
            <a:extLst>
              <a:ext uri="{FF2B5EF4-FFF2-40B4-BE49-F238E27FC236}">
                <a16:creationId xmlns:a16="http://schemas.microsoft.com/office/drawing/2014/main" id="{E5DB8B0E-6FB3-43F4-9FD8-2AA2180DB9BC}"/>
              </a:ext>
            </a:extLst>
          </p:cNvPr>
          <p:cNvSpPr>
            <a:spLocks noChangeArrowheads="1"/>
          </p:cNvSpPr>
          <p:nvPr/>
        </p:nvSpPr>
        <p:spPr bwMode="auto">
          <a:xfrm>
            <a:off x="311150" y="4760913"/>
            <a:ext cx="2317750" cy="23177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50185" name="TextBox 16">
            <a:extLst>
              <a:ext uri="{FF2B5EF4-FFF2-40B4-BE49-F238E27FC236}">
                <a16:creationId xmlns:a16="http://schemas.microsoft.com/office/drawing/2014/main" id="{E29A8B04-9C2F-417E-B250-33B2394B05AE}"/>
              </a:ext>
            </a:extLst>
          </p:cNvPr>
          <p:cNvSpPr txBox="1">
            <a:spLocks noChangeArrowheads="1"/>
          </p:cNvSpPr>
          <p:nvPr/>
        </p:nvSpPr>
        <p:spPr bwMode="auto">
          <a:xfrm>
            <a:off x="252413" y="5233988"/>
            <a:ext cx="23764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defRPr/>
            </a:pPr>
            <a:r>
              <a:rPr lang="en-US" altLang="pl-PL" sz="4800" b="1" dirty="0">
                <a:solidFill>
                  <a:schemeClr val="bg1"/>
                </a:solidFill>
                <a:latin typeface="+mj-lt"/>
              </a:rPr>
              <a:t>﻿82</a:t>
            </a:r>
            <a:r>
              <a:rPr lang="pl-PL" altLang="pl-PL" sz="4800" b="1" dirty="0">
                <a:solidFill>
                  <a:schemeClr val="bg1"/>
                </a:solidFill>
                <a:latin typeface="+mj-lt"/>
              </a:rPr>
              <a:t>%</a:t>
            </a:r>
            <a:endParaRPr lang="en-US" altLang="pl-PL" sz="1400" b="1" dirty="0">
              <a:solidFill>
                <a:schemeClr val="bg1"/>
              </a:solidFill>
              <a:latin typeface="+mj-lt"/>
            </a:endParaRPr>
          </a:p>
        </p:txBody>
      </p:sp>
      <p:sp>
        <p:nvSpPr>
          <p:cNvPr id="45066" name="TextBox 17">
            <a:extLst>
              <a:ext uri="{FF2B5EF4-FFF2-40B4-BE49-F238E27FC236}">
                <a16:creationId xmlns:a16="http://schemas.microsoft.com/office/drawing/2014/main" id="{A1B4BCF3-FB64-496B-A6D1-0368940EC77F}"/>
              </a:ext>
            </a:extLst>
          </p:cNvPr>
          <p:cNvSpPr txBox="1">
            <a:spLocks noChangeArrowheads="1"/>
          </p:cNvSpPr>
          <p:nvPr/>
        </p:nvSpPr>
        <p:spPr bwMode="auto">
          <a:xfrm>
            <a:off x="527050" y="5984875"/>
            <a:ext cx="18716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a:solidFill>
                  <a:srgbClr val="FFFFFF"/>
                </a:solidFill>
              </a:rPr>
              <a:t>of all off-shore yachts registered in Poland in 2017 </a:t>
            </a:r>
            <a:r>
              <a:rPr lang="pl-PL" altLang="pl-PL" sz="1400" i="1">
                <a:solidFill>
                  <a:srgbClr val="FFFFFF"/>
                </a:solidFill>
              </a:rPr>
              <a:t/>
            </a:r>
            <a:br>
              <a:rPr lang="pl-PL" altLang="pl-PL" sz="1400" i="1">
                <a:solidFill>
                  <a:srgbClr val="FFFFFF"/>
                </a:solidFill>
              </a:rPr>
            </a:br>
            <a:r>
              <a:rPr lang="en-US" altLang="pl-PL" sz="1400" i="1">
                <a:solidFill>
                  <a:srgbClr val="FFFFFF"/>
                </a:solidFill>
              </a:rPr>
              <a:t>were motor yachts</a:t>
            </a:r>
          </a:p>
        </p:txBody>
      </p:sp>
      <p:sp>
        <p:nvSpPr>
          <p:cNvPr id="45067" name="Oval 18">
            <a:extLst>
              <a:ext uri="{FF2B5EF4-FFF2-40B4-BE49-F238E27FC236}">
                <a16:creationId xmlns:a16="http://schemas.microsoft.com/office/drawing/2014/main" id="{A3C6EFB7-75FA-409D-AC23-079795F8BC9A}"/>
              </a:ext>
            </a:extLst>
          </p:cNvPr>
          <p:cNvSpPr>
            <a:spLocks noChangeArrowheads="1"/>
          </p:cNvSpPr>
          <p:nvPr/>
        </p:nvSpPr>
        <p:spPr bwMode="auto">
          <a:xfrm>
            <a:off x="7797800" y="5208588"/>
            <a:ext cx="1865313" cy="1865312"/>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5068" name="TextBox 19">
            <a:extLst>
              <a:ext uri="{FF2B5EF4-FFF2-40B4-BE49-F238E27FC236}">
                <a16:creationId xmlns:a16="http://schemas.microsoft.com/office/drawing/2014/main" id="{2F202A2C-9C1A-41EE-99A8-B05E79724359}"/>
              </a:ext>
            </a:extLst>
          </p:cNvPr>
          <p:cNvSpPr txBox="1">
            <a:spLocks noChangeArrowheads="1"/>
          </p:cNvSpPr>
          <p:nvPr/>
        </p:nvSpPr>
        <p:spPr bwMode="auto">
          <a:xfrm>
            <a:off x="7415213" y="5678488"/>
            <a:ext cx="26638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4400" b="1" dirty="0">
                <a:solidFill>
                  <a:schemeClr val="bg1"/>
                </a:solidFill>
                <a:latin typeface="Arial (Nagłówki)"/>
              </a:rPr>
              <a:t>﻿</a:t>
            </a:r>
            <a:r>
              <a:rPr lang="en-US" altLang="pl-PL" sz="4400" b="1" dirty="0" smtClean="0">
                <a:solidFill>
                  <a:schemeClr val="bg1"/>
                </a:solidFill>
                <a:latin typeface="Arial (Nagłówki)"/>
              </a:rPr>
              <a:t>35</a:t>
            </a:r>
            <a:r>
              <a:rPr lang="pl-PL" altLang="pl-PL" sz="4400" b="1" dirty="0" smtClean="0">
                <a:solidFill>
                  <a:schemeClr val="bg1"/>
                </a:solidFill>
                <a:latin typeface="Arial (Nagłówki)"/>
              </a:rPr>
              <a:t>,000</a:t>
            </a:r>
            <a:endParaRPr lang="en-US" altLang="pl-PL" sz="1200" b="1" dirty="0">
              <a:solidFill>
                <a:schemeClr val="bg1"/>
              </a:solidFill>
              <a:latin typeface="Arial (Nagłówki)"/>
            </a:endParaRPr>
          </a:p>
        </p:txBody>
      </p:sp>
      <p:sp>
        <p:nvSpPr>
          <p:cNvPr id="45069" name="TextBox 20">
            <a:extLst>
              <a:ext uri="{FF2B5EF4-FFF2-40B4-BE49-F238E27FC236}">
                <a16:creationId xmlns:a16="http://schemas.microsoft.com/office/drawing/2014/main" id="{25651D9B-5BAD-4BFE-9055-9CC12CAC46E1}"/>
              </a:ext>
            </a:extLst>
          </p:cNvPr>
          <p:cNvSpPr txBox="1">
            <a:spLocks noChangeArrowheads="1"/>
          </p:cNvSpPr>
          <p:nvPr/>
        </p:nvSpPr>
        <p:spPr bwMode="auto">
          <a:xfrm>
            <a:off x="7808913" y="6456363"/>
            <a:ext cx="18716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a:solidFill>
                  <a:srgbClr val="FFFFFF"/>
                </a:solidFill>
              </a:rPr>
              <a:t>jobs</a:t>
            </a:r>
          </a:p>
        </p:txBody>
      </p:sp>
      <p:graphicFrame>
        <p:nvGraphicFramePr>
          <p:cNvPr id="2" name="Symbol zastępczy zawartości 8">
            <a:extLst>
              <a:ext uri="{FF2B5EF4-FFF2-40B4-BE49-F238E27FC236}">
                <a16:creationId xmlns:a16="http://schemas.microsoft.com/office/drawing/2014/main" id="{0BF829AE-9D0D-4891-BE0A-BE2B63559949}"/>
              </a:ext>
            </a:extLst>
          </p:cNvPr>
          <p:cNvGraphicFramePr>
            <a:graphicFrameLocks/>
          </p:cNvGraphicFramePr>
          <p:nvPr>
            <p:extLst>
              <p:ext uri="{D42A27DB-BD31-4B8C-83A1-F6EECF244321}">
                <p14:modId xmlns:p14="http://schemas.microsoft.com/office/powerpoint/2010/main" val="3433034697"/>
              </p:ext>
            </p:extLst>
          </p:nvPr>
        </p:nvGraphicFramePr>
        <p:xfrm>
          <a:off x="723900" y="501650"/>
          <a:ext cx="8637588" cy="40036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4" name="Picture 15" descr="katalog_POLSKA_doPP_Layout 1-23_4.jpg">
            <a:extLst>
              <a:ext uri="{FF2B5EF4-FFF2-40B4-BE49-F238E27FC236}">
                <a16:creationId xmlns:a16="http://schemas.microsoft.com/office/drawing/2014/main" id="{E60ACB81-44E2-40CE-A44A-82CA79E331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1503" y="4267373"/>
            <a:ext cx="23225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itle 1">
            <a:extLst>
              <a:ext uri="{FF2B5EF4-FFF2-40B4-BE49-F238E27FC236}">
                <a16:creationId xmlns:a16="http://schemas.microsoft.com/office/drawing/2014/main" id="{BD129A07-364C-4F0F-B352-71A218A1AC72}"/>
              </a:ext>
            </a:extLst>
          </p:cNvPr>
          <p:cNvSpPr>
            <a:spLocks noGrp="1" noChangeArrowheads="1"/>
          </p:cNvSpPr>
          <p:nvPr>
            <p:ph type="title"/>
          </p:nvPr>
        </p:nvSpPr>
        <p:spPr>
          <a:xfrm>
            <a:off x="503238" y="301625"/>
            <a:ext cx="9069387" cy="669925"/>
          </a:xfrm>
        </p:spPr>
        <p:txBody>
          <a:bodyPr/>
          <a:lstStyle/>
          <a:p>
            <a:pPr eaLnBrk="1"/>
            <a:r>
              <a:rPr lang="en-US" altLang="pl-PL" sz="3600" b="1"/>
              <a:t>Car parts</a:t>
            </a:r>
            <a:endParaRPr lang="en-US" altLang="pl-PL" sz="3200" b="1"/>
          </a:p>
        </p:txBody>
      </p:sp>
      <p:sp>
        <p:nvSpPr>
          <p:cNvPr id="47107" name="TextBox 3">
            <a:extLst>
              <a:ext uri="{FF2B5EF4-FFF2-40B4-BE49-F238E27FC236}">
                <a16:creationId xmlns:a16="http://schemas.microsoft.com/office/drawing/2014/main" id="{6D3ACDF8-0DEA-4B76-B6B9-4BAAC739EC6E}"/>
              </a:ext>
            </a:extLst>
          </p:cNvPr>
          <p:cNvSpPr txBox="1">
            <a:spLocks noChangeArrowheads="1"/>
          </p:cNvSpPr>
          <p:nvPr/>
        </p:nvSpPr>
        <p:spPr bwMode="auto">
          <a:xfrm>
            <a:off x="1584325" y="1042988"/>
            <a:ext cx="70564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a:t>Poland is one of the leaders of the car part sector globally.</a:t>
            </a:r>
          </a:p>
        </p:txBody>
      </p:sp>
      <p:sp>
        <p:nvSpPr>
          <p:cNvPr id="47108" name="Oval 7">
            <a:extLst>
              <a:ext uri="{FF2B5EF4-FFF2-40B4-BE49-F238E27FC236}">
                <a16:creationId xmlns:a16="http://schemas.microsoft.com/office/drawing/2014/main" id="{450124AC-A28E-4B8A-8449-1D3913634243}"/>
              </a:ext>
            </a:extLst>
          </p:cNvPr>
          <p:cNvSpPr>
            <a:spLocks noChangeArrowheads="1"/>
          </p:cNvSpPr>
          <p:nvPr/>
        </p:nvSpPr>
        <p:spPr bwMode="auto">
          <a:xfrm>
            <a:off x="7056438" y="4926013"/>
            <a:ext cx="2519362" cy="2519362"/>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7109" name="TextBox 8">
            <a:extLst>
              <a:ext uri="{FF2B5EF4-FFF2-40B4-BE49-F238E27FC236}">
                <a16:creationId xmlns:a16="http://schemas.microsoft.com/office/drawing/2014/main" id="{9566A426-F5C2-41F5-9C2B-0BFCE8BC1C92}"/>
              </a:ext>
            </a:extLst>
          </p:cNvPr>
          <p:cNvSpPr txBox="1">
            <a:spLocks noChangeArrowheads="1"/>
          </p:cNvSpPr>
          <p:nvPr/>
        </p:nvSpPr>
        <p:spPr bwMode="auto">
          <a:xfrm>
            <a:off x="7127875" y="5065713"/>
            <a:ext cx="2376488"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2400" b="1">
                <a:solidFill>
                  <a:schemeClr val="bg1"/>
                </a:solidFill>
                <a:latin typeface="Arial (Nagłówki)"/>
              </a:rPr>
              <a:t>EUR</a:t>
            </a:r>
            <a:r>
              <a:rPr lang="en-US" altLang="pl-PL" sz="4400" b="1">
                <a:solidFill>
                  <a:schemeClr val="bg1"/>
                </a:solidFill>
                <a:latin typeface="Arial (Nagłówki)"/>
              </a:rPr>
              <a:t> </a:t>
            </a:r>
            <a:r>
              <a:rPr lang="pl-PL" altLang="pl-PL" sz="4400" b="1">
                <a:solidFill>
                  <a:schemeClr val="bg1"/>
                </a:solidFill>
                <a:latin typeface="Arial (Nagłówki)"/>
              </a:rPr>
              <a:t/>
            </a:r>
            <a:br>
              <a:rPr lang="pl-PL" altLang="pl-PL" sz="4400" b="1">
                <a:solidFill>
                  <a:schemeClr val="bg1"/>
                </a:solidFill>
                <a:latin typeface="Arial (Nagłówki)"/>
              </a:rPr>
            </a:br>
            <a:r>
              <a:rPr lang="en-US" altLang="pl-PL" sz="3600" b="1">
                <a:solidFill>
                  <a:schemeClr val="bg1"/>
                </a:solidFill>
                <a:latin typeface="Arial (Nagłówki)"/>
              </a:rPr>
              <a:t>7.7 billion </a:t>
            </a:r>
            <a:endParaRPr lang="en-US" altLang="pl-PL" sz="1200" b="1">
              <a:solidFill>
                <a:schemeClr val="bg1"/>
              </a:solidFill>
              <a:latin typeface="Arial (Nagłówki)"/>
            </a:endParaRPr>
          </a:p>
        </p:txBody>
      </p:sp>
      <p:sp>
        <p:nvSpPr>
          <p:cNvPr id="47110" name="TextBox 9">
            <a:extLst>
              <a:ext uri="{FF2B5EF4-FFF2-40B4-BE49-F238E27FC236}">
                <a16:creationId xmlns:a16="http://schemas.microsoft.com/office/drawing/2014/main" id="{2BC91153-477D-4C84-ADB8-5B7E2695062A}"/>
              </a:ext>
            </a:extLst>
          </p:cNvPr>
          <p:cNvSpPr txBox="1">
            <a:spLocks noChangeArrowheads="1"/>
          </p:cNvSpPr>
          <p:nvPr/>
        </p:nvSpPr>
        <p:spPr bwMode="auto">
          <a:xfrm>
            <a:off x="7351713" y="6443663"/>
            <a:ext cx="18716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export of automotive products from Poland in 2017 </a:t>
            </a:r>
          </a:p>
        </p:txBody>
      </p:sp>
      <p:sp>
        <p:nvSpPr>
          <p:cNvPr id="47111" name="Oval 10">
            <a:extLst>
              <a:ext uri="{FF2B5EF4-FFF2-40B4-BE49-F238E27FC236}">
                <a16:creationId xmlns:a16="http://schemas.microsoft.com/office/drawing/2014/main" id="{3D9CE418-C9A2-4FD7-9E5B-11E4994CCAD3}"/>
              </a:ext>
            </a:extLst>
          </p:cNvPr>
          <p:cNvSpPr>
            <a:spLocks noChangeArrowheads="1"/>
          </p:cNvSpPr>
          <p:nvPr/>
        </p:nvSpPr>
        <p:spPr bwMode="auto">
          <a:xfrm>
            <a:off x="360363" y="1439863"/>
            <a:ext cx="2519362" cy="25209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51207" name="TextBox 11">
            <a:extLst>
              <a:ext uri="{FF2B5EF4-FFF2-40B4-BE49-F238E27FC236}">
                <a16:creationId xmlns:a16="http://schemas.microsoft.com/office/drawing/2014/main" id="{E0276B15-2EB9-4A70-8DE5-EA4EBEFB0F45}"/>
              </a:ext>
            </a:extLst>
          </p:cNvPr>
          <p:cNvSpPr txBox="1">
            <a:spLocks noChangeArrowheads="1"/>
          </p:cNvSpPr>
          <p:nvPr/>
        </p:nvSpPr>
        <p:spPr bwMode="auto">
          <a:xfrm>
            <a:off x="-9525" y="1593850"/>
            <a:ext cx="32575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defRPr/>
            </a:pPr>
            <a:r>
              <a:rPr lang="pl-PL" altLang="pl-PL" sz="2400" b="1" dirty="0">
                <a:solidFill>
                  <a:schemeClr val="bg1"/>
                </a:solidFill>
                <a:latin typeface="+mj-lt"/>
              </a:rPr>
              <a:t>EUR</a:t>
            </a:r>
            <a:r>
              <a:rPr lang="en-US" altLang="pl-PL" sz="4400" b="1" dirty="0">
                <a:solidFill>
                  <a:schemeClr val="bg1"/>
                </a:solidFill>
                <a:latin typeface="+mj-lt"/>
              </a:rPr>
              <a:t>﻿</a:t>
            </a:r>
            <a:r>
              <a:rPr lang="pl-PL" altLang="pl-PL" sz="4400" b="1" dirty="0">
                <a:solidFill>
                  <a:schemeClr val="bg1"/>
                </a:solidFill>
                <a:latin typeface="+mj-lt"/>
              </a:rPr>
              <a:t/>
            </a:r>
            <a:br>
              <a:rPr lang="pl-PL" altLang="pl-PL" sz="4400" b="1" dirty="0">
                <a:solidFill>
                  <a:schemeClr val="bg1"/>
                </a:solidFill>
                <a:latin typeface="+mj-lt"/>
              </a:rPr>
            </a:br>
            <a:r>
              <a:rPr lang="en-US" altLang="pl-PL" sz="3600" b="1" dirty="0">
                <a:solidFill>
                  <a:schemeClr val="bg1"/>
                </a:solidFill>
                <a:latin typeface="+mj-lt"/>
              </a:rPr>
              <a:t>34.7 billion </a:t>
            </a:r>
            <a:endParaRPr lang="en-US" altLang="pl-PL" sz="1050" b="1" dirty="0">
              <a:solidFill>
                <a:schemeClr val="bg1"/>
              </a:solidFill>
              <a:latin typeface="+mj-lt"/>
            </a:endParaRPr>
          </a:p>
        </p:txBody>
      </p:sp>
      <p:sp>
        <p:nvSpPr>
          <p:cNvPr id="47113" name="TextBox 12">
            <a:extLst>
              <a:ext uri="{FF2B5EF4-FFF2-40B4-BE49-F238E27FC236}">
                <a16:creationId xmlns:a16="http://schemas.microsoft.com/office/drawing/2014/main" id="{DFFEFD8E-8850-43E2-BE40-7F81861C40BB}"/>
              </a:ext>
            </a:extLst>
          </p:cNvPr>
          <p:cNvSpPr txBox="1">
            <a:spLocks noChangeArrowheads="1"/>
          </p:cNvSpPr>
          <p:nvPr/>
        </p:nvSpPr>
        <p:spPr bwMode="auto">
          <a:xfrm>
            <a:off x="676275" y="2771775"/>
            <a:ext cx="1871663"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value of production sold by </a:t>
            </a:r>
            <a:r>
              <a:rPr lang="en-US" altLang="pl-PL" sz="1400" i="1" dirty="0" smtClean="0">
                <a:solidFill>
                  <a:srgbClr val="FFFFFF"/>
                </a:solidFill>
              </a:rPr>
              <a:t>automotive sector</a:t>
            </a:r>
            <a:r>
              <a:rPr lang="pl-PL" altLang="pl-PL" sz="1400" i="1" dirty="0" smtClean="0">
                <a:solidFill>
                  <a:srgbClr val="FFFFFF"/>
                </a:solidFill>
              </a:rPr>
              <a:t> </a:t>
            </a:r>
            <a:r>
              <a:rPr lang="pl-PL" altLang="pl-PL" sz="1400" i="1" dirty="0" err="1" smtClean="0">
                <a:solidFill>
                  <a:srgbClr val="FFFFFF"/>
                </a:solidFill>
              </a:rPr>
              <a:t>companies</a:t>
            </a:r>
            <a:r>
              <a:rPr lang="en-US" altLang="pl-PL" sz="1400" i="1" dirty="0" smtClean="0">
                <a:solidFill>
                  <a:srgbClr val="FFFFFF"/>
                </a:solidFill>
              </a:rPr>
              <a:t>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in 2017</a:t>
            </a:r>
          </a:p>
        </p:txBody>
      </p:sp>
      <p:grpSp>
        <p:nvGrpSpPr>
          <p:cNvPr id="47115" name="Group 21">
            <a:extLst>
              <a:ext uri="{FF2B5EF4-FFF2-40B4-BE49-F238E27FC236}">
                <a16:creationId xmlns:a16="http://schemas.microsoft.com/office/drawing/2014/main" id="{BC7094A3-2701-4866-8739-6FDC2FF92677}"/>
              </a:ext>
            </a:extLst>
          </p:cNvPr>
          <p:cNvGrpSpPr>
            <a:grpSpLocks/>
          </p:cNvGrpSpPr>
          <p:nvPr/>
        </p:nvGrpSpPr>
        <p:grpSpPr bwMode="auto">
          <a:xfrm>
            <a:off x="4392613" y="323850"/>
            <a:ext cx="1439862" cy="982663"/>
            <a:chOff x="4392240" y="323453"/>
            <a:chExt cx="1440160" cy="1296144"/>
          </a:xfrm>
        </p:grpSpPr>
        <p:cxnSp>
          <p:nvCxnSpPr>
            <p:cNvPr id="47118" name="Straight Connector 22">
              <a:extLst>
                <a:ext uri="{FF2B5EF4-FFF2-40B4-BE49-F238E27FC236}">
                  <a16:creationId xmlns:a16="http://schemas.microsoft.com/office/drawing/2014/main" id="{28934420-2DFE-45A6-B2F4-AC4A54DC16D3}"/>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7119" name="Straight Connector 23">
              <a:extLst>
                <a:ext uri="{FF2B5EF4-FFF2-40B4-BE49-F238E27FC236}">
                  <a16:creationId xmlns:a16="http://schemas.microsoft.com/office/drawing/2014/main" id="{8FF60AB1-6C20-44C4-87F1-7DF8BBCFF98C}"/>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2B3704CD-46A2-473F-9CD4-BEC5AC1AE12E}"/>
              </a:ext>
            </a:extLst>
          </p:cNvPr>
          <p:cNvGraphicFramePr>
            <a:graphicFrameLocks/>
          </p:cNvGraphicFramePr>
          <p:nvPr>
            <p:extLst>
              <p:ext uri="{D42A27DB-BD31-4B8C-83A1-F6EECF244321}">
                <p14:modId xmlns:p14="http://schemas.microsoft.com/office/powerpoint/2010/main" val="3528047779"/>
              </p:ext>
            </p:extLst>
          </p:nvPr>
        </p:nvGraphicFramePr>
        <p:xfrm>
          <a:off x="3384550" y="1547813"/>
          <a:ext cx="6480175" cy="2695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Symbol zastępczy zawartości 8">
            <a:extLst>
              <a:ext uri="{FF2B5EF4-FFF2-40B4-BE49-F238E27FC236}">
                <a16:creationId xmlns:a16="http://schemas.microsoft.com/office/drawing/2014/main" id="{65D5E091-B2DD-41DA-BC0C-CE91683D1C1B}"/>
              </a:ext>
            </a:extLst>
          </p:cNvPr>
          <p:cNvGraphicFramePr>
            <a:graphicFrameLocks/>
          </p:cNvGraphicFramePr>
          <p:nvPr>
            <p:extLst>
              <p:ext uri="{D42A27DB-BD31-4B8C-83A1-F6EECF244321}">
                <p14:modId xmlns:p14="http://schemas.microsoft.com/office/powerpoint/2010/main" val="2523790446"/>
              </p:ext>
            </p:extLst>
          </p:nvPr>
        </p:nvGraphicFramePr>
        <p:xfrm>
          <a:off x="514350" y="4332288"/>
          <a:ext cx="6273800" cy="3111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DF51E98-785A-4F50-8827-310C20110A5D}"/>
              </a:ext>
            </a:extLst>
          </p:cNvPr>
          <p:cNvSpPr>
            <a:spLocks noGrp="1" noChangeArrowheads="1"/>
          </p:cNvSpPr>
          <p:nvPr>
            <p:ph type="title"/>
          </p:nvPr>
        </p:nvSpPr>
        <p:spPr>
          <a:xfrm>
            <a:off x="503238" y="301625"/>
            <a:ext cx="9069387" cy="669925"/>
          </a:xfrm>
        </p:spPr>
        <p:txBody>
          <a:bodyPr/>
          <a:lstStyle/>
          <a:p>
            <a:pPr eaLnBrk="1"/>
            <a:r>
              <a:rPr lang="en-US" altLang="pl-PL" sz="3600" b="1"/>
              <a:t>Aircraft parts</a:t>
            </a:r>
            <a:endParaRPr lang="en-US" altLang="pl-PL" sz="3200" b="1"/>
          </a:p>
        </p:txBody>
      </p:sp>
      <p:sp>
        <p:nvSpPr>
          <p:cNvPr id="48131" name="TextBox 3">
            <a:extLst>
              <a:ext uri="{FF2B5EF4-FFF2-40B4-BE49-F238E27FC236}">
                <a16:creationId xmlns:a16="http://schemas.microsoft.com/office/drawing/2014/main" id="{761639D5-FF43-4116-B657-9F38DF1A8AC5}"/>
              </a:ext>
            </a:extLst>
          </p:cNvPr>
          <p:cNvSpPr txBox="1">
            <a:spLocks noChangeArrowheads="1"/>
          </p:cNvSpPr>
          <p:nvPr/>
        </p:nvSpPr>
        <p:spPr bwMode="auto">
          <a:xfrm>
            <a:off x="1584325" y="1042988"/>
            <a:ext cx="7056438" cy="6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Poland’s share of the European aircraft industry is significant. For nearly 100 years </a:t>
            </a:r>
            <a:br>
              <a:rPr lang="en-US" altLang="pl-PL" sz="1200" dirty="0" smtClean="0"/>
            </a:br>
            <a:r>
              <a:rPr lang="en-US" altLang="pl-PL" sz="1200" dirty="0" smtClean="0"/>
              <a:t>our country has been designing planes and their elements, winning acclaim all over the globe. </a:t>
            </a:r>
            <a:br>
              <a:rPr lang="en-US" altLang="pl-PL" sz="1200" dirty="0" smtClean="0"/>
            </a:br>
            <a:r>
              <a:rPr lang="en-US" altLang="pl-PL" sz="1200" dirty="0" smtClean="0"/>
              <a:t>Every plane flying in the world today has at least one part produced in Poland.</a:t>
            </a:r>
            <a:endParaRPr lang="en-US" altLang="pl-PL" sz="1200" dirty="0"/>
          </a:p>
        </p:txBody>
      </p:sp>
      <p:sp>
        <p:nvSpPr>
          <p:cNvPr id="48132" name="Oval 4">
            <a:extLst>
              <a:ext uri="{FF2B5EF4-FFF2-40B4-BE49-F238E27FC236}">
                <a16:creationId xmlns:a16="http://schemas.microsoft.com/office/drawing/2014/main" id="{0ED6E125-8434-47B7-AD5E-38C26FA479EF}"/>
              </a:ext>
            </a:extLst>
          </p:cNvPr>
          <p:cNvSpPr>
            <a:spLocks noChangeArrowheads="1"/>
          </p:cNvSpPr>
          <p:nvPr/>
        </p:nvSpPr>
        <p:spPr bwMode="auto">
          <a:xfrm>
            <a:off x="7196138" y="2165350"/>
            <a:ext cx="2317750" cy="2317750"/>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8133" name="TextBox 5">
            <a:extLst>
              <a:ext uri="{FF2B5EF4-FFF2-40B4-BE49-F238E27FC236}">
                <a16:creationId xmlns:a16="http://schemas.microsoft.com/office/drawing/2014/main" id="{095037C7-D86C-466E-9E6A-E376AF45D1E0}"/>
              </a:ext>
            </a:extLst>
          </p:cNvPr>
          <p:cNvSpPr txBox="1">
            <a:spLocks noChangeArrowheads="1"/>
          </p:cNvSpPr>
          <p:nvPr/>
        </p:nvSpPr>
        <p:spPr bwMode="auto">
          <a:xfrm>
            <a:off x="7167563" y="2530475"/>
            <a:ext cx="23764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5400" b="1">
                <a:solidFill>
                  <a:schemeClr val="bg1"/>
                </a:solidFill>
                <a:latin typeface="Arial (Nagłówki)"/>
              </a:rPr>
              <a:t>18</a:t>
            </a:r>
            <a:r>
              <a:rPr lang="pl-PL" altLang="pl-PL" sz="5400" b="1">
                <a:solidFill>
                  <a:schemeClr val="bg1"/>
                </a:solidFill>
                <a:latin typeface="Arial (Nagłówki)"/>
              </a:rPr>
              <a:t>.</a:t>
            </a:r>
            <a:r>
              <a:rPr lang="en-US" altLang="pl-PL" sz="5400" b="1">
                <a:solidFill>
                  <a:schemeClr val="bg1"/>
                </a:solidFill>
                <a:latin typeface="Arial (Nagłówki)"/>
              </a:rPr>
              <a:t>4</a:t>
            </a:r>
            <a:r>
              <a:rPr lang="pl-PL" altLang="pl-PL" sz="5400" b="1">
                <a:solidFill>
                  <a:schemeClr val="bg1"/>
                </a:solidFill>
                <a:latin typeface="Arial (Nagłówki)"/>
              </a:rPr>
              <a:t>%</a:t>
            </a:r>
            <a:endParaRPr lang="en-US" altLang="pl-PL" sz="1600" b="1">
              <a:solidFill>
                <a:schemeClr val="bg1"/>
              </a:solidFill>
              <a:latin typeface="Arial (Nagłówki)"/>
            </a:endParaRPr>
          </a:p>
        </p:txBody>
      </p:sp>
      <p:sp>
        <p:nvSpPr>
          <p:cNvPr id="48134" name="TextBox 6">
            <a:extLst>
              <a:ext uri="{FF2B5EF4-FFF2-40B4-BE49-F238E27FC236}">
                <a16:creationId xmlns:a16="http://schemas.microsoft.com/office/drawing/2014/main" id="{0ACDDD8C-65C5-4438-B805-155A73586759}"/>
              </a:ext>
            </a:extLst>
          </p:cNvPr>
          <p:cNvSpPr txBox="1">
            <a:spLocks noChangeArrowheads="1"/>
          </p:cNvSpPr>
          <p:nvPr/>
        </p:nvSpPr>
        <p:spPr bwMode="auto">
          <a:xfrm>
            <a:off x="7419975" y="3429000"/>
            <a:ext cx="18716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share of automotive and aircraft parts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in total export </a:t>
            </a:r>
            <a:r>
              <a:rPr lang="pl-PL" altLang="pl-PL" sz="1400" i="1" dirty="0">
                <a:solidFill>
                  <a:srgbClr val="FFFFFF"/>
                </a:solidFill>
              </a:rPr>
              <a:t/>
            </a:r>
            <a:br>
              <a:rPr lang="pl-PL" altLang="pl-PL" sz="1400" i="1" dirty="0">
                <a:solidFill>
                  <a:srgbClr val="FFFFFF"/>
                </a:solidFill>
              </a:rPr>
            </a:br>
            <a:r>
              <a:rPr lang="en-US" altLang="pl-PL" sz="1400" i="1" dirty="0">
                <a:solidFill>
                  <a:srgbClr val="FFFFFF"/>
                </a:solidFill>
              </a:rPr>
              <a:t>in 2017</a:t>
            </a:r>
          </a:p>
        </p:txBody>
      </p:sp>
      <p:sp>
        <p:nvSpPr>
          <p:cNvPr id="12" name="TextBox 11">
            <a:extLst>
              <a:ext uri="{FF2B5EF4-FFF2-40B4-BE49-F238E27FC236}">
                <a16:creationId xmlns:a16="http://schemas.microsoft.com/office/drawing/2014/main" id="{1821DF9D-90B0-4AC9-949A-4197E2397F1D}"/>
              </a:ext>
            </a:extLst>
          </p:cNvPr>
          <p:cNvSpPr txBox="1"/>
          <p:nvPr/>
        </p:nvSpPr>
        <p:spPr>
          <a:xfrm>
            <a:off x="3163888" y="5113338"/>
            <a:ext cx="6788150" cy="2338387"/>
          </a:xfrm>
          <a:prstGeom prst="rect">
            <a:avLst/>
          </a:prstGeom>
          <a:noFill/>
        </p:spPr>
        <p:txBody>
          <a:bodyPr>
            <a:spAutoFit/>
          </a:bodyPr>
          <a:lstStyle>
            <a:lvl1pPr marL="171450" indent="-171450" eaLnBrk="0">
              <a:defRPr sz="2400">
                <a:solidFill>
                  <a:schemeClr val="tx1"/>
                </a:solidFill>
                <a:latin typeface="Arial" panose="020B0604020202020204" pitchFamily="34" charset="0"/>
                <a:ea typeface="MS PGothic" panose="020B0600070205080204" pitchFamily="34" charset="-128"/>
              </a:defRPr>
            </a:lvl1pPr>
            <a:lvl2pPr eaLnBrk="0">
              <a:defRPr sz="2400">
                <a:solidFill>
                  <a:schemeClr val="tx1"/>
                </a:solidFill>
                <a:latin typeface="Arial" panose="020B0604020202020204" pitchFamily="34" charset="0"/>
                <a:ea typeface="MS PGothic" panose="020B0600070205080204" pitchFamily="34" charset="-128"/>
              </a:defRPr>
            </a:lvl2pPr>
            <a:lvl3pPr eaLnBrk="0">
              <a:defRPr sz="2400">
                <a:solidFill>
                  <a:schemeClr val="tx1"/>
                </a:solidFill>
                <a:latin typeface="Arial" panose="020B0604020202020204" pitchFamily="34" charset="0"/>
                <a:ea typeface="MS PGothic" panose="020B0600070205080204" pitchFamily="34" charset="-128"/>
              </a:defRPr>
            </a:lvl3pPr>
            <a:lvl4pPr eaLnBrk="0">
              <a:defRPr sz="2400">
                <a:solidFill>
                  <a:schemeClr val="tx1"/>
                </a:solidFill>
                <a:latin typeface="Arial" panose="020B0604020202020204" pitchFamily="34" charset="0"/>
                <a:ea typeface="MS PGothic" panose="020B0600070205080204" pitchFamily="34" charset="-128"/>
              </a:defRPr>
            </a:lvl4pPr>
            <a:lvl5pPr eaLnBrk="0">
              <a:defRPr sz="2400">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MS PGothic" panose="020B0600070205080204" pitchFamily="34" charset="-128"/>
              </a:defRPr>
            </a:lvl9pPr>
          </a:lstStyle>
          <a:p>
            <a:pPr marL="0" indent="0" eaLnBrk="1">
              <a:lnSpc>
                <a:spcPct val="93000"/>
              </a:lnSpc>
              <a:buClr>
                <a:srgbClr val="000000"/>
              </a:buClr>
              <a:buSzPct val="100000"/>
              <a:defRPr/>
            </a:pPr>
            <a:r>
              <a:rPr lang="en-US" altLang="pl-PL" sz="1400" b="1" dirty="0" smtClean="0"/>
              <a:t>The aeronautic sector in numbers </a:t>
            </a:r>
          </a:p>
          <a:p>
            <a:pPr eaLnBrk="1">
              <a:lnSpc>
                <a:spcPct val="93000"/>
              </a:lnSpc>
              <a:buClr>
                <a:srgbClr val="000000"/>
              </a:buClr>
              <a:buSzPct val="100000"/>
              <a:buFont typeface="Arial" panose="020B0604020202020204" pitchFamily="34" charset="0"/>
              <a:buChar char="•"/>
              <a:defRPr/>
            </a:pPr>
            <a:endParaRPr lang="en-US" altLang="pl-PL" sz="1200" dirty="0" smtClean="0"/>
          </a:p>
          <a:p>
            <a:pPr eaLnBrk="1">
              <a:lnSpc>
                <a:spcPct val="93000"/>
              </a:lnSpc>
              <a:buClr>
                <a:srgbClr val="000000"/>
              </a:buClr>
              <a:buSzPct val="100000"/>
              <a:buFont typeface="Arial" panose="020B0604020202020204" pitchFamily="34" charset="0"/>
              <a:buChar char="•"/>
              <a:defRPr/>
            </a:pPr>
            <a:r>
              <a:rPr lang="en-US" altLang="pl-PL" sz="1200" dirty="0" smtClean="0"/>
              <a:t>Sales value: EUR 1.6 billion (2016) / an increase by 22% YoY (EUR 1.3 billion in 2015)</a:t>
            </a:r>
          </a:p>
          <a:p>
            <a:pPr eaLnBrk="1">
              <a:lnSpc>
                <a:spcPct val="93000"/>
              </a:lnSpc>
              <a:buClr>
                <a:srgbClr val="000000"/>
              </a:buClr>
              <a:buSzPct val="100000"/>
              <a:buFont typeface="Arial" panose="020B0604020202020204" pitchFamily="34" charset="0"/>
              <a:buChar char="•"/>
              <a:defRPr/>
            </a:pPr>
            <a:r>
              <a:rPr lang="en-US" altLang="pl-PL" sz="1200" dirty="0" smtClean="0"/>
              <a:t>Share of industrial production: 0.6%</a:t>
            </a:r>
          </a:p>
          <a:p>
            <a:pPr eaLnBrk="1">
              <a:lnSpc>
                <a:spcPct val="93000"/>
              </a:lnSpc>
              <a:buClr>
                <a:srgbClr val="000000"/>
              </a:buClr>
              <a:buSzPct val="100000"/>
              <a:buFont typeface="Arial" panose="020B0604020202020204" pitchFamily="34" charset="0"/>
              <a:buChar char="•"/>
              <a:defRPr/>
            </a:pPr>
            <a:r>
              <a:rPr lang="en-US" altLang="pl-PL" sz="1200" dirty="0" smtClean="0"/>
              <a:t>Number of employees: 15,200 (according to GUS; based on data obtained from companies PAIH estimates this number at as many as 30,000)</a:t>
            </a:r>
          </a:p>
          <a:p>
            <a:pPr eaLnBrk="1">
              <a:lnSpc>
                <a:spcPct val="93000"/>
              </a:lnSpc>
              <a:buClr>
                <a:srgbClr val="000000"/>
              </a:buClr>
              <a:buSzPct val="100000"/>
              <a:buFont typeface="Arial" panose="020B0604020202020204" pitchFamily="34" charset="0"/>
              <a:buChar char="•"/>
              <a:defRPr/>
            </a:pPr>
            <a:r>
              <a:rPr lang="en-US" altLang="pl-PL" sz="1200" dirty="0" smtClean="0"/>
              <a:t>Number of companies in the sector: 140 (including 24 companies with a staff of </a:t>
            </a:r>
            <a:br>
              <a:rPr lang="en-US" altLang="pl-PL" sz="1200" dirty="0" smtClean="0"/>
            </a:br>
            <a:r>
              <a:rPr lang="en-US" altLang="pl-PL" sz="1200" dirty="0" smtClean="0"/>
              <a:t>over 49)</a:t>
            </a:r>
          </a:p>
          <a:p>
            <a:pPr eaLnBrk="1">
              <a:lnSpc>
                <a:spcPct val="93000"/>
              </a:lnSpc>
              <a:buClr>
                <a:srgbClr val="000000"/>
              </a:buClr>
              <a:buSzPct val="100000"/>
              <a:buFont typeface="Arial" panose="020B0604020202020204" pitchFamily="34" charset="0"/>
              <a:buChar char="•"/>
              <a:defRPr/>
            </a:pPr>
            <a:r>
              <a:rPr lang="en-US" altLang="pl-PL" sz="1200" dirty="0" smtClean="0"/>
              <a:t>Average salary in the sector: EUR 1,170 gross (national average salary in the industrial sector in 2016: EUR 1,056)</a:t>
            </a:r>
          </a:p>
          <a:p>
            <a:pPr eaLnBrk="1">
              <a:lnSpc>
                <a:spcPct val="93000"/>
              </a:lnSpc>
              <a:buClr>
                <a:srgbClr val="000000"/>
              </a:buClr>
              <a:buSzPct val="100000"/>
              <a:buFont typeface="Arial" panose="020B0604020202020204" pitchFamily="34" charset="0"/>
              <a:buChar char="•"/>
              <a:defRPr/>
            </a:pPr>
            <a:r>
              <a:rPr lang="en-US" altLang="pl-PL" sz="1200" dirty="0" smtClean="0"/>
              <a:t>Export value: EUR 1 billion (an increase by 48% YoY)</a:t>
            </a:r>
          </a:p>
          <a:p>
            <a:pPr marL="0" indent="0" eaLnBrk="1">
              <a:lnSpc>
                <a:spcPct val="93000"/>
              </a:lnSpc>
              <a:buClr>
                <a:srgbClr val="000000"/>
              </a:buClr>
              <a:buSzPct val="100000"/>
              <a:defRPr/>
            </a:pPr>
            <a:endParaRPr lang="en-US" altLang="pl-PL" sz="1200" dirty="0" smtClean="0"/>
          </a:p>
          <a:p>
            <a:pPr marL="0" indent="0" algn="r" eaLnBrk="1">
              <a:lnSpc>
                <a:spcPct val="93000"/>
              </a:lnSpc>
              <a:buClr>
                <a:srgbClr val="000000"/>
              </a:buClr>
              <a:buSzPct val="100000"/>
              <a:defRPr/>
            </a:pPr>
            <a:r>
              <a:rPr lang="en-US" altLang="pl-PL" sz="1100" dirty="0" smtClean="0"/>
              <a:t>Source: PAIH (Polish Investment and Trade Agency)</a:t>
            </a:r>
            <a:endParaRPr lang="en-US" altLang="pl-PL" sz="1100" dirty="0"/>
          </a:p>
        </p:txBody>
      </p:sp>
      <p:sp>
        <p:nvSpPr>
          <p:cNvPr id="48136" name="Oval 14">
            <a:extLst>
              <a:ext uri="{FF2B5EF4-FFF2-40B4-BE49-F238E27FC236}">
                <a16:creationId xmlns:a16="http://schemas.microsoft.com/office/drawing/2014/main" id="{595603C9-8708-4C51-BD26-42F1A0921E3C}"/>
              </a:ext>
            </a:extLst>
          </p:cNvPr>
          <p:cNvSpPr>
            <a:spLocks noChangeArrowheads="1"/>
          </p:cNvSpPr>
          <p:nvPr/>
        </p:nvSpPr>
        <p:spPr bwMode="auto">
          <a:xfrm>
            <a:off x="593725" y="5184775"/>
            <a:ext cx="2065338" cy="2065338"/>
          </a:xfrm>
          <a:prstGeom prst="ellipse">
            <a:avLst/>
          </a:prstGeom>
          <a:solidFill>
            <a:srgbClr val="FF0000"/>
          </a:solidFill>
          <a:ln w="9525">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en-US" altLang="pl-PL">
              <a:solidFill>
                <a:srgbClr val="FF0000"/>
              </a:solidFill>
            </a:endParaRPr>
          </a:p>
        </p:txBody>
      </p:sp>
      <p:sp>
        <p:nvSpPr>
          <p:cNvPr id="48137" name="TextBox 15">
            <a:extLst>
              <a:ext uri="{FF2B5EF4-FFF2-40B4-BE49-F238E27FC236}">
                <a16:creationId xmlns:a16="http://schemas.microsoft.com/office/drawing/2014/main" id="{6D8BFB45-C65A-4DBB-B7A4-B2EEEA68C793}"/>
              </a:ext>
            </a:extLst>
          </p:cNvPr>
          <p:cNvSpPr txBox="1">
            <a:spLocks noChangeArrowheads="1"/>
          </p:cNvSpPr>
          <p:nvPr/>
        </p:nvSpPr>
        <p:spPr bwMode="auto">
          <a:xfrm>
            <a:off x="503238" y="5507038"/>
            <a:ext cx="23764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5400" b="1">
                <a:solidFill>
                  <a:schemeClr val="bg1"/>
                </a:solidFill>
                <a:latin typeface="Arial (Tekst podstawowy)"/>
              </a:rPr>
              <a:t>﻿﻿﻿﻿79</a:t>
            </a:r>
            <a:r>
              <a:rPr lang="pl-PL" altLang="pl-PL" sz="5400" b="1">
                <a:solidFill>
                  <a:schemeClr val="bg1"/>
                </a:solidFill>
                <a:latin typeface="Arial (Tekst podstawowy)"/>
              </a:rPr>
              <a:t>%</a:t>
            </a:r>
            <a:endParaRPr lang="en-US" altLang="pl-PL" sz="1600" b="1">
              <a:solidFill>
                <a:schemeClr val="bg1"/>
              </a:solidFill>
              <a:latin typeface="Arial (Tekst podstawowy)"/>
            </a:endParaRPr>
          </a:p>
        </p:txBody>
      </p:sp>
      <p:sp>
        <p:nvSpPr>
          <p:cNvPr id="48138" name="TextBox 16">
            <a:extLst>
              <a:ext uri="{FF2B5EF4-FFF2-40B4-BE49-F238E27FC236}">
                <a16:creationId xmlns:a16="http://schemas.microsoft.com/office/drawing/2014/main" id="{FBE80478-8F1C-46AC-89DF-C2466F07F2BA}"/>
              </a:ext>
            </a:extLst>
          </p:cNvPr>
          <p:cNvSpPr txBox="1">
            <a:spLocks noChangeArrowheads="1"/>
          </p:cNvSpPr>
          <p:nvPr/>
        </p:nvSpPr>
        <p:spPr bwMode="auto">
          <a:xfrm>
            <a:off x="690563" y="6324600"/>
            <a:ext cx="18716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i="1" dirty="0">
                <a:solidFill>
                  <a:srgbClr val="FFFFFF"/>
                </a:solidFill>
              </a:rPr>
              <a:t>of </a:t>
            </a:r>
            <a:r>
              <a:rPr lang="en-US" altLang="pl-PL" sz="1400" i="1" dirty="0" smtClean="0">
                <a:solidFill>
                  <a:srgbClr val="FFFFFF"/>
                </a:solidFill>
              </a:rPr>
              <a:t>export</a:t>
            </a:r>
            <a:r>
              <a:rPr lang="pl-PL" altLang="pl-PL" sz="1400" i="1" dirty="0" smtClean="0">
                <a:solidFill>
                  <a:srgbClr val="FFFFFF"/>
                </a:solidFill>
              </a:rPr>
              <a:t>s</a:t>
            </a:r>
            <a:r>
              <a:rPr lang="en-US" altLang="pl-PL" sz="1400" i="1" dirty="0" smtClean="0">
                <a:solidFill>
                  <a:srgbClr val="FFFFFF"/>
                </a:solidFill>
              </a:rPr>
              <a:t> </a:t>
            </a:r>
            <a:r>
              <a:rPr lang="pl-PL" altLang="pl-PL" sz="1400" i="1" dirty="0" smtClean="0">
                <a:solidFill>
                  <a:srgbClr val="FFFFFF"/>
                </a:solidFill>
              </a:rPr>
              <a:t>went</a:t>
            </a:r>
            <a:r>
              <a:rPr lang="en-US" altLang="pl-PL" sz="1400" i="1" dirty="0" smtClean="0">
                <a:solidFill>
                  <a:srgbClr val="FFFFFF"/>
                </a:solidFill>
              </a:rPr>
              <a:t> </a:t>
            </a:r>
            <a:r>
              <a:rPr lang="en-US" altLang="pl-PL" sz="1400" i="1" dirty="0">
                <a:solidFill>
                  <a:srgbClr val="FFFFFF"/>
                </a:solidFill>
              </a:rPr>
              <a:t>to EU </a:t>
            </a:r>
            <a:r>
              <a:rPr lang="en-US" altLang="pl-PL" sz="1400" i="1" dirty="0" smtClean="0">
                <a:solidFill>
                  <a:srgbClr val="FFFFFF"/>
                </a:solidFill>
              </a:rPr>
              <a:t>countries</a:t>
            </a:r>
            <a:r>
              <a:rPr lang="pl-PL" altLang="pl-PL" sz="1400" i="1" dirty="0" smtClean="0">
                <a:solidFill>
                  <a:srgbClr val="FFFFFF"/>
                </a:solidFill>
              </a:rPr>
              <a:t> in 2017</a:t>
            </a:r>
            <a:endParaRPr lang="en-US" altLang="pl-PL" sz="1400" i="1" dirty="0">
              <a:solidFill>
                <a:srgbClr val="FFFFFF"/>
              </a:solidFill>
            </a:endParaRPr>
          </a:p>
        </p:txBody>
      </p:sp>
      <p:pic>
        <p:nvPicPr>
          <p:cNvPr id="48139" name="Picture 17" descr="katalog_POLSKA_doPP_Layout 1-23_5.jpg">
            <a:extLst>
              <a:ext uri="{FF2B5EF4-FFF2-40B4-BE49-F238E27FC236}">
                <a16:creationId xmlns:a16="http://schemas.microsoft.com/office/drawing/2014/main" id="{8F7BBC27-1CF3-4107-BA06-4E0C09F59B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4988" y="2819400"/>
            <a:ext cx="2359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0" name="Group 21">
            <a:extLst>
              <a:ext uri="{FF2B5EF4-FFF2-40B4-BE49-F238E27FC236}">
                <a16:creationId xmlns:a16="http://schemas.microsoft.com/office/drawing/2014/main" id="{4F9C1DD1-0668-48B2-92FC-28DD8C4C5799}"/>
              </a:ext>
            </a:extLst>
          </p:cNvPr>
          <p:cNvGrpSpPr>
            <a:grpSpLocks/>
          </p:cNvGrpSpPr>
          <p:nvPr/>
        </p:nvGrpSpPr>
        <p:grpSpPr bwMode="auto">
          <a:xfrm>
            <a:off x="4392613" y="323850"/>
            <a:ext cx="1439862" cy="1327150"/>
            <a:chOff x="4392240" y="323453"/>
            <a:chExt cx="1440160" cy="1296144"/>
          </a:xfrm>
        </p:grpSpPr>
        <p:cxnSp>
          <p:nvCxnSpPr>
            <p:cNvPr id="48142" name="Straight Connector 22">
              <a:extLst>
                <a:ext uri="{FF2B5EF4-FFF2-40B4-BE49-F238E27FC236}">
                  <a16:creationId xmlns:a16="http://schemas.microsoft.com/office/drawing/2014/main" id="{0398FB29-AF46-4622-96C8-49E3A5E27C2F}"/>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3" name="Straight Connector 23">
              <a:extLst>
                <a:ext uri="{FF2B5EF4-FFF2-40B4-BE49-F238E27FC236}">
                  <a16:creationId xmlns:a16="http://schemas.microsoft.com/office/drawing/2014/main" id="{89480EB2-8A4C-4A6A-8D08-42D57ABD7B00}"/>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89AC426B-C3D2-440D-978C-67131DA61A8C}"/>
              </a:ext>
            </a:extLst>
          </p:cNvPr>
          <p:cNvGraphicFramePr>
            <a:graphicFrameLocks/>
          </p:cNvGraphicFramePr>
          <p:nvPr>
            <p:extLst>
              <p:ext uri="{D42A27DB-BD31-4B8C-83A1-F6EECF244321}">
                <p14:modId xmlns:p14="http://schemas.microsoft.com/office/powerpoint/2010/main" val="1551041207"/>
              </p:ext>
            </p:extLst>
          </p:nvPr>
        </p:nvGraphicFramePr>
        <p:xfrm>
          <a:off x="222250" y="1793875"/>
          <a:ext cx="6257925" cy="3425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a:extLst>
              <a:ext uri="{FF2B5EF4-FFF2-40B4-BE49-F238E27FC236}">
                <a16:creationId xmlns:a16="http://schemas.microsoft.com/office/drawing/2014/main" id="{CA197E46-1938-40CB-B26C-5C683403FC8F}"/>
              </a:ext>
            </a:extLst>
          </p:cNvPr>
          <p:cNvSpPr txBox="1">
            <a:spLocks noChangeArrowheads="1"/>
          </p:cNvSpPr>
          <p:nvPr/>
        </p:nvSpPr>
        <p:spPr bwMode="auto">
          <a:xfrm>
            <a:off x="2843213" y="2411413"/>
            <a:ext cx="4394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b="1"/>
              <a:t>Ministry of Entrepreneurship and Technology</a:t>
            </a:r>
          </a:p>
          <a:p>
            <a:pPr algn="ctr" eaLnBrk="1">
              <a:lnSpc>
                <a:spcPct val="93000"/>
              </a:lnSpc>
              <a:buClr>
                <a:srgbClr val="000000"/>
              </a:buClr>
              <a:buSzPct val="100000"/>
              <a:buFont typeface="Times New Roman" panose="02020603050405020304" pitchFamily="18" charset="0"/>
              <a:buNone/>
            </a:pPr>
            <a:endParaRPr lang="en-US" altLang="pl-PL" sz="1200"/>
          </a:p>
          <a:p>
            <a:pPr algn="ctr" eaLnBrk="1">
              <a:lnSpc>
                <a:spcPct val="93000"/>
              </a:lnSpc>
              <a:buClr>
                <a:srgbClr val="000000"/>
              </a:buClr>
              <a:buSzPct val="100000"/>
              <a:buFont typeface="Times New Roman" panose="02020603050405020304" pitchFamily="18" charset="0"/>
              <a:buNone/>
            </a:pPr>
            <a:r>
              <a:rPr lang="en-US" altLang="pl-PL" sz="1200"/>
              <a:t>Pl. Trzech Krzyży 3/5 </a:t>
            </a:r>
          </a:p>
          <a:p>
            <a:pPr algn="ctr" eaLnBrk="1">
              <a:lnSpc>
                <a:spcPct val="93000"/>
              </a:lnSpc>
              <a:buClr>
                <a:srgbClr val="000000"/>
              </a:buClr>
              <a:buSzPct val="100000"/>
              <a:buFont typeface="Times New Roman" panose="02020603050405020304" pitchFamily="18" charset="0"/>
              <a:buNone/>
            </a:pPr>
            <a:r>
              <a:rPr lang="en-US" altLang="pl-PL" sz="1200"/>
              <a:t>00-507 Warszawa </a:t>
            </a:r>
          </a:p>
          <a:p>
            <a:pPr algn="ctr" eaLnBrk="1">
              <a:lnSpc>
                <a:spcPct val="93000"/>
              </a:lnSpc>
              <a:buClr>
                <a:srgbClr val="000000"/>
              </a:buClr>
              <a:buSzPct val="100000"/>
              <a:buFont typeface="Times New Roman" panose="02020603050405020304" pitchFamily="18" charset="0"/>
              <a:buNone/>
            </a:pPr>
            <a:r>
              <a:rPr lang="en-US" altLang="pl-PL" sz="1200"/>
              <a:t>uwagi_eksporter@mpit.gov.pl </a:t>
            </a:r>
          </a:p>
          <a:p>
            <a:pPr algn="ctr" eaLnBrk="1">
              <a:lnSpc>
                <a:spcPct val="93000"/>
              </a:lnSpc>
              <a:buClr>
                <a:srgbClr val="000000"/>
              </a:buClr>
              <a:buSzPct val="100000"/>
              <a:buFont typeface="Times New Roman" panose="02020603050405020304" pitchFamily="18" charset="0"/>
              <a:buNone/>
            </a:pPr>
            <a:r>
              <a:rPr lang="en-US" altLang="pl-PL" sz="1200"/>
              <a:t>sekretariatdhm@mpit.gov.pl </a:t>
            </a:r>
          </a:p>
          <a:p>
            <a:pPr algn="ctr" eaLnBrk="1">
              <a:lnSpc>
                <a:spcPct val="93000"/>
              </a:lnSpc>
              <a:buClr>
                <a:srgbClr val="000000"/>
              </a:buClr>
              <a:buSzPct val="100000"/>
              <a:buFont typeface="Times New Roman" panose="02020603050405020304" pitchFamily="18" charset="0"/>
              <a:buNone/>
            </a:pPr>
            <a:r>
              <a:rPr lang="en-US" altLang="pl-PL" sz="1200"/>
              <a:t>http://www.gov.pl/przedsiebiorczosc-technologia </a:t>
            </a:r>
          </a:p>
          <a:p>
            <a:pPr algn="ctr" eaLnBrk="1">
              <a:lnSpc>
                <a:spcPct val="93000"/>
              </a:lnSpc>
              <a:buClr>
                <a:srgbClr val="000000"/>
              </a:buClr>
              <a:buSzPct val="100000"/>
              <a:buFont typeface="Times New Roman" panose="02020603050405020304" pitchFamily="18" charset="0"/>
              <a:buNone/>
            </a:pPr>
            <a:r>
              <a:rPr lang="en-US" altLang="pl-PL" sz="1200"/>
              <a:t>www.trade.gov.pl </a:t>
            </a:r>
          </a:p>
          <a:p>
            <a:pPr algn="ctr" eaLnBrk="1">
              <a:lnSpc>
                <a:spcPct val="93000"/>
              </a:lnSpc>
              <a:buClr>
                <a:srgbClr val="000000"/>
              </a:buClr>
              <a:buSzPct val="100000"/>
              <a:buFont typeface="Times New Roman" panose="02020603050405020304" pitchFamily="18" charset="0"/>
              <a:buNone/>
            </a:pPr>
            <a:r>
              <a:rPr lang="en-US" altLang="pl-PL" sz="1200"/>
              <a:t>ISBN 978-83-952846-0-1</a:t>
            </a:r>
          </a:p>
          <a:p>
            <a:pPr algn="ctr" eaLnBrk="1">
              <a:lnSpc>
                <a:spcPct val="93000"/>
              </a:lnSpc>
              <a:buClr>
                <a:srgbClr val="000000"/>
              </a:buClr>
              <a:buSzPct val="100000"/>
              <a:buFont typeface="Times New Roman" panose="02020603050405020304" pitchFamily="18" charset="0"/>
              <a:buNone/>
            </a:pPr>
            <a:endParaRPr lang="en-US" altLang="pl-PL" sz="1200"/>
          </a:p>
          <a:p>
            <a:pPr algn="ctr" eaLnBrk="1">
              <a:lnSpc>
                <a:spcPct val="93000"/>
              </a:lnSpc>
              <a:buClr>
                <a:srgbClr val="000000"/>
              </a:buClr>
              <a:buSzPct val="100000"/>
              <a:buFont typeface="Times New Roman" panose="02020603050405020304" pitchFamily="18" charset="0"/>
              <a:buNone/>
            </a:pPr>
            <a:r>
              <a:rPr lang="en-US" altLang="pl-PL" sz="1200"/>
              <a:t>Publication co-financed from the European Regional Development Fund.</a:t>
            </a:r>
          </a:p>
        </p:txBody>
      </p:sp>
      <p:pic>
        <p:nvPicPr>
          <p:cNvPr id="49155" name="Picture 3" descr="katalog_POLSKA_doPP_Layout 1-24_2.jpg">
            <a:extLst>
              <a:ext uri="{FF2B5EF4-FFF2-40B4-BE49-F238E27FC236}">
                <a16:creationId xmlns:a16="http://schemas.microsoft.com/office/drawing/2014/main" id="{E474D24C-D8D5-49CE-BF9F-F0B09C845A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900113"/>
            <a:ext cx="2517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katalog_POLSKA_doPP_Layout 1-24.jpg">
            <a:extLst>
              <a:ext uri="{FF2B5EF4-FFF2-40B4-BE49-F238E27FC236}">
                <a16:creationId xmlns:a16="http://schemas.microsoft.com/office/drawing/2014/main" id="{E8611F8A-8CCC-450B-9D83-0618E7D93E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5364163"/>
            <a:ext cx="97472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1E731E2-004D-4483-AD89-8646AF47605C}"/>
              </a:ext>
            </a:extLst>
          </p:cNvPr>
          <p:cNvSpPr>
            <a:spLocks noGrp="1" noChangeArrowheads="1"/>
          </p:cNvSpPr>
          <p:nvPr>
            <p:ph type="title"/>
          </p:nvPr>
        </p:nvSpPr>
        <p:spPr>
          <a:xfrm>
            <a:off x="503238" y="301625"/>
            <a:ext cx="9069387" cy="669925"/>
          </a:xfrm>
        </p:spPr>
        <p:txBody>
          <a:bodyPr/>
          <a:lstStyle/>
          <a:p>
            <a:pPr eaLnBrk="1"/>
            <a:r>
              <a:rPr lang="en-US" altLang="pl-PL" sz="3600" b="1"/>
              <a:t>﻿E</a:t>
            </a:r>
            <a:r>
              <a:rPr lang="pl-PL" altLang="pl-PL" sz="3600" b="1"/>
              <a:t>x</a:t>
            </a:r>
            <a:r>
              <a:rPr lang="en-US" altLang="pl-PL" sz="3600" b="1"/>
              <a:t>port</a:t>
            </a:r>
            <a:endParaRPr lang="en-US" altLang="pl-PL" sz="3200" b="1"/>
          </a:p>
        </p:txBody>
      </p:sp>
      <p:sp>
        <p:nvSpPr>
          <p:cNvPr id="8195" name="TextBox 3">
            <a:extLst>
              <a:ext uri="{FF2B5EF4-FFF2-40B4-BE49-F238E27FC236}">
                <a16:creationId xmlns:a16="http://schemas.microsoft.com/office/drawing/2014/main" id="{5C2C06D1-4C23-4E0B-83CF-D6FCCBC5DEAB}"/>
              </a:ext>
            </a:extLst>
          </p:cNvPr>
          <p:cNvSpPr txBox="1">
            <a:spLocks noChangeArrowheads="1"/>
          </p:cNvSpPr>
          <p:nvPr/>
        </p:nvSpPr>
        <p:spPr bwMode="auto">
          <a:xfrm>
            <a:off x="825500" y="1104900"/>
            <a:ext cx="8424863" cy="43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Poland is the world’s 24th exporter (2017) with a 1.26% share in global export. This figure continues to grow. </a:t>
            </a:r>
            <a:br>
              <a:rPr lang="en-US" altLang="pl-PL" sz="1200" dirty="0" smtClean="0"/>
            </a:br>
            <a:r>
              <a:rPr lang="en-US" altLang="pl-PL" sz="1200" dirty="0" smtClean="0"/>
              <a:t>One fourth of Polish exports are machines</a:t>
            </a:r>
            <a:r>
              <a:rPr lang="pl-PL" altLang="pl-PL" sz="1200" dirty="0" smtClean="0"/>
              <a:t>,</a:t>
            </a:r>
            <a:r>
              <a:rPr lang="en-US" altLang="pl-PL" sz="1200" dirty="0" smtClean="0"/>
              <a:t> mechanical</a:t>
            </a:r>
            <a:r>
              <a:rPr lang="pl-PL" altLang="pl-PL" sz="1200" dirty="0" smtClean="0"/>
              <a:t> and</a:t>
            </a:r>
            <a:r>
              <a:rPr lang="en-US" altLang="pl-PL" sz="1200" dirty="0" smtClean="0"/>
              <a:t> electric devices together with their parts and accessories.</a:t>
            </a:r>
            <a:endParaRPr lang="en-US" altLang="pl-PL" sz="1200" dirty="0"/>
          </a:p>
        </p:txBody>
      </p:sp>
      <p:pic>
        <p:nvPicPr>
          <p:cNvPr id="8196" name="Picture 5" descr="export import-1.jpg">
            <a:extLst>
              <a:ext uri="{FF2B5EF4-FFF2-40B4-BE49-F238E27FC236}">
                <a16:creationId xmlns:a16="http://schemas.microsoft.com/office/drawing/2014/main" id="{90360E41-2FD9-4C05-A419-8A4F0A437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66950"/>
            <a:ext cx="100806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a:extLst>
              <a:ext uri="{FF2B5EF4-FFF2-40B4-BE49-F238E27FC236}">
                <a16:creationId xmlns:a16="http://schemas.microsoft.com/office/drawing/2014/main" id="{C085F4D7-6D3A-49E8-8DD1-F7D1F897A599}"/>
              </a:ext>
            </a:extLst>
          </p:cNvPr>
          <p:cNvSpPr txBox="1">
            <a:spLocks noChangeArrowheads="1"/>
          </p:cNvSpPr>
          <p:nvPr/>
        </p:nvSpPr>
        <p:spPr bwMode="auto">
          <a:xfrm>
            <a:off x="1004888" y="2073275"/>
            <a:ext cx="8567737" cy="6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With export growing at an annual rate of </a:t>
            </a:r>
            <a:r>
              <a:rPr lang="en-US" altLang="pl-PL" sz="1200" b="1" dirty="0" smtClean="0"/>
              <a:t>6.3%</a:t>
            </a:r>
            <a:r>
              <a:rPr lang="en-US" altLang="pl-PL" sz="1200" dirty="0" smtClean="0"/>
              <a:t> in 2013-2017, Poland ranks </a:t>
            </a:r>
            <a:r>
              <a:rPr lang="en-US" altLang="pl-PL" sz="1200" b="1" dirty="0" smtClean="0"/>
              <a:t>5th </a:t>
            </a:r>
            <a:r>
              <a:rPr lang="en-US" altLang="pl-PL" sz="1200" dirty="0" smtClean="0"/>
              <a:t>among the 50 </a:t>
            </a:r>
            <a:r>
              <a:rPr lang="pl-PL" altLang="pl-PL" sz="1200" dirty="0" err="1" smtClean="0"/>
              <a:t>fastest</a:t>
            </a:r>
            <a:r>
              <a:rPr lang="en-US" altLang="pl-PL" sz="1200" dirty="0" smtClean="0"/>
              <a:t> world exporters, </a:t>
            </a:r>
            <a:br>
              <a:rPr lang="en-US" altLang="pl-PL" sz="1200" dirty="0" smtClean="0"/>
            </a:br>
            <a:r>
              <a:rPr lang="en-US" altLang="pl-PL" sz="1200" dirty="0" smtClean="0"/>
              <a:t>following Vietnam, Philippines, Ireland, and the Czech Republic.</a:t>
            </a:r>
          </a:p>
          <a:p>
            <a:pPr algn="ctr" eaLnBrk="1">
              <a:lnSpc>
                <a:spcPct val="93000"/>
              </a:lnSpc>
              <a:buClr>
                <a:srgbClr val="000000"/>
              </a:buClr>
              <a:buSzPct val="100000"/>
              <a:buFont typeface="Times New Roman" panose="02020603050405020304" pitchFamily="18" charset="0"/>
              <a:buNone/>
            </a:pPr>
            <a:r>
              <a:rPr lang="en-US" altLang="pl-PL" sz="1200" dirty="0" smtClean="0"/>
              <a:t>In 2017 the rate of export growth reached </a:t>
            </a:r>
            <a:r>
              <a:rPr lang="en-US" altLang="pl-PL" sz="1200" b="1" dirty="0" smtClean="0"/>
              <a:t>11.8%</a:t>
            </a:r>
            <a:r>
              <a:rPr lang="en-US" altLang="pl-PL" sz="1200" dirty="0" smtClean="0"/>
              <a:t>, and continued at the level</a:t>
            </a:r>
            <a:r>
              <a:rPr lang="pl-PL" altLang="pl-PL" sz="1200" dirty="0" smtClean="0"/>
              <a:t> of </a:t>
            </a:r>
            <a:r>
              <a:rPr lang="pl-PL" altLang="pl-PL" sz="1200" b="1" dirty="0" smtClean="0"/>
              <a:t>7,7%</a:t>
            </a:r>
            <a:r>
              <a:rPr lang="pl-PL" altLang="pl-PL" sz="1200" dirty="0" smtClean="0"/>
              <a:t> </a:t>
            </a:r>
            <a:r>
              <a:rPr lang="en-US" altLang="pl-PL" sz="1200" dirty="0" smtClean="0"/>
              <a:t> in 2018. </a:t>
            </a:r>
            <a:endParaRPr lang="en-US" altLang="pl-PL" sz="1200" dirty="0"/>
          </a:p>
        </p:txBody>
      </p:sp>
      <p:sp>
        <p:nvSpPr>
          <p:cNvPr id="8198" name="TextBox 7">
            <a:extLst>
              <a:ext uri="{FF2B5EF4-FFF2-40B4-BE49-F238E27FC236}">
                <a16:creationId xmlns:a16="http://schemas.microsoft.com/office/drawing/2014/main" id="{015B33F7-A38B-4761-9C76-0F3A86797681}"/>
              </a:ext>
            </a:extLst>
          </p:cNvPr>
          <p:cNvSpPr txBox="1">
            <a:spLocks noChangeArrowheads="1"/>
          </p:cNvSpPr>
          <p:nvPr/>
        </p:nvSpPr>
        <p:spPr bwMode="auto">
          <a:xfrm>
            <a:off x="360363" y="4067175"/>
            <a:ext cx="24272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250000"/>
              </a:lnSpc>
              <a:buClr>
                <a:srgbClr val="000000"/>
              </a:buClr>
              <a:buSzPct val="100000"/>
              <a:buFont typeface="Times New Roman" panose="02020603050405020304" pitchFamily="18" charset="0"/>
              <a:buNone/>
            </a:pPr>
            <a:r>
              <a:rPr lang="pl-PL" altLang="pl-PL" sz="800" dirty="0"/>
              <a:t>﻿Germany – </a:t>
            </a:r>
            <a:r>
              <a:rPr lang="en-US" altLang="pl-PL" sz="800" b="1" dirty="0" smtClean="0"/>
              <a:t>2</a:t>
            </a:r>
            <a:r>
              <a:rPr lang="pl-PL" altLang="pl-PL" sz="800" b="1" dirty="0" smtClean="0"/>
              <a:t>8</a:t>
            </a:r>
            <a:r>
              <a:rPr lang="en-US" altLang="pl-PL" sz="800" b="1" dirty="0" smtClean="0"/>
              <a:t>.</a:t>
            </a:r>
            <a:r>
              <a:rPr lang="pl-PL" altLang="pl-PL" sz="800" b="1" dirty="0" smtClean="0"/>
              <a:t>2</a:t>
            </a:r>
            <a:r>
              <a:rPr lang="en-US" altLang="pl-PL" sz="800" b="1" dirty="0" smtClean="0"/>
              <a:t>% </a:t>
            </a:r>
            <a:r>
              <a:rPr lang="en-US" altLang="pl-PL" sz="800" b="1" dirty="0"/>
              <a:t>of </a:t>
            </a:r>
            <a:r>
              <a:rPr lang="pl-PL" altLang="pl-PL" sz="800" b="1" dirty="0" err="1" smtClean="0"/>
              <a:t>share</a:t>
            </a:r>
            <a:r>
              <a:rPr lang="en-US" altLang="pl-PL" sz="800" b="1" dirty="0" smtClean="0"/>
              <a:t>, </a:t>
            </a:r>
            <a:r>
              <a:rPr lang="en-US" altLang="pl-PL" sz="800" b="1" dirty="0"/>
              <a:t>EUR </a:t>
            </a:r>
            <a:r>
              <a:rPr lang="pl-PL" altLang="pl-PL" sz="800" b="1" dirty="0" smtClean="0"/>
              <a:t>62,2</a:t>
            </a:r>
            <a:r>
              <a:rPr lang="en-US" altLang="pl-PL" sz="800" b="1" dirty="0" smtClean="0"/>
              <a:t> </a:t>
            </a:r>
            <a:r>
              <a:rPr lang="en-US" altLang="pl-PL" sz="800" b="1" dirty="0"/>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a:t>Great Britain </a:t>
            </a:r>
            <a:r>
              <a:rPr lang="pl-PL" altLang="pl-PL" sz="800" dirty="0" smtClean="0"/>
              <a:t>– </a:t>
            </a:r>
            <a:r>
              <a:rPr lang="pl-PL" altLang="pl-PL" sz="800" b="1" dirty="0" smtClean="0"/>
              <a:t>6,2%, </a:t>
            </a:r>
            <a:r>
              <a:rPr lang="pl-PL" altLang="pl-PL" sz="800" b="1" dirty="0"/>
              <a:t>EUR </a:t>
            </a:r>
            <a:r>
              <a:rPr lang="pl-PL" altLang="pl-PL" sz="800" b="1" dirty="0" smtClean="0"/>
              <a:t>13.7 </a:t>
            </a:r>
            <a:r>
              <a:rPr lang="pl-PL" altLang="pl-PL" sz="800" b="1" dirty="0" err="1"/>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a:t>Czech Republic – </a:t>
            </a:r>
            <a:r>
              <a:rPr lang="pl-PL" altLang="pl-PL" sz="800" b="1" dirty="0"/>
              <a:t>– 6.4%, EUR </a:t>
            </a:r>
            <a:r>
              <a:rPr lang="pl-PL" altLang="pl-PL" sz="800" b="1" dirty="0" smtClean="0"/>
              <a:t>14.1 </a:t>
            </a:r>
            <a:r>
              <a:rPr lang="pl-PL" altLang="pl-PL" sz="800" b="1" dirty="0" err="1"/>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a:t>France – </a:t>
            </a:r>
            <a:r>
              <a:rPr lang="pl-PL" altLang="pl-PL" sz="800" b="1" dirty="0" smtClean="0"/>
              <a:t>5.5%, </a:t>
            </a:r>
            <a:r>
              <a:rPr lang="pl-PL" altLang="pl-PL" sz="800" b="1" dirty="0"/>
              <a:t>EUR </a:t>
            </a:r>
            <a:r>
              <a:rPr lang="pl-PL" altLang="pl-PL" sz="800" b="1" dirty="0" smtClean="0"/>
              <a:t>12.2 </a:t>
            </a:r>
            <a:r>
              <a:rPr lang="pl-PL" altLang="pl-PL" sz="800" b="1" dirty="0" err="1"/>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err="1"/>
              <a:t>Italy</a:t>
            </a:r>
            <a:r>
              <a:rPr lang="pl-PL" altLang="pl-PL" sz="800" dirty="0"/>
              <a:t> – </a:t>
            </a:r>
            <a:r>
              <a:rPr lang="pl-PL" altLang="pl-PL" sz="800" b="1" dirty="0" smtClean="0"/>
              <a:t>4.6%, </a:t>
            </a:r>
            <a:r>
              <a:rPr lang="pl-PL" altLang="pl-PL" sz="800" b="1" dirty="0"/>
              <a:t>EUR </a:t>
            </a:r>
            <a:r>
              <a:rPr lang="pl-PL" altLang="pl-PL" sz="800" b="1" dirty="0" smtClean="0"/>
              <a:t>10.2 </a:t>
            </a:r>
            <a:r>
              <a:rPr lang="pl-PL" altLang="pl-PL" sz="800" b="1" dirty="0" err="1"/>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err="1"/>
              <a:t>Netherlands</a:t>
            </a:r>
            <a:r>
              <a:rPr lang="pl-PL" altLang="pl-PL" sz="800" dirty="0"/>
              <a:t> – </a:t>
            </a:r>
            <a:r>
              <a:rPr lang="pl-PL" altLang="pl-PL" sz="800" b="1" dirty="0" smtClean="0"/>
              <a:t>4.5%, </a:t>
            </a:r>
            <a:r>
              <a:rPr lang="pl-PL" altLang="pl-PL" sz="800" b="1" dirty="0"/>
              <a:t>EUR </a:t>
            </a:r>
            <a:r>
              <a:rPr lang="pl-PL" altLang="pl-PL" sz="800" b="1" dirty="0" smtClean="0"/>
              <a:t>10.0 </a:t>
            </a:r>
            <a:r>
              <a:rPr lang="pl-PL" altLang="pl-PL" sz="800" b="1" dirty="0" err="1" smtClean="0"/>
              <a:t>billion</a:t>
            </a:r>
            <a:r>
              <a:rPr lang="pl-PL" altLang="pl-PL" sz="800" b="1" dirty="0" smtClean="0"/>
              <a:t> </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a:t>Russia – </a:t>
            </a:r>
            <a:r>
              <a:rPr lang="pl-PL" altLang="pl-PL" sz="800" b="1" dirty="0" smtClean="0"/>
              <a:t>3.1%, </a:t>
            </a:r>
            <a:r>
              <a:rPr lang="pl-PL" altLang="pl-PL" sz="800" b="1" dirty="0"/>
              <a:t>EUR </a:t>
            </a:r>
            <a:r>
              <a:rPr lang="pl-PL" altLang="pl-PL" sz="800" b="1" dirty="0" smtClean="0"/>
              <a:t>6.8 </a:t>
            </a:r>
            <a:r>
              <a:rPr lang="pl-PL" altLang="pl-PL" sz="800" b="1" dirty="0" err="1"/>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err="1"/>
              <a:t>Sweden</a:t>
            </a:r>
            <a:r>
              <a:rPr lang="pl-PL" altLang="pl-PL" sz="800" dirty="0"/>
              <a:t>– </a:t>
            </a:r>
            <a:r>
              <a:rPr lang="pl-PL" altLang="pl-PL" sz="800" b="1" dirty="0"/>
              <a:t>2.8%, EUR </a:t>
            </a:r>
            <a:r>
              <a:rPr lang="pl-PL" altLang="pl-PL" sz="800" b="1" dirty="0" smtClean="0"/>
              <a:t>6.1 </a:t>
            </a:r>
            <a:r>
              <a:rPr lang="pl-PL" altLang="pl-PL" sz="800" b="1" dirty="0" err="1"/>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err="1"/>
              <a:t>Spain</a:t>
            </a:r>
            <a:r>
              <a:rPr lang="pl-PL" altLang="pl-PL" sz="800" dirty="0"/>
              <a:t> – </a:t>
            </a:r>
            <a:r>
              <a:rPr lang="pl-PL" altLang="pl-PL" sz="800" b="1" dirty="0"/>
              <a:t>2.7%, EUR 5.6 </a:t>
            </a:r>
            <a:r>
              <a:rPr lang="pl-PL" altLang="pl-PL" sz="800" b="1" dirty="0" err="1"/>
              <a:t>billion</a:t>
            </a:r>
            <a:endParaRPr lang="pl-PL" altLang="pl-PL" sz="800" dirty="0"/>
          </a:p>
          <a:p>
            <a:pPr eaLnBrk="1">
              <a:lnSpc>
                <a:spcPct val="250000"/>
              </a:lnSpc>
              <a:buClr>
                <a:srgbClr val="000000"/>
              </a:buClr>
              <a:buSzPct val="100000"/>
              <a:buFont typeface="Times New Roman" panose="02020603050405020304" pitchFamily="18" charset="0"/>
              <a:buNone/>
            </a:pPr>
            <a:r>
              <a:rPr lang="pl-PL" altLang="pl-PL" sz="800" dirty="0"/>
              <a:t>USA – </a:t>
            </a:r>
            <a:r>
              <a:rPr lang="pl-PL" altLang="pl-PL" sz="800" b="1" dirty="0" smtClean="0"/>
              <a:t>2.8%, </a:t>
            </a:r>
            <a:r>
              <a:rPr lang="pl-PL" altLang="pl-PL" sz="800" b="1" dirty="0"/>
              <a:t>EUR </a:t>
            </a:r>
            <a:r>
              <a:rPr lang="pl-PL" altLang="pl-PL" sz="800" b="1" dirty="0" smtClean="0"/>
              <a:t>6.2 </a:t>
            </a:r>
            <a:r>
              <a:rPr lang="pl-PL" altLang="pl-PL" sz="800" b="1" dirty="0" err="1"/>
              <a:t>billion</a:t>
            </a:r>
            <a:endParaRPr lang="en-US" altLang="pl-PL" sz="800" b="1" dirty="0"/>
          </a:p>
        </p:txBody>
      </p:sp>
      <p:sp>
        <p:nvSpPr>
          <p:cNvPr id="8199" name="TextBox 8">
            <a:extLst>
              <a:ext uri="{FF2B5EF4-FFF2-40B4-BE49-F238E27FC236}">
                <a16:creationId xmlns:a16="http://schemas.microsoft.com/office/drawing/2014/main" id="{388DA6FE-1B2A-47E7-B7B0-A31F32A246E3}"/>
              </a:ext>
            </a:extLst>
          </p:cNvPr>
          <p:cNvSpPr txBox="1">
            <a:spLocks noChangeArrowheads="1"/>
          </p:cNvSpPr>
          <p:nvPr/>
        </p:nvSpPr>
        <p:spPr bwMode="auto">
          <a:xfrm>
            <a:off x="0" y="3575050"/>
            <a:ext cx="2663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b="1" dirty="0"/>
              <a:t>Key export markets </a:t>
            </a:r>
            <a:r>
              <a:rPr lang="pl-PL" altLang="pl-PL" sz="1400" b="1" dirty="0"/>
              <a:t/>
            </a:r>
            <a:br>
              <a:rPr lang="pl-PL" altLang="pl-PL" sz="1400" b="1" dirty="0"/>
            </a:br>
            <a:r>
              <a:rPr lang="en-US" altLang="pl-PL" sz="1400" b="1" dirty="0"/>
              <a:t>in </a:t>
            </a:r>
            <a:r>
              <a:rPr lang="en-US" altLang="pl-PL" sz="1400" b="1" dirty="0" smtClean="0"/>
              <a:t>201</a:t>
            </a:r>
            <a:r>
              <a:rPr lang="pl-PL" altLang="pl-PL" sz="1400" b="1" dirty="0" smtClean="0"/>
              <a:t>8</a:t>
            </a:r>
            <a:r>
              <a:rPr lang="en-US" altLang="pl-PL" sz="1400" b="1" dirty="0" smtClean="0"/>
              <a:t>:</a:t>
            </a:r>
            <a:endParaRPr lang="en-US" altLang="pl-PL" sz="1400" b="1" dirty="0"/>
          </a:p>
        </p:txBody>
      </p:sp>
      <p:grpSp>
        <p:nvGrpSpPr>
          <p:cNvPr id="8200" name="Group 11">
            <a:extLst>
              <a:ext uri="{FF2B5EF4-FFF2-40B4-BE49-F238E27FC236}">
                <a16:creationId xmlns:a16="http://schemas.microsoft.com/office/drawing/2014/main" id="{EA7855EE-68A5-419E-971A-68C52944C60A}"/>
              </a:ext>
            </a:extLst>
          </p:cNvPr>
          <p:cNvGrpSpPr>
            <a:grpSpLocks/>
          </p:cNvGrpSpPr>
          <p:nvPr/>
        </p:nvGrpSpPr>
        <p:grpSpPr bwMode="auto">
          <a:xfrm>
            <a:off x="4319588" y="301625"/>
            <a:ext cx="1439862" cy="1317625"/>
            <a:chOff x="4392240" y="323453"/>
            <a:chExt cx="1440160" cy="1296144"/>
          </a:xfrm>
        </p:grpSpPr>
        <p:cxnSp>
          <p:nvCxnSpPr>
            <p:cNvPr id="8201" name="Straight Connector 12">
              <a:extLst>
                <a:ext uri="{FF2B5EF4-FFF2-40B4-BE49-F238E27FC236}">
                  <a16:creationId xmlns:a16="http://schemas.microsoft.com/office/drawing/2014/main" id="{5E4F41C9-6690-48FF-AAEE-5C6159FE1B45}"/>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2" name="Straight Connector 13">
              <a:extLst>
                <a:ext uri="{FF2B5EF4-FFF2-40B4-BE49-F238E27FC236}">
                  <a16:creationId xmlns:a16="http://schemas.microsoft.com/office/drawing/2014/main" id="{8C6FC295-453B-41C8-84B7-B376B6152696}"/>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a:extLst>
              <a:ext uri="{FF2B5EF4-FFF2-40B4-BE49-F238E27FC236}">
                <a16:creationId xmlns:a16="http://schemas.microsoft.com/office/drawing/2014/main" id="{EFFFB583-5B00-4884-BFFC-DD7C4CCDFB8B}"/>
              </a:ext>
            </a:extLst>
          </p:cNvPr>
          <p:cNvSpPr txBox="1">
            <a:spLocks noChangeArrowheads="1"/>
          </p:cNvSpPr>
          <p:nvPr/>
        </p:nvSpPr>
        <p:spPr bwMode="auto">
          <a:xfrm>
            <a:off x="2339975" y="1258888"/>
            <a:ext cx="540067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600" dirty="0"/>
              <a:t>Technologically advanced products accounted for </a:t>
            </a:r>
            <a:r>
              <a:rPr lang="en-US" altLang="pl-PL" sz="3200" b="1" dirty="0">
                <a:solidFill>
                  <a:srgbClr val="FF0000"/>
                </a:solidFill>
              </a:rPr>
              <a:t>8</a:t>
            </a:r>
            <a:r>
              <a:rPr lang="pl-PL" altLang="pl-PL" sz="3200" b="1" dirty="0" smtClean="0">
                <a:solidFill>
                  <a:srgbClr val="FF0000"/>
                </a:solidFill>
              </a:rPr>
              <a:t>.4</a:t>
            </a:r>
            <a:r>
              <a:rPr lang="en-US" altLang="pl-PL" sz="3200" b="1" dirty="0" smtClean="0">
                <a:solidFill>
                  <a:srgbClr val="FF0000"/>
                </a:solidFill>
              </a:rPr>
              <a:t>%</a:t>
            </a:r>
            <a:r>
              <a:rPr lang="pl-PL" altLang="pl-PL" sz="3200" b="1" dirty="0" smtClean="0">
                <a:solidFill>
                  <a:srgbClr val="FF0000"/>
                </a:solidFill>
              </a:rPr>
              <a:t> </a:t>
            </a:r>
            <a:r>
              <a:rPr lang="pl-PL" altLang="pl-PL" sz="3200" dirty="0">
                <a:solidFill>
                  <a:srgbClr val="FF0000"/>
                </a:solidFill>
              </a:rPr>
              <a:t/>
            </a:r>
            <a:br>
              <a:rPr lang="pl-PL" altLang="pl-PL" sz="3200" dirty="0">
                <a:solidFill>
                  <a:srgbClr val="FF0000"/>
                </a:solidFill>
              </a:rPr>
            </a:br>
            <a:r>
              <a:rPr lang="en-US" altLang="pl-PL" sz="1600" dirty="0"/>
              <a:t>of Poland’s total </a:t>
            </a:r>
            <a:r>
              <a:rPr lang="en-US" altLang="pl-PL" sz="1600" dirty="0" smtClean="0"/>
              <a:t>export </a:t>
            </a:r>
            <a:r>
              <a:rPr lang="en-US" altLang="pl-PL" sz="1600" dirty="0"/>
              <a:t>in </a:t>
            </a:r>
            <a:r>
              <a:rPr lang="en-US" altLang="pl-PL" sz="1600" dirty="0" smtClean="0"/>
              <a:t>201</a:t>
            </a:r>
            <a:r>
              <a:rPr lang="pl-PL" altLang="pl-PL" sz="1600" dirty="0" smtClean="0"/>
              <a:t>8.</a:t>
            </a:r>
            <a:endParaRPr lang="pl-PL" altLang="pl-PL" sz="1600" dirty="0"/>
          </a:p>
        </p:txBody>
      </p:sp>
      <p:sp>
        <p:nvSpPr>
          <p:cNvPr id="9219" name="Prostokąt 6">
            <a:extLst>
              <a:ext uri="{FF2B5EF4-FFF2-40B4-BE49-F238E27FC236}">
                <a16:creationId xmlns:a16="http://schemas.microsoft.com/office/drawing/2014/main" id="{023F16C2-BC02-4C84-82FF-8BD59CA6ACF9}"/>
              </a:ext>
            </a:extLst>
          </p:cNvPr>
          <p:cNvSpPr>
            <a:spLocks noChangeArrowheads="1"/>
          </p:cNvSpPr>
          <p:nvPr/>
        </p:nvSpPr>
        <p:spPr bwMode="auto">
          <a:xfrm>
            <a:off x="503238" y="3546475"/>
            <a:ext cx="360045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600" b="1" dirty="0"/>
              <a:t>Poland’s share </a:t>
            </a:r>
            <a:r>
              <a:rPr lang="pl-PL" altLang="pl-PL" sz="1600" b="1" dirty="0" smtClean="0"/>
              <a:t>of</a:t>
            </a:r>
            <a:r>
              <a:rPr lang="en-US" altLang="pl-PL" sz="1600" b="1" dirty="0" smtClean="0"/>
              <a:t> </a:t>
            </a:r>
            <a:r>
              <a:rPr lang="en-US" altLang="pl-PL" sz="1600" b="1" dirty="0"/>
              <a:t>world </a:t>
            </a:r>
            <a:r>
              <a:rPr lang="en-US" altLang="pl-PL" sz="1600" b="1" dirty="0" smtClean="0"/>
              <a:t>export</a:t>
            </a:r>
            <a:r>
              <a:rPr lang="pl-PL" altLang="pl-PL" sz="1600" b="1" dirty="0"/>
              <a:t/>
            </a:r>
            <a:br>
              <a:rPr lang="pl-PL" altLang="pl-PL" sz="1600" b="1" dirty="0"/>
            </a:br>
            <a:r>
              <a:rPr lang="en-GB" altLang="pl-PL" sz="1400" dirty="0"/>
              <a:t>2013-2017</a:t>
            </a:r>
            <a:endParaRPr lang="pl-PL" altLang="pl-PL" sz="1600" dirty="0"/>
          </a:p>
        </p:txBody>
      </p:sp>
      <p:graphicFrame>
        <p:nvGraphicFramePr>
          <p:cNvPr id="2" name="Symbol zastępczy zawartości 8">
            <a:extLst>
              <a:ext uri="{FF2B5EF4-FFF2-40B4-BE49-F238E27FC236}">
                <a16:creationId xmlns:a16="http://schemas.microsoft.com/office/drawing/2014/main" id="{B543F4AC-324B-4650-8B7B-3A18FEE990D0}"/>
              </a:ext>
            </a:extLst>
          </p:cNvPr>
          <p:cNvGraphicFramePr>
            <a:graphicFrameLocks/>
          </p:cNvGraphicFramePr>
          <p:nvPr>
            <p:extLst>
              <p:ext uri="{D42A27DB-BD31-4B8C-83A1-F6EECF244321}">
                <p14:modId xmlns:p14="http://schemas.microsoft.com/office/powerpoint/2010/main" val="1493463210"/>
              </p:ext>
            </p:extLst>
          </p:nvPr>
        </p:nvGraphicFramePr>
        <p:xfrm>
          <a:off x="4103688" y="3479800"/>
          <a:ext cx="5832475" cy="2668588"/>
        </p:xfrm>
        <a:graphic>
          <a:graphicData uri="http://schemas.openxmlformats.org/drawingml/2006/chart">
            <c:chart xmlns:c="http://schemas.openxmlformats.org/drawingml/2006/chart" xmlns:r="http://schemas.openxmlformats.org/officeDocument/2006/relationships" r:id="rId2"/>
          </a:graphicData>
        </a:graphic>
      </p:graphicFrame>
      <p:sp>
        <p:nvSpPr>
          <p:cNvPr id="9221" name="Strzałka: w prawo 1">
            <a:extLst>
              <a:ext uri="{FF2B5EF4-FFF2-40B4-BE49-F238E27FC236}">
                <a16:creationId xmlns:a16="http://schemas.microsoft.com/office/drawing/2014/main" id="{D280D1C7-03EE-49FB-AF94-60B6488420A9}"/>
              </a:ext>
            </a:extLst>
          </p:cNvPr>
          <p:cNvSpPr>
            <a:spLocks noChangeArrowheads="1"/>
          </p:cNvSpPr>
          <p:nvPr/>
        </p:nvSpPr>
        <p:spPr bwMode="auto">
          <a:xfrm rot="-1469932">
            <a:off x="709613" y="4894263"/>
            <a:ext cx="3311525" cy="1114425"/>
          </a:xfrm>
          <a:prstGeom prst="rightArrow">
            <a:avLst>
              <a:gd name="adj1" fmla="val 50000"/>
              <a:gd name="adj2" fmla="val 93795"/>
            </a:avLst>
          </a:prstGeom>
          <a:solidFill>
            <a:srgbClr val="E7E7E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pl-PL" altLang="pl-PL"/>
          </a:p>
        </p:txBody>
      </p:sp>
      <p:grpSp>
        <p:nvGrpSpPr>
          <p:cNvPr id="9222" name="Grupa 6">
            <a:extLst>
              <a:ext uri="{FF2B5EF4-FFF2-40B4-BE49-F238E27FC236}">
                <a16:creationId xmlns:a16="http://schemas.microsoft.com/office/drawing/2014/main" id="{37BF6795-D9DF-4C23-8541-0C12E0D2187E}"/>
              </a:ext>
            </a:extLst>
          </p:cNvPr>
          <p:cNvGrpSpPr>
            <a:grpSpLocks/>
          </p:cNvGrpSpPr>
          <p:nvPr/>
        </p:nvGrpSpPr>
        <p:grpSpPr bwMode="auto">
          <a:xfrm>
            <a:off x="1008063" y="4860925"/>
            <a:ext cx="2519362" cy="1241425"/>
            <a:chOff x="1007864" y="5436021"/>
            <a:chExt cx="2520280" cy="1241979"/>
          </a:xfrm>
        </p:grpSpPr>
        <p:cxnSp>
          <p:nvCxnSpPr>
            <p:cNvPr id="9227" name="Łącznik prosty 3">
              <a:extLst>
                <a:ext uri="{FF2B5EF4-FFF2-40B4-BE49-F238E27FC236}">
                  <a16:creationId xmlns:a16="http://schemas.microsoft.com/office/drawing/2014/main" id="{6273A9FF-8413-4DFC-B33E-FC4C013D1393}"/>
                </a:ext>
              </a:extLst>
            </p:cNvPr>
            <p:cNvCxnSpPr>
              <a:cxnSpLocks/>
            </p:cNvCxnSpPr>
            <p:nvPr/>
          </p:nvCxnSpPr>
          <p:spPr bwMode="auto">
            <a:xfrm flipV="1">
              <a:off x="1079327" y="5508030"/>
              <a:ext cx="2376809" cy="1080119"/>
            </a:xfrm>
            <a:prstGeom prst="line">
              <a:avLst/>
            </a:prstGeom>
            <a:noFill/>
            <a:ln w="38100" algn="ctr">
              <a:solidFill>
                <a:srgbClr val="ED2046"/>
              </a:solidFill>
              <a:round/>
              <a:headEnd/>
              <a:tailEnd/>
            </a:ln>
            <a:extLst>
              <a:ext uri="{909E8E84-426E-40DD-AFC4-6F175D3DCCD1}">
                <a14:hiddenFill xmlns:a14="http://schemas.microsoft.com/office/drawing/2010/main">
                  <a:noFill/>
                </a14:hiddenFill>
              </a:ext>
            </a:extLst>
          </p:spPr>
        </p:cxnSp>
        <p:sp>
          <p:nvSpPr>
            <p:cNvPr id="9228" name="Owal 5">
              <a:extLst>
                <a:ext uri="{FF2B5EF4-FFF2-40B4-BE49-F238E27FC236}">
                  <a16:creationId xmlns:a16="http://schemas.microsoft.com/office/drawing/2014/main" id="{11E85A49-401D-4B30-B9F7-5F5FC716DBB3}"/>
                </a:ext>
              </a:extLst>
            </p:cNvPr>
            <p:cNvSpPr>
              <a:spLocks noChangeArrowheads="1"/>
            </p:cNvSpPr>
            <p:nvPr/>
          </p:nvSpPr>
          <p:spPr bwMode="auto">
            <a:xfrm>
              <a:off x="1007864" y="6534000"/>
              <a:ext cx="144000" cy="144000"/>
            </a:xfrm>
            <a:prstGeom prst="ellipse">
              <a:avLst/>
            </a:prstGeom>
            <a:solidFill>
              <a:srgbClr val="ED204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pl-PL" altLang="pl-PL"/>
            </a:p>
          </p:txBody>
        </p:sp>
        <p:sp>
          <p:nvSpPr>
            <p:cNvPr id="9229" name="Owal 18">
              <a:extLst>
                <a:ext uri="{FF2B5EF4-FFF2-40B4-BE49-F238E27FC236}">
                  <a16:creationId xmlns:a16="http://schemas.microsoft.com/office/drawing/2014/main" id="{214DF58B-056B-4C3E-9FC8-3BA4998D7DFE}"/>
                </a:ext>
              </a:extLst>
            </p:cNvPr>
            <p:cNvSpPr>
              <a:spLocks noChangeArrowheads="1"/>
            </p:cNvSpPr>
            <p:nvPr/>
          </p:nvSpPr>
          <p:spPr bwMode="auto">
            <a:xfrm>
              <a:off x="3384144" y="5436021"/>
              <a:ext cx="144000" cy="144000"/>
            </a:xfrm>
            <a:prstGeom prst="ellipse">
              <a:avLst/>
            </a:prstGeom>
            <a:solidFill>
              <a:srgbClr val="ED204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pl-PL" altLang="pl-PL"/>
            </a:p>
          </p:txBody>
        </p:sp>
      </p:grpSp>
      <p:sp>
        <p:nvSpPr>
          <p:cNvPr id="9223" name="pole tekstowe 7">
            <a:extLst>
              <a:ext uri="{FF2B5EF4-FFF2-40B4-BE49-F238E27FC236}">
                <a16:creationId xmlns:a16="http://schemas.microsoft.com/office/drawing/2014/main" id="{85CEFD59-DD84-4E29-81C5-0001BA49AA44}"/>
              </a:ext>
            </a:extLst>
          </p:cNvPr>
          <p:cNvSpPr txBox="1">
            <a:spLocks noChangeArrowheads="1"/>
          </p:cNvSpPr>
          <p:nvPr/>
        </p:nvSpPr>
        <p:spPr bwMode="auto">
          <a:xfrm>
            <a:off x="3455988" y="4986338"/>
            <a:ext cx="88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ltLang="pl-PL" sz="1400" b="1" dirty="0" smtClean="0">
                <a:solidFill>
                  <a:srgbClr val="C00000"/>
                </a:solidFill>
              </a:rPr>
              <a:t>1.26</a:t>
            </a:r>
            <a:r>
              <a:rPr lang="pl-PL" altLang="pl-PL" sz="1400" b="1" dirty="0">
                <a:solidFill>
                  <a:srgbClr val="C00000"/>
                </a:solidFill>
              </a:rPr>
              <a:t>%</a:t>
            </a:r>
          </a:p>
        </p:txBody>
      </p:sp>
      <p:sp>
        <p:nvSpPr>
          <p:cNvPr id="9224" name="pole tekstowe 21">
            <a:extLst>
              <a:ext uri="{FF2B5EF4-FFF2-40B4-BE49-F238E27FC236}">
                <a16:creationId xmlns:a16="http://schemas.microsoft.com/office/drawing/2014/main" id="{93247EA8-F0BC-481B-A474-52AD6401CB03}"/>
              </a:ext>
            </a:extLst>
          </p:cNvPr>
          <p:cNvSpPr txBox="1">
            <a:spLocks noChangeArrowheads="1"/>
          </p:cNvSpPr>
          <p:nvPr/>
        </p:nvSpPr>
        <p:spPr bwMode="auto">
          <a:xfrm>
            <a:off x="1079500" y="6065838"/>
            <a:ext cx="882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ltLang="pl-PL" sz="1400" b="1" dirty="0" smtClean="0">
                <a:solidFill>
                  <a:srgbClr val="C00000"/>
                </a:solidFill>
              </a:rPr>
              <a:t>1.08</a:t>
            </a:r>
            <a:r>
              <a:rPr lang="pl-PL" altLang="pl-PL" sz="1400" b="1" dirty="0">
                <a:solidFill>
                  <a:srgbClr val="C00000"/>
                </a:solidFill>
              </a:rPr>
              <a:t>%</a:t>
            </a:r>
          </a:p>
        </p:txBody>
      </p:sp>
      <p:sp>
        <p:nvSpPr>
          <p:cNvPr id="9225" name="pole tekstowe 8">
            <a:extLst>
              <a:ext uri="{FF2B5EF4-FFF2-40B4-BE49-F238E27FC236}">
                <a16:creationId xmlns:a16="http://schemas.microsoft.com/office/drawing/2014/main" id="{176B6E24-77D1-49E2-B043-427711865DFE}"/>
              </a:ext>
            </a:extLst>
          </p:cNvPr>
          <p:cNvSpPr txBox="1">
            <a:spLocks noChangeArrowheads="1"/>
          </p:cNvSpPr>
          <p:nvPr/>
        </p:nvSpPr>
        <p:spPr bwMode="auto">
          <a:xfrm>
            <a:off x="3471863" y="5232400"/>
            <a:ext cx="955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ltLang="pl-PL" sz="1000" b="1" dirty="0" smtClean="0"/>
              <a:t>2017</a:t>
            </a:r>
            <a:endParaRPr lang="pl-PL" altLang="pl-PL" sz="1000" b="1" dirty="0"/>
          </a:p>
        </p:txBody>
      </p:sp>
      <p:sp>
        <p:nvSpPr>
          <p:cNvPr id="9226" name="pole tekstowe 23">
            <a:extLst>
              <a:ext uri="{FF2B5EF4-FFF2-40B4-BE49-F238E27FC236}">
                <a16:creationId xmlns:a16="http://schemas.microsoft.com/office/drawing/2014/main" id="{FC8B51BE-CACA-45F4-BEB5-41E8275FC2D3}"/>
              </a:ext>
            </a:extLst>
          </p:cNvPr>
          <p:cNvSpPr txBox="1">
            <a:spLocks noChangeArrowheads="1"/>
          </p:cNvSpPr>
          <p:nvPr/>
        </p:nvSpPr>
        <p:spPr bwMode="auto">
          <a:xfrm>
            <a:off x="1123950" y="6302375"/>
            <a:ext cx="957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ltLang="pl-PL" sz="1000" b="1" dirty="0"/>
              <a:t>2013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export import-2.jpg">
            <a:extLst>
              <a:ext uri="{FF2B5EF4-FFF2-40B4-BE49-F238E27FC236}">
                <a16:creationId xmlns:a16="http://schemas.microsoft.com/office/drawing/2014/main" id="{2FBA43D0-8EE6-4321-B11C-501B44622E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051645"/>
            <a:ext cx="1008062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ADF7F9FC-04E6-43BF-9088-46B73F0B137E}"/>
              </a:ext>
            </a:extLst>
          </p:cNvPr>
          <p:cNvSpPr>
            <a:spLocks noGrp="1" noChangeArrowheads="1"/>
          </p:cNvSpPr>
          <p:nvPr>
            <p:ph type="title"/>
          </p:nvPr>
        </p:nvSpPr>
        <p:spPr>
          <a:xfrm>
            <a:off x="503238" y="301625"/>
            <a:ext cx="9069387" cy="669925"/>
          </a:xfrm>
        </p:spPr>
        <p:txBody>
          <a:bodyPr/>
          <a:lstStyle/>
          <a:p>
            <a:pPr eaLnBrk="1"/>
            <a:r>
              <a:rPr lang="en-US" altLang="pl-PL" sz="3600" b="1"/>
              <a:t>﻿Import</a:t>
            </a:r>
            <a:endParaRPr lang="en-US" altLang="pl-PL" sz="3200" b="1"/>
          </a:p>
        </p:txBody>
      </p:sp>
      <p:sp>
        <p:nvSpPr>
          <p:cNvPr id="10244" name="TextBox 3">
            <a:extLst>
              <a:ext uri="{FF2B5EF4-FFF2-40B4-BE49-F238E27FC236}">
                <a16:creationId xmlns:a16="http://schemas.microsoft.com/office/drawing/2014/main" id="{2824E88F-A4FE-4179-8EB0-CA1D44F30345}"/>
              </a:ext>
            </a:extLst>
          </p:cNvPr>
          <p:cNvSpPr txBox="1">
            <a:spLocks noChangeArrowheads="1"/>
          </p:cNvSpPr>
          <p:nvPr/>
        </p:nvSpPr>
        <p:spPr bwMode="auto">
          <a:xfrm>
            <a:off x="1036638" y="992188"/>
            <a:ext cx="8002587" cy="6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Most of Polish imports (23%) come from Germany, with China and Russia also ranking among the top three </a:t>
            </a:r>
            <a:r>
              <a:rPr lang="pl-PL" altLang="pl-PL" sz="1200" dirty="0" err="1" smtClean="0"/>
              <a:t>sources</a:t>
            </a:r>
            <a:r>
              <a:rPr lang="pl-PL" altLang="pl-PL" sz="1200" dirty="0" smtClean="0"/>
              <a:t> of </a:t>
            </a:r>
            <a:r>
              <a:rPr lang="en-US" altLang="pl-PL" sz="1200" dirty="0" smtClean="0"/>
              <a:t>import. Polish trade with other countries is mostly of an intra-industry character. </a:t>
            </a:r>
            <a:br>
              <a:rPr lang="en-US" altLang="pl-PL" sz="1200" dirty="0" smtClean="0"/>
            </a:br>
            <a:r>
              <a:rPr lang="en-US" altLang="pl-PL" sz="1200" dirty="0" smtClean="0"/>
              <a:t>Because of this, the structure of our import resembles the structure of our export. </a:t>
            </a:r>
            <a:endParaRPr lang="en-US" altLang="pl-PL" sz="1200" dirty="0"/>
          </a:p>
        </p:txBody>
      </p:sp>
      <p:sp>
        <p:nvSpPr>
          <p:cNvPr id="10245" name="TextBox 5">
            <a:extLst>
              <a:ext uri="{FF2B5EF4-FFF2-40B4-BE49-F238E27FC236}">
                <a16:creationId xmlns:a16="http://schemas.microsoft.com/office/drawing/2014/main" id="{D490DCA1-B587-47FF-8BBE-DBF9B633FE7D}"/>
              </a:ext>
            </a:extLst>
          </p:cNvPr>
          <p:cNvSpPr txBox="1">
            <a:spLocks noChangeArrowheads="1"/>
          </p:cNvSpPr>
          <p:nvPr/>
        </p:nvSpPr>
        <p:spPr bwMode="auto">
          <a:xfrm>
            <a:off x="360363" y="3708400"/>
            <a:ext cx="24272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250000"/>
              </a:lnSpc>
              <a:buClr>
                <a:srgbClr val="000000"/>
              </a:buClr>
              <a:buSzPct val="100000"/>
              <a:buFont typeface="Times New Roman" panose="02020603050405020304" pitchFamily="18" charset="0"/>
              <a:buNone/>
            </a:pPr>
            <a:r>
              <a:rPr lang="pl-PL" altLang="pl-PL" sz="800" dirty="0"/>
              <a:t>﻿</a:t>
            </a:r>
            <a:r>
              <a:rPr lang="en-US" altLang="pl-PL" sz="800" dirty="0"/>
              <a:t>Germany </a:t>
            </a:r>
            <a:r>
              <a:rPr lang="en-US" altLang="pl-PL" sz="800" b="1" dirty="0"/>
              <a:t>– </a:t>
            </a:r>
            <a:r>
              <a:rPr lang="en-US" altLang="pl-PL" sz="800" b="1" dirty="0" smtClean="0"/>
              <a:t>2</a:t>
            </a:r>
            <a:r>
              <a:rPr lang="pl-PL" altLang="pl-PL" sz="800" b="1" dirty="0" smtClean="0"/>
              <a:t>2</a:t>
            </a:r>
            <a:r>
              <a:rPr lang="en-US" altLang="pl-PL" sz="800" b="1" dirty="0" smtClean="0"/>
              <a:t>.</a:t>
            </a:r>
            <a:r>
              <a:rPr lang="pl-PL" altLang="pl-PL" sz="800" b="1" dirty="0" smtClean="0"/>
              <a:t>4</a:t>
            </a:r>
            <a:r>
              <a:rPr lang="en-US" altLang="pl-PL" sz="800" b="1" dirty="0" smtClean="0"/>
              <a:t>%, </a:t>
            </a:r>
            <a:r>
              <a:rPr lang="en-US" altLang="pl-PL" sz="800" b="1" dirty="0"/>
              <a:t>EUR </a:t>
            </a:r>
            <a:r>
              <a:rPr lang="pl-PL" altLang="pl-PL" sz="800" b="1" dirty="0" smtClean="0"/>
              <a:t>50</a:t>
            </a:r>
            <a:r>
              <a:rPr lang="en-US" altLang="pl-PL" sz="800" b="1" dirty="0" smtClean="0"/>
              <a:t>.</a:t>
            </a:r>
            <a:r>
              <a:rPr lang="pl-PL" altLang="pl-PL" sz="800" b="1" dirty="0" smtClean="0"/>
              <a:t>6</a:t>
            </a:r>
            <a:r>
              <a:rPr lang="en-US" altLang="pl-PL" sz="800" b="1" dirty="0" smtClean="0"/>
              <a:t> </a:t>
            </a:r>
            <a:r>
              <a:rPr lang="en-US" altLang="pl-PL" sz="800" b="1" dirty="0"/>
              <a:t>billion </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a:t>China </a:t>
            </a:r>
            <a:r>
              <a:rPr lang="pl-PL" altLang="pl-PL" sz="800" b="1" dirty="0"/>
              <a:t>– </a:t>
            </a:r>
            <a:r>
              <a:rPr lang="pl-PL" altLang="pl-PL" sz="800" b="1" dirty="0" smtClean="0"/>
              <a:t> 11.6%, </a:t>
            </a:r>
            <a:r>
              <a:rPr lang="pl-PL" altLang="pl-PL" sz="800" b="1" dirty="0"/>
              <a:t>EUR </a:t>
            </a:r>
            <a:r>
              <a:rPr lang="pl-PL" altLang="pl-PL" sz="800" b="1" dirty="0" smtClean="0"/>
              <a:t>26.2 </a:t>
            </a:r>
            <a:r>
              <a:rPr lang="pl-PL" altLang="pl-PL" sz="800" b="1" dirty="0" err="1"/>
              <a:t>billion</a:t>
            </a:r>
            <a:r>
              <a:rPr lang="pl-PL" altLang="pl-PL" sz="800" b="1" dirty="0"/>
              <a:t> </a:t>
            </a:r>
          </a:p>
          <a:p>
            <a:pPr eaLnBrk="1">
              <a:lnSpc>
                <a:spcPct val="250000"/>
              </a:lnSpc>
              <a:buClr>
                <a:srgbClr val="000000"/>
              </a:buClr>
              <a:buSzPct val="100000"/>
              <a:buFont typeface="Times New Roman" panose="02020603050405020304" pitchFamily="18" charset="0"/>
              <a:buNone/>
            </a:pPr>
            <a:r>
              <a:rPr lang="pl-PL" altLang="pl-PL" sz="800" dirty="0"/>
              <a:t>Russia </a:t>
            </a:r>
            <a:r>
              <a:rPr lang="pl-PL" altLang="pl-PL" sz="800" b="1" dirty="0"/>
              <a:t>– </a:t>
            </a:r>
            <a:r>
              <a:rPr lang="pl-PL" altLang="pl-PL" sz="800" b="1" dirty="0" smtClean="0"/>
              <a:t>7.4</a:t>
            </a:r>
            <a:r>
              <a:rPr lang="pl-PL" altLang="pl-PL" sz="800" b="1" dirty="0"/>
              <a:t>%, EUR </a:t>
            </a:r>
            <a:r>
              <a:rPr lang="pl-PL" altLang="pl-PL" sz="800" b="1" dirty="0" smtClean="0"/>
              <a:t>16.6 </a:t>
            </a:r>
            <a:r>
              <a:rPr lang="pl-PL" altLang="pl-PL" sz="800" b="1" dirty="0"/>
              <a:t>bilion</a:t>
            </a:r>
          </a:p>
          <a:p>
            <a:pPr eaLnBrk="1">
              <a:lnSpc>
                <a:spcPct val="250000"/>
              </a:lnSpc>
              <a:buClr>
                <a:srgbClr val="000000"/>
              </a:buClr>
              <a:buSzPct val="100000"/>
              <a:buFont typeface="Times New Roman" panose="02020603050405020304" pitchFamily="18" charset="0"/>
              <a:buNone/>
            </a:pPr>
            <a:r>
              <a:rPr lang="pl-PL" altLang="pl-PL" sz="800" dirty="0" err="1"/>
              <a:t>Italy</a:t>
            </a:r>
            <a:r>
              <a:rPr lang="pl-PL" altLang="pl-PL" sz="800" dirty="0"/>
              <a:t> </a:t>
            </a:r>
            <a:r>
              <a:rPr lang="pl-PL" altLang="pl-PL" sz="800" b="1" dirty="0"/>
              <a:t>– </a:t>
            </a:r>
            <a:r>
              <a:rPr lang="pl-PL" altLang="pl-PL" sz="800" b="1" dirty="0" smtClean="0"/>
              <a:t>5.0%, </a:t>
            </a:r>
            <a:r>
              <a:rPr lang="pl-PL" altLang="pl-PL" sz="800" b="1" dirty="0"/>
              <a:t>EUR </a:t>
            </a:r>
            <a:r>
              <a:rPr lang="pl-PL" altLang="pl-PL" sz="800" b="1" dirty="0" smtClean="0"/>
              <a:t>11,3 </a:t>
            </a:r>
            <a:r>
              <a:rPr lang="pl-PL" altLang="pl-PL" sz="800" b="1" dirty="0"/>
              <a:t>bilion</a:t>
            </a:r>
          </a:p>
          <a:p>
            <a:pPr eaLnBrk="1">
              <a:lnSpc>
                <a:spcPct val="250000"/>
              </a:lnSpc>
              <a:buClr>
                <a:srgbClr val="000000"/>
              </a:buClr>
              <a:buSzPct val="100000"/>
              <a:buFont typeface="Times New Roman" panose="02020603050405020304" pitchFamily="18" charset="0"/>
              <a:buNone/>
            </a:pPr>
            <a:r>
              <a:rPr lang="fr-FR" altLang="pl-PL" sz="800" dirty="0"/>
              <a:t>France </a:t>
            </a:r>
            <a:r>
              <a:rPr lang="fr-FR" altLang="pl-PL" sz="800" b="1" dirty="0"/>
              <a:t>– </a:t>
            </a:r>
            <a:r>
              <a:rPr lang="fr-FR" altLang="pl-PL" sz="800" b="1" dirty="0" smtClean="0"/>
              <a:t>3.</a:t>
            </a:r>
            <a:r>
              <a:rPr lang="pl-PL" altLang="pl-PL" sz="800" b="1" dirty="0" smtClean="0"/>
              <a:t>6</a:t>
            </a:r>
            <a:r>
              <a:rPr lang="fr-FR" altLang="pl-PL" sz="800" b="1" dirty="0" smtClean="0"/>
              <a:t>%, </a:t>
            </a:r>
            <a:r>
              <a:rPr lang="fr-FR" altLang="pl-PL" sz="800" b="1" dirty="0"/>
              <a:t>EUR </a:t>
            </a:r>
            <a:r>
              <a:rPr lang="fr-FR" altLang="pl-PL" sz="800" b="1" dirty="0" smtClean="0"/>
              <a:t>8</a:t>
            </a:r>
            <a:r>
              <a:rPr lang="pl-PL" altLang="pl-PL" sz="800" b="1" dirty="0" smtClean="0"/>
              <a:t>,2</a:t>
            </a:r>
            <a:r>
              <a:rPr lang="fr-FR" altLang="pl-PL" sz="800" b="1" dirty="0" smtClean="0"/>
              <a:t> </a:t>
            </a:r>
            <a:r>
              <a:rPr lang="fr-FR" altLang="pl-PL" sz="800" b="1" dirty="0"/>
              <a:t>billion</a:t>
            </a:r>
            <a:endParaRPr lang="pl-PL" altLang="pl-PL" sz="800" b="1" dirty="0"/>
          </a:p>
          <a:p>
            <a:pPr eaLnBrk="1">
              <a:lnSpc>
                <a:spcPct val="250000"/>
              </a:lnSpc>
              <a:buClr>
                <a:srgbClr val="000000"/>
              </a:buClr>
              <a:buSzPct val="100000"/>
              <a:buFont typeface="Times New Roman" panose="02020603050405020304" pitchFamily="18" charset="0"/>
              <a:buNone/>
            </a:pPr>
            <a:r>
              <a:rPr lang="pl-PL" altLang="pl-PL" sz="800" dirty="0" err="1"/>
              <a:t>Netherlands</a:t>
            </a:r>
            <a:r>
              <a:rPr lang="pl-PL" altLang="pl-PL" sz="800" dirty="0"/>
              <a:t> </a:t>
            </a:r>
            <a:r>
              <a:rPr lang="pl-PL" altLang="pl-PL" sz="800" b="1" dirty="0"/>
              <a:t>- </a:t>
            </a:r>
            <a:r>
              <a:rPr lang="pl-PL" altLang="pl-PL" sz="800" b="1" dirty="0" smtClean="0"/>
              <a:t>3.6%, </a:t>
            </a:r>
            <a:r>
              <a:rPr lang="pl-PL" altLang="pl-PL" sz="800" b="1" dirty="0"/>
              <a:t>EUR </a:t>
            </a:r>
            <a:r>
              <a:rPr lang="pl-PL" altLang="pl-PL" sz="800" b="1" dirty="0" smtClean="0"/>
              <a:t>8.1 </a:t>
            </a:r>
            <a:r>
              <a:rPr lang="pl-PL" altLang="pl-PL" sz="800" b="1" dirty="0"/>
              <a:t>bilion</a:t>
            </a:r>
          </a:p>
          <a:p>
            <a:pPr eaLnBrk="1">
              <a:lnSpc>
                <a:spcPct val="250000"/>
              </a:lnSpc>
              <a:buClr>
                <a:srgbClr val="000000"/>
              </a:buClr>
              <a:buSzPct val="100000"/>
              <a:buFont typeface="Times New Roman" panose="02020603050405020304" pitchFamily="18" charset="0"/>
              <a:buNone/>
            </a:pPr>
            <a:r>
              <a:rPr lang="en-US" altLang="pl-PL" sz="800" dirty="0"/>
              <a:t>Czech Republic </a:t>
            </a:r>
            <a:r>
              <a:rPr lang="en-US" altLang="pl-PL" sz="800" b="1" dirty="0"/>
              <a:t>- </a:t>
            </a:r>
            <a:r>
              <a:rPr lang="en-US" altLang="pl-PL" sz="800" b="1" dirty="0" smtClean="0"/>
              <a:t>3.</a:t>
            </a:r>
            <a:r>
              <a:rPr lang="pl-PL" altLang="pl-PL" sz="800" b="1" dirty="0" smtClean="0"/>
              <a:t>4</a:t>
            </a:r>
            <a:r>
              <a:rPr lang="en-US" altLang="pl-PL" sz="800" b="1" dirty="0" smtClean="0"/>
              <a:t>%, </a:t>
            </a:r>
            <a:r>
              <a:rPr lang="en-US" altLang="pl-PL" sz="800" b="1" dirty="0"/>
              <a:t>EUR </a:t>
            </a:r>
            <a:r>
              <a:rPr lang="en-US" altLang="pl-PL" sz="800" b="1" dirty="0" smtClean="0"/>
              <a:t>7.</a:t>
            </a:r>
            <a:r>
              <a:rPr lang="pl-PL" altLang="pl-PL" sz="800" b="1" dirty="0" smtClean="0"/>
              <a:t>7</a:t>
            </a:r>
            <a:r>
              <a:rPr lang="en-US" altLang="pl-PL" sz="800" b="1" dirty="0" smtClean="0"/>
              <a:t> </a:t>
            </a:r>
            <a:r>
              <a:rPr lang="en-US" altLang="pl-PL" sz="800" b="1" dirty="0"/>
              <a:t>billion</a:t>
            </a:r>
            <a:r>
              <a:rPr lang="pl-PL" altLang="pl-PL" sz="800" dirty="0"/>
              <a:t> </a:t>
            </a:r>
            <a:br>
              <a:rPr lang="pl-PL" altLang="pl-PL" sz="800" dirty="0"/>
            </a:br>
            <a:r>
              <a:rPr lang="pl-PL" altLang="pl-PL" sz="800" dirty="0"/>
              <a:t>USA</a:t>
            </a:r>
            <a:r>
              <a:rPr lang="pl-PL" altLang="pl-PL" sz="800" b="1" dirty="0"/>
              <a:t> – 2.8%, EUR </a:t>
            </a:r>
            <a:r>
              <a:rPr lang="pl-PL" altLang="pl-PL" sz="800" b="1" dirty="0" smtClean="0"/>
              <a:t>6.4 </a:t>
            </a:r>
            <a:r>
              <a:rPr lang="pl-PL" altLang="pl-PL" sz="800" b="1" dirty="0" err="1"/>
              <a:t>billion</a:t>
            </a:r>
            <a:endParaRPr lang="en-US" altLang="pl-PL" sz="800" b="1" dirty="0"/>
          </a:p>
        </p:txBody>
      </p:sp>
      <p:sp>
        <p:nvSpPr>
          <p:cNvPr id="10246" name="TextBox 6">
            <a:extLst>
              <a:ext uri="{FF2B5EF4-FFF2-40B4-BE49-F238E27FC236}">
                <a16:creationId xmlns:a16="http://schemas.microsoft.com/office/drawing/2014/main" id="{786EAB38-62CD-42CF-879B-A62AB011752F}"/>
              </a:ext>
            </a:extLst>
          </p:cNvPr>
          <p:cNvSpPr txBox="1">
            <a:spLocks noChangeArrowheads="1"/>
          </p:cNvSpPr>
          <p:nvPr/>
        </p:nvSpPr>
        <p:spPr bwMode="auto">
          <a:xfrm>
            <a:off x="0" y="3282950"/>
            <a:ext cx="26654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400" b="1" dirty="0"/>
              <a:t>Key suppliers of goods </a:t>
            </a:r>
            <a:r>
              <a:rPr lang="pl-PL" altLang="pl-PL" sz="1400" b="1" dirty="0"/>
              <a:t/>
            </a:r>
            <a:br>
              <a:rPr lang="pl-PL" altLang="pl-PL" sz="1400" b="1" dirty="0"/>
            </a:br>
            <a:r>
              <a:rPr lang="en-US" altLang="pl-PL" sz="1400" b="1" dirty="0"/>
              <a:t>to Poland in </a:t>
            </a:r>
            <a:r>
              <a:rPr lang="en-US" altLang="pl-PL" sz="1400" b="1" dirty="0" smtClean="0"/>
              <a:t>201</a:t>
            </a:r>
            <a:r>
              <a:rPr lang="pl-PL" altLang="pl-PL" sz="1400" b="1" dirty="0" smtClean="0"/>
              <a:t>8</a:t>
            </a:r>
            <a:endParaRPr lang="en-US" altLang="pl-PL" sz="1400" b="1" dirty="0"/>
          </a:p>
        </p:txBody>
      </p:sp>
      <p:grpSp>
        <p:nvGrpSpPr>
          <p:cNvPr id="10247" name="Group 9">
            <a:extLst>
              <a:ext uri="{FF2B5EF4-FFF2-40B4-BE49-F238E27FC236}">
                <a16:creationId xmlns:a16="http://schemas.microsoft.com/office/drawing/2014/main" id="{6A814608-CD66-40B7-8F2D-E229429B1B8E}"/>
              </a:ext>
            </a:extLst>
          </p:cNvPr>
          <p:cNvGrpSpPr>
            <a:grpSpLocks/>
          </p:cNvGrpSpPr>
          <p:nvPr/>
        </p:nvGrpSpPr>
        <p:grpSpPr bwMode="auto">
          <a:xfrm>
            <a:off x="4319588" y="323850"/>
            <a:ext cx="1439862" cy="1295400"/>
            <a:chOff x="4392240" y="323453"/>
            <a:chExt cx="1440160" cy="1296144"/>
          </a:xfrm>
        </p:grpSpPr>
        <p:cxnSp>
          <p:nvCxnSpPr>
            <p:cNvPr id="10250" name="Straight Connector 10">
              <a:extLst>
                <a:ext uri="{FF2B5EF4-FFF2-40B4-BE49-F238E27FC236}">
                  <a16:creationId xmlns:a16="http://schemas.microsoft.com/office/drawing/2014/main" id="{DA971FA6-EB18-406E-8210-3D8EB372B7B6}"/>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1" name="Straight Connector 11">
              <a:extLst>
                <a:ext uri="{FF2B5EF4-FFF2-40B4-BE49-F238E27FC236}">
                  <a16:creationId xmlns:a16="http://schemas.microsoft.com/office/drawing/2014/main" id="{F34EA698-C830-4B44-B4D4-757B457DCA26}"/>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0248" name="Prostokąt 3">
            <a:extLst>
              <a:ext uri="{FF2B5EF4-FFF2-40B4-BE49-F238E27FC236}">
                <a16:creationId xmlns:a16="http://schemas.microsoft.com/office/drawing/2014/main" id="{CA5C6D02-315D-4CBE-984C-042875186E3A}"/>
              </a:ext>
            </a:extLst>
          </p:cNvPr>
          <p:cNvSpPr>
            <a:spLocks noChangeArrowheads="1"/>
          </p:cNvSpPr>
          <p:nvPr/>
        </p:nvSpPr>
        <p:spPr bwMode="auto">
          <a:xfrm>
            <a:off x="8353425" y="7272338"/>
            <a:ext cx="1281120" cy="19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107000"/>
              </a:lnSpc>
              <a:spcAft>
                <a:spcPts val="800"/>
              </a:spcAft>
              <a:buClr>
                <a:srgbClr val="000000"/>
              </a:buClr>
              <a:buSzPct val="100000"/>
            </a:pPr>
            <a:r>
              <a:rPr lang="en-GB" altLang="pl-PL" sz="600" dirty="0">
                <a:latin typeface="Helvetica" panose="020B0604020202020204" pitchFamily="34" charset="0"/>
                <a:ea typeface="Calibri" panose="020F0502020204030204" pitchFamily="34" charset="0"/>
                <a:cs typeface="Times New Roman" panose="02020603050405020304" pitchFamily="18" charset="0"/>
              </a:rPr>
              <a:t>Source: </a:t>
            </a:r>
            <a:r>
              <a:rPr lang="pl-PL" altLang="pl-PL" sz="600" dirty="0" err="1" smtClean="0">
                <a:solidFill>
                  <a:srgbClr val="212121"/>
                </a:solidFill>
                <a:latin typeface="Helvetica" panose="020B0604020202020204" pitchFamily="34" charset="0"/>
                <a:ea typeface="Calibri" panose="020F0502020204030204" pitchFamily="34" charset="0"/>
                <a:cs typeface="Times New Roman" panose="02020603050405020304" pitchFamily="18" charset="0"/>
              </a:rPr>
              <a:t>Statistics</a:t>
            </a:r>
            <a:r>
              <a:rPr lang="pl-PL" altLang="pl-PL" sz="600" dirty="0" smtClean="0">
                <a:solidFill>
                  <a:srgbClr val="212121"/>
                </a:solidFill>
                <a:latin typeface="Helvetica" panose="020B0604020202020204" pitchFamily="34" charset="0"/>
                <a:ea typeface="Calibri" panose="020F0502020204030204" pitchFamily="34" charset="0"/>
                <a:cs typeface="Times New Roman" panose="02020603050405020304" pitchFamily="18" charset="0"/>
              </a:rPr>
              <a:t> Poland</a:t>
            </a:r>
            <a:r>
              <a:rPr lang="en-GB" altLang="pl-PL" sz="600" dirty="0" smtClean="0">
                <a:solidFill>
                  <a:srgbClr val="212121"/>
                </a:solidFill>
                <a:latin typeface="Helvetica" panose="020B0604020202020204" pitchFamily="34" charset="0"/>
                <a:ea typeface="Calibri" panose="020F0502020204030204" pitchFamily="34" charset="0"/>
                <a:cs typeface="Times New Roman" panose="02020603050405020304" pitchFamily="18" charset="0"/>
              </a:rPr>
              <a:t> </a:t>
            </a:r>
            <a:r>
              <a:rPr lang="en-GB" altLang="pl-PL" sz="600" dirty="0">
                <a:solidFill>
                  <a:srgbClr val="212121"/>
                </a:solidFill>
                <a:latin typeface="Helvetica" panose="020B0604020202020204" pitchFamily="34" charset="0"/>
                <a:ea typeface="Calibri" panose="020F0502020204030204" pitchFamily="34" charset="0"/>
                <a:cs typeface="Times New Roman" panose="02020603050405020304" pitchFamily="18" charset="0"/>
              </a:rPr>
              <a:t>(GUS)</a:t>
            </a:r>
            <a:endParaRPr lang="pl-PL" altLang="pl-PL" sz="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Symbol zastępczy zawartości 8">
            <a:extLst>
              <a:ext uri="{FF2B5EF4-FFF2-40B4-BE49-F238E27FC236}">
                <a16:creationId xmlns:a16="http://schemas.microsoft.com/office/drawing/2014/main" id="{9A9819CB-9D1E-4BB3-82BA-6D829EF95AD4}"/>
              </a:ext>
            </a:extLst>
          </p:cNvPr>
          <p:cNvGraphicFramePr>
            <a:graphicFrameLocks/>
          </p:cNvGraphicFramePr>
          <p:nvPr>
            <p:extLst>
              <p:ext uri="{D42A27DB-BD31-4B8C-83A1-F6EECF244321}">
                <p14:modId xmlns:p14="http://schemas.microsoft.com/office/powerpoint/2010/main" val="1647402837"/>
              </p:ext>
            </p:extLst>
          </p:nvPr>
        </p:nvGraphicFramePr>
        <p:xfrm>
          <a:off x="3600450" y="5111750"/>
          <a:ext cx="6283325" cy="2230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30716B-685E-472C-AB04-72865BC01DD3}"/>
              </a:ext>
            </a:extLst>
          </p:cNvPr>
          <p:cNvSpPr>
            <a:spLocks noGrp="1" noChangeArrowheads="1"/>
          </p:cNvSpPr>
          <p:nvPr>
            <p:ph type="title"/>
          </p:nvPr>
        </p:nvSpPr>
        <p:spPr>
          <a:xfrm>
            <a:off x="504825" y="341313"/>
            <a:ext cx="9069388" cy="669925"/>
          </a:xfrm>
        </p:spPr>
        <p:txBody>
          <a:bodyPr/>
          <a:lstStyle/>
          <a:p>
            <a:pPr eaLnBrk="1"/>
            <a:r>
              <a:rPr lang="en-US" altLang="pl-PL" sz="3600" b="1" dirty="0" smtClean="0"/>
              <a:t>Strengths of Polish economy</a:t>
            </a:r>
            <a:endParaRPr lang="en-US" altLang="pl-PL" sz="3200" b="1" dirty="0"/>
          </a:p>
        </p:txBody>
      </p:sp>
      <p:sp>
        <p:nvSpPr>
          <p:cNvPr id="11267" name="TextBox 3">
            <a:extLst>
              <a:ext uri="{FF2B5EF4-FFF2-40B4-BE49-F238E27FC236}">
                <a16:creationId xmlns:a16="http://schemas.microsoft.com/office/drawing/2014/main" id="{DA03A823-B70C-4851-995E-2EB809C73249}"/>
              </a:ext>
            </a:extLst>
          </p:cNvPr>
          <p:cNvSpPr txBox="1">
            <a:spLocks noChangeArrowheads="1"/>
          </p:cNvSpPr>
          <p:nvPr/>
        </p:nvSpPr>
        <p:spPr bwMode="auto">
          <a:xfrm>
            <a:off x="936625" y="1074738"/>
            <a:ext cx="83518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200" dirty="0" smtClean="0"/>
              <a:t>Poland is considered </a:t>
            </a:r>
            <a:r>
              <a:rPr lang="en-US" altLang="pl-PL" sz="1200" b="1" dirty="0" smtClean="0"/>
              <a:t>one of the five most attractive markets for business in Europe</a:t>
            </a:r>
            <a:r>
              <a:rPr lang="en-US" altLang="pl-PL" sz="1200" dirty="0" smtClean="0"/>
              <a:t>. </a:t>
            </a:r>
            <a:br>
              <a:rPr lang="en-US" altLang="pl-PL" sz="1200" dirty="0" smtClean="0"/>
            </a:br>
            <a:r>
              <a:rPr lang="en-US" altLang="pl-PL" sz="1200" dirty="0" smtClean="0"/>
              <a:t>Our advantages include macroeconomic stability and the ease of establishing </a:t>
            </a:r>
            <a:r>
              <a:rPr lang="en-US" altLang="pl-PL" sz="1200" dirty="0" err="1" smtClean="0"/>
              <a:t>multisectoral</a:t>
            </a:r>
            <a:r>
              <a:rPr lang="en-US" altLang="pl-PL" sz="1200" dirty="0" smtClean="0"/>
              <a:t> cooperation.</a:t>
            </a:r>
            <a:endParaRPr lang="en-US" altLang="pl-PL" sz="1200" dirty="0"/>
          </a:p>
        </p:txBody>
      </p:sp>
      <p:sp>
        <p:nvSpPr>
          <p:cNvPr id="11268" name="TextBox 4">
            <a:extLst>
              <a:ext uri="{FF2B5EF4-FFF2-40B4-BE49-F238E27FC236}">
                <a16:creationId xmlns:a16="http://schemas.microsoft.com/office/drawing/2014/main" id="{BB6E17B1-6FB5-4EF5-8F4A-F6A08440D74A}"/>
              </a:ext>
            </a:extLst>
          </p:cNvPr>
          <p:cNvSpPr txBox="1">
            <a:spLocks noChangeArrowheads="1"/>
          </p:cNvSpPr>
          <p:nvPr/>
        </p:nvSpPr>
        <p:spPr bwMode="auto">
          <a:xfrm>
            <a:off x="1079500" y="2212975"/>
            <a:ext cx="3744913" cy="283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200" b="1" dirty="0" smtClean="0"/>
              <a:t>Here are some reasons why Poland is an attractive destination for investment:</a:t>
            </a:r>
          </a:p>
          <a:p>
            <a:pPr eaLnBrk="1">
              <a:lnSpc>
                <a:spcPct val="93000"/>
              </a:lnSpc>
              <a:buClr>
                <a:srgbClr val="000000"/>
              </a:buClr>
              <a:buSzPct val="100000"/>
              <a:buFont typeface="Times New Roman" panose="02020603050405020304" pitchFamily="18" charset="0"/>
              <a:buNone/>
            </a:pPr>
            <a:endParaRPr lang="en-US" altLang="pl-PL" sz="1200" dirty="0" smtClean="0"/>
          </a:p>
          <a:p>
            <a:pPr eaLnBrk="1">
              <a:lnSpc>
                <a:spcPct val="93000"/>
              </a:lnSpc>
              <a:buClr>
                <a:srgbClr val="FF0000"/>
              </a:buClr>
              <a:buSzPct val="100000"/>
              <a:buFont typeface="Wingdings" panose="05000000000000000000" pitchFamily="2" charset="2"/>
              <a:buChar char="Ø"/>
            </a:pPr>
            <a:endParaRPr lang="en-US" altLang="pl-PL" sz="1200" dirty="0" smtClean="0"/>
          </a:p>
          <a:p>
            <a:pPr eaLnBrk="1">
              <a:lnSpc>
                <a:spcPct val="93000"/>
              </a:lnSpc>
              <a:buClr>
                <a:srgbClr val="FF0000"/>
              </a:buClr>
              <a:buSzPct val="100000"/>
              <a:buFont typeface="Wingdings" panose="05000000000000000000" pitchFamily="2" charset="2"/>
              <a:buChar char="Ø"/>
            </a:pPr>
            <a:r>
              <a:rPr lang="en-US" altLang="pl-PL" sz="1200" dirty="0" smtClean="0"/>
              <a:t> </a:t>
            </a:r>
            <a:r>
              <a:rPr lang="pl-PL" altLang="pl-PL" sz="1200" dirty="0" smtClean="0"/>
              <a:t> </a:t>
            </a:r>
            <a:r>
              <a:rPr lang="en-US" altLang="pl-PL" sz="1200" b="1" dirty="0" smtClean="0"/>
              <a:t>Ambitious and hardworking people</a:t>
            </a:r>
            <a:endParaRPr lang="en-US" altLang="pl-PL" sz="1200" dirty="0" smtClean="0"/>
          </a:p>
          <a:p>
            <a:pPr eaLnBrk="1">
              <a:lnSpc>
                <a:spcPct val="93000"/>
              </a:lnSpc>
              <a:buClr>
                <a:srgbClr val="FF0000"/>
              </a:buClr>
              <a:buSzPct val="100000"/>
              <a:buFont typeface="Wingdings" panose="05000000000000000000" pitchFamily="2" charset="2"/>
              <a:buChar char="Ø"/>
            </a:pPr>
            <a:endParaRPr lang="en-US" altLang="pl-PL" sz="1200" dirty="0" smtClean="0"/>
          </a:p>
          <a:p>
            <a:pPr eaLnBrk="1">
              <a:lnSpc>
                <a:spcPct val="93000"/>
              </a:lnSpc>
              <a:buClr>
                <a:srgbClr val="FF0000"/>
              </a:buClr>
              <a:buSzPct val="100000"/>
              <a:buFont typeface="Wingdings" panose="05000000000000000000" pitchFamily="2" charset="2"/>
              <a:buChar char="Ø"/>
            </a:pPr>
            <a:r>
              <a:rPr lang="pl-PL" altLang="pl-PL" sz="1200" b="1" dirty="0" smtClean="0"/>
              <a:t>  </a:t>
            </a:r>
            <a:r>
              <a:rPr lang="en-US" altLang="pl-PL" sz="1200" b="1" dirty="0" smtClean="0"/>
              <a:t>Diversified economy</a:t>
            </a:r>
          </a:p>
          <a:p>
            <a:pPr eaLnBrk="1">
              <a:lnSpc>
                <a:spcPct val="93000"/>
              </a:lnSpc>
              <a:buClr>
                <a:srgbClr val="FF0000"/>
              </a:buClr>
              <a:buSzPct val="100000"/>
              <a:buFont typeface="Wingdings" panose="05000000000000000000" pitchFamily="2" charset="2"/>
              <a:buChar char="Ø"/>
            </a:pPr>
            <a:endParaRPr lang="en-US" altLang="pl-PL" sz="1200" dirty="0" smtClean="0"/>
          </a:p>
          <a:p>
            <a:pPr eaLnBrk="1">
              <a:lnSpc>
                <a:spcPct val="93000"/>
              </a:lnSpc>
              <a:buClr>
                <a:srgbClr val="FF0000"/>
              </a:buClr>
              <a:buSzPct val="100000"/>
              <a:buFont typeface="Wingdings" panose="05000000000000000000" pitchFamily="2" charset="2"/>
              <a:buChar char="Ø"/>
            </a:pPr>
            <a:r>
              <a:rPr lang="en-US" altLang="pl-PL" sz="1200" dirty="0" smtClean="0"/>
              <a:t> </a:t>
            </a:r>
            <a:r>
              <a:rPr lang="pl-PL" altLang="pl-PL" sz="1200" dirty="0" smtClean="0"/>
              <a:t>  </a:t>
            </a:r>
            <a:r>
              <a:rPr lang="en-US" altLang="pl-PL" sz="1200" b="1" dirty="0" smtClean="0"/>
              <a:t>Macroeconomic stability</a:t>
            </a:r>
          </a:p>
          <a:p>
            <a:pPr eaLnBrk="1">
              <a:lnSpc>
                <a:spcPct val="93000"/>
              </a:lnSpc>
              <a:buClr>
                <a:srgbClr val="FF0000"/>
              </a:buClr>
              <a:buSzPct val="100000"/>
              <a:buFont typeface="Wingdings" panose="05000000000000000000" pitchFamily="2" charset="2"/>
              <a:buChar char="Ø"/>
            </a:pPr>
            <a:endParaRPr lang="en-US" altLang="pl-PL" sz="1200" dirty="0" smtClean="0"/>
          </a:p>
          <a:p>
            <a:pPr eaLnBrk="1">
              <a:lnSpc>
                <a:spcPct val="93000"/>
              </a:lnSpc>
              <a:buClr>
                <a:srgbClr val="FF0000"/>
              </a:buClr>
              <a:buSzPct val="100000"/>
              <a:buFont typeface="Wingdings" panose="05000000000000000000" pitchFamily="2" charset="2"/>
              <a:buChar char="Ø"/>
            </a:pPr>
            <a:r>
              <a:rPr lang="en-US" altLang="pl-PL" sz="1200" dirty="0" smtClean="0"/>
              <a:t> </a:t>
            </a:r>
            <a:r>
              <a:rPr lang="pl-PL" altLang="pl-PL" sz="1200" dirty="0" smtClean="0"/>
              <a:t>  </a:t>
            </a:r>
            <a:r>
              <a:rPr lang="en-US" altLang="pl-PL" sz="1200" b="1" dirty="0" smtClean="0"/>
              <a:t>High quality of products and services on offer</a:t>
            </a:r>
          </a:p>
          <a:p>
            <a:pPr eaLnBrk="1">
              <a:lnSpc>
                <a:spcPct val="93000"/>
              </a:lnSpc>
              <a:buClr>
                <a:srgbClr val="FF0000"/>
              </a:buClr>
              <a:buSzPct val="100000"/>
              <a:buFont typeface="Wingdings" panose="05000000000000000000" pitchFamily="2" charset="2"/>
              <a:buChar char="Ø"/>
            </a:pPr>
            <a:endParaRPr lang="en-US" altLang="pl-PL" sz="1200" dirty="0" smtClean="0"/>
          </a:p>
          <a:p>
            <a:pPr eaLnBrk="1">
              <a:lnSpc>
                <a:spcPct val="93000"/>
              </a:lnSpc>
              <a:buClr>
                <a:srgbClr val="FF0000"/>
              </a:buClr>
              <a:buSzPct val="100000"/>
              <a:buFont typeface="Wingdings" panose="05000000000000000000" pitchFamily="2" charset="2"/>
              <a:buChar char="Ø"/>
            </a:pPr>
            <a:r>
              <a:rPr lang="en-US" altLang="pl-PL" sz="1200" dirty="0" smtClean="0"/>
              <a:t> </a:t>
            </a:r>
            <a:r>
              <a:rPr lang="pl-PL" altLang="pl-PL" sz="1200" dirty="0" smtClean="0"/>
              <a:t>  </a:t>
            </a:r>
            <a:r>
              <a:rPr lang="en-US" altLang="pl-PL" sz="1200" b="1" dirty="0" smtClean="0"/>
              <a:t>Infrastructural investments</a:t>
            </a:r>
          </a:p>
          <a:p>
            <a:pPr eaLnBrk="1">
              <a:lnSpc>
                <a:spcPct val="93000"/>
              </a:lnSpc>
              <a:buClr>
                <a:srgbClr val="FF0000"/>
              </a:buClr>
              <a:buSzPct val="100000"/>
              <a:buFont typeface="Wingdings" panose="05000000000000000000" pitchFamily="2" charset="2"/>
              <a:buChar char="Ø"/>
            </a:pPr>
            <a:endParaRPr lang="en-US" altLang="pl-PL" sz="1200" dirty="0" smtClean="0"/>
          </a:p>
          <a:p>
            <a:pPr eaLnBrk="1">
              <a:lnSpc>
                <a:spcPct val="93000"/>
              </a:lnSpc>
              <a:buClr>
                <a:srgbClr val="FF0000"/>
              </a:buClr>
              <a:buSzPct val="100000"/>
              <a:buFont typeface="Wingdings" panose="05000000000000000000" pitchFamily="2" charset="2"/>
              <a:buChar char="Ø"/>
            </a:pPr>
            <a:r>
              <a:rPr lang="en-US" altLang="pl-PL" sz="1200" dirty="0" smtClean="0"/>
              <a:t> </a:t>
            </a:r>
            <a:r>
              <a:rPr lang="pl-PL" altLang="pl-PL" sz="1200" dirty="0" smtClean="0"/>
              <a:t>  </a:t>
            </a:r>
            <a:r>
              <a:rPr lang="en-US" altLang="pl-PL" sz="1200" b="1" dirty="0" smtClean="0"/>
              <a:t>Large internal market and access to EU market</a:t>
            </a:r>
            <a:endParaRPr lang="en-US" altLang="pl-PL" sz="1200" dirty="0"/>
          </a:p>
        </p:txBody>
      </p:sp>
      <p:sp>
        <p:nvSpPr>
          <p:cNvPr id="11269" name="TextBox 5">
            <a:extLst>
              <a:ext uri="{FF2B5EF4-FFF2-40B4-BE49-F238E27FC236}">
                <a16:creationId xmlns:a16="http://schemas.microsoft.com/office/drawing/2014/main" id="{47D594D1-D6ED-47E7-A4D7-D6A1BE8DBCC8}"/>
              </a:ext>
            </a:extLst>
          </p:cNvPr>
          <p:cNvSpPr txBox="1">
            <a:spLocks noChangeArrowheads="1"/>
          </p:cNvSpPr>
          <p:nvPr/>
        </p:nvSpPr>
        <p:spPr bwMode="auto">
          <a:xfrm>
            <a:off x="5472113" y="2212975"/>
            <a:ext cx="2952750" cy="43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defRPr/>
            </a:pPr>
            <a:r>
              <a:rPr lang="en-US" altLang="pl-PL" sz="1200" b="1" dirty="0" smtClean="0"/>
              <a:t>Investment data are the best proof of Poland’s attractiveness.</a:t>
            </a:r>
            <a:endParaRPr lang="en-US" altLang="pl-PL" sz="1050" dirty="0"/>
          </a:p>
        </p:txBody>
      </p:sp>
      <p:sp>
        <p:nvSpPr>
          <p:cNvPr id="11270" name="TextBox 6">
            <a:extLst>
              <a:ext uri="{FF2B5EF4-FFF2-40B4-BE49-F238E27FC236}">
                <a16:creationId xmlns:a16="http://schemas.microsoft.com/office/drawing/2014/main" id="{77A47478-C2A6-4FD7-8EC6-6BA799C45362}"/>
              </a:ext>
            </a:extLst>
          </p:cNvPr>
          <p:cNvSpPr txBox="1">
            <a:spLocks noChangeArrowheads="1"/>
          </p:cNvSpPr>
          <p:nvPr/>
        </p:nvSpPr>
        <p:spPr bwMode="auto">
          <a:xfrm>
            <a:off x="5472113" y="2943225"/>
            <a:ext cx="2952750" cy="82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pl-PL" altLang="pl-PL" sz="1200" dirty="0" smtClean="0"/>
              <a:t>A</a:t>
            </a:r>
            <a:r>
              <a:rPr lang="en-US" altLang="pl-PL" sz="1200" dirty="0" smtClean="0"/>
              <a:t>t </a:t>
            </a:r>
            <a:r>
              <a:rPr lang="en-US" altLang="pl-PL" sz="1200" dirty="0"/>
              <a:t>the end of </a:t>
            </a:r>
            <a:r>
              <a:rPr lang="en-US" altLang="pl-PL" sz="1200" dirty="0" smtClean="0"/>
              <a:t>2017</a:t>
            </a:r>
            <a:r>
              <a:rPr lang="pl-PL" altLang="pl-PL" sz="1200" dirty="0" smtClean="0"/>
              <a:t> t</a:t>
            </a:r>
            <a:r>
              <a:rPr lang="en-US" altLang="pl-PL" sz="1200" dirty="0" smtClean="0"/>
              <a:t>he </a:t>
            </a:r>
            <a:r>
              <a:rPr lang="en-US" altLang="pl-PL" sz="1200" dirty="0"/>
              <a:t>value of liabilities arising from direct foreign investments </a:t>
            </a:r>
            <a:r>
              <a:rPr lang="en-US" altLang="pl-PL" sz="1200" dirty="0" smtClean="0"/>
              <a:t>amounted </a:t>
            </a:r>
            <a:r>
              <a:rPr lang="en-US" altLang="pl-PL" sz="1200" dirty="0"/>
              <a:t>to </a:t>
            </a:r>
            <a:r>
              <a:rPr lang="en-US" altLang="pl-PL" sz="1600" b="1" dirty="0">
                <a:solidFill>
                  <a:srgbClr val="FF0000"/>
                </a:solidFill>
              </a:rPr>
              <a:t>EUR 199 billion </a:t>
            </a:r>
            <a:r>
              <a:rPr lang="en-US" altLang="pl-PL" sz="1100" dirty="0"/>
              <a:t>(National Bank of Poland - NBP)</a:t>
            </a:r>
            <a:endParaRPr lang="en-US" altLang="pl-PL" dirty="0"/>
          </a:p>
        </p:txBody>
      </p:sp>
      <p:sp>
        <p:nvSpPr>
          <p:cNvPr id="11271" name="TextBox 7">
            <a:extLst>
              <a:ext uri="{FF2B5EF4-FFF2-40B4-BE49-F238E27FC236}">
                <a16:creationId xmlns:a16="http://schemas.microsoft.com/office/drawing/2014/main" id="{5DA5EE92-3113-4618-9C3C-0E4F3A5AF5CF}"/>
              </a:ext>
            </a:extLst>
          </p:cNvPr>
          <p:cNvSpPr txBox="1">
            <a:spLocks noChangeArrowheads="1"/>
          </p:cNvSpPr>
          <p:nvPr/>
        </p:nvSpPr>
        <p:spPr bwMode="auto">
          <a:xfrm>
            <a:off x="5472113" y="3902075"/>
            <a:ext cx="2735262" cy="138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200" dirty="0"/>
              <a:t>According to </a:t>
            </a:r>
            <a:r>
              <a:rPr lang="en-US" altLang="pl-PL" sz="1200" dirty="0" smtClean="0"/>
              <a:t>EY’s </a:t>
            </a:r>
            <a:r>
              <a:rPr lang="en-US" altLang="pl-PL" sz="1200" dirty="0"/>
              <a:t>European Attractiveness Survey 2017, </a:t>
            </a:r>
            <a:r>
              <a:rPr lang="pl-PL" altLang="pl-PL" sz="1200" dirty="0"/>
              <a:t/>
            </a:r>
            <a:br>
              <a:rPr lang="pl-PL" altLang="pl-PL" sz="1200" dirty="0"/>
            </a:br>
            <a:r>
              <a:rPr lang="en-US" altLang="pl-PL" sz="1200" dirty="0"/>
              <a:t>Poland is the </a:t>
            </a:r>
            <a:r>
              <a:rPr lang="en-US" altLang="pl-PL" sz="1200" b="1" dirty="0">
                <a:solidFill>
                  <a:srgbClr val="FF0000"/>
                </a:solidFill>
              </a:rPr>
              <a:t>5th most attractive destination for business in </a:t>
            </a:r>
            <a:r>
              <a:rPr lang="en-US" altLang="pl-PL" sz="1200" b="1" dirty="0" smtClean="0">
                <a:solidFill>
                  <a:srgbClr val="FF0000"/>
                </a:solidFill>
              </a:rPr>
              <a:t>Europe</a:t>
            </a:r>
            <a:r>
              <a:rPr lang="pl-PL" altLang="pl-PL" sz="1200" b="1" dirty="0" smtClean="0">
                <a:solidFill>
                  <a:srgbClr val="FF0000"/>
                </a:solidFill>
              </a:rPr>
              <a:t>,</a:t>
            </a:r>
            <a:r>
              <a:rPr lang="en-US" altLang="pl-PL" sz="1200" b="1" dirty="0" smtClean="0">
                <a:solidFill>
                  <a:srgbClr val="FF0000"/>
                </a:solidFill>
              </a:rPr>
              <a:t> and </a:t>
            </a:r>
            <a:r>
              <a:rPr lang="en-US" altLang="pl-PL" sz="1200" b="1" dirty="0">
                <a:solidFill>
                  <a:srgbClr val="FF0000"/>
                </a:solidFill>
              </a:rPr>
              <a:t>the </a:t>
            </a:r>
            <a:r>
              <a:rPr lang="en-US" altLang="pl-PL" sz="1200" b="1" dirty="0" smtClean="0">
                <a:solidFill>
                  <a:srgbClr val="FF0000"/>
                </a:solidFill>
              </a:rPr>
              <a:t>1st</a:t>
            </a:r>
            <a:r>
              <a:rPr lang="pl-PL" altLang="pl-PL" sz="1200" b="1" dirty="0" smtClean="0">
                <a:solidFill>
                  <a:srgbClr val="FF0000"/>
                </a:solidFill>
              </a:rPr>
              <a:t> one</a:t>
            </a:r>
            <a:r>
              <a:rPr lang="en-US" altLang="pl-PL" sz="1200" b="1" dirty="0" smtClean="0">
                <a:solidFill>
                  <a:srgbClr val="FF0000"/>
                </a:solidFill>
              </a:rPr>
              <a:t> </a:t>
            </a:r>
            <a:r>
              <a:rPr lang="en-US" altLang="pl-PL" sz="1200" b="1" dirty="0">
                <a:solidFill>
                  <a:srgbClr val="FF0000"/>
                </a:solidFill>
              </a:rPr>
              <a:t>in the CEE </a:t>
            </a:r>
            <a:r>
              <a:rPr lang="en-US" altLang="pl-PL" sz="1200" b="1" dirty="0" smtClean="0">
                <a:solidFill>
                  <a:srgbClr val="FF0000"/>
                </a:solidFill>
              </a:rPr>
              <a:t>region. </a:t>
            </a:r>
            <a:r>
              <a:rPr lang="pl-PL" altLang="pl-PL" sz="1200" b="1" dirty="0">
                <a:solidFill>
                  <a:srgbClr val="FF0000"/>
                </a:solidFill>
              </a:rPr>
              <a:t/>
            </a:r>
            <a:br>
              <a:rPr lang="pl-PL" altLang="pl-PL" sz="1200" b="1" dirty="0">
                <a:solidFill>
                  <a:srgbClr val="FF0000"/>
                </a:solidFill>
              </a:rPr>
            </a:br>
            <a:endParaRPr lang="en-US" altLang="pl-PL" dirty="0"/>
          </a:p>
        </p:txBody>
      </p:sp>
      <p:grpSp>
        <p:nvGrpSpPr>
          <p:cNvPr id="11272" name="Group 8">
            <a:extLst>
              <a:ext uri="{FF2B5EF4-FFF2-40B4-BE49-F238E27FC236}">
                <a16:creationId xmlns:a16="http://schemas.microsoft.com/office/drawing/2014/main" id="{7C61C786-CEC8-4989-B781-77A6142254A6}"/>
              </a:ext>
            </a:extLst>
          </p:cNvPr>
          <p:cNvGrpSpPr>
            <a:grpSpLocks/>
          </p:cNvGrpSpPr>
          <p:nvPr/>
        </p:nvGrpSpPr>
        <p:grpSpPr bwMode="auto">
          <a:xfrm>
            <a:off x="4392613" y="323850"/>
            <a:ext cx="1439862" cy="1223963"/>
            <a:chOff x="4392240" y="323453"/>
            <a:chExt cx="1440160" cy="1296144"/>
          </a:xfrm>
        </p:grpSpPr>
        <p:cxnSp>
          <p:nvCxnSpPr>
            <p:cNvPr id="11273" name="Straight Connector 9">
              <a:extLst>
                <a:ext uri="{FF2B5EF4-FFF2-40B4-BE49-F238E27FC236}">
                  <a16:creationId xmlns:a16="http://schemas.microsoft.com/office/drawing/2014/main" id="{45C9E30D-97FF-4AEF-B5BD-525EA706C92C}"/>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74" name="Straight Connector 10">
              <a:extLst>
                <a:ext uri="{FF2B5EF4-FFF2-40B4-BE49-F238E27FC236}">
                  <a16:creationId xmlns:a16="http://schemas.microsoft.com/office/drawing/2014/main" id="{9B436F2A-4525-4338-8F30-C49036CC55FF}"/>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6E31024-6D5B-467F-B88C-F1CE292DA5CC}"/>
              </a:ext>
            </a:extLst>
          </p:cNvPr>
          <p:cNvSpPr>
            <a:spLocks noGrp="1" noChangeArrowheads="1"/>
          </p:cNvSpPr>
          <p:nvPr>
            <p:ph type="title"/>
          </p:nvPr>
        </p:nvSpPr>
        <p:spPr>
          <a:xfrm>
            <a:off x="503238" y="301625"/>
            <a:ext cx="9069387" cy="669925"/>
          </a:xfrm>
        </p:spPr>
        <p:txBody>
          <a:bodyPr/>
          <a:lstStyle/>
          <a:p>
            <a:pPr eaLnBrk="1"/>
            <a:r>
              <a:rPr lang="en-US" altLang="pl-PL" sz="3600" b="1"/>
              <a:t>Polish Investment Zone</a:t>
            </a:r>
            <a:endParaRPr lang="en-US" altLang="pl-PL" sz="3200" b="1"/>
          </a:p>
        </p:txBody>
      </p:sp>
      <p:sp>
        <p:nvSpPr>
          <p:cNvPr id="12291" name="TextBox 4">
            <a:extLst>
              <a:ext uri="{FF2B5EF4-FFF2-40B4-BE49-F238E27FC236}">
                <a16:creationId xmlns:a16="http://schemas.microsoft.com/office/drawing/2014/main" id="{EC5ECAFF-E3F2-41A8-8AF2-DABD5B34D23D}"/>
              </a:ext>
            </a:extLst>
          </p:cNvPr>
          <p:cNvSpPr txBox="1">
            <a:spLocks noChangeArrowheads="1"/>
          </p:cNvSpPr>
          <p:nvPr/>
        </p:nvSpPr>
        <p:spPr bwMode="auto">
          <a:xfrm>
            <a:off x="706438" y="2386013"/>
            <a:ext cx="3686175" cy="18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200" b="1" dirty="0" smtClean="0"/>
              <a:t>﻿</a:t>
            </a:r>
            <a:endParaRPr lang="en-US" altLang="pl-PL" sz="1200" dirty="0" smtClean="0"/>
          </a:p>
          <a:p>
            <a:pPr eaLnBrk="1">
              <a:lnSpc>
                <a:spcPct val="93000"/>
              </a:lnSpc>
              <a:buClr>
                <a:srgbClr val="FF0000"/>
              </a:buClr>
              <a:buSzPct val="100000"/>
              <a:buFont typeface="Wingdings" panose="05000000000000000000" pitchFamily="2" charset="2"/>
              <a:buChar char="Ø"/>
            </a:pPr>
            <a:r>
              <a:rPr lang="en-US" altLang="pl-PL" sz="1200" dirty="0" smtClean="0"/>
              <a:t> </a:t>
            </a:r>
            <a:r>
              <a:rPr lang="pl-PL" altLang="pl-PL" sz="1200" dirty="0" smtClean="0"/>
              <a:t> </a:t>
            </a:r>
            <a:r>
              <a:rPr lang="en-US" altLang="pl-PL" sz="1200" dirty="0" smtClean="0"/>
              <a:t>Investment-related tax exemptions available across the country.</a:t>
            </a:r>
          </a:p>
          <a:p>
            <a:pPr eaLnBrk="1">
              <a:lnSpc>
                <a:spcPct val="93000"/>
              </a:lnSpc>
              <a:buClr>
                <a:srgbClr val="FF0000"/>
              </a:buClr>
              <a:buSzPct val="100000"/>
              <a:buFont typeface="Wingdings" panose="05000000000000000000" pitchFamily="2" charset="2"/>
              <a:buChar char="Ø"/>
            </a:pPr>
            <a:r>
              <a:rPr lang="pl-PL" altLang="pl-PL" sz="1200" dirty="0" smtClean="0"/>
              <a:t> </a:t>
            </a:r>
            <a:r>
              <a:rPr lang="en-US" altLang="pl-PL" sz="1200" dirty="0" smtClean="0"/>
              <a:t> Focus on well-paid, prospective and stable jobs.</a:t>
            </a:r>
          </a:p>
          <a:p>
            <a:pPr eaLnBrk="1">
              <a:lnSpc>
                <a:spcPct val="93000"/>
              </a:lnSpc>
              <a:buClr>
                <a:srgbClr val="FF0000"/>
              </a:buClr>
              <a:buSzPct val="100000"/>
              <a:buFont typeface="Wingdings" panose="05000000000000000000" pitchFamily="2" charset="2"/>
              <a:buChar char="Ø"/>
            </a:pPr>
            <a:r>
              <a:rPr lang="pl-PL" altLang="pl-PL" sz="1200" dirty="0" smtClean="0"/>
              <a:t> </a:t>
            </a:r>
            <a:r>
              <a:rPr lang="en-US" altLang="pl-PL" sz="1200" dirty="0" smtClean="0"/>
              <a:t> Exemptions granted for 10, 12 or 15 years.</a:t>
            </a:r>
          </a:p>
          <a:p>
            <a:pPr eaLnBrk="1">
              <a:lnSpc>
                <a:spcPct val="93000"/>
              </a:lnSpc>
              <a:buClr>
                <a:srgbClr val="FF0000"/>
              </a:buClr>
              <a:buSzPct val="100000"/>
              <a:buFont typeface="Wingdings" panose="05000000000000000000" pitchFamily="2" charset="2"/>
              <a:buChar char="Ø"/>
            </a:pPr>
            <a:r>
              <a:rPr lang="en-US" altLang="pl-PL" sz="1200" dirty="0" smtClean="0"/>
              <a:t> </a:t>
            </a:r>
            <a:r>
              <a:rPr lang="pl-PL" altLang="pl-PL" sz="1200" dirty="0" smtClean="0"/>
              <a:t> </a:t>
            </a:r>
            <a:r>
              <a:rPr lang="en-US" altLang="pl-PL" sz="1200" dirty="0" smtClean="0"/>
              <a:t>Bonuses for enterprises that help make regional economies more competitive and innovative, and thus contribute to Poland’s economic development.</a:t>
            </a:r>
          </a:p>
          <a:p>
            <a:pPr algn="r" eaLnBrk="1">
              <a:lnSpc>
                <a:spcPct val="93000"/>
              </a:lnSpc>
              <a:buClr>
                <a:srgbClr val="FF0000"/>
              </a:buClr>
              <a:buSzPct val="100000"/>
              <a:buFont typeface="Times New Roman" panose="02020603050405020304" pitchFamily="18" charset="0"/>
              <a:buNone/>
            </a:pPr>
            <a:r>
              <a:rPr lang="en-US" altLang="pl-PL" sz="1200" dirty="0" smtClean="0"/>
              <a:t/>
            </a:r>
            <a:br>
              <a:rPr lang="en-US" altLang="pl-PL" sz="1200" dirty="0" smtClean="0"/>
            </a:br>
            <a:r>
              <a:rPr lang="en-US" altLang="pl-PL" sz="1200" dirty="0" smtClean="0"/>
              <a:t>﻿</a:t>
            </a:r>
            <a:r>
              <a:rPr lang="en-US" altLang="pl-PL" sz="1000" dirty="0" smtClean="0"/>
              <a:t>Source: </a:t>
            </a:r>
            <a:r>
              <a:rPr lang="en-US" altLang="pl-PL" sz="1000" dirty="0" err="1" smtClean="0"/>
              <a:t>MPiT</a:t>
            </a:r>
            <a:endParaRPr lang="en-US" altLang="pl-PL" sz="1200" dirty="0"/>
          </a:p>
        </p:txBody>
      </p:sp>
      <p:sp>
        <p:nvSpPr>
          <p:cNvPr id="24580" name="TextBox 5">
            <a:extLst>
              <a:ext uri="{FF2B5EF4-FFF2-40B4-BE49-F238E27FC236}">
                <a16:creationId xmlns:a16="http://schemas.microsoft.com/office/drawing/2014/main" id="{BC3A5568-E354-449C-9D52-64E4FF1F2E84}"/>
              </a:ext>
            </a:extLst>
          </p:cNvPr>
          <p:cNvSpPr txBox="1">
            <a:spLocks noChangeArrowheads="1"/>
          </p:cNvSpPr>
          <p:nvPr/>
        </p:nvSpPr>
        <p:spPr bwMode="auto">
          <a:xfrm>
            <a:off x="5037138" y="2120900"/>
            <a:ext cx="29527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defRPr/>
            </a:pPr>
            <a:r>
              <a:rPr lang="en-US" altLang="pl-PL" sz="1200" b="1" dirty="0"/>
              <a:t>Key National Clusters: </a:t>
            </a:r>
            <a:endParaRPr lang="en-US" altLang="pl-PL" sz="1050" dirty="0"/>
          </a:p>
        </p:txBody>
      </p:sp>
      <p:sp>
        <p:nvSpPr>
          <p:cNvPr id="12293" name="TextBox 8">
            <a:extLst>
              <a:ext uri="{FF2B5EF4-FFF2-40B4-BE49-F238E27FC236}">
                <a16:creationId xmlns:a16="http://schemas.microsoft.com/office/drawing/2014/main" id="{80B6A0B4-5FA2-456F-9E32-6A8B7E0CA237}"/>
              </a:ext>
            </a:extLst>
          </p:cNvPr>
          <p:cNvSpPr txBox="1">
            <a:spLocks noChangeArrowheads="1"/>
          </p:cNvSpPr>
          <p:nvPr/>
        </p:nvSpPr>
        <p:spPr bwMode="auto">
          <a:xfrm>
            <a:off x="706438" y="4624388"/>
            <a:ext cx="3686175" cy="146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defRPr/>
            </a:pPr>
            <a:r>
              <a:rPr lang="en-US" altLang="pl-PL" sz="1200" b="1" dirty="0" smtClean="0"/>
              <a:t>﻿In Poland is home to over 130 clusters, </a:t>
            </a:r>
            <a:br>
              <a:rPr lang="en-US" altLang="pl-PL" sz="1200" b="1" dirty="0" smtClean="0"/>
            </a:br>
            <a:r>
              <a:rPr lang="en-US" altLang="pl-PL" sz="1200" b="1" dirty="0" smtClean="0"/>
              <a:t>16 of which have </a:t>
            </a:r>
            <a:br>
              <a:rPr lang="en-US" altLang="pl-PL" sz="1200" b="1" dirty="0" smtClean="0"/>
            </a:br>
            <a:r>
              <a:rPr lang="en-US" altLang="pl-PL" sz="1200" b="1" dirty="0" smtClean="0"/>
              <a:t>the Key National Cluster (KKC) status. </a:t>
            </a:r>
          </a:p>
          <a:p>
            <a:pPr eaLnBrk="1">
              <a:lnSpc>
                <a:spcPct val="93000"/>
              </a:lnSpc>
              <a:buClr>
                <a:srgbClr val="000000"/>
              </a:buClr>
              <a:buSzPct val="100000"/>
              <a:buFont typeface="Times New Roman" panose="02020603050405020304" pitchFamily="18" charset="0"/>
              <a:buNone/>
              <a:defRPr/>
            </a:pPr>
            <a:endParaRPr lang="en-US" altLang="pl-PL" sz="1200" b="1" dirty="0" smtClean="0"/>
          </a:p>
          <a:p>
            <a:pPr eaLnBrk="1">
              <a:lnSpc>
                <a:spcPct val="93000"/>
              </a:lnSpc>
              <a:buClr>
                <a:srgbClr val="000000"/>
              </a:buClr>
              <a:buSzPct val="100000"/>
              <a:buFont typeface="Times New Roman" panose="02020603050405020304" pitchFamily="18" charset="0"/>
              <a:buNone/>
              <a:defRPr/>
            </a:pPr>
            <a:r>
              <a:rPr lang="en-US" altLang="pl-PL" sz="1200" b="1" dirty="0" smtClean="0"/>
              <a:t>Key National Clusters (KKCs) are </a:t>
            </a:r>
            <a:r>
              <a:rPr lang="en-US" altLang="pl-PL" sz="1200" b="1" dirty="0" err="1" smtClean="0"/>
              <a:t>organisations</a:t>
            </a:r>
            <a:r>
              <a:rPr lang="en-US" altLang="pl-PL" sz="1200" b="1" dirty="0" smtClean="0"/>
              <a:t> which are pivotal to the national economy and can effectively compete on the international stage. </a:t>
            </a:r>
            <a:endParaRPr lang="en-US" altLang="pl-PL" sz="1050" dirty="0"/>
          </a:p>
        </p:txBody>
      </p:sp>
      <p:sp>
        <p:nvSpPr>
          <p:cNvPr id="12294" name="TextBox 9">
            <a:extLst>
              <a:ext uri="{FF2B5EF4-FFF2-40B4-BE49-F238E27FC236}">
                <a16:creationId xmlns:a16="http://schemas.microsoft.com/office/drawing/2014/main" id="{05EC9908-3B1C-4353-8766-66B2849193A8}"/>
              </a:ext>
            </a:extLst>
          </p:cNvPr>
          <p:cNvSpPr txBox="1">
            <a:spLocks noChangeArrowheads="1"/>
          </p:cNvSpPr>
          <p:nvPr/>
        </p:nvSpPr>
        <p:spPr bwMode="auto">
          <a:xfrm>
            <a:off x="5032375" y="2495550"/>
            <a:ext cx="4611688" cy="407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pl-PL" sz="1600" b="1" dirty="0"/>
              <a:t>﻿</a:t>
            </a:r>
            <a:r>
              <a:rPr lang="en-US" altLang="pl-PL" sz="1200" dirty="0"/>
              <a:t>•</a:t>
            </a:r>
            <a:r>
              <a:rPr lang="pl-PL" altLang="pl-PL" sz="1200" dirty="0"/>
              <a:t> </a:t>
            </a:r>
            <a:r>
              <a:rPr lang="en-US" altLang="pl-PL" sz="1200" dirty="0" err="1"/>
              <a:t>Klaster</a:t>
            </a:r>
            <a:r>
              <a:rPr lang="en-US" altLang="pl-PL" sz="1200" dirty="0"/>
              <a:t> </a:t>
            </a:r>
            <a:r>
              <a:rPr lang="en-US" altLang="pl-PL" sz="1200" dirty="0" err="1"/>
              <a:t>Dolina</a:t>
            </a:r>
            <a:r>
              <a:rPr lang="en-US" altLang="pl-PL" sz="1200" dirty="0"/>
              <a:t> </a:t>
            </a:r>
            <a:r>
              <a:rPr lang="en-US" altLang="pl-PL" sz="1200" dirty="0" err="1"/>
              <a:t>Lotnicza</a:t>
            </a:r>
            <a:r>
              <a:rPr lang="en-US" altLang="pl-PL" sz="1200" dirty="0"/>
              <a:t> (</a:t>
            </a:r>
            <a:r>
              <a:rPr lang="en-US" altLang="pl-PL" sz="1200" dirty="0" smtClean="0"/>
              <a:t>A</a:t>
            </a:r>
            <a:r>
              <a:rPr lang="pl-PL" altLang="pl-PL" sz="1200" dirty="0" err="1" smtClean="0"/>
              <a:t>viation</a:t>
            </a:r>
            <a:r>
              <a:rPr lang="en-US" altLang="pl-PL" sz="1200" dirty="0" smtClean="0"/>
              <a:t> </a:t>
            </a:r>
            <a:r>
              <a:rPr lang="en-US" altLang="pl-PL" sz="1200" dirty="0"/>
              <a:t>Valley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Polski</a:t>
            </a:r>
            <a:r>
              <a:rPr lang="en-US" altLang="pl-PL" sz="1200" dirty="0"/>
              <a:t> </a:t>
            </a:r>
            <a:r>
              <a:rPr lang="en-US" altLang="pl-PL" sz="1200" dirty="0" err="1"/>
              <a:t>Klaster</a:t>
            </a:r>
            <a:r>
              <a:rPr lang="en-US" altLang="pl-PL" sz="1200" dirty="0"/>
              <a:t> </a:t>
            </a:r>
            <a:r>
              <a:rPr lang="en-US" altLang="pl-PL" sz="1200" dirty="0" err="1"/>
              <a:t>Aluminium</a:t>
            </a:r>
            <a:r>
              <a:rPr lang="en-US" altLang="pl-PL" sz="1200" dirty="0"/>
              <a:t> (Polish </a:t>
            </a:r>
            <a:r>
              <a:rPr lang="en-US" altLang="pl-PL" sz="1200" dirty="0" err="1"/>
              <a:t>Aluminium</a:t>
            </a:r>
            <a:r>
              <a:rPr lang="en-US" altLang="pl-PL" sz="1200" dirty="0"/>
              <a:t>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a:t>Mazowiecki </a:t>
            </a:r>
            <a:r>
              <a:rPr lang="en-US" altLang="pl-PL" sz="1200" dirty="0" err="1"/>
              <a:t>Klaster</a:t>
            </a:r>
            <a:r>
              <a:rPr lang="en-US" altLang="pl-PL" sz="1200" dirty="0"/>
              <a:t> ICT </a:t>
            </a:r>
            <a:r>
              <a:rPr lang="en-US" altLang="pl-PL" sz="1200" dirty="0" smtClean="0"/>
              <a:t>(</a:t>
            </a:r>
            <a:r>
              <a:rPr lang="pl-PL" sz="1200" dirty="0" err="1"/>
              <a:t>Mazovia</a:t>
            </a:r>
            <a:r>
              <a:rPr lang="pl-PL" sz="1200" dirty="0"/>
              <a:t> Cluster ICT</a:t>
            </a:r>
            <a:r>
              <a:rPr lang="en-US" altLang="pl-PL" sz="1200" dirty="0" smtClean="0"/>
              <a:t>)</a:t>
            </a:r>
            <a:endParaRPr lang="en-US" altLang="pl-PL" sz="1200" dirty="0"/>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Klaster</a:t>
            </a:r>
            <a:r>
              <a:rPr lang="en-US" altLang="pl-PL" sz="1200" dirty="0"/>
              <a:t> </a:t>
            </a:r>
            <a:r>
              <a:rPr lang="en-US" altLang="pl-PL" sz="1200" dirty="0" err="1" smtClean="0"/>
              <a:t>Interizo</a:t>
            </a:r>
            <a:r>
              <a:rPr lang="pl-PL" altLang="pl-PL" sz="1200" dirty="0" smtClean="0"/>
              <a:t>n</a:t>
            </a:r>
            <a:r>
              <a:rPr lang="en-US" altLang="pl-PL" sz="1200" dirty="0" smtClean="0"/>
              <a:t> (</a:t>
            </a:r>
            <a:r>
              <a:rPr lang="pl-PL" sz="1200" dirty="0" err="1"/>
              <a:t>Interizon</a:t>
            </a:r>
            <a:r>
              <a:rPr lang="pl-PL" sz="1200" dirty="0"/>
              <a:t> Cluster</a:t>
            </a:r>
            <a:r>
              <a:rPr lang="en-US" altLang="pl-PL" sz="1200" dirty="0" smtClean="0"/>
              <a:t>)</a:t>
            </a:r>
            <a:endParaRPr lang="en-US" altLang="pl-PL" sz="1200" dirty="0"/>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Wschodni</a:t>
            </a:r>
            <a:r>
              <a:rPr lang="en-US" altLang="pl-PL" sz="1200" dirty="0"/>
              <a:t> </a:t>
            </a:r>
            <a:r>
              <a:rPr lang="en-US" altLang="pl-PL" sz="1200" dirty="0" err="1"/>
              <a:t>Klaster</a:t>
            </a:r>
            <a:r>
              <a:rPr lang="en-US" altLang="pl-PL" sz="1200" dirty="0"/>
              <a:t> </a:t>
            </a:r>
            <a:r>
              <a:rPr lang="en-US" altLang="pl-PL" sz="1200" dirty="0" err="1"/>
              <a:t>Budowlany</a:t>
            </a:r>
            <a:r>
              <a:rPr lang="en-US" altLang="pl-PL" sz="1200" dirty="0"/>
              <a:t> (Eastern Construction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Klaster</a:t>
            </a:r>
            <a:r>
              <a:rPr lang="en-US" altLang="pl-PL" sz="1200" dirty="0"/>
              <a:t> </a:t>
            </a:r>
            <a:r>
              <a:rPr lang="en-US" altLang="pl-PL" sz="1200" dirty="0" err="1"/>
              <a:t>Obróbki</a:t>
            </a:r>
            <a:r>
              <a:rPr lang="en-US" altLang="pl-PL" sz="1200" dirty="0"/>
              <a:t> </a:t>
            </a:r>
            <a:r>
              <a:rPr lang="en-US" altLang="pl-PL" sz="1200" dirty="0" err="1"/>
              <a:t>Metali</a:t>
            </a:r>
            <a:r>
              <a:rPr lang="en-US" altLang="pl-PL" sz="1200" dirty="0"/>
              <a:t> (Metal Processing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Zachodniopomorski</a:t>
            </a:r>
            <a:r>
              <a:rPr lang="en-US" altLang="pl-PL" sz="1200" dirty="0"/>
              <a:t> </a:t>
            </a:r>
            <a:r>
              <a:rPr lang="en-US" altLang="pl-PL" sz="1200" dirty="0" err="1"/>
              <a:t>Klaster</a:t>
            </a:r>
            <a:r>
              <a:rPr lang="en-US" altLang="pl-PL" sz="1200" dirty="0"/>
              <a:t> </a:t>
            </a:r>
            <a:r>
              <a:rPr lang="en-US" altLang="pl-PL" sz="1200" dirty="0" err="1"/>
              <a:t>Chemiczny</a:t>
            </a:r>
            <a:r>
              <a:rPr lang="en-US" altLang="pl-PL" sz="1200" dirty="0"/>
              <a:t> „</a:t>
            </a:r>
            <a:r>
              <a:rPr lang="en-US" altLang="pl-PL" sz="1200" dirty="0" err="1"/>
              <a:t>Zielona</a:t>
            </a:r>
            <a:r>
              <a:rPr lang="en-US" altLang="pl-PL" sz="1200" dirty="0"/>
              <a:t> </a:t>
            </a:r>
            <a:r>
              <a:rPr lang="en-US" altLang="pl-PL" sz="1200" dirty="0" err="1"/>
              <a:t>Chemia</a:t>
            </a:r>
            <a:r>
              <a:rPr lang="en-US" altLang="pl-PL" sz="1200" dirty="0"/>
              <a:t>” </a:t>
            </a:r>
            <a:r>
              <a:rPr lang="en-US" altLang="pl-PL" sz="1200" dirty="0" smtClean="0"/>
              <a:t>(</a:t>
            </a:r>
            <a:r>
              <a:rPr lang="en-US" sz="1200" dirty="0" smtClean="0"/>
              <a:t>West </a:t>
            </a:r>
            <a:r>
              <a:rPr lang="en-US" sz="1200" dirty="0"/>
              <a:t>Pomeranian Chemical Cluster </a:t>
            </a:r>
            <a:r>
              <a:rPr lang="en-US" sz="1200" dirty="0" smtClean="0"/>
              <a:t>Green Chemistry</a:t>
            </a:r>
            <a:r>
              <a:rPr lang="en-US" altLang="pl-PL" sz="1200" dirty="0" smtClean="0"/>
              <a:t>)</a:t>
            </a:r>
            <a:endParaRPr lang="en-US" altLang="pl-PL" sz="1200" dirty="0"/>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Klaster</a:t>
            </a:r>
            <a:r>
              <a:rPr lang="en-US" altLang="pl-PL" sz="1200" dirty="0"/>
              <a:t> </a:t>
            </a:r>
            <a:r>
              <a:rPr lang="en-US" altLang="pl-PL" sz="1200" dirty="0" smtClean="0"/>
              <a:t>Life</a:t>
            </a:r>
            <a:r>
              <a:rPr lang="pl-PL" altLang="pl-PL" sz="1200" dirty="0" smtClean="0"/>
              <a:t>S</a:t>
            </a:r>
            <a:r>
              <a:rPr lang="en-US" altLang="pl-PL" sz="1200" dirty="0" err="1" smtClean="0"/>
              <a:t>cience</a:t>
            </a:r>
            <a:r>
              <a:rPr lang="en-US" altLang="pl-PL" sz="1200" dirty="0" smtClean="0"/>
              <a:t> </a:t>
            </a:r>
            <a:r>
              <a:rPr lang="en-US" altLang="pl-PL" sz="1200" dirty="0" err="1"/>
              <a:t>Kraków</a:t>
            </a:r>
            <a:r>
              <a:rPr lang="en-US" altLang="pl-PL" sz="1200" dirty="0"/>
              <a:t> (</a:t>
            </a:r>
            <a:r>
              <a:rPr lang="en-US" altLang="pl-PL" sz="1200" dirty="0" smtClean="0"/>
              <a:t>Life</a:t>
            </a:r>
            <a:r>
              <a:rPr lang="pl-PL" altLang="pl-PL" sz="1200" dirty="0" smtClean="0"/>
              <a:t>S</a:t>
            </a:r>
            <a:r>
              <a:rPr lang="en-US" altLang="pl-PL" sz="1200" dirty="0" err="1" smtClean="0"/>
              <a:t>cience</a:t>
            </a:r>
            <a:r>
              <a:rPr lang="en-US" altLang="pl-PL" sz="1200" dirty="0" smtClean="0"/>
              <a:t> Cluster</a:t>
            </a:r>
            <a:r>
              <a:rPr lang="pl-PL" altLang="pl-PL" sz="1200" dirty="0" smtClean="0"/>
              <a:t> </a:t>
            </a:r>
            <a:r>
              <a:rPr lang="en-US" altLang="pl-PL" sz="1200" dirty="0" smtClean="0"/>
              <a:t>Krakow</a:t>
            </a:r>
            <a:r>
              <a:rPr lang="en-US" altLang="pl-PL" sz="1200" dirty="0"/>
              <a:t>)</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MedSilesie</a:t>
            </a:r>
            <a:r>
              <a:rPr lang="en-US" altLang="pl-PL" sz="1200" dirty="0"/>
              <a:t> – </a:t>
            </a:r>
            <a:r>
              <a:rPr lang="en-US" altLang="pl-PL" sz="1200" dirty="0" err="1"/>
              <a:t>Śląska</a:t>
            </a:r>
            <a:r>
              <a:rPr lang="en-US" altLang="pl-PL" sz="1200" dirty="0"/>
              <a:t> </a:t>
            </a:r>
            <a:r>
              <a:rPr lang="en-US" altLang="pl-PL" sz="1200" dirty="0" err="1"/>
              <a:t>Siec</a:t>
            </a:r>
            <a:r>
              <a:rPr lang="en-US" altLang="pl-PL" sz="1200" dirty="0"/>
              <a:t>́ </a:t>
            </a:r>
            <a:r>
              <a:rPr lang="en-US" altLang="pl-PL" sz="1200" dirty="0" err="1"/>
              <a:t>Wyrobów</a:t>
            </a:r>
            <a:r>
              <a:rPr lang="en-US" altLang="pl-PL" sz="1200" dirty="0"/>
              <a:t> </a:t>
            </a:r>
            <a:r>
              <a:rPr lang="en-US" altLang="pl-PL" sz="1200" dirty="0" err="1"/>
              <a:t>Medycznych</a:t>
            </a:r>
            <a:r>
              <a:rPr lang="en-US" altLang="pl-PL" sz="1200" dirty="0"/>
              <a:t> (</a:t>
            </a:r>
            <a:r>
              <a:rPr lang="en-US" altLang="pl-PL" sz="1200" dirty="0" err="1"/>
              <a:t>MedSilesie</a:t>
            </a:r>
            <a:r>
              <a:rPr lang="en-US" altLang="pl-PL" sz="1200" dirty="0"/>
              <a:t> – Silesian Medicinal Product Network)</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Śląski</a:t>
            </a:r>
            <a:r>
              <a:rPr lang="en-US" altLang="pl-PL" sz="1200" dirty="0"/>
              <a:t> </a:t>
            </a:r>
            <a:r>
              <a:rPr lang="en-US" altLang="pl-PL" sz="1200" dirty="0" err="1"/>
              <a:t>Klaster</a:t>
            </a:r>
            <a:r>
              <a:rPr lang="en-US" altLang="pl-PL" sz="1200" dirty="0"/>
              <a:t> </a:t>
            </a:r>
            <a:r>
              <a:rPr lang="en-US" altLang="pl-PL" sz="1200" dirty="0" err="1"/>
              <a:t>Lotniczy</a:t>
            </a:r>
            <a:r>
              <a:rPr lang="en-US" altLang="pl-PL" sz="1200" dirty="0"/>
              <a:t> (Silesian </a:t>
            </a:r>
            <a:r>
              <a:rPr lang="pl-PL" altLang="pl-PL" sz="1400" dirty="0" err="1" smtClean="0"/>
              <a:t>Aviation</a:t>
            </a:r>
            <a:r>
              <a:rPr lang="en-US" altLang="pl-PL" sz="1200" dirty="0" smtClean="0"/>
              <a:t> </a:t>
            </a:r>
            <a:r>
              <a:rPr lang="en-US" altLang="pl-PL" sz="1200" dirty="0"/>
              <a:t>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Nutribiomed</a:t>
            </a:r>
            <a:r>
              <a:rPr lang="en-US" altLang="pl-PL" sz="1200" dirty="0"/>
              <a:t> </a:t>
            </a:r>
            <a:r>
              <a:rPr lang="en-US" altLang="pl-PL" sz="1200" dirty="0" err="1"/>
              <a:t>Klaster</a:t>
            </a:r>
            <a:r>
              <a:rPr lang="en-US" altLang="pl-PL" sz="1200" dirty="0"/>
              <a:t> (</a:t>
            </a:r>
            <a:r>
              <a:rPr lang="en-US" altLang="pl-PL" sz="1200" dirty="0" err="1"/>
              <a:t>Nutribiomed</a:t>
            </a:r>
            <a:r>
              <a:rPr lang="en-US" altLang="pl-PL" sz="1200" dirty="0"/>
              <a:t>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Wschodni</a:t>
            </a:r>
            <a:r>
              <a:rPr lang="en-US" altLang="pl-PL" sz="1200" dirty="0"/>
              <a:t> </a:t>
            </a:r>
            <a:r>
              <a:rPr lang="en-US" altLang="pl-PL" sz="1200" dirty="0" err="1"/>
              <a:t>Klaster</a:t>
            </a:r>
            <a:r>
              <a:rPr lang="en-US" altLang="pl-PL" sz="1200" dirty="0"/>
              <a:t> ICT (Eastern </a:t>
            </a:r>
            <a:r>
              <a:rPr lang="en-US" altLang="pl-PL" sz="1200" dirty="0" smtClean="0"/>
              <a:t>Cluster</a:t>
            </a:r>
            <a:r>
              <a:rPr lang="pl-PL" altLang="pl-PL" sz="1200" dirty="0" smtClean="0"/>
              <a:t> </a:t>
            </a:r>
            <a:r>
              <a:rPr lang="en-US" altLang="pl-PL" sz="1200" dirty="0"/>
              <a:t>ICT)</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Klaster</a:t>
            </a:r>
            <a:r>
              <a:rPr lang="en-US" altLang="pl-PL" sz="1200" dirty="0"/>
              <a:t> </a:t>
            </a:r>
            <a:r>
              <a:rPr lang="en-US" altLang="pl-PL" sz="1200" dirty="0" err="1"/>
              <a:t>Gospodarki</a:t>
            </a:r>
            <a:r>
              <a:rPr lang="en-US" altLang="pl-PL" sz="1200" dirty="0"/>
              <a:t> </a:t>
            </a:r>
            <a:r>
              <a:rPr lang="en-US" altLang="pl-PL" sz="1200" dirty="0" err="1"/>
              <a:t>Odpadowej</a:t>
            </a:r>
            <a:r>
              <a:rPr lang="en-US" altLang="pl-PL" sz="1200" dirty="0"/>
              <a:t> </a:t>
            </a:r>
            <a:r>
              <a:rPr lang="en-US" altLang="pl-PL" sz="1200" dirty="0" err="1"/>
              <a:t>i</a:t>
            </a:r>
            <a:r>
              <a:rPr lang="en-US" altLang="pl-PL" sz="1200" dirty="0"/>
              <a:t> </a:t>
            </a:r>
            <a:r>
              <a:rPr lang="en-US" altLang="pl-PL" sz="1200" dirty="0" err="1"/>
              <a:t>Recyklingu</a:t>
            </a:r>
            <a:r>
              <a:rPr lang="en-US" altLang="pl-PL" sz="1200" dirty="0"/>
              <a:t> (Waste Management and Recycling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Klaster</a:t>
            </a:r>
            <a:r>
              <a:rPr lang="en-US" altLang="pl-PL" sz="1200" dirty="0"/>
              <a:t> </a:t>
            </a:r>
            <a:r>
              <a:rPr lang="en-US" altLang="pl-PL" sz="1200" dirty="0" err="1"/>
              <a:t>Zrównoważona</a:t>
            </a:r>
            <a:r>
              <a:rPr lang="en-US" altLang="pl-PL" sz="1200" dirty="0"/>
              <a:t> </a:t>
            </a:r>
            <a:r>
              <a:rPr lang="en-US" altLang="pl-PL" sz="1200" dirty="0" err="1"/>
              <a:t>Infrastruktura</a:t>
            </a:r>
            <a:r>
              <a:rPr lang="en-US" altLang="pl-PL" sz="1200" dirty="0"/>
              <a:t> (Sustainable Infrastructure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Klaster</a:t>
            </a:r>
            <a:r>
              <a:rPr lang="en-US" altLang="pl-PL" sz="1200" dirty="0"/>
              <a:t> </a:t>
            </a:r>
            <a:r>
              <a:rPr lang="en-US" altLang="pl-PL" sz="1200" dirty="0" err="1"/>
              <a:t>Logistyczno-Transportowy</a:t>
            </a:r>
            <a:r>
              <a:rPr lang="en-US" altLang="pl-PL" sz="1200" dirty="0"/>
              <a:t> </a:t>
            </a:r>
            <a:r>
              <a:rPr lang="en-US" altLang="pl-PL" sz="1200" dirty="0" err="1"/>
              <a:t>Północ</a:t>
            </a:r>
            <a:r>
              <a:rPr lang="en-US" altLang="pl-PL" sz="1200" dirty="0"/>
              <a:t> – </a:t>
            </a:r>
            <a:r>
              <a:rPr lang="en-US" altLang="pl-PL" sz="1200" dirty="0" err="1"/>
              <a:t>Południe</a:t>
            </a:r>
            <a:r>
              <a:rPr lang="en-US" altLang="pl-PL" sz="1200" dirty="0"/>
              <a:t> (North-South Logistic and Transport Cluster)</a:t>
            </a:r>
          </a:p>
          <a:p>
            <a:pPr eaLnBrk="1">
              <a:lnSpc>
                <a:spcPct val="93000"/>
              </a:lnSpc>
              <a:buClr>
                <a:srgbClr val="FF0000"/>
              </a:buClr>
              <a:buSzPct val="100000"/>
              <a:buFont typeface="Times New Roman" panose="02020603050405020304" pitchFamily="18" charset="0"/>
              <a:buNone/>
            </a:pPr>
            <a:r>
              <a:rPr lang="en-US" altLang="pl-PL" sz="1200" dirty="0"/>
              <a:t>•</a:t>
            </a:r>
            <a:r>
              <a:rPr lang="pl-PL" altLang="pl-PL" sz="1200" dirty="0"/>
              <a:t> </a:t>
            </a:r>
            <a:r>
              <a:rPr lang="en-US" altLang="pl-PL" sz="1200" dirty="0" err="1"/>
              <a:t>Bydgoski</a:t>
            </a:r>
            <a:r>
              <a:rPr lang="en-US" altLang="pl-PL" sz="1200" dirty="0"/>
              <a:t> </a:t>
            </a:r>
            <a:r>
              <a:rPr lang="en-US" altLang="pl-PL" sz="1200" dirty="0" err="1"/>
              <a:t>Klaster</a:t>
            </a:r>
            <a:r>
              <a:rPr lang="en-US" altLang="pl-PL" sz="1200" dirty="0"/>
              <a:t> </a:t>
            </a:r>
            <a:r>
              <a:rPr lang="en-US" altLang="pl-PL" sz="1200" dirty="0" err="1"/>
              <a:t>Przemysłowy</a:t>
            </a:r>
            <a:r>
              <a:rPr lang="en-US" altLang="pl-PL" sz="1200" dirty="0"/>
              <a:t> (</a:t>
            </a:r>
            <a:r>
              <a:rPr lang="en-US" altLang="pl-PL" sz="1200" dirty="0" err="1" smtClean="0"/>
              <a:t>Bydgo</a:t>
            </a:r>
            <a:r>
              <a:rPr lang="pl-PL" altLang="pl-PL" sz="1200" dirty="0" err="1" smtClean="0"/>
              <a:t>szcz</a:t>
            </a:r>
            <a:r>
              <a:rPr lang="en-US" altLang="pl-PL" sz="1200" dirty="0" smtClean="0"/>
              <a:t> </a:t>
            </a:r>
            <a:r>
              <a:rPr lang="en-US" altLang="pl-PL" sz="1200" dirty="0"/>
              <a:t>Industrial Cluster)</a:t>
            </a:r>
          </a:p>
          <a:p>
            <a:pPr algn="r" eaLnBrk="1">
              <a:lnSpc>
                <a:spcPct val="93000"/>
              </a:lnSpc>
              <a:buClr>
                <a:srgbClr val="FF0000"/>
              </a:buClr>
              <a:buSzPct val="100000"/>
              <a:buFont typeface="Times New Roman" panose="02020603050405020304" pitchFamily="18" charset="0"/>
              <a:buNone/>
            </a:pPr>
            <a:endParaRPr lang="pl-PL" altLang="pl-PL" sz="1000" dirty="0"/>
          </a:p>
          <a:p>
            <a:pPr algn="r" eaLnBrk="1">
              <a:lnSpc>
                <a:spcPct val="93000"/>
              </a:lnSpc>
              <a:buClr>
                <a:srgbClr val="FF0000"/>
              </a:buClr>
              <a:buSzPct val="100000"/>
              <a:buFont typeface="Times New Roman" panose="02020603050405020304" pitchFamily="18" charset="0"/>
              <a:buNone/>
            </a:pPr>
            <a:r>
              <a:rPr lang="pl-PL" altLang="pl-PL" sz="1000" dirty="0"/>
              <a:t>Source</a:t>
            </a:r>
            <a:r>
              <a:rPr lang="en-US" altLang="pl-PL" sz="1000" dirty="0"/>
              <a:t>: </a:t>
            </a:r>
            <a:r>
              <a:rPr lang="en-US" altLang="pl-PL" sz="1000" dirty="0" err="1"/>
              <a:t>MPiT</a:t>
            </a:r>
            <a:endParaRPr lang="en-US" altLang="pl-PL" sz="1000" dirty="0"/>
          </a:p>
        </p:txBody>
      </p:sp>
      <p:grpSp>
        <p:nvGrpSpPr>
          <p:cNvPr id="12295" name="Group 10">
            <a:extLst>
              <a:ext uri="{FF2B5EF4-FFF2-40B4-BE49-F238E27FC236}">
                <a16:creationId xmlns:a16="http://schemas.microsoft.com/office/drawing/2014/main" id="{9583B20D-9CC3-4C88-B6B9-B6ED43D7CBD4}"/>
              </a:ext>
            </a:extLst>
          </p:cNvPr>
          <p:cNvGrpSpPr>
            <a:grpSpLocks/>
          </p:cNvGrpSpPr>
          <p:nvPr/>
        </p:nvGrpSpPr>
        <p:grpSpPr bwMode="auto">
          <a:xfrm>
            <a:off x="4392613" y="323850"/>
            <a:ext cx="1439862" cy="669925"/>
            <a:chOff x="4392240" y="323453"/>
            <a:chExt cx="1440160" cy="1296144"/>
          </a:xfrm>
        </p:grpSpPr>
        <p:cxnSp>
          <p:nvCxnSpPr>
            <p:cNvPr id="12296" name="Straight Connector 11">
              <a:extLst>
                <a:ext uri="{FF2B5EF4-FFF2-40B4-BE49-F238E27FC236}">
                  <a16:creationId xmlns:a16="http://schemas.microsoft.com/office/drawing/2014/main" id="{CC279A86-0BEB-4407-9A65-D844B01B07DB}"/>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297" name="Straight Connector 12">
              <a:extLst>
                <a:ext uri="{FF2B5EF4-FFF2-40B4-BE49-F238E27FC236}">
                  <a16:creationId xmlns:a16="http://schemas.microsoft.com/office/drawing/2014/main" id="{4F6EB00D-9893-4614-A9A4-E5D33E61D68A}"/>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1404C5-30E7-4390-942A-62C21B01901A}"/>
              </a:ext>
            </a:extLst>
          </p:cNvPr>
          <p:cNvSpPr>
            <a:spLocks noGrp="1" noChangeArrowheads="1"/>
          </p:cNvSpPr>
          <p:nvPr>
            <p:ph type="title"/>
          </p:nvPr>
        </p:nvSpPr>
        <p:spPr>
          <a:xfrm>
            <a:off x="503238" y="301625"/>
            <a:ext cx="9069387" cy="669925"/>
          </a:xfrm>
        </p:spPr>
        <p:txBody>
          <a:bodyPr/>
          <a:lstStyle/>
          <a:p>
            <a:pPr eaLnBrk="1"/>
            <a:r>
              <a:rPr lang="en-US" altLang="pl-PL" sz="3600" b="1"/>
              <a:t>Poland globally</a:t>
            </a:r>
            <a:endParaRPr lang="en-US" altLang="pl-PL" sz="3200" b="1"/>
          </a:p>
        </p:txBody>
      </p:sp>
      <p:sp>
        <p:nvSpPr>
          <p:cNvPr id="13315" name="Prostokąt 7">
            <a:extLst>
              <a:ext uri="{FF2B5EF4-FFF2-40B4-BE49-F238E27FC236}">
                <a16:creationId xmlns:a16="http://schemas.microsoft.com/office/drawing/2014/main" id="{D2281584-E914-4A0B-82EA-3D152A95FB6A}"/>
              </a:ext>
            </a:extLst>
          </p:cNvPr>
          <p:cNvSpPr>
            <a:spLocks noChangeArrowheads="1"/>
          </p:cNvSpPr>
          <p:nvPr/>
        </p:nvSpPr>
        <p:spPr bwMode="auto">
          <a:xfrm>
            <a:off x="1190625" y="1204913"/>
            <a:ext cx="7754938" cy="6934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pl-PL" sz="1400" b="1" dirty="0" smtClean="0"/>
              <a:t>Poland is among the EU countries with the lowest unemployment rate. </a:t>
            </a:r>
            <a:br>
              <a:rPr lang="en-US" altLang="pl-PL" sz="1400" b="1" dirty="0" smtClean="0"/>
            </a:br>
            <a:r>
              <a:rPr lang="en-US" altLang="pl-PL" sz="1400" b="1" dirty="0" smtClean="0"/>
              <a:t>Having dropped to 3.5 % in August 2018, our joblessness rate was the third lowest in the EU following the Czech Republic and Germany.</a:t>
            </a:r>
            <a:endParaRPr lang="en-US" altLang="pl-PL" sz="1100" b="1" dirty="0"/>
          </a:p>
        </p:txBody>
      </p:sp>
      <p:grpSp>
        <p:nvGrpSpPr>
          <p:cNvPr id="13316" name="Group 12">
            <a:extLst>
              <a:ext uri="{FF2B5EF4-FFF2-40B4-BE49-F238E27FC236}">
                <a16:creationId xmlns:a16="http://schemas.microsoft.com/office/drawing/2014/main" id="{0ACDA4CB-D9D8-4585-A5E4-943DF57E3286}"/>
              </a:ext>
            </a:extLst>
          </p:cNvPr>
          <p:cNvGrpSpPr>
            <a:grpSpLocks/>
          </p:cNvGrpSpPr>
          <p:nvPr/>
        </p:nvGrpSpPr>
        <p:grpSpPr bwMode="auto">
          <a:xfrm>
            <a:off x="4318000" y="250825"/>
            <a:ext cx="1439863" cy="1647825"/>
            <a:chOff x="4392240" y="323453"/>
            <a:chExt cx="1440160" cy="1296144"/>
          </a:xfrm>
        </p:grpSpPr>
        <p:cxnSp>
          <p:nvCxnSpPr>
            <p:cNvPr id="13319" name="Straight Connector 13">
              <a:extLst>
                <a:ext uri="{FF2B5EF4-FFF2-40B4-BE49-F238E27FC236}">
                  <a16:creationId xmlns:a16="http://schemas.microsoft.com/office/drawing/2014/main" id="{25B75A54-11EE-4646-AB43-6BC76B1C02EB}"/>
                </a:ext>
              </a:extLst>
            </p:cNvPr>
            <p:cNvCxnSpPr>
              <a:cxnSpLocks noChangeShapeType="1"/>
            </p:cNvCxnSpPr>
            <p:nvPr/>
          </p:nvCxnSpPr>
          <p:spPr bwMode="auto">
            <a:xfrm>
              <a:off x="4392240" y="1619597"/>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0" name="Straight Connector 14">
              <a:extLst>
                <a:ext uri="{FF2B5EF4-FFF2-40B4-BE49-F238E27FC236}">
                  <a16:creationId xmlns:a16="http://schemas.microsoft.com/office/drawing/2014/main" id="{E55247A6-5660-4B96-A841-8CB5F6526492}"/>
                </a:ext>
              </a:extLst>
            </p:cNvPr>
            <p:cNvCxnSpPr>
              <a:cxnSpLocks noChangeShapeType="1"/>
            </p:cNvCxnSpPr>
            <p:nvPr/>
          </p:nvCxnSpPr>
          <p:spPr bwMode="auto">
            <a:xfrm>
              <a:off x="4392240" y="323453"/>
              <a:ext cx="1440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 name="Symbol zastępczy zawartości 8">
            <a:extLst>
              <a:ext uri="{FF2B5EF4-FFF2-40B4-BE49-F238E27FC236}">
                <a16:creationId xmlns:a16="http://schemas.microsoft.com/office/drawing/2014/main" id="{3F09B25D-75F8-4B09-8744-592E89C05979}"/>
              </a:ext>
            </a:extLst>
          </p:cNvPr>
          <p:cNvGraphicFramePr>
            <a:graphicFrameLocks/>
          </p:cNvGraphicFramePr>
          <p:nvPr>
            <p:extLst>
              <p:ext uri="{D42A27DB-BD31-4B8C-83A1-F6EECF244321}">
                <p14:modId xmlns:p14="http://schemas.microsoft.com/office/powerpoint/2010/main" val="3608856439"/>
              </p:ext>
            </p:extLst>
          </p:nvPr>
        </p:nvGraphicFramePr>
        <p:xfrm>
          <a:off x="827088" y="2843213"/>
          <a:ext cx="8421687" cy="3744912"/>
        </p:xfrm>
        <a:graphic>
          <a:graphicData uri="http://schemas.openxmlformats.org/drawingml/2006/chart">
            <c:chart xmlns:c="http://schemas.openxmlformats.org/drawingml/2006/chart" xmlns:r="http://schemas.openxmlformats.org/officeDocument/2006/relationships" r:id="rId3"/>
          </a:graphicData>
        </a:graphic>
      </p:graphicFrame>
      <p:sp>
        <p:nvSpPr>
          <p:cNvPr id="13318" name="pole tekstowe 2">
            <a:extLst>
              <a:ext uri="{FF2B5EF4-FFF2-40B4-BE49-F238E27FC236}">
                <a16:creationId xmlns:a16="http://schemas.microsoft.com/office/drawing/2014/main" id="{2FACDE82-717F-42AC-A558-6639DFD8DA13}"/>
              </a:ext>
            </a:extLst>
          </p:cNvPr>
          <p:cNvSpPr txBox="1">
            <a:spLocks noChangeArrowheads="1"/>
          </p:cNvSpPr>
          <p:nvPr/>
        </p:nvSpPr>
        <p:spPr bwMode="auto">
          <a:xfrm>
            <a:off x="6727825" y="6464300"/>
            <a:ext cx="2520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pl-PL" altLang="pl-PL" sz="1000"/>
              <a:t>Source: Eurostat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2334</TotalTime>
  <Words>1871</Words>
  <Application>Microsoft Office PowerPoint</Application>
  <PresentationFormat>Vlastní</PresentationFormat>
  <Paragraphs>581</Paragraphs>
  <Slides>39</Slides>
  <Notes>6</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39</vt:i4>
      </vt:variant>
    </vt:vector>
  </HeadingPairs>
  <TitlesOfParts>
    <vt:vector size="50" baseType="lpstr">
      <vt:lpstr>MS PGothic</vt:lpstr>
      <vt:lpstr>MS PGothic</vt:lpstr>
      <vt:lpstr>Arial</vt:lpstr>
      <vt:lpstr>Arial (Nagłówki)</vt:lpstr>
      <vt:lpstr>Arial (Tekst podstawowy)</vt:lpstr>
      <vt:lpstr>Arial Unicode MS</vt:lpstr>
      <vt:lpstr>Calibri</vt:lpstr>
      <vt:lpstr>Helvetica</vt:lpstr>
      <vt:lpstr>Times New Roman</vt:lpstr>
      <vt:lpstr>Wingdings</vt:lpstr>
      <vt:lpstr>Office Theme</vt:lpstr>
      <vt:lpstr>Prezentace aplikace PowerPoint</vt:lpstr>
      <vt:lpstr>﻿Poland</vt:lpstr>
      <vt:lpstr>Regions of Poland</vt:lpstr>
      <vt:lpstr>﻿Export</vt:lpstr>
      <vt:lpstr>Prezentace aplikace PowerPoint</vt:lpstr>
      <vt:lpstr>﻿Import</vt:lpstr>
      <vt:lpstr>Strengths of Polish economy</vt:lpstr>
      <vt:lpstr>Polish Investment Zone</vt:lpstr>
      <vt:lpstr>Poland globally</vt:lpstr>
      <vt:lpstr>Poland globally</vt:lpstr>
      <vt:lpstr>Prezentace aplikace PowerPoint</vt:lpstr>
      <vt:lpstr>Priority sectors</vt:lpstr>
      <vt:lpstr>Medical equipment </vt:lpstr>
      <vt:lpstr>Prezentace aplikace PowerPoint</vt:lpstr>
      <vt:lpstr>Machines and equipment </vt:lpstr>
      <vt:lpstr>Prezentace aplikace PowerPoint</vt:lpstr>
      <vt:lpstr>Beauty products</vt:lpstr>
      <vt:lpstr>Prezentace aplikace PowerPoint</vt:lpstr>
      <vt:lpstr>﻿Fashion</vt:lpstr>
      <vt:lpstr>Prezentace aplikace PowerPoint</vt:lpstr>
      <vt:lpstr>Prezentace aplikace PowerPoint</vt:lpstr>
      <vt:lpstr>﻿IT/ICT</vt:lpstr>
      <vt:lpstr>Prezentace aplikace PowerPoint</vt:lpstr>
      <vt:lpstr>﻿Furniture</vt:lpstr>
      <vt:lpstr>Prezentace aplikace PowerPoint</vt:lpstr>
      <vt:lpstr>Biotechnology and pharmaceuticals </vt:lpstr>
      <vt:lpstr>Prezentace aplikace PowerPoint</vt:lpstr>
      <vt:lpstr>Healthcare service sector </vt:lpstr>
      <vt:lpstr>Prezentace aplikace PowerPoint</vt:lpstr>
      <vt:lpstr>Prezentace aplikace PowerPoint</vt:lpstr>
      <vt:lpstr>Food specialities</vt:lpstr>
      <vt:lpstr>Prezentace aplikace PowerPoint</vt:lpstr>
      <vt:lpstr>Construction market</vt:lpstr>
      <vt:lpstr>Prezentace aplikace PowerPoint</vt:lpstr>
      <vt:lpstr>Yachts and boats</vt:lpstr>
      <vt:lpstr>Prezentace aplikace PowerPoint</vt:lpstr>
      <vt:lpstr>Car parts</vt:lpstr>
      <vt:lpstr>Aircraft parts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 Kłosowski</dc:creator>
  <cp:lastModifiedBy>Hewlett-Packard Company</cp:lastModifiedBy>
  <cp:revision>381</cp:revision>
  <cp:lastPrinted>2019-02-15T08:56:40Z</cp:lastPrinted>
  <dcterms:created xsi:type="dcterms:W3CDTF">2017-02-24T08:00:07Z</dcterms:created>
  <dcterms:modified xsi:type="dcterms:W3CDTF">2019-03-13T18:51:38Z</dcterms:modified>
</cp:coreProperties>
</file>