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97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04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5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51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30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500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01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94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65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61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31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EDFBB-14EF-4DCF-853E-69979C76D12A}" type="datetimeFigureOut">
              <a:rPr lang="cs-CZ" smtClean="0"/>
              <a:t>28.04.2019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EF31-9C90-495C-8807-7001E78ED6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85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siegowosc.infor.pl/wiadomosci/746331,Rada-do-Spraw-Przeciwdzialania-Unikaniu-Opodatkowania-juz-powolan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finanse/komisja-kodyfikacyjna-ogolnego-prawa-podatkoweg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Prawo podatkowe III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Wstęp do Ordynacji podatkowej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Petr </a:t>
            </a:r>
            <a:r>
              <a:rPr lang="pl-PL" dirty="0" err="1" smtClean="0"/>
              <a:t>Mrk</a:t>
            </a:r>
            <a:r>
              <a:rPr lang="cs-CZ" dirty="0" err="1" smtClean="0"/>
              <a:t>ývka</a:t>
            </a:r>
            <a:endParaRPr lang="cs-CZ" dirty="0" smtClean="0"/>
          </a:p>
          <a:p>
            <a:endParaRPr lang="pl-PL" dirty="0"/>
          </a:p>
          <a:p>
            <a:pPr algn="just"/>
            <a:r>
              <a:rPr lang="pl-PL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Przeciwdziałanie unikaniu opodatkowania 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Klauzula przeciwko unikaniu opodatkowania</a:t>
            </a:r>
          </a:p>
          <a:p>
            <a:r>
              <a:rPr lang="pl-PL" dirty="0" smtClean="0"/>
              <a:t>Postępowanie podatkowe w przypadku unikania opodatkowania</a:t>
            </a:r>
          </a:p>
          <a:p>
            <a:r>
              <a:rPr lang="pl-PL" b="1" dirty="0" smtClean="0"/>
              <a:t>Rada do Spraw Przeciwdziałania Unikaniu Opodatkowania*</a:t>
            </a:r>
            <a:endParaRPr lang="pl-PL" dirty="0" smtClean="0"/>
          </a:p>
          <a:p>
            <a:r>
              <a:rPr lang="pl-PL" dirty="0" smtClean="0"/>
              <a:t>Opinie zabezpieczające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>
                <a:hlinkClick r:id="rId2"/>
              </a:rPr>
              <a:t>https://ksiegowosc.infor.pl/wiadomosci/746331,Rada-do-Spraw-Przeciwdzialania-Unikaniu-Opodatkowania-juz-powolana.html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5112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Przeciwdziałanie wykorzystywaniu sektora finansowego do wyłudzeń skarbowych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Słowniczek pojęć działu i przepisy ogólne </a:t>
            </a:r>
          </a:p>
          <a:p>
            <a:r>
              <a:rPr lang="pl-PL" dirty="0" smtClean="0"/>
              <a:t>Analiza ryzyka</a:t>
            </a:r>
          </a:p>
          <a:p>
            <a:r>
              <a:rPr lang="pl-PL" dirty="0" smtClean="0"/>
              <a:t>Blokada rachunku podmiotu kwalifikowanego</a:t>
            </a:r>
          </a:p>
          <a:p>
            <a:r>
              <a:rPr lang="pl-PL" dirty="0" smtClean="0"/>
              <a:t>Kontrola</a:t>
            </a:r>
          </a:p>
          <a:p>
            <a:r>
              <a:rPr lang="pl-PL" dirty="0" smtClean="0"/>
              <a:t>Kary pieniężne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6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Postępowanie podatkowe (1/2)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Zasady ogólne</a:t>
            </a:r>
          </a:p>
          <a:p>
            <a:r>
              <a:rPr lang="pl-PL" dirty="0" smtClean="0"/>
              <a:t>Wyłączenie pracownika organu podatkowego oraz organu podatkowego</a:t>
            </a:r>
          </a:p>
          <a:p>
            <a:r>
              <a:rPr lang="pl-PL" dirty="0" smtClean="0"/>
              <a:t>Strona</a:t>
            </a:r>
          </a:p>
          <a:p>
            <a:r>
              <a:rPr lang="pl-PL" dirty="0" smtClean="0"/>
              <a:t>Pełnomocnictwo</a:t>
            </a:r>
          </a:p>
          <a:p>
            <a:r>
              <a:rPr lang="pl-PL" dirty="0" smtClean="0"/>
              <a:t>Załatwienie spraw</a:t>
            </a:r>
          </a:p>
          <a:p>
            <a:r>
              <a:rPr lang="pl-PL" dirty="0" smtClean="0"/>
              <a:t>Doręczenia</a:t>
            </a:r>
          </a:p>
          <a:p>
            <a:r>
              <a:rPr lang="pl-PL" dirty="0" smtClean="0"/>
              <a:t>Wezwania</a:t>
            </a:r>
          </a:p>
          <a:p>
            <a:r>
              <a:rPr lang="pl-PL" dirty="0" smtClean="0"/>
              <a:t>Przywrócenie terminu</a:t>
            </a:r>
          </a:p>
          <a:p>
            <a:r>
              <a:rPr lang="pl-PL" dirty="0" smtClean="0"/>
              <a:t>Wszczęcie postępowania</a:t>
            </a:r>
          </a:p>
          <a:p>
            <a:endParaRPr lang="pl-PL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Metryki, protokoły i adnotacje</a:t>
            </a:r>
          </a:p>
          <a:p>
            <a:r>
              <a:rPr lang="pl-PL" dirty="0" smtClean="0"/>
              <a:t>Udostępnienie akt</a:t>
            </a:r>
          </a:p>
          <a:p>
            <a:r>
              <a:rPr lang="pl-PL" dirty="0" smtClean="0"/>
              <a:t>Dowody</a:t>
            </a:r>
          </a:p>
          <a:p>
            <a:r>
              <a:rPr lang="pl-PL" dirty="0" smtClean="0"/>
              <a:t>Rozprawa</a:t>
            </a:r>
          </a:p>
          <a:p>
            <a:r>
              <a:rPr lang="pl-PL" dirty="0" smtClean="0"/>
              <a:t>Zawieszenie postępowania</a:t>
            </a:r>
          </a:p>
          <a:p>
            <a:r>
              <a:rPr lang="pl-PL" dirty="0" smtClean="0"/>
              <a:t>Decyzje</a:t>
            </a:r>
          </a:p>
          <a:p>
            <a:r>
              <a:rPr lang="pl-PL" dirty="0" smtClean="0"/>
              <a:t>Postanowienie</a:t>
            </a:r>
          </a:p>
          <a:p>
            <a:r>
              <a:rPr lang="pl-PL" dirty="0" err="1" smtClean="0"/>
              <a:t>Odwiołanie</a:t>
            </a:r>
            <a:endParaRPr lang="pl-PL" dirty="0" smtClean="0"/>
          </a:p>
          <a:p>
            <a:r>
              <a:rPr lang="pl-PL" dirty="0" smtClean="0"/>
              <a:t>Zażalenia</a:t>
            </a:r>
          </a:p>
          <a:p>
            <a:r>
              <a:rPr lang="pl-PL" dirty="0" smtClean="0"/>
              <a:t>Wykonanie decyzji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Postępowanie podatkowe (2/2)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Wznowienie postępowania</a:t>
            </a:r>
          </a:p>
          <a:p>
            <a:r>
              <a:rPr lang="pl-PL" dirty="0" smtClean="0"/>
              <a:t>Stwierdzenie nieważności decyzji</a:t>
            </a:r>
          </a:p>
          <a:p>
            <a:r>
              <a:rPr lang="pl-PL" dirty="0" smtClean="0"/>
              <a:t>Uchylenie lub zmiana decyzji ostatecznej</a:t>
            </a:r>
          </a:p>
          <a:p>
            <a:r>
              <a:rPr lang="pl-PL" dirty="0" smtClean="0"/>
              <a:t>Wygaśnięcie decyzji</a:t>
            </a:r>
          </a:p>
          <a:p>
            <a:r>
              <a:rPr lang="pl-PL" dirty="0" smtClean="0"/>
              <a:t>Odpowiedzialność odszkodowawcza</a:t>
            </a:r>
          </a:p>
          <a:p>
            <a:r>
              <a:rPr lang="pl-PL" dirty="0" smtClean="0"/>
              <a:t>Kary porządkowe</a:t>
            </a:r>
          </a:p>
          <a:p>
            <a:r>
              <a:rPr lang="pl-PL" dirty="0" smtClean="0"/>
              <a:t>Koszty postępowania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0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Czynności sprawdzające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Cel działalności organów podatkowych </a:t>
            </a:r>
          </a:p>
          <a:p>
            <a:r>
              <a:rPr lang="pl-PL" dirty="0" smtClean="0"/>
              <a:t>Międzynarodowa wymiana informacji</a:t>
            </a:r>
          </a:p>
          <a:p>
            <a:r>
              <a:rPr lang="pl-PL" dirty="0" smtClean="0"/>
              <a:t>Narzędzia czynności sprawdzających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4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podatkowa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Cele kontroli</a:t>
            </a:r>
          </a:p>
          <a:p>
            <a:r>
              <a:rPr lang="pl-PL" dirty="0" smtClean="0"/>
              <a:t>Rola organu podatkowego</a:t>
            </a:r>
          </a:p>
          <a:p>
            <a:r>
              <a:rPr lang="pl-PL" dirty="0" smtClean="0"/>
              <a:t>Narzędzia</a:t>
            </a:r>
          </a:p>
          <a:p>
            <a:r>
              <a:rPr lang="pl-PL" dirty="0" smtClean="0"/>
              <a:t>Uprawnienia i prawa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5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Tajemnica skarbowa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Zasięg tajemnicy skarbowej</a:t>
            </a:r>
          </a:p>
          <a:p>
            <a:r>
              <a:rPr lang="pl-PL" dirty="0" smtClean="0"/>
              <a:t>Przestrzeganie tajemnicy</a:t>
            </a:r>
          </a:p>
          <a:p>
            <a:r>
              <a:rPr lang="pl-PL" dirty="0" smtClean="0"/>
              <a:t>Akta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Przepisy karne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Dotyczą przeciwdziałania wykorzystywaniu sektora finansów do wyłudzeń skarbowych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4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Zaświadczenia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Organ</a:t>
            </a:r>
          </a:p>
          <a:p>
            <a:r>
              <a:rPr lang="pl-PL" dirty="0" smtClean="0"/>
              <a:t>Treść zaświadczenia</a:t>
            </a:r>
          </a:p>
          <a:p>
            <a:r>
              <a:rPr lang="pl-PL" dirty="0" smtClean="0"/>
              <a:t>Prawo do żądania zaświadczenia</a:t>
            </a:r>
          </a:p>
          <a:p>
            <a:r>
              <a:rPr lang="pl-PL" dirty="0" smtClean="0"/>
              <a:t>Odmówienie </a:t>
            </a:r>
            <a:r>
              <a:rPr lang="pl-PL" dirty="0" err="1" smtClean="0"/>
              <a:t>zaświadczenias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6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Końcówka ordynacji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Howgh</a:t>
            </a:r>
            <a:r>
              <a:rPr lang="pl-PL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1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Ordynacja podatkowa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 smtClean="0"/>
              <a:t>Ustawa z dnia 29.08.1997 r. </a:t>
            </a:r>
          </a:p>
          <a:p>
            <a:r>
              <a:rPr lang="pl-PL" dirty="0" smtClean="0"/>
              <a:t>Normuje: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Zobowiązania podatkowe,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Informacje podatkowe,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Postępowanie podatkowe, kontrolę podatkową, czynności sprawdzające,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 smtClean="0"/>
              <a:t>Tajemnicę skarbową.</a:t>
            </a:r>
          </a:p>
          <a:p>
            <a:r>
              <a:rPr lang="pl-PL" dirty="0" smtClean="0"/>
              <a:t>Są prace nad projektem nowej ordynacji podatkowej i ogólnego prawa podatkowego </a:t>
            </a:r>
            <a:r>
              <a:rPr lang="pl-PL" dirty="0" smtClean="0">
                <a:hlinkClick r:id="rId2"/>
              </a:rPr>
              <a:t>https://www.gov.pl/web/finanse/komisja-kodyfikacyjna-ogolnego-prawa-podatkowego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047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Zastosowanie ordynacji podatkowej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Podatki, opłaty oraz niepodatkowe należności budżetu państwa oraz budżetów JST, do których ustalania lub określania uprawnione są organy podatkowe. Pozostałe sprawy z zakresu prawa podatkowego należące do właściwości organów podatkowych</a:t>
            </a:r>
          </a:p>
          <a:p>
            <a:r>
              <a:rPr lang="pl-PL" dirty="0" smtClean="0"/>
              <a:t>Opłata skarbowa oraz opłaty , o których mowa w przepisach o podatkach i opłatach lokalnych.</a:t>
            </a:r>
          </a:p>
          <a:p>
            <a:r>
              <a:rPr lang="pl-PL" dirty="0" smtClean="0"/>
              <a:t>Przepisów OP nie stosuje się do świadczeń pieniężnych wynikających ze stosunków cywilnoprawnych.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2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Konstrukcja ordynacji podatkowej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15845"/>
            <a:ext cx="10515600" cy="50341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Dział:</a:t>
            </a:r>
          </a:p>
          <a:p>
            <a:pPr marL="571500" indent="-571500">
              <a:buAutoNum type="romanUcPeriod"/>
            </a:pPr>
            <a:r>
              <a:rPr lang="pl-PL" dirty="0" smtClean="0"/>
              <a:t>Przepisy ogólne</a:t>
            </a:r>
          </a:p>
          <a:p>
            <a:pPr marL="571500" indent="-571500">
              <a:buAutoNum type="romanUcPeriod"/>
            </a:pPr>
            <a:r>
              <a:rPr lang="pl-PL" dirty="0" smtClean="0"/>
              <a:t>Organy podatkowe i ich właściwość</a:t>
            </a:r>
          </a:p>
          <a:p>
            <a:pPr marL="0" indent="0">
              <a:buNone/>
            </a:pPr>
            <a:r>
              <a:rPr lang="pl-PL" dirty="0" smtClean="0"/>
              <a:t>IIA.   Porozumienia w sprawach ustalenia cen transakcyjnych</a:t>
            </a:r>
          </a:p>
          <a:p>
            <a:pPr marL="571500" indent="-571500">
              <a:buAutoNum type="romanUcPeriod" startAt="3"/>
            </a:pPr>
            <a:r>
              <a:rPr lang="pl-PL" dirty="0" smtClean="0"/>
              <a:t>Zobowiązania podatkowe</a:t>
            </a:r>
          </a:p>
          <a:p>
            <a:pPr marL="0" indent="0">
              <a:buNone/>
            </a:pPr>
            <a:r>
              <a:rPr lang="pl-PL" dirty="0" smtClean="0"/>
              <a:t>IIIA.  Przeciwdziałanie unikaniu opodatkowania</a:t>
            </a:r>
          </a:p>
          <a:p>
            <a:pPr marL="0" indent="0">
              <a:buNone/>
            </a:pPr>
            <a:r>
              <a:rPr lang="pl-PL" dirty="0" smtClean="0"/>
              <a:t>IIIB.  Przeciwdziałanie wykorzystywaniu sektora finansowego do wyłudzeń skarbowych</a:t>
            </a:r>
          </a:p>
          <a:p>
            <a:pPr marL="571500" indent="-571500">
              <a:buAutoNum type="romanUcPeriod" startAt="4"/>
            </a:pPr>
            <a:r>
              <a:rPr lang="pl-PL" dirty="0" smtClean="0"/>
              <a:t>Postępowanie podatkowe</a:t>
            </a:r>
          </a:p>
          <a:p>
            <a:pPr marL="571500" indent="-571500">
              <a:buAutoNum type="romanUcPeriod" startAt="4"/>
            </a:pPr>
            <a:r>
              <a:rPr lang="pl-PL" dirty="0" smtClean="0"/>
              <a:t>Czynności sprawdzające</a:t>
            </a:r>
          </a:p>
          <a:p>
            <a:pPr marL="571500" indent="-571500">
              <a:buAutoNum type="romanUcPeriod" startAt="4"/>
            </a:pPr>
            <a:r>
              <a:rPr lang="pl-PL" dirty="0" smtClean="0"/>
              <a:t>Kontrola podatkowa</a:t>
            </a:r>
          </a:p>
          <a:p>
            <a:pPr marL="571500" indent="-571500">
              <a:buAutoNum type="romanUcPeriod" startAt="4"/>
            </a:pPr>
            <a:r>
              <a:rPr lang="pl-PL" dirty="0" smtClean="0"/>
              <a:t>Tajemnica skarbowa</a:t>
            </a:r>
          </a:p>
          <a:p>
            <a:pPr marL="571500" indent="-571500">
              <a:buAutoNum type="romanUcPeriod" startAt="4"/>
            </a:pPr>
            <a:r>
              <a:rPr lang="pl-PL" dirty="0" smtClean="0"/>
              <a:t>Przepisy karne</a:t>
            </a:r>
          </a:p>
          <a:p>
            <a:pPr marL="0" indent="0">
              <a:buNone/>
            </a:pPr>
            <a:r>
              <a:rPr lang="pl-PL" dirty="0" smtClean="0"/>
              <a:t>VIIIA.    Zaświadczenia</a:t>
            </a:r>
          </a:p>
          <a:p>
            <a:pPr marL="0" indent="0">
              <a:buNone/>
            </a:pPr>
            <a:r>
              <a:rPr lang="pl-PL" dirty="0" smtClean="0"/>
              <a:t>IX.     Zmiany w przepisach obowiązujących , przepisy przejściowe i końcowe</a:t>
            </a:r>
          </a:p>
          <a:p>
            <a:pPr marL="571500" indent="-571500">
              <a:buFont typeface="+mj-lt"/>
              <a:buAutoNum type="romanU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6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 ordynacji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Przepisy prawa materialnego</a:t>
            </a:r>
          </a:p>
          <a:p>
            <a:r>
              <a:rPr lang="pl-PL" dirty="0" smtClean="0"/>
              <a:t>Przepisy prawa procesowego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5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Przepisy ogólne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Zakres stosowania</a:t>
            </a:r>
          </a:p>
          <a:p>
            <a:r>
              <a:rPr lang="pl-PL" dirty="0" smtClean="0"/>
              <a:t>Wyjaśnienie pojęć – słowniczek, terminologia ustawowa!</a:t>
            </a:r>
          </a:p>
          <a:p>
            <a:r>
              <a:rPr lang="pl-PL" dirty="0" smtClean="0"/>
              <a:t>Definicję ogólnych pojęć prawa podatkowego</a:t>
            </a:r>
          </a:p>
          <a:p>
            <a:r>
              <a:rPr lang="pl-PL" dirty="0" smtClean="0"/>
              <a:t>Liczenie czasu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8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Organy podatkowe i ich właściwość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82082"/>
            <a:ext cx="10515600" cy="4351338"/>
          </a:xfrm>
        </p:spPr>
        <p:txBody>
          <a:bodyPr>
            <a:normAutofit/>
          </a:bodyPr>
          <a:lstStyle/>
          <a:p>
            <a:r>
              <a:rPr lang="pl-PL" dirty="0" smtClean="0"/>
              <a:t>Kto jest organem podatkowym </a:t>
            </a:r>
          </a:p>
          <a:p>
            <a:r>
              <a:rPr lang="pl-PL" dirty="0" smtClean="0"/>
              <a:t>Z ustawy – ordynacji</a:t>
            </a:r>
          </a:p>
          <a:p>
            <a:r>
              <a:rPr lang="pl-PL" dirty="0" smtClean="0"/>
              <a:t>Z rozporządzenia rządu</a:t>
            </a:r>
          </a:p>
          <a:p>
            <a:r>
              <a:rPr lang="pl-PL" dirty="0" smtClean="0"/>
              <a:t>Interpretacje przepisów prawa podatkowego: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Interpretacje ogólne (MF</a:t>
            </a:r>
            <a:r>
              <a:rPr lang="pl-PL" dirty="0" smtClean="0"/>
              <a:t>)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Interpretacje </a:t>
            </a:r>
            <a:r>
              <a:rPr lang="pl-PL" dirty="0" smtClean="0"/>
              <a:t>indywidualne (Dyrektor KAS</a:t>
            </a:r>
            <a:r>
              <a:rPr lang="pl-PL" dirty="0" smtClean="0"/>
              <a:t>) </a:t>
            </a:r>
          </a:p>
          <a:p>
            <a:r>
              <a:rPr lang="pl-PL" dirty="0" smtClean="0"/>
              <a:t>Publikacja </a:t>
            </a:r>
            <a:r>
              <a:rPr lang="pl-PL" dirty="0" smtClean="0"/>
              <a:t>interpretacji i objaśnień </a:t>
            </a:r>
          </a:p>
          <a:p>
            <a:r>
              <a:rPr lang="pl-PL" dirty="0" smtClean="0"/>
              <a:t>Właściwość organów podatkowych – rodzaje, spory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2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Porozumienia w sprawach ustalenia cen transakcyjnych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Dotyczy podmiotów powiązanych według regulacji PIT, CIT oraz VAT</a:t>
            </a:r>
          </a:p>
          <a:p>
            <a:r>
              <a:rPr lang="pl-PL" dirty="0" smtClean="0"/>
              <a:t>W tym też powiązanych osób krajowych i zagranicznych</a:t>
            </a:r>
          </a:p>
          <a:p>
            <a:r>
              <a:rPr lang="pl-PL" dirty="0" smtClean="0"/>
              <a:t>Wniosek</a:t>
            </a:r>
          </a:p>
          <a:p>
            <a:r>
              <a:rPr lang="pl-PL" dirty="0" smtClean="0"/>
              <a:t>Decyzja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07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Zobowiązanie podatkowe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OP lex </a:t>
            </a:r>
            <a:r>
              <a:rPr lang="pl-PL" dirty="0" err="1" smtClean="0"/>
              <a:t>generalis</a:t>
            </a:r>
            <a:r>
              <a:rPr lang="pl-PL" dirty="0" smtClean="0"/>
              <a:t>! </a:t>
            </a:r>
          </a:p>
          <a:p>
            <a:r>
              <a:rPr lang="pl-PL" dirty="0" smtClean="0"/>
              <a:t>Powstawanie zobowiązania podatkowego</a:t>
            </a:r>
          </a:p>
          <a:p>
            <a:r>
              <a:rPr lang="pl-PL" dirty="0" smtClean="0"/>
              <a:t>Odpowiedzialność podmiotów podatkowych</a:t>
            </a:r>
          </a:p>
          <a:p>
            <a:r>
              <a:rPr lang="pl-PL" dirty="0" smtClean="0"/>
              <a:t>Zabezpieczenie wykonywania obowiązków podatkowych</a:t>
            </a:r>
          </a:p>
          <a:p>
            <a:r>
              <a:rPr lang="pl-PL" dirty="0" smtClean="0"/>
              <a:t>Terminy płatności</a:t>
            </a:r>
          </a:p>
          <a:p>
            <a:r>
              <a:rPr lang="pl-PL" dirty="0" smtClean="0"/>
              <a:t> Zaległość podatkowa</a:t>
            </a:r>
          </a:p>
          <a:p>
            <a:r>
              <a:rPr lang="pl-PL" dirty="0" smtClean="0"/>
              <a:t>Odsetki za zwłokę </a:t>
            </a:r>
          </a:p>
          <a:p>
            <a:r>
              <a:rPr lang="pl-PL" dirty="0" smtClean="0"/>
              <a:t>Opłata prolongacyjna</a:t>
            </a:r>
          </a:p>
          <a:p>
            <a:r>
              <a:rPr lang="pl-PL" dirty="0" smtClean="0"/>
              <a:t>Wygaśnięcie zobowiązań podatkowych</a:t>
            </a:r>
          </a:p>
          <a:p>
            <a:r>
              <a:rPr lang="pl-PL" dirty="0" smtClean="0"/>
              <a:t>Ulgi w spłacie</a:t>
            </a:r>
            <a:r>
              <a:rPr lang="cs-CZ" dirty="0" smtClean="0"/>
              <a:t> </a:t>
            </a:r>
            <a:r>
              <a:rPr lang="cs-CZ" dirty="0" err="1" smtClean="0"/>
              <a:t>zo</a:t>
            </a:r>
            <a:r>
              <a:rPr lang="pl-PL" dirty="0" err="1" smtClean="0"/>
              <a:t>bowiązań</a:t>
            </a:r>
            <a:r>
              <a:rPr lang="pl-PL" dirty="0" smtClean="0"/>
              <a:t> podatkowych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Przedawnienie</a:t>
            </a:r>
          </a:p>
          <a:p>
            <a:r>
              <a:rPr lang="pl-PL" dirty="0" smtClean="0"/>
              <a:t>Nadpłata</a:t>
            </a:r>
          </a:p>
          <a:p>
            <a:r>
              <a:rPr lang="pl-PL" dirty="0" smtClean="0"/>
              <a:t>Podpisywanie deklaracji</a:t>
            </a:r>
          </a:p>
          <a:p>
            <a:r>
              <a:rPr lang="pl-PL" dirty="0" smtClean="0"/>
              <a:t>Korekta deklaracji</a:t>
            </a:r>
          </a:p>
          <a:p>
            <a:r>
              <a:rPr lang="pl-PL" dirty="0" smtClean="0"/>
              <a:t>Informacje podatkowe</a:t>
            </a:r>
          </a:p>
          <a:p>
            <a:r>
              <a:rPr lang="pl-PL" dirty="0" smtClean="0"/>
              <a:t>Rachunki</a:t>
            </a:r>
          </a:p>
          <a:p>
            <a:r>
              <a:rPr lang="pl-PL" dirty="0" smtClean="0"/>
              <a:t>Odpowiedzialność solidarna</a:t>
            </a:r>
          </a:p>
          <a:p>
            <a:r>
              <a:rPr lang="pl-PL" dirty="0" smtClean="0"/>
              <a:t>Prawa i obowiązki następców prawnych oraz podmiotów przekształconych </a:t>
            </a:r>
          </a:p>
          <a:p>
            <a:r>
              <a:rPr lang="pl-PL" dirty="0" smtClean="0"/>
              <a:t>Odpowiedzialność podatkowa osób trzecich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2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495</Words>
  <Application>Microsoft Office PowerPoint</Application>
  <PresentationFormat>Širokoúhlá obrazovka</PresentationFormat>
  <Paragraphs>141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Prawo podatkowe III Wstęp do Ordynacji podatkowej</vt:lpstr>
      <vt:lpstr>Ordynacja podatkowa</vt:lpstr>
      <vt:lpstr>Zastosowanie ordynacji podatkowej</vt:lpstr>
      <vt:lpstr>Konstrukcja ordynacji podatkowej</vt:lpstr>
      <vt:lpstr>Charakter ordynacji</vt:lpstr>
      <vt:lpstr>Przepisy ogólne</vt:lpstr>
      <vt:lpstr>Organy podatkowe i ich właściwość</vt:lpstr>
      <vt:lpstr>Porozumienia w sprawach ustalenia cen transakcyjnych</vt:lpstr>
      <vt:lpstr>Zobowiązanie podatkowe</vt:lpstr>
      <vt:lpstr>Przeciwdziałanie unikaniu opodatkowania </vt:lpstr>
      <vt:lpstr>Przeciwdziałanie wykorzystywaniu sektora finansowego do wyłudzeń skarbowych</vt:lpstr>
      <vt:lpstr>Postępowanie podatkowe (1/2)</vt:lpstr>
      <vt:lpstr>Postępowanie podatkowe (2/2)</vt:lpstr>
      <vt:lpstr>Czynności sprawdzające</vt:lpstr>
      <vt:lpstr>Kontrola podatkowa</vt:lpstr>
      <vt:lpstr>Tajemnica skarbowa</vt:lpstr>
      <vt:lpstr>Przepisy karne</vt:lpstr>
      <vt:lpstr>Zaświadczenia </vt:lpstr>
      <vt:lpstr>Końcówka ordynacji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podatkowe III Wstęp do Ordynacji podatkowej</dc:title>
  <dc:creator>Hewlett-Packard Company</dc:creator>
  <cp:lastModifiedBy>Hewlett-Packard Company</cp:lastModifiedBy>
  <cp:revision>18</cp:revision>
  <dcterms:created xsi:type="dcterms:W3CDTF">2019-04-26T13:50:00Z</dcterms:created>
  <dcterms:modified xsi:type="dcterms:W3CDTF">2019-04-28T12:27:20Z</dcterms:modified>
</cp:coreProperties>
</file>