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312" r:id="rId9"/>
    <p:sldId id="265" r:id="rId10"/>
    <p:sldId id="269" r:id="rId11"/>
    <p:sldId id="315" r:id="rId12"/>
    <p:sldId id="319" r:id="rId13"/>
    <p:sldId id="270" r:id="rId14"/>
    <p:sldId id="283" r:id="rId15"/>
    <p:sldId id="284" r:id="rId16"/>
    <p:sldId id="285" r:id="rId17"/>
    <p:sldId id="318" r:id="rId18"/>
    <p:sldId id="342" r:id="rId19"/>
    <p:sldId id="327" r:id="rId20"/>
    <p:sldId id="341" r:id="rId21"/>
    <p:sldId id="287" r:id="rId22"/>
    <p:sldId id="288" r:id="rId23"/>
    <p:sldId id="337" r:id="rId24"/>
    <p:sldId id="338" r:id="rId25"/>
    <p:sldId id="340" r:id="rId26"/>
    <p:sldId id="266" r:id="rId27"/>
    <p:sldId id="330" r:id="rId28"/>
    <p:sldId id="302" r:id="rId29"/>
    <p:sldId id="333" r:id="rId30"/>
    <p:sldId id="334" r:id="rId31"/>
    <p:sldId id="335" r:id="rId32"/>
    <p:sldId id="33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21.05.2019</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156899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2F503-408D-4467-8E7C-EF7BC6164BFC}" type="datetimeFigureOut">
              <a:rPr lang="cs-CZ" smtClean="0"/>
              <a:t>21.05.2019</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55128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2F503-408D-4467-8E7C-EF7BC6164BFC}" type="datetimeFigureOut">
              <a:rPr lang="cs-CZ" smtClean="0"/>
              <a:t>21.05.2019</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D4A387-9057-4BA8-9C70-D18A3401C5D6}"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922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21.05.2019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44103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21.05.2019</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7989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21.05.2019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743655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21.05.2019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282225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21.05.2019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69001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21.05.2019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91446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2F503-408D-4467-8E7C-EF7BC6164BFC}" type="datetimeFigureOut">
              <a:rPr lang="cs-CZ" smtClean="0"/>
              <a:t>21.05.2019</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248363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CA2F503-408D-4467-8E7C-EF7BC6164BFC}" type="datetimeFigureOut">
              <a:rPr lang="cs-CZ" smtClean="0"/>
              <a:t>21.05.2019</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2184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CA2F503-408D-4467-8E7C-EF7BC6164BFC}" type="datetimeFigureOut">
              <a:rPr lang="cs-CZ" smtClean="0"/>
              <a:t>21.05.2019</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06274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CA2F503-408D-4467-8E7C-EF7BC6164BFC}" type="datetimeFigureOut">
              <a:rPr lang="cs-CZ" smtClean="0"/>
              <a:t>21.05.2019</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84151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2F503-408D-4467-8E7C-EF7BC6164BFC}" type="datetimeFigureOut">
              <a:rPr lang="cs-CZ" smtClean="0"/>
              <a:t>21.05.2019</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82018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21.05.2019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109462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21.05.2019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8860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CA2F503-408D-4467-8E7C-EF7BC6164BFC}" type="datetimeFigureOut">
              <a:rPr lang="cs-CZ" smtClean="0"/>
              <a:t>21.05.2019</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FD4A387-9057-4BA8-9C70-D18A3401C5D6}" type="slidenum">
              <a:rPr lang="cs-CZ" smtClean="0"/>
              <a:t>‹#›</a:t>
            </a:fld>
            <a:endParaRPr lang="cs-CZ"/>
          </a:p>
        </p:txBody>
      </p:sp>
    </p:spTree>
    <p:extLst>
      <p:ext uri="{BB962C8B-B14F-4D97-AF65-F5344CB8AC3E}">
        <p14:creationId xmlns:p14="http://schemas.microsoft.com/office/powerpoint/2010/main" val="2536815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consilium.europa.eu/cs/press/press-releases/2017/10/16/agriculture-omnibus-confirmed/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eagri.cz/public/web/mze/dotace/prime-platby/prechodne-vnitrostatni-podpory/" TargetMode="External"/><Relationship Id="rId2" Type="http://schemas.openxmlformats.org/officeDocument/2006/relationships/hyperlink" Target="http://eagri.cz/public/web/file/542448/VZ_PP_2016.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hyperlink" Target="https://ec.europa.eu/agriculture/sites/agriculture/files/direct-support/direct-payments/docs/simplementation-decisions-ms-2016_en.pdf" TargetMode="Externa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eagri.cz/public/web/file/542452/Podpora_citlivych_komodit_VI.A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agri.cz/public/web/mze/dotace/program-rozvoje-venkova-na-obdobi-2014/zakladni-informace/programove-dokumenty/dohoda-o-partnerstvi-pro-programove.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agri.cz/public/web/file/451753/FINAL_schema_podpor_od_2018___na_web__plochy.pdf" TargetMode="External"/><Relationship Id="rId2" Type="http://schemas.openxmlformats.org/officeDocument/2006/relationships/hyperlink" Target="http://eagri.cz/public/web/file/540568/Program_rozvoje_venkova__prijate_zneni_EK.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ec.europa.eu/info/sites/info/files/food-farming-fisheries/by_country/documents/cap-in-your-country-cz_cs.pd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agriculture/sites/agriculture/files/future-of-cap/future_of_food_and_farming_communication_en.pdf" TargetMode="External"/><Relationship Id="rId2" Type="http://schemas.openxmlformats.org/officeDocument/2006/relationships/hyperlink" Target="https://ec.europa.eu/agriculture/future-cap_c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hyperlink" Target="https://ec.europa.eu/czech-republic/news/180601_spolecna_zemedelska_politika_c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ec.europa.eu/czech-republic/news/180601_spolecna_zemedelska_politika_c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c.europa.eu/czech-republic/news/180601_spolecna_zemedelska_politika_c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c.europa.eu/czech-republic/news/180601_spolecna_zemedelska_politika_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ec.europa.eu/agriculture/50-years-of-cap/files/history/timeline_2012_cs.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4800" dirty="0"/>
              <a:t>Společná zemědělská politika EU – právní základ, cíle, nástroje. </a:t>
            </a:r>
          </a:p>
        </p:txBody>
      </p:sp>
      <p:sp>
        <p:nvSpPr>
          <p:cNvPr id="3" name="Podnadpis 2"/>
          <p:cNvSpPr>
            <a:spLocks noGrp="1"/>
          </p:cNvSpPr>
          <p:nvPr>
            <p:ph type="subTitle" idx="1"/>
          </p:nvPr>
        </p:nvSpPr>
        <p:spPr/>
        <p:txBody>
          <a:bodyPr/>
          <a:lstStyle/>
          <a:p>
            <a:pPr algn="r"/>
            <a:r>
              <a:rPr lang="cs-CZ" dirty="0"/>
              <a:t>JUDr. Jana </a:t>
            </a:r>
            <a:r>
              <a:rPr lang="cs-CZ" dirty="0" err="1"/>
              <a:t>Tkáčiková</a:t>
            </a:r>
            <a:r>
              <a:rPr lang="cs-CZ" dirty="0"/>
              <a:t>, Ph.D.</a:t>
            </a:r>
          </a:p>
        </p:txBody>
      </p:sp>
    </p:spTree>
    <p:extLst>
      <p:ext uri="{BB962C8B-B14F-4D97-AF65-F5344CB8AC3E}">
        <p14:creationId xmlns:p14="http://schemas.microsoft.com/office/powerpoint/2010/main" val="103285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se zakulacenými rohy 2">
            <a:extLst>
              <a:ext uri="{FF2B5EF4-FFF2-40B4-BE49-F238E27FC236}">
                <a16:creationId xmlns:a16="http://schemas.microsoft.com/office/drawing/2014/main" id="{4DB4C244-EE1E-4716-A46B-38C0E98747DA}"/>
              </a:ext>
            </a:extLst>
          </p:cNvPr>
          <p:cNvSpPr/>
          <p:nvPr/>
        </p:nvSpPr>
        <p:spPr>
          <a:xfrm>
            <a:off x="2040441" y="1264555"/>
            <a:ext cx="9783327" cy="51658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t>Schéma SZP 2014 - 2020</a:t>
            </a:r>
          </a:p>
        </p:txBody>
      </p:sp>
      <p:sp>
        <p:nvSpPr>
          <p:cNvPr id="4" name="Zástupný symbol pro text 3"/>
          <p:cNvSpPr>
            <a:spLocks noGrp="1"/>
          </p:cNvSpPr>
          <p:nvPr>
            <p:ph type="body" idx="1"/>
          </p:nvPr>
        </p:nvSpPr>
        <p:spPr/>
        <p:txBody>
          <a:bodyPr/>
          <a:lstStyle/>
          <a:p>
            <a:r>
              <a:rPr lang="cs-CZ" b="1" dirty="0"/>
              <a:t>I. Pilíř</a:t>
            </a:r>
          </a:p>
        </p:txBody>
      </p:sp>
      <p:sp>
        <p:nvSpPr>
          <p:cNvPr id="5" name="Zástupný symbol pro obsah 4"/>
          <p:cNvSpPr>
            <a:spLocks noGrp="1"/>
          </p:cNvSpPr>
          <p:nvPr>
            <p:ph sz="half" idx="2"/>
          </p:nvPr>
        </p:nvSpPr>
        <p:spPr/>
        <p:txBody>
          <a:bodyPr/>
          <a:lstStyle/>
          <a:p>
            <a:r>
              <a:rPr lang="cs-CZ" dirty="0"/>
              <a:t>Společná organizace trhů se zemědělskými produkty</a:t>
            </a:r>
          </a:p>
          <a:p>
            <a:pPr lvl="1"/>
            <a:r>
              <a:rPr lang="cs-CZ" dirty="0">
                <a:solidFill>
                  <a:srgbClr val="FF0000"/>
                </a:solidFill>
              </a:rPr>
              <a:t>Nařízení EU č. 1308/2013</a:t>
            </a:r>
          </a:p>
          <a:p>
            <a:r>
              <a:rPr lang="cs-CZ" dirty="0"/>
              <a:t>Přímé platby </a:t>
            </a:r>
          </a:p>
          <a:p>
            <a:pPr lvl="1"/>
            <a:r>
              <a:rPr lang="cs-CZ" dirty="0">
                <a:solidFill>
                  <a:srgbClr val="FF0000"/>
                </a:solidFill>
              </a:rPr>
              <a:t>Nařízení EU č. 1307/2013</a:t>
            </a:r>
          </a:p>
        </p:txBody>
      </p:sp>
      <p:sp>
        <p:nvSpPr>
          <p:cNvPr id="6" name="Zástupný symbol pro text 5"/>
          <p:cNvSpPr>
            <a:spLocks noGrp="1"/>
          </p:cNvSpPr>
          <p:nvPr>
            <p:ph type="body" sz="quarter" idx="3"/>
          </p:nvPr>
        </p:nvSpPr>
        <p:spPr/>
        <p:txBody>
          <a:bodyPr/>
          <a:lstStyle/>
          <a:p>
            <a:r>
              <a:rPr lang="cs-CZ" b="1" dirty="0"/>
              <a:t>II. Pilíř </a:t>
            </a:r>
          </a:p>
        </p:txBody>
      </p:sp>
      <p:sp>
        <p:nvSpPr>
          <p:cNvPr id="7" name="Zástupný symbol pro obsah 6"/>
          <p:cNvSpPr>
            <a:spLocks noGrp="1"/>
          </p:cNvSpPr>
          <p:nvPr>
            <p:ph sz="quarter" idx="4"/>
          </p:nvPr>
        </p:nvSpPr>
        <p:spPr/>
        <p:txBody>
          <a:bodyPr/>
          <a:lstStyle/>
          <a:p>
            <a:r>
              <a:rPr lang="cs-CZ" dirty="0"/>
              <a:t>Politika rozvoje venkova</a:t>
            </a:r>
          </a:p>
          <a:p>
            <a:pPr lvl="1"/>
            <a:r>
              <a:rPr lang="cs-CZ" dirty="0">
                <a:solidFill>
                  <a:srgbClr val="FF0000"/>
                </a:solidFill>
              </a:rPr>
              <a:t>Nařízení EU č. 1305/2013</a:t>
            </a:r>
          </a:p>
          <a:p>
            <a:pPr lvl="1"/>
            <a:r>
              <a:rPr lang="cs-CZ" dirty="0">
                <a:solidFill>
                  <a:srgbClr val="FF0000"/>
                </a:solidFill>
              </a:rPr>
              <a:t>Nařízení EU č. 1310/2013</a:t>
            </a:r>
          </a:p>
        </p:txBody>
      </p:sp>
      <p:sp>
        <p:nvSpPr>
          <p:cNvPr id="8" name="TextovéPole 7"/>
          <p:cNvSpPr txBox="1"/>
          <p:nvPr/>
        </p:nvSpPr>
        <p:spPr>
          <a:xfrm>
            <a:off x="3043672" y="5304633"/>
            <a:ext cx="7776864" cy="769441"/>
          </a:xfrm>
          <a:prstGeom prst="rect">
            <a:avLst/>
          </a:prstGeom>
          <a:noFill/>
        </p:spPr>
        <p:txBody>
          <a:bodyPr wrap="square" rtlCol="0">
            <a:spAutoFit/>
          </a:bodyPr>
          <a:lstStyle/>
          <a:p>
            <a:pPr algn="ctr"/>
            <a:r>
              <a:rPr lang="cs-CZ" sz="2400" b="1" dirty="0">
                <a:solidFill>
                  <a:schemeClr val="tx1">
                    <a:lumMod val="65000"/>
                    <a:lumOff val="35000"/>
                  </a:schemeClr>
                </a:solidFill>
              </a:rPr>
              <a:t>Financování, řízení a sledování </a:t>
            </a:r>
          </a:p>
          <a:p>
            <a:pPr algn="ctr"/>
            <a:r>
              <a:rPr lang="cs-CZ" sz="2000" dirty="0">
                <a:solidFill>
                  <a:srgbClr val="FF0000"/>
                </a:solidFill>
              </a:rPr>
              <a:t>Nařízení EU č. 1306/2013</a:t>
            </a:r>
          </a:p>
        </p:txBody>
      </p:sp>
      <p:sp>
        <p:nvSpPr>
          <p:cNvPr id="10" name="Ovál 9">
            <a:extLst>
              <a:ext uri="{FF2B5EF4-FFF2-40B4-BE49-F238E27FC236}">
                <a16:creationId xmlns:a16="http://schemas.microsoft.com/office/drawing/2014/main" id="{7D39F563-BF19-4F4F-B7A6-FB3B0DDD30BC}"/>
              </a:ext>
            </a:extLst>
          </p:cNvPr>
          <p:cNvSpPr/>
          <p:nvPr/>
        </p:nvSpPr>
        <p:spPr>
          <a:xfrm>
            <a:off x="2354361" y="1727644"/>
            <a:ext cx="4979694" cy="29951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B0423B92-6A10-4756-83EE-7357A943E262}"/>
              </a:ext>
            </a:extLst>
          </p:cNvPr>
          <p:cNvSpPr/>
          <p:nvPr/>
        </p:nvSpPr>
        <p:spPr>
          <a:xfrm>
            <a:off x="6231118" y="1905001"/>
            <a:ext cx="4769962" cy="26947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2358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68A503-3C49-4010-95FF-5E7E50AA6086}"/>
              </a:ext>
            </a:extLst>
          </p:cNvPr>
          <p:cNvSpPr>
            <a:spLocks noGrp="1"/>
          </p:cNvSpPr>
          <p:nvPr>
            <p:ph type="title"/>
          </p:nvPr>
        </p:nvSpPr>
        <p:spPr/>
        <p:txBody>
          <a:bodyPr/>
          <a:lstStyle/>
          <a:p>
            <a:r>
              <a:rPr lang="cs-CZ" dirty="0">
                <a:hlinkClick r:id="rId2"/>
              </a:rPr>
              <a:t>OMNIBUS </a:t>
            </a:r>
            <a:r>
              <a:rPr lang="cs-CZ" dirty="0" err="1">
                <a:hlinkClick r:id="rId2"/>
              </a:rPr>
              <a:t>regulation</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2DB8791C-783C-46E5-82C8-B4F20A447364}"/>
              </a:ext>
            </a:extLst>
          </p:cNvPr>
          <p:cNvSpPr>
            <a:spLocks noGrp="1"/>
          </p:cNvSpPr>
          <p:nvPr>
            <p:ph idx="1"/>
          </p:nvPr>
        </p:nvSpPr>
        <p:spPr>
          <a:xfrm>
            <a:off x="2589212" y="2133600"/>
            <a:ext cx="8915400" cy="4100290"/>
          </a:xfrm>
        </p:spPr>
        <p:txBody>
          <a:bodyPr>
            <a:normAutofit fontScale="85000" lnSpcReduction="20000"/>
          </a:bodyPr>
          <a:lstStyle/>
          <a:p>
            <a:r>
              <a:rPr lang="cs-CZ" b="1" dirty="0"/>
              <a:t>Přímé platby</a:t>
            </a:r>
          </a:p>
          <a:p>
            <a:pPr lvl="1"/>
            <a:r>
              <a:rPr lang="cs-CZ" dirty="0"/>
              <a:t>Pravidla týkající se trvalých travních porostů byla upravena, aby členským států poskytovala větší flexibilitu</a:t>
            </a:r>
          </a:p>
          <a:p>
            <a:pPr lvl="1"/>
            <a:r>
              <a:rPr lang="cs-CZ" dirty="0"/>
              <a:t>Zjednodušení prvků ekologizace</a:t>
            </a:r>
          </a:p>
          <a:p>
            <a:pPr lvl="1"/>
            <a:r>
              <a:rPr lang="cs-CZ" dirty="0"/>
              <a:t>Nepovinné rozlišování mezi aktivními a neaktivními zemědělci</a:t>
            </a:r>
          </a:p>
          <a:p>
            <a:pPr lvl="1"/>
            <a:r>
              <a:rPr lang="cs-CZ" dirty="0"/>
              <a:t>Možnost zvýšení plateb pro mladé zemědělce</a:t>
            </a:r>
          </a:p>
          <a:p>
            <a:r>
              <a:rPr lang="cs-CZ" b="1" dirty="0"/>
              <a:t>Rozvoj venkova</a:t>
            </a:r>
          </a:p>
          <a:p>
            <a:pPr lvl="1"/>
            <a:r>
              <a:rPr lang="cs-CZ" dirty="0"/>
              <a:t>Zvýšení atraktivity opatření k řízení rizik, některé prahy se snižují a zároveň se zvyšují sazby podpory</a:t>
            </a:r>
          </a:p>
          <a:p>
            <a:pPr lvl="1"/>
            <a:r>
              <a:rPr lang="cs-CZ" dirty="0"/>
              <a:t>Jednodušší využívání finančních nástrojů</a:t>
            </a:r>
          </a:p>
          <a:p>
            <a:r>
              <a:rPr lang="cs-CZ" b="1" dirty="0"/>
              <a:t>Společná organizace trhů</a:t>
            </a:r>
          </a:p>
          <a:p>
            <a:pPr lvl="1"/>
            <a:r>
              <a:rPr lang="cs-CZ" dirty="0"/>
              <a:t>Rozšíření pravomocí organizací producentů, jako je plánování produkce, optimalizace produkčních nákladů, uvádění na trh a sjednávání smluv na dodávky zemědělských produktů jménem svých členů, na všechna odvětví s cílem zlepšit postavení zemědělců v dodavatelském řetězci. </a:t>
            </a:r>
          </a:p>
        </p:txBody>
      </p:sp>
    </p:spTree>
    <p:extLst>
      <p:ext uri="{BB962C8B-B14F-4D97-AF65-F5344CB8AC3E}">
        <p14:creationId xmlns:p14="http://schemas.microsoft.com/office/powerpoint/2010/main" val="70029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a:stretch>
            <a:fillRect/>
          </a:stretch>
        </p:blipFill>
        <p:spPr>
          <a:xfrm>
            <a:off x="2165627" y="274320"/>
            <a:ext cx="6305042" cy="4388289"/>
          </a:xfrm>
          <a:prstGeom prst="rect">
            <a:avLst/>
          </a:prstGeom>
        </p:spPr>
      </p:pic>
      <p:pic>
        <p:nvPicPr>
          <p:cNvPr id="6" name="Obrázek 5"/>
          <p:cNvPicPr>
            <a:picLocks noChangeAspect="1"/>
          </p:cNvPicPr>
          <p:nvPr/>
        </p:nvPicPr>
        <p:blipFill>
          <a:blip r:embed="rId3"/>
          <a:stretch>
            <a:fillRect/>
          </a:stretch>
        </p:blipFill>
        <p:spPr>
          <a:xfrm>
            <a:off x="2165627" y="2435288"/>
            <a:ext cx="2662070" cy="4158505"/>
          </a:xfrm>
          <a:prstGeom prst="rect">
            <a:avLst/>
          </a:prstGeom>
        </p:spPr>
      </p:pic>
      <p:pic>
        <p:nvPicPr>
          <p:cNvPr id="8" name="Obrázek 7"/>
          <p:cNvPicPr>
            <a:picLocks noChangeAspect="1"/>
          </p:cNvPicPr>
          <p:nvPr/>
        </p:nvPicPr>
        <p:blipFill>
          <a:blip r:embed="rId4"/>
          <a:stretch>
            <a:fillRect/>
          </a:stretch>
        </p:blipFill>
        <p:spPr>
          <a:xfrm>
            <a:off x="6974377" y="3017520"/>
            <a:ext cx="4896971" cy="3707476"/>
          </a:xfrm>
          <a:prstGeom prst="rect">
            <a:avLst/>
          </a:prstGeom>
        </p:spPr>
      </p:pic>
    </p:spTree>
    <p:extLst>
      <p:ext uri="{BB962C8B-B14F-4D97-AF65-F5344CB8AC3E}">
        <p14:creationId xmlns:p14="http://schemas.microsoft.com/office/powerpoint/2010/main" val="75010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cs-CZ" dirty="0"/>
              <a:t>Financování, řízení a sledování společné zemědělské politiky </a:t>
            </a:r>
          </a:p>
        </p:txBody>
      </p:sp>
      <p:sp>
        <p:nvSpPr>
          <p:cNvPr id="8" name="Zástupný symbol pro obsah 7"/>
          <p:cNvSpPr>
            <a:spLocks noGrp="1"/>
          </p:cNvSpPr>
          <p:nvPr>
            <p:ph sz="half" idx="1"/>
          </p:nvPr>
        </p:nvSpPr>
        <p:spPr>
          <a:xfrm>
            <a:off x="2589212" y="2133600"/>
            <a:ext cx="4313864" cy="4100290"/>
          </a:xfrm>
        </p:spPr>
        <p:txBody>
          <a:bodyPr>
            <a:normAutofit fontScale="77500" lnSpcReduction="20000"/>
          </a:bodyPr>
          <a:lstStyle/>
          <a:p>
            <a:r>
              <a:rPr lang="cs-CZ" dirty="0"/>
              <a:t>Fondy pro financování zemědělských výdajů</a:t>
            </a:r>
          </a:p>
          <a:p>
            <a:pPr lvl="1"/>
            <a:r>
              <a:rPr lang="cs-CZ" dirty="0"/>
              <a:t>Evropský zemědělský záruční fond (EZZF)</a:t>
            </a:r>
          </a:p>
          <a:p>
            <a:pPr lvl="3"/>
            <a:r>
              <a:rPr lang="cs-CZ" dirty="0"/>
              <a:t>Opatření pro regulaci nebo podporu zemědělských trhů</a:t>
            </a:r>
          </a:p>
          <a:p>
            <a:pPr lvl="3"/>
            <a:r>
              <a:rPr lang="cs-CZ" dirty="0"/>
              <a:t>Přímé platby zemědělcům</a:t>
            </a:r>
          </a:p>
          <a:p>
            <a:pPr lvl="3"/>
            <a:r>
              <a:rPr lang="cs-CZ" dirty="0"/>
              <a:t>Další výdaje</a:t>
            </a:r>
          </a:p>
          <a:p>
            <a:pPr lvl="2"/>
            <a:r>
              <a:rPr lang="cs-CZ" dirty="0"/>
              <a:t>Rozpočtový strop a rozpočtová kázeň</a:t>
            </a:r>
          </a:p>
          <a:p>
            <a:pPr lvl="3"/>
            <a:r>
              <a:rPr lang="cs-CZ" dirty="0"/>
              <a:t>Rezerva pro případ krizí v odvětví zemědělství</a:t>
            </a:r>
          </a:p>
          <a:p>
            <a:pPr lvl="3"/>
            <a:r>
              <a:rPr lang="cs-CZ" dirty="0"/>
              <a:t>Míra úpravy přímých plateb</a:t>
            </a:r>
          </a:p>
          <a:p>
            <a:pPr lvl="3"/>
            <a:r>
              <a:rPr lang="cs-CZ" dirty="0"/>
              <a:t>Systém včasného varování a sledování </a:t>
            </a:r>
          </a:p>
          <a:p>
            <a:pPr lvl="1"/>
            <a:r>
              <a:rPr lang="cs-CZ" dirty="0"/>
              <a:t>Evropský zemědělský fond pro rozvoj venkova (EZFRV)</a:t>
            </a:r>
          </a:p>
          <a:p>
            <a:pPr lvl="3"/>
            <a:r>
              <a:rPr lang="cs-CZ" dirty="0"/>
              <a:t>Sdílené financování</a:t>
            </a:r>
          </a:p>
          <a:p>
            <a:pPr lvl="3"/>
            <a:r>
              <a:rPr lang="cs-CZ" dirty="0"/>
              <a:t>Platby pro programy rozvoje venkova </a:t>
            </a:r>
          </a:p>
          <a:p>
            <a:pPr lvl="2"/>
            <a:r>
              <a:rPr lang="cs-CZ" dirty="0"/>
              <a:t>Zákaz dvojího financování</a:t>
            </a:r>
          </a:p>
          <a:p>
            <a:pPr lvl="2"/>
            <a:r>
              <a:rPr lang="cs-CZ" dirty="0"/>
              <a:t>Rozpočtové závazky</a:t>
            </a:r>
          </a:p>
        </p:txBody>
      </p:sp>
      <p:sp>
        <p:nvSpPr>
          <p:cNvPr id="2" name="Zástupný symbol pro obsah 1"/>
          <p:cNvSpPr>
            <a:spLocks noGrp="1"/>
          </p:cNvSpPr>
          <p:nvPr>
            <p:ph sz="half" idx="2"/>
          </p:nvPr>
        </p:nvSpPr>
        <p:spPr>
          <a:xfrm>
            <a:off x="7190747" y="2126222"/>
            <a:ext cx="4313864" cy="4107668"/>
          </a:xfrm>
        </p:spPr>
        <p:txBody>
          <a:bodyPr>
            <a:normAutofit fontScale="77500" lnSpcReduction="20000"/>
          </a:bodyPr>
          <a:lstStyle/>
          <a:p>
            <a:r>
              <a:rPr lang="cs-CZ" dirty="0"/>
              <a:t>Platební agentury</a:t>
            </a:r>
          </a:p>
          <a:p>
            <a:pPr lvl="1"/>
            <a:r>
              <a:rPr lang="cs-CZ" dirty="0"/>
              <a:t>Subjekty členských států pověřené řízením a kontrolou výdajů</a:t>
            </a:r>
          </a:p>
          <a:p>
            <a:pPr lvl="2"/>
            <a:r>
              <a:rPr lang="cs-CZ" dirty="0"/>
              <a:t>Akreditace </a:t>
            </a:r>
          </a:p>
          <a:p>
            <a:pPr lvl="1"/>
            <a:r>
              <a:rPr lang="cs-CZ" dirty="0"/>
              <a:t>Výdaje mohou být financovány Unií, pouze pokud je uskutečnily akreditované platební agentury.</a:t>
            </a:r>
          </a:p>
          <a:p>
            <a:r>
              <a:rPr lang="cs-CZ" dirty="0"/>
              <a:t>Zemědělský poradenský systém </a:t>
            </a:r>
          </a:p>
          <a:p>
            <a:pPr lvl="1"/>
            <a:r>
              <a:rPr lang="cs-CZ" dirty="0"/>
              <a:t>Poskytování poradenství zemědělcům v oblasti podmínek obhospodařování půdy a řízení zemědělských podniků</a:t>
            </a:r>
          </a:p>
          <a:p>
            <a:r>
              <a:rPr lang="cs-CZ" dirty="0"/>
              <a:t>Kontrolní systémy</a:t>
            </a:r>
          </a:p>
          <a:p>
            <a:pPr lvl="1"/>
            <a:r>
              <a:rPr lang="cs-CZ" dirty="0"/>
              <a:t>Integrovaný administrativní a kontrolní systém</a:t>
            </a:r>
          </a:p>
          <a:p>
            <a:pPr lvl="1"/>
            <a:r>
              <a:rPr lang="cs-CZ" dirty="0"/>
              <a:t>Kontrola operací/obchodní dokumentace</a:t>
            </a:r>
          </a:p>
          <a:p>
            <a:pPr lvl="1"/>
            <a:r>
              <a:rPr lang="cs-CZ" dirty="0"/>
              <a:t>Kontroly a sankce týkající se pravidel pro uvádění na trh </a:t>
            </a:r>
          </a:p>
          <a:p>
            <a:pPr lvl="1"/>
            <a:endParaRPr lang="cs-CZ" dirty="0"/>
          </a:p>
        </p:txBody>
      </p:sp>
    </p:spTree>
    <p:extLst>
      <p:ext uri="{BB962C8B-B14F-4D97-AF65-F5344CB8AC3E}">
        <p14:creationId xmlns:p14="http://schemas.microsoft.com/office/powerpoint/2010/main" val="67404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Společná organizace trhů</a:t>
            </a:r>
          </a:p>
        </p:txBody>
      </p:sp>
      <p:sp>
        <p:nvSpPr>
          <p:cNvPr id="3" name="Zástupný symbol pro obsah 2"/>
          <p:cNvSpPr>
            <a:spLocks noGrp="1"/>
          </p:cNvSpPr>
          <p:nvPr>
            <p:ph idx="1"/>
          </p:nvPr>
        </p:nvSpPr>
        <p:spPr/>
        <p:txBody>
          <a:bodyPr>
            <a:normAutofit fontScale="92500" lnSpcReduction="10000"/>
          </a:bodyPr>
          <a:lstStyle/>
          <a:p>
            <a:r>
              <a:rPr lang="cs-CZ" dirty="0"/>
              <a:t>Tržní opatření</a:t>
            </a:r>
          </a:p>
          <a:p>
            <a:pPr lvl="1"/>
            <a:r>
              <a:rPr lang="cs-CZ" dirty="0"/>
              <a:t>Regulace nabídky</a:t>
            </a:r>
          </a:p>
          <a:p>
            <a:pPr lvl="1"/>
            <a:r>
              <a:rPr lang="cs-CZ" dirty="0"/>
              <a:t>Regulace cen</a:t>
            </a:r>
          </a:p>
          <a:p>
            <a:pPr lvl="1"/>
            <a:r>
              <a:rPr lang="cs-CZ" dirty="0"/>
              <a:t>Regulace dovozu a vývozu</a:t>
            </a:r>
          </a:p>
          <a:p>
            <a:r>
              <a:rPr lang="cs-CZ" dirty="0"/>
              <a:t>Záchranná síť </a:t>
            </a:r>
          </a:p>
          <a:p>
            <a:pPr lvl="1"/>
            <a:r>
              <a:rPr lang="cs-CZ" dirty="0"/>
              <a:t>případy cenové krize a narušení trhů </a:t>
            </a:r>
          </a:p>
          <a:p>
            <a:pPr lvl="1"/>
            <a:r>
              <a:rPr lang="cs-CZ" dirty="0"/>
              <a:t>ustanovení o ochranných opatřeních</a:t>
            </a:r>
          </a:p>
          <a:p>
            <a:pPr lvl="1"/>
            <a:r>
              <a:rPr lang="cs-CZ" dirty="0"/>
              <a:t>nová rezerva pro případ krize </a:t>
            </a:r>
          </a:p>
          <a:p>
            <a:r>
              <a:rPr lang="cs-CZ" dirty="0"/>
              <a:t>Zrušení všech opatření týkajících se kontroly nabídky</a:t>
            </a:r>
          </a:p>
          <a:p>
            <a:pPr lvl="1"/>
            <a:r>
              <a:rPr lang="cs-CZ" dirty="0"/>
              <a:t>Dodatečná opatření v případě krize vybraných trhů</a:t>
            </a:r>
          </a:p>
          <a:p>
            <a:r>
              <a:rPr lang="cs-CZ" dirty="0"/>
              <a:t>Pravidla pro organizace producentů a sdružení  a mezioborové organizace</a:t>
            </a:r>
          </a:p>
          <a:p>
            <a:pPr lvl="2"/>
            <a:endParaRPr lang="cs-CZ" dirty="0"/>
          </a:p>
        </p:txBody>
      </p:sp>
    </p:spTree>
    <p:extLst>
      <p:ext uri="{BB962C8B-B14F-4D97-AF65-F5344CB8AC3E}">
        <p14:creationId xmlns:p14="http://schemas.microsoft.com/office/powerpoint/2010/main" val="346732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Schéma společné organizace trhu</a:t>
            </a:r>
            <a:endParaRPr lang="en-GB" dirty="0"/>
          </a:p>
        </p:txBody>
      </p:sp>
      <p:sp>
        <p:nvSpPr>
          <p:cNvPr id="8" name="Zástupný symbol pro text 7"/>
          <p:cNvSpPr>
            <a:spLocks noGrp="1"/>
          </p:cNvSpPr>
          <p:nvPr>
            <p:ph type="body" idx="1"/>
          </p:nvPr>
        </p:nvSpPr>
        <p:spPr>
          <a:xfrm>
            <a:off x="3004389" y="1905000"/>
            <a:ext cx="3992732" cy="576262"/>
          </a:xfrm>
        </p:spPr>
        <p:txBody>
          <a:bodyPr/>
          <a:lstStyle/>
          <a:p>
            <a:r>
              <a:rPr lang="cs-CZ" dirty="0"/>
              <a:t>Vnitřní trh</a:t>
            </a:r>
          </a:p>
        </p:txBody>
      </p:sp>
      <p:sp>
        <p:nvSpPr>
          <p:cNvPr id="6" name="Zástupný symbol pro obsah 5"/>
          <p:cNvSpPr>
            <a:spLocks noGrp="1"/>
          </p:cNvSpPr>
          <p:nvPr>
            <p:ph sz="half" idx="2"/>
          </p:nvPr>
        </p:nvSpPr>
        <p:spPr>
          <a:xfrm>
            <a:off x="2654228" y="2545738"/>
            <a:ext cx="4342893" cy="3688152"/>
          </a:xfrm>
        </p:spPr>
        <p:txBody>
          <a:bodyPr>
            <a:normAutofit fontScale="85000" lnSpcReduction="20000"/>
          </a:bodyPr>
          <a:lstStyle/>
          <a:p>
            <a:r>
              <a:rPr lang="cs-CZ" dirty="0"/>
              <a:t>Tržní intervence</a:t>
            </a:r>
          </a:p>
          <a:p>
            <a:pPr lvl="1"/>
            <a:r>
              <a:rPr lang="cs-CZ" dirty="0"/>
              <a:t>Veřejná intervence a podpora soukromého skladování </a:t>
            </a:r>
          </a:p>
          <a:p>
            <a:pPr lvl="2"/>
            <a:r>
              <a:rPr lang="cs-CZ" dirty="0"/>
              <a:t>kdy jsou produkty nakupovány a skladovány příslušnými orgány členských států až do jejich uvolnění </a:t>
            </a:r>
          </a:p>
          <a:p>
            <a:pPr lvl="2"/>
            <a:r>
              <a:rPr lang="cs-CZ" dirty="0"/>
              <a:t>poskytování podpory skladování produktů soukromými hospodář­ </a:t>
            </a:r>
            <a:r>
              <a:rPr lang="cs-CZ" dirty="0" err="1"/>
              <a:t>skými</a:t>
            </a:r>
            <a:r>
              <a:rPr lang="cs-CZ" dirty="0"/>
              <a:t> subjekty</a:t>
            </a:r>
          </a:p>
          <a:p>
            <a:pPr lvl="1"/>
            <a:r>
              <a:rPr lang="cs-CZ" dirty="0"/>
              <a:t>Režimy podpory</a:t>
            </a:r>
          </a:p>
          <a:p>
            <a:r>
              <a:rPr lang="cs-CZ" dirty="0"/>
              <a:t>Pravidla týkající se uvádění na trh</a:t>
            </a:r>
          </a:p>
          <a:p>
            <a:pPr lvl="1"/>
            <a:r>
              <a:rPr lang="cs-CZ" dirty="0"/>
              <a:t>Obchodní normy </a:t>
            </a:r>
          </a:p>
          <a:p>
            <a:pPr lvl="1"/>
            <a:r>
              <a:rPr lang="cs-CZ" dirty="0"/>
              <a:t>Zvláštní opatření pro jednotlivé komodity</a:t>
            </a:r>
          </a:p>
          <a:p>
            <a:pPr lvl="2"/>
            <a:r>
              <a:rPr lang="cs-CZ" dirty="0"/>
              <a:t>Cukr, víno, mléko</a:t>
            </a:r>
          </a:p>
          <a:p>
            <a:endParaRPr lang="en-GB" dirty="0"/>
          </a:p>
        </p:txBody>
      </p:sp>
      <p:sp>
        <p:nvSpPr>
          <p:cNvPr id="9" name="Zástupný symbol pro text 8"/>
          <p:cNvSpPr>
            <a:spLocks noGrp="1"/>
          </p:cNvSpPr>
          <p:nvPr>
            <p:ph type="body" sz="quarter" idx="3"/>
          </p:nvPr>
        </p:nvSpPr>
        <p:spPr>
          <a:xfrm>
            <a:off x="7505610" y="1969476"/>
            <a:ext cx="3999001" cy="576262"/>
          </a:xfrm>
        </p:spPr>
        <p:txBody>
          <a:bodyPr/>
          <a:lstStyle/>
          <a:p>
            <a:r>
              <a:rPr lang="cs-CZ" dirty="0"/>
              <a:t>Obchod s třetími zeměmi</a:t>
            </a:r>
          </a:p>
        </p:txBody>
      </p:sp>
      <p:sp>
        <p:nvSpPr>
          <p:cNvPr id="10" name="Zástupný symbol pro obsah 9"/>
          <p:cNvSpPr>
            <a:spLocks noGrp="1"/>
          </p:cNvSpPr>
          <p:nvPr>
            <p:ph sz="quarter" idx="4"/>
          </p:nvPr>
        </p:nvSpPr>
        <p:spPr>
          <a:xfrm>
            <a:off x="7166957" y="2545737"/>
            <a:ext cx="4338674" cy="3688151"/>
          </a:xfrm>
        </p:spPr>
        <p:txBody>
          <a:bodyPr>
            <a:normAutofit/>
          </a:bodyPr>
          <a:lstStyle/>
          <a:p>
            <a:r>
              <a:rPr lang="cs-CZ" dirty="0"/>
              <a:t>Dovozní cla</a:t>
            </a:r>
          </a:p>
          <a:p>
            <a:r>
              <a:rPr lang="cs-CZ" dirty="0"/>
              <a:t>Vstupní ceny</a:t>
            </a:r>
          </a:p>
          <a:p>
            <a:r>
              <a:rPr lang="cs-CZ" dirty="0"/>
              <a:t>Celní kvóty</a:t>
            </a:r>
          </a:p>
          <a:p>
            <a:r>
              <a:rPr lang="cs-CZ" dirty="0"/>
              <a:t>Ochranná opatření </a:t>
            </a:r>
          </a:p>
          <a:p>
            <a:r>
              <a:rPr lang="cs-CZ" dirty="0"/>
              <a:t>Vývozní náhrady</a:t>
            </a:r>
            <a:endParaRPr lang="en-GB" dirty="0"/>
          </a:p>
        </p:txBody>
      </p:sp>
    </p:spTree>
    <p:extLst>
      <p:ext uri="{BB962C8B-B14F-4D97-AF65-F5344CB8AC3E}">
        <p14:creationId xmlns:p14="http://schemas.microsoft.com/office/powerpoint/2010/main" val="159387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Přímé platby</a:t>
            </a:r>
            <a:endParaRPr lang="en-GB" dirty="0"/>
          </a:p>
        </p:txBody>
      </p:sp>
      <p:sp>
        <p:nvSpPr>
          <p:cNvPr id="4" name="Zástupný symbol pro obsah 3"/>
          <p:cNvSpPr>
            <a:spLocks noGrp="1"/>
          </p:cNvSpPr>
          <p:nvPr>
            <p:ph idx="1"/>
          </p:nvPr>
        </p:nvSpPr>
        <p:spPr/>
        <p:txBody>
          <a:bodyPr>
            <a:normAutofit fontScale="92500" lnSpcReduction="20000"/>
          </a:bodyPr>
          <a:lstStyle/>
          <a:p>
            <a:r>
              <a:rPr lang="cs-CZ" dirty="0"/>
              <a:t>Vícesložkový/multifunkční systém </a:t>
            </a:r>
          </a:p>
          <a:p>
            <a:pPr lvl="1"/>
            <a:r>
              <a:rPr lang="cs-CZ" dirty="0"/>
              <a:t>Přímá platba </a:t>
            </a:r>
            <a:r>
              <a:rPr lang="cs-CZ" sz="1300" dirty="0"/>
              <a:t>(až 70 %)</a:t>
            </a:r>
          </a:p>
          <a:p>
            <a:pPr lvl="2"/>
            <a:r>
              <a:rPr lang="cs-CZ" dirty="0"/>
              <a:t>Základní platba</a:t>
            </a:r>
          </a:p>
          <a:p>
            <a:pPr lvl="3"/>
            <a:r>
              <a:rPr lang="cs-CZ" dirty="0"/>
              <a:t>Platební nároky</a:t>
            </a:r>
          </a:p>
          <a:p>
            <a:pPr lvl="2"/>
            <a:r>
              <a:rPr lang="cs-CZ" dirty="0"/>
              <a:t>Jednotná platba na plochu (do roku 2020)</a:t>
            </a:r>
          </a:p>
          <a:p>
            <a:pPr lvl="3"/>
            <a:r>
              <a:rPr lang="cs-CZ" dirty="0" err="1"/>
              <a:t>Degresivita</a:t>
            </a:r>
            <a:r>
              <a:rPr lang="cs-CZ" dirty="0"/>
              <a:t> 5 % nad 150 tis. EUR</a:t>
            </a:r>
          </a:p>
          <a:p>
            <a:pPr lvl="2"/>
            <a:r>
              <a:rPr lang="cs-CZ" dirty="0">
                <a:hlinkClick r:id="rId3"/>
              </a:rPr>
              <a:t>Přechodné vnitrostátní podpory </a:t>
            </a:r>
            <a:r>
              <a:rPr lang="cs-CZ" dirty="0"/>
              <a:t>(Top-Up platba)</a:t>
            </a:r>
          </a:p>
          <a:p>
            <a:pPr lvl="1"/>
            <a:r>
              <a:rPr lang="cs-CZ" dirty="0"/>
              <a:t>„Zelená“ platba, tzv. </a:t>
            </a:r>
            <a:r>
              <a:rPr lang="cs-CZ" dirty="0" err="1"/>
              <a:t>Greening</a:t>
            </a:r>
            <a:r>
              <a:rPr lang="cs-CZ" dirty="0"/>
              <a:t> </a:t>
            </a:r>
            <a:r>
              <a:rPr lang="cs-CZ" sz="1300" dirty="0"/>
              <a:t>(30 %)</a:t>
            </a:r>
            <a:endParaRPr lang="cs-CZ" dirty="0"/>
          </a:p>
          <a:p>
            <a:pPr lvl="2"/>
            <a:r>
              <a:rPr lang="cs-CZ" dirty="0"/>
              <a:t>Platba na zemědělské postupy příznivé pro klima a životní prostředí</a:t>
            </a:r>
          </a:p>
          <a:p>
            <a:pPr lvl="3"/>
            <a:r>
              <a:rPr lang="cs-CZ" dirty="0"/>
              <a:t>diverzifikace plodin</a:t>
            </a:r>
          </a:p>
          <a:p>
            <a:pPr lvl="3"/>
            <a:r>
              <a:rPr lang="cs-CZ" dirty="0"/>
              <a:t>zachování stávajících trvalých travních porostů</a:t>
            </a:r>
          </a:p>
          <a:p>
            <a:pPr lvl="3"/>
            <a:r>
              <a:rPr lang="cs-CZ" dirty="0"/>
              <a:t>vyhrazení plochy využívané v ekologickém zájmu v rámci zemědělských ploch</a:t>
            </a:r>
          </a:p>
          <a:p>
            <a:pPr lvl="1"/>
            <a:r>
              <a:rPr lang="cs-CZ" dirty="0"/>
              <a:t>Platba pro mladé zemědělce </a:t>
            </a:r>
            <a:r>
              <a:rPr lang="cs-CZ" sz="1300" dirty="0"/>
              <a:t>(do 2 %)</a:t>
            </a:r>
            <a:endParaRPr lang="cs-CZ" dirty="0"/>
          </a:p>
        </p:txBody>
      </p:sp>
    </p:spTree>
    <p:extLst>
      <p:ext uri="{BB962C8B-B14F-4D97-AF65-F5344CB8AC3E}">
        <p14:creationId xmlns:p14="http://schemas.microsoft.com/office/powerpoint/2010/main" val="362511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6841354" y="0"/>
            <a:ext cx="5350646" cy="5707402"/>
          </a:xfrm>
          <a:prstGeom prst="rect">
            <a:avLst/>
          </a:prstGeom>
        </p:spPr>
      </p:pic>
      <p:pic>
        <p:nvPicPr>
          <p:cNvPr id="6" name="Obrázek 5"/>
          <p:cNvPicPr>
            <a:picLocks noChangeAspect="1"/>
          </p:cNvPicPr>
          <p:nvPr/>
        </p:nvPicPr>
        <p:blipFill>
          <a:blip r:embed="rId3"/>
          <a:stretch>
            <a:fillRect/>
          </a:stretch>
        </p:blipFill>
        <p:spPr>
          <a:xfrm>
            <a:off x="580801" y="2987564"/>
            <a:ext cx="6189076" cy="3734134"/>
          </a:xfrm>
          <a:prstGeom prst="rect">
            <a:avLst/>
          </a:prstGeom>
        </p:spPr>
      </p:pic>
      <p:pic>
        <p:nvPicPr>
          <p:cNvPr id="7" name="Obrázek 6"/>
          <p:cNvPicPr>
            <a:picLocks noChangeAspect="1"/>
          </p:cNvPicPr>
          <p:nvPr/>
        </p:nvPicPr>
        <p:blipFill>
          <a:blip r:embed="rId4"/>
          <a:stretch>
            <a:fillRect/>
          </a:stretch>
        </p:blipFill>
        <p:spPr>
          <a:xfrm>
            <a:off x="1588904" y="133863"/>
            <a:ext cx="4758075" cy="2867600"/>
          </a:xfrm>
          <a:prstGeom prst="rect">
            <a:avLst/>
          </a:prstGeom>
        </p:spPr>
      </p:pic>
      <p:sp>
        <p:nvSpPr>
          <p:cNvPr id="8" name="TextovéPole 7"/>
          <p:cNvSpPr txBox="1"/>
          <p:nvPr/>
        </p:nvSpPr>
        <p:spPr>
          <a:xfrm>
            <a:off x="7034509" y="5841265"/>
            <a:ext cx="4821382" cy="954107"/>
          </a:xfrm>
          <a:prstGeom prst="rect">
            <a:avLst/>
          </a:prstGeom>
          <a:noFill/>
        </p:spPr>
        <p:txBody>
          <a:bodyPr wrap="square" rtlCol="0">
            <a:spAutoFit/>
          </a:bodyPr>
          <a:lstStyle/>
          <a:p>
            <a:r>
              <a:rPr lang="cs-CZ" sz="1400" dirty="0">
                <a:hlinkClick r:id="rId5"/>
              </a:rPr>
              <a:t>https://ec.europa.eu/agriculture/sites/agriculture/files/direct-support/direct-payments/docs/simplementation-decisions-ms-2016_en.pdf</a:t>
            </a:r>
            <a:r>
              <a:rPr lang="cs-CZ" sz="1400" dirty="0"/>
              <a:t> </a:t>
            </a:r>
          </a:p>
        </p:txBody>
      </p:sp>
    </p:spTree>
    <p:extLst>
      <p:ext uri="{BB962C8B-B14F-4D97-AF65-F5344CB8AC3E}">
        <p14:creationId xmlns:p14="http://schemas.microsoft.com/office/powerpoint/2010/main" val="4258361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974823" y="211138"/>
            <a:ext cx="11090251" cy="6485601"/>
          </a:xfrm>
          <a:prstGeom prst="rect">
            <a:avLst/>
          </a:prstGeom>
        </p:spPr>
      </p:pic>
    </p:spTree>
    <p:extLst>
      <p:ext uri="{BB962C8B-B14F-4D97-AF65-F5344CB8AC3E}">
        <p14:creationId xmlns:p14="http://schemas.microsoft.com/office/powerpoint/2010/main" val="107436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862A8CE-C83D-4A87-AF36-CE382E9BE842}"/>
              </a:ext>
            </a:extLst>
          </p:cNvPr>
          <p:cNvSpPr>
            <a:spLocks noGrp="1"/>
          </p:cNvSpPr>
          <p:nvPr>
            <p:ph type="title"/>
          </p:nvPr>
        </p:nvSpPr>
        <p:spPr/>
        <p:txBody>
          <a:bodyPr/>
          <a:lstStyle/>
          <a:p>
            <a:r>
              <a:rPr lang="cs-CZ" dirty="0"/>
              <a:t>Další přímé platby (dobrovolné)</a:t>
            </a:r>
          </a:p>
        </p:txBody>
      </p:sp>
      <p:sp>
        <p:nvSpPr>
          <p:cNvPr id="3" name="Zástupný obsah 2">
            <a:extLst>
              <a:ext uri="{FF2B5EF4-FFF2-40B4-BE49-F238E27FC236}">
                <a16:creationId xmlns:a16="http://schemas.microsoft.com/office/drawing/2014/main" id="{D0853FC1-E301-4A76-9F61-882C3F771B6F}"/>
              </a:ext>
            </a:extLst>
          </p:cNvPr>
          <p:cNvSpPr>
            <a:spLocks noGrp="1"/>
          </p:cNvSpPr>
          <p:nvPr>
            <p:ph idx="1"/>
          </p:nvPr>
        </p:nvSpPr>
        <p:spPr/>
        <p:txBody>
          <a:bodyPr>
            <a:normAutofit fontScale="92500" lnSpcReduction="20000"/>
          </a:bodyPr>
          <a:lstStyle/>
          <a:p>
            <a:r>
              <a:rPr lang="cs-CZ" dirty="0" err="1"/>
              <a:t>Redistributivní</a:t>
            </a:r>
            <a:r>
              <a:rPr lang="cs-CZ" dirty="0"/>
              <a:t> platba </a:t>
            </a:r>
            <a:r>
              <a:rPr lang="cs-CZ" sz="1500" dirty="0"/>
              <a:t>(do 30 %)</a:t>
            </a:r>
          </a:p>
          <a:p>
            <a:pPr lvl="1"/>
            <a:r>
              <a:rPr lang="cs-CZ" dirty="0"/>
              <a:t>Podpora na první hektary podniku</a:t>
            </a:r>
          </a:p>
          <a:p>
            <a:r>
              <a:rPr lang="cs-CZ" dirty="0"/>
              <a:t>Podpora vázaná na produkci </a:t>
            </a:r>
            <a:r>
              <a:rPr lang="cs-CZ" sz="1300" dirty="0"/>
              <a:t>(do 15 %)</a:t>
            </a:r>
          </a:p>
          <a:p>
            <a:pPr lvl="1"/>
            <a:r>
              <a:rPr lang="cs-CZ" dirty="0">
                <a:hlinkClick r:id="rId2"/>
              </a:rPr>
              <a:t>Dobrovolná podpora vázaná na produkci</a:t>
            </a:r>
            <a:endParaRPr lang="cs-CZ" dirty="0"/>
          </a:p>
          <a:p>
            <a:pPr lvl="2"/>
            <a:r>
              <a:rPr lang="cs-CZ" dirty="0"/>
              <a:t>Dle odvětví a plodin</a:t>
            </a:r>
          </a:p>
          <a:p>
            <a:pPr lvl="2"/>
            <a:r>
              <a:rPr lang="cs-CZ" dirty="0"/>
              <a:t>Tam kde zvláštní druhy země­dělské činnosti nebo zvláštní zemědělská odvětví, které jsou obzvláště důležité z hospodářských, sociálních nebo environmentálních důvodů, čelí určitým obtížím</a:t>
            </a:r>
          </a:p>
          <a:p>
            <a:pPr lvl="1"/>
            <a:r>
              <a:rPr lang="cs-CZ" dirty="0"/>
              <a:t>Zvláštní podpora pro bavlnu</a:t>
            </a:r>
          </a:p>
          <a:p>
            <a:r>
              <a:rPr lang="cs-CZ" dirty="0"/>
              <a:t>Platba pro malé zemědělce </a:t>
            </a:r>
            <a:r>
              <a:rPr lang="cs-CZ" sz="1500" dirty="0"/>
              <a:t>(až 10 %)</a:t>
            </a:r>
            <a:endParaRPr lang="cs-CZ" dirty="0"/>
          </a:p>
          <a:p>
            <a:pPr lvl="1"/>
            <a:r>
              <a:rPr lang="cs-CZ" dirty="0"/>
              <a:t>Zjednodušený režim pro platby do 1250 EUR</a:t>
            </a:r>
          </a:p>
          <a:p>
            <a:r>
              <a:rPr lang="cs-CZ" dirty="0"/>
              <a:t>Platba pro oblasti s přírodním znevýhodněním </a:t>
            </a:r>
            <a:r>
              <a:rPr lang="cs-CZ" sz="1500" dirty="0"/>
              <a:t>(do 5 %)</a:t>
            </a:r>
          </a:p>
          <a:p>
            <a:pPr lvl="1"/>
            <a:r>
              <a:rPr lang="cs-CZ" dirty="0"/>
              <a:t>Vazba na politiku rozvoje venkov</a:t>
            </a:r>
          </a:p>
          <a:p>
            <a:endParaRPr lang="cs-CZ" dirty="0"/>
          </a:p>
        </p:txBody>
      </p:sp>
    </p:spTree>
    <p:extLst>
      <p:ext uri="{BB962C8B-B14F-4D97-AF65-F5344CB8AC3E}">
        <p14:creationId xmlns:p14="http://schemas.microsoft.com/office/powerpoint/2010/main" val="250108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Společná zemědělská politika EU</a:t>
            </a:r>
          </a:p>
        </p:txBody>
      </p:sp>
      <p:sp>
        <p:nvSpPr>
          <p:cNvPr id="3" name="Zástupný symbol pro obsah 2"/>
          <p:cNvSpPr>
            <a:spLocks noGrp="1"/>
          </p:cNvSpPr>
          <p:nvPr>
            <p:ph idx="1"/>
          </p:nvPr>
        </p:nvSpPr>
        <p:spPr/>
        <p:txBody>
          <a:bodyPr/>
          <a:lstStyle/>
          <a:p>
            <a:r>
              <a:rPr lang="cs-CZ" dirty="0"/>
              <a:t>Právní základ</a:t>
            </a:r>
          </a:p>
          <a:p>
            <a:r>
              <a:rPr lang="cs-CZ" dirty="0"/>
              <a:t>Cíle</a:t>
            </a:r>
          </a:p>
          <a:p>
            <a:r>
              <a:rPr lang="cs-CZ" dirty="0"/>
              <a:t>Principy</a:t>
            </a:r>
          </a:p>
          <a:p>
            <a:r>
              <a:rPr lang="cs-CZ" dirty="0"/>
              <a:t>Nástroje</a:t>
            </a:r>
          </a:p>
          <a:p>
            <a:pPr lvl="1"/>
            <a:r>
              <a:rPr lang="cs-CZ" dirty="0"/>
              <a:t>Společná organizace zemědělských trhů</a:t>
            </a:r>
          </a:p>
          <a:p>
            <a:pPr lvl="1"/>
            <a:r>
              <a:rPr lang="cs-CZ" dirty="0"/>
              <a:t>Systém jednotných plateb</a:t>
            </a:r>
          </a:p>
          <a:p>
            <a:pPr lvl="1"/>
            <a:r>
              <a:rPr lang="cs-CZ" dirty="0"/>
              <a:t>Politika rozvoje venkova</a:t>
            </a:r>
          </a:p>
        </p:txBody>
      </p:sp>
    </p:spTree>
    <p:extLst>
      <p:ext uri="{BB962C8B-B14F-4D97-AF65-F5344CB8AC3E}">
        <p14:creationId xmlns:p14="http://schemas.microsoft.com/office/powerpoint/2010/main" val="39720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593034" y="0"/>
            <a:ext cx="5647715" cy="6741621"/>
          </a:xfrm>
          <a:prstGeom prst="rect">
            <a:avLst/>
          </a:prstGeom>
        </p:spPr>
      </p:pic>
    </p:spTree>
    <p:extLst>
      <p:ext uri="{BB962C8B-B14F-4D97-AF65-F5344CB8AC3E}">
        <p14:creationId xmlns:p14="http://schemas.microsoft.com/office/powerpoint/2010/main" val="1599147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pro přímé platby</a:t>
            </a:r>
            <a:endParaRPr lang="en-GB" dirty="0"/>
          </a:p>
        </p:txBody>
      </p:sp>
      <p:sp>
        <p:nvSpPr>
          <p:cNvPr id="3" name="Zástupný symbol pro obsah 2"/>
          <p:cNvSpPr>
            <a:spLocks noGrp="1"/>
          </p:cNvSpPr>
          <p:nvPr>
            <p:ph sz="half" idx="1"/>
          </p:nvPr>
        </p:nvSpPr>
        <p:spPr>
          <a:xfrm>
            <a:off x="2589212" y="2133600"/>
            <a:ext cx="4313864" cy="4100290"/>
          </a:xfrm>
        </p:spPr>
        <p:txBody>
          <a:bodyPr>
            <a:normAutofit lnSpcReduction="10000"/>
          </a:bodyPr>
          <a:lstStyle/>
          <a:p>
            <a:r>
              <a:rPr lang="cs-CZ" dirty="0"/>
              <a:t>Vnitrostátní a čisté stropy</a:t>
            </a:r>
          </a:p>
          <a:p>
            <a:pPr lvl="1"/>
            <a:r>
              <a:rPr lang="cs-CZ" dirty="0"/>
              <a:t>sestávající z celkové hodnoty všech přiznaných platebních nároků, z vnitrostátní rezervy nebo regionálních rezerv (do 3 %) a z jednotlivých stropů  </a:t>
            </a:r>
          </a:p>
          <a:p>
            <a:pPr lvl="1"/>
            <a:r>
              <a:rPr lang="cs-CZ" dirty="0"/>
              <a:t>částka přímých plateb</a:t>
            </a:r>
          </a:p>
          <a:p>
            <a:pPr lvl="2"/>
            <a:r>
              <a:rPr lang="cs-CZ" dirty="0"/>
              <a:t>Finanční kázeň</a:t>
            </a:r>
          </a:p>
          <a:p>
            <a:pPr lvl="1"/>
            <a:r>
              <a:rPr lang="cs-CZ" dirty="0"/>
              <a:t>Přesuny mezi pilíři CAP</a:t>
            </a:r>
          </a:p>
          <a:p>
            <a:r>
              <a:rPr lang="cs-CZ" dirty="0"/>
              <a:t>Pravidla pro výše plateb</a:t>
            </a:r>
          </a:p>
          <a:p>
            <a:pPr lvl="1"/>
            <a:r>
              <a:rPr lang="cs-CZ" dirty="0"/>
              <a:t>Minimální požadavky</a:t>
            </a:r>
          </a:p>
          <a:p>
            <a:pPr lvl="1"/>
            <a:r>
              <a:rPr lang="cs-CZ" dirty="0" err="1"/>
              <a:t>Zastropování</a:t>
            </a:r>
            <a:r>
              <a:rPr lang="cs-CZ" dirty="0"/>
              <a:t> (</a:t>
            </a:r>
            <a:r>
              <a:rPr lang="cs-CZ" dirty="0" err="1"/>
              <a:t>capping</a:t>
            </a:r>
            <a:r>
              <a:rPr lang="cs-CZ" dirty="0"/>
              <a:t>)</a:t>
            </a:r>
          </a:p>
          <a:p>
            <a:pPr lvl="2"/>
            <a:r>
              <a:rPr lang="cs-CZ" dirty="0"/>
              <a:t>Min. 5 % nad 150.000 EUR</a:t>
            </a:r>
          </a:p>
        </p:txBody>
      </p:sp>
      <p:sp>
        <p:nvSpPr>
          <p:cNvPr id="4" name="Zástupný symbol pro obsah 3"/>
          <p:cNvSpPr>
            <a:spLocks noGrp="1"/>
          </p:cNvSpPr>
          <p:nvPr>
            <p:ph sz="half" idx="2"/>
          </p:nvPr>
        </p:nvSpPr>
        <p:spPr>
          <a:xfrm>
            <a:off x="7190747" y="2126222"/>
            <a:ext cx="4313864" cy="4100290"/>
          </a:xfrm>
        </p:spPr>
        <p:txBody>
          <a:bodyPr>
            <a:normAutofit lnSpcReduction="10000"/>
          </a:bodyPr>
          <a:lstStyle/>
          <a:p>
            <a:r>
              <a:rPr lang="cs-CZ" dirty="0"/>
              <a:t>Kontrola podmíněnosti</a:t>
            </a:r>
          </a:p>
          <a:p>
            <a:r>
              <a:rPr lang="cs-CZ" dirty="0"/>
              <a:t>Oprávněné hektary</a:t>
            </a:r>
          </a:p>
          <a:p>
            <a:r>
              <a:rPr lang="cs-CZ" dirty="0"/>
              <a:t>Kumulace žádostí</a:t>
            </a:r>
          </a:p>
          <a:p>
            <a:pPr lvl="1"/>
            <a:r>
              <a:rPr lang="cs-CZ" dirty="0"/>
              <a:t>Plocha, která odpovídá počtu způsobilých hektarů a na kterou země­dělec předložil žádost o základní, může být předmětem žádosti o jinou přímou platbu i o jinou podporu, na kterou se toto nařízení nevztahuje, nestanoví-li toto nařízení výslovně jinak.</a:t>
            </a:r>
          </a:p>
          <a:p>
            <a:endParaRPr lang="en-GB" dirty="0"/>
          </a:p>
        </p:txBody>
      </p:sp>
    </p:spTree>
    <p:extLst>
      <p:ext uri="{BB962C8B-B14F-4D97-AF65-F5344CB8AC3E}">
        <p14:creationId xmlns:p14="http://schemas.microsoft.com/office/powerpoint/2010/main" val="46112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Platební nároky</a:t>
            </a:r>
            <a:br>
              <a:rPr lang="cs-CZ" dirty="0" smtClean="0"/>
            </a:br>
            <a:r>
              <a:rPr lang="cs-CZ" dirty="0" smtClean="0"/>
              <a:t>C-470/08</a:t>
            </a:r>
            <a:endParaRPr lang="en-GB" dirty="0"/>
          </a:p>
        </p:txBody>
      </p:sp>
      <p:sp>
        <p:nvSpPr>
          <p:cNvPr id="3" name="Zástupný symbol pro obsah 2"/>
          <p:cNvSpPr>
            <a:spLocks noGrp="1"/>
          </p:cNvSpPr>
          <p:nvPr>
            <p:ph idx="1"/>
          </p:nvPr>
        </p:nvSpPr>
        <p:spPr>
          <a:xfrm>
            <a:off x="2589212" y="2133600"/>
            <a:ext cx="8915400" cy="4100290"/>
          </a:xfrm>
        </p:spPr>
        <p:txBody>
          <a:bodyPr>
            <a:normAutofit fontScale="85000" lnSpcReduction="10000"/>
          </a:bodyPr>
          <a:lstStyle/>
          <a:p>
            <a:r>
              <a:rPr lang="cs-CZ" i="1" dirty="0"/>
              <a:t>Podstatou tří otázek předkládajícího soudu, které je třeba posoudit společně, je, zda právo Společenství ukládá pachtýři povinnost, aby při uplynutí </a:t>
            </a:r>
            <a:r>
              <a:rPr lang="cs-CZ" i="1" dirty="0" err="1"/>
              <a:t>pachtovní</a:t>
            </a:r>
            <a:r>
              <a:rPr lang="cs-CZ" i="1" dirty="0"/>
              <a:t> smlouvy vrátil pronajímateli propachtovanou půdu spolu s platebními nároky, které ve vztahu k této půdě vznikly nebo které s ní souvisejí, anebo mu vyplatil náhradu.</a:t>
            </a:r>
          </a:p>
          <a:p>
            <a:r>
              <a:rPr lang="cs-CZ" i="1" dirty="0"/>
              <a:t>Soudní dvůr takový převod nároků při uplynutí </a:t>
            </a:r>
            <a:r>
              <a:rPr lang="cs-CZ" i="1" dirty="0" err="1"/>
              <a:t>pachtovní</a:t>
            </a:r>
            <a:r>
              <a:rPr lang="cs-CZ" i="1" dirty="0"/>
              <a:t> smlouvy zcela odmítnul, přičemž ihned zdůraznil, že se režim jednotné platby odlišuje od režimu mléčných kvót, který se řídí zásadou převodu kvót spolu se zemědělským podnikem. </a:t>
            </a:r>
          </a:p>
          <a:p>
            <a:r>
              <a:rPr lang="cs-CZ" i="1" dirty="0"/>
              <a:t>Dotčený režim podpor má za cíl zajistit zemědělskému obyvatelstvu přiměřenou životní úroveň, přičemž platební nároky přiznávané zemědělci z titulu režimu jednotné platby závisí na počtu hektarů, které měl k dispozici (tj. obstarával) v průběhu referenčního období, jakož i na platbách, které mu byly přiznány v rámci režimů podpory. Cílem tohoto spojení mezi platebními nároky a skutečně obstarávanými hektary, na něž lze poskytnout podporu, spočívá především v tom zabránit spekulativním převodům vedoucím ke kumulaci platebních nároků, které neodpovídají zemědělské skutečnosti. </a:t>
            </a:r>
          </a:p>
          <a:p>
            <a:r>
              <a:rPr lang="cs-CZ" i="1" dirty="0"/>
              <a:t>Naopak z dotčené unijní úpravy nevyplývá, že platební nároky jsou pouze vázány na určité pozemky, které měl zemědělec k dispozici v průběhu referenčního období a navíc tato úprava umožňuje pouze v restriktivní míře převést platební nároky.</a:t>
            </a:r>
            <a:endParaRPr lang="cs-CZ" b="1" i="1" dirty="0"/>
          </a:p>
          <a:p>
            <a:endParaRPr lang="en-GB" dirty="0"/>
          </a:p>
        </p:txBody>
      </p:sp>
    </p:spTree>
    <p:extLst>
      <p:ext uri="{BB962C8B-B14F-4D97-AF65-F5344CB8AC3E}">
        <p14:creationId xmlns:p14="http://schemas.microsoft.com/office/powerpoint/2010/main" val="1534525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Politika rozvoje venkova 2014 - 2020</a:t>
            </a:r>
            <a:endParaRPr lang="en-GB" dirty="0"/>
          </a:p>
        </p:txBody>
      </p:sp>
      <p:sp>
        <p:nvSpPr>
          <p:cNvPr id="9" name="Zástupný symbol pro obsah 8"/>
          <p:cNvSpPr>
            <a:spLocks noGrp="1"/>
          </p:cNvSpPr>
          <p:nvPr>
            <p:ph sz="half" idx="1"/>
          </p:nvPr>
        </p:nvSpPr>
        <p:spPr/>
        <p:txBody>
          <a:bodyPr>
            <a:normAutofit/>
          </a:bodyPr>
          <a:lstStyle/>
          <a:p>
            <a:r>
              <a:rPr lang="cs-CZ" dirty="0"/>
              <a:t>Součást politiky soudržnosti </a:t>
            </a:r>
          </a:p>
          <a:p>
            <a:pPr marL="0" indent="0">
              <a:buNone/>
            </a:pPr>
            <a:r>
              <a:rPr lang="cs-CZ" dirty="0">
                <a:latin typeface="Cambria Math"/>
                <a:ea typeface="Cambria Math"/>
              </a:rPr>
              <a:t>⟶</a:t>
            </a:r>
            <a:r>
              <a:rPr lang="cs-CZ" dirty="0"/>
              <a:t> samostatný II. pilíř CAP</a:t>
            </a:r>
          </a:p>
          <a:p>
            <a:r>
              <a:rPr lang="cs-CZ" dirty="0"/>
              <a:t>Podpora multifunkčního zemědělství a produkce veřejných statků</a:t>
            </a:r>
          </a:p>
          <a:p>
            <a:r>
              <a:rPr lang="cs-CZ" dirty="0"/>
              <a:t>Evropský zemědělský fond pro rozvoj venkova</a:t>
            </a:r>
          </a:p>
          <a:p>
            <a:pPr lvl="1"/>
            <a:r>
              <a:rPr lang="cs-CZ" dirty="0"/>
              <a:t>Od 1. 1. 2014 součást Evropských strukturálních a investičních fondů</a:t>
            </a:r>
          </a:p>
          <a:p>
            <a:pPr lvl="2"/>
            <a:r>
              <a:rPr lang="cs-CZ" dirty="0"/>
              <a:t>Strategie pro inteligentní a udržitelný růst podporující začlenění</a:t>
            </a:r>
          </a:p>
          <a:p>
            <a:endParaRPr lang="cs-CZ" dirty="0"/>
          </a:p>
        </p:txBody>
      </p:sp>
      <p:sp>
        <p:nvSpPr>
          <p:cNvPr id="2" name="Zástupný symbol pro obsah 1">
            <a:extLst>
              <a:ext uri="{FF2B5EF4-FFF2-40B4-BE49-F238E27FC236}">
                <a16:creationId xmlns:a16="http://schemas.microsoft.com/office/drawing/2014/main" id="{E424663E-1AD7-4D95-80BF-9A880F6BC392}"/>
              </a:ext>
            </a:extLst>
          </p:cNvPr>
          <p:cNvSpPr>
            <a:spLocks noGrp="1"/>
          </p:cNvSpPr>
          <p:nvPr>
            <p:ph sz="half" idx="2"/>
          </p:nvPr>
        </p:nvSpPr>
        <p:spPr/>
        <p:txBody>
          <a:bodyPr>
            <a:normAutofit/>
          </a:bodyPr>
          <a:lstStyle/>
          <a:p>
            <a:r>
              <a:rPr lang="cs-CZ" dirty="0">
                <a:hlinkClick r:id="rId2"/>
              </a:rPr>
              <a:t>Dohoda o partnerství</a:t>
            </a:r>
            <a:endParaRPr lang="cs-CZ" dirty="0"/>
          </a:p>
          <a:p>
            <a:pPr lvl="1"/>
            <a:r>
              <a:rPr lang="cs-CZ" dirty="0"/>
              <a:t>Definuje hlavní oblasti podpor a priority členského státu napříč všemi dotčenými fondy</a:t>
            </a:r>
          </a:p>
        </p:txBody>
      </p:sp>
    </p:spTree>
    <p:extLst>
      <p:ext uri="{BB962C8B-B14F-4D97-AF65-F5344CB8AC3E}">
        <p14:creationId xmlns:p14="http://schemas.microsoft.com/office/powerpoint/2010/main" val="46355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Politika rozvoje venkova</a:t>
            </a:r>
            <a:endParaRPr lang="en-GB" dirty="0"/>
          </a:p>
        </p:txBody>
      </p:sp>
      <p:sp>
        <p:nvSpPr>
          <p:cNvPr id="8" name="Zástupný symbol pro obsah 7"/>
          <p:cNvSpPr>
            <a:spLocks noGrp="1"/>
          </p:cNvSpPr>
          <p:nvPr>
            <p:ph idx="1"/>
          </p:nvPr>
        </p:nvSpPr>
        <p:spPr>
          <a:xfrm>
            <a:off x="2589212" y="2133600"/>
            <a:ext cx="8915400" cy="4100290"/>
          </a:xfrm>
        </p:spPr>
        <p:txBody>
          <a:bodyPr>
            <a:normAutofit fontScale="92500" lnSpcReduction="20000"/>
          </a:bodyPr>
          <a:lstStyle/>
          <a:p>
            <a:r>
              <a:rPr lang="cs-CZ" dirty="0"/>
              <a:t>Obecné cíle</a:t>
            </a:r>
          </a:p>
          <a:p>
            <a:pPr lvl="1"/>
            <a:r>
              <a:rPr lang="cs-CZ" dirty="0"/>
              <a:t>Přispění ke konkurenceschopnosti zemědělství, udržitelnému řízení přírodních zdrojů, k opatřením v oblasti klimatu a k vyváženému územnímu rozvoji venkovských oblastí</a:t>
            </a:r>
          </a:p>
          <a:p>
            <a:r>
              <a:rPr lang="cs-CZ" dirty="0"/>
              <a:t>Priority</a:t>
            </a:r>
          </a:p>
          <a:p>
            <a:pPr lvl="1"/>
            <a:r>
              <a:rPr lang="cs-CZ" dirty="0"/>
              <a:t>Podpora </a:t>
            </a:r>
            <a:r>
              <a:rPr lang="cs-CZ" b="1" dirty="0"/>
              <a:t>předávání znalostí a inovací</a:t>
            </a:r>
          </a:p>
          <a:p>
            <a:pPr lvl="1"/>
            <a:r>
              <a:rPr lang="cs-CZ" dirty="0"/>
              <a:t>Zvýšení životaschopnosti zemědělských podniků a </a:t>
            </a:r>
            <a:r>
              <a:rPr lang="cs-CZ" b="1" dirty="0"/>
              <a:t>konkurenceschopnosti</a:t>
            </a:r>
            <a:r>
              <a:rPr lang="cs-CZ" dirty="0"/>
              <a:t> všech druhů </a:t>
            </a:r>
            <a:r>
              <a:rPr lang="cs-CZ" b="1" dirty="0"/>
              <a:t>zemědělské činnosti </a:t>
            </a:r>
            <a:r>
              <a:rPr lang="cs-CZ" dirty="0"/>
              <a:t>ve všech regionech a podpora inovativních zemědělských technologií a </a:t>
            </a:r>
            <a:r>
              <a:rPr lang="cs-CZ" b="1" dirty="0"/>
              <a:t>udržitelného obhospodařování lesů</a:t>
            </a:r>
            <a:endParaRPr lang="cs-CZ" dirty="0"/>
          </a:p>
          <a:p>
            <a:pPr lvl="1"/>
            <a:r>
              <a:rPr lang="cs-CZ" b="1" dirty="0"/>
              <a:t>Podpora organizace potravinového řetězce</a:t>
            </a:r>
            <a:r>
              <a:rPr lang="cs-CZ" dirty="0"/>
              <a:t>, včetně zpracovávání zemědělských produktů a jejich uvádění na trh, dobrých životních podmínek zvířat a řízení rizik v zemědělství</a:t>
            </a:r>
          </a:p>
          <a:p>
            <a:pPr lvl="1"/>
            <a:r>
              <a:rPr lang="cs-CZ" b="1" dirty="0"/>
              <a:t>Obnova, zachování a zlepšení ekosystémů</a:t>
            </a:r>
            <a:endParaRPr lang="cs-CZ" dirty="0"/>
          </a:p>
          <a:p>
            <a:pPr lvl="1"/>
            <a:r>
              <a:rPr lang="cs-CZ" b="1" dirty="0"/>
              <a:t>Podpora účinného využívání zdrojů</a:t>
            </a:r>
            <a:r>
              <a:rPr lang="cs-CZ" dirty="0"/>
              <a:t> a podpora přechodu na nízkouhlíkovou ekonomiku</a:t>
            </a:r>
          </a:p>
          <a:p>
            <a:pPr lvl="1"/>
            <a:r>
              <a:rPr lang="cs-CZ" dirty="0"/>
              <a:t>Podpora </a:t>
            </a:r>
            <a:r>
              <a:rPr lang="cs-CZ" b="1" dirty="0"/>
              <a:t>sociálního začleňování, snižování chudoby a hospodářského rozvoje ve venkovských oblastech</a:t>
            </a:r>
            <a:endParaRPr lang="cs-CZ" dirty="0"/>
          </a:p>
          <a:p>
            <a:endParaRPr lang="en-GB" dirty="0"/>
          </a:p>
        </p:txBody>
      </p:sp>
    </p:spTree>
    <p:extLst>
      <p:ext uri="{BB962C8B-B14F-4D97-AF65-F5344CB8AC3E}">
        <p14:creationId xmlns:p14="http://schemas.microsoft.com/office/powerpoint/2010/main" val="220758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Nástroje politiky rozvoje venkova</a:t>
            </a:r>
            <a:endParaRPr lang="en-GB" dirty="0"/>
          </a:p>
        </p:txBody>
      </p:sp>
      <p:sp>
        <p:nvSpPr>
          <p:cNvPr id="5" name="Zástupný symbol pro obsah 4"/>
          <p:cNvSpPr>
            <a:spLocks noGrp="1"/>
          </p:cNvSpPr>
          <p:nvPr>
            <p:ph sz="half" idx="1"/>
          </p:nvPr>
        </p:nvSpPr>
        <p:spPr/>
        <p:txBody>
          <a:bodyPr>
            <a:normAutofit/>
          </a:bodyPr>
          <a:lstStyle/>
          <a:p>
            <a:r>
              <a:rPr lang="cs-CZ" dirty="0">
                <a:hlinkClick r:id="rId2"/>
              </a:rPr>
              <a:t>Program rozvoje venkova </a:t>
            </a:r>
            <a:r>
              <a:rPr lang="cs-CZ" dirty="0"/>
              <a:t>na úrovni členského státu</a:t>
            </a:r>
          </a:p>
          <a:p>
            <a:pPr lvl="2"/>
            <a:r>
              <a:rPr lang="cs-CZ" dirty="0"/>
              <a:t>Kombinace nástrojů k dosažení obecných cílů na základě priorit</a:t>
            </a:r>
          </a:p>
          <a:p>
            <a:pPr lvl="2"/>
            <a:r>
              <a:rPr lang="cs-CZ" dirty="0"/>
              <a:t>Zjištění potřeb – stanovení cílů – volba opatření k dosažení cílů</a:t>
            </a:r>
          </a:p>
          <a:p>
            <a:pPr lvl="2"/>
            <a:r>
              <a:rPr lang="cs-CZ" dirty="0"/>
              <a:t>Stanovený rámcový obsah</a:t>
            </a:r>
          </a:p>
          <a:p>
            <a:pPr lvl="2"/>
            <a:r>
              <a:rPr lang="cs-CZ" dirty="0"/>
              <a:t>Schválení Komisí </a:t>
            </a:r>
          </a:p>
          <a:p>
            <a:pPr lvl="1"/>
            <a:r>
              <a:rPr lang="cs-CZ" dirty="0"/>
              <a:t>Tematické podprogramy</a:t>
            </a:r>
          </a:p>
          <a:p>
            <a:pPr lvl="2"/>
            <a:r>
              <a:rPr lang="cs-CZ" dirty="0"/>
              <a:t>Zvláštní potřeby členských států</a:t>
            </a:r>
          </a:p>
          <a:p>
            <a:pPr lvl="1"/>
            <a:endParaRPr lang="cs-CZ" dirty="0"/>
          </a:p>
          <a:p>
            <a:endParaRPr lang="en-GB" dirty="0"/>
          </a:p>
        </p:txBody>
      </p:sp>
      <p:sp>
        <p:nvSpPr>
          <p:cNvPr id="3" name="Zástupný symbol pro obsah 2">
            <a:extLst>
              <a:ext uri="{FF2B5EF4-FFF2-40B4-BE49-F238E27FC236}">
                <a16:creationId xmlns:a16="http://schemas.microsoft.com/office/drawing/2014/main" id="{85C1EBFF-E87A-4BD4-8A70-23DD9905C821}"/>
              </a:ext>
            </a:extLst>
          </p:cNvPr>
          <p:cNvSpPr>
            <a:spLocks noGrp="1"/>
          </p:cNvSpPr>
          <p:nvPr>
            <p:ph sz="half" idx="2"/>
          </p:nvPr>
        </p:nvSpPr>
        <p:spPr/>
        <p:txBody>
          <a:bodyPr>
            <a:normAutofit/>
          </a:bodyPr>
          <a:lstStyle/>
          <a:p>
            <a:r>
              <a:rPr lang="cs-CZ" dirty="0">
                <a:hlinkClick r:id="rId3"/>
              </a:rPr>
              <a:t>Opatření</a:t>
            </a:r>
            <a:endParaRPr lang="cs-CZ" dirty="0"/>
          </a:p>
          <a:p>
            <a:pPr lvl="1"/>
            <a:r>
              <a:rPr lang="cs-CZ" dirty="0"/>
              <a:t>Široká škála – ekonomická, environmentální, sociální </a:t>
            </a:r>
          </a:p>
          <a:p>
            <a:pPr lvl="1"/>
            <a:r>
              <a:rPr lang="cs-CZ" dirty="0"/>
              <a:t>Pravidla financování</a:t>
            </a:r>
          </a:p>
          <a:p>
            <a:pPr lvl="2"/>
            <a:r>
              <a:rPr lang="cs-CZ" dirty="0"/>
              <a:t>Jednotná sazba, maximální výše</a:t>
            </a:r>
          </a:p>
          <a:p>
            <a:pPr lvl="2"/>
            <a:r>
              <a:rPr lang="cs-CZ" dirty="0"/>
              <a:t>30 % pro environmentální opatření</a:t>
            </a:r>
          </a:p>
          <a:p>
            <a:pPr lvl="2"/>
            <a:r>
              <a:rPr lang="cs-CZ" dirty="0"/>
              <a:t>5 % pro iniciativu LEADER</a:t>
            </a:r>
          </a:p>
          <a:p>
            <a:pPr lvl="2"/>
            <a:r>
              <a:rPr lang="cs-CZ" dirty="0"/>
              <a:t>Předběžné podmínky a výkonnostní rezerva</a:t>
            </a:r>
          </a:p>
          <a:p>
            <a:endParaRPr lang="cs-CZ" dirty="0"/>
          </a:p>
        </p:txBody>
      </p:sp>
    </p:spTree>
    <p:extLst>
      <p:ext uri="{BB962C8B-B14F-4D97-AF65-F5344CB8AC3E}">
        <p14:creationId xmlns:p14="http://schemas.microsoft.com/office/powerpoint/2010/main" val="2935974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Evropský model zemědělství</a:t>
            </a:r>
            <a:endParaRPr lang="en-GB" dirty="0"/>
          </a:p>
        </p:txBody>
      </p:sp>
      <p:sp>
        <p:nvSpPr>
          <p:cNvPr id="3" name="Zástupný symbol pro obsah 2"/>
          <p:cNvSpPr>
            <a:spLocks noGrp="1"/>
          </p:cNvSpPr>
          <p:nvPr>
            <p:ph sz="half" idx="1"/>
          </p:nvPr>
        </p:nvSpPr>
        <p:spPr>
          <a:xfrm>
            <a:off x="2589212" y="2133600"/>
            <a:ext cx="4313864" cy="4100290"/>
          </a:xfrm>
        </p:spPr>
        <p:txBody>
          <a:bodyPr>
            <a:normAutofit fontScale="85000" lnSpcReduction="10000"/>
          </a:bodyPr>
          <a:lstStyle/>
          <a:p>
            <a:r>
              <a:rPr lang="cs-CZ" dirty="0"/>
              <a:t>Multifunkční zemědělství, konkurenceschopné, šetrné k životnímu prostředí</a:t>
            </a:r>
          </a:p>
          <a:p>
            <a:pPr lvl="1"/>
            <a:r>
              <a:rPr lang="cs-CZ" dirty="0"/>
              <a:t>Komoditní i nekomoditní výstupy</a:t>
            </a:r>
          </a:p>
          <a:p>
            <a:r>
              <a:rPr lang="cs-CZ" dirty="0"/>
              <a:t>Zemědělství založené na malém a středním podnikání rodinného typu</a:t>
            </a:r>
          </a:p>
          <a:p>
            <a:r>
              <a:rPr lang="cs-CZ" dirty="0"/>
              <a:t>Provázání s rozvojem venkova</a:t>
            </a:r>
          </a:p>
          <a:p>
            <a:r>
              <a:rPr lang="cs-CZ" dirty="0"/>
              <a:t>Produkce kvalitních bezpečných potravin </a:t>
            </a:r>
          </a:p>
          <a:p>
            <a:endParaRPr lang="en-GB" dirty="0"/>
          </a:p>
        </p:txBody>
      </p:sp>
      <p:sp>
        <p:nvSpPr>
          <p:cNvPr id="4" name="Zástupný symbol pro obsah 3"/>
          <p:cNvSpPr>
            <a:spLocks noGrp="1"/>
          </p:cNvSpPr>
          <p:nvPr>
            <p:ph sz="half" idx="2"/>
          </p:nvPr>
        </p:nvSpPr>
        <p:spPr>
          <a:xfrm>
            <a:off x="7190747" y="2126222"/>
            <a:ext cx="4313864" cy="4107668"/>
          </a:xfrm>
        </p:spPr>
        <p:txBody>
          <a:bodyPr>
            <a:normAutofit fontScale="85000" lnSpcReduction="10000"/>
          </a:bodyPr>
          <a:lstStyle/>
          <a:p>
            <a:r>
              <a:rPr lang="cs-CZ" dirty="0"/>
              <a:t>„Český model zemědělství“</a:t>
            </a:r>
          </a:p>
          <a:p>
            <a:pPr lvl="1"/>
            <a:r>
              <a:rPr lang="cs-CZ" dirty="0"/>
              <a:t>Vysoká koncentrace výrobních zdrojů</a:t>
            </a:r>
          </a:p>
          <a:p>
            <a:pPr lvl="1"/>
            <a:r>
              <a:rPr lang="cs-CZ" dirty="0"/>
              <a:t>Rozpor mezi vlastnictvím a užíváním půdy</a:t>
            </a:r>
          </a:p>
          <a:p>
            <a:pPr lvl="1"/>
            <a:r>
              <a:rPr lang="cs-CZ" dirty="0"/>
              <a:t>Polarizace ve výkonnosti podniků, nízká přidaná hodnota</a:t>
            </a:r>
          </a:p>
          <a:p>
            <a:pPr lvl="1"/>
            <a:r>
              <a:rPr lang="cs-CZ" dirty="0"/>
              <a:t>Struktura využití půdy a alokace výroby neodpovídá přírodním a klimatickým podmínkám</a:t>
            </a:r>
          </a:p>
          <a:p>
            <a:pPr lvl="2"/>
            <a:r>
              <a:rPr lang="cs-CZ" dirty="0"/>
              <a:t>Vysoký podíl orné půdy</a:t>
            </a:r>
          </a:p>
          <a:p>
            <a:pPr lvl="1"/>
            <a:r>
              <a:rPr lang="cs-CZ" dirty="0"/>
              <a:t>Závislost na dotacích, nevhodné cílení</a:t>
            </a:r>
          </a:p>
          <a:p>
            <a:pPr lvl="1"/>
            <a:r>
              <a:rPr lang="cs-CZ" dirty="0"/>
              <a:t>Neudržitelné hospodaření s přírodními zdroji</a:t>
            </a:r>
          </a:p>
          <a:p>
            <a:r>
              <a:rPr lang="cs-CZ" sz="1300" dirty="0">
                <a:hlinkClick r:id="rId2"/>
              </a:rPr>
              <a:t>https://ec.europa.eu/info/sites/info/files/food-farming-fisheries/by_country/documents/cap-in-your-country-cz_cs.pdf</a:t>
            </a:r>
            <a:r>
              <a:rPr lang="cs-CZ" sz="1300" dirty="0"/>
              <a:t> </a:t>
            </a:r>
          </a:p>
          <a:p>
            <a:endParaRPr lang="cs-CZ" dirty="0"/>
          </a:p>
        </p:txBody>
      </p:sp>
    </p:spTree>
    <p:extLst>
      <p:ext uri="{BB962C8B-B14F-4D97-AF65-F5344CB8AC3E}">
        <p14:creationId xmlns:p14="http://schemas.microsoft.com/office/powerpoint/2010/main" val="118050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59C671B-1B22-4141-A9C0-2E7941FDA7C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7B2F5A4B-FA0F-4625-82F7-1D3F11281B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9ACB0BAE-722F-4C91-8C2A-44EF768E83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C3AC4D9F-59AC-421A-9FF3-C936CEC439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797BCE03-677D-4D65-A4D1-1FD721DD5D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D007E5D0-0B4E-4094-988C-9917146C2D1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024DB804-C06B-4A0A-AC43-6BCCB7D760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B51DC17A-305E-486E-A527-5E8068E9EF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B6CCA716-6D46-4523-BF96-FF1B0C5464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E632B09A-D30C-4268-B28B-ACD6127630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5FC839A4-228B-4EC0-8AF4-D8E38ECE67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8FFB1A1-5BB5-4551-87CD-F3365E6FE9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05AF173-8E70-41FA-9254-DF9AC3DDA2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1D56A4CE-A3F4-4CFF-9A65-C029AC17B7C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DF669161-0B30-4C76-96BF-962027487D8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A5232353-CF7C-44DD-8BEE-1C8FF54CDD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AEA6CAE2-8741-4E88-A632-69C2B2EC58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014AC37D-4388-4AE6-9D4D-CCD99A608C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7FE084B0-333E-4F7C-83F1-F7D132527D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FDCFCB98-2E3A-4227-823C-80489BB284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252F94DE-A6A3-4463-BE05-34281F1C878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16EA21FA-886F-43CF-9D44-C1342F3055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88C821A5-BCF7-47FE-894F-0ADC5FDB28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F8337ECE-206A-472E-AFC4-0F230C91E8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90BB2EC4-D043-4B43-87E7-723A787EE8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04013015-AF71-47BC-BE4D-ED9EFA24FF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71B30B18-D920-4E3E-B931-1F310244C1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C70EF50A-66E6-460A-8AF9-47A10D0D99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4" name="Freeform 11">
            <a:extLst>
              <a:ext uri="{FF2B5EF4-FFF2-40B4-BE49-F238E27FC236}">
                <a16:creationId xmlns:a16="http://schemas.microsoft.com/office/drawing/2014/main" id="{54EEEBD9-D37D-42B9-BE64-2C102B1D6E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6" name="Rectangle 45">
            <a:extLst>
              <a:ext uri="{FF2B5EF4-FFF2-40B4-BE49-F238E27FC236}">
                <a16:creationId xmlns:a16="http://schemas.microsoft.com/office/drawing/2014/main" id="{A2F47212-081A-4E41-8623-C5BD41ADDC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BD44A087-8800-4A1A-A149-BAA46E9A9E6A}"/>
              </a:ext>
            </a:extLst>
          </p:cNvPr>
          <p:cNvPicPr>
            <a:picLocks noChangeAspect="1"/>
          </p:cNvPicPr>
          <p:nvPr/>
        </p:nvPicPr>
        <p:blipFill>
          <a:blip r:embed="rId2"/>
          <a:stretch>
            <a:fillRect/>
          </a:stretch>
        </p:blipFill>
        <p:spPr>
          <a:xfrm>
            <a:off x="3589715" y="968023"/>
            <a:ext cx="6962062" cy="4924777"/>
          </a:xfrm>
          <a:prstGeom prst="rect">
            <a:avLst/>
          </a:prstGeom>
        </p:spPr>
      </p:pic>
      <p:sp>
        <p:nvSpPr>
          <p:cNvPr id="5" name="TextovéPole 4">
            <a:extLst>
              <a:ext uri="{FF2B5EF4-FFF2-40B4-BE49-F238E27FC236}">
                <a16:creationId xmlns:a16="http://schemas.microsoft.com/office/drawing/2014/main" id="{94F46EEC-DEFC-4516-879C-83555338CB89}"/>
              </a:ext>
            </a:extLst>
          </p:cNvPr>
          <p:cNvSpPr txBox="1"/>
          <p:nvPr/>
        </p:nvSpPr>
        <p:spPr>
          <a:xfrm>
            <a:off x="6687914" y="6322522"/>
            <a:ext cx="5403435" cy="276999"/>
          </a:xfrm>
          <a:prstGeom prst="rect">
            <a:avLst/>
          </a:prstGeom>
          <a:noFill/>
        </p:spPr>
        <p:txBody>
          <a:bodyPr wrap="square" rtlCol="0">
            <a:spAutoFit/>
          </a:bodyPr>
          <a:lstStyle/>
          <a:p>
            <a:r>
              <a:rPr lang="cs-CZ" sz="1200" dirty="0"/>
              <a:t>Budoucnost potravinářství a zemědělství COM(2017) 713 </a:t>
            </a:r>
            <a:r>
              <a:rPr lang="cs-CZ" sz="1200" dirty="0" err="1"/>
              <a:t>final</a:t>
            </a:r>
            <a:endParaRPr lang="cs-CZ" sz="1200" dirty="0"/>
          </a:p>
        </p:txBody>
      </p:sp>
    </p:spTree>
    <p:extLst>
      <p:ext uri="{BB962C8B-B14F-4D97-AF65-F5344CB8AC3E}">
        <p14:creationId xmlns:p14="http://schemas.microsoft.com/office/powerpoint/2010/main" val="2755607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DD21E1-BAF0-4314-AB31-82ECB8AC9E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764E8F8-2458-4109-803C-3838F81B37E8}"/>
              </a:ext>
            </a:extLst>
          </p:cNvPr>
          <p:cNvSpPr>
            <a:spLocks noGrp="1"/>
          </p:cNvSpPr>
          <p:nvPr>
            <p:ph type="title"/>
          </p:nvPr>
        </p:nvSpPr>
        <p:spPr>
          <a:xfrm>
            <a:off x="649224" y="645106"/>
            <a:ext cx="5122652" cy="1259894"/>
          </a:xfrm>
        </p:spPr>
        <p:txBody>
          <a:bodyPr>
            <a:normAutofit/>
          </a:bodyPr>
          <a:lstStyle/>
          <a:p>
            <a:pPr>
              <a:lnSpc>
                <a:spcPct val="90000"/>
              </a:lnSpc>
            </a:pPr>
            <a:r>
              <a:rPr lang="cs-CZ" sz="2800" dirty="0">
                <a:hlinkClick r:id="rId2"/>
              </a:rPr>
              <a:t>SZP po roce 2020</a:t>
            </a:r>
            <a:r>
              <a:rPr lang="cs-CZ" sz="2800" dirty="0"/>
              <a:t/>
            </a:r>
            <a:br>
              <a:rPr lang="cs-CZ" sz="2800" dirty="0"/>
            </a:br>
            <a:r>
              <a:rPr lang="cs-CZ" sz="2800" dirty="0">
                <a:hlinkClick r:id="rId3"/>
              </a:rPr>
              <a:t>COM (2017)713 </a:t>
            </a:r>
            <a:r>
              <a:rPr lang="cs-CZ" sz="2800" dirty="0" err="1">
                <a:hlinkClick r:id="rId3"/>
              </a:rPr>
              <a:t>final</a:t>
            </a:r>
            <a:r>
              <a:rPr lang="cs-CZ" sz="2800" dirty="0"/>
              <a:t/>
            </a:r>
            <a:br>
              <a:rPr lang="cs-CZ" sz="2800" dirty="0"/>
            </a:br>
            <a:endParaRPr lang="cs-CZ" sz="2800" dirty="0"/>
          </a:p>
        </p:txBody>
      </p:sp>
      <p:sp>
        <p:nvSpPr>
          <p:cNvPr id="73" name="Rectangle 72">
            <a:extLst>
              <a:ext uri="{FF2B5EF4-FFF2-40B4-BE49-F238E27FC236}">
                <a16:creationId xmlns:a16="http://schemas.microsoft.com/office/drawing/2014/main" id="{FDC8619C-F25D-468E-95FA-2A2151D7DD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symbol pro obsah 2">
            <a:extLst>
              <a:ext uri="{FF2B5EF4-FFF2-40B4-BE49-F238E27FC236}">
                <a16:creationId xmlns:a16="http://schemas.microsoft.com/office/drawing/2014/main" id="{21B43490-C7B0-4D57-A2D4-5668D7A48946}"/>
              </a:ext>
            </a:extLst>
          </p:cNvPr>
          <p:cNvSpPr>
            <a:spLocks noGrp="1"/>
          </p:cNvSpPr>
          <p:nvPr>
            <p:ph idx="1"/>
          </p:nvPr>
        </p:nvSpPr>
        <p:spPr>
          <a:xfrm>
            <a:off x="649225" y="2133600"/>
            <a:ext cx="5122652" cy="3759253"/>
          </a:xfrm>
        </p:spPr>
        <p:txBody>
          <a:bodyPr>
            <a:normAutofit lnSpcReduction="10000"/>
          </a:bodyPr>
          <a:lstStyle/>
          <a:p>
            <a:pPr>
              <a:lnSpc>
                <a:spcPct val="90000"/>
              </a:lnSpc>
            </a:pPr>
            <a:r>
              <a:rPr lang="cs-CZ" sz="1700" dirty="0"/>
              <a:t>Inteligentní, moderní a udržitelná</a:t>
            </a:r>
          </a:p>
          <a:p>
            <a:pPr>
              <a:lnSpc>
                <a:spcPct val="90000"/>
              </a:lnSpc>
            </a:pPr>
            <a:r>
              <a:rPr lang="cs-CZ" sz="1700" dirty="0"/>
              <a:t>Cíle</a:t>
            </a:r>
          </a:p>
          <a:p>
            <a:pPr lvl="1">
              <a:lnSpc>
                <a:spcPct val="90000"/>
              </a:lnSpc>
            </a:pPr>
            <a:r>
              <a:rPr lang="cs-CZ" sz="1700" dirty="0"/>
              <a:t>podporovat inteligentní a odolné zemědělské odvětví</a:t>
            </a:r>
          </a:p>
          <a:p>
            <a:pPr lvl="1">
              <a:lnSpc>
                <a:spcPct val="90000"/>
              </a:lnSpc>
            </a:pPr>
            <a:r>
              <a:rPr lang="cs-CZ" sz="1700" dirty="0"/>
              <a:t>zintenzivnit ochranu životního prostředí a opatření v oblasti klimatu a přispět k plnění cílů EU týkajících se životního prostředí a klimatu </a:t>
            </a:r>
          </a:p>
          <a:p>
            <a:pPr lvl="1">
              <a:lnSpc>
                <a:spcPct val="90000"/>
              </a:lnSpc>
            </a:pPr>
            <a:r>
              <a:rPr lang="cs-CZ" sz="1700" dirty="0"/>
              <a:t>posílit sociálně-ekonomickou strukturu venkovských oblastí</a:t>
            </a:r>
          </a:p>
          <a:p>
            <a:pPr>
              <a:lnSpc>
                <a:spcPct val="90000"/>
              </a:lnSpc>
            </a:pPr>
            <a:r>
              <a:rPr lang="cs-CZ" sz="1700" dirty="0"/>
              <a:t>Jinými slovy</a:t>
            </a:r>
          </a:p>
          <a:p>
            <a:pPr lvl="1">
              <a:lnSpc>
                <a:spcPct val="90000"/>
              </a:lnSpc>
            </a:pPr>
            <a:r>
              <a:rPr lang="cs-CZ" sz="1700" dirty="0"/>
              <a:t>Zjednodušení, ozelenění, mládí, preciznost, spravedlivá nákladnost </a:t>
            </a:r>
          </a:p>
          <a:p>
            <a:pPr lvl="1">
              <a:lnSpc>
                <a:spcPct val="90000"/>
              </a:lnSpc>
            </a:pPr>
            <a:endParaRPr lang="cs-CZ" sz="1700" dirty="0"/>
          </a:p>
          <a:p>
            <a:pPr lvl="1">
              <a:lnSpc>
                <a:spcPct val="90000"/>
              </a:lnSpc>
            </a:pPr>
            <a:endParaRPr lang="cs-CZ" sz="1700" dirty="0"/>
          </a:p>
        </p:txBody>
      </p:sp>
      <p:pic>
        <p:nvPicPr>
          <p:cNvPr id="1026" name="Picture 2" descr="The CAP 9 objectives">
            <a:extLst>
              <a:ext uri="{FF2B5EF4-FFF2-40B4-BE49-F238E27FC236}">
                <a16:creationId xmlns:a16="http://schemas.microsoft.com/office/drawing/2014/main" id="{79BC901F-0CC0-47D9-BC7A-FD1653B79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916" y="1224619"/>
            <a:ext cx="5451627" cy="408872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2">
            <a:extLst>
              <a:ext uri="{FF2B5EF4-FFF2-40B4-BE49-F238E27FC236}">
                <a16:creationId xmlns:a16="http://schemas.microsoft.com/office/drawing/2014/main" id="{7D9439D6-DEAD-4CEB-A61B-BE3D64D1B5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948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3CBF7B-AA34-4A52-AA14-96938385BB5A}"/>
              </a:ext>
            </a:extLst>
          </p:cNvPr>
          <p:cNvSpPr>
            <a:spLocks noGrp="1"/>
          </p:cNvSpPr>
          <p:nvPr>
            <p:ph type="title"/>
          </p:nvPr>
        </p:nvSpPr>
        <p:spPr/>
        <p:txBody>
          <a:bodyPr>
            <a:normAutofit/>
          </a:bodyPr>
          <a:lstStyle/>
          <a:p>
            <a:r>
              <a:rPr lang="cs-CZ" dirty="0"/>
              <a:t>SZP po roce 2020 (návrhy</a:t>
            </a:r>
            <a:r>
              <a:rPr lang="cs-CZ" dirty="0" smtClean="0"/>
              <a:t>)</a:t>
            </a:r>
            <a:br>
              <a:rPr lang="cs-CZ" dirty="0" smtClean="0"/>
            </a:br>
            <a:r>
              <a:rPr lang="cs-CZ" sz="1600" dirty="0">
                <a:hlinkClick r:id="rId2"/>
              </a:rPr>
              <a:t>https://ec.europa.eu/czech-republic/news/180601_spolecna_zemedelska_politika_cs</a:t>
            </a:r>
            <a:endParaRPr lang="cs-CZ" dirty="0"/>
          </a:p>
        </p:txBody>
      </p:sp>
      <p:sp>
        <p:nvSpPr>
          <p:cNvPr id="3" name="Zástupný obsah 2">
            <a:extLst>
              <a:ext uri="{FF2B5EF4-FFF2-40B4-BE49-F238E27FC236}">
                <a16:creationId xmlns:a16="http://schemas.microsoft.com/office/drawing/2014/main" id="{08B854E6-E2D3-453D-BA5A-872A3D4898C9}"/>
              </a:ext>
            </a:extLst>
          </p:cNvPr>
          <p:cNvSpPr>
            <a:spLocks noGrp="1"/>
          </p:cNvSpPr>
          <p:nvPr>
            <p:ph idx="1"/>
          </p:nvPr>
        </p:nvSpPr>
        <p:spPr/>
        <p:txBody>
          <a:bodyPr>
            <a:normAutofit/>
          </a:bodyPr>
          <a:lstStyle/>
          <a:p>
            <a:r>
              <a:rPr lang="cs-CZ" b="1" dirty="0"/>
              <a:t>1. Nový způsob práce:</a:t>
            </a:r>
            <a:r>
              <a:rPr lang="cs-CZ" dirty="0"/>
              <a:t> </a:t>
            </a:r>
          </a:p>
          <a:p>
            <a:pPr lvl="1"/>
            <a:r>
              <a:rPr lang="cs-CZ" dirty="0"/>
              <a:t>Členské státy budou mít při využívání přidělených prostředků více flexibility. Budou tak moci navrhovat lépe uzpůsobené programy, které budou účinněji reagovat na problémy zemědělců a venkovského obyvatelstva obecně. Členské státy budou mít rovněž možnost až 15 % svých přídělů ze SZP přesouvat mezi přímými platbami a rozvojem venkova, což jim umožní lépe financovat své priority a opatření. </a:t>
            </a:r>
          </a:p>
          <a:p>
            <a:pPr lvl="1"/>
            <a:r>
              <a:rPr lang="cs-CZ" dirty="0"/>
              <a:t>Rovné podmínky pro všechny členské státy budou zajištěny prostřednictvím:</a:t>
            </a:r>
          </a:p>
          <a:p>
            <a:pPr lvl="2"/>
            <a:r>
              <a:rPr lang="cs-CZ" dirty="0"/>
              <a:t>strategických plánů pokrývajících celé období. Každý členský stát ve svém plánu stanoví, jak hodlá využít přímé platby i prostředky na rozvoj venkova ke splnění devíti unijních cílů v hospodářské, environmentální a sociální oblasti. Komise jednotlivé plány schválí, aby byla zajištěna soudržnost a ochrana jednotného trhu.</a:t>
            </a:r>
          </a:p>
          <a:p>
            <a:endParaRPr lang="cs-CZ" dirty="0"/>
          </a:p>
        </p:txBody>
      </p:sp>
    </p:spTree>
    <p:extLst>
      <p:ext uri="{BB962C8B-B14F-4D97-AF65-F5344CB8AC3E}">
        <p14:creationId xmlns:p14="http://schemas.microsoft.com/office/powerpoint/2010/main" val="322430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Společná zemědělská politika (CAP)</a:t>
            </a:r>
          </a:p>
        </p:txBody>
      </p:sp>
      <p:sp>
        <p:nvSpPr>
          <p:cNvPr id="3" name="Zástupný symbol pro obsah 2"/>
          <p:cNvSpPr>
            <a:spLocks noGrp="1"/>
          </p:cNvSpPr>
          <p:nvPr>
            <p:ph sz="half" idx="1"/>
          </p:nvPr>
        </p:nvSpPr>
        <p:spPr/>
        <p:txBody>
          <a:bodyPr>
            <a:normAutofit fontScale="92500" lnSpcReduction="20000"/>
          </a:bodyPr>
          <a:lstStyle/>
          <a:p>
            <a:r>
              <a:rPr lang="cs-CZ" dirty="0"/>
              <a:t>Hlava III (čl. 38 - 44) Smlouvy o fungování EU</a:t>
            </a:r>
          </a:p>
          <a:p>
            <a:pPr lvl="1"/>
            <a:r>
              <a:rPr lang="cs-CZ" dirty="0"/>
              <a:t>Sdílená pravomoc EU a členských států</a:t>
            </a:r>
          </a:p>
          <a:p>
            <a:pPr lvl="1"/>
            <a:r>
              <a:rPr lang="cs-CZ" dirty="0"/>
              <a:t>Vnitřní trh se zemědělskými produkty</a:t>
            </a:r>
          </a:p>
          <a:p>
            <a:r>
              <a:rPr lang="cs-CZ" dirty="0"/>
              <a:t>Cíle (rovnocenné, ale protikladné)</a:t>
            </a:r>
          </a:p>
          <a:p>
            <a:pPr lvl="1"/>
            <a:r>
              <a:rPr lang="cs-CZ" dirty="0"/>
              <a:t>Zvýšení produktivity zemědělství</a:t>
            </a:r>
          </a:p>
          <a:p>
            <a:pPr lvl="1"/>
            <a:r>
              <a:rPr lang="cs-CZ" dirty="0"/>
              <a:t>Odpovídající životní úroveň zemědělců</a:t>
            </a:r>
          </a:p>
          <a:p>
            <a:pPr lvl="1"/>
            <a:r>
              <a:rPr lang="cs-CZ" dirty="0"/>
              <a:t>Stabilizace trhů</a:t>
            </a:r>
          </a:p>
          <a:p>
            <a:pPr lvl="1"/>
            <a:r>
              <a:rPr lang="cs-CZ" dirty="0"/>
              <a:t>Plynulé zásobování potravinami</a:t>
            </a:r>
          </a:p>
          <a:p>
            <a:pPr lvl="1"/>
            <a:r>
              <a:rPr lang="cs-CZ" dirty="0"/>
              <a:t>Rozumné ceny zemědělských produktů pro spotřebitele</a:t>
            </a:r>
          </a:p>
          <a:p>
            <a:endParaRPr lang="cs-CZ" dirty="0"/>
          </a:p>
        </p:txBody>
      </p:sp>
      <p:sp>
        <p:nvSpPr>
          <p:cNvPr id="4" name="Zástupný symbol pro obsah 3">
            <a:extLst>
              <a:ext uri="{FF2B5EF4-FFF2-40B4-BE49-F238E27FC236}">
                <a16:creationId xmlns:a16="http://schemas.microsoft.com/office/drawing/2014/main" id="{8670D407-AF3D-476B-88E0-AAD11E6C696E}"/>
              </a:ext>
            </a:extLst>
          </p:cNvPr>
          <p:cNvSpPr>
            <a:spLocks noGrp="1"/>
          </p:cNvSpPr>
          <p:nvPr>
            <p:ph sz="half" idx="2"/>
          </p:nvPr>
        </p:nvSpPr>
        <p:spPr/>
        <p:txBody>
          <a:bodyPr>
            <a:normAutofit fontScale="92500" lnSpcReduction="20000"/>
          </a:bodyPr>
          <a:lstStyle/>
          <a:p>
            <a:r>
              <a:rPr lang="cs-CZ" dirty="0"/>
              <a:t>Faktory a jejich úskalí</a:t>
            </a:r>
          </a:p>
          <a:p>
            <a:pPr lvl="1"/>
            <a:r>
              <a:rPr lang="cs-CZ" dirty="0"/>
              <a:t>Politicko-ekonomické</a:t>
            </a:r>
          </a:p>
          <a:p>
            <a:pPr lvl="2"/>
            <a:r>
              <a:rPr lang="cs-CZ" dirty="0"/>
              <a:t>Přebytky produkce a tržní nerovnováha</a:t>
            </a:r>
          </a:p>
          <a:p>
            <a:pPr lvl="1"/>
            <a:r>
              <a:rPr lang="cs-CZ" dirty="0"/>
              <a:t>Socio-politické</a:t>
            </a:r>
          </a:p>
          <a:p>
            <a:pPr lvl="2"/>
            <a:r>
              <a:rPr lang="cs-CZ" dirty="0"/>
              <a:t>Ochrana domácí výroby, lobbystické skupiny </a:t>
            </a:r>
          </a:p>
          <a:p>
            <a:pPr lvl="1"/>
            <a:r>
              <a:rPr lang="cs-CZ" dirty="0"/>
              <a:t>Socio-ekonomické </a:t>
            </a:r>
          </a:p>
          <a:p>
            <a:pPr lvl="2"/>
            <a:r>
              <a:rPr lang="cs-CZ" dirty="0"/>
              <a:t>Pokles počtu zemědělců a vylidňování venkova</a:t>
            </a:r>
          </a:p>
          <a:p>
            <a:pPr lvl="2"/>
            <a:r>
              <a:rPr lang="cs-CZ" dirty="0"/>
              <a:t>Zvýšení cen zemědělských produktů pro spotřebitele</a:t>
            </a:r>
          </a:p>
        </p:txBody>
      </p:sp>
    </p:spTree>
    <p:extLst>
      <p:ext uri="{BB962C8B-B14F-4D97-AF65-F5344CB8AC3E}">
        <p14:creationId xmlns:p14="http://schemas.microsoft.com/office/powerpoint/2010/main" val="1976772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CCC189-45E5-436B-9BB8-BD1F6273E05D}"/>
              </a:ext>
            </a:extLst>
          </p:cNvPr>
          <p:cNvSpPr>
            <a:spLocks noGrp="1"/>
          </p:cNvSpPr>
          <p:nvPr>
            <p:ph type="title"/>
          </p:nvPr>
        </p:nvSpPr>
        <p:spPr/>
        <p:txBody>
          <a:bodyPr>
            <a:normAutofit/>
          </a:bodyPr>
          <a:lstStyle/>
          <a:p>
            <a:r>
              <a:rPr lang="cs-CZ" dirty="0"/>
              <a:t>SZP po roce 2020 (návrhy</a:t>
            </a:r>
            <a:r>
              <a:rPr lang="cs-CZ" dirty="0" smtClean="0"/>
              <a:t>)</a:t>
            </a:r>
            <a:br>
              <a:rPr lang="cs-CZ" dirty="0" smtClean="0"/>
            </a:br>
            <a:r>
              <a:rPr lang="cs-CZ" sz="1600" dirty="0">
                <a:hlinkClick r:id="rId2"/>
              </a:rPr>
              <a:t>https://ec.europa.eu/czech-republic/news/180601_spolecna_zemedelska_politika_cs</a:t>
            </a:r>
            <a:endParaRPr lang="cs-CZ" dirty="0"/>
          </a:p>
        </p:txBody>
      </p:sp>
      <p:sp>
        <p:nvSpPr>
          <p:cNvPr id="3" name="Zástupný obsah 2">
            <a:extLst>
              <a:ext uri="{FF2B5EF4-FFF2-40B4-BE49-F238E27FC236}">
                <a16:creationId xmlns:a16="http://schemas.microsoft.com/office/drawing/2014/main" id="{EDB5CF0A-7D39-4ADB-B009-D5D30F47F590}"/>
              </a:ext>
            </a:extLst>
          </p:cNvPr>
          <p:cNvSpPr>
            <a:spLocks noGrp="1"/>
          </p:cNvSpPr>
          <p:nvPr>
            <p:ph idx="1"/>
          </p:nvPr>
        </p:nvSpPr>
        <p:spPr/>
        <p:txBody>
          <a:bodyPr>
            <a:normAutofit fontScale="92500" lnSpcReduction="20000"/>
          </a:bodyPr>
          <a:lstStyle/>
          <a:p>
            <a:r>
              <a:rPr lang="cs-CZ" b="1" dirty="0"/>
              <a:t>2. Spravedlivější zacházení díky lépe zaměřené podpoře: </a:t>
            </a:r>
          </a:p>
          <a:p>
            <a:r>
              <a:rPr lang="cs-CZ" dirty="0"/>
              <a:t>Přímé platby budou i nadále jedním z ústředních prvků zemědělské politiky, neboť pro zemědělce zajišťují stabilitu a předvídatelnost. Prioritou bude podpora malých a středních farem, kterých je v zemědělském odvětví EU většina, a pomoc mladým zemědělcům. Komise je odhodlána zasazovat se o spravedlivější rozdělování přímých plateb mezi členskými státy s využitím vnější konvergence.</a:t>
            </a:r>
          </a:p>
          <a:p>
            <a:pPr lvl="1"/>
            <a:r>
              <a:rPr lang="cs-CZ" dirty="0"/>
              <a:t>Přímé platby zemědělcům budou od 60 000 EUR výše omezeny a maximální hranicí bude 100 000 EUR na jednu farmu. Náklady na práci se budou plně zohledňovat. Účelem je zajistit spravedlivější rozdělování plateb.</a:t>
            </a:r>
          </a:p>
          <a:p>
            <a:pPr lvl="1"/>
            <a:r>
              <a:rPr lang="cs-CZ" dirty="0"/>
              <a:t>Malé a střední podniky získají vyšší podporu na hektar.</a:t>
            </a:r>
          </a:p>
          <a:p>
            <a:pPr lvl="1"/>
            <a:r>
              <a:rPr lang="cs-CZ" dirty="0"/>
              <a:t>Země budou muset vyčlenit alespoň 2 % svých přímých plateb na pomoc mladým zemědělcům, kteří zahajují svou činnost. Navíc se jim dostane finanční podpory v rámci rozvoje venkova a prostřednictvím různých opatření, jež usnadňují přístup k půdě a její převod.</a:t>
            </a:r>
          </a:p>
          <a:p>
            <a:endParaRPr lang="cs-CZ" dirty="0"/>
          </a:p>
        </p:txBody>
      </p:sp>
    </p:spTree>
    <p:extLst>
      <p:ext uri="{BB962C8B-B14F-4D97-AF65-F5344CB8AC3E}">
        <p14:creationId xmlns:p14="http://schemas.microsoft.com/office/powerpoint/2010/main" val="2508906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8F9960-D4ED-4A99-9214-53A32C295F04}"/>
              </a:ext>
            </a:extLst>
          </p:cNvPr>
          <p:cNvSpPr>
            <a:spLocks noGrp="1"/>
          </p:cNvSpPr>
          <p:nvPr>
            <p:ph type="title"/>
          </p:nvPr>
        </p:nvSpPr>
        <p:spPr/>
        <p:txBody>
          <a:bodyPr>
            <a:normAutofit/>
          </a:bodyPr>
          <a:lstStyle/>
          <a:p>
            <a:r>
              <a:rPr lang="cs-CZ" dirty="0"/>
              <a:t>SZP po roce 2020 (návrhy</a:t>
            </a:r>
            <a:r>
              <a:rPr lang="cs-CZ" dirty="0" smtClean="0"/>
              <a:t>)</a:t>
            </a:r>
            <a:br>
              <a:rPr lang="cs-CZ" dirty="0" smtClean="0"/>
            </a:br>
            <a:r>
              <a:rPr lang="cs-CZ" sz="1600" dirty="0">
                <a:hlinkClick r:id="rId2"/>
              </a:rPr>
              <a:t>https://ec.europa.eu/czech-republic/news/180601_spolecna_zemedelska_politika_cs</a:t>
            </a:r>
            <a:endParaRPr lang="cs-CZ" dirty="0"/>
          </a:p>
        </p:txBody>
      </p:sp>
      <p:sp>
        <p:nvSpPr>
          <p:cNvPr id="3" name="Zástupný obsah 2">
            <a:extLst>
              <a:ext uri="{FF2B5EF4-FFF2-40B4-BE49-F238E27FC236}">
                <a16:creationId xmlns:a16="http://schemas.microsoft.com/office/drawing/2014/main" id="{1D670239-CE16-42C1-A632-26CF3F44E208}"/>
              </a:ext>
            </a:extLst>
          </p:cNvPr>
          <p:cNvSpPr>
            <a:spLocks noGrp="1"/>
          </p:cNvSpPr>
          <p:nvPr>
            <p:ph idx="1"/>
          </p:nvPr>
        </p:nvSpPr>
        <p:spPr/>
        <p:txBody>
          <a:bodyPr>
            <a:normAutofit fontScale="85000" lnSpcReduction="20000"/>
          </a:bodyPr>
          <a:lstStyle/>
          <a:p>
            <a:r>
              <a:rPr lang="cs-CZ" b="1" dirty="0"/>
              <a:t>3. Větší ambice v oblasti životního prostředí a klimatu: </a:t>
            </a:r>
          </a:p>
          <a:p>
            <a:r>
              <a:rPr lang="cs-CZ" dirty="0"/>
              <a:t>Podpora příjmu pro zemědělce je již v současnosti vázána na používání zemědělských postupů šetrných k životnímu prostředí a klimatu. Nová SZP bude od zemědělců vyžadovat, aby usilovali o ještě náročnější cíle, a to prostřednictvím povinných opatření i pobídek:</a:t>
            </a:r>
          </a:p>
          <a:p>
            <a:pPr lvl="1"/>
            <a:r>
              <a:rPr lang="cs-CZ" dirty="0"/>
              <a:t>Podmínkou pro vyplacení přímých plateb bude splnění požadavků v oblasti životního prostředí a klimatu.</a:t>
            </a:r>
          </a:p>
          <a:p>
            <a:pPr lvl="1"/>
            <a:r>
              <a:rPr lang="cs-CZ" dirty="0"/>
              <a:t>Každý členský stát bude povinen nabídnout ekologizační režimy, kterými by podněcoval zemědělce, aby nezůstali jen u povinných požadavků. K financování těchto režimů se v každé zemi použije část prostředků přidělených na přímé platby.</a:t>
            </a:r>
          </a:p>
          <a:p>
            <a:pPr lvl="1"/>
            <a:r>
              <a:rPr lang="cs-CZ" dirty="0"/>
              <a:t>Na opatření v oblasti životního prostředí a klimatu bude vyhrazeno nejméně 30 % prostředků, které daný členský stát získá na rozvoj venkova.</a:t>
            </a:r>
          </a:p>
          <a:p>
            <a:pPr lvl="1"/>
            <a:r>
              <a:rPr lang="cs-CZ" dirty="0"/>
              <a:t>Očekává se, že 40 % celkového rozpočtu SZP přispěje k opatřením v oblasti klimatu.</a:t>
            </a:r>
          </a:p>
          <a:p>
            <a:pPr lvl="1"/>
            <a:r>
              <a:rPr lang="cs-CZ" dirty="0"/>
              <a:t>Kromě možnosti převádět 15 % prostředků mezi pilíři budou členské státy rovněž moci u výdajů na opatření v oblasti klimatu a životního prostředí převést dalších 15 % z pilíře 1 do pilíře 2 (bez vnitrostátního spolufinancování).</a:t>
            </a:r>
          </a:p>
          <a:p>
            <a:endParaRPr lang="cs-CZ" dirty="0"/>
          </a:p>
        </p:txBody>
      </p:sp>
    </p:spTree>
    <p:extLst>
      <p:ext uri="{BB962C8B-B14F-4D97-AF65-F5344CB8AC3E}">
        <p14:creationId xmlns:p14="http://schemas.microsoft.com/office/powerpoint/2010/main" val="174884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782EC9-B571-46FE-BAA9-CC07DE2A8C38}"/>
              </a:ext>
            </a:extLst>
          </p:cNvPr>
          <p:cNvSpPr>
            <a:spLocks noGrp="1"/>
          </p:cNvSpPr>
          <p:nvPr>
            <p:ph type="title"/>
          </p:nvPr>
        </p:nvSpPr>
        <p:spPr/>
        <p:txBody>
          <a:bodyPr>
            <a:normAutofit/>
          </a:bodyPr>
          <a:lstStyle/>
          <a:p>
            <a:r>
              <a:rPr lang="cs-CZ" dirty="0"/>
              <a:t>SZP po roce 2020 (návrhy</a:t>
            </a:r>
            <a:r>
              <a:rPr lang="cs-CZ" dirty="0" smtClean="0"/>
              <a:t>)</a:t>
            </a:r>
            <a:br>
              <a:rPr lang="cs-CZ" dirty="0" smtClean="0"/>
            </a:br>
            <a:r>
              <a:rPr lang="cs-CZ" sz="1600" dirty="0">
                <a:hlinkClick r:id="rId2"/>
              </a:rPr>
              <a:t>https://ec.europa.eu/czech-republic/news/180601_spolecna_zemedelska_politika_cs</a:t>
            </a:r>
            <a:endParaRPr lang="cs-CZ" dirty="0"/>
          </a:p>
        </p:txBody>
      </p:sp>
      <p:sp>
        <p:nvSpPr>
          <p:cNvPr id="3" name="Zástupný obsah 2">
            <a:extLst>
              <a:ext uri="{FF2B5EF4-FFF2-40B4-BE49-F238E27FC236}">
                <a16:creationId xmlns:a16="http://schemas.microsoft.com/office/drawing/2014/main" id="{15E4C6D7-C1CC-4607-950C-9C25FE23E2EA}"/>
              </a:ext>
            </a:extLst>
          </p:cNvPr>
          <p:cNvSpPr>
            <a:spLocks noGrp="1"/>
          </p:cNvSpPr>
          <p:nvPr>
            <p:ph idx="1"/>
          </p:nvPr>
        </p:nvSpPr>
        <p:spPr/>
        <p:txBody>
          <a:bodyPr>
            <a:normAutofit fontScale="92500" lnSpcReduction="10000"/>
          </a:bodyPr>
          <a:lstStyle/>
          <a:p>
            <a:r>
              <a:rPr lang="cs-CZ" b="1" dirty="0"/>
              <a:t>4. Větší využívání znalostí a inovací:</a:t>
            </a:r>
            <a:r>
              <a:rPr lang="cs-CZ" dirty="0"/>
              <a:t> </a:t>
            </a:r>
          </a:p>
          <a:p>
            <a:r>
              <a:rPr lang="cs-CZ" dirty="0"/>
              <a:t>Modernizovaná SZP bude využívat veškeré nejnovější technologie a inovace na pomoc zemědělcům při vlastní činnosti i na pomoc veřejné správě, a to zejména:</a:t>
            </a:r>
          </a:p>
          <a:p>
            <a:pPr lvl="1"/>
            <a:r>
              <a:rPr lang="cs-CZ" dirty="0"/>
              <a:t>V rámci výzkumného programu EU Horizont Evropa bude vyčleněna částka 10 miliard eur na výzkum a inovace v odvětví potravinářství, zemědělství, rozvoje venkova a biohospodářství.</a:t>
            </a:r>
          </a:p>
          <a:p>
            <a:pPr lvl="1"/>
            <a:r>
              <a:rPr lang="cs-CZ" dirty="0"/>
              <a:t>Členské státy budou vybízeny, aby při kontrolách a sledování využívaly dat velkého objemu a nové technologie (např. využívat družicových dat k ověření velikosti farem u žádostí o přímé platby), čímž se výrazně sníží potřeba kontrol na místě.</a:t>
            </a:r>
          </a:p>
          <a:p>
            <a:pPr lvl="1"/>
            <a:r>
              <a:rPr lang="cs-CZ" dirty="0"/>
              <a:t>Bude se rovněž usilovat o větší digitalizaci venkova, například rozšířením širokopásmového přístupu ve venkovských oblastech. Zlepší se tak kvalita života v těchto oblastech a dále se podpoří konkurenceschopnost evropské zemědělské produkce.</a:t>
            </a:r>
          </a:p>
          <a:p>
            <a:endParaRPr lang="cs-CZ" dirty="0"/>
          </a:p>
        </p:txBody>
      </p:sp>
    </p:spTree>
    <p:extLst>
      <p:ext uri="{BB962C8B-B14F-4D97-AF65-F5344CB8AC3E}">
        <p14:creationId xmlns:p14="http://schemas.microsoft.com/office/powerpoint/2010/main" val="281713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Case 5/67 a 5/73</a:t>
            </a:r>
            <a:endParaRPr lang="en-GB" dirty="0"/>
          </a:p>
        </p:txBody>
      </p:sp>
      <p:sp>
        <p:nvSpPr>
          <p:cNvPr id="3" name="Zástupný symbol pro obsah 2"/>
          <p:cNvSpPr>
            <a:spLocks noGrp="1"/>
          </p:cNvSpPr>
          <p:nvPr>
            <p:ph idx="1"/>
          </p:nvPr>
        </p:nvSpPr>
        <p:spPr/>
        <p:txBody>
          <a:bodyPr>
            <a:normAutofit fontScale="92500" lnSpcReduction="20000"/>
          </a:bodyPr>
          <a:lstStyle/>
          <a:p>
            <a:r>
              <a:rPr lang="en-US" i="1" dirty="0"/>
              <a:t>THE OBJECTIVES SET OUT IN ARTICLE 39 OF THE EEC TREATY, WHICH ARE INTENDED TO SAFEGUARD THE INTERESTS OF FARMERS AND CONSUMERS, MAY NOT ALL BE SIMULTANEOUSLY AND FULLY ATTAINED .</a:t>
            </a:r>
          </a:p>
          <a:p>
            <a:r>
              <a:rPr lang="en-US" i="1" dirty="0"/>
              <a:t>THE COMMUNITY INSTITUTIONS MUST HARMONIZE THE VARIOUS OBJECTIVES OF THE COMMON AGRICULTURAL POLICY WHICH, TAKEN SEPARATELY, APPEAR TO CONFLICT WITH ONE ANOTHER AND, WHERE NECESSARY, ALLOW TEMPORARY PRIORITY TO ONE OF THEM IN ACCORDANCE WITH THE DEMANDS OF THOSE ECONOMIC FACTORS OR CONDITIONS IN VIEW OF WHICH THEIR DECISIONS ARE MADE.</a:t>
            </a:r>
            <a:endParaRPr lang="cs-CZ" i="1" dirty="0"/>
          </a:p>
          <a:p>
            <a:r>
              <a:rPr lang="cs-CZ" i="1" dirty="0"/>
              <a:t>C-131/86</a:t>
            </a:r>
          </a:p>
          <a:p>
            <a:pPr lvl="1"/>
            <a:r>
              <a:rPr lang="en-US" i="1" dirty="0"/>
              <a:t>Efforts to achieve objectives of the common agricultural policy, in particular under</a:t>
            </a:r>
            <a:r>
              <a:rPr lang="cs-CZ" i="1" dirty="0"/>
              <a:t> </a:t>
            </a:r>
            <a:r>
              <a:rPr lang="en-US" i="1" dirty="0"/>
              <a:t>common organizations of the markets, cannot disregard requirements relating to</a:t>
            </a:r>
            <a:r>
              <a:rPr lang="cs-CZ" i="1" dirty="0"/>
              <a:t> </a:t>
            </a:r>
            <a:r>
              <a:rPr lang="en-US" i="1" dirty="0"/>
              <a:t>the public interest such as the protection of consumers or the protection of the</a:t>
            </a:r>
            <a:r>
              <a:rPr lang="cs-CZ" i="1" dirty="0"/>
              <a:t> </a:t>
            </a:r>
            <a:r>
              <a:rPr lang="en-US" i="1" dirty="0"/>
              <a:t>health and life of humans and animals, requirements which the Community</a:t>
            </a:r>
            <a:r>
              <a:rPr lang="cs-CZ" i="1" dirty="0"/>
              <a:t> </a:t>
            </a:r>
            <a:r>
              <a:rPr lang="en-US" i="1" dirty="0"/>
              <a:t>institutions must take into account in exercising their powers.</a:t>
            </a:r>
          </a:p>
          <a:p>
            <a:endParaRPr lang="en-US" i="1" dirty="0"/>
          </a:p>
          <a:p>
            <a:endParaRPr lang="en-GB" dirty="0"/>
          </a:p>
        </p:txBody>
      </p:sp>
    </p:spTree>
    <p:extLst>
      <p:ext uri="{BB962C8B-B14F-4D97-AF65-F5344CB8AC3E}">
        <p14:creationId xmlns:p14="http://schemas.microsoft.com/office/powerpoint/2010/main" val="250948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Společná zemědělská politika (SZP/CAP) od roku 1962</a:t>
            </a:r>
            <a:endParaRPr lang="en-GB" dirty="0"/>
          </a:p>
        </p:txBody>
      </p:sp>
      <p:sp>
        <p:nvSpPr>
          <p:cNvPr id="3" name="Zástupný symbol pro obsah 2"/>
          <p:cNvSpPr>
            <a:spLocks noGrp="1"/>
          </p:cNvSpPr>
          <p:nvPr>
            <p:ph sz="half" idx="1"/>
          </p:nvPr>
        </p:nvSpPr>
        <p:spPr/>
        <p:txBody>
          <a:bodyPr>
            <a:normAutofit/>
          </a:bodyPr>
          <a:lstStyle/>
          <a:p>
            <a:r>
              <a:rPr lang="cs-CZ" dirty="0"/>
              <a:t>Východiska</a:t>
            </a:r>
          </a:p>
          <a:p>
            <a:pPr lvl="1"/>
            <a:r>
              <a:rPr lang="cs-CZ" dirty="0"/>
              <a:t>Nízká úroveň samozásobení</a:t>
            </a:r>
          </a:p>
          <a:p>
            <a:pPr lvl="1"/>
            <a:r>
              <a:rPr lang="cs-CZ" dirty="0"/>
              <a:t>Množství malých rodinných farem</a:t>
            </a:r>
          </a:p>
          <a:p>
            <a:pPr lvl="1"/>
            <a:r>
              <a:rPr lang="cs-CZ" dirty="0"/>
              <a:t>Nerozvinutá dopravní infrastruktura</a:t>
            </a:r>
          </a:p>
          <a:p>
            <a:pPr lvl="1"/>
            <a:r>
              <a:rPr lang="cs-CZ" dirty="0"/>
              <a:t>Absence záchranné sociální sítě </a:t>
            </a:r>
          </a:p>
          <a:p>
            <a:pPr lvl="1"/>
            <a:r>
              <a:rPr lang="cs-CZ" dirty="0"/>
              <a:t>Ekonomická nemožnost přímé finanční podpory</a:t>
            </a:r>
          </a:p>
          <a:p>
            <a:pPr lvl="1"/>
            <a:r>
              <a:rPr lang="cs-CZ" dirty="0"/>
              <a:t>Hlavní nástroj</a:t>
            </a:r>
          </a:p>
          <a:p>
            <a:pPr lvl="2"/>
            <a:r>
              <a:rPr lang="cs-CZ" dirty="0"/>
              <a:t>Společné cenové systémy a finanční režim</a:t>
            </a:r>
          </a:p>
          <a:p>
            <a:pPr lvl="2"/>
            <a:endParaRPr lang="cs-CZ" dirty="0"/>
          </a:p>
          <a:p>
            <a:pPr lvl="1"/>
            <a:endParaRPr lang="cs-CZ" dirty="0"/>
          </a:p>
        </p:txBody>
      </p:sp>
      <p:sp>
        <p:nvSpPr>
          <p:cNvPr id="4" name="Zástupný symbol pro obsah 3"/>
          <p:cNvSpPr>
            <a:spLocks noGrp="1"/>
          </p:cNvSpPr>
          <p:nvPr>
            <p:ph sz="half" idx="2"/>
          </p:nvPr>
        </p:nvSpPr>
        <p:spPr/>
        <p:txBody>
          <a:bodyPr>
            <a:normAutofit/>
          </a:bodyPr>
          <a:lstStyle/>
          <a:p>
            <a:r>
              <a:rPr lang="cs-CZ" dirty="0"/>
              <a:t>Důsledky</a:t>
            </a:r>
          </a:p>
          <a:p>
            <a:pPr lvl="1"/>
            <a:r>
              <a:rPr lang="cs-CZ" dirty="0"/>
              <a:t>Růst přebytků, zahlcení intervenčních skladů, rostoucí finanční náklady</a:t>
            </a:r>
          </a:p>
          <a:p>
            <a:pPr lvl="1"/>
            <a:r>
              <a:rPr lang="cs-CZ" dirty="0"/>
              <a:t>Intenzifikace zemědělství, nekonkurenceschopnost, nízká výkonnost</a:t>
            </a:r>
          </a:p>
          <a:p>
            <a:pPr lvl="1"/>
            <a:r>
              <a:rPr lang="cs-CZ" dirty="0"/>
              <a:t>Nespravedlivá a nerovnoměrná distribuce finanční podpory mezi zemědělce a členské státy</a:t>
            </a:r>
          </a:p>
          <a:p>
            <a:endParaRPr lang="cs-CZ" dirty="0"/>
          </a:p>
        </p:txBody>
      </p:sp>
    </p:spTree>
    <p:extLst>
      <p:ext uri="{BB962C8B-B14F-4D97-AF65-F5344CB8AC3E}">
        <p14:creationId xmlns:p14="http://schemas.microsoft.com/office/powerpoint/2010/main" val="311859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Reformy CAP</a:t>
            </a:r>
            <a:endParaRPr lang="en-GB" dirty="0"/>
          </a:p>
        </p:txBody>
      </p:sp>
      <p:sp>
        <p:nvSpPr>
          <p:cNvPr id="3" name="Zástupný symbol pro obsah 2"/>
          <p:cNvSpPr>
            <a:spLocks noGrp="1"/>
          </p:cNvSpPr>
          <p:nvPr>
            <p:ph sz="half" idx="1"/>
          </p:nvPr>
        </p:nvSpPr>
        <p:spPr>
          <a:xfrm>
            <a:off x="2589212" y="2133600"/>
            <a:ext cx="4313864" cy="4100290"/>
          </a:xfrm>
        </p:spPr>
        <p:txBody>
          <a:bodyPr>
            <a:normAutofit fontScale="70000" lnSpcReduction="20000"/>
          </a:bodyPr>
          <a:lstStyle/>
          <a:p>
            <a:r>
              <a:rPr lang="cs-CZ" dirty="0"/>
              <a:t>60. – 80. léta 20. století</a:t>
            </a:r>
          </a:p>
          <a:p>
            <a:pPr lvl="1"/>
            <a:r>
              <a:rPr lang="cs-CZ" dirty="0"/>
              <a:t>„Oběť vlastního úspěchu“</a:t>
            </a:r>
          </a:p>
          <a:p>
            <a:pPr lvl="2"/>
            <a:r>
              <a:rPr lang="cs-CZ" dirty="0"/>
              <a:t>Krize nadvýroby „hory másla, jezera vína“</a:t>
            </a:r>
          </a:p>
          <a:p>
            <a:pPr lvl="2"/>
            <a:r>
              <a:rPr lang="cs-CZ" dirty="0"/>
              <a:t>Dumping na světových trzích, pokles světových cen, mezinárodní tlak</a:t>
            </a:r>
          </a:p>
          <a:p>
            <a:pPr lvl="1"/>
            <a:r>
              <a:rPr lang="cs-CZ" dirty="0" err="1"/>
              <a:t>Mansholtův</a:t>
            </a:r>
            <a:r>
              <a:rPr lang="cs-CZ" dirty="0"/>
              <a:t> plán (1968)</a:t>
            </a:r>
          </a:p>
          <a:p>
            <a:pPr lvl="2"/>
            <a:r>
              <a:rPr lang="cs-CZ" dirty="0"/>
              <a:t>Návrh podpory vzdání se zemědělské výroby, snížení cenové hladiny</a:t>
            </a:r>
          </a:p>
          <a:p>
            <a:pPr lvl="1"/>
            <a:r>
              <a:rPr lang="cs-CZ" dirty="0"/>
              <a:t>Reformy 80. let</a:t>
            </a:r>
          </a:p>
          <a:p>
            <a:pPr lvl="2"/>
            <a:r>
              <a:rPr lang="cs-CZ" dirty="0"/>
              <a:t>Produkční kvóty a limity cenového systému</a:t>
            </a:r>
          </a:p>
          <a:p>
            <a:pPr marL="342900" lvl="1">
              <a:buClr>
                <a:schemeClr val="accent1"/>
              </a:buClr>
            </a:pPr>
            <a:r>
              <a:rPr lang="cs-CZ" dirty="0" err="1"/>
              <a:t>MacSharryho</a:t>
            </a:r>
            <a:r>
              <a:rPr lang="cs-CZ" dirty="0"/>
              <a:t> reforma (1992)</a:t>
            </a:r>
          </a:p>
          <a:p>
            <a:pPr lvl="2"/>
            <a:r>
              <a:rPr lang="cs-CZ" dirty="0"/>
              <a:t>Od podpory trhu k podpoře producentů</a:t>
            </a:r>
          </a:p>
          <a:p>
            <a:pPr lvl="2"/>
            <a:r>
              <a:rPr lang="cs-CZ" dirty="0"/>
              <a:t>Snižování intervenčních cen, uvádění půdy do klidu a využívání zemědělské půdy pro jiné účely</a:t>
            </a:r>
          </a:p>
          <a:p>
            <a:pPr lvl="2"/>
            <a:r>
              <a:rPr lang="cs-CZ" dirty="0"/>
              <a:t>Kompenzační platby</a:t>
            </a:r>
          </a:p>
          <a:p>
            <a:pPr lvl="2"/>
            <a:r>
              <a:rPr lang="cs-CZ" dirty="0"/>
              <a:t>Od plošně vyplácených podpor k přímým platbám</a:t>
            </a:r>
          </a:p>
          <a:p>
            <a:endParaRPr lang="cs-CZ" dirty="0"/>
          </a:p>
          <a:p>
            <a:pPr lvl="2"/>
            <a:endParaRPr lang="cs-CZ" dirty="0"/>
          </a:p>
        </p:txBody>
      </p:sp>
      <p:sp>
        <p:nvSpPr>
          <p:cNvPr id="4" name="Zástupný symbol pro obsah 3"/>
          <p:cNvSpPr>
            <a:spLocks noGrp="1"/>
          </p:cNvSpPr>
          <p:nvPr>
            <p:ph sz="half" idx="2"/>
          </p:nvPr>
        </p:nvSpPr>
        <p:spPr>
          <a:xfrm>
            <a:off x="7190747" y="2126222"/>
            <a:ext cx="4313864" cy="4107668"/>
          </a:xfrm>
        </p:spPr>
        <p:txBody>
          <a:bodyPr>
            <a:normAutofit fontScale="70000" lnSpcReduction="20000"/>
          </a:bodyPr>
          <a:lstStyle/>
          <a:p>
            <a:r>
              <a:rPr lang="cs-CZ" sz="2300" dirty="0"/>
              <a:t>Agenda 2000</a:t>
            </a:r>
          </a:p>
          <a:p>
            <a:pPr lvl="1"/>
            <a:r>
              <a:rPr lang="cs-CZ" sz="2000" dirty="0"/>
              <a:t>Od strukturální k regionální politice</a:t>
            </a:r>
          </a:p>
          <a:p>
            <a:pPr lvl="1"/>
            <a:r>
              <a:rPr lang="cs-CZ" sz="2000" b="1" dirty="0"/>
              <a:t>OD PODPORY PRODUKČNÍHO K PODPOŘE MULTIFUNKČNÍHO MODELU ZEMĚDĚLSTVÍ</a:t>
            </a:r>
          </a:p>
          <a:p>
            <a:r>
              <a:rPr lang="en-US" sz="2300" dirty="0" err="1"/>
              <a:t>Hlavními</a:t>
            </a:r>
            <a:r>
              <a:rPr lang="en-US" sz="2300" dirty="0"/>
              <a:t> </a:t>
            </a:r>
            <a:r>
              <a:rPr lang="en-US" sz="2300" dirty="0" err="1"/>
              <a:t>prvky</a:t>
            </a:r>
            <a:r>
              <a:rPr lang="en-US" sz="2300" dirty="0"/>
              <a:t> </a:t>
            </a:r>
            <a:r>
              <a:rPr lang="en-US" sz="2300" dirty="0" err="1"/>
              <a:t>reformy</a:t>
            </a:r>
            <a:endParaRPr lang="cs-CZ" sz="2300" dirty="0"/>
          </a:p>
          <a:p>
            <a:pPr lvl="1" algn="just"/>
            <a:r>
              <a:rPr lang="cs-CZ" sz="2000" dirty="0"/>
              <a:t>S</a:t>
            </a:r>
            <a:r>
              <a:rPr lang="en-US" sz="2000" dirty="0" err="1"/>
              <a:t>nižování</a:t>
            </a:r>
            <a:r>
              <a:rPr lang="en-US" sz="2000" dirty="0"/>
              <a:t> </a:t>
            </a:r>
            <a:r>
              <a:rPr lang="en-US" sz="2000" dirty="0" err="1"/>
              <a:t>intervenčních</a:t>
            </a:r>
            <a:r>
              <a:rPr lang="en-US" sz="2000" dirty="0"/>
              <a:t> </a:t>
            </a:r>
            <a:r>
              <a:rPr lang="en-US" sz="2000" dirty="0" err="1"/>
              <a:t>cen</a:t>
            </a:r>
            <a:r>
              <a:rPr lang="en-US" sz="2000" dirty="0"/>
              <a:t> u </a:t>
            </a:r>
            <a:r>
              <a:rPr lang="en-US" sz="2000" dirty="0" err="1"/>
              <a:t>významných</a:t>
            </a:r>
            <a:r>
              <a:rPr lang="en-US" sz="2000" dirty="0"/>
              <a:t> </a:t>
            </a:r>
            <a:r>
              <a:rPr lang="en-US" sz="2000" dirty="0" err="1"/>
              <a:t>komodit</a:t>
            </a:r>
            <a:r>
              <a:rPr lang="en-US" sz="2000" dirty="0"/>
              <a:t> (o 15 % u </a:t>
            </a:r>
            <a:r>
              <a:rPr lang="en-US" sz="2000" dirty="0" err="1"/>
              <a:t>obilí</a:t>
            </a:r>
            <a:r>
              <a:rPr lang="en-US" sz="2000" dirty="0"/>
              <a:t>, 20 % u </a:t>
            </a:r>
            <a:r>
              <a:rPr lang="en-US" sz="2000" dirty="0" err="1"/>
              <a:t>hovězího</a:t>
            </a:r>
            <a:r>
              <a:rPr lang="en-US" sz="2000" dirty="0"/>
              <a:t> masa a od </a:t>
            </a:r>
            <a:r>
              <a:rPr lang="en-US" sz="2000" dirty="0" err="1"/>
              <a:t>roku</a:t>
            </a:r>
            <a:r>
              <a:rPr lang="en-US" sz="2000" dirty="0"/>
              <a:t> 2005 u </a:t>
            </a:r>
            <a:r>
              <a:rPr lang="en-US" sz="2000" dirty="0" err="1"/>
              <a:t>mléka</a:t>
            </a:r>
            <a:r>
              <a:rPr lang="en-US" sz="2000" dirty="0"/>
              <a:t> o 15 %)</a:t>
            </a:r>
            <a:endParaRPr lang="cs-CZ" sz="2000" dirty="0"/>
          </a:p>
          <a:p>
            <a:pPr lvl="1" algn="just"/>
            <a:r>
              <a:rPr lang="cs-CZ" sz="2000" dirty="0"/>
              <a:t>Kompenzace </a:t>
            </a:r>
            <a:r>
              <a:rPr lang="en-US" sz="2000" dirty="0" err="1"/>
              <a:t>vyššími</a:t>
            </a:r>
            <a:r>
              <a:rPr lang="en-US" sz="2000" dirty="0"/>
              <a:t> </a:t>
            </a:r>
            <a:r>
              <a:rPr lang="en-US" sz="2000" dirty="0" err="1"/>
              <a:t>přímými</a:t>
            </a:r>
            <a:r>
              <a:rPr lang="en-US" sz="2000" dirty="0"/>
              <a:t> </a:t>
            </a:r>
            <a:r>
              <a:rPr lang="en-US" sz="2000" dirty="0" err="1"/>
              <a:t>platbami</a:t>
            </a:r>
            <a:endParaRPr lang="cs-CZ" sz="2000" dirty="0"/>
          </a:p>
          <a:p>
            <a:pPr lvl="1" algn="just"/>
            <a:r>
              <a:rPr lang="cs-CZ" sz="2000" dirty="0"/>
              <a:t>P</a:t>
            </a:r>
            <a:r>
              <a:rPr lang="en-US" sz="2000" dirty="0" err="1"/>
              <a:t>odpora</a:t>
            </a:r>
            <a:r>
              <a:rPr lang="en-US" sz="2000" dirty="0"/>
              <a:t> </a:t>
            </a:r>
            <a:r>
              <a:rPr lang="en-US" sz="2000" dirty="0" err="1"/>
              <a:t>tržního</a:t>
            </a:r>
            <a:r>
              <a:rPr lang="en-US" sz="2000" dirty="0"/>
              <a:t> </a:t>
            </a:r>
            <a:r>
              <a:rPr lang="en-US" sz="2000" dirty="0" err="1"/>
              <a:t>chování</a:t>
            </a:r>
            <a:r>
              <a:rPr lang="en-US" sz="2000" dirty="0"/>
              <a:t> </a:t>
            </a:r>
            <a:r>
              <a:rPr lang="en-US" sz="2000" dirty="0" err="1"/>
              <a:t>zemědělců</a:t>
            </a:r>
            <a:endParaRPr lang="cs-CZ" sz="2000" dirty="0"/>
          </a:p>
          <a:p>
            <a:pPr lvl="1" algn="just"/>
            <a:r>
              <a:rPr lang="cs-CZ" sz="2000" dirty="0"/>
              <a:t>Bezpečnost potravin a animal </a:t>
            </a:r>
            <a:r>
              <a:rPr lang="cs-CZ" sz="2000" dirty="0" err="1"/>
              <a:t>welfare</a:t>
            </a:r>
            <a:endParaRPr lang="cs-CZ" sz="2000" dirty="0"/>
          </a:p>
          <a:p>
            <a:pPr lvl="1" algn="just"/>
            <a:r>
              <a:rPr lang="cs-CZ" sz="2000" dirty="0" err="1"/>
              <a:t>Agroenvironmentální</a:t>
            </a:r>
            <a:r>
              <a:rPr lang="cs-CZ" sz="2000" dirty="0"/>
              <a:t> otázky a problematika venkov</a:t>
            </a:r>
          </a:p>
          <a:p>
            <a:pPr lvl="1"/>
            <a:endParaRPr lang="cs-CZ" dirty="0"/>
          </a:p>
          <a:p>
            <a:endParaRPr lang="cs-CZ" dirty="0"/>
          </a:p>
        </p:txBody>
      </p:sp>
    </p:spTree>
    <p:extLst>
      <p:ext uri="{BB962C8B-B14F-4D97-AF65-F5344CB8AC3E}">
        <p14:creationId xmlns:p14="http://schemas.microsoft.com/office/powerpoint/2010/main" val="266854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Mid</a:t>
            </a:r>
            <a:r>
              <a:rPr lang="cs-CZ" dirty="0"/>
              <a:t>-term </a:t>
            </a:r>
            <a:r>
              <a:rPr lang="cs-CZ" dirty="0" err="1"/>
              <a:t>Review</a:t>
            </a:r>
            <a:r>
              <a:rPr lang="cs-CZ" dirty="0"/>
              <a:t> 2003 (</a:t>
            </a:r>
            <a:r>
              <a:rPr lang="cs-CZ" dirty="0" err="1"/>
              <a:t>Fischlerova</a:t>
            </a:r>
            <a:r>
              <a:rPr lang="cs-CZ" dirty="0"/>
              <a:t> reforma)</a:t>
            </a:r>
            <a:endParaRPr lang="en-GB" dirty="0"/>
          </a:p>
        </p:txBody>
      </p:sp>
      <p:sp>
        <p:nvSpPr>
          <p:cNvPr id="3" name="Zástupný symbol pro obsah 2"/>
          <p:cNvSpPr>
            <a:spLocks noGrp="1"/>
          </p:cNvSpPr>
          <p:nvPr>
            <p:ph sz="half" idx="1"/>
          </p:nvPr>
        </p:nvSpPr>
        <p:spPr>
          <a:xfrm>
            <a:off x="2592924" y="1905000"/>
            <a:ext cx="4131726" cy="4328889"/>
          </a:xfrm>
        </p:spPr>
        <p:txBody>
          <a:bodyPr>
            <a:normAutofit fontScale="77500" lnSpcReduction="20000"/>
          </a:bodyPr>
          <a:lstStyle/>
          <a:p>
            <a:r>
              <a:rPr lang="cs-CZ" b="1" dirty="0"/>
              <a:t>DECOUPLING = ODDĚLENÍ PLATEB OD PRODUKCE</a:t>
            </a:r>
          </a:p>
          <a:p>
            <a:pPr lvl="1"/>
            <a:r>
              <a:rPr lang="cs-CZ" dirty="0"/>
              <a:t>Jednotná platba na farmu (SPS)</a:t>
            </a:r>
          </a:p>
          <a:p>
            <a:pPr lvl="1"/>
            <a:r>
              <a:rPr lang="cs-CZ" dirty="0"/>
              <a:t>Jednotná platba na plochu (SAPS)</a:t>
            </a:r>
          </a:p>
          <a:p>
            <a:pPr lvl="2"/>
            <a:r>
              <a:rPr lang="cs-CZ" dirty="0"/>
              <a:t>(pro nové členské státy)</a:t>
            </a:r>
          </a:p>
          <a:p>
            <a:r>
              <a:rPr lang="cs-CZ" b="1" dirty="0"/>
              <a:t>CROSS COMPLIANCE </a:t>
            </a:r>
          </a:p>
          <a:p>
            <a:pPr lvl="1"/>
            <a:r>
              <a:rPr lang="cs-CZ" dirty="0"/>
              <a:t>Závislost výplaty plateb na plnění environmentálních požadavků</a:t>
            </a:r>
          </a:p>
          <a:p>
            <a:r>
              <a:rPr lang="cs-CZ" dirty="0"/>
              <a:t>Modulace</a:t>
            </a:r>
          </a:p>
          <a:p>
            <a:pPr lvl="1"/>
            <a:r>
              <a:rPr lang="cs-CZ" dirty="0"/>
              <a:t>Zvyšování objemu finančních prostředků na rozvoj venkova</a:t>
            </a:r>
          </a:p>
          <a:p>
            <a:pPr lvl="1"/>
            <a:r>
              <a:rPr lang="cs-CZ" dirty="0"/>
              <a:t>Snižování přímých plateb velkým farmám</a:t>
            </a:r>
          </a:p>
          <a:p>
            <a:r>
              <a:rPr lang="cs-CZ" dirty="0" err="1"/>
              <a:t>Degresivita</a:t>
            </a:r>
            <a:r>
              <a:rPr lang="cs-CZ" dirty="0"/>
              <a:t> (finanční disciplína)</a:t>
            </a:r>
          </a:p>
          <a:p>
            <a:pPr lvl="1"/>
            <a:r>
              <a:rPr lang="cs-CZ" dirty="0"/>
              <a:t>Roční stropy a lineární snižování přímých plateb</a:t>
            </a:r>
          </a:p>
          <a:p>
            <a:r>
              <a:rPr lang="cs-CZ" dirty="0"/>
              <a:t>Set </a:t>
            </a:r>
            <a:r>
              <a:rPr lang="cs-CZ" dirty="0" err="1"/>
              <a:t>aside</a:t>
            </a:r>
            <a:r>
              <a:rPr lang="cs-CZ" dirty="0"/>
              <a:t> opatření</a:t>
            </a:r>
          </a:p>
          <a:p>
            <a:pPr lvl="1"/>
            <a:r>
              <a:rPr lang="cs-CZ" dirty="0"/>
              <a:t>Ukládání půdy do klidu</a:t>
            </a:r>
          </a:p>
          <a:p>
            <a:pPr lvl="1"/>
            <a:endParaRPr lang="cs-CZ" dirty="0"/>
          </a:p>
          <a:p>
            <a:pPr lvl="2"/>
            <a:endParaRPr lang="cs-CZ" dirty="0"/>
          </a:p>
          <a:p>
            <a:pPr lvl="1"/>
            <a:endParaRPr lang="en-GB" dirty="0"/>
          </a:p>
        </p:txBody>
      </p:sp>
      <p:sp>
        <p:nvSpPr>
          <p:cNvPr id="4" name="Zástupný symbol pro obsah 3"/>
          <p:cNvSpPr>
            <a:spLocks noGrp="1"/>
          </p:cNvSpPr>
          <p:nvPr>
            <p:ph sz="half" idx="2"/>
          </p:nvPr>
        </p:nvSpPr>
        <p:spPr>
          <a:xfrm>
            <a:off x="7190747" y="1905000"/>
            <a:ext cx="4313864" cy="4328888"/>
          </a:xfrm>
        </p:spPr>
        <p:txBody>
          <a:bodyPr>
            <a:normAutofit fontScale="77500" lnSpcReduction="20000"/>
          </a:bodyPr>
          <a:lstStyle/>
          <a:p>
            <a:r>
              <a:rPr lang="cs-CZ" dirty="0"/>
              <a:t>Rozvoj venkova</a:t>
            </a:r>
          </a:p>
          <a:p>
            <a:r>
              <a:rPr lang="cs-CZ" dirty="0"/>
              <a:t>Poradenský systém pro zemědělce (audity farem)</a:t>
            </a:r>
          </a:p>
          <a:p>
            <a:r>
              <a:rPr lang="en-US" dirty="0" err="1"/>
              <a:t>Rozdělení</a:t>
            </a:r>
            <a:r>
              <a:rPr lang="en-US" dirty="0"/>
              <a:t> </a:t>
            </a:r>
            <a:r>
              <a:rPr lang="en-US" dirty="0" err="1"/>
              <a:t>Evropského</a:t>
            </a:r>
            <a:r>
              <a:rPr lang="en-US" dirty="0"/>
              <a:t> </a:t>
            </a:r>
            <a:r>
              <a:rPr lang="en-US" dirty="0" err="1"/>
              <a:t>zemědělského</a:t>
            </a:r>
            <a:r>
              <a:rPr lang="en-US" dirty="0"/>
              <a:t> </a:t>
            </a:r>
            <a:r>
              <a:rPr lang="en-US" dirty="0" err="1"/>
              <a:t>orientačního</a:t>
            </a:r>
            <a:r>
              <a:rPr lang="en-US" dirty="0"/>
              <a:t> a </a:t>
            </a:r>
            <a:r>
              <a:rPr lang="en-US" dirty="0" err="1"/>
              <a:t>záručního</a:t>
            </a:r>
            <a:r>
              <a:rPr lang="en-US" dirty="0"/>
              <a:t> </a:t>
            </a:r>
            <a:r>
              <a:rPr lang="en-US" dirty="0" err="1"/>
              <a:t>fondu</a:t>
            </a:r>
            <a:r>
              <a:rPr lang="en-US" dirty="0"/>
              <a:t> pro </a:t>
            </a:r>
            <a:r>
              <a:rPr lang="en-US" dirty="0" err="1"/>
              <a:t>zemědělství</a:t>
            </a:r>
            <a:r>
              <a:rPr lang="en-US" dirty="0"/>
              <a:t> (EAGGF)</a:t>
            </a:r>
            <a:r>
              <a:rPr lang="cs-CZ" dirty="0"/>
              <a:t> na</a:t>
            </a:r>
          </a:p>
          <a:p>
            <a:pPr lvl="1"/>
            <a:r>
              <a:rPr lang="en-US" dirty="0" err="1"/>
              <a:t>Evropský</a:t>
            </a:r>
            <a:r>
              <a:rPr lang="en-US" dirty="0"/>
              <a:t> </a:t>
            </a:r>
            <a:r>
              <a:rPr lang="en-US" dirty="0" err="1"/>
              <a:t>zemědělský</a:t>
            </a:r>
            <a:r>
              <a:rPr lang="en-US" dirty="0"/>
              <a:t> </a:t>
            </a:r>
            <a:r>
              <a:rPr lang="en-US" dirty="0" err="1"/>
              <a:t>záruční</a:t>
            </a:r>
            <a:r>
              <a:rPr lang="en-US" dirty="0"/>
              <a:t> fond (EAGRD - pro </a:t>
            </a:r>
            <a:r>
              <a:rPr lang="en-US" dirty="0" err="1"/>
              <a:t>přímé</a:t>
            </a:r>
            <a:r>
              <a:rPr lang="en-US" dirty="0"/>
              <a:t> </a:t>
            </a:r>
            <a:r>
              <a:rPr lang="en-US" dirty="0" err="1"/>
              <a:t>platby</a:t>
            </a:r>
            <a:r>
              <a:rPr lang="en-US" dirty="0"/>
              <a:t>) </a:t>
            </a:r>
            <a:endParaRPr lang="cs-CZ" dirty="0"/>
          </a:p>
          <a:p>
            <a:pPr lvl="1"/>
            <a:r>
              <a:rPr lang="en-US" dirty="0" err="1"/>
              <a:t>Evropský</a:t>
            </a:r>
            <a:r>
              <a:rPr lang="en-US" dirty="0"/>
              <a:t> </a:t>
            </a:r>
            <a:r>
              <a:rPr lang="en-US" dirty="0" err="1"/>
              <a:t>zemědělský</a:t>
            </a:r>
            <a:r>
              <a:rPr lang="en-US" dirty="0"/>
              <a:t> fond pro </a:t>
            </a:r>
            <a:r>
              <a:rPr lang="en-US" dirty="0" err="1"/>
              <a:t>rozvoj</a:t>
            </a:r>
            <a:r>
              <a:rPr lang="en-US" dirty="0"/>
              <a:t> </a:t>
            </a:r>
            <a:r>
              <a:rPr lang="en-US" dirty="0" err="1"/>
              <a:t>venkova</a:t>
            </a:r>
            <a:r>
              <a:rPr lang="en-US" dirty="0"/>
              <a:t> (EAFRD)</a:t>
            </a:r>
            <a:endParaRPr lang="cs-CZ" dirty="0"/>
          </a:p>
          <a:p>
            <a:r>
              <a:rPr lang="cs-CZ" dirty="0"/>
              <a:t>Flexibilita </a:t>
            </a:r>
          </a:p>
          <a:p>
            <a:r>
              <a:rPr lang="cs-CZ" dirty="0"/>
              <a:t>Jednotná společná organizace zemědělských trhů</a:t>
            </a:r>
          </a:p>
          <a:p>
            <a:pPr lvl="1"/>
            <a:r>
              <a:rPr lang="cs-CZ" dirty="0"/>
              <a:t>Snížení intervenčních cen, příp. zrušení intervenčních nákupů</a:t>
            </a:r>
          </a:p>
          <a:p>
            <a:endParaRPr lang="cs-CZ" dirty="0"/>
          </a:p>
        </p:txBody>
      </p:sp>
    </p:spTree>
    <p:extLst>
      <p:ext uri="{BB962C8B-B14F-4D97-AF65-F5344CB8AC3E}">
        <p14:creationId xmlns:p14="http://schemas.microsoft.com/office/powerpoint/2010/main" val="155076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B2F87-9E71-46BB-9958-628557E3C578}"/>
              </a:ext>
            </a:extLst>
          </p:cNvPr>
          <p:cNvSpPr>
            <a:spLocks noGrp="1"/>
          </p:cNvSpPr>
          <p:nvPr>
            <p:ph type="title"/>
          </p:nvPr>
        </p:nvSpPr>
        <p:spPr/>
        <p:txBody>
          <a:bodyPr/>
          <a:lstStyle/>
          <a:p>
            <a:r>
              <a:rPr lang="cs-CZ" dirty="0" err="1"/>
              <a:t>Health</a:t>
            </a:r>
            <a:r>
              <a:rPr lang="cs-CZ" dirty="0"/>
              <a:t> </a:t>
            </a:r>
            <a:r>
              <a:rPr lang="cs-CZ" dirty="0" err="1"/>
              <a:t>Check</a:t>
            </a:r>
            <a:r>
              <a:rPr lang="cs-CZ" dirty="0"/>
              <a:t> 2008 </a:t>
            </a:r>
            <a:br>
              <a:rPr lang="cs-CZ" dirty="0"/>
            </a:br>
            <a:r>
              <a:rPr lang="cs-CZ" sz="3200" dirty="0"/>
              <a:t>(kontrola funkčnosti)</a:t>
            </a:r>
            <a:endParaRPr lang="cs-CZ" dirty="0"/>
          </a:p>
        </p:txBody>
      </p:sp>
      <p:sp>
        <p:nvSpPr>
          <p:cNvPr id="3" name="Zástupný symbol pro obsah 2">
            <a:extLst>
              <a:ext uri="{FF2B5EF4-FFF2-40B4-BE49-F238E27FC236}">
                <a16:creationId xmlns:a16="http://schemas.microsoft.com/office/drawing/2014/main" id="{AA733A0D-38B2-45F8-990E-EB3BD24B1673}"/>
              </a:ext>
            </a:extLst>
          </p:cNvPr>
          <p:cNvSpPr>
            <a:spLocks noGrp="1"/>
          </p:cNvSpPr>
          <p:nvPr>
            <p:ph idx="1"/>
          </p:nvPr>
        </p:nvSpPr>
        <p:spPr>
          <a:xfrm>
            <a:off x="2589212" y="2133600"/>
            <a:ext cx="8915400" cy="4100290"/>
          </a:xfrm>
        </p:spPr>
        <p:txBody>
          <a:bodyPr>
            <a:normAutofit/>
          </a:bodyPr>
          <a:lstStyle/>
          <a:p>
            <a:pPr lvl="1"/>
            <a:r>
              <a:rPr lang="cs-CZ" dirty="0"/>
              <a:t>Úprava stávajících mechanismů</a:t>
            </a:r>
          </a:p>
          <a:p>
            <a:pPr lvl="2"/>
            <a:r>
              <a:rPr lang="cs-CZ" dirty="0"/>
              <a:t>Zvýšení povinné modulace</a:t>
            </a:r>
          </a:p>
          <a:p>
            <a:pPr lvl="3"/>
            <a:r>
              <a:rPr lang="cs-CZ" dirty="0"/>
              <a:t>Vazba na výzvy</a:t>
            </a:r>
          </a:p>
          <a:p>
            <a:pPr lvl="2"/>
            <a:r>
              <a:rPr lang="cs-CZ" dirty="0"/>
              <a:t>Pokračování v </a:t>
            </a:r>
            <a:r>
              <a:rPr lang="cs-CZ" dirty="0" err="1"/>
              <a:t>decoupling</a:t>
            </a:r>
            <a:endParaRPr lang="cs-CZ" dirty="0"/>
          </a:p>
          <a:p>
            <a:pPr lvl="2"/>
            <a:r>
              <a:rPr lang="cs-CZ" dirty="0"/>
              <a:t>Změny v systému mléčných kvót</a:t>
            </a:r>
          </a:p>
          <a:p>
            <a:pPr lvl="2"/>
            <a:r>
              <a:rPr lang="cs-CZ" dirty="0"/>
              <a:t>Zrušení povinného vyjímání části půdy z produkce (set-</a:t>
            </a:r>
            <a:r>
              <a:rPr lang="cs-CZ" dirty="0" err="1"/>
              <a:t>aside</a:t>
            </a:r>
            <a:r>
              <a:rPr lang="cs-CZ" dirty="0"/>
              <a:t> opatření)</a:t>
            </a:r>
          </a:p>
          <a:p>
            <a:pPr lvl="2"/>
            <a:r>
              <a:rPr lang="cs-CZ" dirty="0"/>
              <a:t>Zrušení hektarové podpory pěstování energetických plodin</a:t>
            </a:r>
          </a:p>
          <a:p>
            <a:pPr lvl="1"/>
            <a:r>
              <a:rPr lang="cs-CZ" dirty="0"/>
              <a:t>Nové výzvy v rámci programu rozvoje venkova</a:t>
            </a:r>
          </a:p>
          <a:p>
            <a:pPr lvl="2"/>
            <a:r>
              <a:rPr lang="cs-CZ" dirty="0"/>
              <a:t>Řízení rizik, Změny klimatu, Biopaliva, Voda, Biologická rozmanitost</a:t>
            </a:r>
          </a:p>
          <a:p>
            <a:endParaRPr lang="cs-CZ" dirty="0"/>
          </a:p>
        </p:txBody>
      </p:sp>
    </p:spTree>
    <p:extLst>
      <p:ext uri="{BB962C8B-B14F-4D97-AF65-F5344CB8AC3E}">
        <p14:creationId xmlns:p14="http://schemas.microsoft.com/office/powerpoint/2010/main" val="247394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1280890"/>
          </a:xfrm>
        </p:spPr>
        <p:txBody>
          <a:bodyPr/>
          <a:lstStyle/>
          <a:p>
            <a:r>
              <a:rPr lang="cs-CZ"/>
              <a:t>Reformy CAP</a:t>
            </a:r>
            <a:endParaRPr lang="en-GB" dirty="0"/>
          </a:p>
        </p:txBody>
      </p:sp>
      <p:sp>
        <p:nvSpPr>
          <p:cNvPr id="3" name="Zástupný symbol pro obsah 2"/>
          <p:cNvSpPr>
            <a:spLocks noGrp="1"/>
          </p:cNvSpPr>
          <p:nvPr>
            <p:ph idx="1"/>
          </p:nvPr>
        </p:nvSpPr>
        <p:spPr>
          <a:xfrm>
            <a:off x="2589212" y="2133600"/>
            <a:ext cx="8915400" cy="3777622"/>
          </a:xfrm>
        </p:spPr>
        <p:txBody>
          <a:bodyPr>
            <a:normAutofit fontScale="92500" lnSpcReduction="20000"/>
          </a:bodyPr>
          <a:lstStyle/>
          <a:p>
            <a:r>
              <a:rPr lang="cs-CZ" dirty="0"/>
              <a:t>CAP 2014 – 2020</a:t>
            </a:r>
          </a:p>
          <a:p>
            <a:pPr lvl="1"/>
            <a:r>
              <a:rPr lang="cs-CZ" dirty="0"/>
              <a:t>Nové problémy, výzvy a cíle (čl. 110 odst. 1 nařízení č. 1306/2013)</a:t>
            </a:r>
          </a:p>
          <a:p>
            <a:pPr lvl="2"/>
            <a:r>
              <a:rPr lang="cs-CZ" dirty="0"/>
              <a:t>Hospodářské </a:t>
            </a:r>
          </a:p>
          <a:p>
            <a:pPr lvl="3"/>
            <a:r>
              <a:rPr lang="cs-CZ" dirty="0"/>
              <a:t>Dostatek kvalitních potravin, zemědělská produktivita</a:t>
            </a:r>
          </a:p>
          <a:p>
            <a:pPr lvl="3"/>
            <a:r>
              <a:rPr lang="cs-CZ" dirty="0"/>
              <a:t>Stabilní ceny</a:t>
            </a:r>
          </a:p>
          <a:p>
            <a:pPr lvl="2"/>
            <a:r>
              <a:rPr lang="cs-CZ" dirty="0"/>
              <a:t>Environmentální </a:t>
            </a:r>
          </a:p>
          <a:p>
            <a:pPr lvl="3"/>
            <a:r>
              <a:rPr lang="cs-CZ" dirty="0"/>
              <a:t>Udržitelné hospodaření s přírodními zdroji</a:t>
            </a:r>
          </a:p>
          <a:p>
            <a:pPr lvl="3"/>
            <a:r>
              <a:rPr lang="cs-CZ" dirty="0"/>
              <a:t>Adaptace na změny klimatu</a:t>
            </a:r>
          </a:p>
          <a:p>
            <a:pPr lvl="2"/>
            <a:r>
              <a:rPr lang="cs-CZ" dirty="0"/>
              <a:t>Územní/pozemkové </a:t>
            </a:r>
          </a:p>
          <a:p>
            <a:pPr lvl="3"/>
            <a:r>
              <a:rPr lang="cs-CZ" dirty="0"/>
              <a:t>Rozvoj venkova</a:t>
            </a:r>
          </a:p>
          <a:p>
            <a:pPr lvl="3"/>
            <a:r>
              <a:rPr lang="cs-CZ" dirty="0"/>
              <a:t>Vyvážený rozvoj území</a:t>
            </a:r>
          </a:p>
          <a:p>
            <a:pPr lvl="2"/>
            <a:r>
              <a:rPr lang="cs-CZ" dirty="0"/>
              <a:t>Konkurenceschopnost, udržitelnost a efektivita</a:t>
            </a:r>
          </a:p>
          <a:p>
            <a:pPr lvl="1"/>
            <a:r>
              <a:rPr lang="cs-CZ" dirty="0" smtClean="0"/>
              <a:t>Legislativa</a:t>
            </a:r>
            <a:endParaRPr lang="en-GB" dirty="0"/>
          </a:p>
        </p:txBody>
      </p:sp>
    </p:spTree>
    <p:extLst>
      <p:ext uri="{BB962C8B-B14F-4D97-AF65-F5344CB8AC3E}">
        <p14:creationId xmlns:p14="http://schemas.microsoft.com/office/powerpoint/2010/main" val="1306767742"/>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140</TotalTime>
  <Words>1737</Words>
  <Application>Microsoft Office PowerPoint</Application>
  <PresentationFormat>Širokoúhlá obrazovka</PresentationFormat>
  <Paragraphs>322</Paragraphs>
  <Slides>32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32</vt:i4>
      </vt:variant>
    </vt:vector>
  </HeadingPairs>
  <TitlesOfParts>
    <vt:vector size="37" baseType="lpstr">
      <vt:lpstr>Arial</vt:lpstr>
      <vt:lpstr>Cambria Math</vt:lpstr>
      <vt:lpstr>Century Gothic</vt:lpstr>
      <vt:lpstr>Wingdings 3</vt:lpstr>
      <vt:lpstr>Stébla</vt:lpstr>
      <vt:lpstr>Společná zemědělská politika EU – právní základ, cíle, nástroje. </vt:lpstr>
      <vt:lpstr>Společná zemědělská politika EU</vt:lpstr>
      <vt:lpstr>Společná zemědělská politika (CAP)</vt:lpstr>
      <vt:lpstr>Case 5/67 a 5/73</vt:lpstr>
      <vt:lpstr>Společná zemědělská politika (SZP/CAP) od roku 1962</vt:lpstr>
      <vt:lpstr>Reformy CAP</vt:lpstr>
      <vt:lpstr>Mid-term Review 2003 (Fischlerova reforma)</vt:lpstr>
      <vt:lpstr>Health Check 2008  (kontrola funkčnosti)</vt:lpstr>
      <vt:lpstr>Reformy CAP</vt:lpstr>
      <vt:lpstr>Schéma SZP 2014 - 2020</vt:lpstr>
      <vt:lpstr>OMNIBUS regulation </vt:lpstr>
      <vt:lpstr>Prezentace aplikace PowerPoint</vt:lpstr>
      <vt:lpstr>Financování, řízení a sledování společné zemědělské politiky </vt:lpstr>
      <vt:lpstr>Společná organizace trhů</vt:lpstr>
      <vt:lpstr>Schéma společné organizace trhu</vt:lpstr>
      <vt:lpstr>Přímé platby</vt:lpstr>
      <vt:lpstr>Prezentace aplikace PowerPoint</vt:lpstr>
      <vt:lpstr>Prezentace aplikace PowerPoint</vt:lpstr>
      <vt:lpstr>Další přímé platby (dobrovolné)</vt:lpstr>
      <vt:lpstr>Prezentace aplikace PowerPoint</vt:lpstr>
      <vt:lpstr>Podmínky pro přímé platby</vt:lpstr>
      <vt:lpstr>Platební nároky C-470/08</vt:lpstr>
      <vt:lpstr>Politika rozvoje venkova 2014 - 2020</vt:lpstr>
      <vt:lpstr>Politika rozvoje venkova</vt:lpstr>
      <vt:lpstr>Nástroje politiky rozvoje venkova</vt:lpstr>
      <vt:lpstr>Evropský model zemědělství</vt:lpstr>
      <vt:lpstr>Prezentace aplikace PowerPoint</vt:lpstr>
      <vt:lpstr>SZP po roce 2020 COM (2017)713 final </vt:lpstr>
      <vt:lpstr>SZP po roce 2020 (návrhy) https://ec.europa.eu/czech-republic/news/180601_spolecna_zemedelska_politika_cs</vt:lpstr>
      <vt:lpstr>SZP po roce 2020 (návrhy) https://ec.europa.eu/czech-republic/news/180601_spolecna_zemedelska_politika_cs</vt:lpstr>
      <vt:lpstr>SZP po roce 2020 (návrhy) https://ec.europa.eu/czech-republic/news/180601_spolecna_zemedelska_politika_cs</vt:lpstr>
      <vt:lpstr>SZP po roce 2020 (návrhy) https://ec.europa.eu/czech-republic/news/180601_spolecna_zemedelska_politika_cs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Společná zemědělská politika EU – právní základ, cíle, principy. Nástroje společné zemědělské politiky EU a jejich uplatňování. </dc:title>
  <dc:creator>Jana</dc:creator>
  <cp:lastModifiedBy>Jana Tkáčiková</cp:lastModifiedBy>
  <cp:revision>12</cp:revision>
  <dcterms:created xsi:type="dcterms:W3CDTF">2019-02-24T15:33:55Z</dcterms:created>
  <dcterms:modified xsi:type="dcterms:W3CDTF">2019-05-21T07:56:57Z</dcterms:modified>
</cp:coreProperties>
</file>