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2"/>
  </p:notesMasterIdLst>
  <p:sldIdLst>
    <p:sldId id="256" r:id="rId2"/>
    <p:sldId id="278" r:id="rId3"/>
    <p:sldId id="279" r:id="rId4"/>
    <p:sldId id="310" r:id="rId5"/>
    <p:sldId id="311" r:id="rId6"/>
    <p:sldId id="280" r:id="rId7"/>
    <p:sldId id="284" r:id="rId8"/>
    <p:sldId id="285" r:id="rId9"/>
    <p:sldId id="286" r:id="rId10"/>
    <p:sldId id="303" r:id="rId11"/>
    <p:sldId id="325" r:id="rId12"/>
    <p:sldId id="327" r:id="rId13"/>
    <p:sldId id="332" r:id="rId14"/>
    <p:sldId id="333" r:id="rId15"/>
    <p:sldId id="335" r:id="rId16"/>
    <p:sldId id="336" r:id="rId17"/>
    <p:sldId id="337" r:id="rId18"/>
    <p:sldId id="339" r:id="rId19"/>
    <p:sldId id="326" r:id="rId20"/>
    <p:sldId id="340" r:id="rId21"/>
    <p:sldId id="341" r:id="rId22"/>
    <p:sldId id="342" r:id="rId23"/>
    <p:sldId id="287" r:id="rId24"/>
    <p:sldId id="290" r:id="rId25"/>
    <p:sldId id="328" r:id="rId26"/>
    <p:sldId id="292" r:id="rId27"/>
    <p:sldId id="293" r:id="rId28"/>
    <p:sldId id="295" r:id="rId29"/>
    <p:sldId id="294" r:id="rId30"/>
    <p:sldId id="296" r:id="rId31"/>
    <p:sldId id="297" r:id="rId32"/>
    <p:sldId id="298" r:id="rId33"/>
    <p:sldId id="301" r:id="rId34"/>
    <p:sldId id="302" r:id="rId35"/>
    <p:sldId id="260" r:id="rId36"/>
    <p:sldId id="261" r:id="rId37"/>
    <p:sldId id="312" r:id="rId38"/>
    <p:sldId id="313" r:id="rId39"/>
    <p:sldId id="263" r:id="rId40"/>
    <p:sldId id="264" r:id="rId41"/>
    <p:sldId id="314" r:id="rId42"/>
    <p:sldId id="265" r:id="rId43"/>
    <p:sldId id="315" r:id="rId44"/>
    <p:sldId id="316" r:id="rId45"/>
    <p:sldId id="319" r:id="rId46"/>
    <p:sldId id="318" r:id="rId47"/>
    <p:sldId id="317" r:id="rId48"/>
    <p:sldId id="320" r:id="rId49"/>
    <p:sldId id="262" r:id="rId50"/>
    <p:sldId id="308" r:id="rId51"/>
    <p:sldId id="321" r:id="rId52"/>
    <p:sldId id="277" r:id="rId53"/>
    <p:sldId id="322" r:id="rId54"/>
    <p:sldId id="323" r:id="rId55"/>
    <p:sldId id="324" r:id="rId56"/>
    <p:sldId id="306" r:id="rId57"/>
    <p:sldId id="307" r:id="rId58"/>
    <p:sldId id="271" r:id="rId59"/>
    <p:sldId id="330" r:id="rId60"/>
    <p:sldId id="274" r:id="rId61"/>
    <p:sldId id="267" r:id="rId62"/>
    <p:sldId id="272" r:id="rId63"/>
    <p:sldId id="273" r:id="rId64"/>
    <p:sldId id="276" r:id="rId65"/>
    <p:sldId id="331" r:id="rId66"/>
    <p:sldId id="275" r:id="rId67"/>
    <p:sldId id="268" r:id="rId68"/>
    <p:sldId id="270" r:id="rId69"/>
    <p:sldId id="269" r:id="rId70"/>
    <p:sldId id="329" r:id="rId7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2" Type="http://schemas.openxmlformats.org/officeDocument/2006/relationships/image" Target="../media/image10.svg"/><Relationship Id="rId1" Type="http://schemas.openxmlformats.org/officeDocument/2006/relationships/image" Target="../media/image7.png"/><Relationship Id="rId6" Type="http://schemas.openxmlformats.org/officeDocument/2006/relationships/image" Target="../media/image14.svg"/><Relationship Id="rId5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CF3A8B-9B86-4A27-8585-E36FB65510F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EE930D26-A425-42D1-B421-E59893A21886}">
      <dgm:prSet/>
      <dgm:spPr/>
      <dgm:t>
        <a:bodyPr/>
        <a:lstStyle/>
        <a:p>
          <a:r>
            <a:rPr lang="cs-CZ"/>
            <a:t>Vzájemné ovlivňování </a:t>
          </a:r>
          <a:endParaRPr lang="en-US"/>
        </a:p>
      </dgm:t>
    </dgm:pt>
    <dgm:pt modelId="{3AE332C8-E09D-489A-B4B9-999EE0B985B7}" type="parTrans" cxnId="{9FC4532B-7944-4E2D-8E41-5A8CE73ABDB5}">
      <dgm:prSet/>
      <dgm:spPr/>
      <dgm:t>
        <a:bodyPr/>
        <a:lstStyle/>
        <a:p>
          <a:endParaRPr lang="en-US"/>
        </a:p>
      </dgm:t>
    </dgm:pt>
    <dgm:pt modelId="{B15FEDF9-CDE4-4387-887D-D28B2150B1FE}" type="sibTrans" cxnId="{9FC4532B-7944-4E2D-8E41-5A8CE73ABDB5}">
      <dgm:prSet/>
      <dgm:spPr/>
      <dgm:t>
        <a:bodyPr/>
        <a:lstStyle/>
        <a:p>
          <a:endParaRPr lang="en-US"/>
        </a:p>
      </dgm:t>
    </dgm:pt>
    <dgm:pt modelId="{6FD25B06-B633-45D5-8250-2AB7189A55B2}">
      <dgm:prSet/>
      <dgm:spPr/>
      <dgm:t>
        <a:bodyPr/>
        <a:lstStyle/>
        <a:p>
          <a:r>
            <a:rPr lang="cs-CZ"/>
            <a:t>Dotčené složky životního prostředí</a:t>
          </a:r>
          <a:endParaRPr lang="en-US"/>
        </a:p>
      </dgm:t>
    </dgm:pt>
    <dgm:pt modelId="{EE9BA3A1-0A7E-4A29-9F0A-26A5D523D2DD}" type="parTrans" cxnId="{25C73196-41F0-4EDA-B5D9-60160301B4DF}">
      <dgm:prSet/>
      <dgm:spPr/>
      <dgm:t>
        <a:bodyPr/>
        <a:lstStyle/>
        <a:p>
          <a:endParaRPr lang="en-US"/>
        </a:p>
      </dgm:t>
    </dgm:pt>
    <dgm:pt modelId="{83AE7DA8-DD86-4A77-8724-D942C50C8151}" type="sibTrans" cxnId="{25C73196-41F0-4EDA-B5D9-60160301B4DF}">
      <dgm:prSet/>
      <dgm:spPr/>
      <dgm:t>
        <a:bodyPr/>
        <a:lstStyle/>
        <a:p>
          <a:endParaRPr lang="en-US"/>
        </a:p>
      </dgm:t>
    </dgm:pt>
    <dgm:pt modelId="{7BC48C67-D923-460C-A6BF-F89E1648FC54}">
      <dgm:prSet/>
      <dgm:spPr/>
      <dgm:t>
        <a:bodyPr/>
        <a:lstStyle/>
        <a:p>
          <a:r>
            <a:rPr lang="cs-CZ"/>
            <a:t>Půda</a:t>
          </a:r>
          <a:endParaRPr lang="en-US"/>
        </a:p>
      </dgm:t>
    </dgm:pt>
    <dgm:pt modelId="{FA8CC90C-DFF1-4069-B0BD-7C3D0F4B9F73}" type="parTrans" cxnId="{6AA1D89D-1206-4ED2-874F-AB76F81C284C}">
      <dgm:prSet/>
      <dgm:spPr/>
      <dgm:t>
        <a:bodyPr/>
        <a:lstStyle/>
        <a:p>
          <a:endParaRPr lang="en-US"/>
        </a:p>
      </dgm:t>
    </dgm:pt>
    <dgm:pt modelId="{4F8FB857-BD63-4393-BDFD-473E3A4D2017}" type="sibTrans" cxnId="{6AA1D89D-1206-4ED2-874F-AB76F81C284C}">
      <dgm:prSet/>
      <dgm:spPr/>
      <dgm:t>
        <a:bodyPr/>
        <a:lstStyle/>
        <a:p>
          <a:endParaRPr lang="en-US"/>
        </a:p>
      </dgm:t>
    </dgm:pt>
    <dgm:pt modelId="{1235719C-AC71-4E16-A857-E4B026E3E0C8}">
      <dgm:prSet/>
      <dgm:spPr/>
      <dgm:t>
        <a:bodyPr/>
        <a:lstStyle/>
        <a:p>
          <a:r>
            <a:rPr lang="cs-CZ"/>
            <a:t>Voda</a:t>
          </a:r>
          <a:endParaRPr lang="en-US"/>
        </a:p>
      </dgm:t>
    </dgm:pt>
    <dgm:pt modelId="{74D4C306-C893-464C-955A-C58373FCB0F4}" type="parTrans" cxnId="{0C71CBBB-598A-4F75-AD5B-A3B069F65425}">
      <dgm:prSet/>
      <dgm:spPr/>
      <dgm:t>
        <a:bodyPr/>
        <a:lstStyle/>
        <a:p>
          <a:endParaRPr lang="en-US"/>
        </a:p>
      </dgm:t>
    </dgm:pt>
    <dgm:pt modelId="{6BE7F0FE-DF69-405E-BC3E-0E137D4EEBB4}" type="sibTrans" cxnId="{0C71CBBB-598A-4F75-AD5B-A3B069F65425}">
      <dgm:prSet/>
      <dgm:spPr/>
      <dgm:t>
        <a:bodyPr/>
        <a:lstStyle/>
        <a:p>
          <a:endParaRPr lang="en-US"/>
        </a:p>
      </dgm:t>
    </dgm:pt>
    <dgm:pt modelId="{25FEC21A-8F04-4EE7-9359-2789207632EA}">
      <dgm:prSet/>
      <dgm:spPr/>
      <dgm:t>
        <a:bodyPr/>
        <a:lstStyle/>
        <a:p>
          <a:r>
            <a:rPr lang="cs-CZ"/>
            <a:t>Krajina </a:t>
          </a:r>
          <a:endParaRPr lang="en-US"/>
        </a:p>
      </dgm:t>
    </dgm:pt>
    <dgm:pt modelId="{F3AE669F-915D-4685-95D5-5435B4866236}" type="parTrans" cxnId="{07E4C320-63D7-47F0-91A1-0FB986F669C2}">
      <dgm:prSet/>
      <dgm:spPr/>
      <dgm:t>
        <a:bodyPr/>
        <a:lstStyle/>
        <a:p>
          <a:endParaRPr lang="en-US"/>
        </a:p>
      </dgm:t>
    </dgm:pt>
    <dgm:pt modelId="{03EA8355-DEBE-48E7-85B7-6D6629E79C32}" type="sibTrans" cxnId="{07E4C320-63D7-47F0-91A1-0FB986F669C2}">
      <dgm:prSet/>
      <dgm:spPr/>
      <dgm:t>
        <a:bodyPr/>
        <a:lstStyle/>
        <a:p>
          <a:endParaRPr lang="en-US"/>
        </a:p>
      </dgm:t>
    </dgm:pt>
    <dgm:pt modelId="{ADE0A32C-8FEE-41B8-ADCB-7C5D668CEA05}">
      <dgm:prSet/>
      <dgm:spPr/>
      <dgm:t>
        <a:bodyPr/>
        <a:lstStyle/>
        <a:p>
          <a:r>
            <a:rPr lang="cs-CZ"/>
            <a:t>Biodiverzita</a:t>
          </a:r>
          <a:endParaRPr lang="en-US"/>
        </a:p>
      </dgm:t>
    </dgm:pt>
    <dgm:pt modelId="{B298F6D0-70C7-470B-ADE2-5C350AE1123E}" type="parTrans" cxnId="{310F5754-1AE5-4925-9872-D90E0C4426A5}">
      <dgm:prSet/>
      <dgm:spPr/>
      <dgm:t>
        <a:bodyPr/>
        <a:lstStyle/>
        <a:p>
          <a:endParaRPr lang="en-US"/>
        </a:p>
      </dgm:t>
    </dgm:pt>
    <dgm:pt modelId="{2391345B-8885-4C3B-8ECA-F76698DF65B7}" type="sibTrans" cxnId="{310F5754-1AE5-4925-9872-D90E0C4426A5}">
      <dgm:prSet/>
      <dgm:spPr/>
      <dgm:t>
        <a:bodyPr/>
        <a:lstStyle/>
        <a:p>
          <a:endParaRPr lang="en-US"/>
        </a:p>
      </dgm:t>
    </dgm:pt>
    <dgm:pt modelId="{1E01BBF3-EBA9-44CF-9F73-7F860650EB1E}">
      <dgm:prSet/>
      <dgm:spPr/>
      <dgm:t>
        <a:bodyPr/>
        <a:lstStyle/>
        <a:p>
          <a:r>
            <a:rPr lang="cs-CZ"/>
            <a:t>Ovzduší </a:t>
          </a:r>
          <a:endParaRPr lang="en-US"/>
        </a:p>
      </dgm:t>
    </dgm:pt>
    <dgm:pt modelId="{E0AFA4D3-9AEA-4178-A7D1-EA81F6C152DC}" type="parTrans" cxnId="{28A52008-E5A0-4795-9E5B-60EB3D1C481D}">
      <dgm:prSet/>
      <dgm:spPr/>
      <dgm:t>
        <a:bodyPr/>
        <a:lstStyle/>
        <a:p>
          <a:endParaRPr lang="en-US"/>
        </a:p>
      </dgm:t>
    </dgm:pt>
    <dgm:pt modelId="{1A3EE903-4046-4E0A-804C-0CC5851A585D}" type="sibTrans" cxnId="{28A52008-E5A0-4795-9E5B-60EB3D1C481D}">
      <dgm:prSet/>
      <dgm:spPr/>
      <dgm:t>
        <a:bodyPr/>
        <a:lstStyle/>
        <a:p>
          <a:endParaRPr lang="en-US"/>
        </a:p>
      </dgm:t>
    </dgm:pt>
    <dgm:pt modelId="{481FF6BC-C9DF-430F-BD22-3527BC3AD412}" type="pres">
      <dgm:prSet presAssocID="{E5CF3A8B-9B86-4A27-8585-E36FB65510F7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AAB46E-F1E3-49F2-B6F2-03E186FA13D3}" type="pres">
      <dgm:prSet presAssocID="{EE930D26-A425-42D1-B421-E59893A21886}" presName="compNode" presStyleCnt="0"/>
      <dgm:spPr/>
    </dgm:pt>
    <dgm:pt modelId="{32B70D0D-D016-4F26-BDE9-F94A33B59CDA}" type="pres">
      <dgm:prSet presAssocID="{EE930D26-A425-42D1-B421-E59893A21886}" presName="bgRect" presStyleLbl="bgShp" presStyleIdx="0" presStyleCnt="2"/>
      <dgm:spPr/>
    </dgm:pt>
    <dgm:pt modelId="{715729F4-9E9F-4EE6-93DA-8DF07EDEF0EA}" type="pres">
      <dgm:prSet presAssocID="{EE930D26-A425-42D1-B421-E59893A21886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84F20D81-3E2A-422E-A41F-76DFA1F186FD}" type="pres">
      <dgm:prSet presAssocID="{EE930D26-A425-42D1-B421-E59893A21886}" presName="spaceRect" presStyleCnt="0"/>
      <dgm:spPr/>
    </dgm:pt>
    <dgm:pt modelId="{FE0957BA-97EE-449B-B2BA-C12762131523}" type="pres">
      <dgm:prSet presAssocID="{EE930D26-A425-42D1-B421-E59893A21886}" presName="parTx" presStyleLbl="revTx" presStyleIdx="0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0A08601-2AAB-48CF-8419-00803095AD2D}" type="pres">
      <dgm:prSet presAssocID="{B15FEDF9-CDE4-4387-887D-D28B2150B1FE}" presName="sibTrans" presStyleCnt="0"/>
      <dgm:spPr/>
    </dgm:pt>
    <dgm:pt modelId="{3C156C6B-A73C-4644-A6D8-52BD1214E7E6}" type="pres">
      <dgm:prSet presAssocID="{6FD25B06-B633-45D5-8250-2AB7189A55B2}" presName="compNode" presStyleCnt="0"/>
      <dgm:spPr/>
    </dgm:pt>
    <dgm:pt modelId="{C1BD3817-1858-44B6-BFCB-00D3B663F9E9}" type="pres">
      <dgm:prSet presAssocID="{6FD25B06-B633-45D5-8250-2AB7189A55B2}" presName="bgRect" presStyleLbl="bgShp" presStyleIdx="1" presStyleCnt="2"/>
      <dgm:spPr/>
    </dgm:pt>
    <dgm:pt modelId="{CE6BDC3B-F638-434A-902D-52A482558BE8}" type="pres">
      <dgm:prSet presAssocID="{6FD25B06-B633-45D5-8250-2AB7189A55B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24FF782-AA0E-47F8-B26D-3719287D31C0}" type="pres">
      <dgm:prSet presAssocID="{6FD25B06-B633-45D5-8250-2AB7189A55B2}" presName="spaceRect" presStyleCnt="0"/>
      <dgm:spPr/>
    </dgm:pt>
    <dgm:pt modelId="{AF20D240-215E-4D20-95A3-211B70BFB9F5}" type="pres">
      <dgm:prSet presAssocID="{6FD25B06-B633-45D5-8250-2AB7189A55B2}" presName="parTx" presStyleLbl="revTx" presStyleIdx="1" presStyleCnt="3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90E2BBE5-DEFD-4A49-899E-7B9D9D58AA3C}" type="pres">
      <dgm:prSet presAssocID="{6FD25B06-B633-45D5-8250-2AB7189A55B2}" presName="desTx" presStyleLbl="revTx" presStyleIdx="2" presStyleCnt="3">
        <dgm:presLayoutVars/>
      </dgm:prSet>
      <dgm:spPr/>
      <dgm:t>
        <a:bodyPr/>
        <a:lstStyle/>
        <a:p>
          <a:endParaRPr lang="cs-CZ"/>
        </a:p>
      </dgm:t>
    </dgm:pt>
  </dgm:ptLst>
  <dgm:cxnLst>
    <dgm:cxn modelId="{0C71CBBB-598A-4F75-AD5B-A3B069F65425}" srcId="{6FD25B06-B633-45D5-8250-2AB7189A55B2}" destId="{1235719C-AC71-4E16-A857-E4B026E3E0C8}" srcOrd="1" destOrd="0" parTransId="{74D4C306-C893-464C-955A-C58373FCB0F4}" sibTransId="{6BE7F0FE-DF69-405E-BC3E-0E137D4EEBB4}"/>
    <dgm:cxn modelId="{310F5754-1AE5-4925-9872-D90E0C4426A5}" srcId="{6FD25B06-B633-45D5-8250-2AB7189A55B2}" destId="{ADE0A32C-8FEE-41B8-ADCB-7C5D668CEA05}" srcOrd="3" destOrd="0" parTransId="{B298F6D0-70C7-470B-ADE2-5C350AE1123E}" sibTransId="{2391345B-8885-4C3B-8ECA-F76698DF65B7}"/>
    <dgm:cxn modelId="{20FEB8B2-F80D-4F79-B612-D083D9612AED}" type="presOf" srcId="{EE930D26-A425-42D1-B421-E59893A21886}" destId="{FE0957BA-97EE-449B-B2BA-C12762131523}" srcOrd="0" destOrd="0" presId="urn:microsoft.com/office/officeart/2018/2/layout/IconVerticalSolidList"/>
    <dgm:cxn modelId="{BAB6CFC7-FB35-4949-89E2-1BA77D36B990}" type="presOf" srcId="{7BC48C67-D923-460C-A6BF-F89E1648FC54}" destId="{90E2BBE5-DEFD-4A49-899E-7B9D9D58AA3C}" srcOrd="0" destOrd="0" presId="urn:microsoft.com/office/officeart/2018/2/layout/IconVerticalSolidList"/>
    <dgm:cxn modelId="{2A6D822E-AA89-4912-9794-6A84BE41BA19}" type="presOf" srcId="{E5CF3A8B-9B86-4A27-8585-E36FB65510F7}" destId="{481FF6BC-C9DF-430F-BD22-3527BC3AD412}" srcOrd="0" destOrd="0" presId="urn:microsoft.com/office/officeart/2018/2/layout/IconVerticalSolidList"/>
    <dgm:cxn modelId="{649E0441-2EA2-4539-9B61-90DDB758DF5A}" type="presOf" srcId="{6FD25B06-B633-45D5-8250-2AB7189A55B2}" destId="{AF20D240-215E-4D20-95A3-211B70BFB9F5}" srcOrd="0" destOrd="0" presId="urn:microsoft.com/office/officeart/2018/2/layout/IconVerticalSolidList"/>
    <dgm:cxn modelId="{36892061-1E2B-442F-A2C8-A721DB37E309}" type="presOf" srcId="{1235719C-AC71-4E16-A857-E4B026E3E0C8}" destId="{90E2BBE5-DEFD-4A49-899E-7B9D9D58AA3C}" srcOrd="0" destOrd="1" presId="urn:microsoft.com/office/officeart/2018/2/layout/IconVerticalSolidList"/>
    <dgm:cxn modelId="{07E4C320-63D7-47F0-91A1-0FB986F669C2}" srcId="{6FD25B06-B633-45D5-8250-2AB7189A55B2}" destId="{25FEC21A-8F04-4EE7-9359-2789207632EA}" srcOrd="2" destOrd="0" parTransId="{F3AE669F-915D-4685-95D5-5435B4866236}" sibTransId="{03EA8355-DEBE-48E7-85B7-6D6629E79C32}"/>
    <dgm:cxn modelId="{28A52008-E5A0-4795-9E5B-60EB3D1C481D}" srcId="{6FD25B06-B633-45D5-8250-2AB7189A55B2}" destId="{1E01BBF3-EBA9-44CF-9F73-7F860650EB1E}" srcOrd="4" destOrd="0" parTransId="{E0AFA4D3-9AEA-4178-A7D1-EA81F6C152DC}" sibTransId="{1A3EE903-4046-4E0A-804C-0CC5851A585D}"/>
    <dgm:cxn modelId="{5D4B0487-51F8-4D77-A0F1-3F723528069E}" type="presOf" srcId="{25FEC21A-8F04-4EE7-9359-2789207632EA}" destId="{90E2BBE5-DEFD-4A49-899E-7B9D9D58AA3C}" srcOrd="0" destOrd="2" presId="urn:microsoft.com/office/officeart/2018/2/layout/IconVerticalSolidList"/>
    <dgm:cxn modelId="{9FC4532B-7944-4E2D-8E41-5A8CE73ABDB5}" srcId="{E5CF3A8B-9B86-4A27-8585-E36FB65510F7}" destId="{EE930D26-A425-42D1-B421-E59893A21886}" srcOrd="0" destOrd="0" parTransId="{3AE332C8-E09D-489A-B4B9-999EE0B985B7}" sibTransId="{B15FEDF9-CDE4-4387-887D-D28B2150B1FE}"/>
    <dgm:cxn modelId="{25C73196-41F0-4EDA-B5D9-60160301B4DF}" srcId="{E5CF3A8B-9B86-4A27-8585-E36FB65510F7}" destId="{6FD25B06-B633-45D5-8250-2AB7189A55B2}" srcOrd="1" destOrd="0" parTransId="{EE9BA3A1-0A7E-4A29-9F0A-26A5D523D2DD}" sibTransId="{83AE7DA8-DD86-4A77-8724-D942C50C8151}"/>
    <dgm:cxn modelId="{6AA1D89D-1206-4ED2-874F-AB76F81C284C}" srcId="{6FD25B06-B633-45D5-8250-2AB7189A55B2}" destId="{7BC48C67-D923-460C-A6BF-F89E1648FC54}" srcOrd="0" destOrd="0" parTransId="{FA8CC90C-DFF1-4069-B0BD-7C3D0F4B9F73}" sibTransId="{4F8FB857-BD63-4393-BDFD-473E3A4D2017}"/>
    <dgm:cxn modelId="{6ECB2D98-4270-4975-94F8-9C35A0FF5435}" type="presOf" srcId="{1E01BBF3-EBA9-44CF-9F73-7F860650EB1E}" destId="{90E2BBE5-DEFD-4A49-899E-7B9D9D58AA3C}" srcOrd="0" destOrd="4" presId="urn:microsoft.com/office/officeart/2018/2/layout/IconVerticalSolidList"/>
    <dgm:cxn modelId="{4A4DDFAA-4E8C-4E5F-97FC-8F97BFF2EC5F}" type="presOf" srcId="{ADE0A32C-8FEE-41B8-ADCB-7C5D668CEA05}" destId="{90E2BBE5-DEFD-4A49-899E-7B9D9D58AA3C}" srcOrd="0" destOrd="3" presId="urn:microsoft.com/office/officeart/2018/2/layout/IconVerticalSolidList"/>
    <dgm:cxn modelId="{56ADC66D-788E-4C26-8421-6138C888E432}" type="presParOf" srcId="{481FF6BC-C9DF-430F-BD22-3527BC3AD412}" destId="{49AAB46E-F1E3-49F2-B6F2-03E186FA13D3}" srcOrd="0" destOrd="0" presId="urn:microsoft.com/office/officeart/2018/2/layout/IconVerticalSolidList"/>
    <dgm:cxn modelId="{40F399FC-53A0-43D1-B777-F9B0D0E0F745}" type="presParOf" srcId="{49AAB46E-F1E3-49F2-B6F2-03E186FA13D3}" destId="{32B70D0D-D016-4F26-BDE9-F94A33B59CDA}" srcOrd="0" destOrd="0" presId="urn:microsoft.com/office/officeart/2018/2/layout/IconVerticalSolidList"/>
    <dgm:cxn modelId="{386CEF96-5F1C-47C1-973D-11481E55A74C}" type="presParOf" srcId="{49AAB46E-F1E3-49F2-B6F2-03E186FA13D3}" destId="{715729F4-9E9F-4EE6-93DA-8DF07EDEF0EA}" srcOrd="1" destOrd="0" presId="urn:microsoft.com/office/officeart/2018/2/layout/IconVerticalSolidList"/>
    <dgm:cxn modelId="{18C8CE37-964A-4C73-B553-302F06A7C6AF}" type="presParOf" srcId="{49AAB46E-F1E3-49F2-B6F2-03E186FA13D3}" destId="{84F20D81-3E2A-422E-A41F-76DFA1F186FD}" srcOrd="2" destOrd="0" presId="urn:microsoft.com/office/officeart/2018/2/layout/IconVerticalSolidList"/>
    <dgm:cxn modelId="{E5B52F22-6E7D-4789-B345-B2146B3C75BA}" type="presParOf" srcId="{49AAB46E-F1E3-49F2-B6F2-03E186FA13D3}" destId="{FE0957BA-97EE-449B-B2BA-C12762131523}" srcOrd="3" destOrd="0" presId="urn:microsoft.com/office/officeart/2018/2/layout/IconVerticalSolidList"/>
    <dgm:cxn modelId="{6E0BD6D4-DFE9-4FC5-945F-4F94BC606593}" type="presParOf" srcId="{481FF6BC-C9DF-430F-BD22-3527BC3AD412}" destId="{B0A08601-2AAB-48CF-8419-00803095AD2D}" srcOrd="1" destOrd="0" presId="urn:microsoft.com/office/officeart/2018/2/layout/IconVerticalSolidList"/>
    <dgm:cxn modelId="{B226188E-27AB-4451-96C7-18651E434BED}" type="presParOf" srcId="{481FF6BC-C9DF-430F-BD22-3527BC3AD412}" destId="{3C156C6B-A73C-4644-A6D8-52BD1214E7E6}" srcOrd="2" destOrd="0" presId="urn:microsoft.com/office/officeart/2018/2/layout/IconVerticalSolidList"/>
    <dgm:cxn modelId="{04B98770-4F8E-4559-9E5F-88EA08D7BAE3}" type="presParOf" srcId="{3C156C6B-A73C-4644-A6D8-52BD1214E7E6}" destId="{C1BD3817-1858-44B6-BFCB-00D3B663F9E9}" srcOrd="0" destOrd="0" presId="urn:microsoft.com/office/officeart/2018/2/layout/IconVerticalSolidList"/>
    <dgm:cxn modelId="{26FE81B6-28E4-4F5F-88C3-8463ECC7067D}" type="presParOf" srcId="{3C156C6B-A73C-4644-A6D8-52BD1214E7E6}" destId="{CE6BDC3B-F638-434A-902D-52A482558BE8}" srcOrd="1" destOrd="0" presId="urn:microsoft.com/office/officeart/2018/2/layout/IconVerticalSolidList"/>
    <dgm:cxn modelId="{BCEA4F52-C1E8-4D4E-9855-8BBAB83D67C9}" type="presParOf" srcId="{3C156C6B-A73C-4644-A6D8-52BD1214E7E6}" destId="{524FF782-AA0E-47F8-B26D-3719287D31C0}" srcOrd="2" destOrd="0" presId="urn:microsoft.com/office/officeart/2018/2/layout/IconVerticalSolidList"/>
    <dgm:cxn modelId="{C7C383B7-0755-49CE-A5E8-444BAA63C27B}" type="presParOf" srcId="{3C156C6B-A73C-4644-A6D8-52BD1214E7E6}" destId="{AF20D240-215E-4D20-95A3-211B70BFB9F5}" srcOrd="3" destOrd="0" presId="urn:microsoft.com/office/officeart/2018/2/layout/IconVerticalSolidList"/>
    <dgm:cxn modelId="{643EB5CB-245A-4553-8A57-0E264B79F4CE}" type="presParOf" srcId="{3C156C6B-A73C-4644-A6D8-52BD1214E7E6}" destId="{90E2BBE5-DEFD-4A49-899E-7B9D9D58AA3C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00167B-5D1A-494F-AB38-F9C0E5B82F6A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FF05D4C-DA0C-4C70-83E7-715295C76648}">
      <dgm:prSet/>
      <dgm:spPr/>
      <dgm:t>
        <a:bodyPr/>
        <a:lstStyle/>
        <a:p>
          <a:pPr>
            <a:defRPr b="1"/>
          </a:pPr>
          <a:r>
            <a:rPr lang="cs-CZ"/>
            <a:t>Diverzifikace plodin </a:t>
          </a:r>
          <a:endParaRPr lang="en-US"/>
        </a:p>
      </dgm:t>
    </dgm:pt>
    <dgm:pt modelId="{F9D8F298-FB71-4563-87E9-379100E0F687}" type="parTrans" cxnId="{E04199EB-2648-45B6-835C-F4A106A49366}">
      <dgm:prSet/>
      <dgm:spPr/>
      <dgm:t>
        <a:bodyPr/>
        <a:lstStyle/>
        <a:p>
          <a:endParaRPr lang="en-US"/>
        </a:p>
      </dgm:t>
    </dgm:pt>
    <dgm:pt modelId="{B4AA4C83-EF63-4D26-BADE-34C3011A6072}" type="sibTrans" cxnId="{E04199EB-2648-45B6-835C-F4A106A49366}">
      <dgm:prSet/>
      <dgm:spPr/>
      <dgm:t>
        <a:bodyPr/>
        <a:lstStyle/>
        <a:p>
          <a:endParaRPr lang="en-US"/>
        </a:p>
      </dgm:t>
    </dgm:pt>
    <dgm:pt modelId="{B02CFA66-3115-4B3C-A505-51D3B31CD29B}">
      <dgm:prSet/>
      <dgm:spPr/>
      <dgm:t>
        <a:bodyPr/>
        <a:lstStyle/>
        <a:p>
          <a:r>
            <a:rPr lang="cs-CZ"/>
            <a:t>povinnost pěstovat určitý počet plodin</a:t>
          </a:r>
          <a:r>
            <a:rPr lang="cs-CZ" b="1"/>
            <a:t> </a:t>
          </a:r>
          <a:r>
            <a:rPr lang="cs-CZ"/>
            <a:t>v závislosti na rozloze orné půdy v LPIS </a:t>
          </a:r>
          <a:endParaRPr lang="en-US"/>
        </a:p>
      </dgm:t>
    </dgm:pt>
    <dgm:pt modelId="{DF15237D-225C-4C4C-BF15-B2F274065FE8}" type="parTrans" cxnId="{B890D39F-F8C2-4FD9-81D2-B054EDBB992A}">
      <dgm:prSet/>
      <dgm:spPr/>
      <dgm:t>
        <a:bodyPr/>
        <a:lstStyle/>
        <a:p>
          <a:endParaRPr lang="en-US"/>
        </a:p>
      </dgm:t>
    </dgm:pt>
    <dgm:pt modelId="{BE464C9F-A9D6-4EE8-8D98-1C665A2216D7}" type="sibTrans" cxnId="{B890D39F-F8C2-4FD9-81D2-B054EDBB992A}">
      <dgm:prSet/>
      <dgm:spPr/>
      <dgm:t>
        <a:bodyPr/>
        <a:lstStyle/>
        <a:p>
          <a:endParaRPr lang="en-US"/>
        </a:p>
      </dgm:t>
    </dgm:pt>
    <dgm:pt modelId="{8A20CD25-53AB-4841-8BD6-07E32E9C7F6E}">
      <dgm:prSet/>
      <dgm:spPr/>
      <dgm:t>
        <a:bodyPr/>
        <a:lstStyle/>
        <a:p>
          <a:r>
            <a:rPr lang="cs-CZ"/>
            <a:t>od 10 ha, 2 a více plodin</a:t>
          </a:r>
          <a:endParaRPr lang="en-US"/>
        </a:p>
      </dgm:t>
    </dgm:pt>
    <dgm:pt modelId="{9FA375DD-83C4-4513-8145-5FB2B00EE8D4}" type="parTrans" cxnId="{1E8F062F-CB57-4786-AFCD-33CBF27A9879}">
      <dgm:prSet/>
      <dgm:spPr/>
      <dgm:t>
        <a:bodyPr/>
        <a:lstStyle/>
        <a:p>
          <a:endParaRPr lang="en-US"/>
        </a:p>
      </dgm:t>
    </dgm:pt>
    <dgm:pt modelId="{1DBADCCA-D124-438E-B41D-0695E5EC7DD9}" type="sibTrans" cxnId="{1E8F062F-CB57-4786-AFCD-33CBF27A9879}">
      <dgm:prSet/>
      <dgm:spPr/>
      <dgm:t>
        <a:bodyPr/>
        <a:lstStyle/>
        <a:p>
          <a:endParaRPr lang="en-US"/>
        </a:p>
      </dgm:t>
    </dgm:pt>
    <dgm:pt modelId="{31E0CF70-625F-4D05-A39A-D08772866D82}">
      <dgm:prSet/>
      <dgm:spPr/>
      <dgm:t>
        <a:bodyPr/>
        <a:lstStyle/>
        <a:p>
          <a:r>
            <a:rPr lang="cs-CZ" dirty="0"/>
            <a:t>Výjimky: vyšší než 75 % podíl pěstování trávy, pícnin, luskovin, půdy ladem nebo TTP, nebo ekologické zemědělství</a:t>
          </a:r>
          <a:endParaRPr lang="en-US" dirty="0"/>
        </a:p>
      </dgm:t>
    </dgm:pt>
    <dgm:pt modelId="{5D2E6587-A6BB-4CEE-899C-DC5AD2294228}" type="parTrans" cxnId="{131943EF-0934-4090-B71A-F5E760A5F03F}">
      <dgm:prSet/>
      <dgm:spPr/>
      <dgm:t>
        <a:bodyPr/>
        <a:lstStyle/>
        <a:p>
          <a:endParaRPr lang="en-US"/>
        </a:p>
      </dgm:t>
    </dgm:pt>
    <dgm:pt modelId="{1FCED68F-A1A3-40D5-BF96-A3DF2E7134F5}" type="sibTrans" cxnId="{131943EF-0934-4090-B71A-F5E760A5F03F}">
      <dgm:prSet/>
      <dgm:spPr/>
      <dgm:t>
        <a:bodyPr/>
        <a:lstStyle/>
        <a:p>
          <a:endParaRPr lang="en-US"/>
        </a:p>
      </dgm:t>
    </dgm:pt>
    <dgm:pt modelId="{EEAE2A05-CF31-46CE-AA5F-914124AB2AF6}">
      <dgm:prSet/>
      <dgm:spPr/>
      <dgm:t>
        <a:bodyPr/>
        <a:lstStyle/>
        <a:p>
          <a:pPr>
            <a:defRPr b="1"/>
          </a:pPr>
          <a:r>
            <a:rPr lang="cs-CZ"/>
            <a:t>Zachování stávajících trvalých travních porostů </a:t>
          </a:r>
          <a:endParaRPr lang="en-US"/>
        </a:p>
      </dgm:t>
    </dgm:pt>
    <dgm:pt modelId="{B7B68EFA-D4AC-43D3-8278-A54E3B0211F3}" type="parTrans" cxnId="{E3F5FA7D-F6CE-4A56-A207-9C2CA5BA83B3}">
      <dgm:prSet/>
      <dgm:spPr/>
      <dgm:t>
        <a:bodyPr/>
        <a:lstStyle/>
        <a:p>
          <a:endParaRPr lang="en-US"/>
        </a:p>
      </dgm:t>
    </dgm:pt>
    <dgm:pt modelId="{47AA63F8-27B3-4C78-9343-D8D66DBAC99B}" type="sibTrans" cxnId="{E3F5FA7D-F6CE-4A56-A207-9C2CA5BA83B3}">
      <dgm:prSet/>
      <dgm:spPr/>
      <dgm:t>
        <a:bodyPr/>
        <a:lstStyle/>
        <a:p>
          <a:endParaRPr lang="en-US"/>
        </a:p>
      </dgm:t>
    </dgm:pt>
    <dgm:pt modelId="{4466E575-17D0-4E00-B0CA-4DB7A4D0F18B}">
      <dgm:prSet/>
      <dgm:spPr/>
      <dgm:t>
        <a:bodyPr/>
        <a:lstStyle/>
        <a:p>
          <a:r>
            <a:rPr lang="cs-CZ" dirty="0"/>
            <a:t>Výjimka pro zalesnění</a:t>
          </a:r>
          <a:endParaRPr lang="en-US" dirty="0"/>
        </a:p>
      </dgm:t>
    </dgm:pt>
    <dgm:pt modelId="{60977083-6C39-4A97-A6DE-CEFEA4FF2645}" type="parTrans" cxnId="{AEC814C3-0605-4DBF-9BBB-291C8068DB42}">
      <dgm:prSet/>
      <dgm:spPr/>
      <dgm:t>
        <a:bodyPr/>
        <a:lstStyle/>
        <a:p>
          <a:endParaRPr lang="en-US"/>
        </a:p>
      </dgm:t>
    </dgm:pt>
    <dgm:pt modelId="{E79F7245-48D3-44AF-8E06-BA2ABB59BECC}" type="sibTrans" cxnId="{AEC814C3-0605-4DBF-9BBB-291C8068DB42}">
      <dgm:prSet/>
      <dgm:spPr/>
      <dgm:t>
        <a:bodyPr/>
        <a:lstStyle/>
        <a:p>
          <a:endParaRPr lang="en-US"/>
        </a:p>
      </dgm:t>
    </dgm:pt>
    <dgm:pt modelId="{155C539A-C9E0-45A1-9C27-00B99A7C1FA5}">
      <dgm:prSet/>
      <dgm:spPr/>
      <dgm:t>
        <a:bodyPr/>
        <a:lstStyle/>
        <a:p>
          <a:r>
            <a:rPr lang="cs-CZ" b="1" dirty="0"/>
            <a:t>Udržení poměru trvalých travních porostů vůči zemědělské ploše </a:t>
          </a:r>
          <a:endParaRPr lang="en-US" b="1" dirty="0"/>
        </a:p>
      </dgm:t>
    </dgm:pt>
    <dgm:pt modelId="{AE9EF662-7F27-4616-8319-F6565F5CCEC9}" type="parTrans" cxnId="{E48C8308-48DA-47D0-8D8A-069E6105ED2A}">
      <dgm:prSet/>
      <dgm:spPr/>
      <dgm:t>
        <a:bodyPr/>
        <a:lstStyle/>
        <a:p>
          <a:endParaRPr lang="en-US"/>
        </a:p>
      </dgm:t>
    </dgm:pt>
    <dgm:pt modelId="{F6D50382-E620-4822-93BF-A16DD5C9B47B}" type="sibTrans" cxnId="{E48C8308-48DA-47D0-8D8A-069E6105ED2A}">
      <dgm:prSet/>
      <dgm:spPr/>
      <dgm:t>
        <a:bodyPr/>
        <a:lstStyle/>
        <a:p>
          <a:endParaRPr lang="en-US"/>
        </a:p>
      </dgm:t>
    </dgm:pt>
    <dgm:pt modelId="{7000DE69-D77E-4AE9-8593-A21DDF1EDF9F}">
      <dgm:prSet/>
      <dgm:spPr/>
      <dgm:t>
        <a:bodyPr/>
        <a:lstStyle/>
        <a:p>
          <a:r>
            <a:rPr lang="cs-CZ" dirty="0"/>
            <a:t>Pokles o více než 5 % na území ČR = povinnost zatravnit pro další rok (SZIF)</a:t>
          </a:r>
          <a:endParaRPr lang="en-US" dirty="0"/>
        </a:p>
      </dgm:t>
    </dgm:pt>
    <dgm:pt modelId="{0A331559-29DA-46C9-9BA9-F03E3170205E}" type="parTrans" cxnId="{42DDD237-806C-4482-91F0-7C7EB99BB3BD}">
      <dgm:prSet/>
      <dgm:spPr/>
      <dgm:t>
        <a:bodyPr/>
        <a:lstStyle/>
        <a:p>
          <a:endParaRPr lang="en-US"/>
        </a:p>
      </dgm:t>
    </dgm:pt>
    <dgm:pt modelId="{8CD15F73-3C7F-44C0-8252-2967881278B7}" type="sibTrans" cxnId="{42DDD237-806C-4482-91F0-7C7EB99BB3BD}">
      <dgm:prSet/>
      <dgm:spPr/>
      <dgm:t>
        <a:bodyPr/>
        <a:lstStyle/>
        <a:p>
          <a:endParaRPr lang="en-US"/>
        </a:p>
      </dgm:t>
    </dgm:pt>
    <dgm:pt modelId="{028D0054-2875-43BA-A8B5-90FC82D7669D}">
      <dgm:prSet/>
      <dgm:spPr/>
      <dgm:t>
        <a:bodyPr/>
        <a:lstStyle/>
        <a:p>
          <a:r>
            <a:rPr lang="cs-CZ" b="1" dirty="0"/>
            <a:t>Zákaz změny kultury trvalý travní porost na environmentálně citlivých plochách </a:t>
          </a:r>
          <a:endParaRPr lang="en-US" b="1" dirty="0"/>
        </a:p>
      </dgm:t>
    </dgm:pt>
    <dgm:pt modelId="{65079156-4D52-44F1-B689-7FF2DD3B4A58}" type="parTrans" cxnId="{F07E35A5-676F-45EC-A316-173EBAD18835}">
      <dgm:prSet/>
      <dgm:spPr/>
      <dgm:t>
        <a:bodyPr/>
        <a:lstStyle/>
        <a:p>
          <a:endParaRPr lang="en-US"/>
        </a:p>
      </dgm:t>
    </dgm:pt>
    <dgm:pt modelId="{BD4BB8FB-4CBE-4987-98F9-4A22CE4602D7}" type="sibTrans" cxnId="{F07E35A5-676F-45EC-A316-173EBAD18835}">
      <dgm:prSet/>
      <dgm:spPr/>
      <dgm:t>
        <a:bodyPr/>
        <a:lstStyle/>
        <a:p>
          <a:endParaRPr lang="en-US"/>
        </a:p>
      </dgm:t>
    </dgm:pt>
    <dgm:pt modelId="{45FCB0C8-A8AE-41D5-8D08-82C3B4334A51}">
      <dgm:prSet/>
      <dgm:spPr/>
      <dgm:t>
        <a:bodyPr/>
        <a:lstStyle/>
        <a:p>
          <a:r>
            <a:rPr lang="cs-CZ" dirty="0"/>
            <a:t>Natura 2000, maloplošná ZCHÚ, 1. zóny NP a CHKO, silně erozně ohrožené, podmáčené, rašelinné, 12 m od vodního útvaru, III. aplikační pásmo zranitelných oblastí</a:t>
          </a:r>
          <a:endParaRPr lang="en-US" dirty="0"/>
        </a:p>
      </dgm:t>
    </dgm:pt>
    <dgm:pt modelId="{7ADDF461-09C8-4EA7-BF4B-5586BDF26B6B}" type="parTrans" cxnId="{FB4A03FA-CB12-49BF-8827-E69E4068372B}">
      <dgm:prSet/>
      <dgm:spPr/>
      <dgm:t>
        <a:bodyPr/>
        <a:lstStyle/>
        <a:p>
          <a:endParaRPr lang="en-US"/>
        </a:p>
      </dgm:t>
    </dgm:pt>
    <dgm:pt modelId="{9FF13DAA-1D5B-4536-AA7C-A2651047BFE3}" type="sibTrans" cxnId="{FB4A03FA-CB12-49BF-8827-E69E4068372B}">
      <dgm:prSet/>
      <dgm:spPr/>
      <dgm:t>
        <a:bodyPr/>
        <a:lstStyle/>
        <a:p>
          <a:endParaRPr lang="en-US"/>
        </a:p>
      </dgm:t>
    </dgm:pt>
    <dgm:pt modelId="{0E234144-ABA6-4650-9A91-4975DC04B1CA}">
      <dgm:prSet/>
      <dgm:spPr/>
      <dgm:t>
        <a:bodyPr/>
        <a:lstStyle/>
        <a:p>
          <a:pPr>
            <a:defRPr b="1"/>
          </a:pPr>
          <a:r>
            <a:rPr lang="cs-CZ"/>
            <a:t>Vyhrazení plochy využívané v ekologickém zájmu (EFA)</a:t>
          </a:r>
          <a:endParaRPr lang="en-US"/>
        </a:p>
      </dgm:t>
    </dgm:pt>
    <dgm:pt modelId="{DAF73249-E2D0-4BE4-B46D-094957BCD113}" type="parTrans" cxnId="{D7808E80-F2F5-4601-A6C0-721D0124DBC6}">
      <dgm:prSet/>
      <dgm:spPr/>
      <dgm:t>
        <a:bodyPr/>
        <a:lstStyle/>
        <a:p>
          <a:endParaRPr lang="en-US"/>
        </a:p>
      </dgm:t>
    </dgm:pt>
    <dgm:pt modelId="{3B349FC4-64F4-4D8F-8945-4C7686E17474}" type="sibTrans" cxnId="{D7808E80-F2F5-4601-A6C0-721D0124DBC6}">
      <dgm:prSet/>
      <dgm:spPr/>
      <dgm:t>
        <a:bodyPr/>
        <a:lstStyle/>
        <a:p>
          <a:endParaRPr lang="en-US"/>
        </a:p>
      </dgm:t>
    </dgm:pt>
    <dgm:pt modelId="{17A78FAF-2580-4581-BD6D-EAC8BBBA9A9E}">
      <dgm:prSet/>
      <dgm:spPr/>
      <dgm:t>
        <a:bodyPr/>
        <a:lstStyle/>
        <a:p>
          <a:r>
            <a:rPr lang="cs-CZ" dirty="0"/>
            <a:t>od 15 ha orné půdy min. 5 % výměry jako EFA (á 100 m2)</a:t>
          </a:r>
          <a:endParaRPr lang="en-US" dirty="0"/>
        </a:p>
      </dgm:t>
    </dgm:pt>
    <dgm:pt modelId="{CC83A7FA-249A-4A01-8EA5-D71BE9164CBE}" type="parTrans" cxnId="{0B19554D-FAB8-419E-853B-44ECBD29EB32}">
      <dgm:prSet/>
      <dgm:spPr/>
      <dgm:t>
        <a:bodyPr/>
        <a:lstStyle/>
        <a:p>
          <a:endParaRPr lang="en-US"/>
        </a:p>
      </dgm:t>
    </dgm:pt>
    <dgm:pt modelId="{BDBB9457-2C00-453E-AA50-8B03C6EA0408}" type="sibTrans" cxnId="{0B19554D-FAB8-419E-853B-44ECBD29EB32}">
      <dgm:prSet/>
      <dgm:spPr/>
      <dgm:t>
        <a:bodyPr/>
        <a:lstStyle/>
        <a:p>
          <a:endParaRPr lang="en-US"/>
        </a:p>
      </dgm:t>
    </dgm:pt>
    <dgm:pt modelId="{EE19AF37-742C-45A8-98C1-633AB50C2E85}">
      <dgm:prSet/>
      <dgm:spPr/>
      <dgm:t>
        <a:bodyPr/>
        <a:lstStyle/>
        <a:p>
          <a:r>
            <a:rPr lang="cs-CZ" dirty="0"/>
            <a:t>úhor, krajinný prvek, ochranný pás, souvrať, RRD, zalesněná plocha, plocha s meziplodinami nebo plodinami vážící dusík</a:t>
          </a:r>
          <a:endParaRPr lang="en-US" dirty="0"/>
        </a:p>
      </dgm:t>
    </dgm:pt>
    <dgm:pt modelId="{537006CB-7865-4BE7-ABA7-E89CDC2C1321}" type="parTrans" cxnId="{F7CA62E1-EECA-459C-979A-D6AC5D778FE7}">
      <dgm:prSet/>
      <dgm:spPr/>
      <dgm:t>
        <a:bodyPr/>
        <a:lstStyle/>
        <a:p>
          <a:endParaRPr lang="en-US"/>
        </a:p>
      </dgm:t>
    </dgm:pt>
    <dgm:pt modelId="{423BA802-EFC7-4279-BAB7-01F4CEFDB137}" type="sibTrans" cxnId="{F7CA62E1-EECA-459C-979A-D6AC5D778FE7}">
      <dgm:prSet/>
      <dgm:spPr/>
      <dgm:t>
        <a:bodyPr/>
        <a:lstStyle/>
        <a:p>
          <a:endParaRPr lang="en-US"/>
        </a:p>
      </dgm:t>
    </dgm:pt>
    <dgm:pt modelId="{135A9521-3E14-4C3A-B44B-DAC6D5D22C45}">
      <dgm:prSet/>
      <dgm:spPr/>
      <dgm:t>
        <a:bodyPr/>
        <a:lstStyle/>
        <a:p>
          <a:r>
            <a:rPr lang="cs-CZ"/>
            <a:t>Výjimky: vyšší než 75 % podíl pěstování trávy, pícnin, luskovin, půdy ladem nebo TTP, nebo ekologické zemědělství</a:t>
          </a:r>
          <a:endParaRPr lang="en-US"/>
        </a:p>
      </dgm:t>
    </dgm:pt>
    <dgm:pt modelId="{D386E470-F96C-4F93-8D56-34E7BD700DEF}" type="parTrans" cxnId="{B1976530-16CB-4740-88AE-5F42B031A206}">
      <dgm:prSet/>
      <dgm:spPr/>
      <dgm:t>
        <a:bodyPr/>
        <a:lstStyle/>
        <a:p>
          <a:endParaRPr lang="en-US"/>
        </a:p>
      </dgm:t>
    </dgm:pt>
    <dgm:pt modelId="{557A61D2-A7F5-4662-9549-BCF5910B2C56}" type="sibTrans" cxnId="{B1976530-16CB-4740-88AE-5F42B031A206}">
      <dgm:prSet/>
      <dgm:spPr/>
      <dgm:t>
        <a:bodyPr/>
        <a:lstStyle/>
        <a:p>
          <a:endParaRPr lang="en-US"/>
        </a:p>
      </dgm:t>
    </dgm:pt>
    <dgm:pt modelId="{B0BD3F7A-8C85-4EDE-8CCE-A49CC6F71C16}" type="pres">
      <dgm:prSet presAssocID="{0500167B-5D1A-494F-AB38-F9C0E5B82F6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4387961-1F90-4D2C-97B6-8E784E81BAA7}" type="pres">
      <dgm:prSet presAssocID="{9FF05D4C-DA0C-4C70-83E7-715295C7664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217CE1B-BC3D-4146-B762-4FDFB4225AD4}" type="pres">
      <dgm:prSet presAssocID="{9FF05D4C-DA0C-4C70-83E7-715295C76648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B3E8AFA-D395-4BBD-B3AC-93B4ECE3D0EB}" type="pres">
      <dgm:prSet presAssocID="{EEAE2A05-CF31-46CE-AA5F-914124AB2AF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E70EFE7-E6C7-4094-8A0B-F1973B8490B4}" type="pres">
      <dgm:prSet presAssocID="{EEAE2A05-CF31-46CE-AA5F-914124AB2AF6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41368F3-4978-488D-921F-22BB34C1BBD1}" type="pres">
      <dgm:prSet presAssocID="{0E234144-ABA6-4650-9A91-4975DC04B1C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E73B7B7-1D9B-4CA0-8BDE-0ABDDE1FAC37}" type="pres">
      <dgm:prSet presAssocID="{0E234144-ABA6-4650-9A91-4975DC04B1CA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04C783F-5CA2-4169-9BF0-1364BD8ACA86}" type="presOf" srcId="{4466E575-17D0-4E00-B0CA-4DB7A4D0F18B}" destId="{5E70EFE7-E6C7-4094-8A0B-F1973B8490B4}" srcOrd="0" destOrd="0" presId="urn:microsoft.com/office/officeart/2005/8/layout/vList2"/>
    <dgm:cxn modelId="{EBF61DE0-3D75-4B1D-A5C4-5C2E6CFFF233}" type="presOf" srcId="{135A9521-3E14-4C3A-B44B-DAC6D5D22C45}" destId="{7E73B7B7-1D9B-4CA0-8BDE-0ABDDE1FAC37}" srcOrd="0" destOrd="2" presId="urn:microsoft.com/office/officeart/2005/8/layout/vList2"/>
    <dgm:cxn modelId="{B890D39F-F8C2-4FD9-81D2-B054EDBB992A}" srcId="{9FF05D4C-DA0C-4C70-83E7-715295C76648}" destId="{B02CFA66-3115-4B3C-A505-51D3B31CD29B}" srcOrd="0" destOrd="0" parTransId="{DF15237D-225C-4C4C-BF15-B2F274065FE8}" sibTransId="{BE464C9F-A9D6-4EE8-8D98-1C665A2216D7}"/>
    <dgm:cxn modelId="{F625FF0A-750F-49CA-9EB5-41DF491D84BC}" type="presOf" srcId="{EE19AF37-742C-45A8-98C1-633AB50C2E85}" destId="{7E73B7B7-1D9B-4CA0-8BDE-0ABDDE1FAC37}" srcOrd="0" destOrd="1" presId="urn:microsoft.com/office/officeart/2005/8/layout/vList2"/>
    <dgm:cxn modelId="{0B19554D-FAB8-419E-853B-44ECBD29EB32}" srcId="{0E234144-ABA6-4650-9A91-4975DC04B1CA}" destId="{17A78FAF-2580-4581-BD6D-EAC8BBBA9A9E}" srcOrd="0" destOrd="0" parTransId="{CC83A7FA-249A-4A01-8EA5-D71BE9164CBE}" sibTransId="{BDBB9457-2C00-453E-AA50-8B03C6EA0408}"/>
    <dgm:cxn modelId="{131943EF-0934-4090-B71A-F5E760A5F03F}" srcId="{9FF05D4C-DA0C-4C70-83E7-715295C76648}" destId="{31E0CF70-625F-4D05-A39A-D08772866D82}" srcOrd="1" destOrd="0" parTransId="{5D2E6587-A6BB-4CEE-899C-DC5AD2294228}" sibTransId="{1FCED68F-A1A3-40D5-BF96-A3DF2E7134F5}"/>
    <dgm:cxn modelId="{60E18919-EAAC-4648-8491-1938089BAA4A}" type="presOf" srcId="{0E234144-ABA6-4650-9A91-4975DC04B1CA}" destId="{241368F3-4978-488D-921F-22BB34C1BBD1}" srcOrd="0" destOrd="0" presId="urn:microsoft.com/office/officeart/2005/8/layout/vList2"/>
    <dgm:cxn modelId="{D7808E80-F2F5-4601-A6C0-721D0124DBC6}" srcId="{0500167B-5D1A-494F-AB38-F9C0E5B82F6A}" destId="{0E234144-ABA6-4650-9A91-4975DC04B1CA}" srcOrd="2" destOrd="0" parTransId="{DAF73249-E2D0-4BE4-B46D-094957BCD113}" sibTransId="{3B349FC4-64F4-4D8F-8945-4C7686E17474}"/>
    <dgm:cxn modelId="{BD108307-98F9-4465-ADBE-BAA7928E7669}" type="presOf" srcId="{31E0CF70-625F-4D05-A39A-D08772866D82}" destId="{F217CE1B-BC3D-4146-B762-4FDFB4225AD4}" srcOrd="0" destOrd="2" presId="urn:microsoft.com/office/officeart/2005/8/layout/vList2"/>
    <dgm:cxn modelId="{F07E35A5-676F-45EC-A316-173EBAD18835}" srcId="{EEAE2A05-CF31-46CE-AA5F-914124AB2AF6}" destId="{028D0054-2875-43BA-A8B5-90FC82D7669D}" srcOrd="3" destOrd="0" parTransId="{65079156-4D52-44F1-B689-7FF2DD3B4A58}" sibTransId="{BD4BB8FB-4CBE-4987-98F9-4A22CE4602D7}"/>
    <dgm:cxn modelId="{312C21AE-B4B8-476B-A76D-6861B6A4F3B5}" type="presOf" srcId="{17A78FAF-2580-4581-BD6D-EAC8BBBA9A9E}" destId="{7E73B7B7-1D9B-4CA0-8BDE-0ABDDE1FAC37}" srcOrd="0" destOrd="0" presId="urn:microsoft.com/office/officeart/2005/8/layout/vList2"/>
    <dgm:cxn modelId="{F7CA62E1-EECA-459C-979A-D6AC5D778FE7}" srcId="{0E234144-ABA6-4650-9A91-4975DC04B1CA}" destId="{EE19AF37-742C-45A8-98C1-633AB50C2E85}" srcOrd="1" destOrd="0" parTransId="{537006CB-7865-4BE7-ABA7-E89CDC2C1321}" sibTransId="{423BA802-EFC7-4279-BAB7-01F4CEFDB137}"/>
    <dgm:cxn modelId="{9F4724DF-7EBF-4FAF-B6D3-356FFE4777FA}" type="presOf" srcId="{155C539A-C9E0-45A1-9C27-00B99A7C1FA5}" destId="{5E70EFE7-E6C7-4094-8A0B-F1973B8490B4}" srcOrd="0" destOrd="1" presId="urn:microsoft.com/office/officeart/2005/8/layout/vList2"/>
    <dgm:cxn modelId="{B1976530-16CB-4740-88AE-5F42B031A206}" srcId="{0E234144-ABA6-4650-9A91-4975DC04B1CA}" destId="{135A9521-3E14-4C3A-B44B-DAC6D5D22C45}" srcOrd="2" destOrd="0" parTransId="{D386E470-F96C-4F93-8D56-34E7BD700DEF}" sibTransId="{557A61D2-A7F5-4662-9549-BCF5910B2C56}"/>
    <dgm:cxn modelId="{1E8F062F-CB57-4786-AFCD-33CBF27A9879}" srcId="{B02CFA66-3115-4B3C-A505-51D3B31CD29B}" destId="{8A20CD25-53AB-4841-8BD6-07E32E9C7F6E}" srcOrd="0" destOrd="0" parTransId="{9FA375DD-83C4-4513-8145-5FB2B00EE8D4}" sibTransId="{1DBADCCA-D124-438E-B41D-0695E5EC7DD9}"/>
    <dgm:cxn modelId="{CFEAE82F-FA1E-4934-885F-C211F55C92C6}" type="presOf" srcId="{9FF05D4C-DA0C-4C70-83E7-715295C76648}" destId="{54387961-1F90-4D2C-97B6-8E784E81BAA7}" srcOrd="0" destOrd="0" presId="urn:microsoft.com/office/officeart/2005/8/layout/vList2"/>
    <dgm:cxn modelId="{8ED71DE9-C0AF-4BF7-81F9-302079D32F6A}" type="presOf" srcId="{0500167B-5D1A-494F-AB38-F9C0E5B82F6A}" destId="{B0BD3F7A-8C85-4EDE-8CCE-A49CC6F71C16}" srcOrd="0" destOrd="0" presId="urn:microsoft.com/office/officeart/2005/8/layout/vList2"/>
    <dgm:cxn modelId="{7F364EFD-5774-40F1-9093-F4D1AD9C6678}" type="presOf" srcId="{028D0054-2875-43BA-A8B5-90FC82D7669D}" destId="{5E70EFE7-E6C7-4094-8A0B-F1973B8490B4}" srcOrd="0" destOrd="3" presId="urn:microsoft.com/office/officeart/2005/8/layout/vList2"/>
    <dgm:cxn modelId="{3331BC0F-3742-4AEC-BE36-D4AF5D913021}" type="presOf" srcId="{B02CFA66-3115-4B3C-A505-51D3B31CD29B}" destId="{F217CE1B-BC3D-4146-B762-4FDFB4225AD4}" srcOrd="0" destOrd="0" presId="urn:microsoft.com/office/officeart/2005/8/layout/vList2"/>
    <dgm:cxn modelId="{C4C62947-EB8E-47BD-8953-61B0526A4F8A}" type="presOf" srcId="{8A20CD25-53AB-4841-8BD6-07E32E9C7F6E}" destId="{F217CE1B-BC3D-4146-B762-4FDFB4225AD4}" srcOrd="0" destOrd="1" presId="urn:microsoft.com/office/officeart/2005/8/layout/vList2"/>
    <dgm:cxn modelId="{E48C8308-48DA-47D0-8D8A-069E6105ED2A}" srcId="{EEAE2A05-CF31-46CE-AA5F-914124AB2AF6}" destId="{155C539A-C9E0-45A1-9C27-00B99A7C1FA5}" srcOrd="1" destOrd="0" parTransId="{AE9EF662-7F27-4616-8319-F6565F5CCEC9}" sibTransId="{F6D50382-E620-4822-93BF-A16DD5C9B47B}"/>
    <dgm:cxn modelId="{65DAA175-80CA-4D68-BE2B-15F4CFEEC13A}" type="presOf" srcId="{7000DE69-D77E-4AE9-8593-A21DDF1EDF9F}" destId="{5E70EFE7-E6C7-4094-8A0B-F1973B8490B4}" srcOrd="0" destOrd="2" presId="urn:microsoft.com/office/officeart/2005/8/layout/vList2"/>
    <dgm:cxn modelId="{E04199EB-2648-45B6-835C-F4A106A49366}" srcId="{0500167B-5D1A-494F-AB38-F9C0E5B82F6A}" destId="{9FF05D4C-DA0C-4C70-83E7-715295C76648}" srcOrd="0" destOrd="0" parTransId="{F9D8F298-FB71-4563-87E9-379100E0F687}" sibTransId="{B4AA4C83-EF63-4D26-BADE-34C3011A6072}"/>
    <dgm:cxn modelId="{42DDD237-806C-4482-91F0-7C7EB99BB3BD}" srcId="{EEAE2A05-CF31-46CE-AA5F-914124AB2AF6}" destId="{7000DE69-D77E-4AE9-8593-A21DDF1EDF9F}" srcOrd="2" destOrd="0" parTransId="{0A331559-29DA-46C9-9BA9-F03E3170205E}" sibTransId="{8CD15F73-3C7F-44C0-8252-2967881278B7}"/>
    <dgm:cxn modelId="{E3F5FA7D-F6CE-4A56-A207-9C2CA5BA83B3}" srcId="{0500167B-5D1A-494F-AB38-F9C0E5B82F6A}" destId="{EEAE2A05-CF31-46CE-AA5F-914124AB2AF6}" srcOrd="1" destOrd="0" parTransId="{B7B68EFA-D4AC-43D3-8278-A54E3B0211F3}" sibTransId="{47AA63F8-27B3-4C78-9343-D8D66DBAC99B}"/>
    <dgm:cxn modelId="{AEC814C3-0605-4DBF-9BBB-291C8068DB42}" srcId="{EEAE2A05-CF31-46CE-AA5F-914124AB2AF6}" destId="{4466E575-17D0-4E00-B0CA-4DB7A4D0F18B}" srcOrd="0" destOrd="0" parTransId="{60977083-6C39-4A97-A6DE-CEFEA4FF2645}" sibTransId="{E79F7245-48D3-44AF-8E06-BA2ABB59BECC}"/>
    <dgm:cxn modelId="{FB4A03FA-CB12-49BF-8827-E69E4068372B}" srcId="{EEAE2A05-CF31-46CE-AA5F-914124AB2AF6}" destId="{45FCB0C8-A8AE-41D5-8D08-82C3B4334A51}" srcOrd="4" destOrd="0" parTransId="{7ADDF461-09C8-4EA7-BF4B-5586BDF26B6B}" sibTransId="{9FF13DAA-1D5B-4536-AA7C-A2651047BFE3}"/>
    <dgm:cxn modelId="{36AD9853-29A6-4EAF-96E4-627FDB083085}" type="presOf" srcId="{EEAE2A05-CF31-46CE-AA5F-914124AB2AF6}" destId="{AB3E8AFA-D395-4BBD-B3AC-93B4ECE3D0EB}" srcOrd="0" destOrd="0" presId="urn:microsoft.com/office/officeart/2005/8/layout/vList2"/>
    <dgm:cxn modelId="{6BA96071-EDEA-43B9-A130-F32D266CA3C2}" type="presOf" srcId="{45FCB0C8-A8AE-41D5-8D08-82C3B4334A51}" destId="{5E70EFE7-E6C7-4094-8A0B-F1973B8490B4}" srcOrd="0" destOrd="4" presId="urn:microsoft.com/office/officeart/2005/8/layout/vList2"/>
    <dgm:cxn modelId="{2008D5FD-80C5-4B38-A4C9-465C1AE11DB9}" type="presParOf" srcId="{B0BD3F7A-8C85-4EDE-8CCE-A49CC6F71C16}" destId="{54387961-1F90-4D2C-97B6-8E784E81BAA7}" srcOrd="0" destOrd="0" presId="urn:microsoft.com/office/officeart/2005/8/layout/vList2"/>
    <dgm:cxn modelId="{A8DE7B40-F0BF-4AC0-90CA-1FFD851F0985}" type="presParOf" srcId="{B0BD3F7A-8C85-4EDE-8CCE-A49CC6F71C16}" destId="{F217CE1B-BC3D-4146-B762-4FDFB4225AD4}" srcOrd="1" destOrd="0" presId="urn:microsoft.com/office/officeart/2005/8/layout/vList2"/>
    <dgm:cxn modelId="{892F6F8F-5145-436E-A2FD-6FCAC178F5E0}" type="presParOf" srcId="{B0BD3F7A-8C85-4EDE-8CCE-A49CC6F71C16}" destId="{AB3E8AFA-D395-4BBD-B3AC-93B4ECE3D0EB}" srcOrd="2" destOrd="0" presId="urn:microsoft.com/office/officeart/2005/8/layout/vList2"/>
    <dgm:cxn modelId="{DD6C4B6B-B6C3-4414-89B5-26D2D4628FC3}" type="presParOf" srcId="{B0BD3F7A-8C85-4EDE-8CCE-A49CC6F71C16}" destId="{5E70EFE7-E6C7-4094-8A0B-F1973B8490B4}" srcOrd="3" destOrd="0" presId="urn:microsoft.com/office/officeart/2005/8/layout/vList2"/>
    <dgm:cxn modelId="{C102E39E-9E22-4BB2-BCBD-9BE07FD92814}" type="presParOf" srcId="{B0BD3F7A-8C85-4EDE-8CCE-A49CC6F71C16}" destId="{241368F3-4978-488D-921F-22BB34C1BBD1}" srcOrd="4" destOrd="0" presId="urn:microsoft.com/office/officeart/2005/8/layout/vList2"/>
    <dgm:cxn modelId="{9C6282C5-FDF9-473A-87FD-313DDAF90E2B}" type="presParOf" srcId="{B0BD3F7A-8C85-4EDE-8CCE-A49CC6F71C16}" destId="{7E73B7B7-1D9B-4CA0-8BDE-0ABDDE1FAC37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A847677-C6EB-4C1D-A75A-09834780B94F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C927A460-983A-4E05-8175-1423FCA27857}">
      <dgm:prSet/>
      <dgm:spPr/>
      <dgm:t>
        <a:bodyPr/>
        <a:lstStyle/>
        <a:p>
          <a:r>
            <a:rPr lang="cs-CZ" dirty="0"/>
            <a:t>Povinné požadavky na hospodaření (SMR)</a:t>
          </a:r>
          <a:endParaRPr lang="en-US" dirty="0"/>
        </a:p>
      </dgm:t>
    </dgm:pt>
    <dgm:pt modelId="{9C4A9F34-2F68-4800-A8B1-A315CE815909}" type="parTrans" cxnId="{A22F58B0-F55D-4488-A49D-92D1AEF8E518}">
      <dgm:prSet/>
      <dgm:spPr/>
      <dgm:t>
        <a:bodyPr/>
        <a:lstStyle/>
        <a:p>
          <a:endParaRPr lang="en-US"/>
        </a:p>
      </dgm:t>
    </dgm:pt>
    <dgm:pt modelId="{37FB6E45-0C7E-47EE-B4E1-FCD4B1A828F1}" type="sibTrans" cxnId="{A22F58B0-F55D-4488-A49D-92D1AEF8E518}">
      <dgm:prSet/>
      <dgm:spPr/>
      <dgm:t>
        <a:bodyPr/>
        <a:lstStyle/>
        <a:p>
          <a:endParaRPr lang="en-US"/>
        </a:p>
      </dgm:t>
    </dgm:pt>
    <dgm:pt modelId="{720C6991-E5B8-486F-A248-CD6A9F0E1274}">
      <dgm:prSet/>
      <dgm:spPr/>
      <dgm:t>
        <a:bodyPr/>
        <a:lstStyle/>
        <a:p>
          <a:r>
            <a:rPr lang="cs-CZ"/>
            <a:t>zákonné podmínky hospodaření </a:t>
          </a:r>
          <a:endParaRPr lang="en-US"/>
        </a:p>
      </dgm:t>
    </dgm:pt>
    <dgm:pt modelId="{E10FB4C7-660C-439B-896B-269597EE88DC}" type="parTrans" cxnId="{8897791C-894C-46EE-AAFD-9A11DCABA7D1}">
      <dgm:prSet/>
      <dgm:spPr/>
      <dgm:t>
        <a:bodyPr/>
        <a:lstStyle/>
        <a:p>
          <a:endParaRPr lang="en-US"/>
        </a:p>
      </dgm:t>
    </dgm:pt>
    <dgm:pt modelId="{00B1A597-EC49-496D-8A60-6685DFC3FBF6}" type="sibTrans" cxnId="{8897791C-894C-46EE-AAFD-9A11DCABA7D1}">
      <dgm:prSet/>
      <dgm:spPr/>
      <dgm:t>
        <a:bodyPr/>
        <a:lstStyle/>
        <a:p>
          <a:endParaRPr lang="en-US"/>
        </a:p>
      </dgm:t>
    </dgm:pt>
    <dgm:pt modelId="{2811653B-7B8B-4606-8603-80869ADA1D7D}">
      <dgm:prSet/>
      <dgm:spPr/>
      <dgm:t>
        <a:bodyPr/>
        <a:lstStyle/>
        <a:p>
          <a:r>
            <a:rPr lang="cs-CZ" dirty="0"/>
            <a:t>Standardy dobrého zemědělského a environmentálního stavu půdy (GAEC)</a:t>
          </a:r>
          <a:endParaRPr lang="en-US" dirty="0"/>
        </a:p>
      </dgm:t>
    </dgm:pt>
    <dgm:pt modelId="{4802B7C3-E05C-4D19-8C5C-88EF1FC0EDB6}" type="parTrans" cxnId="{D438B2DC-AC0B-4311-8FC9-24A0C2F7AF9B}">
      <dgm:prSet/>
      <dgm:spPr/>
      <dgm:t>
        <a:bodyPr/>
        <a:lstStyle/>
        <a:p>
          <a:endParaRPr lang="en-US"/>
        </a:p>
      </dgm:t>
    </dgm:pt>
    <dgm:pt modelId="{7582C56D-F278-4431-883B-97F3792259C4}" type="sibTrans" cxnId="{D438B2DC-AC0B-4311-8FC9-24A0C2F7AF9B}">
      <dgm:prSet/>
      <dgm:spPr/>
      <dgm:t>
        <a:bodyPr/>
        <a:lstStyle/>
        <a:p>
          <a:endParaRPr lang="en-US"/>
        </a:p>
      </dgm:t>
    </dgm:pt>
    <dgm:pt modelId="{30FDCD1B-512D-4634-BDD7-CA4DA21B2405}">
      <dgm:prSet/>
      <dgm:spPr/>
      <dgm:t>
        <a:bodyPr/>
        <a:lstStyle/>
        <a:p>
          <a:r>
            <a:rPr lang="cs-CZ" dirty="0"/>
            <a:t>nad rámec zákonných povinností</a:t>
          </a:r>
          <a:endParaRPr lang="en-US" dirty="0"/>
        </a:p>
      </dgm:t>
    </dgm:pt>
    <dgm:pt modelId="{EE286844-4145-4589-9531-40253B7ADBC1}" type="parTrans" cxnId="{0DB79FCD-B40C-4C7A-B4E9-FC928D413915}">
      <dgm:prSet/>
      <dgm:spPr/>
      <dgm:t>
        <a:bodyPr/>
        <a:lstStyle/>
        <a:p>
          <a:endParaRPr lang="en-US"/>
        </a:p>
      </dgm:t>
    </dgm:pt>
    <dgm:pt modelId="{317E8BE2-630B-4DC3-AA15-7DA2B7698D7A}" type="sibTrans" cxnId="{0DB79FCD-B40C-4C7A-B4E9-FC928D413915}">
      <dgm:prSet/>
      <dgm:spPr/>
      <dgm:t>
        <a:bodyPr/>
        <a:lstStyle/>
        <a:p>
          <a:endParaRPr lang="en-US"/>
        </a:p>
      </dgm:t>
    </dgm:pt>
    <dgm:pt modelId="{D9F287DC-FB06-4D78-83BD-69DFB62631D5}">
      <dgm:prSet/>
      <dgm:spPr/>
      <dgm:t>
        <a:bodyPr/>
        <a:lstStyle/>
        <a:p>
          <a:r>
            <a:rPr lang="cs-CZ" dirty="0"/>
            <a:t>Porušení může současně založit deliktní odpovědnost</a:t>
          </a:r>
          <a:endParaRPr lang="en-US" dirty="0"/>
        </a:p>
      </dgm:t>
    </dgm:pt>
    <dgm:pt modelId="{5ABA5BF4-707B-4FE8-80B6-51891FE96D11}" type="parTrans" cxnId="{0B61BD74-C5CE-4093-96E6-9E3EBE89CFB0}">
      <dgm:prSet/>
      <dgm:spPr/>
      <dgm:t>
        <a:bodyPr/>
        <a:lstStyle/>
        <a:p>
          <a:endParaRPr lang="en-US"/>
        </a:p>
      </dgm:t>
    </dgm:pt>
    <dgm:pt modelId="{04FEBAC3-18A7-4015-BA9C-B954631E137B}" type="sibTrans" cxnId="{0B61BD74-C5CE-4093-96E6-9E3EBE89CFB0}">
      <dgm:prSet/>
      <dgm:spPr/>
      <dgm:t>
        <a:bodyPr/>
        <a:lstStyle/>
        <a:p>
          <a:endParaRPr lang="en-US"/>
        </a:p>
      </dgm:t>
    </dgm:pt>
    <dgm:pt modelId="{805AB88C-74E0-4793-A274-A1688DE34769}">
      <dgm:prSet/>
      <dgm:spPr/>
      <dgm:t>
        <a:bodyPr/>
        <a:lstStyle/>
        <a:p>
          <a:r>
            <a:rPr lang="cs-CZ"/>
            <a:t>Snížení podpory nevylučuje uplatnění správního trestu</a:t>
          </a:r>
          <a:endParaRPr lang="en-US"/>
        </a:p>
      </dgm:t>
    </dgm:pt>
    <dgm:pt modelId="{B7BD65D8-60AB-4B24-883D-CE124678F2A9}" type="parTrans" cxnId="{A030E359-09C2-4658-80F1-944E7EB28837}">
      <dgm:prSet/>
      <dgm:spPr/>
      <dgm:t>
        <a:bodyPr/>
        <a:lstStyle/>
        <a:p>
          <a:endParaRPr lang="en-US"/>
        </a:p>
      </dgm:t>
    </dgm:pt>
    <dgm:pt modelId="{097403A7-6C96-4389-92C5-FB21E7CA048D}" type="sibTrans" cxnId="{A030E359-09C2-4658-80F1-944E7EB28837}">
      <dgm:prSet/>
      <dgm:spPr/>
      <dgm:t>
        <a:bodyPr/>
        <a:lstStyle/>
        <a:p>
          <a:endParaRPr lang="en-US"/>
        </a:p>
      </dgm:t>
    </dgm:pt>
    <dgm:pt modelId="{B3FFF22D-4018-4075-939E-4F3D8D4E0E0F}" type="pres">
      <dgm:prSet presAssocID="{8A847677-C6EB-4C1D-A75A-09834780B94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FB1696A-A4F4-405E-8DDA-B45BE70EFBC0}" type="pres">
      <dgm:prSet presAssocID="{C927A460-983A-4E05-8175-1423FCA27857}" presName="compNode" presStyleCnt="0"/>
      <dgm:spPr/>
    </dgm:pt>
    <dgm:pt modelId="{63DAEDAB-F733-4C09-B4ED-EF9FB353F098}" type="pres">
      <dgm:prSet presAssocID="{C927A460-983A-4E05-8175-1423FCA27857}" presName="bgRect" presStyleLbl="bgShp" presStyleIdx="0" presStyleCnt="4"/>
      <dgm:spPr/>
    </dgm:pt>
    <dgm:pt modelId="{3AA41560-7406-4AD3-BD29-B035BF6137A0}" type="pres">
      <dgm:prSet presAssocID="{C927A460-983A-4E05-8175-1423FCA27857}" presName="iconRect" presStyleLbl="node1" presStyleIdx="0" presStyleCnt="4"/>
      <dgm:spPr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40574FC-7CB7-4AF8-B0A4-16DC76575D54}" type="pres">
      <dgm:prSet presAssocID="{C927A460-983A-4E05-8175-1423FCA27857}" presName="spaceRect" presStyleCnt="0"/>
      <dgm:spPr/>
    </dgm:pt>
    <dgm:pt modelId="{0A12C10A-7BC2-40A7-9563-E5C6AD51E088}" type="pres">
      <dgm:prSet presAssocID="{C927A460-983A-4E05-8175-1423FCA27857}" presName="parTx" presStyleLbl="revTx" presStyleIdx="0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D0AB43B1-902C-48F9-A768-754A4C8EDD8D}" type="pres">
      <dgm:prSet presAssocID="{C927A460-983A-4E05-8175-1423FCA27857}" presName="desTx" presStyleLbl="revTx" presStyleIdx="1" presStyleCnt="6">
        <dgm:presLayoutVars/>
      </dgm:prSet>
      <dgm:spPr/>
      <dgm:t>
        <a:bodyPr/>
        <a:lstStyle/>
        <a:p>
          <a:endParaRPr lang="cs-CZ"/>
        </a:p>
      </dgm:t>
    </dgm:pt>
    <dgm:pt modelId="{906C6ADE-96B9-4AC1-B668-8B789A427050}" type="pres">
      <dgm:prSet presAssocID="{37FB6E45-0C7E-47EE-B4E1-FCD4B1A828F1}" presName="sibTrans" presStyleCnt="0"/>
      <dgm:spPr/>
    </dgm:pt>
    <dgm:pt modelId="{85979F06-0608-438F-B4BA-4AF50CDCAB18}" type="pres">
      <dgm:prSet presAssocID="{2811653B-7B8B-4606-8603-80869ADA1D7D}" presName="compNode" presStyleCnt="0"/>
      <dgm:spPr/>
    </dgm:pt>
    <dgm:pt modelId="{C23D130B-0DFD-4C92-8970-D549C8F98D3C}" type="pres">
      <dgm:prSet presAssocID="{2811653B-7B8B-4606-8603-80869ADA1D7D}" presName="bgRect" presStyleLbl="bgShp" presStyleIdx="1" presStyleCnt="4"/>
      <dgm:spPr/>
    </dgm:pt>
    <dgm:pt modelId="{1F600A7D-9823-4416-AA43-702D9EBEB044}" type="pres">
      <dgm:prSet presAssocID="{2811653B-7B8B-4606-8603-80869ADA1D7D}" presName="iconRect" presStyleLbl="node1" presStyleIdx="1" presStyleCnt="4"/>
      <dgm:spPr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9F80F08-DC3B-4C9C-9827-5C7EB544A395}" type="pres">
      <dgm:prSet presAssocID="{2811653B-7B8B-4606-8603-80869ADA1D7D}" presName="spaceRect" presStyleCnt="0"/>
      <dgm:spPr/>
    </dgm:pt>
    <dgm:pt modelId="{B6A97D73-5D5F-46C3-B789-A6035B6FC7C8}" type="pres">
      <dgm:prSet presAssocID="{2811653B-7B8B-4606-8603-80869ADA1D7D}" presName="parTx" presStyleLbl="revTx" presStyleIdx="2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5F728742-D6A9-406B-A3B7-2C7AB6563A21}" type="pres">
      <dgm:prSet presAssocID="{2811653B-7B8B-4606-8603-80869ADA1D7D}" presName="desTx" presStyleLbl="revTx" presStyleIdx="3" presStyleCnt="6">
        <dgm:presLayoutVars/>
      </dgm:prSet>
      <dgm:spPr/>
      <dgm:t>
        <a:bodyPr/>
        <a:lstStyle/>
        <a:p>
          <a:endParaRPr lang="cs-CZ"/>
        </a:p>
      </dgm:t>
    </dgm:pt>
    <dgm:pt modelId="{2FF80CDC-3A06-4E41-B91C-8BCD50C7A81A}" type="pres">
      <dgm:prSet presAssocID="{7582C56D-F278-4431-883B-97F3792259C4}" presName="sibTrans" presStyleCnt="0"/>
      <dgm:spPr/>
    </dgm:pt>
    <dgm:pt modelId="{E039095E-DBAC-4D25-B82C-87811F23909C}" type="pres">
      <dgm:prSet presAssocID="{D9F287DC-FB06-4D78-83BD-69DFB62631D5}" presName="compNode" presStyleCnt="0"/>
      <dgm:spPr/>
    </dgm:pt>
    <dgm:pt modelId="{F6E2DA48-8AA7-41F2-B2B8-09FC892A69AD}" type="pres">
      <dgm:prSet presAssocID="{D9F287DC-FB06-4D78-83BD-69DFB62631D5}" presName="bgRect" presStyleLbl="bgShp" presStyleIdx="2" presStyleCnt="4"/>
      <dgm:spPr/>
    </dgm:pt>
    <dgm:pt modelId="{3C7A3F35-7203-4FF9-980D-F5228257EBC6}" type="pres">
      <dgm:prSet presAssocID="{D9F287DC-FB06-4D78-83BD-69DFB62631D5}" presName="iconRect" presStyleLbl="node1" presStyleIdx="2" presStyleCnt="4"/>
      <dgm:spPr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Gavel"/>
        </a:ext>
      </dgm:extLst>
    </dgm:pt>
    <dgm:pt modelId="{38598EE4-5351-4E85-B8B7-DF3C2670A468}" type="pres">
      <dgm:prSet presAssocID="{D9F287DC-FB06-4D78-83BD-69DFB62631D5}" presName="spaceRect" presStyleCnt="0"/>
      <dgm:spPr/>
    </dgm:pt>
    <dgm:pt modelId="{3EA6D253-B59C-4B2C-A23A-1B41BAD050CF}" type="pres">
      <dgm:prSet presAssocID="{D9F287DC-FB06-4D78-83BD-69DFB62631D5}" presName="parTx" presStyleLbl="revTx" presStyleIdx="4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  <dgm:pt modelId="{B31BF0AC-B2DD-4EFF-ACD6-F0A17751F1D0}" type="pres">
      <dgm:prSet presAssocID="{04FEBAC3-18A7-4015-BA9C-B954631E137B}" presName="sibTrans" presStyleCnt="0"/>
      <dgm:spPr/>
    </dgm:pt>
    <dgm:pt modelId="{076DACFC-A385-4591-AE4C-6A762268CB56}" type="pres">
      <dgm:prSet presAssocID="{805AB88C-74E0-4793-A274-A1688DE34769}" presName="compNode" presStyleCnt="0"/>
      <dgm:spPr/>
    </dgm:pt>
    <dgm:pt modelId="{58DD1B44-5661-47FA-808A-2215A3858650}" type="pres">
      <dgm:prSet presAssocID="{805AB88C-74E0-4793-A274-A1688DE34769}" presName="bgRect" presStyleLbl="bgShp" presStyleIdx="3" presStyleCnt="4"/>
      <dgm:spPr/>
    </dgm:pt>
    <dgm:pt modelId="{EAE7A0B7-4808-4D61-B51B-0338C5B0674B}" type="pres">
      <dgm:prSet presAssocID="{805AB88C-74E0-4793-A274-A1688DE34769}" presName="iconRect" presStyleLbl="node1" presStyleIdx="3" presStyleCnt="4"/>
      <dgm:spPr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cs-CZ"/>
        </a:p>
      </dgm:t>
      <dgm:extLst>
        <a:ext uri="{E40237B7-FDA0-4F09-8148-C483321AD2D9}">
          <dgm14:cNvPr xmlns:dgm14="http://schemas.microsoft.com/office/drawing/2010/diagram" id="0" name="" descr="Downward trend"/>
        </a:ext>
      </dgm:extLst>
    </dgm:pt>
    <dgm:pt modelId="{B0C8660E-5196-47E7-82F9-CD05B0786C7C}" type="pres">
      <dgm:prSet presAssocID="{805AB88C-74E0-4793-A274-A1688DE34769}" presName="spaceRect" presStyleCnt="0"/>
      <dgm:spPr/>
    </dgm:pt>
    <dgm:pt modelId="{85BCFFB8-EAD9-4BF4-8919-077152D04372}" type="pres">
      <dgm:prSet presAssocID="{805AB88C-74E0-4793-A274-A1688DE34769}" presName="parTx" presStyleLbl="revTx" presStyleIdx="5" presStyleCnt="6">
        <dgm:presLayoutVars>
          <dgm:chMax val="0"/>
          <dgm:chPref val="0"/>
        </dgm:presLayoutVars>
      </dgm:prSet>
      <dgm:spPr/>
      <dgm:t>
        <a:bodyPr/>
        <a:lstStyle/>
        <a:p>
          <a:endParaRPr lang="cs-CZ"/>
        </a:p>
      </dgm:t>
    </dgm:pt>
  </dgm:ptLst>
  <dgm:cxnLst>
    <dgm:cxn modelId="{A030E359-09C2-4658-80F1-944E7EB28837}" srcId="{8A847677-C6EB-4C1D-A75A-09834780B94F}" destId="{805AB88C-74E0-4793-A274-A1688DE34769}" srcOrd="3" destOrd="0" parTransId="{B7BD65D8-60AB-4B24-883D-CE124678F2A9}" sibTransId="{097403A7-6C96-4389-92C5-FB21E7CA048D}"/>
    <dgm:cxn modelId="{A22F58B0-F55D-4488-A49D-92D1AEF8E518}" srcId="{8A847677-C6EB-4C1D-A75A-09834780B94F}" destId="{C927A460-983A-4E05-8175-1423FCA27857}" srcOrd="0" destOrd="0" parTransId="{9C4A9F34-2F68-4800-A8B1-A315CE815909}" sibTransId="{37FB6E45-0C7E-47EE-B4E1-FCD4B1A828F1}"/>
    <dgm:cxn modelId="{39B3FADA-FB94-4D8D-A41E-E6C7A17B8B4C}" type="presOf" srcId="{30FDCD1B-512D-4634-BDD7-CA4DA21B2405}" destId="{5F728742-D6A9-406B-A3B7-2C7AB6563A21}" srcOrd="0" destOrd="0" presId="urn:microsoft.com/office/officeart/2018/2/layout/IconVerticalSolidList"/>
    <dgm:cxn modelId="{F2A2645B-B049-4FD5-A12D-A8720B049E46}" type="presOf" srcId="{2811653B-7B8B-4606-8603-80869ADA1D7D}" destId="{B6A97D73-5D5F-46C3-B789-A6035B6FC7C8}" srcOrd="0" destOrd="0" presId="urn:microsoft.com/office/officeart/2018/2/layout/IconVerticalSolidList"/>
    <dgm:cxn modelId="{849C0A01-E9C0-4788-86EB-9609055FD9C9}" type="presOf" srcId="{720C6991-E5B8-486F-A248-CD6A9F0E1274}" destId="{D0AB43B1-902C-48F9-A768-754A4C8EDD8D}" srcOrd="0" destOrd="0" presId="urn:microsoft.com/office/officeart/2018/2/layout/IconVerticalSolidList"/>
    <dgm:cxn modelId="{D438B2DC-AC0B-4311-8FC9-24A0C2F7AF9B}" srcId="{8A847677-C6EB-4C1D-A75A-09834780B94F}" destId="{2811653B-7B8B-4606-8603-80869ADA1D7D}" srcOrd="1" destOrd="0" parTransId="{4802B7C3-E05C-4D19-8C5C-88EF1FC0EDB6}" sibTransId="{7582C56D-F278-4431-883B-97F3792259C4}"/>
    <dgm:cxn modelId="{0D4FD8F8-B970-4CD4-8F4B-67522D24B603}" type="presOf" srcId="{C927A460-983A-4E05-8175-1423FCA27857}" destId="{0A12C10A-7BC2-40A7-9563-E5C6AD51E088}" srcOrd="0" destOrd="0" presId="urn:microsoft.com/office/officeart/2018/2/layout/IconVerticalSolidList"/>
    <dgm:cxn modelId="{73DECE58-D04D-4DE9-BD67-DB27F0C7B7EC}" type="presOf" srcId="{8A847677-C6EB-4C1D-A75A-09834780B94F}" destId="{B3FFF22D-4018-4075-939E-4F3D8D4E0E0F}" srcOrd="0" destOrd="0" presId="urn:microsoft.com/office/officeart/2018/2/layout/IconVerticalSolidList"/>
    <dgm:cxn modelId="{8897791C-894C-46EE-AAFD-9A11DCABA7D1}" srcId="{C927A460-983A-4E05-8175-1423FCA27857}" destId="{720C6991-E5B8-486F-A248-CD6A9F0E1274}" srcOrd="0" destOrd="0" parTransId="{E10FB4C7-660C-439B-896B-269597EE88DC}" sibTransId="{00B1A597-EC49-496D-8A60-6685DFC3FBF6}"/>
    <dgm:cxn modelId="{A0ABCE0B-344D-4F3B-B81B-299D59CDCFF2}" type="presOf" srcId="{805AB88C-74E0-4793-A274-A1688DE34769}" destId="{85BCFFB8-EAD9-4BF4-8919-077152D04372}" srcOrd="0" destOrd="0" presId="urn:microsoft.com/office/officeart/2018/2/layout/IconVerticalSolidList"/>
    <dgm:cxn modelId="{8DC0178C-2A5E-4BCD-B892-955E8C9B3480}" type="presOf" srcId="{D9F287DC-FB06-4D78-83BD-69DFB62631D5}" destId="{3EA6D253-B59C-4B2C-A23A-1B41BAD050CF}" srcOrd="0" destOrd="0" presId="urn:microsoft.com/office/officeart/2018/2/layout/IconVerticalSolidList"/>
    <dgm:cxn modelId="{0B61BD74-C5CE-4093-96E6-9E3EBE89CFB0}" srcId="{8A847677-C6EB-4C1D-A75A-09834780B94F}" destId="{D9F287DC-FB06-4D78-83BD-69DFB62631D5}" srcOrd="2" destOrd="0" parTransId="{5ABA5BF4-707B-4FE8-80B6-51891FE96D11}" sibTransId="{04FEBAC3-18A7-4015-BA9C-B954631E137B}"/>
    <dgm:cxn modelId="{0DB79FCD-B40C-4C7A-B4E9-FC928D413915}" srcId="{2811653B-7B8B-4606-8603-80869ADA1D7D}" destId="{30FDCD1B-512D-4634-BDD7-CA4DA21B2405}" srcOrd="0" destOrd="0" parTransId="{EE286844-4145-4589-9531-40253B7ADBC1}" sibTransId="{317E8BE2-630B-4DC3-AA15-7DA2B7698D7A}"/>
    <dgm:cxn modelId="{80655830-C7A9-437F-8182-A06490518EEB}" type="presParOf" srcId="{B3FFF22D-4018-4075-939E-4F3D8D4E0E0F}" destId="{AFB1696A-A4F4-405E-8DDA-B45BE70EFBC0}" srcOrd="0" destOrd="0" presId="urn:microsoft.com/office/officeart/2018/2/layout/IconVerticalSolidList"/>
    <dgm:cxn modelId="{D50DF61C-15AE-49FA-84C9-5A2A13EBFBF3}" type="presParOf" srcId="{AFB1696A-A4F4-405E-8DDA-B45BE70EFBC0}" destId="{63DAEDAB-F733-4C09-B4ED-EF9FB353F098}" srcOrd="0" destOrd="0" presId="urn:microsoft.com/office/officeart/2018/2/layout/IconVerticalSolidList"/>
    <dgm:cxn modelId="{11D51815-1EB3-4FB0-8C49-DBBF38AE77AD}" type="presParOf" srcId="{AFB1696A-A4F4-405E-8DDA-B45BE70EFBC0}" destId="{3AA41560-7406-4AD3-BD29-B035BF6137A0}" srcOrd="1" destOrd="0" presId="urn:microsoft.com/office/officeart/2018/2/layout/IconVerticalSolidList"/>
    <dgm:cxn modelId="{36B73C7F-762E-47DC-84A2-3674F3BD1357}" type="presParOf" srcId="{AFB1696A-A4F4-405E-8DDA-B45BE70EFBC0}" destId="{A40574FC-7CB7-4AF8-B0A4-16DC76575D54}" srcOrd="2" destOrd="0" presId="urn:microsoft.com/office/officeart/2018/2/layout/IconVerticalSolidList"/>
    <dgm:cxn modelId="{61E23B20-B2FB-4AE0-9E72-7277A8F60996}" type="presParOf" srcId="{AFB1696A-A4F4-405E-8DDA-B45BE70EFBC0}" destId="{0A12C10A-7BC2-40A7-9563-E5C6AD51E088}" srcOrd="3" destOrd="0" presId="urn:microsoft.com/office/officeart/2018/2/layout/IconVerticalSolidList"/>
    <dgm:cxn modelId="{5C82366E-B7EA-419D-8B9A-B55A87030FDF}" type="presParOf" srcId="{AFB1696A-A4F4-405E-8DDA-B45BE70EFBC0}" destId="{D0AB43B1-902C-48F9-A768-754A4C8EDD8D}" srcOrd="4" destOrd="0" presId="urn:microsoft.com/office/officeart/2018/2/layout/IconVerticalSolidList"/>
    <dgm:cxn modelId="{35760060-857B-4569-9365-BE4945472EE1}" type="presParOf" srcId="{B3FFF22D-4018-4075-939E-4F3D8D4E0E0F}" destId="{906C6ADE-96B9-4AC1-B668-8B789A427050}" srcOrd="1" destOrd="0" presId="urn:microsoft.com/office/officeart/2018/2/layout/IconVerticalSolidList"/>
    <dgm:cxn modelId="{0F5E4F24-47FD-445B-A06F-3ADAE338991D}" type="presParOf" srcId="{B3FFF22D-4018-4075-939E-4F3D8D4E0E0F}" destId="{85979F06-0608-438F-B4BA-4AF50CDCAB18}" srcOrd="2" destOrd="0" presId="urn:microsoft.com/office/officeart/2018/2/layout/IconVerticalSolidList"/>
    <dgm:cxn modelId="{25F3E52A-6915-4C1F-807A-C89637B7C9B5}" type="presParOf" srcId="{85979F06-0608-438F-B4BA-4AF50CDCAB18}" destId="{C23D130B-0DFD-4C92-8970-D549C8F98D3C}" srcOrd="0" destOrd="0" presId="urn:microsoft.com/office/officeart/2018/2/layout/IconVerticalSolidList"/>
    <dgm:cxn modelId="{21CB25EA-697A-45F1-9469-DA5E8312D802}" type="presParOf" srcId="{85979F06-0608-438F-B4BA-4AF50CDCAB18}" destId="{1F600A7D-9823-4416-AA43-702D9EBEB044}" srcOrd="1" destOrd="0" presId="urn:microsoft.com/office/officeart/2018/2/layout/IconVerticalSolidList"/>
    <dgm:cxn modelId="{E2329B62-CB36-42CA-A3E8-4834BC2CFDFE}" type="presParOf" srcId="{85979F06-0608-438F-B4BA-4AF50CDCAB18}" destId="{29F80F08-DC3B-4C9C-9827-5C7EB544A395}" srcOrd="2" destOrd="0" presId="urn:microsoft.com/office/officeart/2018/2/layout/IconVerticalSolidList"/>
    <dgm:cxn modelId="{6FFE36A4-BB2B-483F-A51A-6A5552CFEBB7}" type="presParOf" srcId="{85979F06-0608-438F-B4BA-4AF50CDCAB18}" destId="{B6A97D73-5D5F-46C3-B789-A6035B6FC7C8}" srcOrd="3" destOrd="0" presId="urn:microsoft.com/office/officeart/2018/2/layout/IconVerticalSolidList"/>
    <dgm:cxn modelId="{7376E0EE-BD6F-4721-90CD-B8D4D0F562AA}" type="presParOf" srcId="{85979F06-0608-438F-B4BA-4AF50CDCAB18}" destId="{5F728742-D6A9-406B-A3B7-2C7AB6563A21}" srcOrd="4" destOrd="0" presId="urn:microsoft.com/office/officeart/2018/2/layout/IconVerticalSolidList"/>
    <dgm:cxn modelId="{52D9CD11-7692-4FBF-8494-FCC8FA052812}" type="presParOf" srcId="{B3FFF22D-4018-4075-939E-4F3D8D4E0E0F}" destId="{2FF80CDC-3A06-4E41-B91C-8BCD50C7A81A}" srcOrd="3" destOrd="0" presId="urn:microsoft.com/office/officeart/2018/2/layout/IconVerticalSolidList"/>
    <dgm:cxn modelId="{54CD22E5-5724-4950-9011-83CBF1C34245}" type="presParOf" srcId="{B3FFF22D-4018-4075-939E-4F3D8D4E0E0F}" destId="{E039095E-DBAC-4D25-B82C-87811F23909C}" srcOrd="4" destOrd="0" presId="urn:microsoft.com/office/officeart/2018/2/layout/IconVerticalSolidList"/>
    <dgm:cxn modelId="{5E671870-3397-402C-BA43-51A0CA6BEFA3}" type="presParOf" srcId="{E039095E-DBAC-4D25-B82C-87811F23909C}" destId="{F6E2DA48-8AA7-41F2-B2B8-09FC892A69AD}" srcOrd="0" destOrd="0" presId="urn:microsoft.com/office/officeart/2018/2/layout/IconVerticalSolidList"/>
    <dgm:cxn modelId="{37B6B922-81B0-4E5A-93A7-B330C66BB793}" type="presParOf" srcId="{E039095E-DBAC-4D25-B82C-87811F23909C}" destId="{3C7A3F35-7203-4FF9-980D-F5228257EBC6}" srcOrd="1" destOrd="0" presId="urn:microsoft.com/office/officeart/2018/2/layout/IconVerticalSolidList"/>
    <dgm:cxn modelId="{BCBDB35A-5660-401A-B0C2-A52D41621750}" type="presParOf" srcId="{E039095E-DBAC-4D25-B82C-87811F23909C}" destId="{38598EE4-5351-4E85-B8B7-DF3C2670A468}" srcOrd="2" destOrd="0" presId="urn:microsoft.com/office/officeart/2018/2/layout/IconVerticalSolidList"/>
    <dgm:cxn modelId="{A9ECEBF2-A617-4228-831C-87E3BAF7BBAE}" type="presParOf" srcId="{E039095E-DBAC-4D25-B82C-87811F23909C}" destId="{3EA6D253-B59C-4B2C-A23A-1B41BAD050CF}" srcOrd="3" destOrd="0" presId="urn:microsoft.com/office/officeart/2018/2/layout/IconVerticalSolidList"/>
    <dgm:cxn modelId="{44FCDBF1-C8E2-4F84-ADC7-AB22533BB393}" type="presParOf" srcId="{B3FFF22D-4018-4075-939E-4F3D8D4E0E0F}" destId="{B31BF0AC-B2DD-4EFF-ACD6-F0A17751F1D0}" srcOrd="5" destOrd="0" presId="urn:microsoft.com/office/officeart/2018/2/layout/IconVerticalSolidList"/>
    <dgm:cxn modelId="{15FC7D48-40CF-4EE1-A2F5-D93EB7E67A94}" type="presParOf" srcId="{B3FFF22D-4018-4075-939E-4F3D8D4E0E0F}" destId="{076DACFC-A385-4591-AE4C-6A762268CB56}" srcOrd="6" destOrd="0" presId="urn:microsoft.com/office/officeart/2018/2/layout/IconVerticalSolidList"/>
    <dgm:cxn modelId="{534A2D5B-66BD-4B74-8E94-D15BBA0DE689}" type="presParOf" srcId="{076DACFC-A385-4591-AE4C-6A762268CB56}" destId="{58DD1B44-5661-47FA-808A-2215A3858650}" srcOrd="0" destOrd="0" presId="urn:microsoft.com/office/officeart/2018/2/layout/IconVerticalSolidList"/>
    <dgm:cxn modelId="{F4501374-64A4-4669-86E2-47F2D6990406}" type="presParOf" srcId="{076DACFC-A385-4591-AE4C-6A762268CB56}" destId="{EAE7A0B7-4808-4D61-B51B-0338C5B0674B}" srcOrd="1" destOrd="0" presId="urn:microsoft.com/office/officeart/2018/2/layout/IconVerticalSolidList"/>
    <dgm:cxn modelId="{94E316F2-F6EB-4340-ADAD-8E95F15862A8}" type="presParOf" srcId="{076DACFC-A385-4591-AE4C-6A762268CB56}" destId="{B0C8660E-5196-47E7-82F9-CD05B0786C7C}" srcOrd="2" destOrd="0" presId="urn:microsoft.com/office/officeart/2018/2/layout/IconVerticalSolidList"/>
    <dgm:cxn modelId="{41FFE227-C174-44C7-BB12-B5E798C5B960}" type="presParOf" srcId="{076DACFC-A385-4591-AE4C-6A762268CB56}" destId="{85BCFFB8-EAD9-4BF4-8919-077152D0437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C4C1231-2BF0-4A4B-8B8C-CD5EE661A78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9E39FBC-2BF8-46C3-ABCD-40603E8C8D52}">
      <dgm:prSet/>
      <dgm:spPr/>
      <dgm:t>
        <a:bodyPr/>
        <a:lstStyle/>
        <a:p>
          <a:r>
            <a:rPr lang="cs-CZ" b="1"/>
            <a:t>Státní zemědělský intervenční fond</a:t>
          </a:r>
          <a:endParaRPr lang="en-US"/>
        </a:p>
      </dgm:t>
    </dgm:pt>
    <dgm:pt modelId="{53D6DCFE-09E8-4FD5-8061-02AA537C31B3}" type="parTrans" cxnId="{9786CD09-9CEC-4DA5-9F5F-9D6BEBCB623C}">
      <dgm:prSet/>
      <dgm:spPr/>
      <dgm:t>
        <a:bodyPr/>
        <a:lstStyle/>
        <a:p>
          <a:endParaRPr lang="en-US"/>
        </a:p>
      </dgm:t>
    </dgm:pt>
    <dgm:pt modelId="{C363C38C-B0BB-4314-B62B-DD975011EC43}" type="sibTrans" cxnId="{9786CD09-9CEC-4DA5-9F5F-9D6BEBCB623C}">
      <dgm:prSet/>
      <dgm:spPr/>
      <dgm:t>
        <a:bodyPr/>
        <a:lstStyle/>
        <a:p>
          <a:endParaRPr lang="en-US"/>
        </a:p>
      </dgm:t>
    </dgm:pt>
    <dgm:pt modelId="{0B8D640F-B8D6-4456-BB6C-0EFF0E30C45E}">
      <dgm:prSet/>
      <dgm:spPr/>
      <dgm:t>
        <a:bodyPr/>
        <a:lstStyle/>
        <a:p>
          <a:r>
            <a:rPr lang="cs-CZ"/>
            <a:t>DZES 2 </a:t>
          </a:r>
          <a:r>
            <a:rPr lang="cs-CZ" i="1"/>
            <a:t>(zavlažování)</a:t>
          </a:r>
          <a:r>
            <a:rPr lang="cs-CZ"/>
            <a:t>, DZES 4 </a:t>
          </a:r>
          <a:r>
            <a:rPr lang="cs-CZ" i="1"/>
            <a:t>(minimální pokryv půdy)</a:t>
          </a:r>
          <a:r>
            <a:rPr lang="cs-CZ"/>
            <a:t>, DZES 5 </a:t>
          </a:r>
          <a:r>
            <a:rPr lang="cs-CZ" i="1"/>
            <a:t>(eroze)</a:t>
          </a:r>
          <a:r>
            <a:rPr lang="cs-CZ"/>
            <a:t>, DZES 6 </a:t>
          </a:r>
          <a:r>
            <a:rPr lang="cs-CZ" i="1"/>
            <a:t>(pálení a org. složky půdy) </a:t>
          </a:r>
          <a:r>
            <a:rPr lang="cs-CZ"/>
            <a:t>a DZES 7 </a:t>
          </a:r>
          <a:r>
            <a:rPr lang="cs-CZ" i="1"/>
            <a:t>(krajinné prvky) </a:t>
          </a:r>
          <a:endParaRPr lang="en-US"/>
        </a:p>
      </dgm:t>
    </dgm:pt>
    <dgm:pt modelId="{98B72C54-3344-4218-A342-A94912235EE3}" type="parTrans" cxnId="{474E8906-B200-41B3-AE03-4703F27B0528}">
      <dgm:prSet/>
      <dgm:spPr/>
      <dgm:t>
        <a:bodyPr/>
        <a:lstStyle/>
        <a:p>
          <a:endParaRPr lang="en-US"/>
        </a:p>
      </dgm:t>
    </dgm:pt>
    <dgm:pt modelId="{50AA7D1C-2FA7-4429-B831-1F537078225F}" type="sibTrans" cxnId="{474E8906-B200-41B3-AE03-4703F27B0528}">
      <dgm:prSet/>
      <dgm:spPr/>
      <dgm:t>
        <a:bodyPr/>
        <a:lstStyle/>
        <a:p>
          <a:endParaRPr lang="en-US"/>
        </a:p>
      </dgm:t>
    </dgm:pt>
    <dgm:pt modelId="{95A979FB-DCA0-42E6-8EAC-A4B3432706D0}">
      <dgm:prSet/>
      <dgm:spPr/>
      <dgm:t>
        <a:bodyPr/>
        <a:lstStyle/>
        <a:p>
          <a:r>
            <a:rPr lang="cs-CZ" b="1"/>
            <a:t>Česká inspekce životního prostředí</a:t>
          </a:r>
          <a:endParaRPr lang="en-US"/>
        </a:p>
      </dgm:t>
    </dgm:pt>
    <dgm:pt modelId="{1B5EBFDC-5169-41BB-97D5-2C90B0E81DE6}" type="parTrans" cxnId="{764A2010-EE86-484E-8F8B-B09A9F809D22}">
      <dgm:prSet/>
      <dgm:spPr/>
      <dgm:t>
        <a:bodyPr/>
        <a:lstStyle/>
        <a:p>
          <a:endParaRPr lang="en-US"/>
        </a:p>
      </dgm:t>
    </dgm:pt>
    <dgm:pt modelId="{CE810ABC-966B-454F-82B3-4213234A176D}" type="sibTrans" cxnId="{764A2010-EE86-484E-8F8B-B09A9F809D22}">
      <dgm:prSet/>
      <dgm:spPr/>
      <dgm:t>
        <a:bodyPr/>
        <a:lstStyle/>
        <a:p>
          <a:endParaRPr lang="en-US"/>
        </a:p>
      </dgm:t>
    </dgm:pt>
    <dgm:pt modelId="{8BF3F6B3-558C-44E7-8DD5-66FD37140C21}">
      <dgm:prSet/>
      <dgm:spPr/>
      <dgm:t>
        <a:bodyPr/>
        <a:lstStyle/>
        <a:p>
          <a:r>
            <a:rPr lang="cs-CZ"/>
            <a:t>PPH 2 </a:t>
          </a:r>
          <a:r>
            <a:rPr lang="cs-CZ" i="1"/>
            <a:t>(ochrana ptáků) </a:t>
          </a:r>
          <a:r>
            <a:rPr lang="cs-CZ"/>
            <a:t>a PPH 3 </a:t>
          </a:r>
          <a:r>
            <a:rPr lang="cs-CZ" i="1"/>
            <a:t>(ochrana EVL) </a:t>
          </a:r>
          <a:endParaRPr lang="en-US"/>
        </a:p>
      </dgm:t>
    </dgm:pt>
    <dgm:pt modelId="{F4EF9AC9-BC0A-44C5-A12C-725C75F4CFDE}" type="parTrans" cxnId="{348E72F6-B9FF-4F89-9363-B8BDF231338F}">
      <dgm:prSet/>
      <dgm:spPr/>
      <dgm:t>
        <a:bodyPr/>
        <a:lstStyle/>
        <a:p>
          <a:endParaRPr lang="en-US"/>
        </a:p>
      </dgm:t>
    </dgm:pt>
    <dgm:pt modelId="{92E831A5-CBE6-4A33-B8B4-529DC5B950FB}" type="sibTrans" cxnId="{348E72F6-B9FF-4F89-9363-B8BDF231338F}">
      <dgm:prSet/>
      <dgm:spPr/>
      <dgm:t>
        <a:bodyPr/>
        <a:lstStyle/>
        <a:p>
          <a:endParaRPr lang="en-US"/>
        </a:p>
      </dgm:t>
    </dgm:pt>
    <dgm:pt modelId="{A22F9400-F424-48EA-82C9-5283175DF2FB}">
      <dgm:prSet/>
      <dgm:spPr/>
      <dgm:t>
        <a:bodyPr/>
        <a:lstStyle/>
        <a:p>
          <a:r>
            <a:rPr lang="cs-CZ" b="1"/>
            <a:t>Ústřední kontrolní a zkušební ústav zemědělský</a:t>
          </a:r>
          <a:endParaRPr lang="en-US"/>
        </a:p>
      </dgm:t>
    </dgm:pt>
    <dgm:pt modelId="{5D4654EB-4F38-41C2-ABCB-C4F7F75D4AD4}" type="parTrans" cxnId="{05FF8A44-7974-4584-987B-AA6C79ECDBA0}">
      <dgm:prSet/>
      <dgm:spPr/>
      <dgm:t>
        <a:bodyPr/>
        <a:lstStyle/>
        <a:p>
          <a:endParaRPr lang="en-US"/>
        </a:p>
      </dgm:t>
    </dgm:pt>
    <dgm:pt modelId="{EFEE4AF4-E97A-42BB-9711-3E12484403F3}" type="sibTrans" cxnId="{05FF8A44-7974-4584-987B-AA6C79ECDBA0}">
      <dgm:prSet/>
      <dgm:spPr/>
      <dgm:t>
        <a:bodyPr/>
        <a:lstStyle/>
        <a:p>
          <a:endParaRPr lang="en-US"/>
        </a:p>
      </dgm:t>
    </dgm:pt>
    <dgm:pt modelId="{D6EC804E-3BB2-4D6E-96F5-83BF3EC7A98A}">
      <dgm:prSet/>
      <dgm:spPr/>
      <dgm:t>
        <a:bodyPr/>
        <a:lstStyle/>
        <a:p>
          <a:r>
            <a:rPr lang="cs-CZ"/>
            <a:t>PPH 1 </a:t>
          </a:r>
          <a:r>
            <a:rPr lang="cs-CZ" i="1"/>
            <a:t>(nitrátová směrnice) a </a:t>
          </a:r>
          <a:r>
            <a:rPr lang="cs-CZ"/>
            <a:t>PPH 10 </a:t>
          </a:r>
          <a:r>
            <a:rPr lang="cs-CZ" i="1"/>
            <a:t>(přípravky na ochranu rostlin)</a:t>
          </a:r>
          <a:endParaRPr lang="en-US"/>
        </a:p>
      </dgm:t>
    </dgm:pt>
    <dgm:pt modelId="{73BF4A05-06BF-4BC0-AFC1-26FB13B2942B}" type="parTrans" cxnId="{181B66A2-1745-4F0D-8846-067530F084D0}">
      <dgm:prSet/>
      <dgm:spPr/>
      <dgm:t>
        <a:bodyPr/>
        <a:lstStyle/>
        <a:p>
          <a:endParaRPr lang="en-US"/>
        </a:p>
      </dgm:t>
    </dgm:pt>
    <dgm:pt modelId="{D76E1C1B-7A43-400E-98A3-DCBB9B9E389C}" type="sibTrans" cxnId="{181B66A2-1745-4F0D-8846-067530F084D0}">
      <dgm:prSet/>
      <dgm:spPr/>
      <dgm:t>
        <a:bodyPr/>
        <a:lstStyle/>
        <a:p>
          <a:endParaRPr lang="en-US"/>
        </a:p>
      </dgm:t>
    </dgm:pt>
    <dgm:pt modelId="{CB6F2B5F-A03E-473B-B6CE-D258346D7A9A}">
      <dgm:prSet/>
      <dgm:spPr/>
      <dgm:t>
        <a:bodyPr/>
        <a:lstStyle/>
        <a:p>
          <a:r>
            <a:rPr lang="cs-CZ"/>
            <a:t>participace u PPH 4 </a:t>
          </a:r>
          <a:r>
            <a:rPr lang="cs-CZ" i="1"/>
            <a:t>(potravinové právo) a </a:t>
          </a:r>
          <a:r>
            <a:rPr lang="cs-CZ"/>
            <a:t>PPH 9 </a:t>
          </a:r>
          <a:r>
            <a:rPr lang="cs-CZ" i="1"/>
            <a:t>(TSE)</a:t>
          </a:r>
          <a:endParaRPr lang="en-US"/>
        </a:p>
      </dgm:t>
    </dgm:pt>
    <dgm:pt modelId="{8922AA5A-FB3E-404C-B064-3CCF705C4CDE}" type="parTrans" cxnId="{F5297421-997B-4E2F-A4D1-6D34FA6E375B}">
      <dgm:prSet/>
      <dgm:spPr/>
      <dgm:t>
        <a:bodyPr/>
        <a:lstStyle/>
        <a:p>
          <a:endParaRPr lang="en-US"/>
        </a:p>
      </dgm:t>
    </dgm:pt>
    <dgm:pt modelId="{320565C2-6B51-4558-BC20-5DA33EEA31EB}" type="sibTrans" cxnId="{F5297421-997B-4E2F-A4D1-6D34FA6E375B}">
      <dgm:prSet/>
      <dgm:spPr/>
      <dgm:t>
        <a:bodyPr/>
        <a:lstStyle/>
        <a:p>
          <a:endParaRPr lang="en-US"/>
        </a:p>
      </dgm:t>
    </dgm:pt>
    <dgm:pt modelId="{DF3E996D-533F-48A6-9E1B-E50E8ADF5C6F}">
      <dgm:prSet/>
      <dgm:spPr/>
      <dgm:t>
        <a:bodyPr/>
        <a:lstStyle/>
        <a:p>
          <a:r>
            <a:rPr lang="cs-CZ"/>
            <a:t>delegovaně u DZES 1 </a:t>
          </a:r>
          <a:r>
            <a:rPr lang="cs-CZ" i="1"/>
            <a:t>(ochranné pásy podél vod) </a:t>
          </a:r>
          <a:r>
            <a:rPr lang="cs-CZ"/>
            <a:t>a DZES 3 </a:t>
          </a:r>
          <a:r>
            <a:rPr lang="cs-CZ" i="1"/>
            <a:t>(ochrana podzemních vod) </a:t>
          </a:r>
          <a:endParaRPr lang="en-US"/>
        </a:p>
      </dgm:t>
    </dgm:pt>
    <dgm:pt modelId="{F7B35E6E-70E5-430E-A7DC-C1F850248EEA}" type="parTrans" cxnId="{7568CF3C-9CAC-4985-AC68-4072EBFD56F3}">
      <dgm:prSet/>
      <dgm:spPr/>
      <dgm:t>
        <a:bodyPr/>
        <a:lstStyle/>
        <a:p>
          <a:endParaRPr lang="en-US"/>
        </a:p>
      </dgm:t>
    </dgm:pt>
    <dgm:pt modelId="{92FFB291-7FE9-4ED6-B255-9A8E1C472D57}" type="sibTrans" cxnId="{7568CF3C-9CAC-4985-AC68-4072EBFD56F3}">
      <dgm:prSet/>
      <dgm:spPr/>
      <dgm:t>
        <a:bodyPr/>
        <a:lstStyle/>
        <a:p>
          <a:endParaRPr lang="en-US"/>
        </a:p>
      </dgm:t>
    </dgm:pt>
    <dgm:pt modelId="{12AFD990-78C1-4F00-90D0-7E6EC98F746E}">
      <dgm:prSet/>
      <dgm:spPr/>
      <dgm:t>
        <a:bodyPr/>
        <a:lstStyle/>
        <a:p>
          <a:r>
            <a:rPr lang="cs-CZ"/>
            <a:t>Česká plemenářský inspekce</a:t>
          </a:r>
          <a:endParaRPr lang="en-US"/>
        </a:p>
      </dgm:t>
    </dgm:pt>
    <dgm:pt modelId="{F43ACFAE-4765-40E8-89F5-B144D5ED2255}" type="parTrans" cxnId="{429D637B-3492-4AF8-A421-8672A0447FA2}">
      <dgm:prSet/>
      <dgm:spPr/>
      <dgm:t>
        <a:bodyPr/>
        <a:lstStyle/>
        <a:p>
          <a:endParaRPr lang="en-US"/>
        </a:p>
      </dgm:t>
    </dgm:pt>
    <dgm:pt modelId="{F26C458A-6CF3-4604-9B9F-8A76BBE9A0EF}" type="sibTrans" cxnId="{429D637B-3492-4AF8-A421-8672A0447FA2}">
      <dgm:prSet/>
      <dgm:spPr/>
      <dgm:t>
        <a:bodyPr/>
        <a:lstStyle/>
        <a:p>
          <a:endParaRPr lang="en-US"/>
        </a:p>
      </dgm:t>
    </dgm:pt>
    <dgm:pt modelId="{B9F0FCDB-AADB-4573-AF81-BF8A6077E999}">
      <dgm:prSet/>
      <dgm:spPr/>
      <dgm:t>
        <a:bodyPr/>
        <a:lstStyle/>
        <a:p>
          <a:r>
            <a:rPr lang="cs-CZ"/>
            <a:t>PPH 6, 7, 8 </a:t>
          </a:r>
          <a:r>
            <a:rPr lang="cs-CZ" i="1"/>
            <a:t>(evidence a označování zvířat) </a:t>
          </a:r>
          <a:endParaRPr lang="en-US"/>
        </a:p>
      </dgm:t>
    </dgm:pt>
    <dgm:pt modelId="{2EA07703-5505-4B55-805E-131FAEC10368}" type="parTrans" cxnId="{A2DE75D7-078B-4B14-BE31-7B8CCBFD1805}">
      <dgm:prSet/>
      <dgm:spPr/>
      <dgm:t>
        <a:bodyPr/>
        <a:lstStyle/>
        <a:p>
          <a:endParaRPr lang="en-US"/>
        </a:p>
      </dgm:t>
    </dgm:pt>
    <dgm:pt modelId="{0DBF287E-D22A-48AF-86E3-327AD9A76862}" type="sibTrans" cxnId="{A2DE75D7-078B-4B14-BE31-7B8CCBFD1805}">
      <dgm:prSet/>
      <dgm:spPr/>
      <dgm:t>
        <a:bodyPr/>
        <a:lstStyle/>
        <a:p>
          <a:endParaRPr lang="en-US"/>
        </a:p>
      </dgm:t>
    </dgm:pt>
    <dgm:pt modelId="{F64B3553-A398-4774-ACD0-DC9BEA4E60F3}">
      <dgm:prSet/>
      <dgm:spPr/>
      <dgm:t>
        <a:bodyPr/>
        <a:lstStyle/>
        <a:p>
          <a:r>
            <a:rPr lang="cs-CZ"/>
            <a:t>Státní veterinární správa</a:t>
          </a:r>
          <a:endParaRPr lang="en-US"/>
        </a:p>
      </dgm:t>
    </dgm:pt>
    <dgm:pt modelId="{10067FA2-0640-443F-B274-62E9872C423E}" type="parTrans" cxnId="{EF66E022-87D5-48DC-AD99-3A281DD50568}">
      <dgm:prSet/>
      <dgm:spPr/>
      <dgm:t>
        <a:bodyPr/>
        <a:lstStyle/>
        <a:p>
          <a:endParaRPr lang="en-US"/>
        </a:p>
      </dgm:t>
    </dgm:pt>
    <dgm:pt modelId="{654C77DF-56AA-4173-81CE-0675B991001B}" type="sibTrans" cxnId="{EF66E022-87D5-48DC-AD99-3A281DD50568}">
      <dgm:prSet/>
      <dgm:spPr/>
      <dgm:t>
        <a:bodyPr/>
        <a:lstStyle/>
        <a:p>
          <a:endParaRPr lang="en-US"/>
        </a:p>
      </dgm:t>
    </dgm:pt>
    <dgm:pt modelId="{042DCFB3-CBED-411F-BA01-EC3B88478344}">
      <dgm:prSet/>
      <dgm:spPr/>
      <dgm:t>
        <a:bodyPr/>
        <a:lstStyle/>
        <a:p>
          <a:r>
            <a:rPr lang="cs-CZ"/>
            <a:t>participace PPH 4 </a:t>
          </a:r>
          <a:r>
            <a:rPr lang="cs-CZ" i="1"/>
            <a:t>(potravinové právo)</a:t>
          </a:r>
          <a:r>
            <a:rPr lang="cs-CZ"/>
            <a:t>, PPH 9 </a:t>
          </a:r>
          <a:r>
            <a:rPr lang="cs-CZ" i="1"/>
            <a:t>(TSE) </a:t>
          </a:r>
          <a:endParaRPr lang="en-US"/>
        </a:p>
      </dgm:t>
    </dgm:pt>
    <dgm:pt modelId="{2DBE72D6-8166-4441-9AC7-1A80EA924AD0}" type="parTrans" cxnId="{056C4950-F840-472C-8737-5714B2389344}">
      <dgm:prSet/>
      <dgm:spPr/>
      <dgm:t>
        <a:bodyPr/>
        <a:lstStyle/>
        <a:p>
          <a:endParaRPr lang="en-US"/>
        </a:p>
      </dgm:t>
    </dgm:pt>
    <dgm:pt modelId="{C55AFB03-932F-4B3A-BC2B-5F17C26247CE}" type="sibTrans" cxnId="{056C4950-F840-472C-8737-5714B2389344}">
      <dgm:prSet/>
      <dgm:spPr/>
      <dgm:t>
        <a:bodyPr/>
        <a:lstStyle/>
        <a:p>
          <a:endParaRPr lang="en-US"/>
        </a:p>
      </dgm:t>
    </dgm:pt>
    <dgm:pt modelId="{55E73AC9-7D51-4572-B749-C2CEFE8B7735}">
      <dgm:prSet/>
      <dgm:spPr/>
      <dgm:t>
        <a:bodyPr/>
        <a:lstStyle/>
        <a:p>
          <a:r>
            <a:rPr lang="cs-CZ"/>
            <a:t>PPH 5 </a:t>
          </a:r>
          <a:r>
            <a:rPr lang="cs-CZ" i="1"/>
            <a:t>(zákaz používání některých látek v chovech zvířat), </a:t>
          </a:r>
          <a:r>
            <a:rPr lang="cs-CZ"/>
            <a:t>PPH 11, 12 a 13 </a:t>
          </a:r>
          <a:r>
            <a:rPr lang="cs-CZ" i="1"/>
            <a:t>(welfare zvířat) </a:t>
          </a:r>
          <a:endParaRPr lang="en-US"/>
        </a:p>
      </dgm:t>
    </dgm:pt>
    <dgm:pt modelId="{9AA531DC-873D-499B-A727-4DC360E3CF8F}" type="parTrans" cxnId="{A5A6887C-2B9B-4C95-AE11-7981300F2265}">
      <dgm:prSet/>
      <dgm:spPr/>
      <dgm:t>
        <a:bodyPr/>
        <a:lstStyle/>
        <a:p>
          <a:endParaRPr lang="en-US"/>
        </a:p>
      </dgm:t>
    </dgm:pt>
    <dgm:pt modelId="{DF9FCACF-FBFB-45C4-A9FC-FC7D1B97AFEB}" type="sibTrans" cxnId="{A5A6887C-2B9B-4C95-AE11-7981300F2265}">
      <dgm:prSet/>
      <dgm:spPr/>
      <dgm:t>
        <a:bodyPr/>
        <a:lstStyle/>
        <a:p>
          <a:endParaRPr lang="en-US"/>
        </a:p>
      </dgm:t>
    </dgm:pt>
    <dgm:pt modelId="{38553F7C-FA49-4B11-941B-6BEF78039040}">
      <dgm:prSet/>
      <dgm:spPr/>
      <dgm:t>
        <a:bodyPr/>
        <a:lstStyle/>
        <a:p>
          <a:r>
            <a:rPr lang="cs-CZ"/>
            <a:t>Státní zemědělský a potravinářský inspekce</a:t>
          </a:r>
          <a:endParaRPr lang="en-US"/>
        </a:p>
      </dgm:t>
    </dgm:pt>
    <dgm:pt modelId="{A21503FC-8E0C-4AF4-85BC-A1F27455488A}" type="parTrans" cxnId="{E512503C-BD7E-44B9-891B-C140879D3437}">
      <dgm:prSet/>
      <dgm:spPr/>
      <dgm:t>
        <a:bodyPr/>
        <a:lstStyle/>
        <a:p>
          <a:endParaRPr lang="en-US"/>
        </a:p>
      </dgm:t>
    </dgm:pt>
    <dgm:pt modelId="{8F2E22DE-BF31-4F05-AE6B-E9AD8F7E8E46}" type="sibTrans" cxnId="{E512503C-BD7E-44B9-891B-C140879D3437}">
      <dgm:prSet/>
      <dgm:spPr/>
      <dgm:t>
        <a:bodyPr/>
        <a:lstStyle/>
        <a:p>
          <a:endParaRPr lang="en-US"/>
        </a:p>
      </dgm:t>
    </dgm:pt>
    <dgm:pt modelId="{A6BA9D6A-B495-4692-9ABC-537D290D42E4}">
      <dgm:prSet/>
      <dgm:spPr/>
      <dgm:t>
        <a:bodyPr/>
        <a:lstStyle/>
        <a:p>
          <a:r>
            <a:rPr lang="cs-CZ"/>
            <a:t>participace u PPH 4 </a:t>
          </a:r>
          <a:r>
            <a:rPr lang="cs-CZ" i="1"/>
            <a:t>(potravinové právo) </a:t>
          </a:r>
          <a:endParaRPr lang="en-US"/>
        </a:p>
      </dgm:t>
    </dgm:pt>
    <dgm:pt modelId="{39F1669D-8088-4D4C-80A6-9E92AE8CC5C7}" type="parTrans" cxnId="{4FA6908A-9DCD-4D4F-8F81-0FA9EFD31620}">
      <dgm:prSet/>
      <dgm:spPr/>
      <dgm:t>
        <a:bodyPr/>
        <a:lstStyle/>
        <a:p>
          <a:endParaRPr lang="en-US"/>
        </a:p>
      </dgm:t>
    </dgm:pt>
    <dgm:pt modelId="{9CC7F040-D85C-430F-B8E6-D552BB74AD73}" type="sibTrans" cxnId="{4FA6908A-9DCD-4D4F-8F81-0FA9EFD31620}">
      <dgm:prSet/>
      <dgm:spPr/>
      <dgm:t>
        <a:bodyPr/>
        <a:lstStyle/>
        <a:p>
          <a:endParaRPr lang="en-US"/>
        </a:p>
      </dgm:t>
    </dgm:pt>
    <dgm:pt modelId="{83D5502F-0C7E-40C0-965F-48D43663AA7D}" type="pres">
      <dgm:prSet presAssocID="{BC4C1231-2BF0-4A4B-8B8C-CD5EE661A78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E913BB8E-51F7-4C11-B030-D38BD8C217EE}" type="pres">
      <dgm:prSet presAssocID="{D9E39FBC-2BF8-46C3-ABCD-40603E8C8D52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494006-7E5E-44BE-AF08-C8B458CBF4D7}" type="pres">
      <dgm:prSet presAssocID="{D9E39FBC-2BF8-46C3-ABCD-40603E8C8D52}" presName="childText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8831372-F055-4DE6-92AF-7A687689A92F}" type="pres">
      <dgm:prSet presAssocID="{95A979FB-DCA0-42E6-8EAC-A4B3432706D0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50FF667-1F72-44E1-B8B9-4FC052D95187}" type="pres">
      <dgm:prSet presAssocID="{95A979FB-DCA0-42E6-8EAC-A4B3432706D0}" presName="childText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FD3310A-EE90-4D58-9347-1F0720431812}" type="pres">
      <dgm:prSet presAssocID="{A22F9400-F424-48EA-82C9-5283175DF2FB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9E6DF39-603E-4CBE-982A-0266CF0175F4}" type="pres">
      <dgm:prSet presAssocID="{A22F9400-F424-48EA-82C9-5283175DF2FB}" presName="childText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15A1BE3-C951-4EE8-9A1D-EB6B0665BBE0}" type="pres">
      <dgm:prSet presAssocID="{12AFD990-78C1-4F00-90D0-7E6EC98F746E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96E2C99-FA46-4166-9B3E-3E567121A5D2}" type="pres">
      <dgm:prSet presAssocID="{12AFD990-78C1-4F00-90D0-7E6EC98F746E}" presName="childText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44E6978-63EA-4191-9F42-8818A26A2169}" type="pres">
      <dgm:prSet presAssocID="{F64B3553-A398-4774-ACD0-DC9BEA4E60F3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78ACC2-81C2-411B-9538-A0E22E69F5FF}" type="pres">
      <dgm:prSet presAssocID="{F64B3553-A398-4774-ACD0-DC9BEA4E60F3}" presName="childText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18A4C30-8DE5-4215-A33D-31C10954EFC0}" type="pres">
      <dgm:prSet presAssocID="{38553F7C-FA49-4B11-941B-6BEF78039040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15F7DA8-6E66-43AE-AE32-7B60FF434B47}" type="pres">
      <dgm:prSet presAssocID="{38553F7C-FA49-4B11-941B-6BEF78039040}" presName="childText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96DFD3D6-7066-40B4-9AD3-3B84191194A1}" type="presOf" srcId="{A22F9400-F424-48EA-82C9-5283175DF2FB}" destId="{4FD3310A-EE90-4D58-9347-1F0720431812}" srcOrd="0" destOrd="0" presId="urn:microsoft.com/office/officeart/2005/8/layout/vList2"/>
    <dgm:cxn modelId="{9786CD09-9CEC-4DA5-9F5F-9D6BEBCB623C}" srcId="{BC4C1231-2BF0-4A4B-8B8C-CD5EE661A78A}" destId="{D9E39FBC-2BF8-46C3-ABCD-40603E8C8D52}" srcOrd="0" destOrd="0" parTransId="{53D6DCFE-09E8-4FD5-8061-02AA537C31B3}" sibTransId="{C363C38C-B0BB-4314-B62B-DD975011EC43}"/>
    <dgm:cxn modelId="{A2DE75D7-078B-4B14-BE31-7B8CCBFD1805}" srcId="{12AFD990-78C1-4F00-90D0-7E6EC98F746E}" destId="{B9F0FCDB-AADB-4573-AF81-BF8A6077E999}" srcOrd="0" destOrd="0" parTransId="{2EA07703-5505-4B55-805E-131FAEC10368}" sibTransId="{0DBF287E-D22A-48AF-86E3-327AD9A76862}"/>
    <dgm:cxn modelId="{181B66A2-1745-4F0D-8846-067530F084D0}" srcId="{A22F9400-F424-48EA-82C9-5283175DF2FB}" destId="{D6EC804E-3BB2-4D6E-96F5-83BF3EC7A98A}" srcOrd="0" destOrd="0" parTransId="{73BF4A05-06BF-4BC0-AFC1-26FB13B2942B}" sibTransId="{D76E1C1B-7A43-400E-98A3-DCBB9B9E389C}"/>
    <dgm:cxn modelId="{5FE4EA94-8E5D-4683-BC0B-044956C9C235}" type="presOf" srcId="{12AFD990-78C1-4F00-90D0-7E6EC98F746E}" destId="{715A1BE3-C951-4EE8-9A1D-EB6B0665BBE0}" srcOrd="0" destOrd="0" presId="urn:microsoft.com/office/officeart/2005/8/layout/vList2"/>
    <dgm:cxn modelId="{4FA6908A-9DCD-4D4F-8F81-0FA9EFD31620}" srcId="{38553F7C-FA49-4B11-941B-6BEF78039040}" destId="{A6BA9D6A-B495-4692-9ABC-537D290D42E4}" srcOrd="0" destOrd="0" parTransId="{39F1669D-8088-4D4C-80A6-9E92AE8CC5C7}" sibTransId="{9CC7F040-D85C-430F-B8E6-D552BB74AD73}"/>
    <dgm:cxn modelId="{B84B2811-E1D0-49C2-B1D3-A146C8F4660E}" type="presOf" srcId="{38553F7C-FA49-4B11-941B-6BEF78039040}" destId="{218A4C30-8DE5-4215-A33D-31C10954EFC0}" srcOrd="0" destOrd="0" presId="urn:microsoft.com/office/officeart/2005/8/layout/vList2"/>
    <dgm:cxn modelId="{0CF41273-25C9-4CC6-82B0-80B1BA07A0DA}" type="presOf" srcId="{A6BA9D6A-B495-4692-9ABC-537D290D42E4}" destId="{D15F7DA8-6E66-43AE-AE32-7B60FF434B47}" srcOrd="0" destOrd="0" presId="urn:microsoft.com/office/officeart/2005/8/layout/vList2"/>
    <dgm:cxn modelId="{A5A6887C-2B9B-4C95-AE11-7981300F2265}" srcId="{F64B3553-A398-4774-ACD0-DC9BEA4E60F3}" destId="{55E73AC9-7D51-4572-B749-C2CEFE8B7735}" srcOrd="1" destOrd="0" parTransId="{9AA531DC-873D-499B-A727-4DC360E3CF8F}" sibTransId="{DF9FCACF-FBFB-45C4-A9FC-FC7D1B97AFEB}"/>
    <dgm:cxn modelId="{598B3947-6CF6-400B-80AB-596662DEF5DD}" type="presOf" srcId="{DF3E996D-533F-48A6-9E1B-E50E8ADF5C6F}" destId="{F9E6DF39-603E-4CBE-982A-0266CF0175F4}" srcOrd="0" destOrd="2" presId="urn:microsoft.com/office/officeart/2005/8/layout/vList2"/>
    <dgm:cxn modelId="{EF66E022-87D5-48DC-AD99-3A281DD50568}" srcId="{BC4C1231-2BF0-4A4B-8B8C-CD5EE661A78A}" destId="{F64B3553-A398-4774-ACD0-DC9BEA4E60F3}" srcOrd="4" destOrd="0" parTransId="{10067FA2-0640-443F-B274-62E9872C423E}" sibTransId="{654C77DF-56AA-4173-81CE-0675B991001B}"/>
    <dgm:cxn modelId="{3F2DF1B2-DEBF-4E8F-AEAC-8D5A3036C879}" type="presOf" srcId="{BC4C1231-2BF0-4A4B-8B8C-CD5EE661A78A}" destId="{83D5502F-0C7E-40C0-965F-48D43663AA7D}" srcOrd="0" destOrd="0" presId="urn:microsoft.com/office/officeart/2005/8/layout/vList2"/>
    <dgm:cxn modelId="{8CD38A35-84EF-4B51-B0DF-2568891ABDF0}" type="presOf" srcId="{CB6F2B5F-A03E-473B-B6CE-D258346D7A9A}" destId="{F9E6DF39-603E-4CBE-982A-0266CF0175F4}" srcOrd="0" destOrd="1" presId="urn:microsoft.com/office/officeart/2005/8/layout/vList2"/>
    <dgm:cxn modelId="{A588416B-C405-496A-8EDE-A1754150BA2D}" type="presOf" srcId="{55E73AC9-7D51-4572-B749-C2CEFE8B7735}" destId="{6778ACC2-81C2-411B-9538-A0E22E69F5FF}" srcOrd="0" destOrd="1" presId="urn:microsoft.com/office/officeart/2005/8/layout/vList2"/>
    <dgm:cxn modelId="{BC7A0943-E1A3-488A-B36D-AAF069D9F7B7}" type="presOf" srcId="{8BF3F6B3-558C-44E7-8DD5-66FD37140C21}" destId="{050FF667-1F72-44E1-B8B9-4FC052D95187}" srcOrd="0" destOrd="0" presId="urn:microsoft.com/office/officeart/2005/8/layout/vList2"/>
    <dgm:cxn modelId="{9DE4D76D-FE91-43FC-9339-9208D30135D3}" type="presOf" srcId="{F64B3553-A398-4774-ACD0-DC9BEA4E60F3}" destId="{E44E6978-63EA-4191-9F42-8818A26A2169}" srcOrd="0" destOrd="0" presId="urn:microsoft.com/office/officeart/2005/8/layout/vList2"/>
    <dgm:cxn modelId="{056C4950-F840-472C-8737-5714B2389344}" srcId="{F64B3553-A398-4774-ACD0-DC9BEA4E60F3}" destId="{042DCFB3-CBED-411F-BA01-EC3B88478344}" srcOrd="0" destOrd="0" parTransId="{2DBE72D6-8166-4441-9AC7-1A80EA924AD0}" sibTransId="{C55AFB03-932F-4B3A-BC2B-5F17C26247CE}"/>
    <dgm:cxn modelId="{429D637B-3492-4AF8-A421-8672A0447FA2}" srcId="{BC4C1231-2BF0-4A4B-8B8C-CD5EE661A78A}" destId="{12AFD990-78C1-4F00-90D0-7E6EC98F746E}" srcOrd="3" destOrd="0" parTransId="{F43ACFAE-4765-40E8-89F5-B144D5ED2255}" sibTransId="{F26C458A-6CF3-4604-9B9F-8A76BBE9A0EF}"/>
    <dgm:cxn modelId="{F5297421-997B-4E2F-A4D1-6D34FA6E375B}" srcId="{A22F9400-F424-48EA-82C9-5283175DF2FB}" destId="{CB6F2B5F-A03E-473B-B6CE-D258346D7A9A}" srcOrd="1" destOrd="0" parTransId="{8922AA5A-FB3E-404C-B064-3CCF705C4CDE}" sibTransId="{320565C2-6B51-4558-BC20-5DA33EEA31EB}"/>
    <dgm:cxn modelId="{E984E8EC-6D20-4A17-A0A7-8A53316684E8}" type="presOf" srcId="{042DCFB3-CBED-411F-BA01-EC3B88478344}" destId="{6778ACC2-81C2-411B-9538-A0E22E69F5FF}" srcOrd="0" destOrd="0" presId="urn:microsoft.com/office/officeart/2005/8/layout/vList2"/>
    <dgm:cxn modelId="{7568CF3C-9CAC-4985-AC68-4072EBFD56F3}" srcId="{A22F9400-F424-48EA-82C9-5283175DF2FB}" destId="{DF3E996D-533F-48A6-9E1B-E50E8ADF5C6F}" srcOrd="2" destOrd="0" parTransId="{F7B35E6E-70E5-430E-A7DC-C1F850248EEA}" sibTransId="{92FFB291-7FE9-4ED6-B255-9A8E1C472D57}"/>
    <dgm:cxn modelId="{3298CA0B-49E2-4CE4-8B54-F42C78DF4A72}" type="presOf" srcId="{B9F0FCDB-AADB-4573-AF81-BF8A6077E999}" destId="{796E2C99-FA46-4166-9B3E-3E567121A5D2}" srcOrd="0" destOrd="0" presId="urn:microsoft.com/office/officeart/2005/8/layout/vList2"/>
    <dgm:cxn modelId="{E512503C-BD7E-44B9-891B-C140879D3437}" srcId="{BC4C1231-2BF0-4A4B-8B8C-CD5EE661A78A}" destId="{38553F7C-FA49-4B11-941B-6BEF78039040}" srcOrd="5" destOrd="0" parTransId="{A21503FC-8E0C-4AF4-85BC-A1F27455488A}" sibTransId="{8F2E22DE-BF31-4F05-AE6B-E9AD8F7E8E46}"/>
    <dgm:cxn modelId="{C8F74B40-1691-453C-AEBE-9A1F4CD96AFA}" type="presOf" srcId="{95A979FB-DCA0-42E6-8EAC-A4B3432706D0}" destId="{C8831372-F055-4DE6-92AF-7A687689A92F}" srcOrd="0" destOrd="0" presId="urn:microsoft.com/office/officeart/2005/8/layout/vList2"/>
    <dgm:cxn modelId="{7F534CE0-2648-4BD4-8559-E706C981FFD2}" type="presOf" srcId="{D9E39FBC-2BF8-46C3-ABCD-40603E8C8D52}" destId="{E913BB8E-51F7-4C11-B030-D38BD8C217EE}" srcOrd="0" destOrd="0" presId="urn:microsoft.com/office/officeart/2005/8/layout/vList2"/>
    <dgm:cxn modelId="{E8BC5A9C-3A6A-451B-89A3-961B046F6747}" type="presOf" srcId="{0B8D640F-B8D6-4456-BB6C-0EFF0E30C45E}" destId="{FB494006-7E5E-44BE-AF08-C8B458CBF4D7}" srcOrd="0" destOrd="0" presId="urn:microsoft.com/office/officeart/2005/8/layout/vList2"/>
    <dgm:cxn modelId="{764A2010-EE86-484E-8F8B-B09A9F809D22}" srcId="{BC4C1231-2BF0-4A4B-8B8C-CD5EE661A78A}" destId="{95A979FB-DCA0-42E6-8EAC-A4B3432706D0}" srcOrd="1" destOrd="0" parTransId="{1B5EBFDC-5169-41BB-97D5-2C90B0E81DE6}" sibTransId="{CE810ABC-966B-454F-82B3-4213234A176D}"/>
    <dgm:cxn modelId="{474E8906-B200-41B3-AE03-4703F27B0528}" srcId="{D9E39FBC-2BF8-46C3-ABCD-40603E8C8D52}" destId="{0B8D640F-B8D6-4456-BB6C-0EFF0E30C45E}" srcOrd="0" destOrd="0" parTransId="{98B72C54-3344-4218-A342-A94912235EE3}" sibTransId="{50AA7D1C-2FA7-4429-B831-1F537078225F}"/>
    <dgm:cxn modelId="{05FF8A44-7974-4584-987B-AA6C79ECDBA0}" srcId="{BC4C1231-2BF0-4A4B-8B8C-CD5EE661A78A}" destId="{A22F9400-F424-48EA-82C9-5283175DF2FB}" srcOrd="2" destOrd="0" parTransId="{5D4654EB-4F38-41C2-ABCB-C4F7F75D4AD4}" sibTransId="{EFEE4AF4-E97A-42BB-9711-3E12484403F3}"/>
    <dgm:cxn modelId="{348E72F6-B9FF-4F89-9363-B8BDF231338F}" srcId="{95A979FB-DCA0-42E6-8EAC-A4B3432706D0}" destId="{8BF3F6B3-558C-44E7-8DD5-66FD37140C21}" srcOrd="0" destOrd="0" parTransId="{F4EF9AC9-BC0A-44C5-A12C-725C75F4CFDE}" sibTransId="{92E831A5-CBE6-4A33-B8B4-529DC5B950FB}"/>
    <dgm:cxn modelId="{ABF630B1-10F0-44C3-B410-7CA485FA0D37}" type="presOf" srcId="{D6EC804E-3BB2-4D6E-96F5-83BF3EC7A98A}" destId="{F9E6DF39-603E-4CBE-982A-0266CF0175F4}" srcOrd="0" destOrd="0" presId="urn:microsoft.com/office/officeart/2005/8/layout/vList2"/>
    <dgm:cxn modelId="{F4EF3BC0-BDFA-4FCA-B5A9-5ECFA407932B}" type="presParOf" srcId="{83D5502F-0C7E-40C0-965F-48D43663AA7D}" destId="{E913BB8E-51F7-4C11-B030-D38BD8C217EE}" srcOrd="0" destOrd="0" presId="urn:microsoft.com/office/officeart/2005/8/layout/vList2"/>
    <dgm:cxn modelId="{62FE82FB-AD87-4D15-B953-2BDB9865F758}" type="presParOf" srcId="{83D5502F-0C7E-40C0-965F-48D43663AA7D}" destId="{FB494006-7E5E-44BE-AF08-C8B458CBF4D7}" srcOrd="1" destOrd="0" presId="urn:microsoft.com/office/officeart/2005/8/layout/vList2"/>
    <dgm:cxn modelId="{F20FA328-F97A-4F06-AA1B-2667129CEE35}" type="presParOf" srcId="{83D5502F-0C7E-40C0-965F-48D43663AA7D}" destId="{C8831372-F055-4DE6-92AF-7A687689A92F}" srcOrd="2" destOrd="0" presId="urn:microsoft.com/office/officeart/2005/8/layout/vList2"/>
    <dgm:cxn modelId="{F751A69D-3A24-41B6-947D-6E0B36BA6890}" type="presParOf" srcId="{83D5502F-0C7E-40C0-965F-48D43663AA7D}" destId="{050FF667-1F72-44E1-B8B9-4FC052D95187}" srcOrd="3" destOrd="0" presId="urn:microsoft.com/office/officeart/2005/8/layout/vList2"/>
    <dgm:cxn modelId="{B802D321-BD2C-44C8-839E-D3EE0C0C9A57}" type="presParOf" srcId="{83D5502F-0C7E-40C0-965F-48D43663AA7D}" destId="{4FD3310A-EE90-4D58-9347-1F0720431812}" srcOrd="4" destOrd="0" presId="urn:microsoft.com/office/officeart/2005/8/layout/vList2"/>
    <dgm:cxn modelId="{516A864D-E1C5-4728-87A0-33CE31EA4E6F}" type="presParOf" srcId="{83D5502F-0C7E-40C0-965F-48D43663AA7D}" destId="{F9E6DF39-603E-4CBE-982A-0266CF0175F4}" srcOrd="5" destOrd="0" presId="urn:microsoft.com/office/officeart/2005/8/layout/vList2"/>
    <dgm:cxn modelId="{7E1E5B90-52D1-465D-9A1E-124586BF20B5}" type="presParOf" srcId="{83D5502F-0C7E-40C0-965F-48D43663AA7D}" destId="{715A1BE3-C951-4EE8-9A1D-EB6B0665BBE0}" srcOrd="6" destOrd="0" presId="urn:microsoft.com/office/officeart/2005/8/layout/vList2"/>
    <dgm:cxn modelId="{DE6C861C-2286-4C45-A40E-777026B7B5EC}" type="presParOf" srcId="{83D5502F-0C7E-40C0-965F-48D43663AA7D}" destId="{796E2C99-FA46-4166-9B3E-3E567121A5D2}" srcOrd="7" destOrd="0" presId="urn:microsoft.com/office/officeart/2005/8/layout/vList2"/>
    <dgm:cxn modelId="{5B7AAAB8-2921-4932-B7F9-FDA3CE62B1ED}" type="presParOf" srcId="{83D5502F-0C7E-40C0-965F-48D43663AA7D}" destId="{E44E6978-63EA-4191-9F42-8818A26A2169}" srcOrd="8" destOrd="0" presId="urn:microsoft.com/office/officeart/2005/8/layout/vList2"/>
    <dgm:cxn modelId="{C1A7C679-227E-42FD-887B-79EB17DFBFC0}" type="presParOf" srcId="{83D5502F-0C7E-40C0-965F-48D43663AA7D}" destId="{6778ACC2-81C2-411B-9538-A0E22E69F5FF}" srcOrd="9" destOrd="0" presId="urn:microsoft.com/office/officeart/2005/8/layout/vList2"/>
    <dgm:cxn modelId="{E943EDA8-A2F2-457A-8511-DA29A8D01355}" type="presParOf" srcId="{83D5502F-0C7E-40C0-965F-48D43663AA7D}" destId="{218A4C30-8DE5-4215-A33D-31C10954EFC0}" srcOrd="10" destOrd="0" presId="urn:microsoft.com/office/officeart/2005/8/layout/vList2"/>
    <dgm:cxn modelId="{69037F41-A982-4B88-9780-9A015E2006A5}" type="presParOf" srcId="{83D5502F-0C7E-40C0-965F-48D43663AA7D}" destId="{D15F7DA8-6E66-43AE-AE32-7B60FF434B47}" srcOrd="1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766C0C3-FE12-48E1-B829-591E2C9157F0}" type="doc">
      <dgm:prSet loTypeId="urn:microsoft.com/office/officeart/2005/8/layout/vList2" loCatId="list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74A178B-2325-41C5-96DB-9166D731087E}">
      <dgm:prSet/>
      <dgm:spPr/>
      <dgm:t>
        <a:bodyPr/>
        <a:lstStyle/>
        <a:p>
          <a:r>
            <a:rPr lang="cs-CZ"/>
            <a:t>Neopakované nedbalostní</a:t>
          </a:r>
          <a:endParaRPr lang="en-US"/>
        </a:p>
      </dgm:t>
    </dgm:pt>
    <dgm:pt modelId="{18405AB4-4F34-490C-AEC4-5538AFD8E764}" type="parTrans" cxnId="{B0208D87-7030-4052-939B-6EF274E4A989}">
      <dgm:prSet/>
      <dgm:spPr/>
      <dgm:t>
        <a:bodyPr/>
        <a:lstStyle/>
        <a:p>
          <a:endParaRPr lang="en-US"/>
        </a:p>
      </dgm:t>
    </dgm:pt>
    <dgm:pt modelId="{61039693-CB0E-48D3-9E32-8C3F485E0F68}" type="sibTrans" cxnId="{B0208D87-7030-4052-939B-6EF274E4A989}">
      <dgm:prSet/>
      <dgm:spPr/>
      <dgm:t>
        <a:bodyPr/>
        <a:lstStyle/>
        <a:p>
          <a:endParaRPr lang="en-US"/>
        </a:p>
      </dgm:t>
    </dgm:pt>
    <dgm:pt modelId="{A83767C6-2538-4CCF-B199-A33F66112F95}">
      <dgm:prSet/>
      <dgm:spPr/>
      <dgm:t>
        <a:bodyPr/>
        <a:lstStyle/>
        <a:p>
          <a:r>
            <a:rPr lang="cs-CZ"/>
            <a:t>1 % - 3 % - 5 %</a:t>
          </a:r>
          <a:endParaRPr lang="en-US"/>
        </a:p>
      </dgm:t>
    </dgm:pt>
    <dgm:pt modelId="{23120452-9030-4701-AEAC-99B4A3DEA3D3}" type="parTrans" cxnId="{7950E977-3858-4A79-BEB4-42C7C07FFAD8}">
      <dgm:prSet/>
      <dgm:spPr/>
      <dgm:t>
        <a:bodyPr/>
        <a:lstStyle/>
        <a:p>
          <a:endParaRPr lang="en-US"/>
        </a:p>
      </dgm:t>
    </dgm:pt>
    <dgm:pt modelId="{9653F78D-C171-491E-A78C-54BFC8A534D8}" type="sibTrans" cxnId="{7950E977-3858-4A79-BEB4-42C7C07FFAD8}">
      <dgm:prSet/>
      <dgm:spPr/>
      <dgm:t>
        <a:bodyPr/>
        <a:lstStyle/>
        <a:p>
          <a:endParaRPr lang="en-US"/>
        </a:p>
      </dgm:t>
    </dgm:pt>
    <dgm:pt modelId="{970F0AAB-0F72-4C09-A474-7480F7E40852}">
      <dgm:prSet/>
      <dgm:spPr/>
      <dgm:t>
        <a:bodyPr/>
        <a:lstStyle/>
        <a:p>
          <a:r>
            <a:rPr lang="cs-CZ"/>
            <a:t>Opakované nedbalostní</a:t>
          </a:r>
          <a:endParaRPr lang="en-US"/>
        </a:p>
      </dgm:t>
    </dgm:pt>
    <dgm:pt modelId="{0CE7F9F1-8533-435D-B585-3747BF65F2DB}" type="parTrans" cxnId="{01E7F01A-4B3E-4819-9519-839F6D6A4C78}">
      <dgm:prSet/>
      <dgm:spPr/>
      <dgm:t>
        <a:bodyPr/>
        <a:lstStyle/>
        <a:p>
          <a:endParaRPr lang="en-US"/>
        </a:p>
      </dgm:t>
    </dgm:pt>
    <dgm:pt modelId="{7360850A-C825-4CC3-B770-F295B62E80CA}" type="sibTrans" cxnId="{01E7F01A-4B3E-4819-9519-839F6D6A4C78}">
      <dgm:prSet/>
      <dgm:spPr/>
      <dgm:t>
        <a:bodyPr/>
        <a:lstStyle/>
        <a:p>
          <a:endParaRPr lang="en-US"/>
        </a:p>
      </dgm:t>
    </dgm:pt>
    <dgm:pt modelId="{6A2141C0-7D20-4DC2-8C2C-2393846AEB4B}">
      <dgm:prSet/>
      <dgm:spPr/>
      <dgm:t>
        <a:bodyPr/>
        <a:lstStyle/>
        <a:p>
          <a:r>
            <a:rPr lang="cs-CZ"/>
            <a:t>3 % - 9 % - 15 %</a:t>
          </a:r>
          <a:endParaRPr lang="en-US"/>
        </a:p>
      </dgm:t>
    </dgm:pt>
    <dgm:pt modelId="{A887CB9B-7A6B-4EA7-AAD3-B0C86D688C77}" type="parTrans" cxnId="{3A286C1C-115B-442E-B51D-7E5242A0D103}">
      <dgm:prSet/>
      <dgm:spPr/>
      <dgm:t>
        <a:bodyPr/>
        <a:lstStyle/>
        <a:p>
          <a:endParaRPr lang="en-US"/>
        </a:p>
      </dgm:t>
    </dgm:pt>
    <dgm:pt modelId="{D926D0CC-9EDC-474F-9901-C33E6AD43EEB}" type="sibTrans" cxnId="{3A286C1C-115B-442E-B51D-7E5242A0D103}">
      <dgm:prSet/>
      <dgm:spPr/>
      <dgm:t>
        <a:bodyPr/>
        <a:lstStyle/>
        <a:p>
          <a:endParaRPr lang="en-US"/>
        </a:p>
      </dgm:t>
    </dgm:pt>
    <dgm:pt modelId="{4FA2F095-307D-4608-AAEC-40C71AE6B1D4}">
      <dgm:prSet/>
      <dgm:spPr/>
      <dgm:t>
        <a:bodyPr/>
        <a:lstStyle/>
        <a:p>
          <a:r>
            <a:rPr lang="cs-CZ"/>
            <a:t>Úmysl z opakování </a:t>
          </a:r>
          <a:endParaRPr lang="en-US"/>
        </a:p>
      </dgm:t>
    </dgm:pt>
    <dgm:pt modelId="{21C823F5-037A-4139-81F9-92882490B73B}" type="parTrans" cxnId="{56EECB69-814D-48EC-971C-B538D10EB231}">
      <dgm:prSet/>
      <dgm:spPr/>
      <dgm:t>
        <a:bodyPr/>
        <a:lstStyle/>
        <a:p>
          <a:endParaRPr lang="en-US"/>
        </a:p>
      </dgm:t>
    </dgm:pt>
    <dgm:pt modelId="{E5FB7482-7D1E-4997-98B2-E246723D4403}" type="sibTrans" cxnId="{56EECB69-814D-48EC-971C-B538D10EB231}">
      <dgm:prSet/>
      <dgm:spPr/>
      <dgm:t>
        <a:bodyPr/>
        <a:lstStyle/>
        <a:p>
          <a:endParaRPr lang="en-US"/>
        </a:p>
      </dgm:t>
    </dgm:pt>
    <dgm:pt modelId="{BD32FC37-CEFC-4B79-8A14-23C4B2CDAB96}">
      <dgm:prSet/>
      <dgm:spPr/>
      <dgm:t>
        <a:bodyPr/>
        <a:lstStyle/>
        <a:p>
          <a:r>
            <a:rPr lang="cs-CZ"/>
            <a:t>Dosažení limitu 15 % opakovaného nedbalostního porušení </a:t>
          </a:r>
          <a:endParaRPr lang="en-US"/>
        </a:p>
      </dgm:t>
    </dgm:pt>
    <dgm:pt modelId="{0F84FDCC-367F-4F17-80CC-5755CC29DF09}" type="parTrans" cxnId="{F98015CE-45AD-4172-89B6-42F8C71333CB}">
      <dgm:prSet/>
      <dgm:spPr/>
      <dgm:t>
        <a:bodyPr/>
        <a:lstStyle/>
        <a:p>
          <a:endParaRPr lang="en-US"/>
        </a:p>
      </dgm:t>
    </dgm:pt>
    <dgm:pt modelId="{EDFE06C7-2BD0-4718-9BD2-AC7159B153B7}" type="sibTrans" cxnId="{F98015CE-45AD-4172-89B6-42F8C71333CB}">
      <dgm:prSet/>
      <dgm:spPr/>
      <dgm:t>
        <a:bodyPr/>
        <a:lstStyle/>
        <a:p>
          <a:endParaRPr lang="en-US"/>
        </a:p>
      </dgm:t>
    </dgm:pt>
    <dgm:pt modelId="{3F59EAD2-AD07-4CB5-93DE-DE8B99F0C566}">
      <dgm:prSet/>
      <dgm:spPr/>
      <dgm:t>
        <a:bodyPr/>
        <a:lstStyle/>
        <a:p>
          <a:r>
            <a:rPr lang="cs-CZ"/>
            <a:t>Úmyslné porušení</a:t>
          </a:r>
          <a:endParaRPr lang="en-US"/>
        </a:p>
      </dgm:t>
    </dgm:pt>
    <dgm:pt modelId="{14B70BC4-3616-47CA-9CF6-D4E2111EA3A0}" type="parTrans" cxnId="{4B519FCD-9342-4DE3-BBA9-8707E0B4B91A}">
      <dgm:prSet/>
      <dgm:spPr/>
      <dgm:t>
        <a:bodyPr/>
        <a:lstStyle/>
        <a:p>
          <a:endParaRPr lang="en-US"/>
        </a:p>
      </dgm:t>
    </dgm:pt>
    <dgm:pt modelId="{8B8A26D1-FC7A-4848-9E7F-CE547E244175}" type="sibTrans" cxnId="{4B519FCD-9342-4DE3-BBA9-8707E0B4B91A}">
      <dgm:prSet/>
      <dgm:spPr/>
      <dgm:t>
        <a:bodyPr/>
        <a:lstStyle/>
        <a:p>
          <a:endParaRPr lang="en-US"/>
        </a:p>
      </dgm:t>
    </dgm:pt>
    <dgm:pt modelId="{DEAAE94E-900D-4214-8AE1-12D6B5B6AE60}">
      <dgm:prSet/>
      <dgm:spPr/>
      <dgm:t>
        <a:bodyPr/>
        <a:lstStyle/>
        <a:p>
          <a:r>
            <a:rPr lang="cs-CZ"/>
            <a:t>15 % -  20 % - 60 % - 100 %</a:t>
          </a:r>
          <a:endParaRPr lang="en-US"/>
        </a:p>
      </dgm:t>
    </dgm:pt>
    <dgm:pt modelId="{D5E83FB9-FEE5-4060-9A61-DD825F828105}" type="parTrans" cxnId="{520F2FF1-4B0C-4673-8164-484C5AEAF78C}">
      <dgm:prSet/>
      <dgm:spPr/>
      <dgm:t>
        <a:bodyPr/>
        <a:lstStyle/>
        <a:p>
          <a:endParaRPr lang="en-US"/>
        </a:p>
      </dgm:t>
    </dgm:pt>
    <dgm:pt modelId="{886EBD5E-A742-44FF-9F17-39BEF3572E4A}" type="sibTrans" cxnId="{520F2FF1-4B0C-4673-8164-484C5AEAF78C}">
      <dgm:prSet/>
      <dgm:spPr/>
      <dgm:t>
        <a:bodyPr/>
        <a:lstStyle/>
        <a:p>
          <a:endParaRPr lang="en-US"/>
        </a:p>
      </dgm:t>
    </dgm:pt>
    <dgm:pt modelId="{E0998676-DE63-43A3-BFB1-0F471C59C4FE}">
      <dgm:prSet/>
      <dgm:spPr/>
      <dgm:t>
        <a:bodyPr/>
        <a:lstStyle/>
        <a:p>
          <a:r>
            <a:rPr lang="cs-CZ"/>
            <a:t>Zmaření kontroly </a:t>
          </a:r>
          <a:endParaRPr lang="en-US"/>
        </a:p>
      </dgm:t>
    </dgm:pt>
    <dgm:pt modelId="{B2D63EB1-CFE1-4152-960A-5E2348CD2461}" type="parTrans" cxnId="{488A9A69-6446-4F96-B5E2-CC8F952899E4}">
      <dgm:prSet/>
      <dgm:spPr/>
      <dgm:t>
        <a:bodyPr/>
        <a:lstStyle/>
        <a:p>
          <a:endParaRPr lang="en-US"/>
        </a:p>
      </dgm:t>
    </dgm:pt>
    <dgm:pt modelId="{3C81884B-7739-4BAD-B29D-8FD991E33011}" type="sibTrans" cxnId="{488A9A69-6446-4F96-B5E2-CC8F952899E4}">
      <dgm:prSet/>
      <dgm:spPr/>
      <dgm:t>
        <a:bodyPr/>
        <a:lstStyle/>
        <a:p>
          <a:endParaRPr lang="en-US"/>
        </a:p>
      </dgm:t>
    </dgm:pt>
    <dgm:pt modelId="{E0434D00-462A-4CA3-95AD-820F3D1465C9}">
      <dgm:prSet/>
      <dgm:spPr/>
      <dgm:t>
        <a:bodyPr/>
        <a:lstStyle/>
        <a:p>
          <a:r>
            <a:rPr lang="cs-CZ" dirty="0"/>
            <a:t>100 % VŽDY</a:t>
          </a:r>
          <a:endParaRPr lang="en-US" dirty="0"/>
        </a:p>
      </dgm:t>
    </dgm:pt>
    <dgm:pt modelId="{7CF2A700-5E5D-4ACD-8F13-F0F21AF82BD6}" type="parTrans" cxnId="{01A92B51-1746-4B8C-BF15-33664AA06170}">
      <dgm:prSet/>
      <dgm:spPr/>
      <dgm:t>
        <a:bodyPr/>
        <a:lstStyle/>
        <a:p>
          <a:endParaRPr lang="en-US"/>
        </a:p>
      </dgm:t>
    </dgm:pt>
    <dgm:pt modelId="{AA85A933-4228-4FA2-B775-5BD9677EEFB3}" type="sibTrans" cxnId="{01A92B51-1746-4B8C-BF15-33664AA06170}">
      <dgm:prSet/>
      <dgm:spPr/>
      <dgm:t>
        <a:bodyPr/>
        <a:lstStyle/>
        <a:p>
          <a:endParaRPr lang="en-US"/>
        </a:p>
      </dgm:t>
    </dgm:pt>
    <dgm:pt modelId="{B327FB6F-894D-4CD9-B338-C7652E913B8E}" type="pres">
      <dgm:prSet presAssocID="{C766C0C3-FE12-48E1-B829-591E2C9157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250265F-36A7-4B71-89E3-5063797B9B8E}" type="pres">
      <dgm:prSet presAssocID="{474A178B-2325-41C5-96DB-9166D731087E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F92753A-05F9-488D-AFA7-951C1E4D05CA}" type="pres">
      <dgm:prSet presAssocID="{474A178B-2325-41C5-96DB-9166D731087E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E05EA2-BE4D-4DE2-9068-8ABF2210ED4F}" type="pres">
      <dgm:prSet presAssocID="{970F0AAB-0F72-4C09-A474-7480F7E4085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BF06044-5036-43C0-8FDF-200ABBEBDE65}" type="pres">
      <dgm:prSet presAssocID="{970F0AAB-0F72-4C09-A474-7480F7E40852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983BF6-1FC9-4C14-ACF4-61575D8A02EA}" type="pres">
      <dgm:prSet presAssocID="{4FA2F095-307D-4608-AAEC-40C71AE6B1D4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5D7934E-5626-4AB4-A666-E29B9390F73B}" type="pres">
      <dgm:prSet presAssocID="{4FA2F095-307D-4608-AAEC-40C71AE6B1D4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166FA93-FDB6-4A0D-A6AB-856DFFF54C36}" type="pres">
      <dgm:prSet presAssocID="{3F59EAD2-AD07-4CB5-93DE-DE8B99F0C566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F2A6486-D02C-46EC-9F4A-325C3CDEB05F}" type="pres">
      <dgm:prSet presAssocID="{3F59EAD2-AD07-4CB5-93DE-DE8B99F0C566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9CA40BF-74BB-4BC6-83CA-3FBEE3FB2032}" type="pres">
      <dgm:prSet presAssocID="{E0998676-DE63-43A3-BFB1-0F471C59C4FE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1918CD8-5E86-4193-8029-7B887A92F2DF}" type="pres">
      <dgm:prSet presAssocID="{E0998676-DE63-43A3-BFB1-0F471C59C4FE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2EC29745-9110-49AA-943C-32EBAE719A98}" type="presOf" srcId="{C766C0C3-FE12-48E1-B829-591E2C9157F0}" destId="{B327FB6F-894D-4CD9-B338-C7652E913B8E}" srcOrd="0" destOrd="0" presId="urn:microsoft.com/office/officeart/2005/8/layout/vList2"/>
    <dgm:cxn modelId="{56EECB69-814D-48EC-971C-B538D10EB231}" srcId="{C766C0C3-FE12-48E1-B829-591E2C9157F0}" destId="{4FA2F095-307D-4608-AAEC-40C71AE6B1D4}" srcOrd="2" destOrd="0" parTransId="{21C823F5-037A-4139-81F9-92882490B73B}" sibTransId="{E5FB7482-7D1E-4997-98B2-E246723D4403}"/>
    <dgm:cxn modelId="{F98015CE-45AD-4172-89B6-42F8C71333CB}" srcId="{4FA2F095-307D-4608-AAEC-40C71AE6B1D4}" destId="{BD32FC37-CEFC-4B79-8A14-23C4B2CDAB96}" srcOrd="0" destOrd="0" parTransId="{0F84FDCC-367F-4F17-80CC-5755CC29DF09}" sibTransId="{EDFE06C7-2BD0-4718-9BD2-AC7159B153B7}"/>
    <dgm:cxn modelId="{DAD2C81F-FD0F-44FD-A50F-EA5EDABAEB4F}" type="presOf" srcId="{DEAAE94E-900D-4214-8AE1-12D6B5B6AE60}" destId="{7F2A6486-D02C-46EC-9F4A-325C3CDEB05F}" srcOrd="0" destOrd="0" presId="urn:microsoft.com/office/officeart/2005/8/layout/vList2"/>
    <dgm:cxn modelId="{01A92B51-1746-4B8C-BF15-33664AA06170}" srcId="{E0998676-DE63-43A3-BFB1-0F471C59C4FE}" destId="{E0434D00-462A-4CA3-95AD-820F3D1465C9}" srcOrd="0" destOrd="0" parTransId="{7CF2A700-5E5D-4ACD-8F13-F0F21AF82BD6}" sibTransId="{AA85A933-4228-4FA2-B775-5BD9677EEFB3}"/>
    <dgm:cxn modelId="{1AF6D7E7-7E5A-4EF8-A8D7-68E05FFA2E8D}" type="presOf" srcId="{4FA2F095-307D-4608-AAEC-40C71AE6B1D4}" destId="{56983BF6-1FC9-4C14-ACF4-61575D8A02EA}" srcOrd="0" destOrd="0" presId="urn:microsoft.com/office/officeart/2005/8/layout/vList2"/>
    <dgm:cxn modelId="{D62635E1-BFE4-4124-A8E6-11E782E9696A}" type="presOf" srcId="{474A178B-2325-41C5-96DB-9166D731087E}" destId="{9250265F-36A7-4B71-89E3-5063797B9B8E}" srcOrd="0" destOrd="0" presId="urn:microsoft.com/office/officeart/2005/8/layout/vList2"/>
    <dgm:cxn modelId="{520F2FF1-4B0C-4673-8164-484C5AEAF78C}" srcId="{3F59EAD2-AD07-4CB5-93DE-DE8B99F0C566}" destId="{DEAAE94E-900D-4214-8AE1-12D6B5B6AE60}" srcOrd="0" destOrd="0" parTransId="{D5E83FB9-FEE5-4060-9A61-DD825F828105}" sibTransId="{886EBD5E-A742-44FF-9F17-39BEF3572E4A}"/>
    <dgm:cxn modelId="{3A286C1C-115B-442E-B51D-7E5242A0D103}" srcId="{970F0AAB-0F72-4C09-A474-7480F7E40852}" destId="{6A2141C0-7D20-4DC2-8C2C-2393846AEB4B}" srcOrd="0" destOrd="0" parTransId="{A887CB9B-7A6B-4EA7-AAD3-B0C86D688C77}" sibTransId="{D926D0CC-9EDC-474F-9901-C33E6AD43EEB}"/>
    <dgm:cxn modelId="{F59C9646-E40B-46E5-8110-BFFBF73D11AA}" type="presOf" srcId="{E0998676-DE63-43A3-BFB1-0F471C59C4FE}" destId="{E9CA40BF-74BB-4BC6-83CA-3FBEE3FB2032}" srcOrd="0" destOrd="0" presId="urn:microsoft.com/office/officeart/2005/8/layout/vList2"/>
    <dgm:cxn modelId="{398035F9-04C4-41C9-B139-D0A04AC57577}" type="presOf" srcId="{6A2141C0-7D20-4DC2-8C2C-2393846AEB4B}" destId="{FBF06044-5036-43C0-8FDF-200ABBEBDE65}" srcOrd="0" destOrd="0" presId="urn:microsoft.com/office/officeart/2005/8/layout/vList2"/>
    <dgm:cxn modelId="{488A9A69-6446-4F96-B5E2-CC8F952899E4}" srcId="{C766C0C3-FE12-48E1-B829-591E2C9157F0}" destId="{E0998676-DE63-43A3-BFB1-0F471C59C4FE}" srcOrd="4" destOrd="0" parTransId="{B2D63EB1-CFE1-4152-960A-5E2348CD2461}" sibTransId="{3C81884B-7739-4BAD-B29D-8FD991E33011}"/>
    <dgm:cxn modelId="{01E7F01A-4B3E-4819-9519-839F6D6A4C78}" srcId="{C766C0C3-FE12-48E1-B829-591E2C9157F0}" destId="{970F0AAB-0F72-4C09-A474-7480F7E40852}" srcOrd="1" destOrd="0" parTransId="{0CE7F9F1-8533-435D-B585-3747BF65F2DB}" sibTransId="{7360850A-C825-4CC3-B770-F295B62E80CA}"/>
    <dgm:cxn modelId="{AF4FF8EE-DE6D-4694-AAC6-F16BC6EEB7CB}" type="presOf" srcId="{BD32FC37-CEFC-4B79-8A14-23C4B2CDAB96}" destId="{E5D7934E-5626-4AB4-A666-E29B9390F73B}" srcOrd="0" destOrd="0" presId="urn:microsoft.com/office/officeart/2005/8/layout/vList2"/>
    <dgm:cxn modelId="{D4DC8783-6B0A-45EF-8968-29DB3136F801}" type="presOf" srcId="{A83767C6-2538-4CCF-B199-A33F66112F95}" destId="{AF92753A-05F9-488D-AFA7-951C1E4D05CA}" srcOrd="0" destOrd="0" presId="urn:microsoft.com/office/officeart/2005/8/layout/vList2"/>
    <dgm:cxn modelId="{B0208D87-7030-4052-939B-6EF274E4A989}" srcId="{C766C0C3-FE12-48E1-B829-591E2C9157F0}" destId="{474A178B-2325-41C5-96DB-9166D731087E}" srcOrd="0" destOrd="0" parTransId="{18405AB4-4F34-490C-AEC4-5538AFD8E764}" sibTransId="{61039693-CB0E-48D3-9E32-8C3F485E0F68}"/>
    <dgm:cxn modelId="{3CB4560C-94DF-430B-8FB8-78E16853F6D5}" type="presOf" srcId="{3F59EAD2-AD07-4CB5-93DE-DE8B99F0C566}" destId="{E166FA93-FDB6-4A0D-A6AB-856DFFF54C36}" srcOrd="0" destOrd="0" presId="urn:microsoft.com/office/officeart/2005/8/layout/vList2"/>
    <dgm:cxn modelId="{7950E977-3858-4A79-BEB4-42C7C07FFAD8}" srcId="{474A178B-2325-41C5-96DB-9166D731087E}" destId="{A83767C6-2538-4CCF-B199-A33F66112F95}" srcOrd="0" destOrd="0" parTransId="{23120452-9030-4701-AEAC-99B4A3DEA3D3}" sibTransId="{9653F78D-C171-491E-A78C-54BFC8A534D8}"/>
    <dgm:cxn modelId="{822243D8-11BD-45AE-AE0F-5D988755D3C6}" type="presOf" srcId="{E0434D00-462A-4CA3-95AD-820F3D1465C9}" destId="{61918CD8-5E86-4193-8029-7B887A92F2DF}" srcOrd="0" destOrd="0" presId="urn:microsoft.com/office/officeart/2005/8/layout/vList2"/>
    <dgm:cxn modelId="{4B519FCD-9342-4DE3-BBA9-8707E0B4B91A}" srcId="{C766C0C3-FE12-48E1-B829-591E2C9157F0}" destId="{3F59EAD2-AD07-4CB5-93DE-DE8B99F0C566}" srcOrd="3" destOrd="0" parTransId="{14B70BC4-3616-47CA-9CF6-D4E2111EA3A0}" sibTransId="{8B8A26D1-FC7A-4848-9E7F-CE547E244175}"/>
    <dgm:cxn modelId="{A2EB69DD-F783-40AF-884C-999389EFE6DA}" type="presOf" srcId="{970F0AAB-0F72-4C09-A474-7480F7E40852}" destId="{F1E05EA2-BE4D-4DE2-9068-8ABF2210ED4F}" srcOrd="0" destOrd="0" presId="urn:microsoft.com/office/officeart/2005/8/layout/vList2"/>
    <dgm:cxn modelId="{36C41F7C-FD7A-498E-9C52-1A4B8262BEC0}" type="presParOf" srcId="{B327FB6F-894D-4CD9-B338-C7652E913B8E}" destId="{9250265F-36A7-4B71-89E3-5063797B9B8E}" srcOrd="0" destOrd="0" presId="urn:microsoft.com/office/officeart/2005/8/layout/vList2"/>
    <dgm:cxn modelId="{7558AD97-E227-4176-8D9C-3E63C01E83FF}" type="presParOf" srcId="{B327FB6F-894D-4CD9-B338-C7652E913B8E}" destId="{AF92753A-05F9-488D-AFA7-951C1E4D05CA}" srcOrd="1" destOrd="0" presId="urn:microsoft.com/office/officeart/2005/8/layout/vList2"/>
    <dgm:cxn modelId="{E33F14B7-6E55-46AF-AA39-C2B61A32544F}" type="presParOf" srcId="{B327FB6F-894D-4CD9-B338-C7652E913B8E}" destId="{F1E05EA2-BE4D-4DE2-9068-8ABF2210ED4F}" srcOrd="2" destOrd="0" presId="urn:microsoft.com/office/officeart/2005/8/layout/vList2"/>
    <dgm:cxn modelId="{F2498EDE-C250-4F6D-A409-2992C2EEFCA8}" type="presParOf" srcId="{B327FB6F-894D-4CD9-B338-C7652E913B8E}" destId="{FBF06044-5036-43C0-8FDF-200ABBEBDE65}" srcOrd="3" destOrd="0" presId="urn:microsoft.com/office/officeart/2005/8/layout/vList2"/>
    <dgm:cxn modelId="{4407E472-3960-4E06-BC1C-C627667C464F}" type="presParOf" srcId="{B327FB6F-894D-4CD9-B338-C7652E913B8E}" destId="{56983BF6-1FC9-4C14-ACF4-61575D8A02EA}" srcOrd="4" destOrd="0" presId="urn:microsoft.com/office/officeart/2005/8/layout/vList2"/>
    <dgm:cxn modelId="{D10BB46B-E635-4A5D-B811-B9B176D40B9B}" type="presParOf" srcId="{B327FB6F-894D-4CD9-B338-C7652E913B8E}" destId="{E5D7934E-5626-4AB4-A666-E29B9390F73B}" srcOrd="5" destOrd="0" presId="urn:microsoft.com/office/officeart/2005/8/layout/vList2"/>
    <dgm:cxn modelId="{F1A8668E-F2F0-477E-A58D-8212CD4C675C}" type="presParOf" srcId="{B327FB6F-894D-4CD9-B338-C7652E913B8E}" destId="{E166FA93-FDB6-4A0D-A6AB-856DFFF54C36}" srcOrd="6" destOrd="0" presId="urn:microsoft.com/office/officeart/2005/8/layout/vList2"/>
    <dgm:cxn modelId="{1EDFAD91-2405-4515-AC24-A69C1B05C68A}" type="presParOf" srcId="{B327FB6F-894D-4CD9-B338-C7652E913B8E}" destId="{7F2A6486-D02C-46EC-9F4A-325C3CDEB05F}" srcOrd="7" destOrd="0" presId="urn:microsoft.com/office/officeart/2005/8/layout/vList2"/>
    <dgm:cxn modelId="{FDCB2633-CF14-4A00-98C6-BF301AAEDF5F}" type="presParOf" srcId="{B327FB6F-894D-4CD9-B338-C7652E913B8E}" destId="{E9CA40BF-74BB-4BC6-83CA-3FBEE3FB2032}" srcOrd="8" destOrd="0" presId="urn:microsoft.com/office/officeart/2005/8/layout/vList2"/>
    <dgm:cxn modelId="{DB06CFB9-EB5B-42FE-973A-0F248727A38C}" type="presParOf" srcId="{B327FB6F-894D-4CD9-B338-C7652E913B8E}" destId="{61918CD8-5E86-4193-8029-7B887A92F2DF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9220865-4DCB-4ABB-983D-1110B0EF50F4}" type="doc">
      <dgm:prSet loTypeId="urn:microsoft.com/office/officeart/2005/8/layout/list1" loCatId="list" qsTypeId="urn:microsoft.com/office/officeart/2005/8/quickstyle/simple2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4FD05014-F306-4B0D-8E04-83E242F16728}">
      <dgm:prSet/>
      <dgm:spPr/>
      <dgm:t>
        <a:bodyPr/>
        <a:lstStyle/>
        <a:p>
          <a:r>
            <a:rPr lang="cs-CZ" dirty="0"/>
            <a:t>Cíle</a:t>
          </a:r>
          <a:endParaRPr lang="en-US" dirty="0"/>
        </a:p>
      </dgm:t>
    </dgm:pt>
    <dgm:pt modelId="{7B9D2845-B331-4C67-9E42-65531983F1B5}" type="parTrans" cxnId="{BE962384-9CE7-45DB-B31B-8A8C1F8E85D8}">
      <dgm:prSet/>
      <dgm:spPr/>
      <dgm:t>
        <a:bodyPr/>
        <a:lstStyle/>
        <a:p>
          <a:endParaRPr lang="en-US"/>
        </a:p>
      </dgm:t>
    </dgm:pt>
    <dgm:pt modelId="{43B0E67B-ADFD-4A8C-834F-416BFC8C0A93}" type="sibTrans" cxnId="{BE962384-9CE7-45DB-B31B-8A8C1F8E85D8}">
      <dgm:prSet/>
      <dgm:spPr/>
      <dgm:t>
        <a:bodyPr/>
        <a:lstStyle/>
        <a:p>
          <a:endParaRPr lang="en-US"/>
        </a:p>
      </dgm:t>
    </dgm:pt>
    <dgm:pt modelId="{81B537D0-3D10-4121-B2F7-C929B5C6056D}">
      <dgm:prSet/>
      <dgm:spPr/>
      <dgm:t>
        <a:bodyPr/>
        <a:lstStyle/>
        <a:p>
          <a:r>
            <a:rPr lang="cs-CZ" dirty="0"/>
            <a:t>Zásady</a:t>
          </a:r>
          <a:endParaRPr lang="en-US" dirty="0"/>
        </a:p>
      </dgm:t>
    </dgm:pt>
    <dgm:pt modelId="{A3936E46-3EBA-4A91-BB59-198472850AA0}" type="parTrans" cxnId="{D013EE07-49E2-4CE9-9131-A8D40680DCDB}">
      <dgm:prSet/>
      <dgm:spPr/>
      <dgm:t>
        <a:bodyPr/>
        <a:lstStyle/>
        <a:p>
          <a:endParaRPr lang="en-US"/>
        </a:p>
      </dgm:t>
    </dgm:pt>
    <dgm:pt modelId="{CCD8160B-B765-4389-9481-FB88CCFE7BBD}" type="sibTrans" cxnId="{D013EE07-49E2-4CE9-9131-A8D40680DCDB}">
      <dgm:prSet/>
      <dgm:spPr/>
      <dgm:t>
        <a:bodyPr/>
        <a:lstStyle/>
        <a:p>
          <a:endParaRPr lang="en-US"/>
        </a:p>
      </dgm:t>
    </dgm:pt>
    <dgm:pt modelId="{8E0F44F2-9391-42E9-A95E-98640BE061D7}">
      <dgm:prSet/>
      <dgm:spPr/>
      <dgm:t>
        <a:bodyPr/>
        <a:lstStyle/>
        <a:p>
          <a:r>
            <a:rPr lang="cs-CZ" dirty="0"/>
            <a:t>Pravidla</a:t>
          </a:r>
          <a:endParaRPr lang="en-US" dirty="0"/>
        </a:p>
      </dgm:t>
    </dgm:pt>
    <dgm:pt modelId="{6CCA5E7D-774A-4FEA-8116-48BA26F33540}" type="parTrans" cxnId="{53DCB7BF-FDFB-4CFE-B522-0F15EC6960A8}">
      <dgm:prSet/>
      <dgm:spPr/>
      <dgm:t>
        <a:bodyPr/>
        <a:lstStyle/>
        <a:p>
          <a:endParaRPr lang="en-US"/>
        </a:p>
      </dgm:t>
    </dgm:pt>
    <dgm:pt modelId="{AC0ECDCE-5DB3-452F-891A-AD4CD40F4053}" type="sibTrans" cxnId="{53DCB7BF-FDFB-4CFE-B522-0F15EC6960A8}">
      <dgm:prSet/>
      <dgm:spPr/>
      <dgm:t>
        <a:bodyPr/>
        <a:lstStyle/>
        <a:p>
          <a:endParaRPr lang="en-US"/>
        </a:p>
      </dgm:t>
    </dgm:pt>
    <dgm:pt modelId="{B8219989-71D0-4A27-A53C-50D50CC4CA0A}">
      <dgm:prSet/>
      <dgm:spPr/>
      <dgm:t>
        <a:bodyPr/>
        <a:lstStyle/>
        <a:p>
          <a:r>
            <a:rPr lang="cs-CZ"/>
            <a:t>Obecné </a:t>
          </a:r>
          <a:endParaRPr lang="en-US"/>
        </a:p>
      </dgm:t>
    </dgm:pt>
    <dgm:pt modelId="{ACE6B36F-2BB3-4C47-8F4C-1B4B1DDFD257}" type="parTrans" cxnId="{00D9D2E9-F735-4860-8920-F574365B43AD}">
      <dgm:prSet/>
      <dgm:spPr/>
      <dgm:t>
        <a:bodyPr/>
        <a:lstStyle/>
        <a:p>
          <a:endParaRPr lang="cs-CZ"/>
        </a:p>
      </dgm:t>
    </dgm:pt>
    <dgm:pt modelId="{E3DE8A9F-0E66-4F8C-97D3-A2D6D987AB04}" type="sibTrans" cxnId="{00D9D2E9-F735-4860-8920-F574365B43AD}">
      <dgm:prSet/>
      <dgm:spPr/>
    </dgm:pt>
    <dgm:pt modelId="{95DA9E27-AB0B-457A-95AF-564DC8CC0F70}">
      <dgm:prSet/>
      <dgm:spPr/>
      <dgm:t>
        <a:bodyPr/>
        <a:lstStyle/>
        <a:p>
          <a:r>
            <a:rPr lang="cs-CZ"/>
            <a:t>Zvláštní </a:t>
          </a:r>
          <a:endParaRPr lang="en-US"/>
        </a:p>
      </dgm:t>
    </dgm:pt>
    <dgm:pt modelId="{36563A75-C1AC-4AEE-8429-4E613DB9EF75}" type="parTrans" cxnId="{58ECADB2-5E92-4CC3-BABB-06EE21A1086A}">
      <dgm:prSet/>
      <dgm:spPr/>
      <dgm:t>
        <a:bodyPr/>
        <a:lstStyle/>
        <a:p>
          <a:endParaRPr lang="cs-CZ"/>
        </a:p>
      </dgm:t>
    </dgm:pt>
    <dgm:pt modelId="{406A1832-1D81-4A43-8D0F-F480AC3EEA6B}" type="sibTrans" cxnId="{58ECADB2-5E92-4CC3-BABB-06EE21A1086A}">
      <dgm:prSet/>
      <dgm:spPr/>
    </dgm:pt>
    <dgm:pt modelId="{3EDAA913-6AF4-4AF3-81D9-87551766F853}">
      <dgm:prSet/>
      <dgm:spPr/>
      <dgm:t>
        <a:bodyPr/>
        <a:lstStyle/>
        <a:p>
          <a:r>
            <a:rPr lang="cs-CZ"/>
            <a:t>Obecná</a:t>
          </a:r>
          <a:endParaRPr lang="en-US"/>
        </a:p>
      </dgm:t>
    </dgm:pt>
    <dgm:pt modelId="{24853912-7E9E-46FD-9552-2F0CED546E37}" type="parTrans" cxnId="{66C1063B-77EA-470D-A641-C41B3B45F783}">
      <dgm:prSet/>
      <dgm:spPr/>
      <dgm:t>
        <a:bodyPr/>
        <a:lstStyle/>
        <a:p>
          <a:endParaRPr lang="cs-CZ"/>
        </a:p>
      </dgm:t>
    </dgm:pt>
    <dgm:pt modelId="{3DDD78EC-24DF-4B86-9E1F-636BFB631893}" type="sibTrans" cxnId="{66C1063B-77EA-470D-A641-C41B3B45F783}">
      <dgm:prSet/>
      <dgm:spPr/>
    </dgm:pt>
    <dgm:pt modelId="{1CD5AEFC-D56B-4010-BBAF-6C88B448B6E4}">
      <dgm:prSet/>
      <dgm:spPr/>
      <dgm:t>
        <a:bodyPr/>
        <a:lstStyle/>
        <a:p>
          <a:r>
            <a:rPr lang="cs-CZ" dirty="0"/>
            <a:t>Zvláštní  </a:t>
          </a:r>
          <a:endParaRPr lang="en-US" dirty="0"/>
        </a:p>
      </dgm:t>
    </dgm:pt>
    <dgm:pt modelId="{C680460A-8368-4345-8547-AE2EAC28B11F}" type="parTrans" cxnId="{74E5754A-0F08-4D52-A21E-ECD8427A08A7}">
      <dgm:prSet/>
      <dgm:spPr/>
      <dgm:t>
        <a:bodyPr/>
        <a:lstStyle/>
        <a:p>
          <a:endParaRPr lang="cs-CZ"/>
        </a:p>
      </dgm:t>
    </dgm:pt>
    <dgm:pt modelId="{015ED8F9-3230-4EC0-B191-E783ADD02FCF}" type="sibTrans" cxnId="{74E5754A-0F08-4D52-A21E-ECD8427A08A7}">
      <dgm:prSet/>
      <dgm:spPr/>
    </dgm:pt>
    <dgm:pt modelId="{BFA4E48B-3EFD-46E8-8ADB-D4F4A9F53237}" type="pres">
      <dgm:prSet presAssocID="{79220865-4DCB-4ABB-983D-1110B0EF50F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E16C537-A784-4B70-87B6-898FEAF2EB01}" type="pres">
      <dgm:prSet presAssocID="{4FD05014-F306-4B0D-8E04-83E242F16728}" presName="parentLin" presStyleCnt="0"/>
      <dgm:spPr/>
    </dgm:pt>
    <dgm:pt modelId="{F8A759B5-03EE-48CE-B0B7-1603BEDA793D}" type="pres">
      <dgm:prSet presAssocID="{4FD05014-F306-4B0D-8E04-83E242F16728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20FA6793-E4E4-4763-8C2F-1AB036CE82D9}" type="pres">
      <dgm:prSet presAssocID="{4FD05014-F306-4B0D-8E04-83E242F16728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2142D7F-71F2-4696-873D-9E95EC62B502}" type="pres">
      <dgm:prSet presAssocID="{4FD05014-F306-4B0D-8E04-83E242F16728}" presName="negativeSpace" presStyleCnt="0"/>
      <dgm:spPr/>
    </dgm:pt>
    <dgm:pt modelId="{C53D3A3D-F708-4BF9-90FC-6BA2F111A10F}" type="pres">
      <dgm:prSet presAssocID="{4FD05014-F306-4B0D-8E04-83E242F16728}" presName="childText" presStyleLbl="conFgAcc1" presStyleIdx="0" presStyleCnt="3">
        <dgm:presLayoutVars>
          <dgm:bulletEnabled val="1"/>
        </dgm:presLayoutVars>
      </dgm:prSet>
      <dgm:spPr/>
    </dgm:pt>
    <dgm:pt modelId="{759536D4-FFA9-4912-9033-62E91CBD9954}" type="pres">
      <dgm:prSet presAssocID="{43B0E67B-ADFD-4A8C-834F-416BFC8C0A93}" presName="spaceBetweenRectangles" presStyleCnt="0"/>
      <dgm:spPr/>
    </dgm:pt>
    <dgm:pt modelId="{31317A8A-9933-45DB-86F4-649416BCABD7}" type="pres">
      <dgm:prSet presAssocID="{81B537D0-3D10-4121-B2F7-C929B5C6056D}" presName="parentLin" presStyleCnt="0"/>
      <dgm:spPr/>
    </dgm:pt>
    <dgm:pt modelId="{2AAC8C7A-0B70-451A-8E76-95304CC3A459}" type="pres">
      <dgm:prSet presAssocID="{81B537D0-3D10-4121-B2F7-C929B5C6056D}" presName="parentLeftMargin" presStyleLbl="node1" presStyleIdx="0" presStyleCnt="3"/>
      <dgm:spPr/>
      <dgm:t>
        <a:bodyPr/>
        <a:lstStyle/>
        <a:p>
          <a:endParaRPr lang="cs-CZ"/>
        </a:p>
      </dgm:t>
    </dgm:pt>
    <dgm:pt modelId="{AACE4E4A-5C96-4619-BBEB-AE9D82F04613}" type="pres">
      <dgm:prSet presAssocID="{81B537D0-3D10-4121-B2F7-C929B5C6056D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EE09B77-3FD3-41AD-A5E7-C699E28F59AB}" type="pres">
      <dgm:prSet presAssocID="{81B537D0-3D10-4121-B2F7-C929B5C6056D}" presName="negativeSpace" presStyleCnt="0"/>
      <dgm:spPr/>
    </dgm:pt>
    <dgm:pt modelId="{E914244C-CCFF-43B3-B1B4-62DB831CC5C4}" type="pres">
      <dgm:prSet presAssocID="{81B537D0-3D10-4121-B2F7-C929B5C6056D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558DC83-EB49-4EBD-BF48-4F97A625E2C0}" type="pres">
      <dgm:prSet presAssocID="{CCD8160B-B765-4389-9481-FB88CCFE7BBD}" presName="spaceBetweenRectangles" presStyleCnt="0"/>
      <dgm:spPr/>
    </dgm:pt>
    <dgm:pt modelId="{64B6EBB2-EDCC-45D8-912A-0E5E17244DBF}" type="pres">
      <dgm:prSet presAssocID="{8E0F44F2-9391-42E9-A95E-98640BE061D7}" presName="parentLin" presStyleCnt="0"/>
      <dgm:spPr/>
    </dgm:pt>
    <dgm:pt modelId="{8FF138BD-9831-4422-B5F2-D29B85005F2D}" type="pres">
      <dgm:prSet presAssocID="{8E0F44F2-9391-42E9-A95E-98640BE061D7}" presName="parentLeftMargin" presStyleLbl="node1" presStyleIdx="1" presStyleCnt="3"/>
      <dgm:spPr/>
      <dgm:t>
        <a:bodyPr/>
        <a:lstStyle/>
        <a:p>
          <a:endParaRPr lang="cs-CZ"/>
        </a:p>
      </dgm:t>
    </dgm:pt>
    <dgm:pt modelId="{89EB7BA4-4164-4D71-BFD2-D6D220B4627C}" type="pres">
      <dgm:prSet presAssocID="{8E0F44F2-9391-42E9-A95E-98640BE061D7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E4AB2C8-FFBA-4AC9-9FCA-60E601138F34}" type="pres">
      <dgm:prSet presAssocID="{8E0F44F2-9391-42E9-A95E-98640BE061D7}" presName="negativeSpace" presStyleCnt="0"/>
      <dgm:spPr/>
    </dgm:pt>
    <dgm:pt modelId="{2F0E75A5-6EE1-4412-935A-F0EE4677AA8A}" type="pres">
      <dgm:prSet presAssocID="{8E0F44F2-9391-42E9-A95E-98640BE061D7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4E5754A-0F08-4D52-A21E-ECD8427A08A7}" srcId="{8E0F44F2-9391-42E9-A95E-98640BE061D7}" destId="{1CD5AEFC-D56B-4010-BBAF-6C88B448B6E4}" srcOrd="1" destOrd="0" parTransId="{C680460A-8368-4345-8547-AE2EAC28B11F}" sibTransId="{015ED8F9-3230-4EC0-B191-E783ADD02FCF}"/>
    <dgm:cxn modelId="{BE962384-9CE7-45DB-B31B-8A8C1F8E85D8}" srcId="{79220865-4DCB-4ABB-983D-1110B0EF50F4}" destId="{4FD05014-F306-4B0D-8E04-83E242F16728}" srcOrd="0" destOrd="0" parTransId="{7B9D2845-B331-4C67-9E42-65531983F1B5}" sibTransId="{43B0E67B-ADFD-4A8C-834F-416BFC8C0A93}"/>
    <dgm:cxn modelId="{66C1063B-77EA-470D-A641-C41B3B45F783}" srcId="{8E0F44F2-9391-42E9-A95E-98640BE061D7}" destId="{3EDAA913-6AF4-4AF3-81D9-87551766F853}" srcOrd="0" destOrd="0" parTransId="{24853912-7E9E-46FD-9552-2F0CED546E37}" sibTransId="{3DDD78EC-24DF-4B86-9E1F-636BFB631893}"/>
    <dgm:cxn modelId="{BB4B89E3-DB53-42E4-8AE2-D490DF616513}" type="presOf" srcId="{3EDAA913-6AF4-4AF3-81D9-87551766F853}" destId="{2F0E75A5-6EE1-4412-935A-F0EE4677AA8A}" srcOrd="0" destOrd="0" presId="urn:microsoft.com/office/officeart/2005/8/layout/list1"/>
    <dgm:cxn modelId="{A3D76D16-D6AA-42C0-B29B-FE4919E547CB}" type="presOf" srcId="{81B537D0-3D10-4121-B2F7-C929B5C6056D}" destId="{AACE4E4A-5C96-4619-BBEB-AE9D82F04613}" srcOrd="1" destOrd="0" presId="urn:microsoft.com/office/officeart/2005/8/layout/list1"/>
    <dgm:cxn modelId="{D013EE07-49E2-4CE9-9131-A8D40680DCDB}" srcId="{79220865-4DCB-4ABB-983D-1110B0EF50F4}" destId="{81B537D0-3D10-4121-B2F7-C929B5C6056D}" srcOrd="1" destOrd="0" parTransId="{A3936E46-3EBA-4A91-BB59-198472850AA0}" sibTransId="{CCD8160B-B765-4389-9481-FB88CCFE7BBD}"/>
    <dgm:cxn modelId="{E98E3146-487D-4854-B57B-5DAABCA6369C}" type="presOf" srcId="{4FD05014-F306-4B0D-8E04-83E242F16728}" destId="{F8A759B5-03EE-48CE-B0B7-1603BEDA793D}" srcOrd="0" destOrd="0" presId="urn:microsoft.com/office/officeart/2005/8/layout/list1"/>
    <dgm:cxn modelId="{60831600-0192-439C-8EA5-52BB24686DB7}" type="presOf" srcId="{1CD5AEFC-D56B-4010-BBAF-6C88B448B6E4}" destId="{2F0E75A5-6EE1-4412-935A-F0EE4677AA8A}" srcOrd="0" destOrd="1" presId="urn:microsoft.com/office/officeart/2005/8/layout/list1"/>
    <dgm:cxn modelId="{21E088D5-83B9-4F24-BB1E-DCC717100A52}" type="presOf" srcId="{95DA9E27-AB0B-457A-95AF-564DC8CC0F70}" destId="{E914244C-CCFF-43B3-B1B4-62DB831CC5C4}" srcOrd="0" destOrd="1" presId="urn:microsoft.com/office/officeart/2005/8/layout/list1"/>
    <dgm:cxn modelId="{D958795E-9E2A-4F86-A6D7-ECF87D36AF3E}" type="presOf" srcId="{8E0F44F2-9391-42E9-A95E-98640BE061D7}" destId="{89EB7BA4-4164-4D71-BFD2-D6D220B4627C}" srcOrd="1" destOrd="0" presId="urn:microsoft.com/office/officeart/2005/8/layout/list1"/>
    <dgm:cxn modelId="{E27C79F7-2A2C-4F41-A46F-F353C580A99B}" type="presOf" srcId="{79220865-4DCB-4ABB-983D-1110B0EF50F4}" destId="{BFA4E48B-3EFD-46E8-8ADB-D4F4A9F53237}" srcOrd="0" destOrd="0" presId="urn:microsoft.com/office/officeart/2005/8/layout/list1"/>
    <dgm:cxn modelId="{58ECADB2-5E92-4CC3-BABB-06EE21A1086A}" srcId="{81B537D0-3D10-4121-B2F7-C929B5C6056D}" destId="{95DA9E27-AB0B-457A-95AF-564DC8CC0F70}" srcOrd="1" destOrd="0" parTransId="{36563A75-C1AC-4AEE-8429-4E613DB9EF75}" sibTransId="{406A1832-1D81-4A43-8D0F-F480AC3EEA6B}"/>
    <dgm:cxn modelId="{1302E5F5-AE3D-4445-8862-E39F2171E489}" type="presOf" srcId="{4FD05014-F306-4B0D-8E04-83E242F16728}" destId="{20FA6793-E4E4-4763-8C2F-1AB036CE82D9}" srcOrd="1" destOrd="0" presId="urn:microsoft.com/office/officeart/2005/8/layout/list1"/>
    <dgm:cxn modelId="{22FE36D4-24F7-4612-9229-9E7C6BB8E65D}" type="presOf" srcId="{B8219989-71D0-4A27-A53C-50D50CC4CA0A}" destId="{E914244C-CCFF-43B3-B1B4-62DB831CC5C4}" srcOrd="0" destOrd="0" presId="urn:microsoft.com/office/officeart/2005/8/layout/list1"/>
    <dgm:cxn modelId="{00D9D2E9-F735-4860-8920-F574365B43AD}" srcId="{81B537D0-3D10-4121-B2F7-C929B5C6056D}" destId="{B8219989-71D0-4A27-A53C-50D50CC4CA0A}" srcOrd="0" destOrd="0" parTransId="{ACE6B36F-2BB3-4C47-8F4C-1B4B1DDFD257}" sibTransId="{E3DE8A9F-0E66-4F8C-97D3-A2D6D987AB04}"/>
    <dgm:cxn modelId="{33DA71E5-BF68-4762-8310-522917A7AEA7}" type="presOf" srcId="{8E0F44F2-9391-42E9-A95E-98640BE061D7}" destId="{8FF138BD-9831-4422-B5F2-D29B85005F2D}" srcOrd="0" destOrd="0" presId="urn:microsoft.com/office/officeart/2005/8/layout/list1"/>
    <dgm:cxn modelId="{C8A839B4-A280-4B57-87DD-3BCDAF6AB433}" type="presOf" srcId="{81B537D0-3D10-4121-B2F7-C929B5C6056D}" destId="{2AAC8C7A-0B70-451A-8E76-95304CC3A459}" srcOrd="0" destOrd="0" presId="urn:microsoft.com/office/officeart/2005/8/layout/list1"/>
    <dgm:cxn modelId="{53DCB7BF-FDFB-4CFE-B522-0F15EC6960A8}" srcId="{79220865-4DCB-4ABB-983D-1110B0EF50F4}" destId="{8E0F44F2-9391-42E9-A95E-98640BE061D7}" srcOrd="2" destOrd="0" parTransId="{6CCA5E7D-774A-4FEA-8116-48BA26F33540}" sibTransId="{AC0ECDCE-5DB3-452F-891A-AD4CD40F4053}"/>
    <dgm:cxn modelId="{F5A337CE-3F17-49B0-80CA-2F23EFEB31DE}" type="presParOf" srcId="{BFA4E48B-3EFD-46E8-8ADB-D4F4A9F53237}" destId="{9E16C537-A784-4B70-87B6-898FEAF2EB01}" srcOrd="0" destOrd="0" presId="urn:microsoft.com/office/officeart/2005/8/layout/list1"/>
    <dgm:cxn modelId="{DB8C087F-6B1B-4900-8D13-BF27B4FA72F9}" type="presParOf" srcId="{9E16C537-A784-4B70-87B6-898FEAF2EB01}" destId="{F8A759B5-03EE-48CE-B0B7-1603BEDA793D}" srcOrd="0" destOrd="0" presId="urn:microsoft.com/office/officeart/2005/8/layout/list1"/>
    <dgm:cxn modelId="{D6A4D6BF-8A22-4F7C-B8F6-7944494002C0}" type="presParOf" srcId="{9E16C537-A784-4B70-87B6-898FEAF2EB01}" destId="{20FA6793-E4E4-4763-8C2F-1AB036CE82D9}" srcOrd="1" destOrd="0" presId="urn:microsoft.com/office/officeart/2005/8/layout/list1"/>
    <dgm:cxn modelId="{2152D775-0CC0-4064-93D4-9E62B8EB9377}" type="presParOf" srcId="{BFA4E48B-3EFD-46E8-8ADB-D4F4A9F53237}" destId="{32142D7F-71F2-4696-873D-9E95EC62B502}" srcOrd="1" destOrd="0" presId="urn:microsoft.com/office/officeart/2005/8/layout/list1"/>
    <dgm:cxn modelId="{F9D7231D-20D4-4BED-A427-7BAE59099F4A}" type="presParOf" srcId="{BFA4E48B-3EFD-46E8-8ADB-D4F4A9F53237}" destId="{C53D3A3D-F708-4BF9-90FC-6BA2F111A10F}" srcOrd="2" destOrd="0" presId="urn:microsoft.com/office/officeart/2005/8/layout/list1"/>
    <dgm:cxn modelId="{40ECFB22-AC55-4AEE-A9AD-6B8A23FDA46B}" type="presParOf" srcId="{BFA4E48B-3EFD-46E8-8ADB-D4F4A9F53237}" destId="{759536D4-FFA9-4912-9033-62E91CBD9954}" srcOrd="3" destOrd="0" presId="urn:microsoft.com/office/officeart/2005/8/layout/list1"/>
    <dgm:cxn modelId="{6C67412A-A5F3-40FD-995D-F3A6802F7599}" type="presParOf" srcId="{BFA4E48B-3EFD-46E8-8ADB-D4F4A9F53237}" destId="{31317A8A-9933-45DB-86F4-649416BCABD7}" srcOrd="4" destOrd="0" presId="urn:microsoft.com/office/officeart/2005/8/layout/list1"/>
    <dgm:cxn modelId="{4C9C733F-AC31-4346-8918-4ED48DFD5AF7}" type="presParOf" srcId="{31317A8A-9933-45DB-86F4-649416BCABD7}" destId="{2AAC8C7A-0B70-451A-8E76-95304CC3A459}" srcOrd="0" destOrd="0" presId="urn:microsoft.com/office/officeart/2005/8/layout/list1"/>
    <dgm:cxn modelId="{28BEFA04-3C98-431B-A03A-71ECFEBE842A}" type="presParOf" srcId="{31317A8A-9933-45DB-86F4-649416BCABD7}" destId="{AACE4E4A-5C96-4619-BBEB-AE9D82F04613}" srcOrd="1" destOrd="0" presId="urn:microsoft.com/office/officeart/2005/8/layout/list1"/>
    <dgm:cxn modelId="{7DE1A7CC-07BB-456F-AF09-6ADAF986831F}" type="presParOf" srcId="{BFA4E48B-3EFD-46E8-8ADB-D4F4A9F53237}" destId="{2EE09B77-3FD3-41AD-A5E7-C699E28F59AB}" srcOrd="5" destOrd="0" presId="urn:microsoft.com/office/officeart/2005/8/layout/list1"/>
    <dgm:cxn modelId="{215580BF-2F54-44BD-8264-D8DEE1506910}" type="presParOf" srcId="{BFA4E48B-3EFD-46E8-8ADB-D4F4A9F53237}" destId="{E914244C-CCFF-43B3-B1B4-62DB831CC5C4}" srcOrd="6" destOrd="0" presId="urn:microsoft.com/office/officeart/2005/8/layout/list1"/>
    <dgm:cxn modelId="{195DF881-B52D-417E-A7DD-3354445A5C87}" type="presParOf" srcId="{BFA4E48B-3EFD-46E8-8ADB-D4F4A9F53237}" destId="{3558DC83-EB49-4EBD-BF48-4F97A625E2C0}" srcOrd="7" destOrd="0" presId="urn:microsoft.com/office/officeart/2005/8/layout/list1"/>
    <dgm:cxn modelId="{811D840B-3F4D-4D76-9992-07410603F9BB}" type="presParOf" srcId="{BFA4E48B-3EFD-46E8-8ADB-D4F4A9F53237}" destId="{64B6EBB2-EDCC-45D8-912A-0E5E17244DBF}" srcOrd="8" destOrd="0" presId="urn:microsoft.com/office/officeart/2005/8/layout/list1"/>
    <dgm:cxn modelId="{BA9B85D8-6E73-4DE6-B481-16FAA8ADCAB1}" type="presParOf" srcId="{64B6EBB2-EDCC-45D8-912A-0E5E17244DBF}" destId="{8FF138BD-9831-4422-B5F2-D29B85005F2D}" srcOrd="0" destOrd="0" presId="urn:microsoft.com/office/officeart/2005/8/layout/list1"/>
    <dgm:cxn modelId="{817672D5-0489-4339-BCD0-3A9B2750D1FE}" type="presParOf" srcId="{64B6EBB2-EDCC-45D8-912A-0E5E17244DBF}" destId="{89EB7BA4-4164-4D71-BFD2-D6D220B4627C}" srcOrd="1" destOrd="0" presId="urn:microsoft.com/office/officeart/2005/8/layout/list1"/>
    <dgm:cxn modelId="{43D606A0-93D0-4C0F-84DD-ADA117817D1F}" type="presParOf" srcId="{BFA4E48B-3EFD-46E8-8ADB-D4F4A9F53237}" destId="{3E4AB2C8-FFBA-4AC9-9FCA-60E601138F34}" srcOrd="9" destOrd="0" presId="urn:microsoft.com/office/officeart/2005/8/layout/list1"/>
    <dgm:cxn modelId="{385174BA-503C-4CD0-9C96-D21100019A98}" type="presParOf" srcId="{BFA4E48B-3EFD-46E8-8ADB-D4F4A9F53237}" destId="{2F0E75A5-6EE1-4412-935A-F0EE4677AA8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B70D0D-D016-4F26-BDE9-F94A33B59CDA}">
      <dsp:nvSpPr>
        <dsp:cNvPr id="0" name=""/>
        <dsp:cNvSpPr/>
      </dsp:nvSpPr>
      <dsp:spPr>
        <a:xfrm>
          <a:off x="0" y="855526"/>
          <a:ext cx="6832212" cy="157943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5729F4-9E9F-4EE6-93DA-8DF07EDEF0EA}">
      <dsp:nvSpPr>
        <dsp:cNvPr id="0" name=""/>
        <dsp:cNvSpPr/>
      </dsp:nvSpPr>
      <dsp:spPr>
        <a:xfrm>
          <a:off x="477778" y="1210899"/>
          <a:ext cx="868688" cy="8686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957BA-97EE-449B-B2BA-C12762131523}">
      <dsp:nvSpPr>
        <dsp:cNvPr id="0" name=""/>
        <dsp:cNvSpPr/>
      </dsp:nvSpPr>
      <dsp:spPr>
        <a:xfrm>
          <a:off x="1824245" y="855526"/>
          <a:ext cx="5007966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Vzájemné ovlivňování </a:t>
          </a:r>
          <a:endParaRPr lang="en-US" sz="2500" kern="1200"/>
        </a:p>
      </dsp:txBody>
      <dsp:txXfrm>
        <a:off x="1824245" y="855526"/>
        <a:ext cx="5007966" cy="1579433"/>
      </dsp:txXfrm>
    </dsp:sp>
    <dsp:sp modelId="{C1BD3817-1858-44B6-BFCB-00D3B663F9E9}">
      <dsp:nvSpPr>
        <dsp:cNvPr id="0" name=""/>
        <dsp:cNvSpPr/>
      </dsp:nvSpPr>
      <dsp:spPr>
        <a:xfrm>
          <a:off x="0" y="2829818"/>
          <a:ext cx="6832212" cy="157943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6BDC3B-F638-434A-902D-52A482558BE8}">
      <dsp:nvSpPr>
        <dsp:cNvPr id="0" name=""/>
        <dsp:cNvSpPr/>
      </dsp:nvSpPr>
      <dsp:spPr>
        <a:xfrm>
          <a:off x="477778" y="3185191"/>
          <a:ext cx="868688" cy="86868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20D240-215E-4D20-95A3-211B70BFB9F5}">
      <dsp:nvSpPr>
        <dsp:cNvPr id="0" name=""/>
        <dsp:cNvSpPr/>
      </dsp:nvSpPr>
      <dsp:spPr>
        <a:xfrm>
          <a:off x="1824245" y="2829818"/>
          <a:ext cx="3074495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500" kern="1200"/>
            <a:t>Dotčené složky životního prostředí</a:t>
          </a:r>
          <a:endParaRPr lang="en-US" sz="2500" kern="1200"/>
        </a:p>
      </dsp:txBody>
      <dsp:txXfrm>
        <a:off x="1824245" y="2829818"/>
        <a:ext cx="3074495" cy="1579433"/>
      </dsp:txXfrm>
    </dsp:sp>
    <dsp:sp modelId="{90E2BBE5-DEFD-4A49-899E-7B9D9D58AA3C}">
      <dsp:nvSpPr>
        <dsp:cNvPr id="0" name=""/>
        <dsp:cNvSpPr/>
      </dsp:nvSpPr>
      <dsp:spPr>
        <a:xfrm>
          <a:off x="4898741" y="2829818"/>
          <a:ext cx="1933470" cy="15794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157" tIns="167157" rIns="167157" bIns="167157" numCol="1" spcCol="1270" anchor="ctr" anchorCtr="0">
          <a:noAutofit/>
        </a:bodyPr>
        <a:lstStyle/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Půda</a:t>
          </a:r>
          <a:endParaRPr lang="en-US" sz="1300" kern="120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Voda</a:t>
          </a:r>
          <a:endParaRPr lang="en-US" sz="1300" kern="120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Krajina </a:t>
          </a:r>
          <a:endParaRPr lang="en-US" sz="1300" kern="120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Biodiverzita</a:t>
          </a:r>
          <a:endParaRPr lang="en-US" sz="1300" kern="1200"/>
        </a:p>
        <a:p>
          <a:pPr lvl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300" kern="1200"/>
            <a:t>Ovzduší </a:t>
          </a:r>
          <a:endParaRPr lang="en-US" sz="1300" kern="1200"/>
        </a:p>
      </dsp:txBody>
      <dsp:txXfrm>
        <a:off x="4898741" y="2829818"/>
        <a:ext cx="1933470" cy="1579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87961-1F90-4D2C-97B6-8E784E81BAA7}">
      <dsp:nvSpPr>
        <dsp:cNvPr id="0" name=""/>
        <dsp:cNvSpPr/>
      </dsp:nvSpPr>
      <dsp:spPr>
        <a:xfrm>
          <a:off x="0" y="314056"/>
          <a:ext cx="6832212" cy="40774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700" kern="1200"/>
            <a:t>Diverzifikace plodin </a:t>
          </a:r>
          <a:endParaRPr lang="en-US" sz="1700" kern="1200"/>
        </a:p>
      </dsp:txBody>
      <dsp:txXfrm>
        <a:off x="19904" y="333960"/>
        <a:ext cx="6792404" cy="367937"/>
      </dsp:txXfrm>
    </dsp:sp>
    <dsp:sp modelId="{F217CE1B-BC3D-4146-B762-4FDFB4225AD4}">
      <dsp:nvSpPr>
        <dsp:cNvPr id="0" name=""/>
        <dsp:cNvSpPr/>
      </dsp:nvSpPr>
      <dsp:spPr>
        <a:xfrm>
          <a:off x="0" y="721801"/>
          <a:ext cx="6832212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povinnost pěstovat určitý počet plodin</a:t>
          </a:r>
          <a:r>
            <a:rPr lang="cs-CZ" sz="1300" b="1" kern="1200"/>
            <a:t> </a:t>
          </a:r>
          <a:r>
            <a:rPr lang="cs-CZ" sz="1300" kern="1200"/>
            <a:t>v závislosti na rozloze orné půdy v LPIS </a:t>
          </a:r>
          <a:endParaRPr lang="en-US" sz="1300" kern="1200"/>
        </a:p>
        <a:p>
          <a:pPr marL="228600" lvl="2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od 10 ha, 2 a více plodin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 dirty="0"/>
            <a:t>Výjimky: vyšší než 75 % podíl pěstování trávy, pícnin, luskovin, půdy ladem nebo TTP, nebo ekologické zemědělství</a:t>
          </a:r>
          <a:endParaRPr lang="en-US" sz="1300" kern="1200" dirty="0"/>
        </a:p>
      </dsp:txBody>
      <dsp:txXfrm>
        <a:off x="0" y="721801"/>
        <a:ext cx="6832212" cy="862155"/>
      </dsp:txXfrm>
    </dsp:sp>
    <dsp:sp modelId="{AB3E8AFA-D395-4BBD-B3AC-93B4ECE3D0EB}">
      <dsp:nvSpPr>
        <dsp:cNvPr id="0" name=""/>
        <dsp:cNvSpPr/>
      </dsp:nvSpPr>
      <dsp:spPr>
        <a:xfrm>
          <a:off x="0" y="1583956"/>
          <a:ext cx="6832212" cy="407745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700" kern="1200"/>
            <a:t>Zachování stávajících trvalých travních porostů </a:t>
          </a:r>
          <a:endParaRPr lang="en-US" sz="1700" kern="1200"/>
        </a:p>
      </dsp:txBody>
      <dsp:txXfrm>
        <a:off x="19904" y="1603860"/>
        <a:ext cx="6792404" cy="367937"/>
      </dsp:txXfrm>
    </dsp:sp>
    <dsp:sp modelId="{5E70EFE7-E6C7-4094-8A0B-F1973B8490B4}">
      <dsp:nvSpPr>
        <dsp:cNvPr id="0" name=""/>
        <dsp:cNvSpPr/>
      </dsp:nvSpPr>
      <dsp:spPr>
        <a:xfrm>
          <a:off x="0" y="1991702"/>
          <a:ext cx="6832212" cy="1513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 dirty="0"/>
            <a:t>Výjimka pro zalesnění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b="1" kern="1200" dirty="0"/>
            <a:t>Udržení poměru trvalých travních porostů vůči zemědělské ploše 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 dirty="0"/>
            <a:t>Pokles o více než 5 % na území ČR = povinnost zatravnit pro další rok (SZIF)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b="1" kern="1200" dirty="0"/>
            <a:t>Zákaz změny kultury trvalý travní porost na environmentálně citlivých plochách </a:t>
          </a:r>
          <a:endParaRPr lang="en-US" sz="1300" b="1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 dirty="0"/>
            <a:t>Natura 2000, maloplošná ZCHÚ, 1. zóny NP a CHKO, silně erozně ohrožené, podmáčené, rašelinné, 12 m od vodního útvaru, III. aplikační pásmo zranitelných oblastí</a:t>
          </a:r>
          <a:endParaRPr lang="en-US" sz="1300" kern="1200" dirty="0"/>
        </a:p>
      </dsp:txBody>
      <dsp:txXfrm>
        <a:off x="0" y="1991702"/>
        <a:ext cx="6832212" cy="1513170"/>
      </dsp:txXfrm>
    </dsp:sp>
    <dsp:sp modelId="{241368F3-4978-488D-921F-22BB34C1BBD1}">
      <dsp:nvSpPr>
        <dsp:cNvPr id="0" name=""/>
        <dsp:cNvSpPr/>
      </dsp:nvSpPr>
      <dsp:spPr>
        <a:xfrm>
          <a:off x="0" y="3504872"/>
          <a:ext cx="6832212" cy="407745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defRPr b="1"/>
          </a:pPr>
          <a:r>
            <a:rPr lang="cs-CZ" sz="1700" kern="1200"/>
            <a:t>Vyhrazení plochy využívané v ekologickém zájmu (EFA)</a:t>
          </a:r>
          <a:endParaRPr lang="en-US" sz="1700" kern="1200"/>
        </a:p>
      </dsp:txBody>
      <dsp:txXfrm>
        <a:off x="19904" y="3524776"/>
        <a:ext cx="6792404" cy="367937"/>
      </dsp:txXfrm>
    </dsp:sp>
    <dsp:sp modelId="{7E73B7B7-1D9B-4CA0-8BDE-0ABDDE1FAC37}">
      <dsp:nvSpPr>
        <dsp:cNvPr id="0" name=""/>
        <dsp:cNvSpPr/>
      </dsp:nvSpPr>
      <dsp:spPr>
        <a:xfrm>
          <a:off x="0" y="3912617"/>
          <a:ext cx="6832212" cy="10381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 dirty="0"/>
            <a:t>od 15 ha orné půdy min. 5 % výměry jako EFA (á 100 m2)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 dirty="0"/>
            <a:t>úhor, krajinný prvek, ochranný pás, souvrať, RRD, zalesněná plocha, plocha s meziplodinami nebo plodinami vážící dusík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Výjimky: vyšší než 75 % podíl pěstování trávy, pícnin, luskovin, půdy ladem nebo TTP, nebo ekologické zemědělství</a:t>
          </a:r>
          <a:endParaRPr lang="en-US" sz="1300" kern="1200"/>
        </a:p>
      </dsp:txBody>
      <dsp:txXfrm>
        <a:off x="0" y="3912617"/>
        <a:ext cx="6832212" cy="10381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AEDAB-F733-4C09-B4ED-EF9FB353F098}">
      <dsp:nvSpPr>
        <dsp:cNvPr id="0" name=""/>
        <dsp:cNvSpPr/>
      </dsp:nvSpPr>
      <dsp:spPr>
        <a:xfrm>
          <a:off x="0" y="1516"/>
          <a:ext cx="8987404" cy="76861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AA41560-7406-4AD3-BD29-B035BF6137A0}">
      <dsp:nvSpPr>
        <dsp:cNvPr id="0" name=""/>
        <dsp:cNvSpPr/>
      </dsp:nvSpPr>
      <dsp:spPr>
        <a:xfrm>
          <a:off x="232505" y="174454"/>
          <a:ext cx="422736" cy="422736"/>
        </a:xfrm>
        <a:prstGeom prst="rect">
          <a:avLst/>
        </a:prstGeom>
        <a:blipFill>
          <a:blip xmlns:r="http://schemas.openxmlformats.org/officeDocument/2006/relationships" r:embed="rId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A12C10A-7BC2-40A7-9563-E5C6AD51E088}">
      <dsp:nvSpPr>
        <dsp:cNvPr id="0" name=""/>
        <dsp:cNvSpPr/>
      </dsp:nvSpPr>
      <dsp:spPr>
        <a:xfrm>
          <a:off x="887747" y="1516"/>
          <a:ext cx="4044331" cy="76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45" tIns="81345" rIns="81345" bIns="81345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Povinné požadavky na hospodaření (SMR)</a:t>
          </a:r>
          <a:endParaRPr lang="en-US" sz="1600" kern="1200" dirty="0"/>
        </a:p>
      </dsp:txBody>
      <dsp:txXfrm>
        <a:off x="887747" y="1516"/>
        <a:ext cx="4044331" cy="768612"/>
      </dsp:txXfrm>
    </dsp:sp>
    <dsp:sp modelId="{D0AB43B1-902C-48F9-A768-754A4C8EDD8D}">
      <dsp:nvSpPr>
        <dsp:cNvPr id="0" name=""/>
        <dsp:cNvSpPr/>
      </dsp:nvSpPr>
      <dsp:spPr>
        <a:xfrm>
          <a:off x="4932078" y="1516"/>
          <a:ext cx="4055325" cy="76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45" tIns="81345" rIns="81345" bIns="81345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/>
            <a:t>zákonné podmínky hospodaření </a:t>
          </a:r>
          <a:endParaRPr lang="en-US" sz="1200" kern="1200"/>
        </a:p>
      </dsp:txBody>
      <dsp:txXfrm>
        <a:off x="4932078" y="1516"/>
        <a:ext cx="4055325" cy="768612"/>
      </dsp:txXfrm>
    </dsp:sp>
    <dsp:sp modelId="{C23D130B-0DFD-4C92-8970-D549C8F98D3C}">
      <dsp:nvSpPr>
        <dsp:cNvPr id="0" name=""/>
        <dsp:cNvSpPr/>
      </dsp:nvSpPr>
      <dsp:spPr>
        <a:xfrm>
          <a:off x="0" y="962281"/>
          <a:ext cx="8987404" cy="76861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F600A7D-9823-4416-AA43-702D9EBEB044}">
      <dsp:nvSpPr>
        <dsp:cNvPr id="0" name=""/>
        <dsp:cNvSpPr/>
      </dsp:nvSpPr>
      <dsp:spPr>
        <a:xfrm>
          <a:off x="232505" y="1135219"/>
          <a:ext cx="422736" cy="422736"/>
        </a:xfrm>
        <a:prstGeom prst="rect">
          <a:avLst/>
        </a:prstGeom>
        <a:blipFill>
          <a:blip xmlns:r="http://schemas.openxmlformats.org/officeDocument/2006/relationships"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A97D73-5D5F-46C3-B789-A6035B6FC7C8}">
      <dsp:nvSpPr>
        <dsp:cNvPr id="0" name=""/>
        <dsp:cNvSpPr/>
      </dsp:nvSpPr>
      <dsp:spPr>
        <a:xfrm>
          <a:off x="887747" y="962281"/>
          <a:ext cx="4044331" cy="76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45" tIns="81345" rIns="81345" bIns="81345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Standardy dobrého zemědělského a environmentálního stavu půdy (GAEC)</a:t>
          </a:r>
          <a:endParaRPr lang="en-US" sz="1600" kern="1200" dirty="0"/>
        </a:p>
      </dsp:txBody>
      <dsp:txXfrm>
        <a:off x="887747" y="962281"/>
        <a:ext cx="4044331" cy="768612"/>
      </dsp:txXfrm>
    </dsp:sp>
    <dsp:sp modelId="{5F728742-D6A9-406B-A3B7-2C7AB6563A21}">
      <dsp:nvSpPr>
        <dsp:cNvPr id="0" name=""/>
        <dsp:cNvSpPr/>
      </dsp:nvSpPr>
      <dsp:spPr>
        <a:xfrm>
          <a:off x="4932078" y="962281"/>
          <a:ext cx="4055325" cy="76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45" tIns="81345" rIns="81345" bIns="81345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200" kern="1200" dirty="0"/>
            <a:t>nad rámec zákonných povinností</a:t>
          </a:r>
          <a:endParaRPr lang="en-US" sz="1200" kern="1200" dirty="0"/>
        </a:p>
      </dsp:txBody>
      <dsp:txXfrm>
        <a:off x="4932078" y="962281"/>
        <a:ext cx="4055325" cy="768612"/>
      </dsp:txXfrm>
    </dsp:sp>
    <dsp:sp modelId="{F6E2DA48-8AA7-41F2-B2B8-09FC892A69AD}">
      <dsp:nvSpPr>
        <dsp:cNvPr id="0" name=""/>
        <dsp:cNvSpPr/>
      </dsp:nvSpPr>
      <dsp:spPr>
        <a:xfrm>
          <a:off x="0" y="1923047"/>
          <a:ext cx="8987404" cy="768612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C7A3F35-7203-4FF9-980D-F5228257EBC6}">
      <dsp:nvSpPr>
        <dsp:cNvPr id="0" name=""/>
        <dsp:cNvSpPr/>
      </dsp:nvSpPr>
      <dsp:spPr>
        <a:xfrm>
          <a:off x="232505" y="2095984"/>
          <a:ext cx="422736" cy="422736"/>
        </a:xfrm>
        <a:prstGeom prst="rect">
          <a:avLst/>
        </a:prstGeom>
        <a:blipFill>
          <a:blip xmlns:r="http://schemas.openxmlformats.org/officeDocument/2006/relationships"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A6D253-B59C-4B2C-A23A-1B41BAD050CF}">
      <dsp:nvSpPr>
        <dsp:cNvPr id="0" name=""/>
        <dsp:cNvSpPr/>
      </dsp:nvSpPr>
      <dsp:spPr>
        <a:xfrm>
          <a:off x="887747" y="1923047"/>
          <a:ext cx="8099656" cy="76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45" tIns="81345" rIns="81345" bIns="81345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 dirty="0"/>
            <a:t>Porušení může současně založit deliktní odpovědnost</a:t>
          </a:r>
          <a:endParaRPr lang="en-US" sz="1600" kern="1200" dirty="0"/>
        </a:p>
      </dsp:txBody>
      <dsp:txXfrm>
        <a:off x="887747" y="1923047"/>
        <a:ext cx="8099656" cy="768612"/>
      </dsp:txXfrm>
    </dsp:sp>
    <dsp:sp modelId="{58DD1B44-5661-47FA-808A-2215A3858650}">
      <dsp:nvSpPr>
        <dsp:cNvPr id="0" name=""/>
        <dsp:cNvSpPr/>
      </dsp:nvSpPr>
      <dsp:spPr>
        <a:xfrm>
          <a:off x="0" y="2883812"/>
          <a:ext cx="8987404" cy="76861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E7A0B7-4808-4D61-B51B-0338C5B0674B}">
      <dsp:nvSpPr>
        <dsp:cNvPr id="0" name=""/>
        <dsp:cNvSpPr/>
      </dsp:nvSpPr>
      <dsp:spPr>
        <a:xfrm>
          <a:off x="232505" y="3056750"/>
          <a:ext cx="422736" cy="422736"/>
        </a:xfrm>
        <a:prstGeom prst="rect">
          <a:avLst/>
        </a:prstGeom>
        <a:blipFill>
          <a:blip xmlns:r="http://schemas.openxmlformats.org/officeDocument/2006/relationships"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BCFFB8-EAD9-4BF4-8919-077152D04372}">
      <dsp:nvSpPr>
        <dsp:cNvPr id="0" name=""/>
        <dsp:cNvSpPr/>
      </dsp:nvSpPr>
      <dsp:spPr>
        <a:xfrm>
          <a:off x="887747" y="2883812"/>
          <a:ext cx="8099656" cy="768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345" tIns="81345" rIns="81345" bIns="81345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600" kern="1200"/>
            <a:t>Snížení podpory nevylučuje uplatnění správního trestu</a:t>
          </a:r>
          <a:endParaRPr lang="en-US" sz="1600" kern="1200"/>
        </a:p>
      </dsp:txBody>
      <dsp:txXfrm>
        <a:off x="887747" y="2883812"/>
        <a:ext cx="8099656" cy="7686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13BB8E-51F7-4C11-B030-D38BD8C217EE}">
      <dsp:nvSpPr>
        <dsp:cNvPr id="0" name=""/>
        <dsp:cNvSpPr/>
      </dsp:nvSpPr>
      <dsp:spPr>
        <a:xfrm>
          <a:off x="0" y="32345"/>
          <a:ext cx="6832212" cy="40774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/>
            <a:t>Státní zemědělský intervenční fond</a:t>
          </a:r>
          <a:endParaRPr lang="en-US" sz="1700" kern="1200"/>
        </a:p>
      </dsp:txBody>
      <dsp:txXfrm>
        <a:off x="19904" y="52249"/>
        <a:ext cx="6792404" cy="367937"/>
      </dsp:txXfrm>
    </dsp:sp>
    <dsp:sp modelId="{FB494006-7E5E-44BE-AF08-C8B458CBF4D7}">
      <dsp:nvSpPr>
        <dsp:cNvPr id="0" name=""/>
        <dsp:cNvSpPr/>
      </dsp:nvSpPr>
      <dsp:spPr>
        <a:xfrm>
          <a:off x="0" y="440090"/>
          <a:ext cx="6832212" cy="413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DZES 2 </a:t>
          </a:r>
          <a:r>
            <a:rPr lang="cs-CZ" sz="1300" i="1" kern="1200"/>
            <a:t>(zavlažování)</a:t>
          </a:r>
          <a:r>
            <a:rPr lang="cs-CZ" sz="1300" kern="1200"/>
            <a:t>, DZES 4 </a:t>
          </a:r>
          <a:r>
            <a:rPr lang="cs-CZ" sz="1300" i="1" kern="1200"/>
            <a:t>(minimální pokryv půdy)</a:t>
          </a:r>
          <a:r>
            <a:rPr lang="cs-CZ" sz="1300" kern="1200"/>
            <a:t>, DZES 5 </a:t>
          </a:r>
          <a:r>
            <a:rPr lang="cs-CZ" sz="1300" i="1" kern="1200"/>
            <a:t>(eroze)</a:t>
          </a:r>
          <a:r>
            <a:rPr lang="cs-CZ" sz="1300" kern="1200"/>
            <a:t>, DZES 6 </a:t>
          </a:r>
          <a:r>
            <a:rPr lang="cs-CZ" sz="1300" i="1" kern="1200"/>
            <a:t>(pálení a org. složky půdy) </a:t>
          </a:r>
          <a:r>
            <a:rPr lang="cs-CZ" sz="1300" kern="1200"/>
            <a:t>a DZES 7 </a:t>
          </a:r>
          <a:r>
            <a:rPr lang="cs-CZ" sz="1300" i="1" kern="1200"/>
            <a:t>(krajinné prvky) </a:t>
          </a:r>
          <a:endParaRPr lang="en-US" sz="1300" kern="1200"/>
        </a:p>
      </dsp:txBody>
      <dsp:txXfrm>
        <a:off x="0" y="440090"/>
        <a:ext cx="6832212" cy="413482"/>
      </dsp:txXfrm>
    </dsp:sp>
    <dsp:sp modelId="{C8831372-F055-4DE6-92AF-7A687689A92F}">
      <dsp:nvSpPr>
        <dsp:cNvPr id="0" name=""/>
        <dsp:cNvSpPr/>
      </dsp:nvSpPr>
      <dsp:spPr>
        <a:xfrm>
          <a:off x="0" y="853573"/>
          <a:ext cx="6832212" cy="407745"/>
        </a:xfrm>
        <a:prstGeom prst="roundRect">
          <a:avLst/>
        </a:prstGeom>
        <a:solidFill>
          <a:schemeClr val="accent2">
            <a:hueOff val="90633"/>
            <a:satOff val="-9599"/>
            <a:lumOff val="-23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/>
            <a:t>Česká inspekce životního prostředí</a:t>
          </a:r>
          <a:endParaRPr lang="en-US" sz="1700" kern="1200"/>
        </a:p>
      </dsp:txBody>
      <dsp:txXfrm>
        <a:off x="19904" y="873477"/>
        <a:ext cx="6792404" cy="367937"/>
      </dsp:txXfrm>
    </dsp:sp>
    <dsp:sp modelId="{050FF667-1F72-44E1-B8B9-4FC052D95187}">
      <dsp:nvSpPr>
        <dsp:cNvPr id="0" name=""/>
        <dsp:cNvSpPr/>
      </dsp:nvSpPr>
      <dsp:spPr>
        <a:xfrm>
          <a:off x="0" y="1261318"/>
          <a:ext cx="683221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PPH 2 </a:t>
          </a:r>
          <a:r>
            <a:rPr lang="cs-CZ" sz="1300" i="1" kern="1200"/>
            <a:t>(ochrana ptáků) </a:t>
          </a:r>
          <a:r>
            <a:rPr lang="cs-CZ" sz="1300" kern="1200"/>
            <a:t>a PPH 3 </a:t>
          </a:r>
          <a:r>
            <a:rPr lang="cs-CZ" sz="1300" i="1" kern="1200"/>
            <a:t>(ochrana EVL) </a:t>
          </a:r>
          <a:endParaRPr lang="en-US" sz="1300" kern="1200"/>
        </a:p>
      </dsp:txBody>
      <dsp:txXfrm>
        <a:off x="0" y="1261318"/>
        <a:ext cx="6832212" cy="281520"/>
      </dsp:txXfrm>
    </dsp:sp>
    <dsp:sp modelId="{4FD3310A-EE90-4D58-9347-1F0720431812}">
      <dsp:nvSpPr>
        <dsp:cNvPr id="0" name=""/>
        <dsp:cNvSpPr/>
      </dsp:nvSpPr>
      <dsp:spPr>
        <a:xfrm>
          <a:off x="0" y="1542838"/>
          <a:ext cx="6832212" cy="407745"/>
        </a:xfrm>
        <a:prstGeom prst="roundRect">
          <a:avLst/>
        </a:prstGeom>
        <a:solidFill>
          <a:schemeClr val="accent2">
            <a:hueOff val="181266"/>
            <a:satOff val="-19197"/>
            <a:lumOff val="-47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b="1" kern="1200"/>
            <a:t>Ústřední kontrolní a zkušební ústav zemědělský</a:t>
          </a:r>
          <a:endParaRPr lang="en-US" sz="1700" kern="1200"/>
        </a:p>
      </dsp:txBody>
      <dsp:txXfrm>
        <a:off x="19904" y="1562742"/>
        <a:ext cx="6792404" cy="367937"/>
      </dsp:txXfrm>
    </dsp:sp>
    <dsp:sp modelId="{F9E6DF39-603E-4CBE-982A-0266CF0175F4}">
      <dsp:nvSpPr>
        <dsp:cNvPr id="0" name=""/>
        <dsp:cNvSpPr/>
      </dsp:nvSpPr>
      <dsp:spPr>
        <a:xfrm>
          <a:off x="0" y="1950583"/>
          <a:ext cx="6832212" cy="862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PPH 1 </a:t>
          </a:r>
          <a:r>
            <a:rPr lang="cs-CZ" sz="1300" i="1" kern="1200"/>
            <a:t>(nitrátová směrnice) a </a:t>
          </a:r>
          <a:r>
            <a:rPr lang="cs-CZ" sz="1300" kern="1200"/>
            <a:t>PPH 10 </a:t>
          </a:r>
          <a:r>
            <a:rPr lang="cs-CZ" sz="1300" i="1" kern="1200"/>
            <a:t>(přípravky na ochranu rostlin)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participace u PPH 4 </a:t>
          </a:r>
          <a:r>
            <a:rPr lang="cs-CZ" sz="1300" i="1" kern="1200"/>
            <a:t>(potravinové právo) a </a:t>
          </a:r>
          <a:r>
            <a:rPr lang="cs-CZ" sz="1300" kern="1200"/>
            <a:t>PPH 9 </a:t>
          </a:r>
          <a:r>
            <a:rPr lang="cs-CZ" sz="1300" i="1" kern="1200"/>
            <a:t>(TSE)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delegovaně u DZES 1 </a:t>
          </a:r>
          <a:r>
            <a:rPr lang="cs-CZ" sz="1300" i="1" kern="1200"/>
            <a:t>(ochranné pásy podél vod) </a:t>
          </a:r>
          <a:r>
            <a:rPr lang="cs-CZ" sz="1300" kern="1200"/>
            <a:t>a DZES 3 </a:t>
          </a:r>
          <a:r>
            <a:rPr lang="cs-CZ" sz="1300" i="1" kern="1200"/>
            <a:t>(ochrana podzemních vod) </a:t>
          </a:r>
          <a:endParaRPr lang="en-US" sz="1300" kern="1200"/>
        </a:p>
      </dsp:txBody>
      <dsp:txXfrm>
        <a:off x="0" y="1950583"/>
        <a:ext cx="6832212" cy="862155"/>
      </dsp:txXfrm>
    </dsp:sp>
    <dsp:sp modelId="{715A1BE3-C951-4EE8-9A1D-EB6B0665BBE0}">
      <dsp:nvSpPr>
        <dsp:cNvPr id="0" name=""/>
        <dsp:cNvSpPr/>
      </dsp:nvSpPr>
      <dsp:spPr>
        <a:xfrm>
          <a:off x="0" y="2812738"/>
          <a:ext cx="6832212" cy="407745"/>
        </a:xfrm>
        <a:prstGeom prst="roundRect">
          <a:avLst/>
        </a:prstGeom>
        <a:solidFill>
          <a:schemeClr val="accent2">
            <a:hueOff val="271899"/>
            <a:satOff val="-28796"/>
            <a:lumOff val="-70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Česká plemenářský inspekce</a:t>
          </a:r>
          <a:endParaRPr lang="en-US" sz="1700" kern="1200"/>
        </a:p>
      </dsp:txBody>
      <dsp:txXfrm>
        <a:off x="19904" y="2832642"/>
        <a:ext cx="6792404" cy="367937"/>
      </dsp:txXfrm>
    </dsp:sp>
    <dsp:sp modelId="{796E2C99-FA46-4166-9B3E-3E567121A5D2}">
      <dsp:nvSpPr>
        <dsp:cNvPr id="0" name=""/>
        <dsp:cNvSpPr/>
      </dsp:nvSpPr>
      <dsp:spPr>
        <a:xfrm>
          <a:off x="0" y="3220483"/>
          <a:ext cx="683221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PPH 6, 7, 8 </a:t>
          </a:r>
          <a:r>
            <a:rPr lang="cs-CZ" sz="1300" i="1" kern="1200"/>
            <a:t>(evidence a označování zvířat) </a:t>
          </a:r>
          <a:endParaRPr lang="en-US" sz="1300" kern="1200"/>
        </a:p>
      </dsp:txBody>
      <dsp:txXfrm>
        <a:off x="0" y="3220483"/>
        <a:ext cx="6832212" cy="281520"/>
      </dsp:txXfrm>
    </dsp:sp>
    <dsp:sp modelId="{E44E6978-63EA-4191-9F42-8818A26A2169}">
      <dsp:nvSpPr>
        <dsp:cNvPr id="0" name=""/>
        <dsp:cNvSpPr/>
      </dsp:nvSpPr>
      <dsp:spPr>
        <a:xfrm>
          <a:off x="0" y="3502003"/>
          <a:ext cx="6832212" cy="407745"/>
        </a:xfrm>
        <a:prstGeom prst="roundRect">
          <a:avLst/>
        </a:prstGeom>
        <a:solidFill>
          <a:schemeClr val="accent2">
            <a:hueOff val="362532"/>
            <a:satOff val="-38394"/>
            <a:lumOff val="-94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Státní veterinární správa</a:t>
          </a:r>
          <a:endParaRPr lang="en-US" sz="1700" kern="1200"/>
        </a:p>
      </dsp:txBody>
      <dsp:txXfrm>
        <a:off x="19904" y="3521907"/>
        <a:ext cx="6792404" cy="367937"/>
      </dsp:txXfrm>
    </dsp:sp>
    <dsp:sp modelId="{6778ACC2-81C2-411B-9538-A0E22E69F5FF}">
      <dsp:nvSpPr>
        <dsp:cNvPr id="0" name=""/>
        <dsp:cNvSpPr/>
      </dsp:nvSpPr>
      <dsp:spPr>
        <a:xfrm>
          <a:off x="0" y="3909748"/>
          <a:ext cx="6832212" cy="6334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participace PPH 4 </a:t>
          </a:r>
          <a:r>
            <a:rPr lang="cs-CZ" sz="1300" i="1" kern="1200"/>
            <a:t>(potravinové právo)</a:t>
          </a:r>
          <a:r>
            <a:rPr lang="cs-CZ" sz="1300" kern="1200"/>
            <a:t>, PPH 9 </a:t>
          </a:r>
          <a:r>
            <a:rPr lang="cs-CZ" sz="1300" i="1" kern="1200"/>
            <a:t>(TSE) 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PPH 5 </a:t>
          </a:r>
          <a:r>
            <a:rPr lang="cs-CZ" sz="1300" i="1" kern="1200"/>
            <a:t>(zákaz používání některých látek v chovech zvířat), </a:t>
          </a:r>
          <a:r>
            <a:rPr lang="cs-CZ" sz="1300" kern="1200"/>
            <a:t>PPH 11, 12 a 13 </a:t>
          </a:r>
          <a:r>
            <a:rPr lang="cs-CZ" sz="1300" i="1" kern="1200"/>
            <a:t>(welfare zvířat) </a:t>
          </a:r>
          <a:endParaRPr lang="en-US" sz="1300" kern="1200"/>
        </a:p>
      </dsp:txBody>
      <dsp:txXfrm>
        <a:off x="0" y="3909748"/>
        <a:ext cx="6832212" cy="633420"/>
      </dsp:txXfrm>
    </dsp:sp>
    <dsp:sp modelId="{218A4C30-8DE5-4215-A33D-31C10954EFC0}">
      <dsp:nvSpPr>
        <dsp:cNvPr id="0" name=""/>
        <dsp:cNvSpPr/>
      </dsp:nvSpPr>
      <dsp:spPr>
        <a:xfrm>
          <a:off x="0" y="4543168"/>
          <a:ext cx="6832212" cy="407745"/>
        </a:xfrm>
        <a:prstGeom prst="roundRect">
          <a:avLst/>
        </a:prstGeom>
        <a:solidFill>
          <a:schemeClr val="accent2">
            <a:hueOff val="453165"/>
            <a:satOff val="-47993"/>
            <a:lumOff val="-117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700" kern="1200"/>
            <a:t>Státní zemědělský a potravinářský inspekce</a:t>
          </a:r>
          <a:endParaRPr lang="en-US" sz="1700" kern="1200"/>
        </a:p>
      </dsp:txBody>
      <dsp:txXfrm>
        <a:off x="19904" y="4563072"/>
        <a:ext cx="6792404" cy="367937"/>
      </dsp:txXfrm>
    </dsp:sp>
    <dsp:sp modelId="{D15F7DA8-6E66-43AE-AE32-7B60FF434B47}">
      <dsp:nvSpPr>
        <dsp:cNvPr id="0" name=""/>
        <dsp:cNvSpPr/>
      </dsp:nvSpPr>
      <dsp:spPr>
        <a:xfrm>
          <a:off x="0" y="4950913"/>
          <a:ext cx="6832212" cy="281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21590" rIns="120904" bIns="2159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300" kern="1200"/>
            <a:t>participace u PPH 4 </a:t>
          </a:r>
          <a:r>
            <a:rPr lang="cs-CZ" sz="1300" i="1" kern="1200"/>
            <a:t>(potravinové právo) </a:t>
          </a:r>
          <a:endParaRPr lang="en-US" sz="1300" kern="1200"/>
        </a:p>
      </dsp:txBody>
      <dsp:txXfrm>
        <a:off x="0" y="4950913"/>
        <a:ext cx="6832212" cy="28152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50265F-36A7-4B71-89E3-5063797B9B8E}">
      <dsp:nvSpPr>
        <dsp:cNvPr id="0" name=""/>
        <dsp:cNvSpPr/>
      </dsp:nvSpPr>
      <dsp:spPr>
        <a:xfrm>
          <a:off x="0" y="100329"/>
          <a:ext cx="6832212" cy="57563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Neopakované nedbalostní</a:t>
          </a:r>
          <a:endParaRPr lang="en-US" sz="2400" kern="1200"/>
        </a:p>
      </dsp:txBody>
      <dsp:txXfrm>
        <a:off x="28100" y="128429"/>
        <a:ext cx="6776012" cy="519439"/>
      </dsp:txXfrm>
    </dsp:sp>
    <dsp:sp modelId="{AF92753A-05F9-488D-AFA7-951C1E4D05CA}">
      <dsp:nvSpPr>
        <dsp:cNvPr id="0" name=""/>
        <dsp:cNvSpPr/>
      </dsp:nvSpPr>
      <dsp:spPr>
        <a:xfrm>
          <a:off x="0" y="675969"/>
          <a:ext cx="683221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/>
            <a:t>1 % - 3 % - 5 %</a:t>
          </a:r>
          <a:endParaRPr lang="en-US" sz="1900" kern="1200"/>
        </a:p>
      </dsp:txBody>
      <dsp:txXfrm>
        <a:off x="0" y="675969"/>
        <a:ext cx="6832212" cy="397440"/>
      </dsp:txXfrm>
    </dsp:sp>
    <dsp:sp modelId="{F1E05EA2-BE4D-4DE2-9068-8ABF2210ED4F}">
      <dsp:nvSpPr>
        <dsp:cNvPr id="0" name=""/>
        <dsp:cNvSpPr/>
      </dsp:nvSpPr>
      <dsp:spPr>
        <a:xfrm>
          <a:off x="0" y="1073409"/>
          <a:ext cx="6832212" cy="575639"/>
        </a:xfrm>
        <a:prstGeom prst="roundRect">
          <a:avLst/>
        </a:prstGeom>
        <a:gradFill rotWithShape="0">
          <a:gsLst>
            <a:gs pos="0">
              <a:schemeClr val="accent2">
                <a:hueOff val="113291"/>
                <a:satOff val="-11998"/>
                <a:lumOff val="-294"/>
                <a:alphaOff val="0"/>
                <a:tint val="96000"/>
                <a:lumMod val="104000"/>
              </a:schemeClr>
            </a:gs>
            <a:gs pos="100000">
              <a:schemeClr val="accent2">
                <a:hueOff val="113291"/>
                <a:satOff val="-11998"/>
                <a:lumOff val="-294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Opakované nedbalostní</a:t>
          </a:r>
          <a:endParaRPr lang="en-US" sz="2400" kern="1200"/>
        </a:p>
      </dsp:txBody>
      <dsp:txXfrm>
        <a:off x="28100" y="1101509"/>
        <a:ext cx="6776012" cy="519439"/>
      </dsp:txXfrm>
    </dsp:sp>
    <dsp:sp modelId="{FBF06044-5036-43C0-8FDF-200ABBEBDE65}">
      <dsp:nvSpPr>
        <dsp:cNvPr id="0" name=""/>
        <dsp:cNvSpPr/>
      </dsp:nvSpPr>
      <dsp:spPr>
        <a:xfrm>
          <a:off x="0" y="1649049"/>
          <a:ext cx="683221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/>
            <a:t>3 % - 9 % - 15 %</a:t>
          </a:r>
          <a:endParaRPr lang="en-US" sz="1900" kern="1200"/>
        </a:p>
      </dsp:txBody>
      <dsp:txXfrm>
        <a:off x="0" y="1649049"/>
        <a:ext cx="6832212" cy="397440"/>
      </dsp:txXfrm>
    </dsp:sp>
    <dsp:sp modelId="{56983BF6-1FC9-4C14-ACF4-61575D8A02EA}">
      <dsp:nvSpPr>
        <dsp:cNvPr id="0" name=""/>
        <dsp:cNvSpPr/>
      </dsp:nvSpPr>
      <dsp:spPr>
        <a:xfrm>
          <a:off x="0" y="2046489"/>
          <a:ext cx="6832212" cy="575639"/>
        </a:xfrm>
        <a:prstGeom prst="roundRect">
          <a:avLst/>
        </a:prstGeom>
        <a:gradFill rotWithShape="0">
          <a:gsLst>
            <a:gs pos="0">
              <a:schemeClr val="accent2">
                <a:hueOff val="226582"/>
                <a:satOff val="-23996"/>
                <a:lumOff val="-588"/>
                <a:alphaOff val="0"/>
                <a:tint val="96000"/>
                <a:lumMod val="104000"/>
              </a:schemeClr>
            </a:gs>
            <a:gs pos="100000">
              <a:schemeClr val="accent2">
                <a:hueOff val="226582"/>
                <a:satOff val="-23996"/>
                <a:lumOff val="-588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Úmysl z opakování </a:t>
          </a:r>
          <a:endParaRPr lang="en-US" sz="2400" kern="1200"/>
        </a:p>
      </dsp:txBody>
      <dsp:txXfrm>
        <a:off x="28100" y="2074589"/>
        <a:ext cx="6776012" cy="519439"/>
      </dsp:txXfrm>
    </dsp:sp>
    <dsp:sp modelId="{E5D7934E-5626-4AB4-A666-E29B9390F73B}">
      <dsp:nvSpPr>
        <dsp:cNvPr id="0" name=""/>
        <dsp:cNvSpPr/>
      </dsp:nvSpPr>
      <dsp:spPr>
        <a:xfrm>
          <a:off x="0" y="2622129"/>
          <a:ext cx="6832212" cy="596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/>
            <a:t>Dosažení limitu 15 % opakovaného nedbalostního porušení </a:t>
          </a:r>
          <a:endParaRPr lang="en-US" sz="1900" kern="1200"/>
        </a:p>
      </dsp:txBody>
      <dsp:txXfrm>
        <a:off x="0" y="2622129"/>
        <a:ext cx="6832212" cy="596160"/>
      </dsp:txXfrm>
    </dsp:sp>
    <dsp:sp modelId="{E166FA93-FDB6-4A0D-A6AB-856DFFF54C36}">
      <dsp:nvSpPr>
        <dsp:cNvPr id="0" name=""/>
        <dsp:cNvSpPr/>
      </dsp:nvSpPr>
      <dsp:spPr>
        <a:xfrm>
          <a:off x="0" y="3218289"/>
          <a:ext cx="6832212" cy="575639"/>
        </a:xfrm>
        <a:prstGeom prst="roundRect">
          <a:avLst/>
        </a:prstGeom>
        <a:gradFill rotWithShape="0">
          <a:gsLst>
            <a:gs pos="0">
              <a:schemeClr val="accent2">
                <a:hueOff val="339874"/>
                <a:satOff val="-35995"/>
                <a:lumOff val="-882"/>
                <a:alphaOff val="0"/>
                <a:tint val="96000"/>
                <a:lumMod val="104000"/>
              </a:schemeClr>
            </a:gs>
            <a:gs pos="100000">
              <a:schemeClr val="accent2">
                <a:hueOff val="339874"/>
                <a:satOff val="-35995"/>
                <a:lumOff val="-882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Úmyslné porušení</a:t>
          </a:r>
          <a:endParaRPr lang="en-US" sz="2400" kern="1200"/>
        </a:p>
      </dsp:txBody>
      <dsp:txXfrm>
        <a:off x="28100" y="3246389"/>
        <a:ext cx="6776012" cy="519439"/>
      </dsp:txXfrm>
    </dsp:sp>
    <dsp:sp modelId="{7F2A6486-D02C-46EC-9F4A-325C3CDEB05F}">
      <dsp:nvSpPr>
        <dsp:cNvPr id="0" name=""/>
        <dsp:cNvSpPr/>
      </dsp:nvSpPr>
      <dsp:spPr>
        <a:xfrm>
          <a:off x="0" y="3793929"/>
          <a:ext cx="683221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/>
            <a:t>15 % -  20 % - 60 % - 100 %</a:t>
          </a:r>
          <a:endParaRPr lang="en-US" sz="1900" kern="1200"/>
        </a:p>
      </dsp:txBody>
      <dsp:txXfrm>
        <a:off x="0" y="3793929"/>
        <a:ext cx="6832212" cy="397440"/>
      </dsp:txXfrm>
    </dsp:sp>
    <dsp:sp modelId="{E9CA40BF-74BB-4BC6-83CA-3FBEE3FB2032}">
      <dsp:nvSpPr>
        <dsp:cNvPr id="0" name=""/>
        <dsp:cNvSpPr/>
      </dsp:nvSpPr>
      <dsp:spPr>
        <a:xfrm>
          <a:off x="0" y="4191369"/>
          <a:ext cx="6832212" cy="575639"/>
        </a:xfrm>
        <a:prstGeom prst="roundRect">
          <a:avLst/>
        </a:prstGeom>
        <a:gradFill rotWithShape="0">
          <a:gsLst>
            <a:gs pos="0">
              <a:schemeClr val="accent2">
                <a:hueOff val="453165"/>
                <a:satOff val="-47993"/>
                <a:lumOff val="-1176"/>
                <a:alphaOff val="0"/>
                <a:tint val="96000"/>
                <a:lumMod val="104000"/>
              </a:schemeClr>
            </a:gs>
            <a:gs pos="100000">
              <a:schemeClr val="accent2">
                <a:hueOff val="453165"/>
                <a:satOff val="-47993"/>
                <a:lumOff val="-1176"/>
                <a:alphaOff val="0"/>
                <a:shade val="98000"/>
                <a:lumMod val="94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400" kern="1200"/>
            <a:t>Zmaření kontroly </a:t>
          </a:r>
          <a:endParaRPr lang="en-US" sz="2400" kern="1200"/>
        </a:p>
      </dsp:txBody>
      <dsp:txXfrm>
        <a:off x="28100" y="4219469"/>
        <a:ext cx="6776012" cy="519439"/>
      </dsp:txXfrm>
    </dsp:sp>
    <dsp:sp modelId="{61918CD8-5E86-4193-8029-7B887A92F2DF}">
      <dsp:nvSpPr>
        <dsp:cNvPr id="0" name=""/>
        <dsp:cNvSpPr/>
      </dsp:nvSpPr>
      <dsp:spPr>
        <a:xfrm>
          <a:off x="0" y="4767009"/>
          <a:ext cx="6832212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6923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cs-CZ" sz="1900" kern="1200" dirty="0"/>
            <a:t>100 % VŽDY</a:t>
          </a:r>
          <a:endParaRPr lang="en-US" sz="1900" kern="1200" dirty="0"/>
        </a:p>
      </dsp:txBody>
      <dsp:txXfrm>
        <a:off x="0" y="4767009"/>
        <a:ext cx="6832212" cy="39744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3D3A3D-F708-4BF9-90FC-6BA2F111A10F}">
      <dsp:nvSpPr>
        <dsp:cNvPr id="0" name=""/>
        <dsp:cNvSpPr/>
      </dsp:nvSpPr>
      <dsp:spPr>
        <a:xfrm>
          <a:off x="0" y="416409"/>
          <a:ext cx="6832212" cy="6552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A6793-E4E4-4763-8C2F-1AB036CE82D9}">
      <dsp:nvSpPr>
        <dsp:cNvPr id="0" name=""/>
        <dsp:cNvSpPr/>
      </dsp:nvSpPr>
      <dsp:spPr>
        <a:xfrm>
          <a:off x="341610" y="32649"/>
          <a:ext cx="478254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Cíle</a:t>
          </a:r>
          <a:endParaRPr lang="en-US" sz="2600" kern="1200" dirty="0"/>
        </a:p>
      </dsp:txBody>
      <dsp:txXfrm>
        <a:off x="379077" y="70116"/>
        <a:ext cx="4707614" cy="692586"/>
      </dsp:txXfrm>
    </dsp:sp>
    <dsp:sp modelId="{E914244C-CCFF-43B3-B1B4-62DB831CC5C4}">
      <dsp:nvSpPr>
        <dsp:cNvPr id="0" name=""/>
        <dsp:cNvSpPr/>
      </dsp:nvSpPr>
      <dsp:spPr>
        <a:xfrm>
          <a:off x="0" y="1595769"/>
          <a:ext cx="6832212" cy="15561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541528" rIns="5302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/>
            <a:t>Obecné 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/>
            <a:t>Zvláštní </a:t>
          </a:r>
          <a:endParaRPr lang="en-US" sz="2600" kern="1200"/>
        </a:p>
      </dsp:txBody>
      <dsp:txXfrm>
        <a:off x="0" y="1595769"/>
        <a:ext cx="6832212" cy="1556100"/>
      </dsp:txXfrm>
    </dsp:sp>
    <dsp:sp modelId="{AACE4E4A-5C96-4619-BBEB-AE9D82F04613}">
      <dsp:nvSpPr>
        <dsp:cNvPr id="0" name=""/>
        <dsp:cNvSpPr/>
      </dsp:nvSpPr>
      <dsp:spPr>
        <a:xfrm>
          <a:off x="341610" y="1212009"/>
          <a:ext cx="478254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Zásady</a:t>
          </a:r>
          <a:endParaRPr lang="en-US" sz="2600" kern="1200" dirty="0"/>
        </a:p>
      </dsp:txBody>
      <dsp:txXfrm>
        <a:off x="379077" y="1249476"/>
        <a:ext cx="4707614" cy="692586"/>
      </dsp:txXfrm>
    </dsp:sp>
    <dsp:sp modelId="{2F0E75A5-6EE1-4412-935A-F0EE4677AA8A}">
      <dsp:nvSpPr>
        <dsp:cNvPr id="0" name=""/>
        <dsp:cNvSpPr/>
      </dsp:nvSpPr>
      <dsp:spPr>
        <a:xfrm>
          <a:off x="0" y="3676029"/>
          <a:ext cx="6832212" cy="1556100"/>
        </a:xfrm>
        <a:prstGeom prst="rect">
          <a:avLst/>
        </a:prstGeom>
        <a:solidFill>
          <a:schemeClr val="accent4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0256" tIns="541528" rIns="530256" bIns="184912" numCol="1" spcCol="1270" anchor="t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/>
            <a:t>Obecná</a:t>
          </a:r>
          <a:endParaRPr lang="en-US" sz="2600" kern="1200"/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600" kern="1200" dirty="0"/>
            <a:t>Zvláštní  </a:t>
          </a:r>
          <a:endParaRPr lang="en-US" sz="2600" kern="1200" dirty="0"/>
        </a:p>
      </dsp:txBody>
      <dsp:txXfrm>
        <a:off x="0" y="3676029"/>
        <a:ext cx="6832212" cy="1556100"/>
      </dsp:txXfrm>
    </dsp:sp>
    <dsp:sp modelId="{89EB7BA4-4164-4D71-BFD2-D6D220B4627C}">
      <dsp:nvSpPr>
        <dsp:cNvPr id="0" name=""/>
        <dsp:cNvSpPr/>
      </dsp:nvSpPr>
      <dsp:spPr>
        <a:xfrm>
          <a:off x="341610" y="3292269"/>
          <a:ext cx="4782548" cy="7675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2225" cap="rnd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80769" tIns="0" rIns="180769" bIns="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2600" kern="1200" dirty="0"/>
            <a:t>Pravidla</a:t>
          </a:r>
          <a:endParaRPr lang="en-US" sz="2600" kern="1200" dirty="0"/>
        </a:p>
      </dsp:txBody>
      <dsp:txXfrm>
        <a:off x="379077" y="3329736"/>
        <a:ext cx="4707614" cy="692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9DE35-6DCB-4213-A7BA-46A5ECD21112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1AF473-AC21-47C7-B6D1-B61DAC9F3C4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9372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545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4019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3750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22474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08414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4010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49263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6057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9EEDCB-EB91-4C4F-A503-5C6FE3AC84D2}" type="slidenum">
              <a:rPr lang="cs-CZ" smtClean="0"/>
              <a:t>‹#›</a:t>
            </a:fld>
            <a:endParaRPr lang="cs-CZ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3"/>
          </p:nvPr>
        </p:nvSpPr>
        <p:spPr>
          <a:xfrm>
            <a:off x="624519" y="1620000"/>
            <a:ext cx="10942575" cy="46134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pic>
        <p:nvPicPr>
          <p:cNvPr id="5" name="Lístek s linkou">
            <a:extLst>
              <a:ext uri="{FF2B5EF4-FFF2-40B4-BE49-F238E27FC236}">
                <a16:creationId xmlns:a16="http://schemas.microsoft.com/office/drawing/2014/main" id="{2F88637D-9D11-4D14-8869-265BC0D470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36" t="3180" r="70308" b="3301"/>
          <a:stretch/>
        </p:blipFill>
        <p:spPr>
          <a:xfrm>
            <a:off x="214284" y="225027"/>
            <a:ext cx="262889" cy="640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64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3775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1643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6300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382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5495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2349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3125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1382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5FBE3-D024-47C9-8F4F-E0131D730C11}" type="datetimeFigureOut">
              <a:rPr lang="cs-CZ" smtClean="0"/>
              <a:t>21.05.2019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986C500-668A-45AA-9C2C-541497DFD5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72073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file/615871/letak_Ochrana_pudy_389x210mm_FINAL.pdf" TargetMode="External"/><Relationship Id="rId2" Type="http://schemas.openxmlformats.org/officeDocument/2006/relationships/hyperlink" Target="http://eagri.cz/public/web/file/611976/SVZ_Puda_11_2018.pdf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550337/MZE_prirucka_ochrany_proti_erozi_zemedelske_pudy_2017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kalkulacka.vumop.cz/app/?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552763/Narodni_program_konzervace_FINAL.pdf" TargetMode="Externa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309958/krajinne_prvky_2014_final.pdf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urv.cz/sites/File/metodika_NS_2_komplet_2018.pdf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file/434050/Problem_sucho.pdf" TargetMode="External"/><Relationship Id="rId2" Type="http://schemas.openxmlformats.org/officeDocument/2006/relationships/hyperlink" Target="http://eagri.cz/public/web/file/552908/publikace_Adaptace_zemedelstvi_final.pdf" TargetMode="Externa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zif.cz/cs/CmDocument?rid=/apa_anon/cs/zpravy/platby_na_zaklade_jz/saps/greening/1457510247949.pdf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file/579161/Metodika_N2K_2018.pdf" TargetMode="External"/><Relationship Id="rId2" Type="http://schemas.openxmlformats.org/officeDocument/2006/relationships/hyperlink" Target="http://eagri.cz/public/web/file/451753/FINAL_schema_podpor_od_2018___na_web__plochy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579229/Metodika_AEKO_2018.pdf" TargetMode="Externa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://zucm.cz/wp-content/uploads/2013/04/PRAVIDLA-IPZ-aktualizace-24.4.-2014.pdf" TargetMode="External"/><Relationship Id="rId7" Type="http://schemas.openxmlformats.org/officeDocument/2006/relationships/image" Target="../media/image17.png"/><Relationship Id="rId2" Type="http://schemas.openxmlformats.org/officeDocument/2006/relationships/hyperlink" Target="http://www.ekovin.cz/ekovin/sekce-integrovane-produkce/co-je-to-integrovana-produkce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gif"/><Relationship Id="rId4" Type="http://schemas.openxmlformats.org/officeDocument/2006/relationships/hyperlink" Target="http://www.ovocnarska-unie.cz/sispo/?str=smernice11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579120/Metodika_LFA_ANC_2018.pdf" TargetMode="Externa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579173/Metodika_EZ_2018.pdf" TargetMode="Externa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mze/zemedelstvi/ekologicke-zemedelstvi/legislativa/metodicke-pokyny/" TargetMode="External"/><Relationship Id="rId2" Type="http://schemas.openxmlformats.org/officeDocument/2006/relationships/hyperlink" Target="https://eur-lex.europa.eu/legal-content/CS/TXT/?uri=CELEX%3A32007R0834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ro-bio.cz/wp-content/uploads/2017/09/ez_nove_narizeni_17_2017.pd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file/533376/MP_4_2016.pdf" TargetMode="External"/><Relationship Id="rId2" Type="http://schemas.openxmlformats.org/officeDocument/2006/relationships/hyperlink" Target="http://eagri.cz/public/web/file/533374/MP_3_20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agri.cz/public/web/file/533378/MP_5_2016.pdf" TargetMode="Externa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eagri.cz/public/web/file/616968/Rocenka_Ekologickeho_zemedelstvi_2017_k_zverejneni.pdf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://eagri.cz/public/web/file/283724/MP_1_2012.pdf" TargetMode="External"/><Relationship Id="rId2" Type="http://schemas.openxmlformats.org/officeDocument/2006/relationships/hyperlink" Target="https://eagri.cz/public/app/eagriapp/EKO/Prehled/Default.aspx?stamp=1552296858285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BEDEE3-BEA4-4D95-9BD6-97297CEB4A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Zemědělství a ochrana životního prostředí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A1BA3C5-B7F9-4E90-B111-4E1463C2EB3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JUDr. Jana </a:t>
            </a:r>
            <a:r>
              <a:rPr lang="cs-CZ" dirty="0" err="1"/>
              <a:t>Tkáčiková</a:t>
            </a:r>
            <a:r>
              <a:rPr lang="cs-CZ" dirty="0"/>
              <a:t>, Ph.D.</a:t>
            </a:r>
          </a:p>
        </p:txBody>
      </p:sp>
    </p:spTree>
    <p:extLst>
      <p:ext uri="{BB962C8B-B14F-4D97-AF65-F5344CB8AC3E}">
        <p14:creationId xmlns:p14="http://schemas.microsoft.com/office/powerpoint/2010/main" val="894517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F17F38-8B5B-4587-A80A-F4D701115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E30EAE7-160D-40F2-9B5E-66F2E7CBFD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Zdroje ohrožení</a:t>
            </a:r>
          </a:p>
          <a:p>
            <a:pPr lvl="1"/>
            <a:r>
              <a:rPr lang="cs-CZ" dirty="0"/>
              <a:t>Vodní a větrná eroze</a:t>
            </a:r>
          </a:p>
          <a:p>
            <a:pPr lvl="1"/>
            <a:r>
              <a:rPr lang="cs-CZ" dirty="0"/>
              <a:t>Kontaminace</a:t>
            </a:r>
          </a:p>
          <a:p>
            <a:pPr lvl="1"/>
            <a:r>
              <a:rPr lang="cs-CZ" dirty="0"/>
              <a:t>Desertifikace </a:t>
            </a:r>
          </a:p>
          <a:p>
            <a:pPr lvl="1"/>
            <a:r>
              <a:rPr lang="cs-CZ" dirty="0" err="1"/>
              <a:t>Kompakce</a:t>
            </a:r>
            <a:r>
              <a:rPr lang="cs-CZ" dirty="0"/>
              <a:t>/zhutnění </a:t>
            </a:r>
          </a:p>
          <a:p>
            <a:pPr lvl="1"/>
            <a:r>
              <a:rPr lang="cs-CZ" dirty="0"/>
              <a:t>Acidifikace </a:t>
            </a:r>
          </a:p>
          <a:p>
            <a:pPr lvl="1"/>
            <a:r>
              <a:rPr lang="cs-CZ" dirty="0"/>
              <a:t>Úbytek organické hmoty</a:t>
            </a:r>
          </a:p>
          <a:p>
            <a:r>
              <a:rPr lang="cs-CZ" dirty="0">
                <a:hlinkClick r:id="rId2"/>
              </a:rPr>
              <a:t>http://eagri.cz/public/web/file/611976/SVZ_Puda_11_2018.pdf</a:t>
            </a:r>
            <a:r>
              <a:rPr lang="cs-CZ" dirty="0"/>
              <a:t>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A887D76-BA19-4102-A303-F40FF434D2C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Nástroje</a:t>
            </a:r>
          </a:p>
          <a:p>
            <a:pPr lvl="1"/>
            <a:r>
              <a:rPr lang="cs-CZ" dirty="0"/>
              <a:t>Povinnosti při ochraně zemědělského půdního fondu</a:t>
            </a:r>
          </a:p>
          <a:p>
            <a:pPr lvl="1"/>
            <a:r>
              <a:rPr lang="cs-CZ" dirty="0"/>
              <a:t>Podmínky pro aplikaci hnojiv a dalších látek</a:t>
            </a:r>
          </a:p>
          <a:p>
            <a:pPr lvl="1"/>
            <a:endParaRPr lang="cs-CZ" dirty="0"/>
          </a:p>
          <a:p>
            <a:r>
              <a:rPr lang="cs-CZ" dirty="0">
                <a:hlinkClick r:id="rId3"/>
              </a:rPr>
              <a:t>http://eagri.cz/public/web/file/615871/letak_Ochrana_pudy_389x210mm_FINAL.pdf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0927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96F4228-995A-4459-854A-366BCC996C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</a:t>
            </a:r>
            <a:r>
              <a:rPr lang="cs-CZ" dirty="0" smtClean="0"/>
              <a:t>půdy</a:t>
            </a:r>
            <a:br>
              <a:rPr lang="cs-CZ" dirty="0" smtClean="0"/>
            </a:br>
            <a:r>
              <a:rPr lang="cs-CZ" dirty="0" smtClean="0"/>
              <a:t>Zákon o ochraně ZPF</a:t>
            </a:r>
            <a:endParaRPr 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34A8E780-358E-40E4-A109-0B4020D4C1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Je zakázáno</a:t>
            </a:r>
          </a:p>
          <a:p>
            <a:pPr lvl="1"/>
            <a:r>
              <a:rPr lang="cs-CZ" dirty="0"/>
              <a:t>způsobovat znečištění zemědělské půdy překračováním indikačních hodnot. Indikačními hodnotami se rozumí obsahy rizikových látek nebo rizikových prvků v zemědělské půdě, při jejichž překročení dochází k ohrožení zdravotní nezávadnosti potravin nebo krmiv, přímému ohrožení zdraví lidí nebo zvířat při kontaktu s půdou a negativnímu vlivu na produkční funkci zemědělské půdy, stanovené prováděcím právním předpisem;</a:t>
            </a:r>
          </a:p>
          <a:p>
            <a:pPr lvl="1"/>
            <a:r>
              <a:rPr lang="cs-CZ" dirty="0"/>
              <a:t>způsobovat ohrožení zemědělské půdy erozí překračováním přípustné míry jejího erozního ohrožení stanovené prováděcím právním předpisem; </a:t>
            </a:r>
          </a:p>
          <a:p>
            <a:pPr lvl="1"/>
            <a:r>
              <a:rPr lang="cs-CZ" dirty="0"/>
              <a:t>užívat zemědělskou půdu k nezemědělským účelům bez souhlasu s odnětím ze zemědělského půdního fondu s výjimkou případů, kdy souhlasu není třeba, a</a:t>
            </a:r>
          </a:p>
          <a:p>
            <a:pPr lvl="1"/>
            <a:r>
              <a:rPr lang="cs-CZ" dirty="0"/>
              <a:t>poškozovat fyzikální, chemické nebo biologické vlastnosti zemědělské půdy jejím zhutňováním, zamokřováním, vysoušením, překrýváním nebo narušováním erozí.</a:t>
            </a:r>
          </a:p>
        </p:txBody>
      </p:sp>
    </p:spTree>
    <p:extLst>
      <p:ext uri="{BB962C8B-B14F-4D97-AF65-F5344CB8AC3E}">
        <p14:creationId xmlns:p14="http://schemas.microsoft.com/office/powerpoint/2010/main" val="2518919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A8B08C-BD4B-418E-89C7-D7CA63A78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</a:t>
            </a:r>
            <a:r>
              <a:rPr lang="cs-CZ" dirty="0" smtClean="0"/>
              <a:t>půdy</a:t>
            </a:r>
            <a:br>
              <a:rPr lang="cs-CZ" dirty="0" smtClean="0"/>
            </a:br>
            <a:r>
              <a:rPr lang="cs-CZ" dirty="0" smtClean="0"/>
              <a:t>Zákon o ochraně ZPF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1F527C3-A668-49C0-8E4B-6ADD28A299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Vlastník, nebo jiná osoba, která je oprávněna zemědělskou půdu užívat, jsou povinni ji užívat nebo udržovat v souladu </a:t>
            </a:r>
          </a:p>
          <a:p>
            <a:pPr lvl="1"/>
            <a:r>
              <a:rPr lang="cs-CZ" dirty="0"/>
              <a:t>s charakteristikou druhu pozemku, nebo</a:t>
            </a:r>
          </a:p>
          <a:p>
            <a:pPr lvl="1"/>
            <a:r>
              <a:rPr lang="cs-CZ" dirty="0"/>
              <a:t>se souhlasem k dočasnému odnětí, nebo</a:t>
            </a:r>
          </a:p>
          <a:p>
            <a:pPr lvl="1"/>
            <a:r>
              <a:rPr lang="cs-CZ" dirty="0"/>
              <a:t>s evidencí půdního bloku v LPIS</a:t>
            </a:r>
          </a:p>
          <a:p>
            <a:pPr lvl="2"/>
            <a:r>
              <a:rPr lang="cs-CZ" dirty="0"/>
              <a:t>zemědělské kultury</a:t>
            </a:r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5524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2932BC0A-BFB5-4959-B34C-67E442E45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Ochrana půdy před erozí</a:t>
            </a:r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6DA3996-B809-458C-B7C8-00C43BCCE0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cs-CZ" sz="2800" dirty="0"/>
              <a:t>Zákaz způsobovat ohrožení zemědělské půdy erozí </a:t>
            </a:r>
          </a:p>
          <a:p>
            <a:pPr lvl="1"/>
            <a:r>
              <a:rPr lang="cs-CZ" sz="2400" dirty="0"/>
              <a:t>překračováním přípustné míry jejího erozního ohrožení stanovené prováděcím právním předpisem; </a:t>
            </a:r>
          </a:p>
          <a:p>
            <a:pPr lvl="2"/>
            <a:r>
              <a:rPr lang="cs-CZ" sz="2000" dirty="0"/>
              <a:t>přípustná míra erozního ohrožení se stanoví na základě průměrné dlouhodobé ztráty půdy vyjádřené v tunách na 1 ha za 1 rok v závislosti na hloubce půdy</a:t>
            </a:r>
          </a:p>
          <a:p>
            <a:pPr lvl="1"/>
            <a:r>
              <a:rPr lang="cs-CZ" sz="2400" dirty="0"/>
              <a:t>Způsob nápravy při erozním ohrožení volí původce závadného stavu podle prováděcího právního předpisu.</a:t>
            </a:r>
            <a:endParaRPr lang="cs-CZ" sz="2000" dirty="0"/>
          </a:p>
          <a:p>
            <a:r>
              <a:rPr lang="cs-CZ" sz="2800" dirty="0"/>
              <a:t>NEEXISTENCE prováděcího právního předpisu – protierozní vyhláška</a:t>
            </a:r>
          </a:p>
          <a:p>
            <a:pPr lvl="1"/>
            <a:r>
              <a:rPr lang="cs-CZ" sz="2400" dirty="0"/>
              <a:t>Předpokládaný obsah</a:t>
            </a:r>
          </a:p>
          <a:p>
            <a:pPr lvl="2"/>
            <a:r>
              <a:rPr lang="cs-CZ" sz="2000" dirty="0"/>
              <a:t>Půdy nevhodné pro změnu trvalého travního porostu na ornou půdu </a:t>
            </a:r>
          </a:p>
          <a:p>
            <a:pPr lvl="2"/>
            <a:r>
              <a:rPr lang="cs-CZ" sz="2000" dirty="0"/>
              <a:t>Způsob hodnocení erozního ohrožení  </a:t>
            </a:r>
          </a:p>
          <a:p>
            <a:pPr lvl="2"/>
            <a:r>
              <a:rPr lang="cs-CZ" sz="2000" dirty="0"/>
              <a:t>Přípustná míra erozního ohrožení</a:t>
            </a:r>
          </a:p>
          <a:p>
            <a:pPr lvl="2"/>
            <a:r>
              <a:rPr lang="cs-CZ" sz="2000" dirty="0"/>
              <a:t>Opatření k nápravě </a:t>
            </a:r>
            <a:endParaRPr lang="cs-CZ" sz="2000" dirty="0" smtClean="0"/>
          </a:p>
          <a:p>
            <a:pPr lvl="3"/>
            <a:r>
              <a:rPr lang="cs-CZ" sz="1800" dirty="0" smtClean="0"/>
              <a:t>organizační</a:t>
            </a:r>
            <a:r>
              <a:rPr lang="cs-CZ" sz="1800" dirty="0"/>
              <a:t>, agrotechnická </a:t>
            </a:r>
          </a:p>
          <a:p>
            <a:pPr lvl="2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8605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7A9B07-95E6-450B-8354-C2BC1DD286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před erozí – stávající funkční nástroje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629C088-DABB-4067-A3CE-5FD76F23FD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sz="2400" dirty="0"/>
              <a:t>Změna využití zemědělské půdy jen se souhlasem</a:t>
            </a:r>
          </a:p>
          <a:p>
            <a:pPr lvl="1"/>
            <a:r>
              <a:rPr lang="cs-CZ" sz="2000" dirty="0"/>
              <a:t>Z trvalého travního porostu na ornou půdu</a:t>
            </a:r>
          </a:p>
          <a:p>
            <a:pPr lvl="2"/>
            <a:r>
              <a:rPr lang="cs-CZ" sz="1800" dirty="0"/>
              <a:t>posouzení fyzikálních nebo biologických vlastností zemědělské půdy, rizik ohrožení zemědělské půdy erozí, včetně polohy údolnic a provedených opatření ke snížení těchto rizik</a:t>
            </a:r>
          </a:p>
          <a:p>
            <a:r>
              <a:rPr lang="cs-CZ" sz="2400" dirty="0"/>
              <a:t>V rámci pozemkových úprav</a:t>
            </a:r>
          </a:p>
          <a:p>
            <a:pPr lvl="1"/>
            <a:r>
              <a:rPr lang="cs-CZ" sz="2000" dirty="0"/>
              <a:t>Prostorové a funkční uspořádání pozemků</a:t>
            </a:r>
          </a:p>
          <a:p>
            <a:pPr lvl="1"/>
            <a:r>
              <a:rPr lang="cs-CZ" sz="2000" dirty="0"/>
              <a:t>Společná zařízení</a:t>
            </a:r>
          </a:p>
          <a:p>
            <a:r>
              <a:rPr lang="cs-CZ" sz="2400" dirty="0"/>
              <a:t>Regulace zemědělského hospodaření</a:t>
            </a:r>
          </a:p>
          <a:p>
            <a:pPr lvl="1"/>
            <a:r>
              <a:rPr lang="cs-CZ" sz="2000" dirty="0"/>
              <a:t>V rámci kontrol podmíněnosti</a:t>
            </a:r>
            <a:endParaRPr lang="cs-CZ" sz="1600" dirty="0"/>
          </a:p>
          <a:p>
            <a:pPr lvl="1"/>
            <a:r>
              <a:rPr lang="cs-CZ" sz="2000" dirty="0"/>
              <a:t>V rámci zranitelných oblastí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668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F3206-F612-4A28-958C-3536EF848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před erozí – podpůrné nástroje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D8BDDAC-E6ED-4780-961B-AE1508B2BD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Zákaz poškozovat fyzikální, chemické nebo biologické vlastnosti zemědělské půdy jejím zhutňováním, zamokřováním, vysoušením, překrýváním nebo narušováním erozí.</a:t>
            </a:r>
          </a:p>
          <a:p>
            <a:pPr lvl="1"/>
            <a:r>
              <a:rPr lang="cs-CZ" dirty="0"/>
              <a:t>Pouze nepřímá ochrana</a:t>
            </a:r>
          </a:p>
          <a:p>
            <a:pPr lvl="2"/>
            <a:r>
              <a:rPr lang="cs-CZ" dirty="0"/>
              <a:t>Odpovědnost za přestupek</a:t>
            </a:r>
          </a:p>
          <a:p>
            <a:pPr lvl="2"/>
            <a:r>
              <a:rPr lang="cs-CZ" dirty="0"/>
              <a:t>Povinnost nahradit škodu</a:t>
            </a:r>
            <a:endParaRPr lang="cs-CZ" sz="2400" dirty="0">
              <a:hlinkClick r:id=""/>
            </a:endParaRPr>
          </a:p>
          <a:p>
            <a:r>
              <a:rPr lang="cs-CZ" sz="2400" dirty="0">
                <a:hlinkClick r:id=""/>
              </a:rPr>
              <a:t>Monitoring eroze</a:t>
            </a:r>
            <a:r>
              <a:rPr lang="cs-CZ" sz="2400" dirty="0"/>
              <a:t> zemědělské půdy (SPÚ)</a:t>
            </a:r>
          </a:p>
          <a:p>
            <a:pPr lvl="1"/>
            <a:r>
              <a:rPr lang="cs-CZ" sz="2000" dirty="0"/>
              <a:t>Hlášení, evidence a vyhodnocování jednotlivých erozních událostí</a:t>
            </a:r>
          </a:p>
          <a:p>
            <a:r>
              <a:rPr lang="cs-CZ" sz="2400" dirty="0">
                <a:hlinkClick r:id="rId2"/>
              </a:rPr>
              <a:t>Protierozní kalkulačka </a:t>
            </a:r>
            <a:r>
              <a:rPr lang="cs-CZ" sz="2400" dirty="0"/>
              <a:t>(VÚMOP)</a:t>
            </a:r>
          </a:p>
          <a:p>
            <a:pPr lvl="1"/>
            <a:r>
              <a:rPr lang="cs-CZ" sz="2000" dirty="0"/>
              <a:t>Analýza erozní ohroženosti pozemku</a:t>
            </a:r>
          </a:p>
          <a:p>
            <a:pPr lvl="1"/>
            <a:r>
              <a:rPr lang="cs-CZ" sz="2000" dirty="0"/>
              <a:t>Hodnocení ochranného účinku osevních postupů</a:t>
            </a:r>
          </a:p>
          <a:p>
            <a:pPr lvl="1"/>
            <a:r>
              <a:rPr lang="cs-CZ" sz="2000" dirty="0"/>
              <a:t>Vyhodnocování potřeby doplňujících protierozních opatření a jejich účinnosti</a:t>
            </a:r>
          </a:p>
          <a:p>
            <a:pPr lvl="1"/>
            <a:endParaRPr lang="cs-CZ" dirty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261884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BE5511-2DA5-462F-9BBF-FE58A08E7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před kontaminací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311933C-840A-4C71-93AC-73A09C096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Zákaz způsobovat znečištění zemědělské půdy překračováním indikačních hodnot</a:t>
            </a:r>
          </a:p>
          <a:p>
            <a:pPr lvl="2"/>
            <a:r>
              <a:rPr lang="cs-CZ" dirty="0"/>
              <a:t>obsahy rizikových látek nebo rizikových prvků v zemědělské půdě, při jejichž překročení dochází k ohrožení zdravotní nezávadnosti potravin nebo krmiv, přímému ohrožení zdraví lidí nebo zvířat při kontaktu s půdou a negativnímu vlivu na produkční funkci zemědělské půdy</a:t>
            </a:r>
          </a:p>
          <a:p>
            <a:pPr lvl="2"/>
            <a:r>
              <a:rPr lang="cs-CZ" dirty="0"/>
              <a:t>vyhláška č. 153/2016 Sb</a:t>
            </a:r>
            <a:r>
              <a:rPr lang="cs-CZ" dirty="0" smtClean="0"/>
              <a:t>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41969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půdy před kontaminací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Preventivní opatření</a:t>
            </a:r>
          </a:p>
          <a:p>
            <a:pPr lvl="1"/>
            <a:r>
              <a:rPr lang="cs-CZ" dirty="0"/>
              <a:t>k zabránění úniku pevných, kapalných a plynných látek poškozujících zemědělský půdní fond a jeho vegetační kryt</a:t>
            </a:r>
          </a:p>
          <a:p>
            <a:pPr lvl="1"/>
            <a:r>
              <a:rPr lang="cs-CZ" dirty="0"/>
              <a:t>při povolování záměrů</a:t>
            </a:r>
          </a:p>
          <a:p>
            <a:pPr lvl="1"/>
            <a:r>
              <a:rPr lang="cs-CZ" dirty="0"/>
              <a:t>při zacházení se závadnými látkami</a:t>
            </a:r>
          </a:p>
          <a:p>
            <a:r>
              <a:rPr lang="cs-CZ" dirty="0"/>
              <a:t>Opatření k nápravě – původce závadného stavu</a:t>
            </a:r>
          </a:p>
          <a:p>
            <a:pPr lvl="1"/>
            <a:r>
              <a:rPr lang="cs-CZ" dirty="0"/>
              <a:t>speciální osevní postupy, </a:t>
            </a:r>
          </a:p>
          <a:p>
            <a:pPr lvl="1"/>
            <a:r>
              <a:rPr lang="cs-CZ" dirty="0"/>
              <a:t>agrotechnická a meliorační opatření sledující zlepšení půdních vlastností, </a:t>
            </a:r>
          </a:p>
          <a:p>
            <a:pPr lvl="1"/>
            <a:r>
              <a:rPr lang="cs-CZ" dirty="0"/>
              <a:t>snížení přístupnosti nebo odčerpání rizikových prvků a rizikových látek,</a:t>
            </a:r>
          </a:p>
          <a:p>
            <a:pPr lvl="1"/>
            <a:r>
              <a:rPr lang="cs-CZ" dirty="0"/>
              <a:t>změna druhu pozemku</a:t>
            </a:r>
          </a:p>
          <a:p>
            <a:pPr lvl="2"/>
            <a:r>
              <a:rPr lang="cs-CZ" dirty="0"/>
              <a:t>nebo uložení preventivních a nápravných opatření v režimu zákona o předcházení ekologické újmě</a:t>
            </a:r>
          </a:p>
          <a:p>
            <a:r>
              <a:rPr lang="cs-CZ" dirty="0"/>
              <a:t>Související důsledky v rovině</a:t>
            </a:r>
          </a:p>
          <a:p>
            <a:pPr lvl="1"/>
            <a:r>
              <a:rPr lang="cs-CZ" dirty="0"/>
              <a:t>bezpečnosti potravin, krmiv, ochrany zdraví zvířat a ochrany veřejného zdraví </a:t>
            </a:r>
          </a:p>
        </p:txBody>
      </p:sp>
    </p:spTree>
    <p:extLst>
      <p:ext uri="{BB962C8B-B14F-4D97-AF65-F5344CB8AC3E}">
        <p14:creationId xmlns:p14="http://schemas.microsoft.com/office/powerpoint/2010/main" val="28952774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BBB51C-88AD-4444-B267-A4DE40F1C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Agrochemické zkoušení půd </a:t>
            </a:r>
            <a:r>
              <a:rPr lang="cs-CZ" i="1" dirty="0"/>
              <a:t>lato </a:t>
            </a:r>
            <a:r>
              <a:rPr lang="cs-CZ" i="1" dirty="0" err="1"/>
              <a:t>sensu</a:t>
            </a:r>
            <a:endParaRPr lang="cs-CZ" i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FC4BD96-CC0C-4269-83C0-55FDAB85E1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Monitoring zemědělských půd</a:t>
            </a:r>
          </a:p>
          <a:p>
            <a:pPr lvl="1"/>
            <a:r>
              <a:rPr lang="cs-CZ" dirty="0"/>
              <a:t>pravidelné zjišťování vybraných chemických, fyzikálních, případně mikrobiálních parametrů půdy, zejména obsahu rizikových prvků a rizikových látek na stálých, definovaných a reprezentativních plochách stabilním souborem měřicích postupů a monitoring vstupů do zemědělských půd</a:t>
            </a:r>
          </a:p>
          <a:p>
            <a:r>
              <a:rPr lang="cs-CZ" dirty="0"/>
              <a:t>Agrochemické zkoušení zemědělských půd </a:t>
            </a:r>
            <a:r>
              <a:rPr lang="cs-CZ" i="1" dirty="0" err="1"/>
              <a:t>stricto</a:t>
            </a:r>
            <a:r>
              <a:rPr lang="cs-CZ" i="1" dirty="0"/>
              <a:t> </a:t>
            </a:r>
            <a:r>
              <a:rPr lang="cs-CZ" i="1" dirty="0" err="1"/>
              <a:t>sensu</a:t>
            </a:r>
            <a:endParaRPr lang="cs-CZ" i="1" dirty="0"/>
          </a:p>
          <a:p>
            <a:pPr lvl="1"/>
            <a:r>
              <a:rPr lang="cs-CZ" dirty="0"/>
              <a:t>pravidelné zjišťování vybraných parametrů půdní úrodnosti v důsledku používání hnojiv, pomocných látek, upravených kalů a sedimentů</a:t>
            </a:r>
          </a:p>
          <a:p>
            <a:r>
              <a:rPr lang="cs-CZ" dirty="0"/>
              <a:t>Povinnost provádění vychází nařízení EU o úředních kontrolách </a:t>
            </a:r>
          </a:p>
          <a:p>
            <a:pPr lvl="1"/>
            <a:r>
              <a:rPr lang="cs-CZ" dirty="0"/>
              <a:t>Za účelem  zajištění bezpečnosti vstupů a podmínek produkce potravin a krmiv</a:t>
            </a:r>
          </a:p>
          <a:p>
            <a:endParaRPr lang="cs-CZ" dirty="0"/>
          </a:p>
          <a:p>
            <a:r>
              <a:rPr lang="cs-CZ" sz="1800" dirty="0"/>
              <a:t>Obdoba pro LESY: zjišťování půdních vlastností lesních pozemků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16814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37579F-BF1C-428E-8B06-53AD2865C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Vstupy do půdy a podmínky pro jejich použití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BF018BD-4766-4998-BB37-BED6E17D3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Za znečišťování zemědělské půdy se nepovažuje používání látek a přípravků na zemědělské půdě v souladu se zvláštním právním předpisem.</a:t>
            </a:r>
          </a:p>
          <a:p>
            <a:r>
              <a:rPr lang="cs-CZ" dirty="0"/>
              <a:t>Do zemědělské půdy nebo na ni je zakázáno vnášet jiné látky nebo přípravky, než umožňují zvláštní právní předpisy.</a:t>
            </a:r>
          </a:p>
          <a:p>
            <a:pPr lvl="1"/>
            <a:r>
              <a:rPr lang="cs-CZ" dirty="0"/>
              <a:t>Hnojiva a pomocné látky</a:t>
            </a:r>
          </a:p>
          <a:p>
            <a:pPr lvl="1"/>
            <a:r>
              <a:rPr lang="cs-CZ" dirty="0"/>
              <a:t>Upravené kaly</a:t>
            </a:r>
          </a:p>
          <a:p>
            <a:pPr lvl="1"/>
            <a:r>
              <a:rPr lang="cs-CZ" dirty="0"/>
              <a:t>Sedimenty</a:t>
            </a:r>
          </a:p>
          <a:p>
            <a:pPr lvl="1"/>
            <a:r>
              <a:rPr lang="cs-CZ" dirty="0"/>
              <a:t>Přípravky na ochranu rostlin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836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8B0B5-1AF4-4E3D-95C4-377138A65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2E7533E-5474-4105-85B2-3CF0E2634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b="1" dirty="0"/>
              <a:t>Princip udržitelnosti zemědělství</a:t>
            </a:r>
          </a:p>
          <a:p>
            <a:r>
              <a:rPr lang="cs-CZ" b="1" dirty="0"/>
              <a:t>Princip integrace ochrany životního prostředí</a:t>
            </a:r>
          </a:p>
          <a:p>
            <a:r>
              <a:rPr lang="cs-CZ" b="1" dirty="0"/>
              <a:t>Nástroje přímé a nepřímé regulace</a:t>
            </a:r>
          </a:p>
          <a:p>
            <a:pPr lvl="1"/>
            <a:r>
              <a:rPr lang="cs-CZ" b="1" dirty="0"/>
              <a:t>Nástroje společné zemědělské politiky</a:t>
            </a:r>
          </a:p>
          <a:p>
            <a:pPr lvl="2"/>
            <a:r>
              <a:rPr lang="cs-CZ" b="1" dirty="0"/>
              <a:t>Přímé ekologické platby</a:t>
            </a:r>
          </a:p>
          <a:p>
            <a:pPr lvl="2"/>
            <a:r>
              <a:rPr lang="cs-CZ" b="1" dirty="0"/>
              <a:t>Podmíněnost</a:t>
            </a:r>
          </a:p>
          <a:p>
            <a:pPr lvl="2"/>
            <a:r>
              <a:rPr lang="cs-CZ" b="1" dirty="0"/>
              <a:t>Dobrovolná opatření</a:t>
            </a:r>
          </a:p>
          <a:p>
            <a:pPr lvl="1"/>
            <a:r>
              <a:rPr lang="cs-CZ" b="1" dirty="0"/>
              <a:t>Nástroje práva životního prostředí</a:t>
            </a:r>
          </a:p>
          <a:p>
            <a:pPr lvl="2"/>
            <a:r>
              <a:rPr lang="cs-CZ" b="1" dirty="0"/>
              <a:t>Ochrana biodiverzity</a:t>
            </a:r>
          </a:p>
          <a:p>
            <a:pPr lvl="2"/>
            <a:r>
              <a:rPr lang="cs-CZ" b="1" dirty="0"/>
              <a:t>Ochrana vody</a:t>
            </a:r>
          </a:p>
          <a:p>
            <a:pPr lvl="2"/>
            <a:r>
              <a:rPr lang="cs-CZ" b="1" dirty="0"/>
              <a:t>Ochrana půdy </a:t>
            </a:r>
          </a:p>
          <a:p>
            <a:pPr lvl="2"/>
            <a:r>
              <a:rPr lang="cs-CZ" b="1" dirty="0"/>
              <a:t>Ochrana ovzduší</a:t>
            </a:r>
          </a:p>
        </p:txBody>
      </p:sp>
    </p:spTree>
    <p:extLst>
      <p:ext uri="{BB962C8B-B14F-4D97-AF65-F5344CB8AC3E}">
        <p14:creationId xmlns:p14="http://schemas.microsoft.com/office/powerpoint/2010/main" val="7184756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1668303-4A1E-455B-8CE7-CD1E66758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Vstupy do půdy a podmínky pro jejich použití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62CDD99-226F-44D1-B335-36725E4DFA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Hnojiva</a:t>
            </a:r>
          </a:p>
          <a:p>
            <a:pPr lvl="1"/>
            <a:r>
              <a:rPr lang="cs-CZ" dirty="0"/>
              <a:t>látka způsobilá poskytnout účinné množství živin pro výživu kulturních rostlin a lesních dřevin, pro udržení nebo zlepšení půdní úrodnosti a pro příznivé ovlivnění výnosu či kvality produkce</a:t>
            </a:r>
          </a:p>
          <a:p>
            <a:r>
              <a:rPr lang="cs-CZ" dirty="0"/>
              <a:t>Pomocné látky</a:t>
            </a:r>
          </a:p>
          <a:p>
            <a:pPr lvl="1"/>
            <a:r>
              <a:rPr lang="cs-CZ" dirty="0"/>
              <a:t>látka bez účinného množství živin, která půdu biologicky, chemicky nebo fyzikálně ovlivňuje, zlepšuje její stav nebo zvyšuje účinnost hnojiv</a:t>
            </a:r>
          </a:p>
          <a:p>
            <a:r>
              <a:rPr lang="cs-CZ" dirty="0"/>
              <a:t>Sedimenty</a:t>
            </a:r>
          </a:p>
          <a:p>
            <a:pPr lvl="1"/>
            <a:r>
              <a:rPr lang="cs-CZ" dirty="0"/>
              <a:t>usazeniny na dně rybníků, vodních nádrží a vodních toků vznikající převážně usazováním erodovaných půdních částic</a:t>
            </a:r>
          </a:p>
          <a:p>
            <a:r>
              <a:rPr lang="cs-CZ" dirty="0"/>
              <a:t>Upravené kaly z ČOV a septiků</a:t>
            </a:r>
          </a:p>
        </p:txBody>
      </p:sp>
    </p:spTree>
    <p:extLst>
      <p:ext uri="{BB962C8B-B14F-4D97-AF65-F5344CB8AC3E}">
        <p14:creationId xmlns:p14="http://schemas.microsoft.com/office/powerpoint/2010/main" val="3713487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781A6BB-C725-4B7E-92A0-B623D3F25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Vstupy do půdy a podmínky pro jejich použití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E882BE5-3B3B-4701-A6C7-0D666CDA49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altLang="cs-CZ" dirty="0"/>
              <a:t>Přípustná míra znečišťování, příp. znečištění</a:t>
            </a:r>
          </a:p>
          <a:p>
            <a:pPr lvl="1"/>
            <a:r>
              <a:rPr lang="cs-CZ" altLang="cs-CZ" dirty="0"/>
              <a:t>Hnojivy, pomocnými látkami a upravenými kaly nesmějí být při jejich používání vnášeny do půdy rizikové prvky nebo rizikové látky v množství stanoveném právními předpisy.</a:t>
            </a:r>
          </a:p>
          <a:p>
            <a:pPr lvl="1"/>
            <a:r>
              <a:rPr lang="cs-CZ" altLang="cs-CZ" dirty="0"/>
              <a:t>Sedimenty nesmějí být používány, pokud obsah rizikových prvků a rizikových látek v sedimentu a v půdě, na kterou mají být použity, a další vlastnosti sedimentu překročí limity stanovené prováděcím právním předpisem.</a:t>
            </a:r>
          </a:p>
          <a:p>
            <a:r>
              <a:rPr lang="cs-CZ" altLang="cs-CZ" dirty="0"/>
              <a:t>Obecný zákaz použití, pokud</a:t>
            </a:r>
          </a:p>
          <a:p>
            <a:pPr lvl="1"/>
            <a:r>
              <a:rPr lang="cs-CZ" altLang="cs-CZ" dirty="0"/>
              <a:t>vlastnosti pozemků neumožňují rovnoměrné pokrytí,</a:t>
            </a:r>
          </a:p>
          <a:p>
            <a:pPr lvl="1"/>
            <a:r>
              <a:rPr lang="cs-CZ" altLang="cs-CZ" dirty="0"/>
              <a:t>způsob jejich použití nevede k rovnoměrnému pokrytí pozemku</a:t>
            </a:r>
          </a:p>
          <a:p>
            <a:pPr lvl="1"/>
            <a:r>
              <a:rPr lang="cs-CZ" altLang="cs-CZ" dirty="0"/>
              <a:t>jejich použití může vést k poškození fyzikálních, chemických nebo biologických vlastností pozemku nebo pozemků sousedících, příp. i jeho širšího okolí,</a:t>
            </a:r>
          </a:p>
          <a:p>
            <a:pPr lvl="1"/>
            <a:r>
              <a:rPr lang="cs-CZ" altLang="cs-CZ" dirty="0"/>
              <a:t>půda, na kterou mají být použity, je zaplavená, přesycená vodou, pokrytá vrstvou sněhu vyšší než 5 cm, nebo promrzlá tak, že povrch půdy do hloubky 5 cm přes den nerozmrzá</a:t>
            </a:r>
          </a:p>
          <a:p>
            <a:r>
              <a:rPr lang="cs-CZ" altLang="cs-CZ" dirty="0"/>
              <a:t>Evidenční povinnost o použití </a:t>
            </a:r>
          </a:p>
        </p:txBody>
      </p:sp>
    </p:spTree>
    <p:extLst>
      <p:ext uri="{BB962C8B-B14F-4D97-AF65-F5344CB8AC3E}">
        <p14:creationId xmlns:p14="http://schemas.microsoft.com/office/powerpoint/2010/main" val="25820350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6E13E2-5BB1-4EDF-87BD-6D63BB9A8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Vstupy do půdy a podmínky pro jejich použití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2B29F7-8977-4E94-9F18-275D8773CA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Na zemědělské půdě, kde bylo zjištěno překročení preventivní hodnoty, je zakázáno používání upravených kalů a sedimentů.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Použití sedimentů je na zemědělské půdě možné pouze tehdy, </a:t>
            </a:r>
          </a:p>
          <a:p>
            <a:pPr lvl="1"/>
            <a:r>
              <a:rPr lang="cs-CZ" altLang="cs-CZ" dirty="0"/>
              <a:t>jedná-li se o ornou půdu nebo trvalý travní porost při jeho obnově, </a:t>
            </a:r>
          </a:p>
          <a:p>
            <a:pPr lvl="1"/>
            <a:r>
              <a:rPr lang="cs-CZ" altLang="cs-CZ" dirty="0"/>
              <a:t>a to se souhlasem orgánu ochrany zemědělského půdního fondu </a:t>
            </a:r>
          </a:p>
          <a:p>
            <a:pPr lvl="1"/>
            <a:r>
              <a:rPr lang="cs-CZ" altLang="cs-CZ" dirty="0"/>
              <a:t>a při dodržení stanovených podmínek a postupů.</a:t>
            </a:r>
          </a:p>
          <a:p>
            <a:r>
              <a:rPr lang="cs-CZ" altLang="cs-CZ" dirty="0"/>
              <a:t>Zemědělský podnikatel nesmí používat upravené kaly, pokud mu nebyl předán program použití kalů.</a:t>
            </a:r>
          </a:p>
          <a:p>
            <a:pPr lvl="1"/>
            <a:r>
              <a:rPr lang="cs-CZ" altLang="cs-CZ" dirty="0"/>
              <a:t>Povinnost používat pouze upravené kaly s ohledem na nutriční potřeby rostlin a v souladu s programem použití kalů tak, aby použitím kalů nebyla zhoršena kvalita půdy a kvalita povrchových a podzemních vod.</a:t>
            </a:r>
          </a:p>
          <a:p>
            <a:pPr lvl="1"/>
            <a:r>
              <a:rPr lang="cs-CZ" altLang="cs-CZ" dirty="0"/>
              <a:t>Zákaz použití kalů na vybraných pozemcích </a:t>
            </a:r>
          </a:p>
          <a:p>
            <a:pPr lvl="2"/>
            <a:r>
              <a:rPr lang="cs-CZ" altLang="cs-CZ" dirty="0"/>
              <a:t>§ 33 odst. 3 zákona o odpadech</a:t>
            </a:r>
          </a:p>
          <a:p>
            <a:pPr lvl="1"/>
            <a:r>
              <a:rPr lang="cs-CZ" altLang="cs-CZ" dirty="0"/>
              <a:t>Informační povinnost 14 dnů před použitím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80387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203976-FDFD-4DB3-8920-A74731B4D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biodiverzity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23FB567-8157-4C94-8AEA-6D8B564DACE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Zdroje ohrožení</a:t>
            </a:r>
          </a:p>
          <a:p>
            <a:pPr lvl="1"/>
            <a:r>
              <a:rPr lang="cs-CZ" dirty="0"/>
              <a:t>Specializace a intenzifikace zemědělství </a:t>
            </a:r>
          </a:p>
          <a:p>
            <a:pPr lvl="1"/>
            <a:r>
              <a:rPr lang="cs-CZ" dirty="0"/>
              <a:t>Marginalizace a opouštění tradičního hospodaření s půdou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35F105A-9DD5-4741-9E03-013AE58790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Nástroje </a:t>
            </a:r>
          </a:p>
          <a:p>
            <a:pPr lvl="1"/>
            <a:r>
              <a:rPr lang="cs-CZ" dirty="0"/>
              <a:t>Soustava Natura 2000</a:t>
            </a:r>
          </a:p>
          <a:p>
            <a:pPr lvl="1"/>
            <a:r>
              <a:rPr lang="cs-CZ" dirty="0"/>
              <a:t>Nástroje obecné a zvláštní ochrany přírody</a:t>
            </a:r>
          </a:p>
          <a:p>
            <a:pPr lvl="1"/>
            <a:r>
              <a:rPr lang="cs-CZ" dirty="0">
                <a:hlinkClick r:id="rId2"/>
              </a:rPr>
              <a:t>Národní program konzervace a využívání genetických zdrojů rostlin, zvířat a mikroorganismů významných pro výživu a zemědělství na období 2018 –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288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Významné krajinné prvky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Ochrana před poškozováním a ničením</a:t>
            </a:r>
          </a:p>
          <a:p>
            <a:r>
              <a:rPr lang="cs-CZ" dirty="0"/>
              <a:t>Druhy VKP</a:t>
            </a:r>
          </a:p>
          <a:p>
            <a:pPr lvl="1"/>
            <a:r>
              <a:rPr lang="cs-CZ" dirty="0"/>
              <a:t>Zákonné</a:t>
            </a:r>
          </a:p>
          <a:p>
            <a:pPr lvl="2"/>
            <a:r>
              <a:rPr lang="cs-CZ" dirty="0"/>
              <a:t>lesy, rašeliniště, vodní toky, rybníky, jezera, údolní nivy</a:t>
            </a:r>
          </a:p>
          <a:p>
            <a:pPr lvl="1"/>
            <a:r>
              <a:rPr lang="cs-CZ" dirty="0"/>
              <a:t>Registrované </a:t>
            </a:r>
          </a:p>
          <a:p>
            <a:pPr lvl="2"/>
            <a:r>
              <a:rPr lang="cs-CZ" dirty="0"/>
              <a:t>Např. mokřady, stepní trávníky, remízy, meze, trvalé travní plochy, naleziště nerostů a zkamenělin, umělé i přirozené skalní útvary, výchozy a odkryvy</a:t>
            </a:r>
          </a:p>
          <a:p>
            <a:r>
              <a:rPr lang="cs-CZ" dirty="0"/>
              <a:t>Zásahy do VKP</a:t>
            </a:r>
          </a:p>
          <a:p>
            <a:pPr lvl="1"/>
            <a:r>
              <a:rPr lang="cs-CZ" dirty="0"/>
              <a:t>Např. umisťování staveb, změny kultur pozemků, odvodňování pozemků, úpravy vodních toků a nádrží</a:t>
            </a:r>
          </a:p>
          <a:p>
            <a:pPr lvl="1"/>
            <a:r>
              <a:rPr lang="cs-CZ" dirty="0"/>
              <a:t>Závazné stanovisko OOP</a:t>
            </a:r>
          </a:p>
        </p:txBody>
      </p:sp>
    </p:spTree>
    <p:extLst>
      <p:ext uri="{BB962C8B-B14F-4D97-AF65-F5344CB8AC3E}">
        <p14:creationId xmlns:p14="http://schemas.microsoft.com/office/powerpoint/2010/main" val="44141464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id="{AAC79278-A4BD-4590-9998-9CF4CDBFA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Ekologicky významné prvky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1BB63D60-2893-4115-BF1D-0F5DD3C6C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Souvislá plocha i zemědělsky neobhospodařované půdy plnící mimoprodukční funkci zemědělství</a:t>
            </a:r>
          </a:p>
          <a:p>
            <a:pPr lvl="1"/>
            <a:r>
              <a:rPr lang="cs-CZ" dirty="0"/>
              <a:t>Částečný překryv s nástroji ochrany přírody </a:t>
            </a:r>
          </a:p>
          <a:p>
            <a:pPr lvl="2"/>
            <a:r>
              <a:rPr lang="cs-CZ" dirty="0"/>
              <a:t>Významné krajinné prvky, dřeviny rostoucí mimo les</a:t>
            </a:r>
          </a:p>
          <a:p>
            <a:pPr lvl="2"/>
            <a:r>
              <a:rPr lang="cs-CZ" dirty="0"/>
              <a:t>Vazba na územní systémy ekologické stability</a:t>
            </a:r>
          </a:p>
          <a:p>
            <a:pPr lvl="1"/>
            <a:r>
              <a:rPr lang="cs-CZ" dirty="0"/>
              <a:t>Evidence v LPIS</a:t>
            </a:r>
          </a:p>
          <a:p>
            <a:pPr lvl="1"/>
            <a:r>
              <a:rPr lang="cs-CZ" dirty="0"/>
              <a:t>Rozhodné pro poskytování plateb v rámci SZP (viz dále Pravidla podmíněnosti, </a:t>
            </a:r>
            <a:r>
              <a:rPr lang="cs-CZ" dirty="0" err="1"/>
              <a:t>Greening</a:t>
            </a:r>
            <a:r>
              <a:rPr lang="cs-CZ" dirty="0"/>
              <a:t>, PRV)</a:t>
            </a:r>
          </a:p>
          <a:p>
            <a:r>
              <a:rPr lang="cs-CZ" dirty="0"/>
              <a:t>Druhy</a:t>
            </a:r>
          </a:p>
          <a:p>
            <a:pPr lvl="1"/>
            <a:r>
              <a:rPr lang="cs-CZ" dirty="0"/>
              <a:t>Krajinotvorný sad</a:t>
            </a:r>
          </a:p>
          <a:p>
            <a:pPr lvl="1"/>
            <a:r>
              <a:rPr lang="cs-CZ" dirty="0"/>
              <a:t>Krajinné prvky</a:t>
            </a:r>
          </a:p>
          <a:p>
            <a:pPr lvl="2"/>
            <a:r>
              <a:rPr lang="cs-CZ" dirty="0"/>
              <a:t>Meze, terasy, travnaté údolnice, skupiny dřevin, stromořadí, solitérní dřeviny, příkopy, mokřady</a:t>
            </a:r>
          </a:p>
          <a:p>
            <a:pPr lvl="1"/>
            <a:r>
              <a:rPr lang="cs-CZ" dirty="0"/>
              <a:t>Plocha s rychle rostoucími dřevinami pěstovanými ve výmladkových plantážích</a:t>
            </a:r>
          </a:p>
          <a:p>
            <a:pPr lvl="1"/>
            <a:r>
              <a:rPr lang="cs-CZ" dirty="0"/>
              <a:t>Zalesněná půda</a:t>
            </a:r>
          </a:p>
        </p:txBody>
      </p:sp>
    </p:spTree>
    <p:extLst>
      <p:ext uri="{BB962C8B-B14F-4D97-AF65-F5344CB8AC3E}">
        <p14:creationId xmlns:p14="http://schemas.microsoft.com/office/powerpoint/2010/main" val="3007063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Zvláště chráněná území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6 kategorií </a:t>
            </a:r>
          </a:p>
          <a:p>
            <a:r>
              <a:rPr lang="cs-CZ" dirty="0"/>
              <a:t>Zákonná ochrana – regulace zemědělského hospodaření </a:t>
            </a:r>
          </a:p>
          <a:p>
            <a:pPr lvl="1"/>
            <a:r>
              <a:rPr lang="cs-CZ" dirty="0"/>
              <a:t>Základní a bližší ochranné podmínky</a:t>
            </a:r>
          </a:p>
          <a:p>
            <a:pPr lvl="2"/>
            <a:r>
              <a:rPr lang="cs-CZ" dirty="0"/>
              <a:t>Zákazy ex lege</a:t>
            </a:r>
          </a:p>
          <a:p>
            <a:pPr lvl="3"/>
            <a:r>
              <a:rPr lang="cs-CZ" dirty="0"/>
              <a:t>hospodaření na pozemcích způsobem vyžadujícím intenzivní technologie</a:t>
            </a:r>
          </a:p>
          <a:p>
            <a:pPr lvl="3"/>
            <a:r>
              <a:rPr lang="cs-CZ" dirty="0"/>
              <a:t>změny stávajícího vodního režimu pozemků</a:t>
            </a:r>
          </a:p>
          <a:p>
            <a:pPr lvl="3"/>
            <a:r>
              <a:rPr lang="cs-CZ" dirty="0"/>
              <a:t>používání biocidů</a:t>
            </a:r>
          </a:p>
          <a:p>
            <a:pPr lvl="3"/>
            <a:r>
              <a:rPr lang="cs-CZ" dirty="0"/>
              <a:t>změny současné skladby a plochy kultur</a:t>
            </a:r>
          </a:p>
          <a:p>
            <a:pPr lvl="2"/>
            <a:r>
              <a:rPr lang="cs-CZ" dirty="0"/>
              <a:t>Vybrané činnosti vázané na předchozí souhlas</a:t>
            </a:r>
          </a:p>
          <a:p>
            <a:pPr lvl="3"/>
            <a:r>
              <a:rPr lang="cs-CZ" dirty="0"/>
              <a:t>změny druhů pozemků, používání hnojiv</a:t>
            </a:r>
          </a:p>
        </p:txBody>
      </p:sp>
    </p:spTree>
    <p:extLst>
      <p:ext uri="{BB962C8B-B14F-4D97-AF65-F5344CB8AC3E}">
        <p14:creationId xmlns:p14="http://schemas.microsoft.com/office/powerpoint/2010/main" val="522864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Natura 2000</a:t>
            </a:r>
            <a:endParaRPr lang="en-GB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Ptačí oblasti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Stanovení činností, ke kterým je nutný souhlas OOP</a:t>
            </a:r>
          </a:p>
          <a:p>
            <a:r>
              <a:rPr lang="cs-CZ" dirty="0"/>
              <a:t>Souhrny doporučených opatření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000" dirty="0"/>
              <a:t>Evropsky významné lokality</a:t>
            </a:r>
            <a:endParaRPr lang="en-GB" sz="2000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Ochrana před poškozováním a ničením</a:t>
            </a:r>
          </a:p>
          <a:p>
            <a:pPr lvl="1"/>
            <a:r>
              <a:rPr lang="cs-CZ" dirty="0"/>
              <a:t>Využívání s ohledem na předmět ochrany</a:t>
            </a:r>
          </a:p>
          <a:p>
            <a:pPr lvl="1"/>
            <a:r>
              <a:rPr lang="cs-CZ" dirty="0"/>
              <a:t>K zásahům s nežádoucími důsledky nutný souhlas OOP</a:t>
            </a:r>
          </a:p>
          <a:p>
            <a:r>
              <a:rPr lang="cs-CZ" dirty="0"/>
              <a:t>Souhrny doporučených opatření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91956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Druhová ochrana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Obecná ochrana rostlin a živočichů</a:t>
            </a:r>
          </a:p>
          <a:p>
            <a:pPr lvl="1"/>
            <a:r>
              <a:rPr lang="cs-CZ" dirty="0"/>
              <a:t>Povinnost FO a PO při provádění zemědělských prací postupovat tak, aby nedocházelo k nadměrnému úhynu rostlin a zraňování nebo úhynu živočichů nebo ničení jejich biotopů, kterému lze zabránit technicky i ekonomicky dostupnými prostředky. </a:t>
            </a:r>
          </a:p>
          <a:p>
            <a:pPr lvl="2"/>
            <a:r>
              <a:rPr lang="cs-CZ" dirty="0"/>
              <a:t>Orgán ochrany přírody uloží zajištění či použití takovýchto prostředků, neučiní-li tak povinná osoba sama</a:t>
            </a:r>
          </a:p>
          <a:p>
            <a:pPr lvl="1"/>
            <a:r>
              <a:rPr lang="cs-CZ" dirty="0"/>
              <a:t>Ochrana před nepůvodními a invazivními druhy</a:t>
            </a:r>
          </a:p>
          <a:p>
            <a:pPr lvl="2"/>
            <a:r>
              <a:rPr lang="cs-CZ" dirty="0"/>
              <a:t>Záměrné rozšiřování = povolení OOP</a:t>
            </a:r>
          </a:p>
          <a:p>
            <a:endParaRPr lang="en-GB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0B9B0B0-8F71-4008-BA72-22243D31B34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Ochrana ptáků</a:t>
            </a:r>
          </a:p>
          <a:p>
            <a:pPr lvl="1"/>
            <a:r>
              <a:rPr lang="cs-CZ" dirty="0"/>
              <a:t>Zákazy ex lege</a:t>
            </a:r>
          </a:p>
          <a:p>
            <a:pPr lvl="1"/>
            <a:r>
              <a:rPr lang="cs-CZ" dirty="0"/>
              <a:t>Pravidla pro odchylný postup</a:t>
            </a:r>
          </a:p>
          <a:p>
            <a:pPr lvl="2"/>
            <a:r>
              <a:rPr lang="cs-CZ" dirty="0"/>
              <a:t>IPA n. OOP </a:t>
            </a:r>
          </a:p>
          <a:p>
            <a:r>
              <a:rPr lang="cs-CZ" dirty="0"/>
              <a:t>Zvláštní ochrana rostlin a živočichů</a:t>
            </a:r>
          </a:p>
          <a:p>
            <a:pPr lvl="1"/>
            <a:r>
              <a:rPr lang="cs-CZ" dirty="0"/>
              <a:t>Dle stupně ohrožení</a:t>
            </a:r>
          </a:p>
          <a:p>
            <a:pPr lvl="2"/>
            <a:r>
              <a:rPr lang="cs-CZ" dirty="0"/>
              <a:t>Zákazy </a:t>
            </a:r>
          </a:p>
          <a:p>
            <a:pPr lvl="2"/>
            <a:r>
              <a:rPr lang="cs-CZ" dirty="0"/>
              <a:t>Výjimky pro běžné obhospodařování </a:t>
            </a:r>
          </a:p>
        </p:txBody>
      </p:sp>
    </p:spTree>
    <p:extLst>
      <p:ext uri="{BB962C8B-B14F-4D97-AF65-F5344CB8AC3E}">
        <p14:creationId xmlns:p14="http://schemas.microsoft.com/office/powerpoint/2010/main" val="25162634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Smluvní ochrana přírody</a:t>
            </a:r>
            <a:br>
              <a:rPr lang="cs-CZ" dirty="0"/>
            </a:br>
            <a:r>
              <a:rPr lang="cs-CZ" dirty="0"/>
              <a:t>- veřejnoprávní smlouvy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K ochraně EVL a jiných území se soustředěnými přírodními hodnotami (§ 39)</a:t>
            </a:r>
          </a:p>
          <a:p>
            <a:pPr lvl="1"/>
            <a:r>
              <a:rPr lang="cs-CZ" dirty="0"/>
              <a:t>OOP a vlastník pozemku</a:t>
            </a:r>
          </a:p>
          <a:p>
            <a:pPr lvl="1"/>
            <a:r>
              <a:rPr lang="cs-CZ" dirty="0"/>
              <a:t>Vymezení ochranných podmínek a způsobu péče</a:t>
            </a:r>
          </a:p>
          <a:p>
            <a:r>
              <a:rPr lang="cs-CZ" dirty="0"/>
              <a:t>Ke způsobům a podmínkám hospodaření </a:t>
            </a:r>
          </a:p>
          <a:p>
            <a:pPr lvl="1"/>
            <a:r>
              <a:rPr lang="cs-CZ" dirty="0"/>
              <a:t>Provádění opatření na zlepšení přírodního prostředí (§ 68)</a:t>
            </a:r>
          </a:p>
          <a:p>
            <a:pPr lvl="1"/>
            <a:r>
              <a:rPr lang="cs-CZ" dirty="0"/>
              <a:t>Běžné obhospodařování pozemků s výskytem kriticky nebo silně ohrožených druhů rostlin (§ 49)</a:t>
            </a:r>
          </a:p>
          <a:p>
            <a:pPr lvl="1"/>
            <a:r>
              <a:rPr lang="cs-CZ" dirty="0"/>
              <a:t>Hospodaření ve ZCHÚ a ptačích oblastech</a:t>
            </a:r>
          </a:p>
          <a:p>
            <a:pPr lvl="2"/>
            <a:r>
              <a:rPr lang="cs-CZ" dirty="0"/>
              <a:t>OOP/obce A vlastník/uživatel pozemku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591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000" dirty="0">
                <a:solidFill>
                  <a:schemeClr val="bg1"/>
                </a:solidFill>
              </a:rPr>
              <a:t>Zemědělství a životní prostředí</a:t>
            </a:r>
            <a:endParaRPr lang="en-GB" sz="3000" dirty="0">
              <a:solidFill>
                <a:schemeClr val="bg1"/>
              </a:solidFill>
            </a:endParaRP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48FB2A50-5996-4A1D-B0C4-1168D70FD1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371365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590541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Ztížení zemědělského hospodaření</a:t>
            </a:r>
            <a:br>
              <a:rPr lang="cs-CZ" dirty="0"/>
            </a:br>
            <a:r>
              <a:rPr lang="cs-CZ" dirty="0"/>
              <a:t>- ekonomické nástroje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24834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Náhrada za ztížení zemědělského hospodaření (§ 58 ZOPK)</a:t>
            </a:r>
          </a:p>
          <a:p>
            <a:r>
              <a:rPr lang="cs-CZ" dirty="0"/>
              <a:t>Oprávněná osoba</a:t>
            </a:r>
          </a:p>
          <a:p>
            <a:pPr lvl="1"/>
            <a:r>
              <a:rPr lang="cs-CZ" dirty="0"/>
              <a:t>Vlastník nebo uživatel zemědělské půdy</a:t>
            </a:r>
          </a:p>
          <a:p>
            <a:pPr lvl="1"/>
            <a:r>
              <a:rPr lang="cs-CZ" dirty="0"/>
              <a:t>Nárok trvá i v případě převodu nebo přechodu vlastnického práva nebo užívacího práva</a:t>
            </a:r>
          </a:p>
          <a:p>
            <a:r>
              <a:rPr lang="cs-CZ" dirty="0"/>
              <a:t>Újma</a:t>
            </a:r>
          </a:p>
          <a:p>
            <a:pPr lvl="1"/>
            <a:r>
              <a:rPr lang="cs-CZ" dirty="0"/>
              <a:t>Jednorázová nebo trvající</a:t>
            </a:r>
          </a:p>
          <a:p>
            <a:pPr lvl="1"/>
            <a:r>
              <a:rPr lang="cs-CZ" dirty="0"/>
              <a:t>Příčina</a:t>
            </a:r>
          </a:p>
          <a:p>
            <a:pPr lvl="2"/>
            <a:r>
              <a:rPr lang="cs-CZ" dirty="0"/>
              <a:t>omezení vyplývajícího z části třetí až páté ZOPK včetně prováděcích právních předpisů</a:t>
            </a:r>
          </a:p>
          <a:p>
            <a:pPr lvl="2"/>
            <a:r>
              <a:rPr lang="cs-CZ" dirty="0"/>
              <a:t>rozhodnutí vydaného na jejich základě</a:t>
            </a:r>
          </a:p>
          <a:p>
            <a:pPr lvl="2"/>
            <a:r>
              <a:rPr lang="cs-CZ" dirty="0"/>
              <a:t>omezení vyplývajícího z opatření v plánech systémů ekologické stability krajiny</a:t>
            </a:r>
          </a:p>
          <a:p>
            <a:pPr lvl="2"/>
            <a:r>
              <a:rPr lang="cs-CZ" dirty="0"/>
              <a:t>omezení vyplývajícího z rozhodnutí, závazného stanoviska nebo souhlasu vydaného podle ZOPK</a:t>
            </a:r>
          </a:p>
          <a:p>
            <a:r>
              <a:rPr lang="cs-CZ" dirty="0"/>
              <a:t>Podmínky pro uplatnění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B6BDB018-F283-4B8E-9F79-98ED4CF84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255724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Finanční příspěvek (§ 69 ZOPK)</a:t>
            </a:r>
          </a:p>
          <a:p>
            <a:pPr lvl="1"/>
            <a:r>
              <a:rPr lang="cs-CZ" dirty="0"/>
              <a:t>Dohoda s OOP</a:t>
            </a:r>
          </a:p>
          <a:p>
            <a:pPr lvl="1"/>
            <a:r>
              <a:rPr lang="cs-CZ" dirty="0"/>
              <a:t>Zdržení se určité činnosti nebo provedení dohodnutých prací v rámci zlepšení životního prostředí</a:t>
            </a:r>
          </a:p>
          <a:p>
            <a:pPr marL="457200" lvl="1" indent="0">
              <a:buNone/>
            </a:pPr>
            <a:endParaRPr lang="cs-CZ" dirty="0"/>
          </a:p>
          <a:p>
            <a:r>
              <a:rPr lang="cs-CZ" dirty="0"/>
              <a:t>Kompenzační platby z PRV</a:t>
            </a:r>
          </a:p>
          <a:p>
            <a:pPr lvl="1"/>
            <a:r>
              <a:rPr lang="cs-CZ" dirty="0"/>
              <a:t>ptačí oblasti a EVL (národní seznam) na území 1. zóny NP nebo 1. zóny CHKO, nebo</a:t>
            </a:r>
          </a:p>
          <a:p>
            <a:pPr lvl="1"/>
            <a:r>
              <a:rPr lang="cs-CZ" dirty="0"/>
              <a:t>území 1. zóny NP nebo 1. zóny CHKO, které se nenacházejí na území ptačí oblasti nebo EVL</a:t>
            </a:r>
          </a:p>
          <a:p>
            <a:pPr lvl="1"/>
            <a:r>
              <a:rPr lang="cs-CZ" dirty="0"/>
              <a:t>Bližší podmínky viz nařízení vlády č. 73/2015 Sb.</a:t>
            </a:r>
          </a:p>
        </p:txBody>
      </p:sp>
    </p:spTree>
    <p:extLst>
      <p:ext uri="{BB962C8B-B14F-4D97-AF65-F5344CB8AC3E}">
        <p14:creationId xmlns:p14="http://schemas.microsoft.com/office/powerpoint/2010/main" val="2212972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Ochrana vod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4313864" cy="4107667"/>
          </a:xfrm>
        </p:spPr>
        <p:txBody>
          <a:bodyPr>
            <a:normAutofit/>
          </a:bodyPr>
          <a:lstStyle/>
          <a:p>
            <a:r>
              <a:rPr lang="cs-CZ" dirty="0"/>
              <a:t>Zdroje ohrožení</a:t>
            </a:r>
          </a:p>
          <a:p>
            <a:pPr lvl="1"/>
            <a:r>
              <a:rPr lang="cs-CZ" dirty="0"/>
              <a:t>Rezidua pesticidů</a:t>
            </a:r>
          </a:p>
          <a:p>
            <a:pPr lvl="1"/>
            <a:r>
              <a:rPr lang="cs-CZ" dirty="0"/>
              <a:t>Eutrofizace </a:t>
            </a:r>
          </a:p>
          <a:p>
            <a:pPr lvl="1"/>
            <a:r>
              <a:rPr lang="cs-CZ" dirty="0"/>
              <a:t>Eroze </a:t>
            </a:r>
          </a:p>
          <a:p>
            <a:pPr lvl="1"/>
            <a:r>
              <a:rPr lang="cs-CZ" dirty="0"/>
              <a:t>Zavlažování </a:t>
            </a:r>
          </a:p>
          <a:p>
            <a:pPr lvl="1"/>
            <a:r>
              <a:rPr lang="cs-CZ" dirty="0"/>
              <a:t>Sucho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A13CDD0C-CAFD-4BDA-BA0A-9079DFD589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/>
          <a:lstStyle/>
          <a:p>
            <a:r>
              <a:rPr lang="cs-CZ" dirty="0"/>
              <a:t>Nástroje</a:t>
            </a:r>
          </a:p>
          <a:p>
            <a:pPr lvl="1"/>
            <a:r>
              <a:rPr lang="cs-CZ" dirty="0"/>
              <a:t>Udržitelné používání pesticidů</a:t>
            </a:r>
          </a:p>
          <a:p>
            <a:pPr lvl="1"/>
            <a:r>
              <a:rPr lang="cs-CZ" dirty="0"/>
              <a:t>Hospodaření ve zranitelných oblastech</a:t>
            </a:r>
          </a:p>
          <a:p>
            <a:pPr lvl="1"/>
            <a:r>
              <a:rPr lang="cs-CZ" dirty="0"/>
              <a:t>Zacházení se závadnými látkami</a:t>
            </a:r>
          </a:p>
          <a:p>
            <a:pPr lvl="1"/>
            <a:r>
              <a:rPr lang="cs-CZ" dirty="0"/>
              <a:t>Podmínky pro nakládání s povrchovými a podzemními vodami</a:t>
            </a:r>
          </a:p>
          <a:p>
            <a:pPr lvl="1"/>
            <a:r>
              <a:rPr lang="cs-CZ" dirty="0"/>
              <a:t>Vypouštění odpadních vod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72011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Nitrátová směrnice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Ochrana vod před znečištěním způsobeném dusičnany ze zemědělských zdrojů</a:t>
            </a:r>
          </a:p>
          <a:p>
            <a:r>
              <a:rPr lang="cs-CZ" dirty="0"/>
              <a:t>Zranitelné oblasti</a:t>
            </a:r>
          </a:p>
          <a:p>
            <a:pPr lvl="1"/>
            <a:r>
              <a:rPr lang="cs-CZ" dirty="0"/>
              <a:t>59 katastrálních území </a:t>
            </a:r>
          </a:p>
          <a:p>
            <a:pPr lvl="2"/>
            <a:r>
              <a:rPr lang="cs-CZ" dirty="0"/>
              <a:t>Na základě dat z monitoring (VÚV TGM, </a:t>
            </a:r>
            <a:r>
              <a:rPr lang="cs-CZ" dirty="0" err="1"/>
              <a:t>v.v.i</a:t>
            </a:r>
            <a:r>
              <a:rPr lang="cs-CZ" dirty="0"/>
              <a:t>., Povodí, </a:t>
            </a:r>
            <a:r>
              <a:rPr lang="cs-CZ" dirty="0" err="1"/>
              <a:t>s.p</a:t>
            </a:r>
            <a:r>
              <a:rPr lang="cs-CZ" dirty="0"/>
              <a:t>., ČHMÚ)</a:t>
            </a:r>
          </a:p>
          <a:p>
            <a:r>
              <a:rPr lang="cs-CZ" dirty="0"/>
              <a:t>Akční program </a:t>
            </a:r>
          </a:p>
          <a:p>
            <a:pPr lvl="1"/>
            <a:r>
              <a:rPr lang="cs-CZ" dirty="0"/>
              <a:t>Opatření upravující způsob zemědělského hospodaření</a:t>
            </a:r>
          </a:p>
          <a:p>
            <a:pPr lvl="2"/>
            <a:r>
              <a:rPr lang="cs-CZ" dirty="0"/>
              <a:t>Používání a skladování hnojiv</a:t>
            </a:r>
          </a:p>
          <a:p>
            <a:pPr lvl="2"/>
            <a:r>
              <a:rPr lang="cs-CZ" dirty="0"/>
              <a:t>Střídání plodin</a:t>
            </a:r>
          </a:p>
          <a:p>
            <a:pPr lvl="2"/>
            <a:r>
              <a:rPr lang="cs-CZ" dirty="0"/>
              <a:t>Provádění protierozních opatření</a:t>
            </a:r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4124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Změny klimatu</a:t>
            </a:r>
            <a:br>
              <a:rPr lang="cs-CZ" dirty="0"/>
            </a:br>
            <a:r>
              <a:rPr lang="cs-CZ" dirty="0"/>
              <a:t>- zmírnění a </a:t>
            </a:r>
            <a:r>
              <a:rPr lang="cs-CZ" dirty="0">
                <a:hlinkClick r:id="rId2"/>
              </a:rPr>
              <a:t>adaptace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Zdroje a způsoby ohrožení</a:t>
            </a:r>
          </a:p>
          <a:p>
            <a:pPr lvl="1"/>
            <a:r>
              <a:rPr lang="cs-CZ" dirty="0"/>
              <a:t>Živelné pohromy</a:t>
            </a:r>
          </a:p>
          <a:p>
            <a:pPr lvl="1"/>
            <a:r>
              <a:rPr lang="cs-CZ" dirty="0"/>
              <a:t>Povodně, sucho, požáry</a:t>
            </a:r>
          </a:p>
          <a:p>
            <a:pPr lvl="1"/>
            <a:r>
              <a:rPr lang="cs-CZ" dirty="0"/>
              <a:t>Emise metanu (živočišná výroba a statková hnojiva), oxidu dusíku (dusíkatá hnojiva) a oxidu uhličitého (mechanizace)</a:t>
            </a:r>
          </a:p>
          <a:p>
            <a:pPr lvl="1"/>
            <a:endParaRPr lang="cs-CZ" dirty="0"/>
          </a:p>
          <a:p>
            <a:pPr lvl="1"/>
            <a:r>
              <a:rPr lang="cs-CZ" dirty="0">
                <a:hlinkClick r:id="rId3"/>
              </a:rPr>
              <a:t>http://eagri.cz/public/web/file/434050/Problem_sucho.pdf</a:t>
            </a:r>
            <a:r>
              <a:rPr lang="cs-CZ" dirty="0"/>
              <a:t> 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3156772-DB9A-496A-B6E8-C2D45A88599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Nástroje</a:t>
            </a:r>
          </a:p>
          <a:p>
            <a:pPr lvl="1"/>
            <a:r>
              <a:rPr lang="cs-CZ" dirty="0"/>
              <a:t>Integrované povolování (IPPC)</a:t>
            </a:r>
          </a:p>
          <a:p>
            <a:pPr lvl="1"/>
            <a:r>
              <a:rPr lang="cs-CZ" dirty="0"/>
              <a:t>Energetická politika</a:t>
            </a:r>
          </a:p>
          <a:p>
            <a:pPr lvl="1"/>
            <a:r>
              <a:rPr lang="cs-CZ" dirty="0"/>
              <a:t>Ochrana půdy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874236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9">
            <a:extLst>
              <a:ext uri="{FF2B5EF4-FFF2-40B4-BE49-F238E27FC236}">
                <a16:creationId xmlns:a16="http://schemas.microsoft.com/office/drawing/2014/main" id="{34699877-13E3-4FC1-B91B-2A8A8FA768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7AB22E03-3087-4988-9DB5-572918FB95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C4CB122-E2DC-4CA5-8B6F-B49249C78D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E72E63C3-8B68-48BF-B578-9CC6BBBB53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1938" y="391613"/>
            <a:ext cx="5063534" cy="6054588"/>
          </a:xfrm>
          <a:prstGeom prst="rect">
            <a:avLst/>
          </a:prstGeom>
        </p:spPr>
      </p:pic>
      <p:sp>
        <p:nvSpPr>
          <p:cNvPr id="16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627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F744EEA-2C3C-4115-902D-FE2520052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Cross</a:t>
            </a:r>
            <a:r>
              <a:rPr lang="cs-CZ" dirty="0"/>
              <a:t> </a:t>
            </a:r>
            <a:r>
              <a:rPr lang="cs-CZ" dirty="0" err="1"/>
              <a:t>Compliance</a:t>
            </a:r>
            <a:r>
              <a:rPr lang="cs-CZ" dirty="0"/>
              <a:t>/Kontrola podmíněnosti </a:t>
            </a:r>
            <a:br>
              <a:rPr lang="cs-CZ" dirty="0"/>
            </a:br>
            <a:r>
              <a:rPr lang="cs-CZ" dirty="0"/>
              <a:t>– dotčené podpory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C7AB0DF-2897-4FE2-994E-2051AE0F4E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Přímé platby</a:t>
            </a:r>
          </a:p>
          <a:p>
            <a:pPr lvl="1"/>
            <a:r>
              <a:rPr lang="cs-CZ" dirty="0"/>
              <a:t>Jednotná platba na plochu</a:t>
            </a:r>
          </a:p>
          <a:p>
            <a:pPr lvl="1"/>
            <a:r>
              <a:rPr lang="cs-CZ" dirty="0" err="1"/>
              <a:t>Greening</a:t>
            </a:r>
            <a:endParaRPr lang="cs-CZ" dirty="0"/>
          </a:p>
          <a:p>
            <a:pPr lvl="1"/>
            <a:r>
              <a:rPr lang="cs-CZ" dirty="0"/>
              <a:t>Platba pro mladé zemědělce</a:t>
            </a:r>
          </a:p>
          <a:p>
            <a:pPr lvl="1"/>
            <a:r>
              <a:rPr lang="cs-CZ" dirty="0"/>
              <a:t>Dobrovolná podpora vázaná na produkci</a:t>
            </a:r>
          </a:p>
          <a:p>
            <a:endParaRPr lang="cs-CZ" dirty="0"/>
          </a:p>
          <a:p>
            <a:r>
              <a:rPr lang="cs-CZ" dirty="0"/>
              <a:t>Společná organizace trhu s vínem </a:t>
            </a:r>
          </a:p>
          <a:p>
            <a:pPr lvl="1"/>
            <a:r>
              <a:rPr lang="pl-PL" dirty="0"/>
              <a:t>Podpora na restrukturalizaci a přeměnu vinic</a:t>
            </a:r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52DAAD03-7B0E-40D8-803F-A09DB420675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Opatření Programu rozvoje venkova</a:t>
            </a:r>
          </a:p>
          <a:p>
            <a:pPr lvl="1"/>
            <a:r>
              <a:rPr lang="cs-CZ" dirty="0" err="1"/>
              <a:t>Agroenvironmentálně</a:t>
            </a:r>
            <a:r>
              <a:rPr lang="cs-CZ" dirty="0"/>
              <a:t> - klimatická opatření (AEKO)</a:t>
            </a:r>
          </a:p>
          <a:p>
            <a:pPr lvl="1"/>
            <a:r>
              <a:rPr lang="cs-CZ" dirty="0"/>
              <a:t>Ekologické zemědělství (EZ)</a:t>
            </a:r>
          </a:p>
          <a:p>
            <a:pPr lvl="1"/>
            <a:r>
              <a:rPr lang="cs-CZ" dirty="0"/>
              <a:t>Platby pro horské oblasti a jiné oblasti s přírodními nebo jinými zvláštními omezeními (ANC)</a:t>
            </a:r>
          </a:p>
          <a:p>
            <a:pPr lvl="1"/>
            <a:r>
              <a:rPr lang="cs-CZ" dirty="0"/>
              <a:t>Platby v oblasti Natura 2000 na zemědělské půdě</a:t>
            </a:r>
          </a:p>
          <a:p>
            <a:pPr lvl="1"/>
            <a:r>
              <a:rPr lang="cs-CZ" dirty="0"/>
              <a:t>Dobré životní podmínky zvířat</a:t>
            </a:r>
          </a:p>
          <a:p>
            <a:pPr lvl="1"/>
            <a:r>
              <a:rPr lang="cs-CZ" dirty="0"/>
              <a:t>Platby na lesnicko-environmentální a klimatické služby a ochranu lesů</a:t>
            </a:r>
          </a:p>
          <a:p>
            <a:pPr lvl="1"/>
            <a:r>
              <a:rPr lang="cs-CZ" dirty="0"/>
              <a:t>Platby na zalesňování zemědělské půdy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500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55F1AE-77B2-460F-8F3C-537FF2614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Greening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36AD652-A567-422B-B203-4894D029B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>
            <a:normAutofit/>
          </a:bodyPr>
          <a:lstStyle/>
          <a:p>
            <a:r>
              <a:rPr lang="cs-CZ" dirty="0"/>
              <a:t>Platba na zemědělské postupy příznivé pro klima a životní prostředí </a:t>
            </a:r>
          </a:p>
          <a:p>
            <a:pPr lvl="1"/>
            <a:r>
              <a:rPr lang="cs-CZ" dirty="0"/>
              <a:t>Součást jednotné platby na plochu</a:t>
            </a:r>
          </a:p>
          <a:p>
            <a:pPr lvl="1"/>
            <a:r>
              <a:rPr lang="cs-CZ" dirty="0"/>
              <a:t>Povinnost dodržovat vybrané postupy na všech způsobilých hektarech</a:t>
            </a:r>
          </a:p>
          <a:p>
            <a:pPr lvl="2"/>
            <a:r>
              <a:rPr lang="cs-CZ" dirty="0"/>
              <a:t>Nařízení vlády č. 50/2015 Sb.</a:t>
            </a:r>
          </a:p>
        </p:txBody>
      </p:sp>
    </p:spTree>
    <p:extLst>
      <p:ext uri="{BB962C8B-B14F-4D97-AF65-F5344CB8AC3E}">
        <p14:creationId xmlns:p14="http://schemas.microsoft.com/office/powerpoint/2010/main" val="24040555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0329BC-184C-4FAB-BEEF-2F1A675A6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000">
                <a:solidFill>
                  <a:schemeClr val="bg1"/>
                </a:solidFill>
              </a:rPr>
              <a:t>Zemědělské postupy</a:t>
            </a:r>
          </a:p>
        </p:txBody>
      </p:sp>
      <p:sp>
        <p:nvSpPr>
          <p:cNvPr id="37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14B35C06-03D4-43DC-88D1-924BE62DCC3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2173387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869476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2CCCC8-4B47-478F-BEC1-2C0E56E360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Kontrola a sankce</a:t>
            </a:r>
            <a:br>
              <a:rPr lang="cs-CZ" dirty="0"/>
            </a:br>
            <a:r>
              <a:rPr lang="cs-CZ" sz="2000" dirty="0"/>
              <a:t>viz nařízení EU č. 640/2014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3449B03-4365-454B-928C-C78E37DD2C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Státní zemědělský a intervenční fond</a:t>
            </a:r>
          </a:p>
          <a:p>
            <a:pPr lvl="1"/>
            <a:r>
              <a:rPr lang="cs-CZ" dirty="0"/>
              <a:t>Administrativní kontrola deklarace v jednotné žádosti</a:t>
            </a:r>
          </a:p>
          <a:p>
            <a:pPr lvl="1"/>
            <a:r>
              <a:rPr lang="cs-CZ" dirty="0"/>
              <a:t>Kontrola na místě</a:t>
            </a:r>
          </a:p>
          <a:p>
            <a:r>
              <a:rPr lang="cs-CZ" dirty="0"/>
              <a:t>Způsoby a sankce porušení</a:t>
            </a:r>
          </a:p>
          <a:p>
            <a:pPr lvl="1"/>
            <a:r>
              <a:rPr lang="cs-CZ" dirty="0"/>
              <a:t>Opožděné podání hlášení (1 % za den)</a:t>
            </a:r>
          </a:p>
          <a:p>
            <a:pPr lvl="1"/>
            <a:r>
              <a:rPr lang="cs-CZ" dirty="0"/>
              <a:t>Nedeklarování veškeré zemědělské plochy (1 – 3 % od vyššího než 3 % rozdílu)</a:t>
            </a:r>
          </a:p>
          <a:p>
            <a:pPr lvl="1"/>
            <a:r>
              <a:rPr lang="cs-CZ" dirty="0"/>
              <a:t>Porušení pravidel </a:t>
            </a:r>
            <a:r>
              <a:rPr lang="cs-CZ" dirty="0" err="1"/>
              <a:t>greeningu</a:t>
            </a:r>
            <a:endParaRPr lang="cs-CZ" dirty="0"/>
          </a:p>
          <a:p>
            <a:pPr lvl="2"/>
            <a:r>
              <a:rPr lang="cs-CZ" dirty="0"/>
              <a:t>rozdíl mezi skutečnou a deklarovanou </a:t>
            </a:r>
          </a:p>
          <a:p>
            <a:pPr lvl="1"/>
            <a:r>
              <a:rPr lang="cs-CZ" dirty="0"/>
              <a:t>Neohlášení plochy pro </a:t>
            </a:r>
            <a:r>
              <a:rPr lang="cs-CZ" dirty="0" err="1"/>
              <a:t>greening</a:t>
            </a:r>
            <a:r>
              <a:rPr lang="cs-CZ" dirty="0"/>
              <a:t> (větší než 100 m2)</a:t>
            </a:r>
          </a:p>
        </p:txBody>
      </p:sp>
      <p:sp>
        <p:nvSpPr>
          <p:cNvPr id="4" name="Pravá složená závorka 3">
            <a:extLst>
              <a:ext uri="{FF2B5EF4-FFF2-40B4-BE49-F238E27FC236}">
                <a16:creationId xmlns:a16="http://schemas.microsoft.com/office/drawing/2014/main" id="{2F5B55D2-88F7-4D70-B9B2-32D0F26EB8E2}"/>
              </a:ext>
            </a:extLst>
          </p:cNvPr>
          <p:cNvSpPr/>
          <p:nvPr/>
        </p:nvSpPr>
        <p:spPr>
          <a:xfrm>
            <a:off x="8434547" y="4473059"/>
            <a:ext cx="171450" cy="93345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5F78E488-2976-46DD-9E48-35EC8F2C94AB}"/>
              </a:ext>
            </a:extLst>
          </p:cNvPr>
          <p:cNvSpPr txBox="1"/>
          <p:nvPr/>
        </p:nvSpPr>
        <p:spPr>
          <a:xfrm>
            <a:off x="8605997" y="4755118"/>
            <a:ext cx="2916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Krácení platby až o 25 %</a:t>
            </a:r>
          </a:p>
        </p:txBody>
      </p:sp>
    </p:spTree>
    <p:extLst>
      <p:ext uri="{BB962C8B-B14F-4D97-AF65-F5344CB8AC3E}">
        <p14:creationId xmlns:p14="http://schemas.microsoft.com/office/powerpoint/2010/main" val="9456486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CE82C33-3CA5-4FD9-8BF0-EC25136BAA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cs-CZ"/>
              <a:t>Kontrola podmíněnosti – podmínky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Zástupný symbol pro obsah 2">
            <a:extLst>
              <a:ext uri="{FF2B5EF4-FFF2-40B4-BE49-F238E27FC236}">
                <a16:creationId xmlns:a16="http://schemas.microsoft.com/office/drawing/2014/main" id="{895E81F1-2DF0-4824-9510-48FEBF8D73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04883608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2350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B4AD94-85B7-4E7B-8938-EFA22F4B5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chemeClr val="tx1"/>
                </a:solidFill>
              </a:rPr>
              <a:t>Zemědělství a životní prostředí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5171F29-5FBF-4A57-830B-D8A0228040A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s-CZ" dirty="0"/>
              <a:t>Zemědělství jako</a:t>
            </a:r>
          </a:p>
          <a:p>
            <a:pPr lvl="1"/>
            <a:r>
              <a:rPr lang="cs-CZ" dirty="0"/>
              <a:t>Produkční činnost</a:t>
            </a:r>
          </a:p>
          <a:p>
            <a:pPr lvl="1"/>
            <a:r>
              <a:rPr lang="cs-CZ" dirty="0"/>
              <a:t>Multifunkční činnost </a:t>
            </a:r>
          </a:p>
          <a:p>
            <a:pPr lvl="2"/>
            <a:r>
              <a:rPr lang="cs-CZ" dirty="0"/>
              <a:t>propojení ekonomických, ekologických a sociálních cílů</a:t>
            </a:r>
          </a:p>
          <a:p>
            <a:r>
              <a:rPr lang="cs-CZ" dirty="0"/>
              <a:t>Komoditní i nekomoditní výstupy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7BAA44B-4864-4082-933A-C9279F3DAA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/>
              <a:t>Teorie externalit</a:t>
            </a:r>
          </a:p>
          <a:p>
            <a:pPr lvl="1"/>
            <a:r>
              <a:rPr lang="cs-CZ"/>
              <a:t>Pozitivní</a:t>
            </a:r>
          </a:p>
          <a:p>
            <a:pPr lvl="2"/>
            <a:r>
              <a:rPr lang="cs-CZ"/>
              <a:t>člověk si nemůže přisvojit veškeré výnosy ze své činnosti nebo ze svého majetku a zároveň si tuto část výnosů přisvojují jiní</a:t>
            </a:r>
          </a:p>
          <a:p>
            <a:pPr lvl="1"/>
            <a:r>
              <a:rPr lang="cs-CZ"/>
              <a:t>Negativní </a:t>
            </a:r>
          </a:p>
          <a:p>
            <a:pPr lvl="2"/>
            <a:r>
              <a:rPr lang="cs-CZ"/>
              <a:t>člověk nenese plně všechny náklady své činnosti a zároveň část těchto nákladů přenáší na jiné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02539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C4F95F-3167-466C-BA82-F7D28E6AF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požadavky na hospodaření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369B9E3-F393-4BC6-BC86-5FF5AAC984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 oblasti</a:t>
            </a:r>
          </a:p>
          <a:p>
            <a:pPr lvl="1"/>
            <a:r>
              <a:rPr lang="cs-CZ" dirty="0"/>
              <a:t>Životní prostředí, změna klimatu a dobrý zemědělský a environmentální stav</a:t>
            </a:r>
          </a:p>
          <a:p>
            <a:pPr lvl="1"/>
            <a:r>
              <a:rPr lang="cs-CZ" dirty="0"/>
              <a:t>Veřejné zdraví, zdraví zvířat a rostlin</a:t>
            </a:r>
          </a:p>
          <a:p>
            <a:pPr lvl="1"/>
            <a:r>
              <a:rPr lang="cs-CZ" dirty="0"/>
              <a:t>Dobré životní podmínky zvířat</a:t>
            </a:r>
          </a:p>
          <a:p>
            <a:r>
              <a:rPr lang="cs-CZ" dirty="0"/>
              <a:t>13 nařízení a směrnic EU</a:t>
            </a:r>
          </a:p>
          <a:p>
            <a:pPr lvl="1"/>
            <a:r>
              <a:rPr lang="cs-CZ" dirty="0"/>
              <a:t>94 kontrolovaných požadavků v roce 2017</a:t>
            </a:r>
          </a:p>
        </p:txBody>
      </p:sp>
    </p:spTree>
    <p:extLst>
      <p:ext uri="{BB962C8B-B14F-4D97-AF65-F5344CB8AC3E}">
        <p14:creationId xmlns:p14="http://schemas.microsoft.com/office/powerpoint/2010/main" val="42623590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71593FA8-2721-422C-B83E-EC5404492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Povinné požadavky na hospodaření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EE655FEA-1384-46AA-8A04-D07DC2CC7A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b="1" dirty="0"/>
              <a:t>Ochrana vod před znečištěním dusičnany ze zemědělských zdrojů (PPH 1)</a:t>
            </a:r>
          </a:p>
          <a:p>
            <a:r>
              <a:rPr lang="cs-CZ" b="1" dirty="0"/>
              <a:t>Ochrana volně žijících ptáků (PPH 2)</a:t>
            </a:r>
          </a:p>
          <a:p>
            <a:r>
              <a:rPr lang="cs-CZ" b="1" dirty="0"/>
              <a:t>Ochrana přírodních stanovišť, volně žijících živočichů a planě rostoucích rostlin (PPH 3)</a:t>
            </a:r>
          </a:p>
          <a:p>
            <a:r>
              <a:rPr lang="cs-CZ" dirty="0"/>
              <a:t>Zásady a požadavky potravinového práva (PPH 4)</a:t>
            </a:r>
          </a:p>
          <a:p>
            <a:r>
              <a:rPr lang="cs-CZ" dirty="0"/>
              <a:t>Zákaz používání některých látek s hormonálním nebo </a:t>
            </a:r>
            <a:r>
              <a:rPr lang="cs-CZ" dirty="0" err="1"/>
              <a:t>tyreostatickým</a:t>
            </a:r>
            <a:r>
              <a:rPr lang="cs-CZ" dirty="0"/>
              <a:t> účinkem a beta-sympatomimetik v chovech zvířat (PPH 5)</a:t>
            </a:r>
          </a:p>
          <a:p>
            <a:r>
              <a:rPr lang="cs-CZ" dirty="0"/>
              <a:t>Označování hospodářských zvířat – prasata, skot, ovce a kozy (PPH 6, 7 a 8)</a:t>
            </a:r>
          </a:p>
          <a:p>
            <a:r>
              <a:rPr lang="cs-CZ" dirty="0"/>
              <a:t>Pravidla pro prevenci, tlumení a eradikaci některých přenosných spongiformních encefalopatií (TSE) (PPH 9)</a:t>
            </a:r>
          </a:p>
          <a:p>
            <a:r>
              <a:rPr lang="cs-CZ" b="1" dirty="0"/>
              <a:t>Uvádění přípravků na ochranu rostlin na trh (PPH 10)</a:t>
            </a:r>
          </a:p>
          <a:p>
            <a:r>
              <a:rPr lang="cs-CZ" dirty="0"/>
              <a:t>Minimální požadavky pro ochranu telat (PPH 11)</a:t>
            </a:r>
          </a:p>
          <a:p>
            <a:r>
              <a:rPr lang="cs-CZ" dirty="0"/>
              <a:t>Minimální požadavky pro ochranu prasat (PPH 12) </a:t>
            </a:r>
          </a:p>
          <a:p>
            <a:r>
              <a:rPr lang="cs-CZ" dirty="0"/>
              <a:t>Požadavky na ochranu zvířat chovaných pro hospodářské účely (PPH 13)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93502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E3372F7-036C-4CF7-B3C5-E0AD2C5F1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Standardy dobrého zemědělského a environmentálního stavu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F9ABF73-3F66-47F5-980D-F2EED0E2FD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3 tematické okruhy</a:t>
            </a:r>
          </a:p>
          <a:p>
            <a:pPr lvl="1"/>
            <a:r>
              <a:rPr lang="cs-CZ" dirty="0"/>
              <a:t>Voda </a:t>
            </a:r>
          </a:p>
          <a:p>
            <a:pPr lvl="1"/>
            <a:r>
              <a:rPr lang="cs-CZ" dirty="0"/>
              <a:t>Půda a zásoby uhlíku</a:t>
            </a:r>
          </a:p>
          <a:p>
            <a:pPr lvl="1"/>
            <a:r>
              <a:rPr lang="cs-CZ" dirty="0"/>
              <a:t>Krajina a minimální úroveň péče</a:t>
            </a:r>
          </a:p>
          <a:p>
            <a:r>
              <a:rPr lang="cs-CZ" dirty="0"/>
              <a:t>7 standardů</a:t>
            </a:r>
          </a:p>
          <a:p>
            <a:pPr lvl="1"/>
            <a:r>
              <a:rPr lang="cs-CZ" dirty="0"/>
              <a:t>16 kontrolovaných požadavků v roce 2017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447544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C4FA10A-9CC8-44DB-B589-3C5826F2F5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Standardy dobrého zemědělského a environmentálního stavu půdy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4D03F66A-7A05-4DD3-A5E4-7C26129347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DZES 1: Dodržení ochranných pásů podél vodních toků</a:t>
            </a:r>
          </a:p>
          <a:p>
            <a:r>
              <a:rPr lang="cs-CZ" dirty="0"/>
              <a:t>DZES 2: Povolení pro užívání zavlažovacích soustav</a:t>
            </a:r>
          </a:p>
          <a:p>
            <a:r>
              <a:rPr lang="cs-CZ" dirty="0"/>
              <a:t>DZES 3: Ochrana podzemních vod proti znečištění</a:t>
            </a:r>
          </a:p>
          <a:p>
            <a:r>
              <a:rPr lang="cs-CZ" dirty="0"/>
              <a:t>DZES 4: Minimální pokryv půdy</a:t>
            </a:r>
          </a:p>
          <a:p>
            <a:r>
              <a:rPr lang="cs-CZ" dirty="0"/>
              <a:t>DZES 5: Minimální úroveň obhospodařování půdy k omezování eroze</a:t>
            </a:r>
          </a:p>
          <a:p>
            <a:r>
              <a:rPr lang="cs-CZ" dirty="0"/>
              <a:t>DZES 6: Zachování úrovně organických složek půdy, včetně zákazu vypalování strnišť</a:t>
            </a:r>
          </a:p>
          <a:p>
            <a:r>
              <a:rPr lang="cs-CZ" dirty="0"/>
              <a:t>DZES 7: Zachování krajinných prvků, ořez stromů a opatření proti invazivním druhům rostlin</a:t>
            </a:r>
          </a:p>
        </p:txBody>
      </p:sp>
    </p:spTree>
    <p:extLst>
      <p:ext uri="{BB962C8B-B14F-4D97-AF65-F5344CB8AC3E}">
        <p14:creationId xmlns:p14="http://schemas.microsoft.com/office/powerpoint/2010/main" val="2682443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E49F853-4616-475A-ADD2-D867007D6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Kontrolní orgány 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Zástupný obsah 4">
            <a:extLst>
              <a:ext uri="{FF2B5EF4-FFF2-40B4-BE49-F238E27FC236}">
                <a16:creationId xmlns:a16="http://schemas.microsoft.com/office/drawing/2014/main" id="{A6D444F2-B899-40FE-931B-46BE9A5BA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4838842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77524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86622EE-2D91-46EB-9F15-40039D29D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cs-CZ" dirty="0"/>
              <a:t>Průběh kontroly</a:t>
            </a:r>
            <a:br>
              <a:rPr lang="cs-CZ" dirty="0"/>
            </a:br>
            <a:r>
              <a:rPr lang="cs-CZ" sz="1800" dirty="0"/>
              <a:t>Správní řád a kontrolní řád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AB0333-644B-4CB1-8CF2-599C60BAC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Výběr kontrolovaného subjektu </a:t>
            </a:r>
          </a:p>
          <a:p>
            <a:pPr lvl="1"/>
            <a:r>
              <a:rPr lang="cs-CZ" dirty="0"/>
              <a:t>Min. 1 % žadatelů o platby na základě analýzy rizika (75 %) a náhodného výběru (25 %)</a:t>
            </a:r>
          </a:p>
          <a:p>
            <a:r>
              <a:rPr lang="cs-CZ" dirty="0"/>
              <a:t>Oznámení o kontrole</a:t>
            </a:r>
          </a:p>
          <a:p>
            <a:pPr lvl="1"/>
            <a:r>
              <a:rPr lang="cs-CZ" dirty="0"/>
              <a:t>Neohlášené</a:t>
            </a:r>
          </a:p>
          <a:p>
            <a:pPr lvl="2"/>
            <a:r>
              <a:rPr lang="cs-CZ" dirty="0"/>
              <a:t>Vždy u PPH 10</a:t>
            </a:r>
          </a:p>
          <a:p>
            <a:pPr lvl="1"/>
            <a:r>
              <a:rPr lang="cs-CZ" dirty="0"/>
              <a:t>Ohlášení, nebude-li narušen účel kontroly</a:t>
            </a:r>
          </a:p>
          <a:p>
            <a:pPr lvl="2"/>
            <a:r>
              <a:rPr lang="cs-CZ" dirty="0"/>
              <a:t>max. 14 dnů/48 hodin předem</a:t>
            </a:r>
          </a:p>
          <a:p>
            <a:r>
              <a:rPr lang="cs-CZ" dirty="0"/>
              <a:t>Protokol o kontrole = průběh + kontrolní zjištění </a:t>
            </a:r>
          </a:p>
          <a:p>
            <a:r>
              <a:rPr lang="cs-CZ" dirty="0"/>
              <a:t>Řízení o námitkách</a:t>
            </a:r>
          </a:p>
          <a:p>
            <a:pPr lvl="1"/>
            <a:r>
              <a:rPr lang="cs-CZ" dirty="0"/>
              <a:t>Uplatnění námitek na místě nebo do 15 dnů od kontroly</a:t>
            </a:r>
          </a:p>
          <a:p>
            <a:pPr lvl="1"/>
            <a:r>
              <a:rPr lang="cs-CZ" dirty="0"/>
              <a:t>Rozhodnutí o námitkách</a:t>
            </a:r>
          </a:p>
          <a:p>
            <a:r>
              <a:rPr lang="cs-CZ" dirty="0"/>
              <a:t>Zpráva o kontrole = hodnocení porušení</a:t>
            </a:r>
          </a:p>
          <a:p>
            <a:r>
              <a:rPr lang="cs-CZ" dirty="0"/>
              <a:t>SZIF = vyhodnocení porušení a rozhodnutí o stanovení sankce/výše podpory</a:t>
            </a:r>
          </a:p>
          <a:p>
            <a:pPr lvl="1"/>
            <a:r>
              <a:rPr lang="cs-CZ" dirty="0"/>
              <a:t>Více kontrol = sankce (snížení podpory) za nejzávažnější porušení</a:t>
            </a:r>
          </a:p>
        </p:txBody>
      </p:sp>
    </p:spTree>
    <p:extLst>
      <p:ext uri="{BB962C8B-B14F-4D97-AF65-F5344CB8AC3E}">
        <p14:creationId xmlns:p14="http://schemas.microsoft.com/office/powerpoint/2010/main" val="4548407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CFDC74-234E-42B3-85EA-CA679A9A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Hodnocení porušení a sankce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1CD9A12-7145-4008-8B60-0A6C2157F4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1900" dirty="0"/>
              <a:t>Základní kritéria hodnocení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Rozsah: malý, střední, velký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Závažnost: malá, střední, velká 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Trvalost: odstranitelná, neodstranitelná 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Zavinění: úmyslné, nedbalostní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Přímé nebezpečí pro lidské zdraví nebo zdraví zvířat: ano, ne</a:t>
            </a:r>
          </a:p>
          <a:p>
            <a:pPr>
              <a:lnSpc>
                <a:spcPct val="90000"/>
              </a:lnSpc>
            </a:pPr>
            <a:r>
              <a:rPr lang="cs-CZ" sz="1900" dirty="0"/>
              <a:t>Další aspekty hodnocení 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Porušení v rámci vědecko-výzkumné činnosti = </a:t>
            </a:r>
            <a:r>
              <a:rPr lang="cs-CZ" sz="1700" dirty="0" err="1"/>
              <a:t>NEHODNOTí</a:t>
            </a:r>
            <a:r>
              <a:rPr lang="cs-CZ" sz="1700" dirty="0"/>
              <a:t> se</a:t>
            </a:r>
          </a:p>
          <a:p>
            <a:pPr lvl="1">
              <a:lnSpc>
                <a:spcPct val="90000"/>
              </a:lnSpc>
            </a:pPr>
            <a:r>
              <a:rPr lang="cs-CZ" sz="1700" dirty="0"/>
              <a:t>První zjištění porušení: odstranitelné, malého rozsahu a závažnosti, ne přímé nebezpečí</a:t>
            </a:r>
          </a:p>
          <a:p>
            <a:pPr lvl="2">
              <a:lnSpc>
                <a:spcPct val="90000"/>
              </a:lnSpc>
            </a:pPr>
            <a:r>
              <a:rPr lang="cs-CZ" sz="1500" dirty="0"/>
              <a:t>Systém včasného varování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Splnění nápravného opatření = BEZ SANKCE</a:t>
            </a:r>
          </a:p>
          <a:p>
            <a:pPr lvl="1">
              <a:lnSpc>
                <a:spcPct val="90000"/>
              </a:lnSpc>
            </a:pPr>
            <a:r>
              <a:rPr lang="cs-CZ" dirty="0"/>
              <a:t>Opakovaně zjištěné porušení</a:t>
            </a:r>
          </a:p>
          <a:p>
            <a:pPr lvl="2">
              <a:lnSpc>
                <a:spcPct val="90000"/>
              </a:lnSpc>
            </a:pPr>
            <a:r>
              <a:rPr lang="cs-CZ" dirty="0"/>
              <a:t>Stejný požadavek více než 1x v průběhu 3 po sobě jdoucích let = porušení x 3</a:t>
            </a:r>
          </a:p>
        </p:txBody>
      </p:sp>
    </p:spTree>
    <p:extLst>
      <p:ext uri="{BB962C8B-B14F-4D97-AF65-F5344CB8AC3E}">
        <p14:creationId xmlns:p14="http://schemas.microsoft.com/office/powerpoint/2010/main" val="34350818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30A1273-765B-4246-8C60-D5BCE7CC01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bg1"/>
                </a:solidFill>
              </a:rPr>
              <a:t>Sankce za jednotlivá porušení</a:t>
            </a:r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Zástupný obsah 2">
            <a:extLst>
              <a:ext uri="{FF2B5EF4-FFF2-40B4-BE49-F238E27FC236}">
                <a16:creationId xmlns:a16="http://schemas.microsoft.com/office/drawing/2014/main" id="{708A31DC-3758-4110-830F-F096B76193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0980689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0364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ECF9FA8-8E1D-4779-86BA-041335FC27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Sankce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3673DC3-E0DF-4529-97E9-AD32F9CBEF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Stanovení hodnoty snížení dotace v rámci každého PPH nebo DZES =  nejvyšší hodnota snížení dotace dle hodnocení porušení, </a:t>
            </a:r>
          </a:p>
          <a:p>
            <a:pPr lvl="1"/>
            <a:r>
              <a:rPr lang="cs-CZ" dirty="0"/>
              <a:t>případně postupuje podle čl. 39 odst. 4 nařízení Komise v přenesené působnosti (EU) č. 640/2014.</a:t>
            </a:r>
          </a:p>
          <a:p>
            <a:r>
              <a:rPr lang="cs-CZ" dirty="0"/>
              <a:t>Stanovení hodnoty snížení dotace v rámci každé oblasti pravidel podmíněnosti = nejvyšší hodnota snížení dotace stanovenou v rámci PPH nebo DZES</a:t>
            </a:r>
          </a:p>
          <a:p>
            <a:r>
              <a:rPr lang="cs-CZ" dirty="0"/>
              <a:t>Sankce do 100 EUR</a:t>
            </a:r>
          </a:p>
          <a:p>
            <a:pPr lvl="1"/>
            <a:r>
              <a:rPr lang="cs-CZ" dirty="0"/>
              <a:t>Uložení a přijetí nápravných opatření a nejde o přímé nebezpečí pro zdraví</a:t>
            </a:r>
          </a:p>
          <a:p>
            <a:r>
              <a:rPr lang="cs-CZ" dirty="0"/>
              <a:t>Porušení v rozsahu velkém, závažnosti velké a neodstranitelné = 100 % snížení a neposkytnutí platby ani v následujícím kalendářním roce</a:t>
            </a:r>
          </a:p>
        </p:txBody>
      </p:sp>
    </p:spTree>
    <p:extLst>
      <p:ext uri="{BB962C8B-B14F-4D97-AF65-F5344CB8AC3E}">
        <p14:creationId xmlns:p14="http://schemas.microsoft.com/office/powerpoint/2010/main" val="175898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44037-9C40-4321-B282-8B1007F300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Dotace v rámci Politiky rozvoje venkova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0563AF1-49EE-4C67-BECC-88CB6259F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Nařízení vlády č. 75/2015 Sb., o podmínkách provádění </a:t>
            </a:r>
            <a:r>
              <a:rPr lang="cs-CZ" b="1" dirty="0" err="1"/>
              <a:t>agroenvironmentálně</a:t>
            </a:r>
            <a:r>
              <a:rPr lang="cs-CZ" b="1" dirty="0"/>
              <a:t>-klimatických opatření</a:t>
            </a:r>
          </a:p>
          <a:p>
            <a:r>
              <a:rPr lang="cs-CZ" dirty="0"/>
              <a:t>Nařízení vlády č. 76/2015 Sb., o podmínkách provádění opatření </a:t>
            </a:r>
            <a:r>
              <a:rPr lang="cs-CZ" b="1" dirty="0"/>
              <a:t>ekologické zemědělství</a:t>
            </a:r>
          </a:p>
          <a:p>
            <a:r>
              <a:rPr lang="cs-CZ" dirty="0">
                <a:hlinkClick r:id="rId3"/>
              </a:rPr>
              <a:t>Nařízení vlády č. 73/2015 Sb., o podmínkách poskytování plateb v oblastech </a:t>
            </a:r>
            <a:r>
              <a:rPr lang="cs-CZ" b="1" dirty="0">
                <a:hlinkClick r:id="rId3"/>
              </a:rPr>
              <a:t>Natura 2000</a:t>
            </a:r>
            <a:r>
              <a:rPr lang="cs-CZ" dirty="0">
                <a:hlinkClick r:id="rId3"/>
              </a:rPr>
              <a:t> na zemědělské půdě</a:t>
            </a:r>
            <a:endParaRPr lang="cs-CZ" dirty="0"/>
          </a:p>
          <a:p>
            <a:r>
              <a:rPr lang="cs-CZ" dirty="0"/>
              <a:t>Nařízení vlády č. 43/2018 Sb., o podmínkách poskytování plateb pro </a:t>
            </a:r>
            <a:r>
              <a:rPr lang="cs-CZ" b="1" dirty="0"/>
              <a:t>horské oblasti a jiné oblasti s přírodními nebo jinými zvláštními omezeními</a:t>
            </a:r>
          </a:p>
          <a:p>
            <a:r>
              <a:rPr lang="cs-CZ" dirty="0"/>
              <a:t>Nařízení vlády č. 74/2015 Sb., o podmínkách poskytování dotací na opatření </a:t>
            </a:r>
            <a:r>
              <a:rPr lang="cs-CZ" b="1" dirty="0"/>
              <a:t>dobré životní podmínky zvířat</a:t>
            </a:r>
          </a:p>
          <a:p>
            <a:r>
              <a:rPr lang="cs-CZ" dirty="0"/>
              <a:t>Nařízení vlády č. 183/2015 Sb., o podmínkách poskytování dotací v rámci opatření </a:t>
            </a:r>
            <a:r>
              <a:rPr lang="cs-CZ" b="1" dirty="0"/>
              <a:t>zalesňování zemědělské půdy</a:t>
            </a:r>
          </a:p>
          <a:p>
            <a:endParaRPr lang="cs-CZ" dirty="0"/>
          </a:p>
          <a:p>
            <a:r>
              <a:rPr lang="cs-CZ" dirty="0"/>
              <a:t>Nařízení vlády č. 44/2018 Sb., o podmínkách poskytování plateb pro přechodně podporované oblasti s přírodními omezeními</a:t>
            </a:r>
          </a:p>
          <a:p>
            <a:pPr lvl="1"/>
            <a:r>
              <a:rPr lang="cs-CZ" dirty="0"/>
              <a:t>Nařízení vlády č. 72/2015 Sb., o podmínkách poskytování plateb pro oblasti s přírodními nebo jinými zvláštními omezeními</a:t>
            </a:r>
          </a:p>
        </p:txBody>
      </p:sp>
    </p:spTree>
    <p:extLst>
      <p:ext uri="{BB962C8B-B14F-4D97-AF65-F5344CB8AC3E}">
        <p14:creationId xmlns:p14="http://schemas.microsoft.com/office/powerpoint/2010/main" val="129851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>
            <a:extLst>
              <a:ext uri="{FF2B5EF4-FFF2-40B4-BE49-F238E27FC236}">
                <a16:creationId xmlns:a16="http://schemas.microsoft.com/office/drawing/2014/main" id="{01520B72-94C4-4ABB-AC64-A3382705BE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C4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9A64CBFD-D6E8-4E6A-8F66-1948BED3315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VÃ½sledek obrÃ¡zku pro zemÄdÄlstvÃ­ a udrÅ¾itelnÃ½ rozvoj">
            <a:extLst>
              <a:ext uri="{FF2B5EF4-FFF2-40B4-BE49-F238E27FC236}">
                <a16:creationId xmlns:a16="http://schemas.microsoft.com/office/drawing/2014/main" id="{E965AF7E-2022-4684-90BF-8B00BB1072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85" y="643467"/>
            <a:ext cx="86098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7093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Mléčný skot">
            <a:extLst>
              <a:ext uri="{FF2B5EF4-FFF2-40B4-BE49-F238E27FC236}">
                <a16:creationId xmlns:a16="http://schemas.microsoft.com/office/drawing/2014/main" id="{DF44F61D-473F-430B-BA34-3F5C724587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296180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ýsledek obrázku pro zatravňování drah soustředěného odtoku">
            <a:extLst>
              <a:ext uri="{FF2B5EF4-FFF2-40B4-BE49-F238E27FC236}">
                <a16:creationId xmlns:a16="http://schemas.microsoft.com/office/drawing/2014/main" id="{98ED5651-950F-4C07-A5F9-620CF77CA4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341" y="-29674"/>
            <a:ext cx="5750036" cy="43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moravsketoskansko.cz/photo/040.jpg">
            <a:extLst>
              <a:ext uri="{FF2B5EF4-FFF2-40B4-BE49-F238E27FC236}">
                <a16:creationId xmlns:a16="http://schemas.microsoft.com/office/drawing/2014/main" id="{7D9C88D8-6DE6-4DCE-BE85-4D0A018219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011" y="3193783"/>
            <a:ext cx="5498969" cy="366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ýsledek obrázku pro čejka chocholatá">
            <a:extLst>
              <a:ext uri="{FF2B5EF4-FFF2-40B4-BE49-F238E27FC236}">
                <a16:creationId xmlns:a16="http://schemas.microsoft.com/office/drawing/2014/main" id="{7242328D-3DD0-4B82-820B-F90B049F6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0" y="3429000"/>
            <a:ext cx="4603502" cy="307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994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76C7F-B246-4802-A454-88FED8CB3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Agroenvironmentálně</a:t>
            </a:r>
            <a:r>
              <a:rPr lang="cs-CZ" dirty="0">
                <a:hlinkClick r:id="rId2"/>
              </a:rPr>
              <a:t>-klimatická opatření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4FF3D9B-675D-496D-B7E1-1ACC415B813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Integrovaná produkce </a:t>
            </a:r>
          </a:p>
          <a:p>
            <a:pPr lvl="1"/>
            <a:r>
              <a:rPr lang="cs-CZ" dirty="0"/>
              <a:t>ovoce, révy vinné, zeleniny a jahodníku</a:t>
            </a:r>
          </a:p>
          <a:p>
            <a:r>
              <a:rPr lang="cs-CZ" dirty="0"/>
              <a:t>Ošetřování travních porostů</a:t>
            </a:r>
          </a:p>
          <a:p>
            <a:r>
              <a:rPr lang="cs-CZ" dirty="0"/>
              <a:t>Zatravňování orné půdy</a:t>
            </a:r>
          </a:p>
          <a:p>
            <a:r>
              <a:rPr lang="cs-CZ" dirty="0" err="1"/>
              <a:t>Biopásy</a:t>
            </a:r>
            <a:endParaRPr lang="cs-CZ" dirty="0"/>
          </a:p>
          <a:p>
            <a:r>
              <a:rPr lang="cs-CZ" dirty="0"/>
              <a:t>Ochrana čejky chocholaté</a:t>
            </a:r>
          </a:p>
          <a:p>
            <a:r>
              <a:rPr lang="cs-CZ" dirty="0"/>
              <a:t>Zatravňování drah soustředěného odtoku</a:t>
            </a:r>
          </a:p>
          <a:p>
            <a:pPr lvl="1"/>
            <a:endParaRPr lang="cs-CZ" dirty="0"/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8BE3451-FBDD-4396-84C5-FCB65DB66D2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Hospodaření v souladu s</a:t>
            </a:r>
          </a:p>
          <a:p>
            <a:pPr lvl="1"/>
            <a:r>
              <a:rPr lang="cs-CZ" dirty="0"/>
              <a:t>PPH a DZES</a:t>
            </a:r>
          </a:p>
          <a:p>
            <a:pPr lvl="1"/>
            <a:r>
              <a:rPr lang="cs-CZ" dirty="0"/>
              <a:t>Minimálními požadavky pro použití přípravků na ochranu rostlin a hnojiv</a:t>
            </a:r>
          </a:p>
          <a:p>
            <a:pPr lvl="1"/>
            <a:r>
              <a:rPr lang="cs-CZ" dirty="0"/>
              <a:t>Bližšími požadavky pro jednotlivá </a:t>
            </a:r>
            <a:r>
              <a:rPr lang="cs-CZ" dirty="0" err="1"/>
              <a:t>podopatření</a:t>
            </a:r>
            <a:endParaRPr lang="cs-CZ" dirty="0"/>
          </a:p>
          <a:p>
            <a:r>
              <a:rPr lang="cs-CZ" dirty="0"/>
              <a:t>Zákaz souběhu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3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D663790-13A8-436E-BE96-419B9B765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Integrovaná zemědělská produkce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9ED219-AE13-48D7-9AF3-F397749046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4031530"/>
          </a:xfrm>
        </p:spPr>
        <p:txBody>
          <a:bodyPr>
            <a:normAutofit fontScale="77500" lnSpcReduction="20000"/>
          </a:bodyPr>
          <a:lstStyle/>
          <a:p>
            <a:r>
              <a:rPr lang="cs-CZ" dirty="0"/>
              <a:t>Mezistupeň mezi konvenčním a ekologickým hospodařením</a:t>
            </a:r>
          </a:p>
          <a:p>
            <a:r>
              <a:rPr lang="cs-CZ" dirty="0"/>
              <a:t>Trvale udržitelný způsob zemědělského hospodaření</a:t>
            </a:r>
          </a:p>
          <a:p>
            <a:r>
              <a:rPr lang="cs-CZ" dirty="0"/>
              <a:t>Systémový přístupu k celé technologii pěstování a zpracování při optimalizaci ekonomických a ekologických aspektů produkce. </a:t>
            </a:r>
          </a:p>
          <a:p>
            <a:pPr lvl="1"/>
            <a:r>
              <a:rPr lang="cs-CZ" dirty="0"/>
              <a:t>dosažení optimálních výnosů vyšší kvality cestou, která nezatěžuje životní prostředí</a:t>
            </a:r>
          </a:p>
          <a:p>
            <a:r>
              <a:rPr lang="cs-CZ" dirty="0"/>
              <a:t>Holistický přístup orientovaný na </a:t>
            </a:r>
            <a:r>
              <a:rPr lang="cs-CZ" dirty="0" err="1"/>
              <a:t>agroekosystém</a:t>
            </a:r>
            <a:endParaRPr lang="cs-CZ" dirty="0"/>
          </a:p>
          <a:p>
            <a:r>
              <a:rPr lang="cs-CZ" dirty="0"/>
              <a:t>Přednostní se využívání přirozených regulačních mechanismů</a:t>
            </a:r>
          </a:p>
          <a:p>
            <a:pPr lvl="1"/>
            <a:r>
              <a:rPr lang="cs-CZ" dirty="0"/>
              <a:t>kvalifikované používání pesticidů v případě, že nelze regulovat populace škodlivých organizmů na odpovídající úrovni jiným způsobem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EE12AD6-9941-453C-AA4D-B9EAF83751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107668"/>
          </a:xfrm>
        </p:spPr>
        <p:txBody>
          <a:bodyPr>
            <a:normAutofit fontScale="77500" lnSpcReduction="20000"/>
          </a:bodyPr>
          <a:lstStyle/>
          <a:p>
            <a:r>
              <a:rPr lang="cs-CZ" dirty="0">
                <a:hlinkClick r:id="rId2"/>
              </a:rPr>
              <a:t>Vinná réva</a:t>
            </a:r>
            <a:endParaRPr lang="cs-CZ" dirty="0"/>
          </a:p>
          <a:p>
            <a:pPr lvl="1"/>
            <a:r>
              <a:rPr lang="cs-CZ" dirty="0"/>
              <a:t>Svaz integrované </a:t>
            </a:r>
            <a:r>
              <a:rPr lang="pl-PL" dirty="0"/>
              <a:t>a ekologické produkce hroznů a vína</a:t>
            </a:r>
          </a:p>
          <a:p>
            <a:pPr lvl="1"/>
            <a:endParaRPr lang="pl-PL" dirty="0"/>
          </a:p>
          <a:p>
            <a:pPr lvl="1"/>
            <a:endParaRPr lang="pl-PL" dirty="0"/>
          </a:p>
          <a:p>
            <a:r>
              <a:rPr lang="cs-CZ" dirty="0">
                <a:hlinkClick r:id="rId3"/>
              </a:rPr>
              <a:t>Zelenina</a:t>
            </a:r>
            <a:endParaRPr lang="cs-CZ" dirty="0"/>
          </a:p>
          <a:p>
            <a:pPr lvl="1"/>
            <a:r>
              <a:rPr lang="cs-CZ" dirty="0"/>
              <a:t>Svaz pro integrovaný systém produkce zeleniny</a:t>
            </a:r>
          </a:p>
          <a:p>
            <a:endParaRPr lang="cs-CZ" dirty="0">
              <a:hlinkClick r:id="rId4"/>
            </a:endParaRPr>
          </a:p>
          <a:p>
            <a:endParaRPr lang="cs-CZ" dirty="0">
              <a:hlinkClick r:id="rId4"/>
            </a:endParaRPr>
          </a:p>
          <a:p>
            <a:r>
              <a:rPr lang="cs-CZ" dirty="0">
                <a:hlinkClick r:id="rId4"/>
              </a:rPr>
              <a:t>Ovoce </a:t>
            </a:r>
            <a:endParaRPr lang="cs-CZ" dirty="0"/>
          </a:p>
          <a:p>
            <a:pPr lvl="1"/>
            <a:r>
              <a:rPr lang="cs-CZ" dirty="0"/>
              <a:t>Svaz pro integrované systémy pěstování ovoce</a:t>
            </a:r>
          </a:p>
        </p:txBody>
      </p:sp>
      <p:pic>
        <p:nvPicPr>
          <p:cNvPr id="1032" name="Picture 8" descr="http://www.ovocnarska-unie.cz/sispo/img/sispo-a.gif">
            <a:extLst>
              <a:ext uri="{FF2B5EF4-FFF2-40B4-BE49-F238E27FC236}">
                <a16:creationId xmlns:a16="http://schemas.microsoft.com/office/drawing/2014/main" id="{FBA05EBB-8E80-40E6-8A1A-B18841369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0104" y="5216602"/>
            <a:ext cx="1462682" cy="11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ýsledek obrázku pro integrovaná produkce">
            <a:extLst>
              <a:ext uri="{FF2B5EF4-FFF2-40B4-BE49-F238E27FC236}">
                <a16:creationId xmlns:a16="http://schemas.microsoft.com/office/drawing/2014/main" id="{C1C1CFBB-74DE-4781-874C-1CBCE8D77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679" y="2679373"/>
            <a:ext cx="15240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zucm.cz/wp-content/uploads/2013/04/loga_2009_IPZ-R.bmp">
            <a:extLst>
              <a:ext uri="{FF2B5EF4-FFF2-40B4-BE49-F238E27FC236}">
                <a16:creationId xmlns:a16="http://schemas.microsoft.com/office/drawing/2014/main" id="{0EE23B63-06A4-4BAC-8366-7B090D656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189" y="3901768"/>
            <a:ext cx="1734297" cy="105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06DFA7-9B48-4113-9F9E-AADEB7B88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Ošetřování travních porostů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B7A648A-65A2-4427-89E4-AF3AC4F029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1. obecná péče o extenzivní louky a pastviny,</a:t>
            </a:r>
          </a:p>
          <a:p>
            <a:r>
              <a:rPr lang="cs-CZ" dirty="0"/>
              <a:t>2. mezofilní a vlhkomilné louky hnojené,</a:t>
            </a:r>
          </a:p>
          <a:p>
            <a:r>
              <a:rPr lang="cs-CZ" dirty="0"/>
              <a:t>3. mezofilní a vlhkomilné louky nehnojené,</a:t>
            </a:r>
          </a:p>
          <a:p>
            <a:r>
              <a:rPr lang="cs-CZ" dirty="0"/>
              <a:t>4. horské a suchomilné louky hnojené,</a:t>
            </a:r>
          </a:p>
          <a:p>
            <a:r>
              <a:rPr lang="cs-CZ" dirty="0"/>
              <a:t>5. horské a suchomilné louky nehnojené,</a:t>
            </a:r>
          </a:p>
          <a:p>
            <a:r>
              <a:rPr lang="cs-CZ" dirty="0"/>
              <a:t>6. trvale podmáčené a rašelinné louky,</a:t>
            </a:r>
          </a:p>
          <a:p>
            <a:r>
              <a:rPr lang="cs-CZ" dirty="0"/>
              <a:t>7. ochrana modrásků,</a:t>
            </a:r>
          </a:p>
          <a:p>
            <a:r>
              <a:rPr lang="cs-CZ" dirty="0"/>
              <a:t>8. ochrana chřástala polního,</a:t>
            </a:r>
          </a:p>
          <a:p>
            <a:r>
              <a:rPr lang="cs-CZ" dirty="0"/>
              <a:t>9. suché stepní trávníky a vřesoviště a</a:t>
            </a:r>
          </a:p>
          <a:p>
            <a:r>
              <a:rPr lang="cs-CZ" dirty="0"/>
              <a:t>10. druhově bohaté pastviny,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677E7EB5-F18C-4B2E-B644-56E651D31F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Zajištění stanovené intenzity chovu vybraných hospodářských zvířat</a:t>
            </a:r>
          </a:p>
          <a:p>
            <a:r>
              <a:rPr lang="cs-CZ" dirty="0"/>
              <a:t>Ponechání nepokosených ploch</a:t>
            </a:r>
          </a:p>
          <a:p>
            <a:r>
              <a:rPr lang="cs-CZ" dirty="0"/>
              <a:t>Omezená aplikace dusíkatých hnojiv</a:t>
            </a:r>
          </a:p>
          <a:p>
            <a:r>
              <a:rPr lang="cs-CZ" dirty="0"/>
              <a:t>Zákaz hnojení upravenými kaly a odpadními vodami</a:t>
            </a:r>
          </a:p>
          <a:p>
            <a:r>
              <a:rPr lang="cs-CZ" dirty="0"/>
              <a:t>Zajištění minimálního zemědělského obhospodařování se specifiky</a:t>
            </a:r>
          </a:p>
          <a:p>
            <a:pPr lvl="1"/>
            <a:r>
              <a:rPr lang="cs-CZ" dirty="0"/>
              <a:t>Provedení pastvy, příp. likvidace </a:t>
            </a:r>
            <a:r>
              <a:rPr lang="cs-CZ" dirty="0" err="1"/>
              <a:t>nedopasků</a:t>
            </a:r>
            <a:endParaRPr lang="cs-CZ" dirty="0"/>
          </a:p>
          <a:p>
            <a:pPr lvl="1"/>
            <a:r>
              <a:rPr lang="cs-CZ" dirty="0"/>
              <a:t>Provedení seče, příp. odklizení biomasy</a:t>
            </a:r>
          </a:p>
        </p:txBody>
      </p:sp>
    </p:spTree>
    <p:extLst>
      <p:ext uri="{BB962C8B-B14F-4D97-AF65-F5344CB8AC3E}">
        <p14:creationId xmlns:p14="http://schemas.microsoft.com/office/powerpoint/2010/main" val="2615077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05F46F3-D24D-4419-AECE-E0EABD3FA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AEKO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BCE6023-E548-429B-8096-E2DBB800F7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Zatravňování orné půdy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FD4F84E-8544-402A-AA58-D3DF0508D55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Zákaz aplikace hnojiv, s výjimkou před založením porostu</a:t>
            </a:r>
          </a:p>
          <a:p>
            <a:r>
              <a:rPr lang="cs-CZ" dirty="0"/>
              <a:t>Zákaz pastvy zvířat v 1. roce</a:t>
            </a:r>
          </a:p>
          <a:p>
            <a:r>
              <a:rPr lang="cs-CZ" dirty="0"/>
              <a:t>Bodová aplikace herbicidů pouze v prvních 2 letech</a:t>
            </a:r>
          </a:p>
          <a:p>
            <a:r>
              <a:rPr lang="cs-CZ" dirty="0"/>
              <a:t>Zemědělské obhospodařování se specifiky</a:t>
            </a:r>
          </a:p>
          <a:p>
            <a:r>
              <a:rPr lang="cs-CZ" dirty="0"/>
              <a:t>Zákaz rozorání nebo obnovy travních porostů</a:t>
            </a: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CB504E2E-147D-4822-9E6D-7C09258EE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 err="1"/>
              <a:t>Biopásy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0480325-FA4C-4DE0-9035-6EC33FD1328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Stanovené rozměry a umístění</a:t>
            </a:r>
          </a:p>
          <a:p>
            <a:r>
              <a:rPr lang="cs-CZ" dirty="0"/>
              <a:t>Zákaz aplikace hnojiv a POR</a:t>
            </a:r>
          </a:p>
        </p:txBody>
      </p:sp>
    </p:spTree>
    <p:extLst>
      <p:ext uri="{BB962C8B-B14F-4D97-AF65-F5344CB8AC3E}">
        <p14:creationId xmlns:p14="http://schemas.microsoft.com/office/powerpoint/2010/main" val="2189051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F322C1E-298C-45C2-9E02-7908904822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AEKO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028549A-E83E-4B18-B5C3-A760129E2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2000" dirty="0"/>
              <a:t>Ochrana čejky chocholaté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479DFE0-616B-49AC-BBEC-8E92307344D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zabezpečí plochu hnízdiště proti přejezdům zemědělské nebo jiné techniky</a:t>
            </a:r>
          </a:p>
          <a:p>
            <a:r>
              <a:rPr lang="cs-CZ" dirty="0"/>
              <a:t>založí porost směsí plodin</a:t>
            </a:r>
          </a:p>
          <a:p>
            <a:r>
              <a:rPr lang="pl-PL" dirty="0"/>
              <a:t>zapraví do půdy porost směsi plodin</a:t>
            </a:r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9E630A5-8A8A-4C4E-9212-79CAA40185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sz="2000" dirty="0"/>
              <a:t>Zatravňování drah soustředěného odtoku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ADC54065-D3DC-4CFD-BB92-E3EEF25B89A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dirty="0"/>
              <a:t>Zákaz hnojení, s výjimkou před založením</a:t>
            </a:r>
          </a:p>
          <a:p>
            <a:r>
              <a:rPr lang="cs-CZ" dirty="0"/>
              <a:t>Zákaz pastvy v 1. roce</a:t>
            </a:r>
          </a:p>
          <a:p>
            <a:r>
              <a:rPr lang="cs-CZ" dirty="0"/>
              <a:t>Zemědělské obhospodařování </a:t>
            </a:r>
          </a:p>
          <a:p>
            <a:r>
              <a:rPr lang="cs-CZ" dirty="0"/>
              <a:t>Zákaz rozorání nebo obnovy travního porostu</a:t>
            </a:r>
          </a:p>
        </p:txBody>
      </p:sp>
    </p:spTree>
    <p:extLst>
      <p:ext uri="{BB962C8B-B14F-4D97-AF65-F5344CB8AC3E}">
        <p14:creationId xmlns:p14="http://schemas.microsoft.com/office/powerpoint/2010/main" val="2173171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61C95E-3CFD-4E21-806B-E6E035A30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Přírodně znevýhodněné oblasti</a:t>
            </a:r>
            <a:r>
              <a:rPr lang="cs-CZ" dirty="0"/>
              <a:t/>
            </a:r>
            <a:br>
              <a:rPr lang="cs-CZ" dirty="0"/>
            </a:br>
            <a:r>
              <a:rPr lang="cs-CZ" sz="2700" b="1" dirty="0" err="1"/>
              <a:t>L</a:t>
            </a:r>
            <a:r>
              <a:rPr lang="cs-CZ" sz="2700" dirty="0" err="1"/>
              <a:t>ess</a:t>
            </a:r>
            <a:r>
              <a:rPr lang="cs-CZ" sz="2700" dirty="0"/>
              <a:t> </a:t>
            </a:r>
            <a:r>
              <a:rPr lang="cs-CZ" sz="2700" b="1" dirty="0" err="1"/>
              <a:t>F</a:t>
            </a:r>
            <a:r>
              <a:rPr lang="cs-CZ" sz="2700" dirty="0" err="1"/>
              <a:t>avourite</a:t>
            </a:r>
            <a:r>
              <a:rPr lang="cs-CZ" sz="2700" dirty="0"/>
              <a:t> </a:t>
            </a:r>
            <a:r>
              <a:rPr lang="cs-CZ" sz="2700" b="1" dirty="0" err="1"/>
              <a:t>A</a:t>
            </a:r>
            <a:r>
              <a:rPr lang="cs-CZ" sz="2700" dirty="0" err="1"/>
              <a:t>reas</a:t>
            </a:r>
            <a:r>
              <a:rPr lang="cs-CZ" sz="2700" dirty="0"/>
              <a:t> → </a:t>
            </a:r>
            <a:r>
              <a:rPr lang="cs-CZ" sz="2700" b="1" dirty="0" err="1"/>
              <a:t>A</a:t>
            </a:r>
            <a:r>
              <a:rPr lang="cs-CZ" sz="2700" dirty="0" err="1"/>
              <a:t>reas</a:t>
            </a:r>
            <a:r>
              <a:rPr lang="cs-CZ" sz="2700" dirty="0"/>
              <a:t> </a:t>
            </a:r>
            <a:r>
              <a:rPr lang="cs-CZ" sz="2700" dirty="0" err="1"/>
              <a:t>with</a:t>
            </a:r>
            <a:r>
              <a:rPr lang="cs-CZ" sz="2700" dirty="0"/>
              <a:t> </a:t>
            </a:r>
            <a:r>
              <a:rPr lang="cs-CZ" sz="2700" b="1" dirty="0"/>
              <a:t>N</a:t>
            </a:r>
            <a:r>
              <a:rPr lang="cs-CZ" sz="2700" dirty="0"/>
              <a:t>atural </a:t>
            </a:r>
            <a:r>
              <a:rPr lang="cs-CZ" sz="2700" b="1" dirty="0" err="1"/>
              <a:t>C</a:t>
            </a:r>
            <a:r>
              <a:rPr lang="cs-CZ" sz="2700" dirty="0" err="1"/>
              <a:t>onstrains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588D2B0-7AC5-499A-847E-3FF0617A14B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Horské oblasti (H)</a:t>
            </a:r>
          </a:p>
          <a:p>
            <a:pPr lvl="2"/>
            <a:r>
              <a:rPr lang="cs-CZ" dirty="0"/>
              <a:t>Vyšší nadmořský výška, svažité pozemky</a:t>
            </a:r>
          </a:p>
          <a:p>
            <a:r>
              <a:rPr lang="cs-CZ" dirty="0"/>
              <a:t>Ostatní oblasti (O)</a:t>
            </a:r>
          </a:p>
          <a:p>
            <a:pPr lvl="2"/>
            <a:r>
              <a:rPr lang="cs-CZ" dirty="0"/>
              <a:t>Nižší výnosnost půdy, řídké osídlení, vyšší podíl zemědělství</a:t>
            </a:r>
          </a:p>
          <a:p>
            <a:r>
              <a:rPr lang="cs-CZ" dirty="0"/>
              <a:t>Specifické oblasti (S)</a:t>
            </a:r>
          </a:p>
          <a:p>
            <a:pPr lvl="2"/>
            <a:r>
              <a:rPr lang="cs-CZ" dirty="0"/>
              <a:t>Nižší výnosnost půdy něž u ostatních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875D0845-26C7-4DC7-836D-1EC1C50E74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Redefinice od roku 2019 </a:t>
            </a:r>
          </a:p>
          <a:p>
            <a:pPr lvl="1"/>
            <a:r>
              <a:rPr lang="cs-CZ" dirty="0"/>
              <a:t>Nové vymezení ostatních oblastí na základě klimatických a půdních kritérií</a:t>
            </a:r>
          </a:p>
          <a:p>
            <a:pPr lvl="1"/>
            <a:r>
              <a:rPr lang="cs-CZ" dirty="0"/>
              <a:t>Aktualizace a vyřazení překonaných oblastí</a:t>
            </a:r>
          </a:p>
          <a:p>
            <a:r>
              <a:rPr lang="cs-CZ" dirty="0"/>
              <a:t>Přechodně podporované oblasti  s přírodními omezeními</a:t>
            </a:r>
          </a:p>
          <a:p>
            <a:pPr lvl="1"/>
            <a:r>
              <a:rPr lang="cs-CZ" dirty="0"/>
              <a:t>Vyřazené původní LFA ostatní</a:t>
            </a:r>
          </a:p>
          <a:p>
            <a:pPr lvl="1"/>
            <a:r>
              <a:rPr lang="cs-CZ" dirty="0"/>
              <a:t>Do roku 2020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714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>
          <a:xfrm>
            <a:off x="9681583" y="5427346"/>
            <a:ext cx="677547" cy="2383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90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180" y="429099"/>
            <a:ext cx="9363216" cy="5999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34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C70DC3E2-B22A-4730-B150-217749324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Ekologické zemědělství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0AE48CD6-4253-4349-89F2-894E6C18F1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Ekologická produkce je celkový systém řízení zemědělského podniku a produkce potravin, který </a:t>
            </a:r>
          </a:p>
          <a:p>
            <a:pPr lvl="1"/>
            <a:r>
              <a:rPr lang="cs-CZ" dirty="0"/>
              <a:t>spojuje osvědčené environmentální postupy, vysokou úroveň biologické rozmanitosti, ochranu přírodních zdrojů, uplatňování přísných norem pro dobré životní podmínky zvířat a způsob produkce v souladu s požadavky určitých spotřebitelů, </a:t>
            </a:r>
          </a:p>
          <a:p>
            <a:pPr lvl="2"/>
            <a:r>
              <a:rPr lang="cs-CZ" dirty="0"/>
              <a:t>kteří upřednostňují produkty získané za použití přírodních látek a procesů. </a:t>
            </a:r>
          </a:p>
          <a:p>
            <a:r>
              <a:rPr lang="cs-CZ" dirty="0"/>
              <a:t>Ekologický způsob produkce tak plní dvojí společenskou roli, když </a:t>
            </a:r>
          </a:p>
          <a:p>
            <a:pPr lvl="1"/>
            <a:r>
              <a:rPr lang="cs-CZ" dirty="0"/>
              <a:t>na straně jedné zajišťuje zvláštní trh odpovídající na spotřebitelskou poptávku po ekologických produktech </a:t>
            </a:r>
          </a:p>
          <a:p>
            <a:pPr lvl="1"/>
            <a:r>
              <a:rPr lang="cs-CZ" dirty="0"/>
              <a:t>a na straně druhé přináší veřejné statky přispívající k ochraně životního prostředí a dobrým životním podmínkám zvířat, jakož i k rozvoji venkova.</a:t>
            </a:r>
          </a:p>
        </p:txBody>
      </p:sp>
    </p:spTree>
    <p:extLst>
      <p:ext uri="{BB962C8B-B14F-4D97-AF65-F5344CB8AC3E}">
        <p14:creationId xmlns:p14="http://schemas.microsoft.com/office/powerpoint/2010/main" val="21550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Právní rámec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Nařízení </a:t>
            </a:r>
            <a:r>
              <a:rPr lang="cs-CZ" dirty="0" smtClean="0">
                <a:hlinkClick r:id="rId2"/>
              </a:rPr>
              <a:t>Rady (ES) č</a:t>
            </a:r>
            <a:r>
              <a:rPr lang="cs-CZ" dirty="0">
                <a:hlinkClick r:id="rId2"/>
              </a:rPr>
              <a:t>. 834/2007 </a:t>
            </a:r>
            <a:r>
              <a:rPr lang="cs-CZ" dirty="0" smtClean="0">
                <a:hlinkClick r:id="rId2"/>
              </a:rPr>
              <a:t>o ekologické produkci</a:t>
            </a:r>
            <a:endParaRPr lang="cs-CZ" dirty="0" smtClean="0"/>
          </a:p>
          <a:p>
            <a:r>
              <a:rPr lang="cs-CZ" dirty="0" smtClean="0"/>
              <a:t>Prováděcí nařízení Komise (ES) č</a:t>
            </a:r>
            <a:r>
              <a:rPr lang="cs-CZ" dirty="0"/>
              <a:t>. </a:t>
            </a:r>
            <a:r>
              <a:rPr lang="cs-CZ" dirty="0" smtClean="0"/>
              <a:t>889/2008 </a:t>
            </a:r>
          </a:p>
          <a:p>
            <a:r>
              <a:rPr lang="cs-CZ" dirty="0" smtClean="0"/>
              <a:t>Zákon č. 242/2000 Sb., o ekologickém zemědělství</a:t>
            </a:r>
          </a:p>
          <a:p>
            <a:r>
              <a:rPr lang="cs-CZ" dirty="0" smtClean="0"/>
              <a:t>Prováděcí vyhláška č. 16/2006 Sb.</a:t>
            </a:r>
          </a:p>
          <a:p>
            <a:pPr lvl="1"/>
            <a:r>
              <a:rPr lang="cs-CZ" dirty="0" smtClean="0">
                <a:hlinkClick r:id="rId3"/>
              </a:rPr>
              <a:t>http</a:t>
            </a:r>
            <a:r>
              <a:rPr lang="cs-CZ" dirty="0">
                <a:hlinkClick r:id="rId3"/>
              </a:rPr>
              <a:t>://eagri.cz/public/web/mze/zemedelstvi/ekologicke-zemedelstvi/legislativa/metodicke-pokyny</a:t>
            </a:r>
            <a:r>
              <a:rPr lang="cs-CZ" dirty="0" smtClean="0">
                <a:hlinkClick r:id="rId3"/>
              </a:rPr>
              <a:t>/</a:t>
            </a:r>
            <a:r>
              <a:rPr lang="cs-CZ" dirty="0" smtClean="0"/>
              <a:t> </a:t>
            </a:r>
          </a:p>
          <a:p>
            <a:endParaRPr lang="cs-CZ" dirty="0"/>
          </a:p>
          <a:p>
            <a:r>
              <a:rPr lang="cs-CZ" dirty="0" smtClean="0"/>
              <a:t>Nový právní rámec od roku 2021</a:t>
            </a:r>
          </a:p>
          <a:p>
            <a:pPr lvl="1"/>
            <a:r>
              <a:rPr lang="cs-CZ" dirty="0" smtClean="0"/>
              <a:t>Nařízení </a:t>
            </a:r>
            <a:r>
              <a:rPr lang="cs-CZ" dirty="0"/>
              <a:t>Evropského parlamentu a Rady (EU) </a:t>
            </a:r>
            <a:r>
              <a:rPr lang="cs-CZ" dirty="0" smtClean="0"/>
              <a:t>2018/848</a:t>
            </a:r>
          </a:p>
          <a:p>
            <a:pPr lvl="2"/>
            <a:r>
              <a:rPr lang="cs-CZ" smtClean="0">
                <a:hlinkClick r:id="rId4"/>
              </a:rPr>
              <a:t>https</a:t>
            </a:r>
            <a:r>
              <a:rPr lang="cs-CZ" dirty="0">
                <a:hlinkClick r:id="rId4"/>
              </a:rPr>
              <a:t>://</a:t>
            </a:r>
            <a:r>
              <a:rPr lang="cs-CZ" dirty="0" smtClean="0">
                <a:hlinkClick r:id="rId4"/>
              </a:rPr>
              <a:t>pro-bio.cz/wp-content/uploads/2017/09/ez_nove_narizeni_17_2017.pdf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15909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Princip integrace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Čl. 11 SFEU</a:t>
            </a:r>
          </a:p>
          <a:p>
            <a:pPr lvl="1"/>
            <a:r>
              <a:rPr lang="cs-CZ" dirty="0"/>
              <a:t>Požadavky na ochranu životního prostředí musí být zahrnuty do vymezení a provádění politik a činností Unie, zejména s ohledem na podporu udržitelného rozvoje</a:t>
            </a:r>
          </a:p>
          <a:p>
            <a:r>
              <a:rPr lang="cs-CZ" dirty="0"/>
              <a:t>Priority SZP v ochraně životního prostředí</a:t>
            </a:r>
          </a:p>
          <a:p>
            <a:pPr lvl="1"/>
            <a:r>
              <a:rPr lang="cs-CZ" dirty="0"/>
              <a:t>Změna klimatu a účinné využívání přírodních zdrojů</a:t>
            </a:r>
            <a:endParaRPr lang="en-US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2AA12D36-92D5-43A7-B828-040B6651AFC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dirty="0"/>
              <a:t>Udržitelnost zemědělství</a:t>
            </a:r>
          </a:p>
          <a:p>
            <a:pPr lvl="1"/>
            <a:r>
              <a:rPr lang="cs-CZ" dirty="0"/>
              <a:t>Prevence znečišťování</a:t>
            </a:r>
          </a:p>
          <a:p>
            <a:pPr lvl="1"/>
            <a:r>
              <a:rPr lang="cs-CZ" dirty="0"/>
              <a:t>Zvyšování kvality</a:t>
            </a:r>
          </a:p>
          <a:p>
            <a:pPr lvl="1"/>
            <a:r>
              <a:rPr lang="cs-CZ" dirty="0"/>
              <a:t>Omezování kvantity</a:t>
            </a:r>
          </a:p>
          <a:p>
            <a:pPr lvl="1"/>
            <a:r>
              <a:rPr lang="cs-CZ" dirty="0"/>
              <a:t>Zachování biodiverzity</a:t>
            </a:r>
          </a:p>
        </p:txBody>
      </p:sp>
    </p:spTree>
    <p:extLst>
      <p:ext uri="{BB962C8B-B14F-4D97-AF65-F5344CB8AC3E}">
        <p14:creationId xmlns:p14="http://schemas.microsoft.com/office/powerpoint/2010/main" val="127948792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0" name="Rectangle 39">
            <a:extLst>
              <a:ext uri="{FF2B5EF4-FFF2-40B4-BE49-F238E27FC236}">
                <a16:creationId xmlns:a16="http://schemas.microsoft.com/office/drawing/2014/main" id="{2C6246ED-0535-4496-A8F6-1E80CC4EB85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3D9AEEE-1CCD-43C0-BA3E-16D60A6E23C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E8E48E1A-2AEF-43D2-8773-D36BF3988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893" y="3101093"/>
            <a:ext cx="2454052" cy="3029344"/>
          </a:xfrm>
        </p:spPr>
        <p:txBody>
          <a:bodyPr>
            <a:normAutofit/>
          </a:bodyPr>
          <a:lstStyle/>
          <a:p>
            <a:r>
              <a:rPr lang="cs-CZ" sz="3200">
                <a:solidFill>
                  <a:schemeClr val="bg1"/>
                </a:solidFill>
              </a:rPr>
              <a:t>Ekologická produkce</a:t>
            </a:r>
          </a:p>
        </p:txBody>
      </p:sp>
      <p:graphicFrame>
        <p:nvGraphicFramePr>
          <p:cNvPr id="8" name="Zástupný symbol pro obsah 5">
            <a:extLst>
              <a:ext uri="{FF2B5EF4-FFF2-40B4-BE49-F238E27FC236}">
                <a16:creationId xmlns:a16="http://schemas.microsoft.com/office/drawing/2014/main" id="{3D19D588-87BE-4E38-8A05-540C2DBCD27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6302776"/>
              </p:ext>
            </p:extLst>
          </p:nvPr>
        </p:nvGraphicFramePr>
        <p:xfrm>
          <a:off x="4713144" y="641551"/>
          <a:ext cx="6832212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9117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51132BF-380A-411D-AED0-F857EBA5D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Ekologické zemědělství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769653B-73C2-4345-AE84-7270413AE8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4100290"/>
          </a:xfrm>
        </p:spPr>
        <p:txBody>
          <a:bodyPr>
            <a:normAutofit/>
          </a:bodyPr>
          <a:lstStyle/>
          <a:p>
            <a:r>
              <a:rPr lang="cs-CZ" dirty="0"/>
              <a:t>Cíle </a:t>
            </a:r>
          </a:p>
          <a:p>
            <a:pPr lvl="1"/>
            <a:r>
              <a:rPr lang="cs-CZ" dirty="0"/>
              <a:t>udržitelný systém řízení zemědělství, který:</a:t>
            </a:r>
          </a:p>
          <a:p>
            <a:pPr lvl="2"/>
            <a:r>
              <a:rPr lang="cs-CZ" dirty="0"/>
              <a:t>i) respektuje přírodní systémy a cykly a zachovává a zlepšuje zdraví půdy, vody, rostlin a živočichů a rovnováhu mezi nimi,</a:t>
            </a:r>
          </a:p>
          <a:p>
            <a:pPr lvl="2"/>
            <a:r>
              <a:rPr lang="cs-CZ" dirty="0" err="1"/>
              <a:t>ii</a:t>
            </a:r>
            <a:r>
              <a:rPr lang="cs-CZ" dirty="0"/>
              <a:t>) přispívá k vysoké úrovni biologické rozmanitosti,</a:t>
            </a:r>
          </a:p>
          <a:p>
            <a:pPr lvl="2"/>
            <a:r>
              <a:rPr lang="cs-CZ" dirty="0" err="1"/>
              <a:t>iii</a:t>
            </a:r>
            <a:r>
              <a:rPr lang="cs-CZ" dirty="0"/>
              <a:t>) odpovědným způsobem využívá energii a přírodní zdroje, jako je voda, půda, organická hmota a vzduch,</a:t>
            </a:r>
          </a:p>
          <a:p>
            <a:pPr lvl="2"/>
            <a:r>
              <a:rPr lang="cs-CZ" dirty="0" err="1"/>
              <a:t>iv</a:t>
            </a:r>
            <a:r>
              <a:rPr lang="cs-CZ" dirty="0"/>
              <a:t>) dodržuje přísné normy pro dobré životní podmínky zvířat a zejména uspokojuje jejich druhově specifické etologické potřeby;</a:t>
            </a:r>
          </a:p>
          <a:p>
            <a:pPr lvl="1"/>
            <a:r>
              <a:rPr lang="cs-CZ" dirty="0"/>
              <a:t>získávání produktů vysoké jakosti</a:t>
            </a:r>
          </a:p>
        </p:txBody>
      </p:sp>
    </p:spTree>
    <p:extLst>
      <p:ext uri="{BB962C8B-B14F-4D97-AF65-F5344CB8AC3E}">
        <p14:creationId xmlns:p14="http://schemas.microsoft.com/office/powerpoint/2010/main" val="354438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209D75-24AD-4486-8FB5-21C6677A9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Obecné zásady ekologické produkce</a:t>
            </a:r>
          </a:p>
        </p:txBody>
      </p:sp>
      <p:sp>
        <p:nvSpPr>
          <p:cNvPr id="5" name="Zástupný symbol pro obsah 4">
            <a:extLst>
              <a:ext uri="{FF2B5EF4-FFF2-40B4-BE49-F238E27FC236}">
                <a16:creationId xmlns:a16="http://schemas.microsoft.com/office/drawing/2014/main" id="{4F5BE7FE-3112-4D86-85F3-9BCD3B904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828800"/>
            <a:ext cx="8915400" cy="4782162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vhodné plánování a řízení biologických postupů založených na ekologických systémech využívajících vlastní přírodní zdroje způsoby, které:</a:t>
            </a:r>
          </a:p>
          <a:p>
            <a:pPr lvl="1"/>
            <a:r>
              <a:rPr lang="cs-CZ" dirty="0"/>
              <a:t>využívají živé organismy a mechanické způsoby produkce,</a:t>
            </a:r>
          </a:p>
          <a:p>
            <a:pPr lvl="1"/>
            <a:r>
              <a:rPr lang="cs-CZ" dirty="0"/>
              <a:t>provozují pěstování plodin a živočišnou produkci vázané na půdu nebo akvakulturu, která jsou v souladu se zásadou udržitelného využívání rybolovných zdrojů,</a:t>
            </a:r>
          </a:p>
          <a:p>
            <a:pPr lvl="1"/>
            <a:r>
              <a:rPr lang="cs-CZ" dirty="0"/>
              <a:t>vylučují používání GMO a produktů získaných z GMO či získaných za použití GMO s výjimkou veterinárních léčivých přípravků,</a:t>
            </a:r>
          </a:p>
          <a:p>
            <a:pPr lvl="1"/>
            <a:r>
              <a:rPr lang="cs-CZ" dirty="0"/>
              <a:t>jsou založeny na posouzení rizik, a případně na použití bezpečnostních a preventivních opatření;</a:t>
            </a:r>
          </a:p>
          <a:p>
            <a:r>
              <a:rPr lang="cs-CZ" dirty="0"/>
              <a:t>omezení využívání vnějších vstupů. Pokud je využití vnějších vstupů nutné nebo pokud neexistují vhodné řídící postupy nebo způsoby podle písmene a), omezí se na:</a:t>
            </a:r>
          </a:p>
          <a:p>
            <a:pPr lvl="1"/>
            <a:r>
              <a:rPr lang="cs-CZ" dirty="0"/>
              <a:t>vstupy z ekologické produkce,</a:t>
            </a:r>
          </a:p>
          <a:p>
            <a:pPr lvl="1"/>
            <a:r>
              <a:rPr lang="cs-CZ" dirty="0"/>
              <a:t>přírodní látky nebo látky z nich odvozené,</a:t>
            </a:r>
          </a:p>
          <a:p>
            <a:pPr lvl="1"/>
            <a:r>
              <a:rPr lang="cs-CZ" dirty="0"/>
              <a:t>minerální hnojiva s nízkou rozpustností;</a:t>
            </a:r>
          </a:p>
          <a:p>
            <a:r>
              <a:rPr lang="cs-CZ" dirty="0"/>
              <a:t>použití syntetických chemických látek je přísně omezené na výjimečné případy, v nichž:</a:t>
            </a:r>
          </a:p>
          <a:p>
            <a:pPr lvl="1"/>
            <a:r>
              <a:rPr lang="cs-CZ" dirty="0"/>
              <a:t>neexistují vhodné postupy řízení a</a:t>
            </a:r>
          </a:p>
          <a:p>
            <a:pPr lvl="1"/>
            <a:r>
              <a:rPr lang="cs-CZ" dirty="0"/>
              <a:t>vnější vstupy uvedené nejsou na trhu dostupné nebo</a:t>
            </a:r>
          </a:p>
          <a:p>
            <a:pPr lvl="1"/>
            <a:r>
              <a:rPr lang="cs-CZ" dirty="0"/>
              <a:t>použití vnějších vstupů přispívá k nepřijatelným dopadům na životní prostředí;</a:t>
            </a:r>
          </a:p>
          <a:p>
            <a:r>
              <a:rPr lang="cs-CZ" dirty="0"/>
              <a:t>v případě potřeby úprava pravidel ekologické produkce s ohledem na hygienickou situaci, regionální rozdíly v podnebných a místních podmínkách, stupeň rozvoje a zvláštní chovatelské postupy.</a:t>
            </a:r>
          </a:p>
        </p:txBody>
      </p:sp>
    </p:spTree>
    <p:extLst>
      <p:ext uri="{BB962C8B-B14F-4D97-AF65-F5344CB8AC3E}">
        <p14:creationId xmlns:p14="http://schemas.microsoft.com/office/powerpoint/2010/main" val="284920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0741DD9-B18C-4B28-B582-1A360C60D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Zvláštní zásady vztahující se na zemědělskou produkci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5B5A9A8-8B69-4C7D-B742-78038AD063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89212" y="2133599"/>
            <a:ext cx="4313864" cy="4370895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a) zachovávání a zlepšování živé složky půdy a přirozené úrodnosti půdy, stability půdy a její biologické rozmanitosti, předcházení zhutnění a erozi půdy, vyživování rostlin zejména prostřednictvím půdního ekosystému;</a:t>
            </a:r>
          </a:p>
          <a:p>
            <a:r>
              <a:rPr lang="cs-CZ" dirty="0"/>
              <a:t>b) minimalizace využívání neobnovitelných zdrojů a vstupů nepocházejících z vlastního hospodářství;</a:t>
            </a:r>
          </a:p>
          <a:p>
            <a:r>
              <a:rPr lang="cs-CZ" dirty="0"/>
              <a:t>c) recyklace odpadů a vedlejších produktů rostlinného a živočišného původu jako vstupů do rostlinné a živočišné produkce;</a:t>
            </a:r>
          </a:p>
          <a:p>
            <a:r>
              <a:rPr lang="cs-CZ" dirty="0"/>
              <a:t>d) zohlednění místní nebo regionální ekologické rovnováhy při rozhodování o produkci;</a:t>
            </a:r>
          </a:p>
          <a:p>
            <a:r>
              <a:rPr lang="cs-CZ" dirty="0"/>
              <a:t>e) péče o zdraví zvířat založená na podpoře přirozené imunologické obrany zvířete, jakož výběr vhodných plemen a chovatelských postupů;</a:t>
            </a:r>
          </a:p>
          <a:p>
            <a:r>
              <a:rPr lang="cs-CZ" dirty="0"/>
              <a:t>f) péče o zdraví rostlin založená na preventivních opatřeních, jako je výběr vhodných druhů a odrůd odolných vůči škůdcům a chorobám, vhodné střídání plodin, mechanické a fyzikální způsoby a ochrana přirozených nepřátel škůdců;</a:t>
            </a:r>
          </a:p>
          <a:p>
            <a:r>
              <a:rPr lang="cs-CZ" dirty="0"/>
              <a:t>g) provozování živočišné produkce, která je vázána na půdu a přizpůsobení se danému místu; </a:t>
            </a:r>
          </a:p>
          <a:p>
            <a:r>
              <a:rPr lang="cs-CZ" dirty="0"/>
              <a:t>h) dodržování vysoké úrovně dobrých životních podmínek zvířat s ohledem na jejich zvláštní potřeby;</a:t>
            </a:r>
          </a:p>
          <a:p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4CB97752-D204-4E96-AA91-61521E4B10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4378272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i) získávání produktů ekologické živočišné produkce ze zvířat, která byla od narození nebo vylíhnutí po celý svůj život chována v ekologických zemědělských podnicích;</a:t>
            </a:r>
          </a:p>
          <a:p>
            <a:r>
              <a:rPr lang="cs-CZ" dirty="0"/>
              <a:t>j) výběr plemena s ohledem na schopnost zvířat přizpůsobit se místním podmínkám, na jejich vitalitu a jejich odolnost vůči nákazám nebo zdravotním problémům;</a:t>
            </a:r>
          </a:p>
          <a:p>
            <a:r>
              <a:rPr lang="cs-CZ" dirty="0"/>
              <a:t>k) krmení hospodářských zvířat ekologickým krmivem složeným ze zemědělských složek získaných z ekologického zemědělství a z přírodních nezemědělských látek;</a:t>
            </a:r>
          </a:p>
          <a:p>
            <a:r>
              <a:rPr lang="cs-CZ" dirty="0"/>
              <a:t>l) uplatňování chovatelských postupů, které zlepšují imunitní systém a posilují přirozenou obranyschopnost vůči nákazám, zejména zajištění pravidelného pohybu a přístupu na otevřená prostranství a případně na pastviny;</a:t>
            </a:r>
          </a:p>
          <a:p>
            <a:r>
              <a:rPr lang="cs-CZ" dirty="0"/>
              <a:t>m) vyřazení chovu uměle vzniklých polyploidních živočichů;</a:t>
            </a:r>
          </a:p>
          <a:p>
            <a:r>
              <a:rPr lang="cs-CZ" dirty="0"/>
              <a:t>n) v případě akvakulturní produkce zachování biologické rozmanitosti přírodních vodních ekosystémů, stále zdravého vodního prostředí a kvality okolních vodních a suchozemských ekosystémů;</a:t>
            </a:r>
          </a:p>
          <a:p>
            <a:r>
              <a:rPr lang="cs-CZ" dirty="0"/>
              <a:t>o) krmení vodních živočichů krmivem z udržitelného rybolovu ve smyslu článku 3 nařízení Rady (ES) č. 2371/2002 ze dne 20. prosince 2002 zachování a udržitelném využívání rybolovných zdrojů v rámci společné rybářské politiky (13), nebo ekologickým krmivem složeným ze zemědělských složek získaných z ekologického zemědělství a z přírodních nezemědělských látek.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8556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DE83001-95F3-49FD-94A3-CACBE2EFB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Pravidla ekologické produkce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B92B73E9-F184-4F1E-A11F-E2320BE7F8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Pravidla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5C0EED3-7E38-400B-95D1-5C9E65C33E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684924"/>
          </a:xfrm>
        </p:spPr>
        <p:txBody>
          <a:bodyPr>
            <a:normAutofit/>
          </a:bodyPr>
          <a:lstStyle/>
          <a:p>
            <a:r>
              <a:rPr lang="cs-CZ" dirty="0"/>
              <a:t>Obecná </a:t>
            </a:r>
          </a:p>
          <a:p>
            <a:pPr lvl="1"/>
            <a:r>
              <a:rPr lang="cs-CZ" dirty="0"/>
              <a:t>Zákaz používání GMO</a:t>
            </a:r>
          </a:p>
          <a:p>
            <a:pPr lvl="1"/>
            <a:r>
              <a:rPr lang="cs-CZ" dirty="0"/>
              <a:t>Zákaz používání ionizujícího záření</a:t>
            </a:r>
          </a:p>
          <a:p>
            <a:r>
              <a:rPr lang="cs-CZ" dirty="0"/>
              <a:t>Pravidla pro zemědělskou produkci</a:t>
            </a:r>
          </a:p>
          <a:p>
            <a:pPr lvl="1"/>
            <a:r>
              <a:rPr lang="cs-CZ" dirty="0"/>
              <a:t>Oddělená konvenční a ekologická produkce</a:t>
            </a:r>
          </a:p>
          <a:p>
            <a:pPr lvl="1"/>
            <a:r>
              <a:rPr lang="cs-CZ" dirty="0"/>
              <a:t>Pravidla rostlinné produkce</a:t>
            </a:r>
          </a:p>
          <a:p>
            <a:pPr lvl="1"/>
            <a:r>
              <a:rPr lang="cs-CZ" dirty="0"/>
              <a:t>Pravidla živočišné produkce</a:t>
            </a:r>
          </a:p>
          <a:p>
            <a:pPr lvl="1"/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4755DF82-24C1-4B8E-9872-350D57F34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Přechodné období 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513BACC-A0EA-4572-8842-725CEC13C1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688152"/>
          </a:xfrm>
        </p:spPr>
        <p:txBody>
          <a:bodyPr>
            <a:normAutofit lnSpcReduction="10000"/>
          </a:bodyPr>
          <a:lstStyle/>
          <a:p>
            <a:r>
              <a:rPr lang="cs-CZ" dirty="0"/>
              <a:t>platí všechna pravidla ekologické produkce</a:t>
            </a:r>
          </a:p>
          <a:p>
            <a:r>
              <a:rPr lang="cs-CZ" dirty="0"/>
              <a:t>konkrétní období přechodu pro jednotlivé druhy rostlinné nebo živočišné produkce</a:t>
            </a:r>
          </a:p>
          <a:p>
            <a:r>
              <a:rPr lang="cs-CZ" dirty="0"/>
              <a:t>oddělení produktů a zvířat v přechodném období od ekologické části produkce</a:t>
            </a:r>
          </a:p>
          <a:p>
            <a:r>
              <a:rPr lang="cs-CZ" dirty="0"/>
              <a:t>zvířata ani produkty živočišného původu získané v období přechodu nesmí být uváděny na trh označené jako ekologické</a:t>
            </a:r>
          </a:p>
        </p:txBody>
      </p:sp>
    </p:spTree>
    <p:extLst>
      <p:ext uri="{BB962C8B-B14F-4D97-AF65-F5344CB8AC3E}">
        <p14:creationId xmlns:p14="http://schemas.microsoft.com/office/powerpoint/2010/main" val="15686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Výjimky z pravidel ekologické produkce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Na žádost</a:t>
            </a:r>
          </a:p>
          <a:p>
            <a:pPr lvl="1"/>
            <a:r>
              <a:rPr lang="cs-CZ" dirty="0" smtClean="0"/>
              <a:t>Dočasnost, důvodnost</a:t>
            </a:r>
          </a:p>
          <a:p>
            <a:r>
              <a:rPr lang="cs-CZ" dirty="0" smtClean="0">
                <a:hlinkClick r:id="rId2"/>
              </a:rPr>
              <a:t>Ministerstvo zemědělství</a:t>
            </a:r>
            <a:endParaRPr lang="cs-CZ" dirty="0" smtClean="0"/>
          </a:p>
          <a:p>
            <a:pPr lvl="1"/>
            <a:r>
              <a:rPr lang="cs-CZ" dirty="0" smtClean="0"/>
              <a:t>vazné </a:t>
            </a:r>
            <a:r>
              <a:rPr lang="cs-CZ" dirty="0"/>
              <a:t>ustájení skotu v malých zemědělských podnicích;</a:t>
            </a:r>
          </a:p>
          <a:p>
            <a:pPr lvl="1"/>
            <a:r>
              <a:rPr lang="cs-CZ" dirty="0"/>
              <a:t>zásahy na zvířatech;</a:t>
            </a:r>
          </a:p>
          <a:p>
            <a:pPr lvl="1"/>
            <a:r>
              <a:rPr lang="cs-CZ" dirty="0"/>
              <a:t>přivedení konvenčních zvířat na ekologickou farmu;</a:t>
            </a:r>
          </a:p>
          <a:p>
            <a:pPr lvl="1"/>
            <a:r>
              <a:rPr lang="cs-CZ" dirty="0"/>
              <a:t>souběžný chov stejného druhu zvířat v ekologickém a konvenčním režimu;</a:t>
            </a:r>
          </a:p>
          <a:p>
            <a:pPr lvl="1"/>
            <a:r>
              <a:rPr lang="cs-CZ" dirty="0"/>
              <a:t>použití syntetických vitamínů A, D, E pro přežvýkavce;</a:t>
            </a:r>
          </a:p>
          <a:p>
            <a:pPr lvl="1"/>
            <a:r>
              <a:rPr lang="cs-CZ" dirty="0"/>
              <a:t>povolení složek potravin zemědělského původu nezískaných z ekologického </a:t>
            </a:r>
            <a:r>
              <a:rPr lang="cs-CZ" dirty="0" smtClean="0"/>
              <a:t>zemědělství;</a:t>
            </a:r>
            <a:endParaRPr lang="cs-CZ" dirty="0"/>
          </a:p>
          <a:p>
            <a:pPr lvl="1"/>
            <a:r>
              <a:rPr lang="cs-CZ" dirty="0" smtClean="0">
                <a:hlinkClick r:id="rId3"/>
              </a:rPr>
              <a:t>při </a:t>
            </a:r>
            <a:r>
              <a:rPr lang="cs-CZ" dirty="0">
                <a:hlinkClick r:id="rId3"/>
              </a:rPr>
              <a:t>katastrofických událostech </a:t>
            </a:r>
            <a:endParaRPr lang="cs-CZ" dirty="0" smtClean="0"/>
          </a:p>
          <a:p>
            <a:pPr lvl="2"/>
            <a:r>
              <a:rPr lang="cs-CZ" dirty="0" smtClean="0"/>
              <a:t>přivedení </a:t>
            </a:r>
            <a:r>
              <a:rPr lang="cs-CZ" dirty="0"/>
              <a:t>zvířat mimo ekologický  chov, opětovné vytvoření včelínů s včelami mimo ekologický chov, používání jiných než ekologických krmiv, krmení včel medem, cukrem nebo cukrovým sirupem z ekologické produkce, použití většího množství oxidu siřičitého, jestliže výjimečné klimatické podmínky  daného roku sklizně poškodí zdravotní stav ekologických hroznů, obnovu nebo opětovné vytvoření populace akvakultury živočichy  pocházejícími  z konvenční akvakultury. </a:t>
            </a:r>
            <a:endParaRPr lang="cs-CZ" dirty="0" smtClean="0"/>
          </a:p>
          <a:p>
            <a:r>
              <a:rPr lang="cs-CZ" dirty="0" smtClean="0"/>
              <a:t>Ústřední </a:t>
            </a:r>
            <a:r>
              <a:rPr lang="cs-CZ" dirty="0"/>
              <a:t>kontrolní a zkušební ústav zemědělský </a:t>
            </a:r>
            <a:endParaRPr lang="cs-CZ" dirty="0" smtClean="0"/>
          </a:p>
          <a:p>
            <a:pPr lvl="1"/>
            <a:r>
              <a:rPr lang="cs-CZ" dirty="0" smtClean="0">
                <a:hlinkClick r:id="rId4"/>
              </a:rPr>
              <a:t>použití </a:t>
            </a:r>
            <a:r>
              <a:rPr lang="cs-CZ" dirty="0">
                <a:hlinkClick r:id="rId4"/>
              </a:rPr>
              <a:t>konvenčních osiv a vegetativního rozmnožovacího materiálu</a:t>
            </a:r>
            <a:r>
              <a:rPr lang="cs-CZ" dirty="0"/>
              <a:t>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137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0794FCA7-B763-494D-B9B5-D9CF0860A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hlinkClick r:id="rId2"/>
              </a:rPr>
              <a:t>Specifika EZ v ČR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930333A7-43AE-4AB8-806D-E533D974E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cs-CZ" dirty="0"/>
              <a:t>Extenzivní chov masného skotu, koz a ovcí v zemědělsky méně příznivých oblastech</a:t>
            </a:r>
          </a:p>
          <a:p>
            <a:pPr lvl="1"/>
            <a:r>
              <a:rPr lang="cs-CZ" dirty="0"/>
              <a:t>Produkce masa, mléka a mléčných výrobků</a:t>
            </a:r>
          </a:p>
          <a:p>
            <a:pPr lvl="1"/>
            <a:r>
              <a:rPr lang="cs-CZ" dirty="0"/>
              <a:t>Pozvolný růst ploch s rostlinnou výrobou</a:t>
            </a:r>
          </a:p>
          <a:p>
            <a:pPr lvl="1"/>
            <a:r>
              <a:rPr lang="cs-CZ" dirty="0"/>
              <a:t>Přispívá k zaměstnanosti a udržení obyvatel zejména v ekonomicky i geograficky okrajových regionech</a:t>
            </a:r>
          </a:p>
          <a:p>
            <a:pPr lvl="1"/>
            <a:r>
              <a:rPr lang="cs-CZ" dirty="0"/>
              <a:t>Zachování tradičního rázu krajiny</a:t>
            </a:r>
          </a:p>
          <a:p>
            <a:pPr lvl="1"/>
            <a:r>
              <a:rPr lang="cs-CZ" dirty="0"/>
              <a:t>Atraktivita pro turistický ruch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843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1">
            <a:extLst>
              <a:ext uri="{FF2B5EF4-FFF2-40B4-BE49-F238E27FC236}">
                <a16:creationId xmlns:a16="http://schemas.microsoft.com/office/drawing/2014/main" id="{519DD9F9-F5C4-4212-9AF4-FA9113A5CD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23">
            <a:extLst>
              <a:ext uri="{FF2B5EF4-FFF2-40B4-BE49-F238E27FC236}">
                <a16:creationId xmlns:a16="http://schemas.microsoft.com/office/drawing/2014/main" id="{4D426F6C-F417-4549-8850-F25566CDD1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26019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97947FE-0C16-46FA-AD26-467B88AC64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013549"/>
            <a:ext cx="10261600" cy="4554514"/>
          </a:xfrm>
          <a:prstGeom prst="rect">
            <a:avLst/>
          </a:prstGeom>
        </p:spPr>
      </p:pic>
      <p:sp>
        <p:nvSpPr>
          <p:cNvPr id="32" name="Freeform 11">
            <a:extLst>
              <a:ext uri="{FF2B5EF4-FFF2-40B4-BE49-F238E27FC236}">
                <a16:creationId xmlns:a16="http://schemas.microsoft.com/office/drawing/2014/main" id="{A62F81ED-B4A6-4AE5-80BE-E6269859D3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526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519DD9F9-F5C4-4212-9AF4-FA9113A5CDB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4D426F6C-F417-4549-8850-F25566CDD10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7" y="643467"/>
            <a:ext cx="10905066" cy="5260195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3A174E7A-D23E-4297-84F2-4EE37F495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274" y="997309"/>
            <a:ext cx="8177452" cy="4586994"/>
          </a:xfrm>
          <a:prstGeom prst="rect">
            <a:avLst/>
          </a:prstGeom>
        </p:spPr>
      </p:pic>
      <p:sp>
        <p:nvSpPr>
          <p:cNvPr id="11" name="Freeform 11">
            <a:extLst>
              <a:ext uri="{FF2B5EF4-FFF2-40B4-BE49-F238E27FC236}">
                <a16:creationId xmlns:a16="http://schemas.microsoft.com/office/drawing/2014/main" id="{A62F81ED-B4A6-4AE5-80BE-E6269859D34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061223"/>
            <a:ext cx="1038036" cy="506277"/>
          </a:xfrm>
          <a:custGeom>
            <a:avLst/>
            <a:gdLst>
              <a:gd name="connsiteX0" fmla="*/ 0 w 1038036"/>
              <a:gd name="connsiteY0" fmla="*/ 0 h 506277"/>
              <a:gd name="connsiteX1" fmla="*/ 182880 w 1038036"/>
              <a:gd name="connsiteY1" fmla="*/ 0 h 506277"/>
              <a:gd name="connsiteX2" fmla="*/ 291705 w 1038036"/>
              <a:gd name="connsiteY2" fmla="*/ 0 h 506277"/>
              <a:gd name="connsiteX3" fmla="*/ 291705 w 1038036"/>
              <a:gd name="connsiteY3" fmla="*/ 151 h 506277"/>
              <a:gd name="connsiteX4" fmla="*/ 692049 w 1038036"/>
              <a:gd name="connsiteY4" fmla="*/ 705 h 506277"/>
              <a:gd name="connsiteX5" fmla="*/ 782744 w 1038036"/>
              <a:gd name="connsiteY5" fmla="*/ 705 h 506277"/>
              <a:gd name="connsiteX6" fmla="*/ 797001 w 1038036"/>
              <a:gd name="connsiteY6" fmla="*/ 5473 h 506277"/>
              <a:gd name="connsiteX7" fmla="*/ 801982 w 1038036"/>
              <a:gd name="connsiteY7" fmla="*/ 10242 h 506277"/>
              <a:gd name="connsiteX8" fmla="*/ 1030951 w 1038036"/>
              <a:gd name="connsiteY8" fmla="*/ 239185 h 506277"/>
              <a:gd name="connsiteX9" fmla="*/ 1030951 w 1038036"/>
              <a:gd name="connsiteY9" fmla="*/ 267797 h 506277"/>
              <a:gd name="connsiteX10" fmla="*/ 801982 w 1038036"/>
              <a:gd name="connsiteY10" fmla="*/ 496740 h 506277"/>
              <a:gd name="connsiteX11" fmla="*/ 797001 w 1038036"/>
              <a:gd name="connsiteY11" fmla="*/ 501508 h 506277"/>
              <a:gd name="connsiteX12" fmla="*/ 782744 w 1038036"/>
              <a:gd name="connsiteY12" fmla="*/ 506277 h 506277"/>
              <a:gd name="connsiteX13" fmla="*/ 692049 w 1038036"/>
              <a:gd name="connsiteY13" fmla="*/ 506277 h 506277"/>
              <a:gd name="connsiteX14" fmla="*/ 291705 w 1038036"/>
              <a:gd name="connsiteY14" fmla="*/ 505140 h 506277"/>
              <a:gd name="connsiteX15" fmla="*/ 291705 w 1038036"/>
              <a:gd name="connsiteY15" fmla="*/ 506277 h 506277"/>
              <a:gd name="connsiteX16" fmla="*/ 0 w 1038036"/>
              <a:gd name="connsiteY16" fmla="*/ 506277 h 506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038036" h="506277">
                <a:moveTo>
                  <a:pt x="0" y="0"/>
                </a:moveTo>
                <a:lnTo>
                  <a:pt x="182880" y="0"/>
                </a:lnTo>
                <a:lnTo>
                  <a:pt x="291705" y="0"/>
                </a:lnTo>
                <a:lnTo>
                  <a:pt x="291705" y="151"/>
                </a:lnTo>
                <a:lnTo>
                  <a:pt x="692049" y="705"/>
                </a:lnTo>
                <a:lnTo>
                  <a:pt x="782744" y="705"/>
                </a:lnTo>
                <a:cubicBezTo>
                  <a:pt x="787553" y="705"/>
                  <a:pt x="792363" y="5473"/>
                  <a:pt x="797001" y="5473"/>
                </a:cubicBezTo>
                <a:cubicBezTo>
                  <a:pt x="797001" y="10242"/>
                  <a:pt x="801982" y="10242"/>
                  <a:pt x="801982" y="10242"/>
                </a:cubicBezTo>
                <a:lnTo>
                  <a:pt x="1030951" y="239185"/>
                </a:lnTo>
                <a:cubicBezTo>
                  <a:pt x="1040398" y="248722"/>
                  <a:pt x="1040398" y="258259"/>
                  <a:pt x="1030951" y="267797"/>
                </a:cubicBezTo>
                <a:lnTo>
                  <a:pt x="801982" y="496740"/>
                </a:lnTo>
                <a:cubicBezTo>
                  <a:pt x="800436" y="498363"/>
                  <a:pt x="798547" y="499885"/>
                  <a:pt x="797001" y="501508"/>
                </a:cubicBezTo>
                <a:cubicBezTo>
                  <a:pt x="792363" y="506277"/>
                  <a:pt x="787553" y="506277"/>
                  <a:pt x="782744" y="506277"/>
                </a:cubicBezTo>
                <a:lnTo>
                  <a:pt x="692049" y="506277"/>
                </a:lnTo>
                <a:lnTo>
                  <a:pt x="291705" y="505140"/>
                </a:lnTo>
                <a:lnTo>
                  <a:pt x="291705" y="506277"/>
                </a:lnTo>
                <a:lnTo>
                  <a:pt x="0" y="506277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37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6">
            <a:extLst>
              <a:ext uri="{FF2B5EF4-FFF2-40B4-BE49-F238E27FC236}">
                <a16:creationId xmlns:a16="http://schemas.microsoft.com/office/drawing/2014/main" id="{34699877-13E3-4FC1-B91B-2A8A8FA7686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7AB22E03-3087-4988-9DB5-572918FB953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589212" y="313809"/>
            <a:ext cx="9281055" cy="6222458"/>
          </a:xfrm>
          <a:prstGeom prst="rect">
            <a:avLst/>
          </a:prstGeom>
          <a:solidFill>
            <a:schemeClr val="bg1"/>
          </a:solidFill>
          <a:ln w="12700" cap="sq"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C4CB122-E2DC-4CA5-8B6F-B49249C78D2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267478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11CA52CB-E613-4C61-A435-845B269F0B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094" y="949655"/>
            <a:ext cx="7594802" cy="4811402"/>
          </a:xfrm>
          <a:prstGeom prst="rect">
            <a:avLst/>
          </a:prstGeom>
        </p:spPr>
      </p:pic>
      <p:sp>
        <p:nvSpPr>
          <p:cNvPr id="13" name="Freeform 5">
            <a:extLst>
              <a:ext uri="{FF2B5EF4-FFF2-40B4-BE49-F238E27FC236}">
                <a16:creationId xmlns:a16="http://schemas.microsoft.com/office/drawing/2014/main" id="{4B2A5927-4A36-47DC-BF12-54A96B456DB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823682"/>
            <a:ext cx="3536576" cy="857047"/>
          </a:xfrm>
          <a:prstGeom prst="rightArrow">
            <a:avLst>
              <a:gd name="adj1" fmla="val 100000"/>
              <a:gd name="adj2" fmla="val 44189"/>
            </a:avLst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12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Dva přístupy k integraci 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Zajištění udržitelného způsobu zemědělského hospodaření nepoškozujícího životní prostředí</a:t>
            </a:r>
          </a:p>
          <a:p>
            <a:pPr lvl="1"/>
            <a:r>
              <a:rPr lang="cs-CZ" dirty="0"/>
              <a:t>Zákonné požadavky na hospodaření</a:t>
            </a:r>
          </a:p>
          <a:p>
            <a:pPr lvl="2"/>
            <a:r>
              <a:rPr lang="cs-CZ" dirty="0"/>
              <a:t>Právo životního prostředí</a:t>
            </a:r>
          </a:p>
          <a:p>
            <a:pPr lvl="3"/>
            <a:r>
              <a:rPr lang="cs-CZ" dirty="0"/>
              <a:t>Administrativní (</a:t>
            </a:r>
            <a:r>
              <a:rPr lang="cs-CZ" dirty="0" err="1"/>
              <a:t>command</a:t>
            </a:r>
            <a:r>
              <a:rPr lang="cs-CZ" dirty="0"/>
              <a:t> and </a:t>
            </a:r>
            <a:r>
              <a:rPr lang="cs-CZ" dirty="0" err="1"/>
              <a:t>control</a:t>
            </a:r>
            <a:r>
              <a:rPr lang="cs-CZ" dirty="0"/>
              <a:t>) metoda právní regulace</a:t>
            </a:r>
          </a:p>
          <a:p>
            <a:pPr lvl="2"/>
            <a:r>
              <a:rPr lang="cs-CZ" dirty="0"/>
              <a:t>Zemědělská politika</a:t>
            </a:r>
          </a:p>
          <a:p>
            <a:pPr lvl="3"/>
            <a:r>
              <a:rPr lang="cs-CZ" dirty="0"/>
              <a:t>Podmíněnost</a:t>
            </a:r>
          </a:p>
          <a:p>
            <a:pPr lvl="1"/>
            <a:r>
              <a:rPr lang="cs-CZ" dirty="0"/>
              <a:t>Princip odpovědnosti původce a znečišťovatel platí (PPP)</a:t>
            </a:r>
          </a:p>
          <a:p>
            <a:pPr lvl="1"/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Podpora tvorby environmentálních veřejných statků a služeb</a:t>
            </a:r>
          </a:p>
          <a:p>
            <a:pPr lvl="1"/>
            <a:r>
              <a:rPr lang="cs-CZ" dirty="0"/>
              <a:t>Nad rámec zákonných požadavků </a:t>
            </a:r>
          </a:p>
          <a:p>
            <a:pPr lvl="2"/>
            <a:r>
              <a:rPr lang="cs-CZ" dirty="0"/>
              <a:t>Zemědělská politika</a:t>
            </a:r>
          </a:p>
          <a:p>
            <a:pPr lvl="3"/>
            <a:r>
              <a:rPr lang="cs-CZ" dirty="0" err="1"/>
              <a:t>Greening</a:t>
            </a:r>
            <a:r>
              <a:rPr lang="cs-CZ" dirty="0"/>
              <a:t> a Politika rozvoje venkova</a:t>
            </a:r>
          </a:p>
          <a:p>
            <a:pPr lvl="3"/>
            <a:r>
              <a:rPr lang="cs-CZ" dirty="0"/>
              <a:t>Nepřímá, ekonomická (market-</a:t>
            </a:r>
            <a:r>
              <a:rPr lang="cs-CZ" dirty="0" err="1"/>
              <a:t>based</a:t>
            </a:r>
            <a:r>
              <a:rPr lang="cs-CZ" dirty="0"/>
              <a:t>) metoda právní regulace</a:t>
            </a:r>
          </a:p>
          <a:p>
            <a:pPr lvl="1"/>
            <a:r>
              <a:rPr lang="cs-CZ" dirty="0"/>
              <a:t>Princip ekonomické stimulace (PGP)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294292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Jak se stát ekologickým zemědělcem?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 smtClean="0"/>
              <a:t>Evidence zemědělského podnikatele nebo obchodní rejstřík</a:t>
            </a:r>
          </a:p>
          <a:p>
            <a:pPr lvl="1"/>
            <a:r>
              <a:rPr lang="cs-CZ" dirty="0"/>
              <a:t>S </a:t>
            </a:r>
            <a:r>
              <a:rPr lang="cs-CZ" dirty="0" smtClean="0"/>
              <a:t>ekofarmou = pozemky evidované v LPIS + další evidence dle zaměření výroby</a:t>
            </a:r>
          </a:p>
          <a:p>
            <a:pPr lvl="1"/>
            <a:r>
              <a:rPr lang="cs-CZ" dirty="0" smtClean="0"/>
              <a:t>Bez ekofarmy = včelař</a:t>
            </a:r>
          </a:p>
          <a:p>
            <a:r>
              <a:rPr lang="cs-CZ" dirty="0" smtClean="0"/>
              <a:t>Smlouva o kontrole a certifikaci s vybranou kontrolní organizací</a:t>
            </a:r>
          </a:p>
          <a:p>
            <a:pPr lvl="1"/>
            <a:r>
              <a:rPr lang="cs-CZ" dirty="0" smtClean="0"/>
              <a:t>KEZ, </a:t>
            </a:r>
            <a:r>
              <a:rPr lang="cs-CZ" dirty="0" err="1" smtClean="0"/>
              <a:t>ABCERt</a:t>
            </a:r>
            <a:r>
              <a:rPr lang="cs-CZ" dirty="0" smtClean="0"/>
              <a:t> AG, </a:t>
            </a:r>
            <a:r>
              <a:rPr lang="cs-CZ" dirty="0" err="1" smtClean="0"/>
              <a:t>Biokont</a:t>
            </a:r>
            <a:r>
              <a:rPr lang="cs-CZ" dirty="0" smtClean="0"/>
              <a:t> CZ, </a:t>
            </a:r>
            <a:r>
              <a:rPr lang="cs-CZ" dirty="0"/>
              <a:t>BUREAU VERITAS CZECH </a:t>
            </a:r>
            <a:r>
              <a:rPr lang="cs-CZ" dirty="0" smtClean="0"/>
              <a:t>REPUBLIC</a:t>
            </a:r>
          </a:p>
          <a:p>
            <a:pPr lvl="1"/>
            <a:r>
              <a:rPr lang="cs-CZ" dirty="0" smtClean="0"/>
              <a:t>Na základě vstupní kontroly</a:t>
            </a:r>
          </a:p>
          <a:p>
            <a:r>
              <a:rPr lang="cs-CZ" dirty="0" smtClean="0"/>
              <a:t>Žádost o registraci</a:t>
            </a:r>
          </a:p>
          <a:p>
            <a:pPr lvl="1"/>
            <a:r>
              <a:rPr lang="cs-CZ" dirty="0" smtClean="0"/>
              <a:t>Ministerstvo zemědělství</a:t>
            </a:r>
          </a:p>
          <a:p>
            <a:pPr lvl="2"/>
            <a:r>
              <a:rPr lang="cs-CZ" dirty="0"/>
              <a:t>osvědčení o zápisu do evidence zemědělského </a:t>
            </a:r>
            <a:r>
              <a:rPr lang="cs-CZ" dirty="0" smtClean="0"/>
              <a:t>podnikatele</a:t>
            </a:r>
          </a:p>
          <a:p>
            <a:pPr lvl="2"/>
            <a:r>
              <a:rPr lang="cs-CZ" dirty="0"/>
              <a:t>potvrzení o vstupní </a:t>
            </a:r>
            <a:r>
              <a:rPr lang="cs-CZ" dirty="0" smtClean="0"/>
              <a:t>kontrole</a:t>
            </a:r>
          </a:p>
          <a:p>
            <a:r>
              <a:rPr lang="cs-CZ" dirty="0" smtClean="0"/>
              <a:t>Rozhodnutí o registraci</a:t>
            </a:r>
          </a:p>
          <a:p>
            <a:pPr lvl="1"/>
            <a:r>
              <a:rPr lang="cs-CZ" dirty="0" smtClean="0">
                <a:hlinkClick r:id="rId2"/>
              </a:rPr>
              <a:t>Registr ekologických podnikatelů</a:t>
            </a:r>
            <a:endParaRPr lang="cs-CZ" dirty="0" smtClean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>
                <a:hlinkClick r:id="rId3"/>
              </a:rPr>
              <a:t>Přechodné období </a:t>
            </a:r>
            <a:endParaRPr lang="cs-CZ" dirty="0"/>
          </a:p>
          <a:p>
            <a:pPr lvl="1"/>
            <a:r>
              <a:rPr lang="cs-CZ" dirty="0"/>
              <a:t>Dnem doručení žádosti o registraci</a:t>
            </a:r>
          </a:p>
          <a:p>
            <a:pPr lvl="2"/>
            <a:r>
              <a:rPr lang="cs-CZ" dirty="0"/>
              <a:t>2 roku u orné půdy a travních porostů, 3 roky u vinic, chmelnic a ovocných sadů</a:t>
            </a:r>
          </a:p>
          <a:p>
            <a:pPr lvl="2"/>
            <a:r>
              <a:rPr lang="cs-CZ" dirty="0"/>
              <a:t>12 měsíců (koňovití a skot), 6 měsíců (malí přežvýkavci a prasata a zvířata chovaná na mléko), 10 týdnů (drůbež na maso), 6 týdnů (drůbež na vejce) </a:t>
            </a:r>
          </a:p>
          <a:p>
            <a:pPr lvl="1"/>
            <a:r>
              <a:rPr lang="cs-CZ" dirty="0"/>
              <a:t>Podmínky pro zkrácení (na žádost) nebo prodloužení (z podnětu)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540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28F4DB5-939A-40E8-BE13-2763FEB046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Zákonné požadavky na hospodaření </a:t>
            </a:r>
            <a:br>
              <a:rPr lang="cs-CZ" dirty="0"/>
            </a:br>
            <a:r>
              <a:rPr lang="cs-CZ" sz="2000" dirty="0"/>
              <a:t>(blíže viz také PŽP I)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05CB1D3-76FC-4B4C-A06E-A65C87B36A4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Ochrana půdy</a:t>
            </a:r>
          </a:p>
          <a:p>
            <a:pPr lvl="1"/>
            <a:r>
              <a:rPr lang="cs-CZ" dirty="0"/>
              <a:t>Zákon o ochraně zemědělského půdního fondu</a:t>
            </a:r>
          </a:p>
          <a:p>
            <a:pPr lvl="1"/>
            <a:r>
              <a:rPr lang="cs-CZ" dirty="0"/>
              <a:t>Zákon o hnojivech </a:t>
            </a:r>
          </a:p>
          <a:p>
            <a:r>
              <a:rPr lang="cs-CZ" dirty="0"/>
              <a:t>Ochrana biodiverzity</a:t>
            </a:r>
          </a:p>
          <a:p>
            <a:pPr lvl="1"/>
            <a:r>
              <a:rPr lang="cs-CZ" dirty="0"/>
              <a:t>Zákon o ochraně přírody a krajiny</a:t>
            </a:r>
          </a:p>
          <a:p>
            <a:r>
              <a:rPr lang="cs-CZ" dirty="0"/>
              <a:t>Ochrana vodních zdrojů</a:t>
            </a:r>
          </a:p>
          <a:p>
            <a:pPr lvl="1"/>
            <a:r>
              <a:rPr lang="cs-CZ" dirty="0"/>
              <a:t>Zákon o vodách </a:t>
            </a:r>
          </a:p>
          <a:p>
            <a:r>
              <a:rPr lang="cs-CZ" dirty="0"/>
              <a:t>Ochrana ovzduší </a:t>
            </a:r>
          </a:p>
          <a:p>
            <a:pPr lvl="1"/>
            <a:r>
              <a:rPr lang="cs-CZ" dirty="0"/>
              <a:t>Zákon o ochraně ovzduší</a:t>
            </a:r>
          </a:p>
          <a:p>
            <a:pPr lvl="1"/>
            <a:endParaRPr lang="cs-CZ" dirty="0"/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6F4BD4D-2F2E-4456-B4DD-6D47A32F3D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cs-CZ" dirty="0"/>
              <a:t>Zákon o veterinární péči</a:t>
            </a:r>
          </a:p>
          <a:p>
            <a:r>
              <a:rPr lang="cs-CZ" dirty="0"/>
              <a:t>Zákon o rostlinolékařské péči 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r>
              <a:rPr lang="cs-CZ" dirty="0"/>
              <a:t>Zákon o integrované prevenci a omezování znečištění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5994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70">
            <a:extLst>
              <a:ext uri="{FF2B5EF4-FFF2-40B4-BE49-F238E27FC236}">
                <a16:creationId xmlns:a16="http://schemas.microsoft.com/office/drawing/2014/main" id="{01520B72-94C4-4ABB-AC64-A3382705BE0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658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72">
            <a:extLst>
              <a:ext uri="{FF2B5EF4-FFF2-40B4-BE49-F238E27FC236}">
                <a16:creationId xmlns:a16="http://schemas.microsoft.com/office/drawing/2014/main" id="{9A64CBFD-D6E8-4E6A-8F66-1948BED3315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https://www.mzp.cz/C1257458002F0DC7/cz/pudni_mapy/$FILE/OOOPK-Ceska_republika-20131128.gif">
            <a:extLst>
              <a:ext uri="{FF2B5EF4-FFF2-40B4-BE49-F238E27FC236}">
                <a16:creationId xmlns:a16="http://schemas.microsoft.com/office/drawing/2014/main" id="{DA239448-C704-4A1E-989A-ABA17D24F8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685" y="643467"/>
            <a:ext cx="9762629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618130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Stébla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tébl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tébla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561</TotalTime>
  <Words>4945</Words>
  <Application>Microsoft Office PowerPoint</Application>
  <PresentationFormat>Širokoúhlá obrazovka</PresentationFormat>
  <Paragraphs>685</Paragraphs>
  <Slides>70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5" baseType="lpstr">
      <vt:lpstr>Arial</vt:lpstr>
      <vt:lpstr>Calibri</vt:lpstr>
      <vt:lpstr>Century Gothic</vt:lpstr>
      <vt:lpstr>Wingdings 3</vt:lpstr>
      <vt:lpstr>Stébla</vt:lpstr>
      <vt:lpstr>Zemědělství a ochrana životního prostředí</vt:lpstr>
      <vt:lpstr>Obsah</vt:lpstr>
      <vt:lpstr>Zemědělství a životní prostředí</vt:lpstr>
      <vt:lpstr>Zemědělství a životní prostředí</vt:lpstr>
      <vt:lpstr>Prezentace aplikace PowerPoint</vt:lpstr>
      <vt:lpstr>Princip integrace </vt:lpstr>
      <vt:lpstr>Dva přístupy k integraci </vt:lpstr>
      <vt:lpstr>Zákonné požadavky na hospodaření  (blíže viz také PŽP I)</vt:lpstr>
      <vt:lpstr>Prezentace aplikace PowerPoint</vt:lpstr>
      <vt:lpstr>Ochrana půdy</vt:lpstr>
      <vt:lpstr>Ochrana půdy Zákon o ochraně ZPF</vt:lpstr>
      <vt:lpstr>Ochrana půdy Zákon o ochraně ZPF</vt:lpstr>
      <vt:lpstr>Ochrana půdy před erozí</vt:lpstr>
      <vt:lpstr>Ochrana půdy před erozí – stávající funkční nástroje</vt:lpstr>
      <vt:lpstr>Ochrana půdy před erozí – podpůrné nástroje</vt:lpstr>
      <vt:lpstr>Ochrana půdy před kontaminací</vt:lpstr>
      <vt:lpstr>Ochrana půdy před kontaminací</vt:lpstr>
      <vt:lpstr>Agrochemické zkoušení půd lato sensu</vt:lpstr>
      <vt:lpstr>Vstupy do půdy a podmínky pro jejich použití</vt:lpstr>
      <vt:lpstr>Vstupy do půdy a podmínky pro jejich použití</vt:lpstr>
      <vt:lpstr>Vstupy do půdy a podmínky pro jejich použití</vt:lpstr>
      <vt:lpstr>Vstupy do půdy a podmínky pro jejich použití</vt:lpstr>
      <vt:lpstr>Ochrana biodiverzity</vt:lpstr>
      <vt:lpstr>Významné krajinné prvky</vt:lpstr>
      <vt:lpstr>Ekologicky významné prvky</vt:lpstr>
      <vt:lpstr>Zvláště chráněná území</vt:lpstr>
      <vt:lpstr>Natura 2000</vt:lpstr>
      <vt:lpstr>Druhová ochrana</vt:lpstr>
      <vt:lpstr>Smluvní ochrana přírody - veřejnoprávní smlouvy</vt:lpstr>
      <vt:lpstr>Ztížení zemědělského hospodaření - ekonomické nástroje</vt:lpstr>
      <vt:lpstr>Ochrana vod</vt:lpstr>
      <vt:lpstr>Nitrátová směrnice</vt:lpstr>
      <vt:lpstr>Změny klimatu - zmírnění a adaptace</vt:lpstr>
      <vt:lpstr>Prezentace aplikace PowerPoint</vt:lpstr>
      <vt:lpstr>Cross Compliance/Kontrola podmíněnosti  – dotčené podpory</vt:lpstr>
      <vt:lpstr>Greening </vt:lpstr>
      <vt:lpstr>Zemědělské postupy</vt:lpstr>
      <vt:lpstr>Kontrola a sankce viz nařízení EU č. 640/2014 </vt:lpstr>
      <vt:lpstr>Kontrola podmíněnosti – podmínky </vt:lpstr>
      <vt:lpstr>Povinné požadavky na hospodaření</vt:lpstr>
      <vt:lpstr>Povinné požadavky na hospodaření</vt:lpstr>
      <vt:lpstr>Standardy dobrého zemědělského a environmentálního stavu</vt:lpstr>
      <vt:lpstr>Standardy dobrého zemědělského a environmentálního stavu půdy</vt:lpstr>
      <vt:lpstr>Kontrolní orgány </vt:lpstr>
      <vt:lpstr>Průběh kontroly Správní řád a kontrolní řád  </vt:lpstr>
      <vt:lpstr>Hodnocení porušení a sankce</vt:lpstr>
      <vt:lpstr>Sankce za jednotlivá porušení</vt:lpstr>
      <vt:lpstr>Sankce</vt:lpstr>
      <vt:lpstr>Dotace v rámci Politiky rozvoje venkova</vt:lpstr>
      <vt:lpstr>Prezentace aplikace PowerPoint</vt:lpstr>
      <vt:lpstr>Agroenvironmentálně-klimatická opatření</vt:lpstr>
      <vt:lpstr>Integrovaná zemědělská produkce</vt:lpstr>
      <vt:lpstr>Ošetřování travních porostů</vt:lpstr>
      <vt:lpstr>AEKO</vt:lpstr>
      <vt:lpstr>AEKO</vt:lpstr>
      <vt:lpstr>Přírodně znevýhodněné oblasti Less Favourite Areas → Areas with Natural Constrains</vt:lpstr>
      <vt:lpstr>Prezentace aplikace PowerPoint</vt:lpstr>
      <vt:lpstr>Ekologické zemědělství </vt:lpstr>
      <vt:lpstr>Právní rámec</vt:lpstr>
      <vt:lpstr>Ekologická produkce</vt:lpstr>
      <vt:lpstr>Ekologické zemědělství</vt:lpstr>
      <vt:lpstr>Obecné zásady ekologické produkce</vt:lpstr>
      <vt:lpstr>Zvláštní zásady vztahující se na zemědělskou produkci</vt:lpstr>
      <vt:lpstr>Pravidla ekologické produkce</vt:lpstr>
      <vt:lpstr>Výjimky z pravidel ekologické produkce</vt:lpstr>
      <vt:lpstr>Specifika EZ v ČR </vt:lpstr>
      <vt:lpstr>Prezentace aplikace PowerPoint</vt:lpstr>
      <vt:lpstr>Prezentace aplikace PowerPoint</vt:lpstr>
      <vt:lpstr>Prezentace aplikace PowerPoint</vt:lpstr>
      <vt:lpstr>Jak se stát ekologickým zemědělcem?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Zemědělství a ochrana životního prostředí</dc:title>
  <dc:creator>Jana</dc:creator>
  <cp:lastModifiedBy>Jana Tkáčiková</cp:lastModifiedBy>
  <cp:revision>55</cp:revision>
  <dcterms:created xsi:type="dcterms:W3CDTF">2019-03-10T07:12:33Z</dcterms:created>
  <dcterms:modified xsi:type="dcterms:W3CDTF">2019-05-21T08:12:38Z</dcterms:modified>
</cp:coreProperties>
</file>