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5" r:id="rId3"/>
    <p:sldId id="328" r:id="rId4"/>
    <p:sldId id="286" r:id="rId5"/>
    <p:sldId id="329" r:id="rId6"/>
    <p:sldId id="330" r:id="rId7"/>
    <p:sldId id="331" r:id="rId8"/>
    <p:sldId id="333" r:id="rId9"/>
    <p:sldId id="332" r:id="rId10"/>
    <p:sldId id="334" r:id="rId11"/>
    <p:sldId id="335" r:id="rId12"/>
    <p:sldId id="336" r:id="rId13"/>
    <p:sldId id="306" r:id="rId14"/>
    <p:sldId id="307" r:id="rId15"/>
    <p:sldId id="337" r:id="rId16"/>
    <p:sldId id="339" r:id="rId17"/>
    <p:sldId id="338" r:id="rId18"/>
    <p:sldId id="340" r:id="rId1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22" d="100"/>
          <a:sy n="122" d="100"/>
        </p:scale>
        <p:origin x="-942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MVD024K Dopravní </a:t>
            </a:r>
            <a:r>
              <a:rPr lang="cs-CZ" altLang="cs-CZ" dirty="0" smtClean="0"/>
              <a:t>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Dopravní </a:t>
            </a:r>
            <a:r>
              <a:rPr lang="cs-CZ" dirty="0" smtClean="0"/>
              <a:t>přestupky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Prezentace k tématu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provozovatele vozidla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Přestupek provozovatele vozidla (§ 125f a </a:t>
            </a:r>
            <a:r>
              <a:rPr lang="cs-CZ" sz="1800" dirty="0" err="1" smtClean="0"/>
              <a:t>násl</a:t>
            </a:r>
            <a:r>
              <a:rPr lang="cs-CZ" sz="1800" dirty="0" smtClean="0"/>
              <a:t>.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možné </a:t>
            </a:r>
            <a:r>
              <a:rPr lang="cs-CZ" sz="1000" b="1" dirty="0" smtClean="0"/>
              <a:t>liberační důvody </a:t>
            </a:r>
            <a:r>
              <a:rPr lang="cs-CZ" sz="1000" dirty="0" smtClean="0"/>
              <a:t>= jestliže provozovatel prokáže, že v době před porušením</a:t>
            </a:r>
          </a:p>
          <a:p>
            <a:pPr lvl="1"/>
            <a:r>
              <a:rPr lang="cs-CZ" sz="1000" dirty="0" smtClean="0"/>
              <a:t>a) bylo vozidlo, jehož je provozovatelem, odcizeno nebo byla odcizena jeho tabulka s přidělenou státní poznávací značkou, nebo</a:t>
            </a:r>
          </a:p>
          <a:p>
            <a:pPr lvl="1"/>
            <a:r>
              <a:rPr lang="cs-CZ" sz="1000" dirty="0" smtClean="0"/>
              <a:t>b) podal žádost o zápis změny provozovatele vozidla v registru silničních vozidel.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dále </a:t>
            </a:r>
            <a:r>
              <a:rPr lang="cs-CZ" sz="1000" b="1" dirty="0" smtClean="0"/>
              <a:t>přestupek provozovatele lze projednat pouze pokud</a:t>
            </a:r>
            <a:r>
              <a:rPr lang="cs-CZ" sz="1000" dirty="0" smtClean="0"/>
              <a:t> obecní úřad (obce III) učinil nezbytné kroky ke zjištění pachatele přestupku, jehož znaky porušení povinností řidiče nebo pravidel provozu na pozemních komunikacích vykazuje, a</a:t>
            </a:r>
          </a:p>
          <a:p>
            <a:pPr lvl="1"/>
            <a:r>
              <a:rPr lang="cs-CZ" sz="1000" dirty="0" smtClean="0"/>
              <a:t>a)</a:t>
            </a:r>
            <a:r>
              <a:rPr lang="cs-CZ" sz="1000" b="1" dirty="0" smtClean="0"/>
              <a:t> </a:t>
            </a:r>
            <a:r>
              <a:rPr lang="cs-CZ" sz="1000" dirty="0" smtClean="0"/>
              <a:t>nezahájil řízení o přestupku (řidiče) a věc odložil, protože nezjistil skutečnosti odůvodňující zahájení řízení proti určité osobě, nebo</a:t>
            </a:r>
          </a:p>
          <a:p>
            <a:pPr lvl="1"/>
            <a:r>
              <a:rPr lang="cs-CZ" sz="1000" dirty="0" smtClean="0"/>
              <a:t>b) řízení o přestupku (řidiče) zastavil, protože obviněnému z přestupku nebylo spáchání skutku prokázáno</a:t>
            </a:r>
          </a:p>
          <a:p>
            <a:pPr lvl="1"/>
            <a:r>
              <a:rPr lang="cs-CZ" sz="1000" b="1" dirty="0" smtClean="0"/>
              <a:t>= primárně odpovědnost řidiče</a:t>
            </a:r>
          </a:p>
          <a:p>
            <a:pPr lvl="1"/>
            <a:r>
              <a:rPr lang="cs-CZ" sz="1000" dirty="0" smtClean="0"/>
              <a:t>pokud však bylo zahájeno řízení o přestupku provozovatele, nelze již zahájit řízení o přestupku pro stejné porušení povinností řidiče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dále</a:t>
            </a:r>
            <a:r>
              <a:rPr lang="cs-CZ" sz="1000" dirty="0" smtClean="0"/>
              <a:t> řízení o přestupku provozovatele </a:t>
            </a:r>
            <a:r>
              <a:rPr lang="cs-CZ" sz="1000" b="1" dirty="0" smtClean="0"/>
              <a:t>není zahájeno ani tehdy, pokud provozovatel uhradí tzv. určenou částku</a:t>
            </a:r>
          </a:p>
          <a:p>
            <a:pPr lvl="1"/>
            <a:r>
              <a:rPr lang="cs-CZ" sz="1000" dirty="0" smtClean="0"/>
              <a:t>a to na základě výzvy obecního úřadu (obce III) provozovateli bezodkladně po zjištění nebo oznámení přestupku, pokud</a:t>
            </a:r>
          </a:p>
          <a:p>
            <a:pPr lvl="1"/>
            <a:r>
              <a:rPr lang="cs-CZ" sz="1000" dirty="0" smtClean="0"/>
              <a:t>a) jsou splněny podmínky pro přestupek provozovatele (viz dříve)</a:t>
            </a:r>
          </a:p>
          <a:p>
            <a:pPr lvl="1"/>
            <a:r>
              <a:rPr lang="cs-CZ" sz="1000" dirty="0" smtClean="0"/>
              <a:t>b) totožnost řidiče vozidla není známa nebo není zřejmá z podkladu pro zahájení řízení o přestupku a</a:t>
            </a:r>
          </a:p>
          <a:p>
            <a:pPr lvl="1"/>
            <a:r>
              <a:rPr lang="cs-CZ" sz="1000" dirty="0" smtClean="0"/>
              <a:t>c) porušení je možné projednat uložením pokuty příkazem na místě.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určená částka se stanoví </a:t>
            </a:r>
            <a:r>
              <a:rPr lang="cs-CZ" sz="1000" b="1" dirty="0" smtClean="0"/>
              <a:t>ve stejné výši jako pokuta, kterou lze uložit příkazem na místě</a:t>
            </a:r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jinak (v rámci řízení o přestupku provozovatele vozidla lze uložit pokutu v rozmezí pokuty pro přestupek, jehož znaky porušení vykazuje; </a:t>
            </a:r>
            <a:r>
              <a:rPr lang="cs-CZ" sz="1000" b="1" dirty="0" smtClean="0"/>
              <a:t>pokuta však nepřevýší 10000 Kč </a:t>
            </a:r>
            <a:r>
              <a:rPr lang="cs-CZ" sz="1000" dirty="0" smtClean="0"/>
              <a:t>(stejně tak nelze trest zákazu činnosti)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provozovatele vozidla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24. 5. 2017,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3 As 114/2016-46,</a:t>
            </a:r>
          </a:p>
          <a:p>
            <a:pPr lvl="1"/>
            <a:r>
              <a:rPr lang="cs-CZ" sz="1000" dirty="0" smtClean="0"/>
              <a:t>I. V případě, že provozovatel vozidla na základě poučení ve výzvě k úhradě určené částky podle § 125h odst. 1 zákona č. 361/2000 Sb., o silničním provozu, ve stanovené lhůtě správnímu orgánu nesdělí údaje o totožnosti řidiče vozidla v době spáchání přestupku, správní orgán </a:t>
            </a:r>
            <a:r>
              <a:rPr lang="cs-CZ" sz="1000" b="1" dirty="0" smtClean="0"/>
              <a:t>zpravidla není povinen pokračovat v šetření přestupku a vyzývat provozovatele vozidla k podání vysvětlení podle § 60 zákona č. 200/1990 Sb., o přestupcích, ale může přistoupit k zahájení řízení o správním deliktu provozovatele vozidla podle § 125f odst. 1</a:t>
            </a:r>
            <a:r>
              <a:rPr lang="cs-CZ" sz="1000" dirty="0" smtClean="0"/>
              <a:t> zákona o silničním provozu.</a:t>
            </a:r>
          </a:p>
          <a:p>
            <a:pPr lvl="1"/>
            <a:r>
              <a:rPr lang="cs-CZ" sz="1000" dirty="0" smtClean="0"/>
              <a:t>II. </a:t>
            </a:r>
            <a:r>
              <a:rPr lang="cs-CZ" sz="1000" b="1" dirty="0" smtClean="0"/>
              <a:t>Právní obrana provozovatele </a:t>
            </a:r>
            <a:r>
              <a:rPr lang="cs-CZ" sz="1000" dirty="0" smtClean="0"/>
              <a:t>v řízení o správním deliktu provozovatele vozidla podle § 125f odst. 1 zákona č. 361/2000 Sb., o silničním provozu, </a:t>
            </a:r>
            <a:r>
              <a:rPr lang="cs-CZ" sz="1000" b="1" dirty="0" smtClean="0"/>
              <a:t>není omezena jen na možnost prokázání liberačních důvodů podle § 125f odst. 5 tohoto zákona, ale může spočívat též v popření naplnění znaků skutkové podstaty správního deliktu </a:t>
            </a:r>
            <a:r>
              <a:rPr lang="cs-CZ" sz="1000" dirty="0" smtClean="0"/>
              <a:t>vymezených v § 125f odst. 1 a 2 ve spojení s § 125c a navazujícími ustanoveními zákona o silničním provozu, </a:t>
            </a:r>
            <a:r>
              <a:rPr lang="cs-CZ" sz="1000" b="1" dirty="0" smtClean="0"/>
              <a:t>popř. v nesplnění procesních předpokladů pro zahájení tohoto řízení</a:t>
            </a:r>
            <a:r>
              <a:rPr lang="cs-CZ" sz="1000" dirty="0" smtClean="0"/>
              <a:t>.</a:t>
            </a:r>
          </a:p>
          <a:p>
            <a:pPr lvl="1"/>
            <a:r>
              <a:rPr lang="cs-CZ" sz="1000" dirty="0" smtClean="0"/>
              <a:t>III. Skutečnost, že lhůta, v níž může provozovatel vozidla sdělit údaje o totožnosti řidiče vozidla v době spáchání přestupku a předejít tím zahájení řízení o správním deliktu provozovatele vozidla podle § 125f odst. 1 zákona č. 361/2000 Sb., o silničním provozu, běží před zahájením správního řízení, nepředstavuje zásah do ústavního práva provozovatele vozidla na právní pomoc.</a:t>
            </a:r>
            <a:endParaRPr lang="cs-CZ" sz="1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provozovatele vozidla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11. 12. 2014,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3 As 7/2014-21</a:t>
            </a:r>
          </a:p>
          <a:p>
            <a:pPr lvl="1"/>
            <a:r>
              <a:rPr lang="cs-CZ" sz="1000" dirty="0" smtClean="0"/>
              <a:t>Pokud šetření k osobě konkrétního pachatele přestupku podle § 125f odst. 4 zákona č. 361/2000 Sb., o provozu na pozemních komunikacích, vede správní orgán k závěru, že by </a:t>
            </a:r>
            <a:r>
              <a:rPr lang="cs-CZ" sz="1000" b="1" dirty="0" smtClean="0"/>
              <a:t>jím měla být blíže neurčená tzv. osoba blízká řidiče označeného provozovatelem vozidla, nezbavuje to provozovatele odpovědnosti za správní delikt podle § 125f odst. 1 zmíněného zákona</a:t>
            </a:r>
            <a:r>
              <a:rPr lang="cs-CZ" sz="1000" dirty="0" smtClean="0"/>
              <a:t>.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Rozsudek NSS ze dne </a:t>
            </a:r>
            <a:r>
              <a:rPr lang="pt-BR" sz="1800" dirty="0" smtClean="0"/>
              <a:t>28. 11. 2016</a:t>
            </a:r>
            <a:r>
              <a:rPr lang="cs-CZ" sz="1800" dirty="0" smtClean="0"/>
              <a:t>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</a:t>
            </a:r>
            <a:r>
              <a:rPr lang="pt-BR" sz="1800" dirty="0" smtClean="0"/>
              <a:t>8 As 156/2016-35</a:t>
            </a:r>
            <a:endParaRPr lang="cs-CZ" sz="1800" dirty="0" smtClean="0"/>
          </a:p>
          <a:p>
            <a:pPr lvl="1"/>
            <a:r>
              <a:rPr lang="cs-CZ" sz="1000" dirty="0" smtClean="0"/>
              <a:t>Pro založení odpovědnosti provozovatele vozidla za správní delikt je sice podle § 125f odst. 2 písm. b) zákona č. 361/2000 Sb., o provozu na pozemních komunikacích nutné, aby porušení povinností řidiče nebo pravidel provozu na pozemních komunikacích vykazovalo znaky přestupku podle tohoto zákona, </a:t>
            </a:r>
            <a:r>
              <a:rPr lang="cs-CZ" sz="1000" b="1" dirty="0" smtClean="0"/>
              <a:t>toto ustanovení však nelze vykládat tak, že jsou správní orgány v řízení o správním deliktu povinny zjišťovat, zda byly naplněny všechny předpoklady přestupkové odpovědnosti řidiče vozidla</a:t>
            </a:r>
            <a:r>
              <a:rPr lang="cs-CZ" sz="1000" dirty="0" smtClean="0"/>
              <a:t>. Pro splnění podmínky podle § 125f odst. 2 písm. b) citovaného zákona postačí, že jednání řidiče vykazuje znaky přestupku.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Rozsudek NSS ze dne 26. 11. 2014,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1 As 131/2014-45</a:t>
            </a:r>
          </a:p>
          <a:p>
            <a:pPr lvl="1"/>
            <a:r>
              <a:rPr lang="cs-CZ" sz="1000" dirty="0" smtClean="0"/>
              <a:t>Výzva k uhrazení určené částky podle § 125h zákona č. 361/2000 Sb., o provozu na pozemních komunikacích, je vydávána pouze v případě naplnění podmínek specifikovaných v odstavci 1 tohoto ustanovení. </a:t>
            </a:r>
            <a:r>
              <a:rPr lang="cs-CZ" sz="1000" b="1" dirty="0" smtClean="0"/>
              <a:t>Není-li některá z podmínek § 125h odst. 1 zákona o provozu na pozemních komunikacích naplněna, může být řízení podle § 125f tohoto zákona s provozovatelem vozidla zahájeno, aniž by zahájení řízení předcházelo vydání výzvy k uhrazení určené částky.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Kauce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Vybírání kauce (§ 124a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policista je při dohledu na bezpečnost a plynulost provozu na pozemních komunikacích oprávněn vybrat kauci v rozmezí </a:t>
            </a:r>
            <a:r>
              <a:rPr lang="cs-CZ" sz="1000" b="1" dirty="0" smtClean="0"/>
              <a:t>od 3500 Kč do 50000 Kč od řidiče</a:t>
            </a:r>
            <a:r>
              <a:rPr lang="cs-CZ" sz="1000" dirty="0" smtClean="0"/>
              <a:t>, </a:t>
            </a:r>
          </a:p>
          <a:p>
            <a:pPr lvl="1"/>
            <a:r>
              <a:rPr lang="cs-CZ" sz="1000" dirty="0" smtClean="0"/>
              <a:t>který je </a:t>
            </a:r>
            <a:r>
              <a:rPr lang="cs-CZ" sz="1000" b="1" dirty="0" smtClean="0"/>
              <a:t>podezřelý ze spáchání přestupku </a:t>
            </a:r>
            <a:r>
              <a:rPr lang="cs-CZ" sz="1000" dirty="0" smtClean="0"/>
              <a:t>podle tohoto zákona, </a:t>
            </a:r>
          </a:p>
          <a:p>
            <a:pPr lvl="1"/>
            <a:r>
              <a:rPr lang="cs-CZ" sz="1000" b="1" dirty="0" smtClean="0"/>
              <a:t>je-li důvodné podezření, že se bude vyhýbat řízení o přestupku </a:t>
            </a:r>
            <a:r>
              <a:rPr lang="cs-CZ" sz="1000" dirty="0" smtClean="0"/>
              <a:t>nebo že by případné </a:t>
            </a:r>
            <a:r>
              <a:rPr lang="cs-CZ" sz="1000" b="1" dirty="0" smtClean="0"/>
              <a:t>vymáhání uložené pokuty bylo spojeno s nepřiměřenými náklady</a:t>
            </a:r>
            <a:r>
              <a:rPr lang="cs-CZ" sz="1000" dirty="0" smtClean="0"/>
              <a:t>, popřípadě nebylo vůbec možné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výše kauce nesmí překročit nejvyšší výměru pokuty, kterou lze za daný přestupek uložit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při výběru kauce policista poučí řidiče o účelu vybrání kauce a podmínkách jejího vrácení a vystaví ve 3 vyhotoveních </a:t>
            </a:r>
            <a:r>
              <a:rPr lang="cs-CZ" sz="1000" b="1" dirty="0" smtClean="0"/>
              <a:t>písemné potvrzení o vybrání kauce </a:t>
            </a:r>
            <a:r>
              <a:rPr lang="cs-CZ" sz="1000" dirty="0" smtClean="0"/>
              <a:t>(1 pro evidenční účely policie, 1 řidiči a 1 vyhotovení předá spolu s kaucí nejpozději následující pracovní den správnímu orgánu, který je příslušný k vedení řízení o přestupku)</a:t>
            </a:r>
          </a:p>
          <a:p>
            <a:pPr lvl="1"/>
            <a:r>
              <a:rPr lang="cs-CZ" sz="1000" dirty="0" smtClean="0"/>
              <a:t>ve kterém musí být uveden důvod vybrání kauce, její výše a správní orgán, který je příslušný k vedení řízení o přestupku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Vrácení, započtení a propadnutí kauce (§ 124b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kauce se vrátí v plné výši, nebyl-li řidič v řízení o přestupku shledán vinným z jeho spáchání</a:t>
            </a:r>
          </a:p>
          <a:p>
            <a:pPr lvl="1"/>
            <a:r>
              <a:rPr lang="cs-CZ" sz="1000" dirty="0" smtClean="0"/>
              <a:t>je-li v řízení o přestupku uložena řidiči pokuta a povinnost k úhradě nákladů řízení, rozhodne správní orgán o započtení složené kauce na zaplacení uložené pokuty a nákladů řízení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kauce propadne, jestliže </a:t>
            </a:r>
            <a:r>
              <a:rPr lang="cs-CZ" sz="1000" dirty="0" smtClean="0"/>
              <a:t>nelze</a:t>
            </a:r>
          </a:p>
          <a:p>
            <a:pPr lvl="1"/>
            <a:r>
              <a:rPr lang="cs-CZ" sz="1000" dirty="0" smtClean="0"/>
              <a:t>a) řízení ukončit rozhodnutím ve věci proto, že podezřelý z přestupku je nedosažitelný nebo nečinný, nebo</a:t>
            </a:r>
          </a:p>
          <a:p>
            <a:pPr lvl="1"/>
            <a:r>
              <a:rPr lang="cs-CZ" sz="1000" dirty="0" smtClean="0"/>
              <a:t>b) rozhodnutí ve věci, kterým byl řidič shledán vinným, nelze doručit z důvodů výše</a:t>
            </a:r>
          </a:p>
          <a:p>
            <a:pPr lvl="1"/>
            <a:r>
              <a:rPr lang="cs-CZ" sz="1000" dirty="0" smtClean="0"/>
              <a:t>propadlá kauce je příjmem rozpočtu, ze kterého je hrazena činnost správního orgánu, který je příslušný k vedení řízení o přestupku.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endParaRPr lang="cs-CZ" sz="18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Bodové hodnocení porušení povinností stanovených </a:t>
            </a:r>
            <a:r>
              <a:rPr lang="cs-CZ" sz="1800" dirty="0" err="1" smtClean="0"/>
              <a:t>ZoSP</a:t>
            </a:r>
            <a:r>
              <a:rPr lang="cs-CZ" sz="1800" dirty="0" smtClean="0"/>
              <a:t> (§ 123a a </a:t>
            </a:r>
            <a:r>
              <a:rPr lang="cs-CZ" sz="1800" dirty="0" err="1" smtClean="0"/>
              <a:t>násl</a:t>
            </a:r>
            <a:r>
              <a:rPr lang="cs-CZ" sz="1800" dirty="0" smtClean="0"/>
              <a:t>.)</a:t>
            </a:r>
          </a:p>
          <a:p>
            <a:pPr lvl="1"/>
            <a:r>
              <a:rPr lang="cs-CZ" sz="1000" dirty="0" smtClean="0"/>
              <a:t>bodovým hodnocením se zajišťuje sledování opakovaného páchání přestupků, jednání, které má znaky přestupku podle jiného právního předpisu, nebo trestných činů, spáchaných porušením vybraných povinností stanovených předpisy o provozu na pozemních komunikacích řidičem motorového vozidla nebo že se řidič porušování těchto povinností nedopouští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 ČR systém přičítání bodů do výše 12, v některých zemích odečítání do nuly</a:t>
            </a:r>
          </a:p>
          <a:p>
            <a:pPr lvl="1"/>
            <a:r>
              <a:rPr lang="cs-CZ" sz="1000" dirty="0" smtClean="0"/>
              <a:t>bodové hodnocení v současnosti </a:t>
            </a:r>
            <a:r>
              <a:rPr lang="cs-CZ" sz="1000" b="1" dirty="0" smtClean="0"/>
              <a:t>zavedeno ve většině zemí EU </a:t>
            </a:r>
            <a:r>
              <a:rPr lang="cs-CZ" sz="1000" dirty="0" smtClean="0"/>
              <a:t>(určitou variantu nemá pouze </a:t>
            </a:r>
            <a:r>
              <a:rPr lang="cs-CZ" sz="1000" i="1" dirty="0" smtClean="0"/>
              <a:t>Belgie, Nizozemí, Portugalsko, Švédsko, Finsko, Rumunsko, Litva, Estonsko a Slovensko</a:t>
            </a:r>
            <a:r>
              <a:rPr lang="cs-CZ" sz="1000" dirty="0" smtClean="0"/>
              <a:t>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dosažení 12 bodů ústí v pozbytí řidičského oprávnění </a:t>
            </a:r>
            <a:r>
              <a:rPr lang="cs-CZ" sz="1000" dirty="0" smtClean="0"/>
              <a:t>uplynutím 5 pracovních dnů ode dne, v němž bylo doručeno oznámení</a:t>
            </a:r>
          </a:p>
          <a:p>
            <a:pPr lvl="1"/>
            <a:r>
              <a:rPr lang="cs-CZ" sz="1000" dirty="0" smtClean="0"/>
              <a:t>současně povinnost odevzdat řidičský průkaz</a:t>
            </a:r>
          </a:p>
          <a:p>
            <a:pPr lvl="1"/>
            <a:r>
              <a:rPr lang="cs-CZ" sz="1000" dirty="0" smtClean="0"/>
              <a:t>o vrácení  řidičského oprávnění lze žádat nejdříve </a:t>
            </a:r>
            <a:r>
              <a:rPr lang="cs-CZ" sz="1000" b="1" dirty="0" smtClean="0"/>
              <a:t>po uplynutí 1 roku </a:t>
            </a:r>
            <a:r>
              <a:rPr lang="cs-CZ" sz="1000" dirty="0" smtClean="0"/>
              <a:t>ode dne pozbytí řidičského oprávnění </a:t>
            </a:r>
          </a:p>
          <a:p>
            <a:pPr lvl="1"/>
            <a:r>
              <a:rPr lang="cs-CZ" sz="1000" dirty="0" smtClean="0"/>
              <a:t>současně upraveno odečítání bodu v čase, pokud nebyl spáchán přestupek (4 za rok)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body </a:t>
            </a:r>
            <a:r>
              <a:rPr lang="cs-CZ" sz="1000" b="1" dirty="0" smtClean="0"/>
              <a:t>evidovány v registru řidičů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udělování bodů </a:t>
            </a:r>
            <a:r>
              <a:rPr lang="cs-CZ" sz="1000" b="1" dirty="0" smtClean="0"/>
              <a:t>separátně od trestu za dopravní přestupek</a:t>
            </a:r>
          </a:p>
          <a:p>
            <a:pPr lvl="1"/>
            <a:r>
              <a:rPr lang="cs-CZ" sz="1000" dirty="0" smtClean="0"/>
              <a:t>záznam bodů provádí příslušný obecní úřad (obce III) ke dni nabytí právní moci rozhodnutí o uložení trestu za přestupek</a:t>
            </a:r>
          </a:p>
          <a:p>
            <a:pPr lvl="1"/>
            <a:r>
              <a:rPr lang="cs-CZ" sz="1000" dirty="0" smtClean="0"/>
              <a:t>problém = řidič není informován o stavu „bodového konta“, zvláště v případě projednání přestupku příkazem na místě si nemusí být udělených bodů vědom</a:t>
            </a:r>
          </a:p>
          <a:p>
            <a:pPr lvl="1"/>
            <a:r>
              <a:rPr lang="cs-CZ" sz="1000" dirty="0" smtClean="0"/>
              <a:t>tuto informaci lze ale získat u příslušného obecního úřadu  či na kontaktním místu veřejné správy (</a:t>
            </a:r>
            <a:r>
              <a:rPr lang="cs-CZ" sz="1000" dirty="0" err="1" smtClean="0"/>
              <a:t>CzechPoint</a:t>
            </a:r>
            <a:r>
              <a:rPr lang="cs-CZ" sz="1000" dirty="0" smtClean="0"/>
              <a:t>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bodové hodnocení vybraných přestupků upraveno </a:t>
            </a:r>
            <a:r>
              <a:rPr lang="cs-CZ" sz="1000" b="1" dirty="0" smtClean="0"/>
              <a:t>v příloze </a:t>
            </a:r>
            <a:r>
              <a:rPr lang="cs-CZ" sz="1000" b="1" dirty="0" err="1" smtClean="0"/>
              <a:t>ZoSP</a:t>
            </a:r>
            <a:r>
              <a:rPr lang="cs-CZ" sz="1000" b="1" dirty="0" smtClean="0"/>
              <a:t> </a:t>
            </a:r>
            <a:r>
              <a:rPr lang="cs-CZ" sz="1000" dirty="0" smtClean="0"/>
              <a:t>(výběrově viz dále)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jako prostředek ochrany proti nesprávnému záznamu bodu upravuje </a:t>
            </a:r>
            <a:r>
              <a:rPr lang="cs-CZ" sz="1000" dirty="0" err="1" smtClean="0"/>
              <a:t>ZoSP</a:t>
            </a:r>
            <a:r>
              <a:rPr lang="cs-CZ" sz="1000" dirty="0" smtClean="0"/>
              <a:t> možnost podat </a:t>
            </a:r>
            <a:r>
              <a:rPr lang="cs-CZ" sz="1000" b="1" dirty="0" smtClean="0"/>
              <a:t>námitky proti provedení záznamu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2 body</a:t>
            </a:r>
          </a:p>
          <a:p>
            <a:pPr lvl="1"/>
            <a:r>
              <a:rPr lang="cs-CZ" sz="1000" b="1" dirty="0" smtClean="0"/>
              <a:t>držení telefonního přístroje </a:t>
            </a:r>
            <a:r>
              <a:rPr lang="cs-CZ" sz="1000" dirty="0" smtClean="0"/>
              <a:t>nebo jiného hovorového nebo záznamového zařízení v ruce nebo jiným způsobem při řízení vozidla</a:t>
            </a:r>
          </a:p>
          <a:p>
            <a:pPr lvl="1"/>
            <a:r>
              <a:rPr lang="cs-CZ" sz="1000" dirty="0" smtClean="0"/>
              <a:t>překročení nejvyšší dovolené rychlosti stanovené zákonem nebo dopravní značkou </a:t>
            </a:r>
            <a:r>
              <a:rPr lang="cs-CZ" sz="1000" b="1" dirty="0" smtClean="0"/>
              <a:t>o více než 5 km/h a méně než 20 km/h v obci </a:t>
            </a:r>
            <a:r>
              <a:rPr lang="cs-CZ" sz="1000" dirty="0" smtClean="0"/>
              <a:t>nebo o více než 10 km/h a méně než 30 km/h mimo obec</a:t>
            </a:r>
          </a:p>
          <a:p>
            <a:r>
              <a:rPr lang="cs-CZ" sz="1800" dirty="0" smtClean="0"/>
              <a:t>3 body</a:t>
            </a:r>
          </a:p>
          <a:p>
            <a:pPr lvl="1"/>
            <a:r>
              <a:rPr lang="cs-CZ" sz="1000" b="1" dirty="0" smtClean="0"/>
              <a:t>nezastavení vozidla před přechodem </a:t>
            </a:r>
            <a:r>
              <a:rPr lang="cs-CZ" sz="1000" dirty="0" smtClean="0"/>
              <a:t>pro chodce v případech, kdy je řidič povinen tak učinit</a:t>
            </a:r>
          </a:p>
          <a:p>
            <a:pPr lvl="1"/>
            <a:r>
              <a:rPr lang="cs-CZ" sz="1000" dirty="0" smtClean="0"/>
              <a:t>překročení nejvyšší dovolené rychlosti stanovené zákonem nebo dopravní značkou </a:t>
            </a:r>
            <a:r>
              <a:rPr lang="cs-CZ" sz="1000" b="1" dirty="0" smtClean="0"/>
              <a:t>o 20 km/h a více v obci </a:t>
            </a:r>
            <a:r>
              <a:rPr lang="cs-CZ" sz="1000" dirty="0" smtClean="0"/>
              <a:t>nebo o 30 km/h a více mimo obec</a:t>
            </a:r>
          </a:p>
          <a:p>
            <a:r>
              <a:rPr lang="cs-CZ" sz="1800" dirty="0" smtClean="0"/>
              <a:t>4 body</a:t>
            </a:r>
          </a:p>
          <a:p>
            <a:pPr lvl="1"/>
            <a:r>
              <a:rPr lang="cs-CZ" sz="1000" b="1" dirty="0" smtClean="0"/>
              <a:t>nedání přednosti v jízdě </a:t>
            </a:r>
            <a:r>
              <a:rPr lang="cs-CZ" sz="1000" dirty="0" smtClean="0"/>
              <a:t>v případech, ve kterých je řidič povinen dát přednost v jízdě</a:t>
            </a:r>
          </a:p>
          <a:p>
            <a:pPr lvl="1"/>
            <a:r>
              <a:rPr lang="cs-CZ" sz="1000" dirty="0" smtClean="0"/>
              <a:t>řízení motorového vozidla </a:t>
            </a:r>
            <a:r>
              <a:rPr lang="cs-CZ" sz="1000" b="1" dirty="0" smtClean="0"/>
              <a:t>bez držení příslušné skupiny nebo podskupiny řidičského oprávnění</a:t>
            </a:r>
          </a:p>
          <a:p>
            <a:r>
              <a:rPr lang="cs-CZ" sz="1800" dirty="0" smtClean="0"/>
              <a:t>5 bodů</a:t>
            </a:r>
          </a:p>
          <a:p>
            <a:pPr lvl="1"/>
            <a:r>
              <a:rPr lang="cs-CZ" sz="1000" b="1" dirty="0" smtClean="0"/>
              <a:t>řízení vozidla, které je technicky nezpůsobilé </a:t>
            </a:r>
            <a:r>
              <a:rPr lang="cs-CZ" sz="1000" dirty="0" smtClean="0"/>
              <a:t>k provozu na pozemních komunikacích tak závažným způsobem, že bezprostředně ohrožuje ostatní účastníky provozu na pozemních komunikacích</a:t>
            </a:r>
          </a:p>
          <a:p>
            <a:pPr lvl="1"/>
            <a:r>
              <a:rPr lang="cs-CZ" sz="1000" dirty="0" smtClean="0"/>
              <a:t>překročení nejvyšší dovolené rychlosti stanovené zákonem nebo dopravní značkou </a:t>
            </a:r>
            <a:r>
              <a:rPr lang="cs-CZ" sz="1000" b="1" dirty="0" smtClean="0"/>
              <a:t>o 40 km/h a více v obci </a:t>
            </a:r>
            <a:r>
              <a:rPr lang="cs-CZ" sz="1000" dirty="0" smtClean="0"/>
              <a:t>nebo o 50 km/h a více mimo obec</a:t>
            </a:r>
          </a:p>
          <a:p>
            <a:r>
              <a:rPr lang="cs-CZ" sz="1800" dirty="0" smtClean="0"/>
              <a:t>7 bodů</a:t>
            </a:r>
          </a:p>
          <a:p>
            <a:pPr lvl="1"/>
            <a:r>
              <a:rPr lang="cs-CZ" sz="1000" dirty="0" smtClean="0"/>
              <a:t>různé </a:t>
            </a:r>
            <a:r>
              <a:rPr lang="cs-CZ" sz="1000" b="1" dirty="0" smtClean="0"/>
              <a:t>nejzávažnější přestupky </a:t>
            </a:r>
            <a:r>
              <a:rPr lang="cs-CZ" sz="1000" dirty="0" smtClean="0"/>
              <a:t>(řízení pod vlivem alkoholu, způsobení dopravní nehody se zraněním apod.)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Usnesení rozšířeného senátu NSS ze dne 30. 9. 2015, </a:t>
            </a:r>
            <a:r>
              <a:rPr lang="cs-CZ" sz="1800" dirty="0" err="1" smtClean="0"/>
              <a:t>č.j</a:t>
            </a:r>
            <a:r>
              <a:rPr lang="cs-CZ" sz="1800" dirty="0" smtClean="0"/>
              <a:t>. 6 As 114/2014-55</a:t>
            </a:r>
          </a:p>
          <a:p>
            <a:pPr lvl="1"/>
            <a:r>
              <a:rPr lang="cs-CZ" sz="1000" b="1" dirty="0" smtClean="0"/>
              <a:t>Záznam stanoveného počtu bodů </a:t>
            </a:r>
            <a:r>
              <a:rPr lang="cs-CZ" sz="1000" dirty="0" smtClean="0"/>
              <a:t>v registru řidičů podle § 123b odst. 1 zákona č. 361/2000 Sb., o provozu na pozemních komunikacích, </a:t>
            </a:r>
            <a:r>
              <a:rPr lang="cs-CZ" sz="1000" b="1" dirty="0" smtClean="0"/>
              <a:t>je „trestem“ ve smyslu čl. 40 odst. 6 Listiny základních práv a svobod a čl. 7 odst. 1 věty druhé Úmluvy o ochraně lidských práv a základních svobod</a:t>
            </a:r>
            <a:r>
              <a:rPr lang="cs-CZ" sz="1000" dirty="0" smtClean="0"/>
              <a:t>.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Rozsudek NSS ze dne 27. 4. 2016.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6 As 60/2016-23</a:t>
            </a:r>
          </a:p>
          <a:p>
            <a:pPr lvl="1"/>
            <a:r>
              <a:rPr lang="cs-CZ" sz="1000" dirty="0" smtClean="0"/>
              <a:t>I. </a:t>
            </a:r>
            <a:r>
              <a:rPr lang="cs-CZ" sz="1000" b="1" dirty="0" smtClean="0"/>
              <a:t>Při záznamu bodů do registru řidičů se zásada příkazu retroaktivity ve prospěch pachatele </a:t>
            </a:r>
            <a:r>
              <a:rPr lang="cs-CZ" sz="1000" dirty="0" smtClean="0"/>
              <a:t>(čl. 40 odst. 6 věta druhá Listiny základních práv a svobod) ve smyslu usnesení rozšířeného senátu Nejvyššího správního soudu ze dne 30. 9. 2015, </a:t>
            </a:r>
            <a:r>
              <a:rPr lang="cs-CZ" sz="1000" dirty="0" err="1" smtClean="0"/>
              <a:t>čj</a:t>
            </a:r>
            <a:r>
              <a:rPr lang="cs-CZ" sz="1000" dirty="0" smtClean="0"/>
              <a:t>. 6 As 114/2014-55, č. 3339/2016 Sb. NSS, </a:t>
            </a:r>
            <a:r>
              <a:rPr lang="cs-CZ" sz="1000" b="1" dirty="0" smtClean="0"/>
              <a:t>uplatní toliko v těch případech, kdy ke změně zákona v pachatelův prospěch (ke snížení počtu bodů zaznamenávaných za daný přestupek) došlo v období mezi spácháním přestupku a okamžikem nabytí právní moci rozhodnutí o tomto přestupku.</a:t>
            </a:r>
            <a:r>
              <a:rPr lang="cs-CZ" sz="1000" dirty="0" smtClean="0"/>
              <a:t> Usnesení rozšířeného senátu </a:t>
            </a:r>
            <a:r>
              <a:rPr lang="cs-CZ" sz="1000" dirty="0" err="1" smtClean="0"/>
              <a:t>čj</a:t>
            </a:r>
            <a:r>
              <a:rPr lang="cs-CZ" sz="1000" dirty="0" smtClean="0"/>
              <a:t>. 6 As 114/2014-55 nelze interpretovat tak, že by správním orgánům až v řízení o námitkách přikazovalo v případech, kdy byl přestupek spáchán i o něm bylo pravomocně rozhodnuto před změnou právní úpravy, znovu rozhodovat o „potrestání“ přestupce a revidovat body zaznamenané v registru řidičů jen proto, že v době po uložení pokuty za přestupek v blokovém řízení nebo nabytí právní moci rozhodnutí o přestupku a před námitkovým řízením došlo ke změně zákona ve prospěch pachatele. </a:t>
            </a:r>
          </a:p>
          <a:p>
            <a:pPr lvl="1"/>
            <a:r>
              <a:rPr lang="cs-CZ" sz="1000" dirty="0" smtClean="0"/>
              <a:t>II. </a:t>
            </a:r>
            <a:r>
              <a:rPr lang="cs-CZ" sz="1000" b="1" dirty="0" smtClean="0"/>
              <a:t>Přezkoumává-li správní orgán v námitkovém řízení </a:t>
            </a:r>
            <a:r>
              <a:rPr lang="cs-CZ" sz="1000" dirty="0" smtClean="0"/>
              <a:t>(§ 123f zákona č. 361/2000 Sb., o provozu na pozemních komunikacích) správnost počtu bodů zaznamenaných do registru řidičů, </a:t>
            </a:r>
            <a:r>
              <a:rPr lang="cs-CZ" sz="1000" b="1" dirty="0" smtClean="0"/>
              <a:t>činí tak ve vztahu k zákonu účinnému v době spáchání přestupku </a:t>
            </a:r>
            <a:r>
              <a:rPr lang="cs-CZ" sz="1000" dirty="0" smtClean="0"/>
              <a:t>(čl. 40 odst. 6 věta první Listiny základních práv a svobod) nebo - pokud je to pro pachatele příznivější (čl. 40 odst. 6 věta druhá Listiny základních práv a svobod) - ve vztahu k zákonu účinnému ke dni rozhodnutí v blokovém řízení či ke dni nabytí právní moci rozhodnutí o přestupku. </a:t>
            </a:r>
          </a:p>
          <a:p>
            <a:pPr fontAlgn="ctr"/>
            <a:endParaRPr lang="cs-CZ" sz="1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Bodové hodnocení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Rozsudek NSS ze dne </a:t>
            </a:r>
            <a:r>
              <a:rPr lang="pt-BR" sz="1800" dirty="0" smtClean="0"/>
              <a:t>6. 8. 2009</a:t>
            </a:r>
            <a:r>
              <a:rPr lang="cs-CZ" sz="1800" dirty="0" smtClean="0"/>
              <a:t>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</a:t>
            </a:r>
            <a:r>
              <a:rPr lang="pt-BR" sz="1800" dirty="0" smtClean="0"/>
              <a:t>9 As 96/2008-44</a:t>
            </a:r>
            <a:endParaRPr lang="cs-CZ" sz="1800" dirty="0" smtClean="0"/>
          </a:p>
          <a:p>
            <a:pPr lvl="1"/>
            <a:r>
              <a:rPr lang="cs-CZ" sz="1000" b="1" dirty="0" smtClean="0"/>
              <a:t>Správní orgán rozhodující v řízení o námitkách proti provedenému záznamu bodů </a:t>
            </a:r>
            <a:r>
              <a:rPr lang="cs-CZ" sz="1000" dirty="0" smtClean="0"/>
              <a:t>v registru řidičů (§ 123f zákona č. 361/2000 Sb., zákon o silničním provozu) </a:t>
            </a:r>
            <a:r>
              <a:rPr lang="cs-CZ" sz="1000" b="1" dirty="0" smtClean="0"/>
              <a:t>je oprávněn zkoumat pouze to, zda existuje způsobilý podklad pro záznam </a:t>
            </a:r>
            <a:r>
              <a:rPr lang="cs-CZ" sz="1000" dirty="0" smtClean="0"/>
              <a:t>(tj. pravomocné rozhodnutí příslušného orgánu veřejné správy či soudu ve smyslu § 123b odst. 1 a 2 citovaného zákona), </a:t>
            </a:r>
            <a:r>
              <a:rPr lang="cs-CZ" sz="1000" b="1" dirty="0" smtClean="0"/>
              <a:t>zda záznam v registru řidičů byl proveden zcela v souladu s tímto způsobilým podkladem a zda počet připsaných bodů odpovídá v příloze k citovanému zákonu obsaženému bodovému hodnocení jednání</a:t>
            </a:r>
            <a:r>
              <a:rPr lang="cs-CZ" sz="1000" dirty="0" smtClean="0"/>
              <a:t>. Správní orgán však v tomto řízení zásadně nepřezkoumává správnost a zákonnost aktů orgánů veřejné moci, na základě kterých byl záznam proveden, neboť na tyto akty je třeba nahlížet jako na správné a zákonné, a to až do okamžiku než je příslušný orgán veřejné moci zákonem předvídaným postupem prohlásí za nezákonné a zruší je (zásada presumpce správnosti aktů orgánů veřejné moci).</a:t>
            </a:r>
          </a:p>
          <a:p>
            <a:endParaRPr lang="cs-CZ" sz="1800" dirty="0" smtClean="0"/>
          </a:p>
          <a:p>
            <a:r>
              <a:rPr lang="cs-CZ" sz="1800" dirty="0" smtClean="0"/>
              <a:t>Rozsudek NSS ze dne 24. 8. 2010, č. </a:t>
            </a:r>
            <a:r>
              <a:rPr lang="cs-CZ" sz="1800" dirty="0" err="1" smtClean="0"/>
              <a:t>j</a:t>
            </a:r>
            <a:r>
              <a:rPr lang="cs-CZ" sz="1800" dirty="0" smtClean="0"/>
              <a:t>. 5 As 39/2010-76</a:t>
            </a:r>
          </a:p>
          <a:p>
            <a:pPr lvl="1"/>
            <a:r>
              <a:rPr lang="cs-CZ" sz="1000" dirty="0" smtClean="0"/>
              <a:t>Oznámení policie, na základě kterých je prováděno hodnocení dosaženého počtu bodů (§ 123b odst. 2 zákona č. 361/2000 Sb., o silničním provozu), poskytuje správnímu orgánu pouze určitou informaci o věci; nelze však z něj bez dalšího vycházet v případech, vyskytnou-li se v řízení pochybnosti o údajích zde zaznamenaných. </a:t>
            </a:r>
            <a:r>
              <a:rPr lang="cs-CZ" sz="1000" b="1" dirty="0" smtClean="0"/>
              <a:t>K dokazování průběhu událostí popsaných v úředním záznamu je proto třeba v takovém případě vyžádat další důkazy prokazující skutečnosti zde uvedené, např. část pokutového bloku prokazující, že přestupek byl v blokovém řízení projednán. </a:t>
            </a:r>
            <a:r>
              <a:rPr lang="cs-CZ" sz="1000" dirty="0" smtClean="0"/>
              <a:t>Tento záznam sám o sobě však nemůže být důkazem, na základě něhož by správní orgán bez dalšího vzal za prokázané, že se stěžovatel přestupku dopustil, že byl projednán v blokovém řízení a že existuje právní podklad pro provedení záznamu v registru řidičů</a:t>
            </a:r>
            <a:endParaRPr lang="cs-CZ" sz="1800" dirty="0" smtClean="0"/>
          </a:p>
          <a:p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Některá související oprávnění</a:t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Zabránění v jízdě (§ 118a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b="1" dirty="0" smtClean="0"/>
              <a:t>policista může </a:t>
            </a:r>
            <a:r>
              <a:rPr lang="cs-CZ" sz="1000" dirty="0" smtClean="0"/>
              <a:t>při dohledu na bezpečnost a plynulost provozu na pozemních komunikacích </a:t>
            </a:r>
            <a:r>
              <a:rPr lang="cs-CZ" sz="1000" b="1" dirty="0" smtClean="0"/>
              <a:t>přikázat řidiči motorového vozidla jízdu na nejbližší, z hlediska bezpečnosti a plynulosti provozu na pozemních komunikacích, vhodné místo k odstavení vozidla a zabránit mu v jízdě použitím technického prostředku </a:t>
            </a:r>
            <a:r>
              <a:rPr lang="cs-CZ" sz="1000" dirty="0" smtClean="0"/>
              <a:t>k zabránění odjezdu vozidla nebo odtažením vozidla, jestliže řidič např.</a:t>
            </a:r>
          </a:p>
          <a:p>
            <a:pPr lvl="1"/>
            <a:r>
              <a:rPr lang="cs-CZ" sz="1000" dirty="0" smtClean="0"/>
              <a:t>ujel z místa dopravní nehody, na které měl bezprostředně předtím účast a kterou byl povinen oznámit policii </a:t>
            </a:r>
          </a:p>
          <a:p>
            <a:pPr lvl="1"/>
            <a:r>
              <a:rPr lang="cs-CZ" sz="1000" dirty="0" smtClean="0"/>
              <a:t>je podezřelý, že řídil motorové vozidlo bezprostředně po požití alkoholického nápoje nebo užití jiné návykové látky nebo v takové době po požití alkoholického nápoje nebo užití jiné návykové látky, kdy ještě byl pod vlivem alkoholu nebo jiné návykové látky</a:t>
            </a:r>
          </a:p>
          <a:p>
            <a:pPr lvl="1"/>
            <a:r>
              <a:rPr lang="cs-CZ" sz="1000" dirty="0" smtClean="0"/>
              <a:t>řídil motorové vozidlo, přestože mu byl soudem uložen trest nebo správním orgánem uložen správní trest zákazu činnosti spočívající v zákazu řízení motorových vozidel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náklady zabránění nese řidič nebo provozovatel </a:t>
            </a:r>
            <a:r>
              <a:rPr lang="cs-CZ" sz="1000" dirty="0" smtClean="0"/>
              <a:t>vozidla</a:t>
            </a:r>
          </a:p>
          <a:p>
            <a:pPr lvl="1"/>
            <a:r>
              <a:rPr lang="cs-CZ" sz="1000" dirty="0" smtClean="0"/>
              <a:t>policie zajistí uvolnění vozidla, jestliže pominuly důvody pro zabránění v jízdě vozidla</a:t>
            </a:r>
          </a:p>
          <a:p>
            <a:pPr lvl="1">
              <a:buNone/>
            </a:pPr>
            <a:endParaRPr lang="cs-CZ" sz="1000" dirty="0" smtClean="0"/>
          </a:p>
          <a:p>
            <a:r>
              <a:rPr lang="cs-CZ" sz="1800" dirty="0" smtClean="0"/>
              <a:t>Zadržení řidičského průkazu (§ 118b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policista je oprávněn </a:t>
            </a:r>
            <a:r>
              <a:rPr lang="cs-CZ" sz="1000" b="1" dirty="0" smtClean="0"/>
              <a:t>z důvodů pro které lze uplatnit zabránění v jízdě také zadržet řidičský průkaz</a:t>
            </a:r>
          </a:p>
          <a:p>
            <a:pPr lvl="1"/>
            <a:r>
              <a:rPr lang="cs-CZ" sz="1000" dirty="0" smtClean="0"/>
              <a:t>po dobu zadržení řidičského průkazu nesmí držitel řidičského oprávnění řídit motorové vozidlo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policista, který zadržel řidičský průkaz, poučí držitele řidičského průkazu o důsledku zadržení řidičského průkazu a vydá držiteli řidičského průkazu písemné potvrzení o zadržení řidičského průkazu</a:t>
            </a:r>
          </a:p>
          <a:p>
            <a:pPr lvl="1"/>
            <a:r>
              <a:rPr lang="cs-CZ" sz="1000" dirty="0" smtClean="0"/>
              <a:t>současně se vyrozumí příslušný obecní úřad (obce III)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50" dirty="0" smtClean="0"/>
              <a:t>doba zadržení řidičského průkazu se započítává do doby výkonu trestu zákazu činnosti spočívajícího v zákazu řízení motorových vozidel, pokud byl tento správní trest nebo trest řidiči uložen za skutek, za který mu byl zadržen řidičský průkaz</a:t>
            </a:r>
          </a:p>
          <a:p>
            <a:endParaRPr lang="cs-CZ" sz="10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000" dirty="0" smtClean="0"/>
          </a:p>
          <a:p>
            <a:pPr lvl="1"/>
            <a:endParaRPr lang="cs-CZ" sz="1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prezentace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Právní úprava</a:t>
            </a:r>
          </a:p>
          <a:p>
            <a:r>
              <a:rPr lang="cs-CZ" sz="1600" dirty="0" smtClean="0"/>
              <a:t>Přestupky fyzických osob</a:t>
            </a:r>
          </a:p>
          <a:p>
            <a:r>
              <a:rPr lang="cs-CZ" sz="1600" dirty="0" smtClean="0"/>
              <a:t>Přestupky provozovatele vozidla</a:t>
            </a:r>
          </a:p>
          <a:p>
            <a:r>
              <a:rPr lang="cs-CZ" sz="1600" dirty="0" smtClean="0"/>
              <a:t>Kauce</a:t>
            </a:r>
          </a:p>
          <a:p>
            <a:r>
              <a:rPr lang="cs-CZ" sz="1600" dirty="0" smtClean="0"/>
              <a:t>Bodové hodnocení</a:t>
            </a:r>
          </a:p>
          <a:p>
            <a:r>
              <a:rPr lang="cs-CZ" sz="1600" dirty="0" smtClean="0"/>
              <a:t>Některá související oprávnění</a:t>
            </a:r>
            <a:endParaRPr lang="cs-CZ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Zákony</a:t>
            </a:r>
          </a:p>
          <a:p>
            <a:pPr lvl="1"/>
            <a:r>
              <a:rPr lang="cs-CZ" sz="1000" dirty="0" smtClean="0"/>
              <a:t>zákon č. 361/2000 Sb., o provozu na pozemních komunikacích a o změnách některých zákonů                                                      </a:t>
            </a:r>
            <a:r>
              <a:rPr lang="cs-CZ" sz="1000" b="1" dirty="0" smtClean="0"/>
              <a:t>(zákon o silničním provozu) - </a:t>
            </a:r>
            <a:r>
              <a:rPr lang="cs-CZ" sz="1000" b="1" i="1" dirty="0" err="1" smtClean="0"/>
              <a:t>ZoSP</a:t>
            </a:r>
            <a:endParaRPr lang="cs-CZ" sz="1000" b="1" i="1" dirty="0" smtClean="0"/>
          </a:p>
          <a:p>
            <a:pPr lvl="1"/>
            <a:r>
              <a:rPr lang="cs-CZ" sz="1000" i="1" dirty="0" smtClean="0"/>
              <a:t>upravuje jednotlivé skutkové podstaty dopravních přestupků</a:t>
            </a:r>
          </a:p>
          <a:p>
            <a:pPr lvl="1"/>
            <a:endParaRPr lang="cs-CZ" sz="1000" b="1" i="1" dirty="0" smtClean="0"/>
          </a:p>
          <a:p>
            <a:pPr lvl="1"/>
            <a:r>
              <a:rPr lang="cs-CZ" sz="1000" dirty="0" smtClean="0"/>
              <a:t>dále zákon </a:t>
            </a:r>
            <a:r>
              <a:rPr lang="pl-PL" sz="1000" dirty="0" smtClean="0"/>
              <a:t>č. 250/2016 Sb., </a:t>
            </a:r>
            <a:r>
              <a:rPr lang="pl-PL" sz="1000" b="1" dirty="0" smtClean="0"/>
              <a:t>o odpovědnosti za přestupky a řízení o nich</a:t>
            </a:r>
            <a:endParaRPr lang="cs-CZ" sz="1000" dirty="0" smtClean="0"/>
          </a:p>
          <a:p>
            <a:pPr lvl="1"/>
            <a:r>
              <a:rPr lang="cs-CZ" sz="1000" i="1" dirty="0" smtClean="0"/>
              <a:t>obsahuje obecnou </a:t>
            </a:r>
            <a:r>
              <a:rPr lang="cs-CZ" sz="1000" i="1" dirty="0" err="1" smtClean="0"/>
              <a:t>hmotněprávní</a:t>
            </a:r>
            <a:r>
              <a:rPr lang="cs-CZ" sz="1000" i="1" dirty="0" smtClean="0"/>
              <a:t> a procesní úpravu správního trestání</a:t>
            </a:r>
          </a:p>
          <a:p>
            <a:pPr lvl="1">
              <a:buNone/>
            </a:pPr>
            <a:endParaRPr lang="cs-CZ" sz="1800" dirty="0" smtClean="0"/>
          </a:p>
          <a:p>
            <a:r>
              <a:rPr lang="cs-CZ" sz="1800" dirty="0" smtClean="0"/>
              <a:t>Zákon o odpovědnosti za přestupky a řízení o nich </a:t>
            </a:r>
            <a:r>
              <a:rPr lang="cs-CZ" sz="1800" smtClean="0"/>
              <a:t>- význam</a:t>
            </a:r>
            <a:endParaRPr lang="cs-CZ" sz="1000" dirty="0" smtClean="0"/>
          </a:p>
          <a:p>
            <a:pPr lvl="1"/>
            <a:r>
              <a:rPr lang="cs-CZ" sz="1000" b="1" dirty="0" smtClean="0"/>
              <a:t>podmínky odpovědnosti za přestupek</a:t>
            </a:r>
          </a:p>
          <a:p>
            <a:pPr lvl="1"/>
            <a:r>
              <a:rPr lang="cs-CZ" sz="1000" dirty="0" smtClean="0"/>
              <a:t>v kontextu dopravních přestupků zejména okolnosti vylučující protiprávnost (zejména krajní nouzi)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druhy správních trestů a ochranných opatření </a:t>
            </a:r>
          </a:p>
          <a:p>
            <a:pPr lvl="1"/>
            <a:r>
              <a:rPr lang="cs-CZ" sz="1000" dirty="0" smtClean="0"/>
              <a:t>v rámci přestupků podle </a:t>
            </a:r>
            <a:r>
              <a:rPr lang="cs-CZ" sz="1000" dirty="0" err="1" smtClean="0"/>
              <a:t>ZoSP</a:t>
            </a:r>
            <a:r>
              <a:rPr lang="cs-CZ" sz="1000" dirty="0" smtClean="0"/>
              <a:t> např. připadá v úvahu také trest napomenutí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a zásady pro jejich ukládání</a:t>
            </a:r>
          </a:p>
          <a:p>
            <a:pPr lvl="1"/>
            <a:r>
              <a:rPr lang="cs-CZ" sz="1000" dirty="0" smtClean="0"/>
              <a:t>např. polehčující a přitěžující okolnosti, pravidla pro ukládání trestů za více přestupků apod.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b="1" dirty="0" smtClean="0"/>
              <a:t>postup před zahájením řízení o přestupku a postup v řízení o přestupku</a:t>
            </a:r>
          </a:p>
          <a:p>
            <a:pPr lvl="1"/>
            <a:r>
              <a:rPr lang="cs-CZ" sz="1000" dirty="0" smtClean="0"/>
              <a:t>např. rozhodnutí o přestupku příkazem na místě a příkazový blok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v kontextu dopravních přestupků také </a:t>
            </a:r>
            <a:r>
              <a:rPr lang="cs-CZ" sz="1000" b="1" dirty="0" smtClean="0"/>
              <a:t>vysoký význam obecné judikatury pro správní trestání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fyzických osob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Fyzická osoba se dopustí přestupku tím, že v provozu</a:t>
            </a:r>
          </a:p>
          <a:p>
            <a:pPr lvl="1"/>
            <a:r>
              <a:rPr lang="cs-CZ" sz="1000" dirty="0" smtClean="0"/>
              <a:t>a) řídí vozidlo,</a:t>
            </a:r>
          </a:p>
          <a:p>
            <a:pPr lvl="1"/>
            <a:r>
              <a:rPr lang="cs-CZ" sz="1000" dirty="0" smtClean="0"/>
              <a:t>1. na němž v rozporu s jiným právním předpisem </a:t>
            </a:r>
            <a:r>
              <a:rPr lang="cs-CZ" sz="1000" b="1" dirty="0" smtClean="0"/>
              <a:t>není umístěna tabulka státní poznávací značky </a:t>
            </a:r>
            <a:r>
              <a:rPr lang="cs-CZ" sz="1000" dirty="0" smtClean="0"/>
              <a:t>(dále jen „registrační značka“) nebo je umístěna tabulka registrační značky, která nebyla vozidlu přidělena,</a:t>
            </a:r>
          </a:p>
          <a:p>
            <a:pPr lvl="1"/>
            <a:r>
              <a:rPr lang="cs-CZ" sz="1000" dirty="0" smtClean="0"/>
              <a:t>2. jehož </a:t>
            </a:r>
            <a:r>
              <a:rPr lang="cs-CZ" sz="1000" b="1" dirty="0" smtClean="0"/>
              <a:t>tabulka registrační značky je zakryta</a:t>
            </a:r>
            <a:r>
              <a:rPr lang="cs-CZ" sz="1000" dirty="0" smtClean="0"/>
              <a:t>, nečitelná nebo upravena anebo umístěna tak, že je znemožněna nebo podstatně ztížena její čitelnost,</a:t>
            </a:r>
          </a:p>
          <a:p>
            <a:pPr lvl="1"/>
            <a:r>
              <a:rPr lang="cs-CZ" sz="1000" dirty="0" smtClean="0"/>
              <a:t>3. které </a:t>
            </a:r>
            <a:r>
              <a:rPr lang="cs-CZ" sz="1000" b="1" dirty="0" smtClean="0"/>
              <a:t>je technicky nezpůsobilé k provozu </a:t>
            </a:r>
            <a:r>
              <a:rPr lang="cs-CZ" sz="1000" dirty="0" smtClean="0"/>
              <a:t>na pozemních komunikacích34a) tak závažným způsobem, že bezprostředně ohrožuje ostatní účastníky provozu na pozemních komunikacích, nebo</a:t>
            </a:r>
          </a:p>
          <a:p>
            <a:pPr lvl="1"/>
            <a:r>
              <a:rPr lang="cs-CZ" sz="1000" dirty="0" smtClean="0"/>
              <a:t>4. jehož </a:t>
            </a:r>
            <a:r>
              <a:rPr lang="cs-CZ" sz="1000" b="1" dirty="0" smtClean="0"/>
              <a:t>osvědčení o registraci bylo zadrženo</a:t>
            </a:r>
            <a:r>
              <a:rPr lang="cs-CZ" sz="1000" dirty="0" smtClean="0"/>
              <a:t>,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b) v rozporu s § 5 odst. 2 písm. b) řídí vozidlo nebo jede na zvířeti bezprostředně po požití alkoholického nápoje nebo po užití jiné návykové látky nebo v takové době po požití alkoholického nápoje nebo užití jiné návykové látky, po kterou je ještě pod vlivem alkoholu nebo jiné návykové látky,</a:t>
            </a:r>
          </a:p>
          <a:p>
            <a:pPr lvl="1"/>
            <a:r>
              <a:rPr lang="cs-CZ" sz="1000" dirty="0" smtClean="0"/>
              <a:t>c) řídí vozidlo nebo jede na zvířeti </a:t>
            </a:r>
            <a:r>
              <a:rPr lang="cs-CZ" sz="1000" b="1" dirty="0" smtClean="0"/>
              <a:t>ve stavu vylučujícím způsobilost, který si přivodila </a:t>
            </a:r>
            <a:r>
              <a:rPr lang="cs-CZ" sz="1000" dirty="0" smtClean="0"/>
              <a:t>požitím alkoholického nápoje nebo užitím jiné návykové látky,</a:t>
            </a:r>
          </a:p>
          <a:p>
            <a:pPr lvl="1"/>
            <a:r>
              <a:rPr lang="cs-CZ" sz="1000" dirty="0" smtClean="0"/>
              <a:t>d) se v rozporu s § 5 odst. 1 písm. f) a g) odmítne podrobit vyšetření, zda při řízení vozidla nebo jízdě na zvířeti nebyla ovlivněna alkoholem nebo jinou návykovou látkou,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e) řídí motorové vozidlo a</a:t>
            </a:r>
          </a:p>
          <a:p>
            <a:pPr lvl="1"/>
            <a:r>
              <a:rPr lang="cs-CZ" sz="1000" dirty="0" smtClean="0"/>
              <a:t>1. v rozporu s § 3 odst. 3 písm. a) </a:t>
            </a:r>
            <a:r>
              <a:rPr lang="cs-CZ" sz="1000" b="1" dirty="0" smtClean="0"/>
              <a:t>není držitelem </a:t>
            </a:r>
            <a:r>
              <a:rPr lang="cs-CZ" sz="1000" dirty="0" smtClean="0"/>
              <a:t>příslušného řidičského oprávnění,</a:t>
            </a:r>
          </a:p>
          <a:p>
            <a:pPr lvl="1"/>
            <a:r>
              <a:rPr lang="cs-CZ" sz="1000" dirty="0" smtClean="0"/>
              <a:t>2. </a:t>
            </a:r>
            <a:r>
              <a:rPr lang="cs-CZ" sz="1000" b="1" dirty="0" smtClean="0"/>
              <a:t>byl jí zadržen řidičský průkaz </a:t>
            </a:r>
            <a:r>
              <a:rPr lang="cs-CZ" sz="1000" dirty="0" smtClean="0"/>
              <a:t>podle § 118b odst. 1,</a:t>
            </a:r>
          </a:p>
          <a:p>
            <a:pPr lvl="1"/>
            <a:r>
              <a:rPr lang="cs-CZ" sz="1000" dirty="0" smtClean="0"/>
              <a:t>3. v rozporu s § 3 odst. 4 není k jeho řízení profesně způsobilá podle zvláštního právního předpisu nebo na základě rozhodnutí příslušného orgánu jiného členského státu nebo Švýcarské konfederace,</a:t>
            </a:r>
          </a:p>
          <a:p>
            <a:pPr lvl="1"/>
            <a:r>
              <a:rPr lang="cs-CZ" sz="1000" dirty="0" smtClean="0"/>
              <a:t>4. není držitelem platného posudku o zdravotní způsobilosti,</a:t>
            </a:r>
          </a:p>
          <a:p>
            <a:pPr lvl="1"/>
            <a:r>
              <a:rPr lang="cs-CZ" sz="1000" dirty="0" smtClean="0"/>
              <a:t>…</a:t>
            </a:r>
          </a:p>
          <a:p>
            <a:pPr lvl="1"/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fyzických osob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Fyzická osoba se dopustí přestupku tím, že v provozu (§ 125c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f) při řízení vozidla</a:t>
            </a:r>
          </a:p>
          <a:p>
            <a:pPr lvl="1"/>
            <a:r>
              <a:rPr lang="cs-CZ" sz="1000" dirty="0" smtClean="0"/>
              <a:t>1. v rozporu s § 7 odst. 1 písm. c) </a:t>
            </a:r>
            <a:r>
              <a:rPr lang="cs-CZ" sz="1000" b="1" dirty="0" smtClean="0"/>
              <a:t>drží v ruce nebo jiným způsobem telefonní přístroj </a:t>
            </a:r>
            <a:r>
              <a:rPr lang="cs-CZ" sz="1000" dirty="0" smtClean="0"/>
              <a:t>nebo jiné hovorové nebo záznamové zařízení,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2. </a:t>
            </a:r>
            <a:r>
              <a:rPr lang="cs-CZ" sz="1000" b="1" dirty="0" smtClean="0"/>
              <a:t>překročí nejvyšší dovolenou rychlost </a:t>
            </a:r>
            <a:r>
              <a:rPr lang="cs-CZ" sz="1000" dirty="0" smtClean="0"/>
              <a:t>v obci o 40 km.h-1 a více nebo mimo obec o 50 km.h-1 a více,</a:t>
            </a:r>
          </a:p>
          <a:p>
            <a:pPr lvl="1"/>
            <a:r>
              <a:rPr lang="cs-CZ" sz="1000" dirty="0" smtClean="0"/>
              <a:t>3. překročí nejvyšší dovolenou rychlost v obci o 20 km.h-1 a více nebo mimo obec o 30 km.h-1 a více,</a:t>
            </a:r>
          </a:p>
          <a:p>
            <a:pPr lvl="1"/>
            <a:r>
              <a:rPr lang="cs-CZ" sz="1000" dirty="0" smtClean="0"/>
              <a:t>4. překročí nejvyšší dovolenou rychlost v obci o méně než 20 km.h-1 nebo mimo obec o méně než 30 km.h-1,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5. v rozporu s § 4 písm. b) a c) </a:t>
            </a:r>
            <a:r>
              <a:rPr lang="cs-CZ" sz="1000" b="1" dirty="0" smtClean="0"/>
              <a:t>nezastaví vozidlo na signál</a:t>
            </a:r>
            <a:r>
              <a:rPr lang="cs-CZ" sz="1000" dirty="0" smtClean="0"/>
              <a:t>, který jí přikazuje zastavit vozidlo nebo na pokyn „Stůj“ daný při řízení nebo usměrňování provozu na pozemních komunikacích anebo při dohledu na bezpečnost a plynulost provozu na pozemních komunikacích osobou k tomu oprávněnou,</a:t>
            </a:r>
          </a:p>
          <a:p>
            <a:pPr lvl="1"/>
            <a:r>
              <a:rPr lang="cs-CZ" sz="1000" dirty="0" smtClean="0"/>
              <a:t>6. v rozporu s § 5 odst. 2 písm. f) </a:t>
            </a:r>
            <a:r>
              <a:rPr lang="cs-CZ" sz="1000" b="1" dirty="0" smtClean="0"/>
              <a:t>neumožní chodci na přechodu </a:t>
            </a:r>
            <a:r>
              <a:rPr lang="cs-CZ" sz="1000" dirty="0" smtClean="0"/>
              <a:t>pro chodce nerušené a bezpečné přejití vozovky nebo nezastaví vozidlo před přechodem pro chodce v případech, kdy je povinna tak učinit, nebo ohrozí chodce přecházejícího pozemní komunikaci, na kterou odbočuje, nebo v rozporu s § 5 odst. 2 písm. g) ohrozí chodce při odbočování na místo ležící mimo pozemní komunikaci, při vjíždění na pozemní komunikaci nebo při otáčení a couvání,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7. </a:t>
            </a:r>
            <a:r>
              <a:rPr lang="cs-CZ" sz="1000" b="1" dirty="0" smtClean="0"/>
              <a:t>předjíždí vozidlo v případech, kdy je to </a:t>
            </a:r>
            <a:r>
              <a:rPr lang="cs-CZ" sz="1000" dirty="0" smtClean="0"/>
              <a:t>obecnou, místní nebo přechodnou úpravou provozu na pozemních komunikacích </a:t>
            </a:r>
            <a:r>
              <a:rPr lang="cs-CZ" sz="1000" b="1" dirty="0" smtClean="0"/>
              <a:t>zakázáno</a:t>
            </a:r>
            <a:r>
              <a:rPr lang="cs-CZ" sz="1000" dirty="0" smtClean="0"/>
              <a:t>,</a:t>
            </a:r>
          </a:p>
          <a:p>
            <a:pPr lvl="1"/>
            <a:r>
              <a:rPr lang="cs-CZ" sz="1000" dirty="0" smtClean="0"/>
              <a:t>8. </a:t>
            </a:r>
            <a:r>
              <a:rPr lang="cs-CZ" sz="1000" b="1" dirty="0" smtClean="0"/>
              <a:t>nedá přednost v jízdě</a:t>
            </a:r>
            <a:r>
              <a:rPr lang="cs-CZ" sz="1000" dirty="0" smtClean="0"/>
              <a:t> v případech, ve kterých je povinna dát přednost v jízdě,</a:t>
            </a:r>
          </a:p>
          <a:p>
            <a:pPr lvl="1"/>
            <a:r>
              <a:rPr lang="cs-CZ" sz="1000" dirty="0" smtClean="0"/>
              <a:t>9. v rozporu s § 29 odst. 1 vjíždí na železniční přejezd v případech, kdy je to zakázáno,</a:t>
            </a:r>
          </a:p>
          <a:p>
            <a:pPr lvl="1"/>
            <a:r>
              <a:rPr lang="cs-CZ" sz="1000" dirty="0" smtClean="0"/>
              <a:t>10. v provozu na dálnici nebo na silnici pro motorová vozidla se otáčí, jede v protisměru nebo couvá v místě, kde to není dovoleno podle § 36 odst. 1 písm. b), nebo</a:t>
            </a:r>
          </a:p>
          <a:p>
            <a:pPr lvl="1"/>
            <a:r>
              <a:rPr lang="cs-CZ" sz="1000" dirty="0" smtClean="0"/>
              <a:t>11. </a:t>
            </a:r>
            <a:r>
              <a:rPr lang="cs-CZ" sz="1000" b="1" dirty="0" smtClean="0"/>
              <a:t>neoprávněně stojí s vozidlem na parkovišti </a:t>
            </a:r>
            <a:r>
              <a:rPr lang="cs-CZ" sz="1000" dirty="0" smtClean="0"/>
              <a:t>vyhrazeném pro vozidlo označené parkovacím průkazem pro osoby se zdravotním postižením nebo v rozporu s § 67 odst. 4 neoprávněně použije parkovací průkaz pro osoby se zdravotním postižením při stání nebo při jízdě,</a:t>
            </a:r>
          </a:p>
          <a:p>
            <a:pPr lvl="1"/>
            <a:endParaRPr lang="cs-CZ" sz="1000" dirty="0" smtClean="0"/>
          </a:p>
          <a:p>
            <a:pPr lvl="1"/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fyzických osob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>
              <a:lnSpc>
                <a:spcPct val="150000"/>
              </a:lnSpc>
            </a:pPr>
            <a:r>
              <a:rPr lang="cs-CZ" sz="1800" dirty="0" smtClean="0"/>
              <a:t>Fyzická osoba se dopustí přestupku tím, že v provozu</a:t>
            </a:r>
          </a:p>
          <a:p>
            <a:pPr lvl="1"/>
            <a:r>
              <a:rPr lang="cs-CZ" sz="1000" dirty="0" smtClean="0"/>
              <a:t>g) v rozporu s § 43 poruší omezení jízdy některých vozidel,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h) </a:t>
            </a:r>
            <a:r>
              <a:rPr lang="cs-CZ" sz="1000" b="1" dirty="0" smtClean="0"/>
              <a:t>způsobí dopravní nehodu</a:t>
            </a:r>
            <a:r>
              <a:rPr lang="cs-CZ" sz="1000" dirty="0" smtClean="0"/>
              <a:t>, při které je jinému ublíženo na zdraví,</a:t>
            </a:r>
          </a:p>
          <a:p>
            <a:pPr lvl="1"/>
            <a:r>
              <a:rPr lang="cs-CZ" sz="1000" dirty="0" smtClean="0"/>
              <a:t>i) při dopravní nehodě</a:t>
            </a:r>
          </a:p>
          <a:p>
            <a:pPr lvl="1"/>
            <a:r>
              <a:rPr lang="cs-CZ" sz="1000" dirty="0" smtClean="0"/>
              <a:t>1. v rozporu s § 47 odst. 2 písm. a) neprodleně nezastaví vozidlo,</a:t>
            </a:r>
          </a:p>
          <a:p>
            <a:pPr lvl="1"/>
            <a:r>
              <a:rPr lang="cs-CZ" sz="1000" dirty="0" smtClean="0"/>
              <a:t>2. v rozporu s § 47 odst. 3 písm. b) neohlásí dopravní nehodu policistovi,</a:t>
            </a:r>
          </a:p>
          <a:p>
            <a:pPr lvl="1"/>
            <a:r>
              <a:rPr lang="cs-CZ" sz="1000" dirty="0" smtClean="0"/>
              <a:t>3. v rozporu s § 47 odst. 3 písm. f) neprokáže totožnost ostatním účastníkům nehody včetně sdělení údajů o vozidle, které mělo účast na dopravní nehodě, nebo</a:t>
            </a:r>
          </a:p>
          <a:p>
            <a:pPr lvl="1"/>
            <a:r>
              <a:rPr lang="cs-CZ" sz="1000" dirty="0" smtClean="0"/>
              <a:t>4. v rozporu s § 47 odst. 4 písm. c) nedovoleně opustí místo dopravní nehody nebo se neprodleně nevrátí na místo dopravní nehody po poskytnutí nebo přivolání pomoci nebo po ohlášení dopravní nehody,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j) v rozporu s § 3 odst. 6 </a:t>
            </a:r>
            <a:r>
              <a:rPr lang="cs-CZ" sz="1000" b="1" dirty="0" smtClean="0"/>
              <a:t>použije antiradar</a:t>
            </a:r>
            <a:r>
              <a:rPr lang="cs-CZ" sz="1000" dirty="0" smtClean="0"/>
              <a:t>,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k) </a:t>
            </a:r>
            <a:r>
              <a:rPr lang="cs-CZ" sz="1000" b="1" dirty="0" smtClean="0"/>
              <a:t>jiným jednáním</a:t>
            </a:r>
            <a:r>
              <a:rPr lang="cs-CZ" sz="1000" dirty="0" smtClean="0"/>
              <a:t>, než které je uvedeno pod písmeny a) až j), nesplní nebo poruší povinnost stanovenou v hlavě II tohoto zákona</a:t>
            </a:r>
          </a:p>
          <a:p>
            <a:pPr lvl="1"/>
            <a:r>
              <a:rPr lang="cs-CZ" sz="1000" dirty="0" smtClean="0"/>
              <a:t>= typicky např. </a:t>
            </a:r>
            <a:r>
              <a:rPr lang="cs-CZ" sz="1000" i="1" dirty="0" smtClean="0"/>
              <a:t>nedovolené státní (parkování)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fyzická osoba se dopustí jako provozovatel vozidla přestupku tím, že přikáže nebo svěří samostatné řízení vozidla osobě, o níž nezná údaje potřebné k určení její totožnosti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fyzická osoba se také dopustí přestupku tím, že</a:t>
            </a:r>
          </a:p>
          <a:p>
            <a:pPr lvl="1"/>
            <a:r>
              <a:rPr lang="cs-CZ" sz="1000" dirty="0" smtClean="0"/>
              <a:t>a) se nepodrobí dopravně psychologickému vyšetření,</a:t>
            </a:r>
          </a:p>
          <a:p>
            <a:pPr lvl="1"/>
            <a:r>
              <a:rPr lang="cs-CZ" sz="1000" dirty="0" smtClean="0"/>
              <a:t>b) neodevzdá řidičský průkaz, mezinárodní řidičský průkaz nebo potvrzení o oznámení ztráty, odcizení, poškození anebo zničení řidičského průkazu nebo neodevzdá osvědčení o registraci vozidla</a:t>
            </a:r>
          </a:p>
          <a:p>
            <a:pPr lvl="1"/>
            <a:r>
              <a:rPr lang="cs-CZ" sz="1000" dirty="0" smtClean="0"/>
              <a:t>…</a:t>
            </a:r>
          </a:p>
          <a:p>
            <a:pPr lvl="1"/>
            <a:endParaRPr lang="cs-CZ" sz="1000" dirty="0" smtClean="0"/>
          </a:p>
          <a:p>
            <a:pPr lvl="1"/>
            <a:endParaRPr lang="cs-CZ" sz="1000" b="1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fyzických osob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Trest pokutou </a:t>
            </a:r>
          </a:p>
          <a:p>
            <a:pPr lvl="1"/>
            <a:r>
              <a:rPr lang="cs-CZ" sz="1000" dirty="0" smtClean="0"/>
              <a:t>rozmezí </a:t>
            </a:r>
            <a:r>
              <a:rPr lang="cs-CZ" sz="1000" b="1" dirty="0" smtClean="0"/>
              <a:t>od 1500 do 50000 Kč</a:t>
            </a:r>
          </a:p>
          <a:p>
            <a:pPr lvl="1"/>
            <a:r>
              <a:rPr lang="cs-CZ" sz="1000" dirty="0" smtClean="0"/>
              <a:t>nejnižší hranice např. nejnižší překročení rychlosti či jiné jednání, kterým nesplní povinnost podle </a:t>
            </a:r>
            <a:r>
              <a:rPr lang="cs-CZ" sz="1000" dirty="0" err="1" smtClean="0"/>
              <a:t>ZoSP</a:t>
            </a:r>
            <a:endParaRPr lang="cs-CZ" sz="1000" dirty="0" smtClean="0"/>
          </a:p>
          <a:p>
            <a:pPr lvl="1"/>
            <a:r>
              <a:rPr lang="cs-CZ" sz="1000" dirty="0" smtClean="0"/>
              <a:t>nejvyšší hranice např. řízení vozidla ve stavu vylučujícím způsobilost na základě požití alkoholického nápoje nebo užitím jiné návykové látky nebo způsobení dopravní nehody, při které je jinému ublíženo na zdraví</a:t>
            </a:r>
          </a:p>
          <a:p>
            <a:pPr lvl="1">
              <a:buNone/>
            </a:pPr>
            <a:endParaRPr lang="cs-CZ" sz="1000" dirty="0" smtClean="0"/>
          </a:p>
          <a:p>
            <a:pPr lvl="1"/>
            <a:r>
              <a:rPr lang="cs-CZ" sz="1000" dirty="0" smtClean="0"/>
              <a:t>současně ale nutná </a:t>
            </a:r>
            <a:r>
              <a:rPr lang="cs-CZ" sz="1000" b="1" dirty="0" smtClean="0"/>
              <a:t>individualizace výše trestu </a:t>
            </a:r>
            <a:r>
              <a:rPr lang="cs-CZ" sz="1000" dirty="0" smtClean="0"/>
              <a:t>(platí obecně v rámci správního trestání)</a:t>
            </a:r>
          </a:p>
          <a:p>
            <a:pPr lvl="1"/>
            <a:r>
              <a:rPr lang="cs-CZ" sz="1000" dirty="0" smtClean="0"/>
              <a:t>dále také paušální náhrada nákladů správního řízení (viz 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nižší pokutu lze uložit v případě vydání </a:t>
            </a:r>
            <a:r>
              <a:rPr lang="cs-CZ" sz="1000" b="1" dirty="0" smtClean="0"/>
              <a:t>příkazu na místě </a:t>
            </a:r>
            <a:r>
              <a:rPr lang="cs-CZ" sz="1000" dirty="0" smtClean="0"/>
              <a:t>(skutkově jednoduché případy)</a:t>
            </a:r>
          </a:p>
          <a:p>
            <a:pPr lvl="1"/>
            <a:r>
              <a:rPr lang="cs-CZ" sz="1000" dirty="0" smtClean="0"/>
              <a:t>rozmezí od nuly po 2500 Kč</a:t>
            </a:r>
          </a:p>
          <a:p>
            <a:pPr lvl="1"/>
            <a:r>
              <a:rPr lang="cs-CZ" sz="1000" dirty="0" smtClean="0"/>
              <a:t>takto nelze projednat přestupky, ve za které se podle </a:t>
            </a:r>
            <a:r>
              <a:rPr lang="cs-CZ" sz="1000" dirty="0" err="1" smtClean="0"/>
              <a:t>ZoSP</a:t>
            </a:r>
            <a:r>
              <a:rPr lang="cs-CZ" sz="1000" dirty="0" smtClean="0"/>
              <a:t> ukládá zákaz činnosti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Trest zákazem činnosti</a:t>
            </a:r>
          </a:p>
          <a:p>
            <a:pPr lvl="1"/>
            <a:r>
              <a:rPr lang="cs-CZ" sz="1000" dirty="0" smtClean="0"/>
              <a:t>rozmezí </a:t>
            </a:r>
            <a:r>
              <a:rPr lang="cs-CZ" sz="1000" b="1" dirty="0" smtClean="0"/>
              <a:t>od jednoho měsíce pod dva roky</a:t>
            </a:r>
          </a:p>
          <a:p>
            <a:pPr lvl="1"/>
            <a:r>
              <a:rPr lang="cs-CZ" sz="1000" dirty="0" smtClean="0"/>
              <a:t>nejnižší hranice např. v případě překročení nejvyšší dovolené rychlosti v obci o 20 km/h a více nebo mimo obec o 30 km/h a více v období dvanácti po sobě jdoucích kalendářních měsíců dvakrát a vícekrát</a:t>
            </a:r>
          </a:p>
          <a:p>
            <a:pPr lvl="1"/>
            <a:r>
              <a:rPr lang="cs-CZ" sz="1000" dirty="0" smtClean="0"/>
              <a:t>nejvyšší hranice v případech pro udělení nejvyšší pokuty (některé viz výše)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provozovatele vozidla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Provozovatel vozidla jako nepodnikající fyzická osoba</a:t>
            </a:r>
          </a:p>
          <a:p>
            <a:pPr lvl="1"/>
            <a:r>
              <a:rPr lang="cs-CZ" sz="1000" dirty="0" smtClean="0"/>
              <a:t>viz přestupky fyzických osob dříve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Provozovatel vozidla jako právnická nebo podnikající FO (§ 125d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obdobné skutkové podstaty jako v případě fyzických osob </a:t>
            </a:r>
          </a:p>
          <a:p>
            <a:pPr lvl="1"/>
            <a:r>
              <a:rPr lang="cs-CZ" sz="1000" dirty="0" smtClean="0"/>
              <a:t>ale i některá specifika - provozovatel sám v tomto případě odpovídá např. za použití antiradaru</a:t>
            </a:r>
          </a:p>
          <a:p>
            <a:pPr lvl="1"/>
            <a:r>
              <a:rPr lang="cs-CZ" sz="1000" dirty="0" smtClean="0"/>
              <a:t>pokuta </a:t>
            </a:r>
            <a:r>
              <a:rPr lang="cs-CZ" sz="1000" b="1" dirty="0" smtClean="0"/>
              <a:t>do 100000 Kč </a:t>
            </a:r>
            <a:r>
              <a:rPr lang="cs-CZ" sz="1000" dirty="0" smtClean="0"/>
              <a:t>(bez spodní hranice)</a:t>
            </a:r>
          </a:p>
          <a:p>
            <a:pPr lvl="1"/>
            <a:endParaRPr lang="cs-CZ" sz="1000" dirty="0" smtClean="0"/>
          </a:p>
          <a:p>
            <a:r>
              <a:rPr lang="cs-CZ" sz="1800" dirty="0" smtClean="0"/>
              <a:t>Přestupek provozovatele vozidla (§ 125f a </a:t>
            </a:r>
            <a:r>
              <a:rPr lang="cs-CZ" sz="1800" dirty="0" err="1" smtClean="0"/>
              <a:t>násl</a:t>
            </a:r>
            <a:r>
              <a:rPr lang="cs-CZ" sz="1800" dirty="0" smtClean="0"/>
              <a:t>. </a:t>
            </a:r>
            <a:r>
              <a:rPr lang="cs-CZ" sz="1800" dirty="0" err="1" smtClean="0"/>
              <a:t>ZoSP</a:t>
            </a:r>
            <a:r>
              <a:rPr lang="cs-CZ" sz="1800" dirty="0" smtClean="0"/>
              <a:t>)</a:t>
            </a:r>
          </a:p>
          <a:p>
            <a:pPr lvl="1"/>
            <a:r>
              <a:rPr lang="cs-CZ" sz="1000" dirty="0" smtClean="0"/>
              <a:t>provozovatel vozidla se dopustí přestupku tím, že v rozporu s § 10 nezajistí, aby při užití vozidla na pozemní komunikaci byly dodržovány povinnosti řidiče a pravidla provozu na pozemních komunikacích stanovená </a:t>
            </a:r>
            <a:r>
              <a:rPr lang="cs-CZ" sz="1000" dirty="0" err="1" smtClean="0"/>
              <a:t>ZoSP</a:t>
            </a:r>
            <a:endParaRPr lang="cs-CZ" sz="1000" dirty="0" smtClean="0"/>
          </a:p>
          <a:p>
            <a:pPr lvl="1"/>
            <a:r>
              <a:rPr lang="cs-CZ" sz="1000" dirty="0" smtClean="0"/>
              <a:t>objektivní </a:t>
            </a:r>
            <a:r>
              <a:rPr lang="cs-CZ" sz="1000" b="1" dirty="0" smtClean="0"/>
              <a:t>odpovědnost provozovatele za „chování řidiče“</a:t>
            </a:r>
            <a:endParaRPr lang="cs-CZ" sz="1000" dirty="0" smtClean="0"/>
          </a:p>
          <a:p>
            <a:pPr lvl="1"/>
            <a:r>
              <a:rPr lang="cs-CZ" sz="1000" dirty="0" smtClean="0"/>
              <a:t>účel = zlepšit důkazní situaci při prokazování některých obtížně prokazatelných přestupků (v důsledku uplatňování práva provozovatele nevypovídat vůči sobě či osobám blízkým)</a:t>
            </a:r>
          </a:p>
          <a:p>
            <a:pPr lvl="1"/>
            <a:endParaRPr lang="cs-CZ" sz="1000" dirty="0" smtClean="0"/>
          </a:p>
          <a:p>
            <a:pPr lvl="1"/>
            <a:r>
              <a:rPr lang="cs-CZ" sz="1000" dirty="0" smtClean="0"/>
              <a:t>současně ovšem také </a:t>
            </a:r>
            <a:r>
              <a:rPr lang="cs-CZ" sz="1000" b="1" dirty="0" smtClean="0"/>
              <a:t>limitace uplatnění</a:t>
            </a:r>
            <a:r>
              <a:rPr lang="cs-CZ" sz="1000" dirty="0" smtClean="0"/>
              <a:t>:</a:t>
            </a:r>
          </a:p>
          <a:p>
            <a:pPr lvl="1"/>
            <a:r>
              <a:rPr lang="cs-CZ" sz="1000" dirty="0" smtClean="0"/>
              <a:t>provozovatel vozidla za přestupek odpovídá, pokud</a:t>
            </a:r>
          </a:p>
          <a:p>
            <a:pPr lvl="1"/>
            <a:r>
              <a:rPr lang="cs-CZ" sz="1000" dirty="0" smtClean="0"/>
              <a:t>a) porušení pravidel bylo zjištěno prostřednictvím </a:t>
            </a:r>
            <a:r>
              <a:rPr lang="cs-CZ" sz="1000" b="1" dirty="0" smtClean="0"/>
              <a:t>automatizovaného technického prostředku </a:t>
            </a:r>
            <a:r>
              <a:rPr lang="cs-CZ" sz="1000" dirty="0" smtClean="0"/>
              <a:t>používaného bez obsluhy při dohledu na bezpečnost provozu na pozemních komunikacích (= zpravidla automatizované měření rychlosti) nebo se jedná o neoprávněné zastavení nebo stání,</a:t>
            </a:r>
          </a:p>
          <a:p>
            <a:pPr lvl="1"/>
            <a:r>
              <a:rPr lang="cs-CZ" sz="1000" dirty="0" smtClean="0"/>
              <a:t>b) porušení povinností řidiče nebo pravidel provozu na pozemních komunikacích </a:t>
            </a:r>
            <a:r>
              <a:rPr lang="cs-CZ" sz="1000" b="1" dirty="0" smtClean="0"/>
              <a:t>vykazuje znaky přestupku </a:t>
            </a:r>
            <a:r>
              <a:rPr lang="cs-CZ" sz="1000" dirty="0" smtClean="0"/>
              <a:t>podle </a:t>
            </a:r>
            <a:r>
              <a:rPr lang="cs-CZ" sz="1000" dirty="0" err="1" smtClean="0"/>
              <a:t>ZoSP</a:t>
            </a:r>
            <a:endParaRPr lang="cs-CZ" sz="1000" dirty="0" smtClean="0"/>
          </a:p>
          <a:p>
            <a:pPr lvl="1"/>
            <a:r>
              <a:rPr lang="cs-CZ" sz="1000" dirty="0" smtClean="0"/>
              <a:t>c) porušení pravidel </a:t>
            </a:r>
            <a:r>
              <a:rPr lang="cs-CZ" sz="1000" b="1" dirty="0" smtClean="0"/>
              <a:t>nemá za následek dopravní nehodu</a:t>
            </a:r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pPr lvl="1"/>
            <a:endParaRPr lang="cs-CZ" sz="1000" dirty="0" smtClean="0"/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Dopravní právo - Doprava na pozemních komunikacích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provozovatele vozidla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Nález ÚS ze dne </a:t>
            </a:r>
            <a:r>
              <a:rPr lang="pl-PL" sz="1800" dirty="0" smtClean="0"/>
              <a:t>16. 5. 2018</a:t>
            </a:r>
            <a:r>
              <a:rPr lang="cs-CZ" sz="1800" dirty="0" smtClean="0"/>
              <a:t>, </a:t>
            </a:r>
            <a:r>
              <a:rPr lang="cs-CZ" sz="1800" dirty="0" err="1" smtClean="0"/>
              <a:t>sp</a:t>
            </a:r>
            <a:r>
              <a:rPr lang="cs-CZ" sz="1800" dirty="0" smtClean="0"/>
              <a:t>. zn. </a:t>
            </a:r>
            <a:r>
              <a:rPr lang="pl-PL" sz="1800" dirty="0" smtClean="0"/>
              <a:t>Pl.ÚS 15/16</a:t>
            </a:r>
            <a:endParaRPr lang="cs-CZ" sz="1800" dirty="0" smtClean="0"/>
          </a:p>
          <a:p>
            <a:pPr lvl="1"/>
            <a:r>
              <a:rPr lang="cs-CZ" sz="1000" dirty="0" smtClean="0"/>
              <a:t>56. Ustanovení § 10 odst. 3 zákona o silničním provozu stanoví, že </a:t>
            </a:r>
            <a:r>
              <a:rPr lang="cs-CZ" sz="1000" b="1" dirty="0" smtClean="0"/>
              <a:t>provozovatel vozidla „zajistí“, aby při užití vozidla na pozemní komunikaci byly dodržovány povinnosti řidiče a pravidla provozu na pozemních komunikacích podle zákona o silničním provozu</a:t>
            </a:r>
            <a:r>
              <a:rPr lang="cs-CZ" sz="1000" dirty="0" smtClean="0"/>
              <a:t>. Je zřejmé, že tímto ustanovením není provozovateli vozidla stanovena totožná povinnost jako řidiči. Co se však rozumí uvedeným „zajištěním“, zákon blíže nekonkretizuje. </a:t>
            </a:r>
            <a:br>
              <a:rPr lang="cs-CZ" sz="1000" dirty="0" smtClean="0"/>
            </a:br>
            <a:r>
              <a:rPr lang="cs-CZ" sz="1000" dirty="0" smtClean="0"/>
              <a:t>57. Povinnost provozovatele vozidla „zajistit“ dodržování povinností řidiče a pravidel provozu na pozemních komunikacích, jak je vymezena v § 10 odst. 3 zákona o silničním provozu, připouští dvojí výklad. Především lze „zajištěním“ rozumět aktivní jednání na straně provozovatele vozidla, jež by spočívalo v jakémkoliv možném (zákonem nezakázaném) opatření, jímž lze jednání řidiče ovlivnit natolik, že z jeho strany nedojde k porušení zákona o silničním provozu. Provozovatel vozidla by v takovémto případě nesl odpovědnost výlučně za to, zda sám jednal požadovaným způsobem. Pokud by přitom takto nejednal a jeho zaviněním by došlo k porušení povinnosti řidiče, jemuž by jinak bylo možné zamezit, spáchal by správní delikt podle § 125f odst. 1 zákona o silničním provozu a musel by zaplatit pokutu. </a:t>
            </a:r>
          </a:p>
          <a:p>
            <a:pPr lvl="1"/>
            <a:r>
              <a:rPr lang="cs-CZ" sz="1000" dirty="0" smtClean="0"/>
              <a:t>58. </a:t>
            </a:r>
            <a:r>
              <a:rPr lang="cs-CZ" sz="1000" b="1" dirty="0" smtClean="0"/>
              <a:t>Slovo „zajistit“ ale může mít i jiný význam. Lze je totiž vykládat i jako pouhé vyjádření odpovědnosti provozovatele vozidla za případná porušení povinností řidiče nebo pravidel provozu na pozemních komunikacích, k nimž dojde při užití jeho vozidla. </a:t>
            </a:r>
            <a:r>
              <a:rPr lang="cs-CZ" sz="1000" dirty="0" smtClean="0"/>
              <a:t>Provozovatel vozidla by tak nesl právní následky porušení uvedených povinností, ačkoliv se sám žádného protiprávního jednání nedopustil. V tomto případě by měla jeho odpovědnost podobu odpovědnosti za správní delikt podle § 125f odst. 1 zákona o silničním provozu, v jejímž důsledku by mu vznikla povinnost zaplatit pokutu. </a:t>
            </a:r>
          </a:p>
          <a:p>
            <a:pPr lvl="1"/>
            <a:r>
              <a:rPr lang="cs-CZ" sz="1000" dirty="0" smtClean="0"/>
              <a:t>59. Jednotlivé výkladové možnosti se liší v tom, že zatímco první z nich činí provozovatele vozidla odpovědným výlučně za jeho jednání, druhá z nich mu přisuzuje odpovědnost za jednání řidiče. Podle tohoto výkladu napadená ustanovení zakládají jeho objektivní odpovědnost, jejíž vznik – na rozdíl od odpovědnosti subjektivní – nevyžaduje zavinění na straně odpovědného subjektu. </a:t>
            </a:r>
          </a:p>
          <a:p>
            <a:pPr lvl="1"/>
            <a:r>
              <a:rPr lang="cs-CZ" sz="1000" dirty="0" smtClean="0"/>
              <a:t>60. </a:t>
            </a:r>
            <a:r>
              <a:rPr lang="cs-CZ" sz="1000" b="1" dirty="0" smtClean="0"/>
              <a:t>Objektivní odpovědnost není nepřípustným ani nijak neobvyklým právním institutem</a:t>
            </a:r>
            <a:r>
              <a:rPr lang="cs-CZ" sz="1000" dirty="0" smtClean="0"/>
              <a:t>. Jakkoliv lze zásadu, že každý odpovídá jen za své vlastní jednání, považovat za jakési přirozené východisko odpovědnostních právních vztahů, efektivní regulace některých oblastí lidského jednání může v tomto ohledu vyžadovat zvláštní úpravu. Účel objektivní odpovědnosti se pak může lišit v závislosti na předmětu právní úpravy. Zpravidla bude spočívat ve snaze o nalezení spravedlivé rovnováhy mezi právy a povinnostmi účastníků některých právních vztahů, případně v zjednodušení a zpřehlednění právních vztahů mezi dotčenými subjekty, aby lépe odpovídaly jejich praktickým potřebám. </a:t>
            </a:r>
          </a:p>
          <a:p>
            <a:endParaRPr lang="cs-CZ" sz="1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LAW-CZ-4×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Prezentace-LAW-CZ-4×3</Template>
  <TotalTime>29580</TotalTime>
  <Words>1598</Words>
  <Application>Microsoft Office PowerPoint</Application>
  <PresentationFormat>Vlastní</PresentationFormat>
  <Paragraphs>300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Prezentace-LAW-CZ-4×3</vt:lpstr>
      <vt:lpstr> Dopravní přestupky</vt:lpstr>
      <vt:lpstr>Osnova prezentace</vt:lpstr>
      <vt:lpstr>Právní úprava</vt:lpstr>
      <vt:lpstr>Přestupky fyzických osob</vt:lpstr>
      <vt:lpstr>Přestupky fyzických osob</vt:lpstr>
      <vt:lpstr>Přestupky fyzických osob</vt:lpstr>
      <vt:lpstr>Přestupky fyzických osob</vt:lpstr>
      <vt:lpstr>Přestupky provozovatele vozidla</vt:lpstr>
      <vt:lpstr>Přestupky provozovatele vozidla</vt:lpstr>
      <vt:lpstr>Přestupky provozovatele vozidla</vt:lpstr>
      <vt:lpstr>Přestupky provozovatele vozidla</vt:lpstr>
      <vt:lpstr>Přestupky provozovatele vozidla</vt:lpstr>
      <vt:lpstr>Kauce</vt:lpstr>
      <vt:lpstr>Bodové hodnocení</vt:lpstr>
      <vt:lpstr>Bodové hodnocení</vt:lpstr>
      <vt:lpstr>Bodové hodnocení</vt:lpstr>
      <vt:lpstr>Bodové hodnocení</vt:lpstr>
      <vt:lpstr>Některá související oprávnění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745</cp:revision>
  <cp:lastPrinted>1601-01-01T00:00:00Z</cp:lastPrinted>
  <dcterms:created xsi:type="dcterms:W3CDTF">2019-03-22T11:35:19Z</dcterms:created>
  <dcterms:modified xsi:type="dcterms:W3CDTF">2019-04-20T17:19:32Z</dcterms:modified>
</cp:coreProperties>
</file>