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1"/>
  </p:notesMasterIdLst>
  <p:handoutMasterIdLst>
    <p:handoutMasterId r:id="rId22"/>
  </p:handoutMasterIdLst>
  <p:sldIdLst>
    <p:sldId id="256" r:id="rId2"/>
    <p:sldId id="285" r:id="rId3"/>
    <p:sldId id="286" r:id="rId4"/>
    <p:sldId id="289" r:id="rId5"/>
    <p:sldId id="294" r:id="rId6"/>
    <p:sldId id="288" r:id="rId7"/>
    <p:sldId id="290" r:id="rId8"/>
    <p:sldId id="291" r:id="rId9"/>
    <p:sldId id="293" r:id="rId10"/>
    <p:sldId id="292" r:id="rId11"/>
    <p:sldId id="296" r:id="rId12"/>
    <p:sldId id="297" r:id="rId13"/>
    <p:sldId id="298" r:id="rId14"/>
    <p:sldId id="295" r:id="rId15"/>
    <p:sldId id="304" r:id="rId16"/>
    <p:sldId id="303" r:id="rId17"/>
    <p:sldId id="301" r:id="rId18"/>
    <p:sldId id="299" r:id="rId19"/>
    <p:sldId id="302" r:id="rId20"/>
  </p:sldIdLst>
  <p:sldSz cx="9145588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122" d="100"/>
          <a:sy n="122" d="100"/>
        </p:scale>
        <p:origin x="-942" y="-9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9"/>
        <p:guide pos="682"/>
        <p:guide pos="2766"/>
        <p:guide pos="297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B229B6B9-1460-4014-8B8A-5645913D2CD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54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35384140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xmlns="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40092" y="718713"/>
            <a:ext cx="391568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09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xmlns="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xmlns="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927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81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xmlns="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9273" y="718713"/>
            <a:ext cx="391568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5588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xmlns="" id="{4C251B53-6C8B-4F0B-8824-504A47FFDC9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6133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F8393F8C-A31C-4CAB-9887-50F0DCCDFBF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877" y="2019299"/>
            <a:ext cx="4106255" cy="283331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xmlns="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xmlns="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94" y="2434289"/>
            <a:ext cx="7187994" cy="186355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91229579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0048F454-420A-4E72-98B5-76C7E9DB3E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101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481167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638" y="1296001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9273" y="1290515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9027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17168426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xmlns="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1695075"/>
            <a:ext cx="3914489" cy="3896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xmlns="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67024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6673959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xmlns="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579" y="1692003"/>
            <a:ext cx="248407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xmlns="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93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xmlns="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579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1963" y="4414270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xmlns="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8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935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xmlns="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2140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xmlns="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93" y="1692003"/>
            <a:ext cx="248407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xmlns="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1064" y="1692003"/>
            <a:ext cx="248407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1374107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976" y="692150"/>
            <a:ext cx="3901418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xmlns="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692151"/>
            <a:ext cx="3914489" cy="489963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xmlns="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1738376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94" y="692150"/>
            <a:ext cx="8066301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4975528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94" y="6228000"/>
            <a:ext cx="594103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54" y="6228000"/>
            <a:ext cx="189033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xmlns="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93" y="1872000"/>
            <a:ext cx="8066301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MVD024K Dopravní </a:t>
            </a:r>
            <a:r>
              <a:rPr lang="cs-CZ" altLang="cs-CZ" dirty="0" smtClean="0"/>
              <a:t>právo - Doprava na pozemních komunikacích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Pozemní komunikace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Prezentace k tématu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Dopravní právo - Doprava na pozemních komunikacích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Vlastnický režim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Obecná východiska (§ 9 </a:t>
            </a:r>
            <a:r>
              <a:rPr lang="cs-CZ" sz="1800" dirty="0" err="1" smtClean="0"/>
              <a:t>ZoPK</a:t>
            </a:r>
            <a:r>
              <a:rPr lang="cs-CZ" sz="1800" dirty="0" smtClean="0"/>
              <a:t>)</a:t>
            </a:r>
          </a:p>
          <a:p>
            <a:pPr lvl="1"/>
            <a:r>
              <a:rPr lang="cs-CZ" sz="1000" dirty="0" smtClean="0"/>
              <a:t>pozemní komunikace specifickým případem </a:t>
            </a:r>
            <a:r>
              <a:rPr lang="cs-CZ" sz="1000" b="1" dirty="0" smtClean="0"/>
              <a:t>tzv. vyhrazeného majetku </a:t>
            </a:r>
            <a:r>
              <a:rPr lang="cs-CZ" sz="1000" dirty="0" smtClean="0"/>
              <a:t>jakožto majetku, který může být vlastněn pouze některými veřejnými (veřejnoprávními) subjekty</a:t>
            </a:r>
          </a:p>
          <a:p>
            <a:pPr lvl="1"/>
            <a:r>
              <a:rPr lang="cs-CZ" sz="1000" dirty="0" smtClean="0"/>
              <a:t>viz obecně čl. 11 odst. 2 Listiny základních práv a svobod</a:t>
            </a:r>
          </a:p>
          <a:p>
            <a:pPr lvl="1"/>
            <a:r>
              <a:rPr lang="cs-CZ" sz="1000" dirty="0" smtClean="0"/>
              <a:t>ovšem poněkud nedůsledně - změna kategorie pozemní komunikace totiž nevede ke změně vlastnictví, nýbrž podmínkou pro změnu kategorie je změna vlastnictví (resp. smlouvy o budoucí smlouvě o převodu vlastnického práva k dotčené pozemní komunikaci uzavřené mezi stávajícím vlastníkem a budoucím vlastníkem)</a:t>
            </a:r>
          </a:p>
          <a:p>
            <a:pPr lvl="1"/>
            <a:endParaRPr lang="cs-CZ" sz="1000" dirty="0" smtClean="0"/>
          </a:p>
          <a:p>
            <a:r>
              <a:rPr lang="cs-CZ" sz="1800" dirty="0" smtClean="0"/>
              <a:t>Dálnice</a:t>
            </a:r>
          </a:p>
          <a:p>
            <a:pPr lvl="1"/>
            <a:r>
              <a:rPr lang="cs-CZ" sz="1000" dirty="0" smtClean="0"/>
              <a:t>ve vlastnictví </a:t>
            </a:r>
            <a:r>
              <a:rPr lang="cs-CZ" sz="1000" b="1" dirty="0" smtClean="0"/>
              <a:t>státu</a:t>
            </a:r>
          </a:p>
          <a:p>
            <a:r>
              <a:rPr lang="cs-CZ" sz="1800" dirty="0" smtClean="0"/>
              <a:t>Silnice</a:t>
            </a:r>
          </a:p>
          <a:p>
            <a:pPr lvl="1"/>
            <a:r>
              <a:rPr lang="cs-CZ" sz="1000" dirty="0" smtClean="0"/>
              <a:t>I. třídy ve vlastnictví </a:t>
            </a:r>
            <a:r>
              <a:rPr lang="cs-CZ" sz="1000" b="1" dirty="0" smtClean="0"/>
              <a:t>státu</a:t>
            </a:r>
          </a:p>
          <a:p>
            <a:pPr lvl="1"/>
            <a:r>
              <a:rPr lang="cs-CZ" sz="1000" dirty="0" smtClean="0"/>
              <a:t>II. a III. třídy ve vlastnictví </a:t>
            </a:r>
            <a:r>
              <a:rPr lang="cs-CZ" sz="1000" b="1" dirty="0" smtClean="0"/>
              <a:t>kraje</a:t>
            </a:r>
            <a:r>
              <a:rPr lang="cs-CZ" sz="1000" dirty="0" smtClean="0"/>
              <a:t>, na jehož území se nacházejí</a:t>
            </a:r>
          </a:p>
          <a:p>
            <a:r>
              <a:rPr lang="cs-CZ" sz="1800" dirty="0" smtClean="0"/>
              <a:t>Místní komunikace</a:t>
            </a:r>
          </a:p>
          <a:p>
            <a:pPr lvl="1"/>
            <a:r>
              <a:rPr lang="cs-CZ" sz="1000" dirty="0" smtClean="0"/>
              <a:t>ve vlastnictví </a:t>
            </a:r>
            <a:r>
              <a:rPr lang="cs-CZ" sz="1000" b="1" dirty="0" smtClean="0"/>
              <a:t>obce</a:t>
            </a:r>
          </a:p>
          <a:p>
            <a:r>
              <a:rPr lang="cs-CZ" sz="1800" dirty="0" smtClean="0"/>
              <a:t>Účelové komunikace</a:t>
            </a:r>
          </a:p>
          <a:p>
            <a:pPr lvl="1"/>
            <a:r>
              <a:rPr lang="cs-CZ" sz="1000" dirty="0" smtClean="0"/>
              <a:t>ve vlastnictví </a:t>
            </a:r>
            <a:r>
              <a:rPr lang="cs-CZ" sz="1000" b="1" dirty="0" smtClean="0"/>
              <a:t>právnické nebo fyzické osoby </a:t>
            </a:r>
            <a:r>
              <a:rPr lang="cs-CZ" sz="1000" dirty="0" smtClean="0"/>
              <a:t>= v soukromém vlastnictví</a:t>
            </a:r>
          </a:p>
          <a:p>
            <a:pPr lvl="1"/>
            <a:r>
              <a:rPr lang="cs-CZ" sz="1000" dirty="0" smtClean="0"/>
              <a:t>právnickou osobou může být také veřejný subjekt (stát, obec, kraj, ale potenciálně i jiný veřejný subjekt), pak ve vlastnictví veřejném</a:t>
            </a:r>
          </a:p>
          <a:p>
            <a:pPr lvl="1"/>
            <a:r>
              <a:rPr lang="cs-CZ" sz="1000" dirty="0" smtClean="0"/>
              <a:t>na vlastníky účelové komunikace se </a:t>
            </a:r>
            <a:r>
              <a:rPr lang="cs-CZ" sz="1000" b="1" dirty="0" smtClean="0"/>
              <a:t>nevztahují povinnosti stanovené </a:t>
            </a:r>
            <a:r>
              <a:rPr lang="cs-CZ" sz="1000" b="1" dirty="0" err="1" smtClean="0"/>
              <a:t>ZoPK</a:t>
            </a:r>
            <a:r>
              <a:rPr lang="cs-CZ" sz="1000" dirty="0" smtClean="0"/>
              <a:t>, viz dále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Dopravní právo - Doprava na pozemních komunikacích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Povinnosti vlastníka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Správa (§ 9 </a:t>
            </a:r>
            <a:r>
              <a:rPr lang="cs-CZ" sz="1800" dirty="0" err="1" smtClean="0"/>
              <a:t>ZoPK</a:t>
            </a:r>
            <a:r>
              <a:rPr lang="cs-CZ" sz="1800" dirty="0" smtClean="0"/>
              <a:t>)</a:t>
            </a:r>
          </a:p>
          <a:p>
            <a:pPr lvl="1"/>
            <a:r>
              <a:rPr lang="cs-CZ" sz="1000" dirty="0" smtClean="0"/>
              <a:t>vlastník musí vykonávat </a:t>
            </a:r>
            <a:r>
              <a:rPr lang="cs-CZ" sz="1000" b="1" dirty="0" smtClean="0"/>
              <a:t>správu</a:t>
            </a:r>
            <a:r>
              <a:rPr lang="cs-CZ" sz="1000" dirty="0" smtClean="0"/>
              <a:t>, kterou lze rozumět zejména pravidelné a mimořádné </a:t>
            </a:r>
            <a:r>
              <a:rPr lang="cs-CZ" sz="1000" i="1" dirty="0" smtClean="0"/>
              <a:t>prohlídky, údržbu a opravy</a:t>
            </a:r>
          </a:p>
          <a:p>
            <a:pPr lvl="1"/>
            <a:r>
              <a:rPr lang="cs-CZ" sz="1000" dirty="0" smtClean="0"/>
              <a:t>podrobnosti upravuje prováděcí předpis (vyhláška č. 104/1997 Sb., viz níže)</a:t>
            </a:r>
          </a:p>
          <a:p>
            <a:pPr lvl="1"/>
            <a:r>
              <a:rPr lang="cs-CZ" sz="1000" dirty="0" smtClean="0"/>
              <a:t>dále výkon správy může vlastník zajišťovat prostřednictvím správce jakožto právnická osoba zřízená nebo založená (a ovládané) vlastníkem pozemní komunikace (zpravidla </a:t>
            </a:r>
            <a:r>
              <a:rPr lang="cs-CZ" sz="1000" i="1" dirty="0" smtClean="0"/>
              <a:t>tzv. komunální podniky</a:t>
            </a:r>
            <a:r>
              <a:rPr lang="cs-CZ" sz="1000" dirty="0" smtClean="0"/>
              <a:t>)</a:t>
            </a:r>
          </a:p>
          <a:p>
            <a:pPr lvl="1"/>
            <a:endParaRPr lang="cs-CZ" sz="1000" dirty="0" smtClean="0"/>
          </a:p>
          <a:p>
            <a:pPr lvl="1"/>
            <a:r>
              <a:rPr lang="cs-CZ" sz="1000" dirty="0" smtClean="0"/>
              <a:t>běžné</a:t>
            </a:r>
            <a:r>
              <a:rPr lang="cs-CZ" sz="1000" b="1" dirty="0" smtClean="0"/>
              <a:t> prohlídky </a:t>
            </a:r>
            <a:r>
              <a:rPr lang="cs-CZ" sz="1000" dirty="0" smtClean="0"/>
              <a:t>- zjišťuje se především správná funkce dopravního značení, bezpečnostního zařízení a závady ve sjízdnosti (schůdnosti) v těchto lhůtách:</a:t>
            </a:r>
          </a:p>
          <a:p>
            <a:pPr lvl="1"/>
            <a:r>
              <a:rPr lang="cs-CZ" sz="1000" dirty="0" smtClean="0"/>
              <a:t>dálnice ..... každý pracovní den</a:t>
            </a:r>
          </a:p>
          <a:p>
            <a:pPr lvl="1"/>
            <a:r>
              <a:rPr lang="cs-CZ" sz="1000" dirty="0" smtClean="0"/>
              <a:t>silnice I. třídy ..... 2× týdně</a:t>
            </a:r>
          </a:p>
          <a:p>
            <a:pPr lvl="1"/>
            <a:r>
              <a:rPr lang="cs-CZ" sz="1000" dirty="0" smtClean="0"/>
              <a:t>silnice II. třídy ..... 2× měsíčně</a:t>
            </a:r>
          </a:p>
          <a:p>
            <a:pPr lvl="1"/>
            <a:r>
              <a:rPr lang="cs-CZ" sz="1000" dirty="0" smtClean="0"/>
              <a:t>silnice III. třídy ..... 1× měsíčně</a:t>
            </a:r>
          </a:p>
          <a:p>
            <a:pPr lvl="1"/>
            <a:r>
              <a:rPr lang="cs-CZ" sz="1000" dirty="0" smtClean="0"/>
              <a:t>dále např. také </a:t>
            </a:r>
            <a:r>
              <a:rPr lang="cs-CZ" sz="1000" i="1" dirty="0" smtClean="0"/>
              <a:t>hlavní prohlídka </a:t>
            </a:r>
            <a:r>
              <a:rPr lang="cs-CZ" sz="1000" dirty="0" smtClean="0"/>
              <a:t>(zjišťuje se stavebně technický stav komunikace, včetně jejích součástí a příslušenství </a:t>
            </a:r>
            <a:r>
              <a:rPr lang="pl-PL" sz="1000" dirty="0" smtClean="0"/>
              <a:t>(nejméně jednou za 5 let, ale v některých případech dříve) či </a:t>
            </a:r>
            <a:r>
              <a:rPr lang="pl-PL" sz="1000" i="1" dirty="0" smtClean="0"/>
              <a:t>mimořádná prohlídka </a:t>
            </a:r>
            <a:r>
              <a:rPr lang="pl-PL" sz="1000" dirty="0" smtClean="0"/>
              <a:t>- např. při náhlém poškození vozovky</a:t>
            </a:r>
          </a:p>
          <a:p>
            <a:pPr lvl="1"/>
            <a:endParaRPr lang="cs-CZ" sz="1000" dirty="0" smtClean="0"/>
          </a:p>
          <a:p>
            <a:pPr lvl="1"/>
            <a:r>
              <a:rPr lang="cs-CZ" sz="1000" dirty="0" smtClean="0"/>
              <a:t>cílem </a:t>
            </a:r>
            <a:r>
              <a:rPr lang="cs-CZ" sz="1000" b="1" dirty="0" smtClean="0"/>
              <a:t>údržby a oprav </a:t>
            </a:r>
            <a:r>
              <a:rPr lang="cs-CZ" sz="1000" dirty="0" smtClean="0"/>
              <a:t>je odstranit závady ve sjízdnosti, opotřebení nebo poškození komunikace, jejích součástí a příslušenství</a:t>
            </a:r>
          </a:p>
          <a:p>
            <a:pPr lvl="1"/>
            <a:r>
              <a:rPr lang="cs-CZ" sz="1000" dirty="0" smtClean="0"/>
              <a:t>rozsah a způsob provedení závisí na vyhodnocení výsledků prohlídek, popř. na doporučeních systému hospodaření s vozovkou</a:t>
            </a:r>
          </a:p>
          <a:p>
            <a:pPr lvl="1"/>
            <a:r>
              <a:rPr lang="cs-CZ" sz="1000" dirty="0" smtClean="0"/>
              <a:t>podrobnosti v příloze prováděcího předpisu</a:t>
            </a:r>
          </a:p>
          <a:p>
            <a:pPr lvl="1"/>
            <a:endParaRPr lang="cs-CZ" sz="1000" dirty="0" smtClean="0"/>
          </a:p>
          <a:p>
            <a:r>
              <a:rPr lang="cs-CZ" sz="1800" dirty="0" smtClean="0"/>
              <a:t>Evidence</a:t>
            </a:r>
          </a:p>
          <a:p>
            <a:pPr lvl="1"/>
            <a:r>
              <a:rPr lang="cs-CZ" sz="1000" dirty="0" smtClean="0"/>
              <a:t>dále zejména povinnost vlastníka vést evidenci jím vlastněných pozemních komunikací</a:t>
            </a:r>
          </a:p>
          <a:p>
            <a:pPr lvl="1"/>
            <a:r>
              <a:rPr lang="cs-CZ" sz="1000" dirty="0" smtClean="0"/>
              <a:t>evidence prostřednictvím </a:t>
            </a:r>
            <a:r>
              <a:rPr lang="cs-CZ" sz="1000" i="1" dirty="0" smtClean="0"/>
              <a:t>pasportu komunikace</a:t>
            </a:r>
          </a:p>
          <a:p>
            <a:pPr lvl="1"/>
            <a:endParaRPr lang="cs-CZ" sz="1000" i="1" dirty="0" smtClean="0"/>
          </a:p>
          <a:p>
            <a:pPr lvl="1"/>
            <a:r>
              <a:rPr lang="cs-CZ" sz="1000" dirty="0" smtClean="0"/>
              <a:t>souběžně </a:t>
            </a:r>
            <a:r>
              <a:rPr lang="cs-CZ" sz="1000" i="1" dirty="0" smtClean="0"/>
              <a:t>Centrální evidence pozemních komunikací </a:t>
            </a:r>
            <a:r>
              <a:rPr lang="cs-CZ" sz="1000" dirty="0" smtClean="0"/>
              <a:t>jako informačním systémem veřejné správy vedený Ministerstvem dopravy</a:t>
            </a:r>
            <a:endParaRPr lang="cs-CZ" sz="1000" i="1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Dopravní právo - Doprava na pozemních komunikacích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Užívání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Obecné užívání (§ 19 </a:t>
            </a:r>
            <a:r>
              <a:rPr lang="cs-CZ" sz="1800" dirty="0" err="1" smtClean="0"/>
              <a:t>ZoPK</a:t>
            </a:r>
            <a:r>
              <a:rPr lang="cs-CZ" sz="1800" dirty="0" smtClean="0"/>
              <a:t>)</a:t>
            </a:r>
          </a:p>
          <a:p>
            <a:pPr lvl="1"/>
            <a:r>
              <a:rPr lang="cs-CZ" sz="1000" dirty="0" smtClean="0"/>
              <a:t>oprávnění každého užívat pozemní komunikace bezplatně obvyklým způsobem a k účelům, ke kterým jsou určeny = </a:t>
            </a:r>
            <a:r>
              <a:rPr lang="cs-CZ" sz="1000" b="1" dirty="0" smtClean="0"/>
              <a:t>obecné užívání</a:t>
            </a:r>
          </a:p>
          <a:p>
            <a:pPr lvl="1"/>
            <a:r>
              <a:rPr lang="cs-CZ" sz="1000" b="1" dirty="0" smtClean="0"/>
              <a:t>užívání na základě veřejného práva</a:t>
            </a:r>
            <a:r>
              <a:rPr lang="cs-CZ" sz="1000" dirty="0" smtClean="0"/>
              <a:t>, nevyžaduje další soukromoprávní oprávnění </a:t>
            </a:r>
          </a:p>
          <a:p>
            <a:pPr lvl="1"/>
            <a:r>
              <a:rPr lang="cs-CZ" sz="1000" dirty="0" smtClean="0"/>
              <a:t>proto pozemní komunikace zpravidla vlastněny veřejnými subjekty, které jsou přirozeně spojeny s veřejným zájmem</a:t>
            </a:r>
          </a:p>
          <a:p>
            <a:pPr lvl="1"/>
            <a:r>
              <a:rPr lang="cs-CZ" sz="1000" dirty="0" smtClean="0"/>
              <a:t>problematické ovšem v případě veřejně přístupných účelových komunikací (viz samostatná prezentace)</a:t>
            </a:r>
          </a:p>
          <a:p>
            <a:pPr lvl="1"/>
            <a:endParaRPr lang="cs-CZ" sz="1000" i="1" dirty="0" smtClean="0"/>
          </a:p>
          <a:p>
            <a:pPr lvl="1"/>
            <a:r>
              <a:rPr lang="cs-CZ" sz="1000" b="1" dirty="0" smtClean="0"/>
              <a:t>podmínky a limity obecného užívání:</a:t>
            </a:r>
            <a:endParaRPr lang="cs-CZ" sz="1000" b="1" i="1" dirty="0" smtClean="0"/>
          </a:p>
          <a:p>
            <a:pPr lvl="1"/>
            <a:r>
              <a:rPr lang="cs-CZ" sz="1000" dirty="0" smtClean="0"/>
              <a:t>uživatel se musí přizpůsobit stavebnímu stavu a dopravně technickému stavu dotčené pozemní komunikace</a:t>
            </a:r>
          </a:p>
          <a:p>
            <a:pPr lvl="1"/>
            <a:r>
              <a:rPr lang="cs-CZ" sz="1000" dirty="0" smtClean="0"/>
              <a:t>v mezích zvláštních předpisů upravujících provoz na pozemních komunikacích = zejména pravidla provozu na pozemních komunikacích podle </a:t>
            </a:r>
            <a:r>
              <a:rPr lang="cs-CZ" sz="1000" dirty="0" err="1" smtClean="0"/>
              <a:t>ZoPPK</a:t>
            </a:r>
            <a:endParaRPr lang="cs-CZ" sz="1000" dirty="0" smtClean="0"/>
          </a:p>
          <a:p>
            <a:pPr lvl="1"/>
            <a:r>
              <a:rPr lang="cs-CZ" sz="1000" dirty="0" smtClean="0"/>
              <a:t>za podmínek stanovených </a:t>
            </a:r>
            <a:r>
              <a:rPr lang="cs-CZ" sz="1000" dirty="0" err="1" smtClean="0"/>
              <a:t>ZoPK</a:t>
            </a:r>
            <a:r>
              <a:rPr lang="cs-CZ" sz="1000" dirty="0" smtClean="0"/>
              <a:t> = např. omezení pro některé kategorie pozemních komunikací</a:t>
            </a:r>
          </a:p>
          <a:p>
            <a:pPr lvl="1"/>
            <a:r>
              <a:rPr lang="cs-CZ" sz="1000" dirty="0" smtClean="0"/>
              <a:t>a pokud pro zvláštní případy nestanoví tento zákon nebo zvláštní předpis jinak = výjimky z obecného užívání</a:t>
            </a:r>
          </a:p>
          <a:p>
            <a:pPr lvl="1"/>
            <a:endParaRPr lang="cs-CZ" sz="1000" dirty="0" smtClean="0"/>
          </a:p>
          <a:p>
            <a:pPr lvl="1"/>
            <a:r>
              <a:rPr lang="cs-CZ" sz="1000" b="1" dirty="0" smtClean="0"/>
              <a:t>konkrétní omezení</a:t>
            </a:r>
            <a:r>
              <a:rPr lang="cs-CZ" sz="1000" dirty="0" smtClean="0"/>
              <a:t>, např.:</a:t>
            </a:r>
          </a:p>
          <a:p>
            <a:pPr lvl="1"/>
            <a:r>
              <a:rPr lang="cs-CZ" sz="1000" dirty="0" smtClean="0"/>
              <a:t>zákaz znečišťovat nebo poškozovat</a:t>
            </a:r>
          </a:p>
          <a:p>
            <a:pPr lvl="1"/>
            <a:r>
              <a:rPr lang="cs-CZ" sz="1000" dirty="0" smtClean="0"/>
              <a:t>neoprávněně odstraňovat, zakrývat, přemísťovat, osazovat nebo pozměňovat dopravní zařízení</a:t>
            </a:r>
          </a:p>
          <a:p>
            <a:pPr lvl="1"/>
            <a:r>
              <a:rPr lang="cs-CZ" sz="1000" dirty="0" smtClean="0"/>
              <a:t>používat pásová a jiná vozidla, jejichž kola nejsou opatřena pneumatikami nebo gumovými obručemi</a:t>
            </a:r>
          </a:p>
          <a:p>
            <a:pPr lvl="1"/>
            <a:r>
              <a:rPr lang="cs-CZ" sz="1000" dirty="0" smtClean="0"/>
              <a:t>používat sněhové řetězy v úsecích, kde vozovka není dostatečně pokryta sněhovou nebo ledovou vrstvou</a:t>
            </a:r>
          </a:p>
          <a:p>
            <a:pPr lvl="1"/>
            <a:r>
              <a:rPr lang="cs-CZ" sz="1000" dirty="0" smtClean="0"/>
              <a:t> používat hroty v pneumatikách</a:t>
            </a:r>
          </a:p>
          <a:p>
            <a:pPr lvl="1"/>
            <a:r>
              <a:rPr lang="cs-CZ" sz="1000" dirty="0" smtClean="0"/>
              <a:t>odstavovat </a:t>
            </a:r>
            <a:r>
              <a:rPr lang="cs-CZ" sz="1000" dirty="0" err="1" smtClean="0"/>
              <a:t>autovraky</a:t>
            </a:r>
            <a:endParaRPr lang="cs-CZ" sz="1000" dirty="0" smtClean="0"/>
          </a:p>
          <a:p>
            <a:pPr lvl="1"/>
            <a:r>
              <a:rPr lang="cs-CZ" sz="1000" dirty="0" smtClean="0"/>
              <a:t>z uvedených možné výjimky</a:t>
            </a:r>
          </a:p>
          <a:p>
            <a:pPr lvl="1"/>
            <a:endParaRPr lang="cs-CZ" sz="1000" dirty="0" smtClean="0"/>
          </a:p>
          <a:p>
            <a:pPr lvl="1"/>
            <a:r>
              <a:rPr lang="cs-CZ" sz="1000" b="1" dirty="0" smtClean="0"/>
              <a:t>další omezení plynou z pravidel provozu na pozemních komunikacích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Dopravní právo - Doprava na pozemních komunikacích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Užívání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Výjimky z obecného užívání (§ 19a - 24b </a:t>
            </a:r>
            <a:r>
              <a:rPr lang="cs-CZ" sz="1800" dirty="0" err="1" smtClean="0"/>
              <a:t>ZoPK</a:t>
            </a:r>
            <a:r>
              <a:rPr lang="cs-CZ" sz="1800" dirty="0" smtClean="0"/>
              <a:t>)</a:t>
            </a:r>
          </a:p>
          <a:p>
            <a:pPr lvl="1"/>
            <a:r>
              <a:rPr lang="cs-CZ" sz="1000" b="1" dirty="0" smtClean="0"/>
              <a:t>dočasný zákaz stání nebo zastavení </a:t>
            </a:r>
            <a:r>
              <a:rPr lang="cs-CZ" sz="1000" dirty="0" smtClean="0"/>
              <a:t>silničních vozidel - např. pro tzv. bloková čištění</a:t>
            </a:r>
          </a:p>
          <a:p>
            <a:pPr lvl="1"/>
            <a:r>
              <a:rPr lang="cs-CZ" sz="1000" b="1" dirty="0" smtClean="0"/>
              <a:t>odstraňování </a:t>
            </a:r>
            <a:r>
              <a:rPr lang="cs-CZ" sz="1000" b="1" dirty="0" err="1" smtClean="0"/>
              <a:t>autovraků</a:t>
            </a:r>
            <a:r>
              <a:rPr lang="cs-CZ" sz="1000" b="1" dirty="0" smtClean="0"/>
              <a:t> </a:t>
            </a:r>
            <a:r>
              <a:rPr lang="cs-CZ" sz="1000" dirty="0" smtClean="0"/>
              <a:t>vlastníkem pozemní komunikace</a:t>
            </a:r>
          </a:p>
          <a:p>
            <a:pPr lvl="1"/>
            <a:r>
              <a:rPr lang="cs-CZ" sz="1000" dirty="0" smtClean="0"/>
              <a:t>omezení obecného užívání </a:t>
            </a:r>
            <a:r>
              <a:rPr lang="cs-CZ" sz="1000" b="1" dirty="0" smtClean="0"/>
              <a:t>uzavírkami a objížďkami</a:t>
            </a:r>
          </a:p>
          <a:p>
            <a:pPr lvl="1"/>
            <a:r>
              <a:rPr lang="cs-CZ" sz="1000" dirty="0" smtClean="0"/>
              <a:t>omezení vjezdu některých vozidel (tranzitní dopravy, proti „objíždění zpoplatněných úseků“)</a:t>
            </a:r>
          </a:p>
          <a:p>
            <a:pPr lvl="1"/>
            <a:r>
              <a:rPr lang="cs-CZ" sz="1000" dirty="0" smtClean="0"/>
              <a:t>zpoplatnění obecného užívání</a:t>
            </a:r>
          </a:p>
          <a:p>
            <a:pPr lvl="1"/>
            <a:endParaRPr lang="cs-CZ" sz="1000" dirty="0" smtClean="0"/>
          </a:p>
          <a:p>
            <a:pPr lvl="1"/>
            <a:r>
              <a:rPr lang="cs-CZ" sz="1000" dirty="0" smtClean="0"/>
              <a:t>dvě možnosti </a:t>
            </a:r>
            <a:r>
              <a:rPr lang="cs-CZ" sz="1000" b="1" dirty="0" smtClean="0"/>
              <a:t>zpoplatnění</a:t>
            </a:r>
          </a:p>
          <a:p>
            <a:pPr lvl="1"/>
            <a:r>
              <a:rPr lang="cs-CZ" sz="1000" dirty="0" smtClean="0"/>
              <a:t>a) podle typu vozidla a ujeté vzdálenosti po zpoplatněné pozemní komunikaci = „mýtné“ (mýtné pro nákladní vozidla)</a:t>
            </a:r>
          </a:p>
          <a:p>
            <a:pPr lvl="1"/>
            <a:r>
              <a:rPr lang="cs-CZ" sz="1000" dirty="0" smtClean="0"/>
              <a:t>b) podle časového období užívání zpoplatněné pozemní komunikace = „časový poplatek“ (dálniční kupóny)</a:t>
            </a:r>
          </a:p>
          <a:p>
            <a:pPr lvl="1"/>
            <a:r>
              <a:rPr lang="cs-CZ" sz="1000" dirty="0" smtClean="0"/>
              <a:t>nikoli kumulativně, podrobnosti v prováděcích předpisech</a:t>
            </a:r>
          </a:p>
          <a:p>
            <a:pPr lvl="1"/>
            <a:r>
              <a:rPr lang="cs-CZ" sz="1000" dirty="0" smtClean="0"/>
              <a:t>další možnost zpoplatnění = </a:t>
            </a:r>
            <a:r>
              <a:rPr lang="cs-CZ" sz="1000" i="1" dirty="0" smtClean="0"/>
              <a:t>mimořádné změny dopravního významu </a:t>
            </a:r>
            <a:r>
              <a:rPr lang="cs-CZ" sz="1000" dirty="0" smtClean="0"/>
              <a:t>(kompenzace za nezbytné náklady vynaložené v souvislosti s  podstatným nárůstem zatížení části pozemní komunikace, jejíž stavební stav nebo dopravně technický stav tomuto nárůstu zjevně neodpovídá - vlastník komunikace se může domáhat u soudu)</a:t>
            </a:r>
          </a:p>
          <a:p>
            <a:pPr lvl="1">
              <a:buNone/>
            </a:pPr>
            <a:endParaRPr lang="cs-CZ" sz="1000" dirty="0" smtClean="0"/>
          </a:p>
          <a:p>
            <a:pPr lvl="1"/>
            <a:r>
              <a:rPr lang="cs-CZ" sz="1000" dirty="0" smtClean="0"/>
              <a:t>opačná situace = </a:t>
            </a:r>
            <a:r>
              <a:rPr lang="cs-CZ" sz="1000" b="1" dirty="0" smtClean="0"/>
              <a:t>rozšíření obecného užívání </a:t>
            </a:r>
            <a:r>
              <a:rPr lang="cs-CZ" sz="1000" dirty="0" err="1" smtClean="0"/>
              <a:t>ZoPK</a:t>
            </a:r>
            <a:endParaRPr lang="cs-CZ" sz="1000" dirty="0" smtClean="0"/>
          </a:p>
          <a:p>
            <a:pPr lvl="1"/>
            <a:r>
              <a:rPr lang="cs-CZ" sz="1000" dirty="0" smtClean="0"/>
              <a:t>na vybraných úsecích možnost provozovat vozidla, která překračují limity vyžadované </a:t>
            </a:r>
            <a:r>
              <a:rPr lang="cs-CZ" sz="1000" dirty="0" err="1" smtClean="0"/>
              <a:t>ZoPPK</a:t>
            </a:r>
            <a:r>
              <a:rPr lang="cs-CZ" sz="1000" dirty="0" smtClean="0"/>
              <a:t> (tzv. </a:t>
            </a:r>
            <a:r>
              <a:rPr lang="cs-CZ" sz="1000" dirty="0" err="1" smtClean="0"/>
              <a:t>gigalinery</a:t>
            </a:r>
            <a:r>
              <a:rPr lang="cs-CZ" sz="1000" dirty="0" smtClean="0"/>
              <a:t> s délkou až 25,5 m)</a:t>
            </a:r>
          </a:p>
          <a:p>
            <a:pPr lvl="1">
              <a:buNone/>
            </a:pPr>
            <a:endParaRPr lang="cs-CZ" sz="1000" i="1" dirty="0" smtClean="0"/>
          </a:p>
          <a:p>
            <a:r>
              <a:rPr lang="cs-CZ" sz="1800" dirty="0" smtClean="0"/>
              <a:t>Zvláštní užívání (§ 25 </a:t>
            </a:r>
            <a:r>
              <a:rPr lang="cs-CZ" sz="1800" dirty="0" err="1" smtClean="0"/>
              <a:t>ZoPK</a:t>
            </a:r>
            <a:r>
              <a:rPr lang="cs-CZ" sz="1800" dirty="0" smtClean="0"/>
              <a:t>)</a:t>
            </a:r>
          </a:p>
          <a:p>
            <a:pPr lvl="1"/>
            <a:r>
              <a:rPr lang="cs-CZ" sz="1000" dirty="0" smtClean="0"/>
              <a:t>k užívání dálnic, silnic a místních komunikací </a:t>
            </a:r>
            <a:r>
              <a:rPr lang="cs-CZ" sz="1000" b="1" dirty="0" smtClean="0"/>
              <a:t>jiným než obvyklým způsobem </a:t>
            </a:r>
            <a:r>
              <a:rPr lang="cs-CZ" sz="1000" dirty="0" smtClean="0"/>
              <a:t>nebo </a:t>
            </a:r>
            <a:r>
              <a:rPr lang="cs-CZ" sz="1000" b="1" dirty="0" smtClean="0"/>
              <a:t>k jiným účelům, než pro které jsou určeny</a:t>
            </a:r>
          </a:p>
          <a:p>
            <a:pPr lvl="1"/>
            <a:r>
              <a:rPr lang="cs-CZ" sz="1000" dirty="0" smtClean="0"/>
              <a:t>třeba </a:t>
            </a:r>
            <a:r>
              <a:rPr lang="cs-CZ" sz="1000" b="1" dirty="0" smtClean="0"/>
              <a:t>povolení </a:t>
            </a:r>
            <a:r>
              <a:rPr lang="cs-CZ" sz="1000" dirty="0" smtClean="0"/>
              <a:t>příslušného silničního správního úřadu vydaného s předchozím </a:t>
            </a:r>
            <a:r>
              <a:rPr lang="cs-CZ" sz="1000" b="1" dirty="0" smtClean="0"/>
              <a:t>souhlasem vlastníka </a:t>
            </a:r>
            <a:r>
              <a:rPr lang="cs-CZ" sz="1000" dirty="0" smtClean="0"/>
              <a:t>dotčené pozemní komunikace, </a:t>
            </a:r>
          </a:p>
          <a:p>
            <a:pPr lvl="1"/>
            <a:r>
              <a:rPr lang="cs-CZ" sz="1000" dirty="0" smtClean="0"/>
              <a:t>a může-li zvláštní užívání ovlivnit bezpečnost nebo plynulost silničního provozu, také s předchozím souhlasem Ministerstva vnitra, jde-li o dálnici, v ostatních případech se souhlasem Policie České republiky</a:t>
            </a:r>
          </a:p>
          <a:p>
            <a:pPr lvl="1"/>
            <a:endParaRPr lang="cs-CZ" sz="1000" dirty="0" smtClean="0"/>
          </a:p>
          <a:p>
            <a:pPr lvl="1"/>
            <a:r>
              <a:rPr lang="cs-CZ" sz="1000" dirty="0" smtClean="0"/>
              <a:t>např. </a:t>
            </a:r>
            <a:r>
              <a:rPr lang="cs-CZ" sz="1000" i="1" dirty="0" smtClean="0"/>
              <a:t>nadrozměrné náklady, umisťování reklamních zařízení, audiovizuální tvorba, stavební práce, použití pásovými vozidly AČR,…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Dopravní právo - Doprava na pozemních komunikacích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Součásti a příslušenství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Součásti dálnice, silnice a místní komunikace (§ 12 </a:t>
            </a:r>
            <a:r>
              <a:rPr lang="cs-CZ" sz="1800" dirty="0" err="1" smtClean="0"/>
              <a:t>ZoPK</a:t>
            </a:r>
            <a:r>
              <a:rPr lang="cs-CZ" sz="1800" dirty="0" smtClean="0"/>
              <a:t>)</a:t>
            </a:r>
          </a:p>
          <a:p>
            <a:pPr lvl="1"/>
            <a:r>
              <a:rPr lang="cs-CZ" sz="1000" dirty="0" smtClean="0"/>
              <a:t>všechny konstrukční vrstvy vozovek a krajnic, </a:t>
            </a:r>
            <a:r>
              <a:rPr lang="cs-CZ" sz="1000" dirty="0" err="1" smtClean="0"/>
              <a:t>odpočívky</a:t>
            </a:r>
            <a:r>
              <a:rPr lang="cs-CZ" sz="1000" dirty="0" smtClean="0"/>
              <a:t>, stavby a technická a jiná zařízení určená k provádění kontrolní činnosti při dohledu na bezpečnost a plynulost provozu na pozemních komunikacích, přidružené a přídatné pruhy, včetně zastávkových pruhů linkové osobní dopravy</a:t>
            </a:r>
          </a:p>
          <a:p>
            <a:pPr lvl="1"/>
            <a:r>
              <a:rPr lang="cs-CZ" sz="1000" dirty="0" smtClean="0"/>
              <a:t>mostní objekty (nadjezdy), po nichž je komunikace vedena, včetně chodníků, revizních zařízení, ochranných štítů a sítí na nich, strojní vybavení sklopných mostů, ledolamy, propustky, lávky pro chodce nebo cyklisty</a:t>
            </a:r>
          </a:p>
          <a:p>
            <a:pPr lvl="1"/>
            <a:r>
              <a:rPr lang="cs-CZ" sz="1000" dirty="0" smtClean="0"/>
              <a:t>tunely, galérie, opěrné, zárubní, obkladní a parapetní zdi, tarasy, násypy a svahy, dělicí pásy, příkopy a ostatní povrchová odvodňovací zařízení, silniční pomocné pozemky</a:t>
            </a:r>
          </a:p>
          <a:p>
            <a:pPr lvl="1"/>
            <a:r>
              <a:rPr lang="cs-CZ" sz="1000" dirty="0" smtClean="0"/>
              <a:t>svislé dopravní značky, zábradlí, odrazníky, svodidla, </a:t>
            </a:r>
            <a:r>
              <a:rPr lang="cs-CZ" sz="1000" dirty="0" err="1" smtClean="0"/>
              <a:t>pružidla</a:t>
            </a:r>
            <a:r>
              <a:rPr lang="cs-CZ" sz="1000" dirty="0" smtClean="0"/>
              <a:t>, směrové sloupky, dopravní knoflíky, staničníky, mezníky, vodorovná dopravní značení, dopravní ostrůvky, odrazné a vodicí proužky a zpomalovací prahy</a:t>
            </a:r>
          </a:p>
          <a:p>
            <a:pPr lvl="1"/>
            <a:r>
              <a:rPr lang="cs-CZ" sz="1000" dirty="0" smtClean="0"/>
              <a:t>únikové zóny, protihlukové stěny a protihlukové valy, pokud jsou umístěny na silničním pozemku</a:t>
            </a:r>
          </a:p>
          <a:p>
            <a:pPr lvl="1"/>
            <a:endParaRPr lang="cs-CZ" sz="1000" dirty="0" smtClean="0"/>
          </a:p>
          <a:p>
            <a:pPr lvl="1"/>
            <a:r>
              <a:rPr lang="cs-CZ" sz="1000" dirty="0" smtClean="0"/>
              <a:t>dále např. také součástmi místní komunikace </a:t>
            </a:r>
            <a:r>
              <a:rPr lang="cs-CZ" sz="1000" i="1" dirty="0" smtClean="0"/>
              <a:t>přilehlé chodníky, </a:t>
            </a:r>
            <a:r>
              <a:rPr lang="cs-CZ" sz="1000" i="1" dirty="0" err="1" smtClean="0"/>
              <a:t>chodníky</a:t>
            </a:r>
            <a:r>
              <a:rPr lang="cs-CZ" sz="1000" i="1" dirty="0" smtClean="0"/>
              <a:t> pod podloubími, veřejná parkoviště a obratiště, podchody a zařízení pro zajištění a zabezpečení přechodů pro chodce</a:t>
            </a:r>
            <a:r>
              <a:rPr lang="cs-CZ" sz="1000" dirty="0" smtClean="0"/>
              <a:t>, pokud nejsou samostatnými místními komunikacemi</a:t>
            </a:r>
          </a:p>
          <a:p>
            <a:pPr lvl="1"/>
            <a:endParaRPr lang="cs-CZ" sz="1000" dirty="0" smtClean="0"/>
          </a:p>
          <a:p>
            <a:r>
              <a:rPr lang="cs-CZ" sz="1800" dirty="0" smtClean="0"/>
              <a:t>Příslušenství dálnice, silnice a místní komunikace (§ 13 </a:t>
            </a:r>
            <a:r>
              <a:rPr lang="cs-CZ" sz="1800" dirty="0" err="1" smtClean="0"/>
              <a:t>ZoPK</a:t>
            </a:r>
            <a:r>
              <a:rPr lang="cs-CZ" sz="1800" dirty="0" smtClean="0"/>
              <a:t>)</a:t>
            </a:r>
          </a:p>
          <a:p>
            <a:pPr lvl="1"/>
            <a:r>
              <a:rPr lang="cs-CZ" sz="1000" dirty="0" smtClean="0"/>
              <a:t>přenosné svislé dopravní značky, a dopravní zařízení</a:t>
            </a:r>
          </a:p>
          <a:p>
            <a:pPr lvl="1"/>
            <a:r>
              <a:rPr lang="cs-CZ" sz="1000" dirty="0" smtClean="0"/>
              <a:t>veřejné osvětlení, světelná signalizační zařízení sloužící k řízení provozu,</a:t>
            </a:r>
          </a:p>
          <a:p>
            <a:pPr lvl="1"/>
            <a:r>
              <a:rPr lang="cs-CZ" sz="1000" dirty="0" smtClean="0"/>
              <a:t>silniční vegetace, zásněžky, zásobníky a skládky údržbových hmot,</a:t>
            </a:r>
          </a:p>
          <a:p>
            <a:pPr lvl="1"/>
            <a:r>
              <a:rPr lang="cs-CZ" sz="1000" dirty="0" smtClean="0"/>
              <a:t>objekty a prostranství bezprostředně sloužící výkonu údržby dálnice, silnice nebo místní komunikace (</a:t>
            </a:r>
            <a:r>
              <a:rPr lang="cs-CZ" sz="1000" dirty="0" err="1" smtClean="0"/>
              <a:t>cestmistrovství</a:t>
            </a:r>
            <a:r>
              <a:rPr lang="cs-CZ" sz="1000" dirty="0" smtClean="0"/>
              <a:t>) nebo k zabezpečení úkolů složek integrovaného záchranného systému a jejich napojení na příslušnou pozemní komunikaci,</a:t>
            </a:r>
          </a:p>
          <a:p>
            <a:pPr lvl="1"/>
            <a:r>
              <a:rPr lang="cs-CZ" sz="1000" dirty="0" smtClean="0"/>
              <a:t>dále různá technická zařízení apod.</a:t>
            </a:r>
          </a:p>
          <a:p>
            <a:pPr lvl="1"/>
            <a:endParaRPr lang="cs-CZ" sz="1000" dirty="0" smtClean="0"/>
          </a:p>
          <a:p>
            <a:pPr>
              <a:buNone/>
            </a:pPr>
            <a:endParaRPr lang="cs-CZ" sz="1800" dirty="0" smtClean="0"/>
          </a:p>
          <a:p>
            <a:endParaRPr lang="cs-CZ" sz="1800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Označení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52000" lvl="1">
              <a:lnSpc>
                <a:spcPct val="150000"/>
              </a:lnSpc>
            </a:pPr>
            <a:r>
              <a:rPr lang="pl-PL" sz="1800" dirty="0" smtClean="0"/>
              <a:t>Označení </a:t>
            </a:r>
            <a:r>
              <a:rPr lang="pl-PL" sz="1800" dirty="0" smtClean="0"/>
              <a:t>dálnic, silnic a místních </a:t>
            </a:r>
            <a:r>
              <a:rPr lang="pl-PL" sz="1800" dirty="0" smtClean="0"/>
              <a:t>komunikací</a:t>
            </a:r>
            <a:endParaRPr lang="cs-CZ" sz="1800" dirty="0" smtClean="0"/>
          </a:p>
          <a:p>
            <a:pPr lvl="1"/>
            <a:r>
              <a:rPr lang="cs-CZ" sz="1000" dirty="0" smtClean="0"/>
              <a:t>upraveno v prováděcí vyhlášce k </a:t>
            </a:r>
            <a:r>
              <a:rPr lang="cs-CZ" sz="1000" dirty="0" err="1" smtClean="0"/>
              <a:t>ZoPK</a:t>
            </a:r>
            <a:endParaRPr lang="cs-CZ" sz="1000" dirty="0" smtClean="0"/>
          </a:p>
          <a:p>
            <a:pPr lvl="1"/>
            <a:endParaRPr lang="cs-CZ" sz="1000" dirty="0" smtClean="0"/>
          </a:p>
          <a:p>
            <a:pPr lvl="1"/>
            <a:r>
              <a:rPr lang="cs-CZ" sz="1000" b="1" dirty="0" smtClean="0"/>
              <a:t>dálnice </a:t>
            </a:r>
            <a:r>
              <a:rPr lang="cs-CZ" sz="1000" b="1" dirty="0" smtClean="0"/>
              <a:t>a silnice I. třídy </a:t>
            </a:r>
            <a:r>
              <a:rPr lang="cs-CZ" sz="1000" dirty="0" smtClean="0"/>
              <a:t>se označují </a:t>
            </a:r>
            <a:r>
              <a:rPr lang="cs-CZ" sz="1000" b="1" dirty="0" smtClean="0"/>
              <a:t>čísly od 0 do 99</a:t>
            </a:r>
            <a:r>
              <a:rPr lang="cs-CZ" sz="1000" dirty="0" smtClean="0"/>
              <a:t>; jde-li o dálnici, uvádí se v evidenci před číslici písmeno </a:t>
            </a:r>
            <a:r>
              <a:rPr lang="cs-CZ" sz="1000" b="1" dirty="0" smtClean="0"/>
              <a:t>„D</a:t>
            </a:r>
            <a:r>
              <a:rPr lang="cs-CZ" sz="1000" b="1" dirty="0" smtClean="0"/>
              <a:t>“</a:t>
            </a:r>
            <a:endParaRPr lang="cs-CZ" sz="1000" b="1" dirty="0" smtClean="0"/>
          </a:p>
          <a:p>
            <a:pPr lvl="1"/>
            <a:r>
              <a:rPr lang="cs-CZ" sz="1000" b="1" dirty="0" smtClean="0"/>
              <a:t>silnice </a:t>
            </a:r>
            <a:r>
              <a:rPr lang="cs-CZ" sz="1000" b="1" dirty="0" smtClean="0"/>
              <a:t>II. třídy </a:t>
            </a:r>
            <a:r>
              <a:rPr lang="cs-CZ" sz="1000" dirty="0" smtClean="0"/>
              <a:t>se označují </a:t>
            </a:r>
            <a:r>
              <a:rPr lang="cs-CZ" sz="1000" b="1" dirty="0" smtClean="0"/>
              <a:t>čísly od 100 do </a:t>
            </a:r>
            <a:r>
              <a:rPr lang="cs-CZ" sz="1000" b="1" dirty="0" smtClean="0"/>
              <a:t>999</a:t>
            </a:r>
          </a:p>
          <a:p>
            <a:pPr lvl="1"/>
            <a:r>
              <a:rPr lang="cs-CZ" sz="1000" b="1" dirty="0" smtClean="0"/>
              <a:t>silnice </a:t>
            </a:r>
            <a:r>
              <a:rPr lang="cs-CZ" sz="1000" b="1" dirty="0" smtClean="0"/>
              <a:t>III. třídy </a:t>
            </a:r>
            <a:r>
              <a:rPr lang="cs-CZ" sz="1000" dirty="0" smtClean="0"/>
              <a:t>se označují jen v evidenci </a:t>
            </a:r>
            <a:r>
              <a:rPr lang="cs-CZ" sz="1000" b="1" dirty="0" smtClean="0"/>
              <a:t>čtyř až pětimístnými čísly podle nejbližší </a:t>
            </a:r>
            <a:r>
              <a:rPr lang="cs-CZ" sz="1000" dirty="0" smtClean="0"/>
              <a:t>dálnice, silnice I. nebo II. třídy, případně doplněnými indexem malým </a:t>
            </a:r>
            <a:r>
              <a:rPr lang="cs-CZ" sz="1000" dirty="0" smtClean="0"/>
              <a:t>písmenem</a:t>
            </a:r>
          </a:p>
          <a:p>
            <a:pPr lvl="1"/>
            <a:r>
              <a:rPr lang="cs-CZ" sz="1000" dirty="0" smtClean="0"/>
              <a:t>r</a:t>
            </a:r>
            <a:r>
              <a:rPr lang="cs-CZ" sz="1000" dirty="0" smtClean="0"/>
              <a:t>amena </a:t>
            </a:r>
            <a:r>
              <a:rPr lang="cs-CZ" sz="1000" dirty="0" smtClean="0"/>
              <a:t>jednosměrných silnic se označují indexem velkým </a:t>
            </a:r>
            <a:r>
              <a:rPr lang="cs-CZ" sz="1000" dirty="0" smtClean="0"/>
              <a:t>písmenem</a:t>
            </a:r>
            <a:endParaRPr lang="cs-CZ" sz="1000" dirty="0" smtClean="0"/>
          </a:p>
          <a:p>
            <a:pPr lvl="1"/>
            <a:endParaRPr lang="cs-CZ" sz="1000" dirty="0" smtClean="0"/>
          </a:p>
          <a:p>
            <a:pPr lvl="1"/>
            <a:r>
              <a:rPr lang="cs-CZ" sz="1000" b="1" dirty="0" smtClean="0"/>
              <a:t>silnice </a:t>
            </a:r>
            <a:r>
              <a:rPr lang="cs-CZ" sz="1000" dirty="0" smtClean="0"/>
              <a:t>stanovené dle zvláštního </a:t>
            </a:r>
            <a:r>
              <a:rPr lang="cs-CZ" sz="1000" dirty="0" smtClean="0"/>
              <a:t>předpisu </a:t>
            </a:r>
            <a:r>
              <a:rPr lang="en-US" sz="1000" dirty="0" smtClean="0"/>
              <a:t>[</a:t>
            </a:r>
            <a:r>
              <a:rPr lang="cs-CZ" sz="1000" i="1" dirty="0" smtClean="0"/>
              <a:t>= </a:t>
            </a:r>
            <a:r>
              <a:rPr lang="cs-CZ" sz="1000" i="1" dirty="0" smtClean="0"/>
              <a:t>Evropská dohoda o hlavních silnicích s mezinárodním provozem </a:t>
            </a:r>
            <a:r>
              <a:rPr lang="cs-CZ" sz="1000" i="1" dirty="0" smtClean="0"/>
              <a:t>(Ženeva </a:t>
            </a:r>
            <a:r>
              <a:rPr lang="cs-CZ" sz="1000" i="1" dirty="0" smtClean="0"/>
              <a:t>1975</a:t>
            </a:r>
            <a:r>
              <a:rPr lang="cs-CZ" sz="1000" i="1" dirty="0" smtClean="0"/>
              <a:t>)</a:t>
            </a:r>
            <a:r>
              <a:rPr lang="en-US" sz="1000" dirty="0" smtClean="0"/>
              <a:t>]</a:t>
            </a:r>
            <a:r>
              <a:rPr lang="cs-CZ" sz="1000" dirty="0" smtClean="0"/>
              <a:t> </a:t>
            </a:r>
            <a:r>
              <a:rPr lang="cs-CZ" sz="1000" dirty="0" smtClean="0"/>
              <a:t>             </a:t>
            </a:r>
            <a:r>
              <a:rPr lang="cs-CZ" sz="1000" b="1" dirty="0" smtClean="0"/>
              <a:t>pro </a:t>
            </a:r>
            <a:r>
              <a:rPr lang="cs-CZ" sz="1000" b="1" dirty="0" smtClean="0"/>
              <a:t>mezinárodní provoz </a:t>
            </a:r>
            <a:r>
              <a:rPr lang="cs-CZ" sz="1000" dirty="0" smtClean="0"/>
              <a:t>se označují též písmenem </a:t>
            </a:r>
            <a:r>
              <a:rPr lang="cs-CZ" sz="1000" b="1" dirty="0" smtClean="0"/>
              <a:t>„E“ a </a:t>
            </a:r>
            <a:r>
              <a:rPr lang="cs-CZ" sz="1000" b="1" dirty="0" smtClean="0"/>
              <a:t>číslem</a:t>
            </a:r>
          </a:p>
          <a:p>
            <a:pPr lvl="1"/>
            <a:endParaRPr lang="cs-CZ" sz="1000" dirty="0" smtClean="0"/>
          </a:p>
          <a:p>
            <a:pPr lvl="1"/>
            <a:r>
              <a:rPr lang="cs-CZ" sz="1000" dirty="0" smtClean="0"/>
              <a:t>p</a:t>
            </a:r>
            <a:r>
              <a:rPr lang="cs-CZ" sz="1000" dirty="0" smtClean="0"/>
              <a:t>ro </a:t>
            </a:r>
            <a:r>
              <a:rPr lang="cs-CZ" sz="1000" dirty="0" smtClean="0"/>
              <a:t>evidenční účely se </a:t>
            </a:r>
            <a:r>
              <a:rPr lang="cs-CZ" sz="1000" b="1" dirty="0" smtClean="0"/>
              <a:t>místní komunikace </a:t>
            </a:r>
            <a:r>
              <a:rPr lang="cs-CZ" sz="1000" dirty="0" smtClean="0"/>
              <a:t>označují arabskými číslicemi počínaje číslem 1, a to zásadně odděleně pro každou třídu místních </a:t>
            </a:r>
            <a:r>
              <a:rPr lang="cs-CZ" sz="1000" dirty="0" smtClean="0"/>
              <a:t>komunikací</a:t>
            </a:r>
            <a:r>
              <a:rPr lang="en-US" sz="1000" dirty="0" smtClean="0"/>
              <a:t>;</a:t>
            </a:r>
            <a:r>
              <a:rPr lang="cs-CZ" sz="1000" dirty="0" smtClean="0"/>
              <a:t> k </a:t>
            </a:r>
            <a:r>
              <a:rPr lang="cs-CZ" sz="1000" dirty="0" smtClean="0"/>
              <a:t>označení třídy se používá alfabetický znak:</a:t>
            </a:r>
          </a:p>
          <a:p>
            <a:pPr lvl="1"/>
            <a:r>
              <a:rPr lang="cs-CZ" sz="1000" dirty="0" smtClean="0"/>
              <a:t>a) pro místní komunikace I. třídy písmeno a, např. 1a, 2a,</a:t>
            </a:r>
          </a:p>
          <a:p>
            <a:pPr lvl="1"/>
            <a:r>
              <a:rPr lang="cs-CZ" sz="1000" dirty="0" smtClean="0"/>
              <a:t>b) pro místní komunikace II. třídy písmeno b, např. 1b, 4b,</a:t>
            </a:r>
          </a:p>
          <a:p>
            <a:pPr lvl="1"/>
            <a:r>
              <a:rPr lang="cs-CZ" sz="1000" dirty="0" smtClean="0"/>
              <a:t>c) pro místní komunikace III. třídy písmeno c, např. 1c, 8c,</a:t>
            </a:r>
          </a:p>
          <a:p>
            <a:pPr lvl="1"/>
            <a:r>
              <a:rPr lang="cs-CZ" sz="1000" dirty="0" smtClean="0"/>
              <a:t>d) pro místní komunikace IV. třídy písmeno d, např. 1d, 12d.</a:t>
            </a:r>
          </a:p>
          <a:p>
            <a:pPr lvl="1"/>
            <a:endParaRPr lang="cs-CZ" sz="1000" dirty="0" smtClean="0"/>
          </a:p>
          <a:p>
            <a:pPr lvl="1"/>
            <a:r>
              <a:rPr lang="cs-CZ" sz="1000" dirty="0" smtClean="0"/>
              <a:t>upraveno také označování mostních a jiných objektů (podjezdů, tunelů)</a:t>
            </a:r>
          </a:p>
          <a:p>
            <a:pPr lvl="1"/>
            <a:endParaRPr lang="cs-CZ" sz="1000" dirty="0" smtClean="0"/>
          </a:p>
          <a:p>
            <a:pPr lvl="1"/>
            <a:r>
              <a:rPr lang="cs-CZ" sz="1000" dirty="0" smtClean="0"/>
              <a:t>současně jsou některé pozemní komunikace </a:t>
            </a:r>
            <a:r>
              <a:rPr lang="cs-CZ" sz="1000" b="1" dirty="0" smtClean="0"/>
              <a:t>také označeny dopravní značkou podle </a:t>
            </a:r>
            <a:r>
              <a:rPr lang="cs-CZ" sz="1000" b="1" dirty="0" err="1" smtClean="0"/>
              <a:t>ZoSP</a:t>
            </a:r>
            <a:endParaRPr lang="cs-CZ" sz="1000" b="1" dirty="0" smtClean="0"/>
          </a:p>
          <a:p>
            <a:pPr lvl="1"/>
            <a:r>
              <a:rPr lang="cs-CZ" sz="1000" i="1" dirty="0" smtClean="0"/>
              <a:t>dálnice a silnice pro motorová vozidla</a:t>
            </a:r>
            <a:endParaRPr lang="cs-CZ" sz="1000" i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Dopravní právo - Doprava na pozemních komunikacích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Napojení, stavební aspekty</a:t>
            </a:r>
            <a:br>
              <a:rPr lang="cs-CZ" dirty="0" smtClean="0"/>
            </a:br>
            <a:endParaRPr lang="cs-CZ" dirty="0" smtClean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Připojování na pozemní komunikace (§ 10 </a:t>
            </a:r>
            <a:r>
              <a:rPr lang="cs-CZ" sz="1800" dirty="0" err="1" smtClean="0"/>
              <a:t>ZoPK</a:t>
            </a:r>
            <a:r>
              <a:rPr lang="cs-CZ" sz="1800" dirty="0" smtClean="0"/>
              <a:t>)</a:t>
            </a:r>
            <a:endParaRPr lang="cs-CZ" sz="1000" dirty="0" smtClean="0"/>
          </a:p>
          <a:p>
            <a:pPr lvl="1"/>
            <a:r>
              <a:rPr lang="cs-CZ" sz="1000" dirty="0" smtClean="0"/>
              <a:t>navzájem zřizováním </a:t>
            </a:r>
            <a:r>
              <a:rPr lang="cs-CZ" sz="1000" b="1" dirty="0" smtClean="0"/>
              <a:t>křižovatek</a:t>
            </a:r>
            <a:r>
              <a:rPr lang="cs-CZ" sz="1000" dirty="0" smtClean="0"/>
              <a:t> nebo připojovat na ně sousední nemovitosti zřízením </a:t>
            </a:r>
            <a:r>
              <a:rPr lang="cs-CZ" sz="1000" b="1" dirty="0" smtClean="0"/>
              <a:t>sjezdů nebo nájezdů</a:t>
            </a:r>
          </a:p>
          <a:p>
            <a:pPr lvl="1"/>
            <a:r>
              <a:rPr lang="cs-CZ" sz="1000" dirty="0" smtClean="0"/>
              <a:t>podléhá povolení silničního správního úřadu, který si současně vyžádá stanovisko vlastníka pozemní komunikace</a:t>
            </a:r>
          </a:p>
          <a:p>
            <a:pPr lvl="1"/>
            <a:r>
              <a:rPr lang="cs-CZ" sz="1000" dirty="0" smtClean="0"/>
              <a:t>zrušena dřívější úprava, podle které byl pro připojení nemovitosti na pozemní komunikaci vyžadován souhlas vlastníka pozemní komunikace - v praxi problematické (zneužitelné)</a:t>
            </a:r>
          </a:p>
          <a:p>
            <a:pPr lvl="1"/>
            <a:endParaRPr lang="cs-CZ" sz="1000" dirty="0" smtClean="0"/>
          </a:p>
          <a:p>
            <a:pPr lvl="1"/>
            <a:r>
              <a:rPr lang="cs-CZ" sz="1000" dirty="0" smtClean="0"/>
              <a:t>přímé připojení sousední nemovitosti na pozemní komunikaci není účelovou komunikací</a:t>
            </a:r>
          </a:p>
          <a:p>
            <a:pPr lvl="1">
              <a:buNone/>
            </a:pPr>
            <a:endParaRPr lang="cs-CZ" sz="1000" dirty="0" smtClean="0"/>
          </a:p>
          <a:p>
            <a:r>
              <a:rPr lang="cs-CZ" sz="1800" dirty="0" smtClean="0"/>
              <a:t>Stavební aspekty</a:t>
            </a:r>
          </a:p>
          <a:p>
            <a:pPr lvl="1"/>
            <a:r>
              <a:rPr lang="cs-CZ" sz="1000" dirty="0" smtClean="0"/>
              <a:t>stavba dálnice, silnice a místní komunikace není součástí pozemku = </a:t>
            </a:r>
            <a:r>
              <a:rPr lang="cs-CZ" sz="1000" b="1" dirty="0" smtClean="0"/>
              <a:t>samostatnou stavbou</a:t>
            </a:r>
          </a:p>
          <a:p>
            <a:pPr lvl="1"/>
            <a:r>
              <a:rPr lang="cs-CZ" sz="1000" dirty="0" smtClean="0"/>
              <a:t>pozemní komunikace nejsou evidovány v katastru nemovitostí</a:t>
            </a:r>
          </a:p>
          <a:p>
            <a:pPr lvl="1"/>
            <a:endParaRPr lang="cs-CZ" sz="1000" dirty="0" smtClean="0"/>
          </a:p>
          <a:p>
            <a:pPr lvl="1"/>
            <a:r>
              <a:rPr lang="cs-CZ" sz="1000" dirty="0" smtClean="0"/>
              <a:t>podle stavebního zákona (zákon č. 183/2006 Sb.) vykonávají působnost stavebního úřadu u staveb dálnic, silnic, místních komunikací a veřejně přístupných účelových komunikací (s výjimkou pravomoci ve věcech územního rozhodování) </a:t>
            </a:r>
            <a:r>
              <a:rPr lang="cs-CZ" sz="1000" b="1" dirty="0" smtClean="0"/>
              <a:t>speciální stavební úřady</a:t>
            </a:r>
          </a:p>
          <a:p>
            <a:pPr lvl="1"/>
            <a:endParaRPr lang="cs-CZ" sz="1000" dirty="0" smtClean="0"/>
          </a:p>
          <a:p>
            <a:pPr lvl="1"/>
            <a:r>
              <a:rPr lang="cs-CZ" sz="1000" dirty="0" smtClean="0"/>
              <a:t>pozemní komunikace reflektovány v územně plánovací dokumentaci</a:t>
            </a:r>
          </a:p>
          <a:p>
            <a:pPr lvl="1"/>
            <a:r>
              <a:rPr lang="cs-CZ" sz="1000" dirty="0" smtClean="0"/>
              <a:t>mimo stavebních předpisů jsou relevantní technické požadavky na pozemní komunikace (viz vyhláška č. 104/1997 Sb. a technická norma ČSN 73 6101)</a:t>
            </a:r>
          </a:p>
          <a:p>
            <a:pPr lvl="1">
              <a:buNone/>
            </a:pPr>
            <a:endParaRPr lang="cs-CZ" sz="1000" dirty="0" smtClean="0"/>
          </a:p>
          <a:p>
            <a:pPr lvl="1"/>
            <a:r>
              <a:rPr lang="cs-CZ" sz="1000" dirty="0" err="1" smtClean="0"/>
              <a:t>ZoPK</a:t>
            </a:r>
            <a:r>
              <a:rPr lang="cs-CZ" sz="1000" dirty="0" smtClean="0"/>
              <a:t> reflektuje také tzv. </a:t>
            </a:r>
            <a:r>
              <a:rPr lang="cs-CZ" sz="1000" i="1" dirty="0" smtClean="0"/>
              <a:t>PPP projekty </a:t>
            </a:r>
            <a:r>
              <a:rPr lang="cs-CZ" sz="1000" dirty="0" smtClean="0"/>
              <a:t>(koncesionářské smlouvy)</a:t>
            </a:r>
          </a:p>
          <a:p>
            <a:pPr lvl="1"/>
            <a:endParaRPr lang="cs-CZ" sz="1000" dirty="0" smtClean="0"/>
          </a:p>
          <a:p>
            <a:pPr lvl="1"/>
            <a:endParaRPr lang="cs-CZ" sz="1000" dirty="0" smtClean="0"/>
          </a:p>
          <a:p>
            <a:r>
              <a:rPr lang="cs-CZ" sz="200" dirty="0" smtClean="0"/>
              <a:t>i</a:t>
            </a:r>
          </a:p>
          <a:p>
            <a:pPr>
              <a:buNone/>
            </a:pPr>
            <a:endParaRPr lang="cs-CZ" sz="1800" dirty="0" smtClean="0"/>
          </a:p>
          <a:p>
            <a:endParaRPr lang="cs-CZ" sz="1800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Dopravní právo - Doprava na pozemních komunikacích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Ochrana pozemních komunikací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Silniční ochranné pásmo (§ 31 - 33 </a:t>
            </a:r>
            <a:r>
              <a:rPr lang="cs-CZ" sz="1800" dirty="0" err="1" smtClean="0"/>
              <a:t>ZoPK</a:t>
            </a:r>
            <a:r>
              <a:rPr lang="cs-CZ" sz="1800" dirty="0" smtClean="0"/>
              <a:t>)</a:t>
            </a:r>
          </a:p>
          <a:p>
            <a:pPr lvl="1"/>
            <a:r>
              <a:rPr lang="cs-CZ" sz="1000" dirty="0" smtClean="0"/>
              <a:t>k ochraně dálnice, silnice a místní komunikace I. nebo II. třídy a provozu na nich mimo souvisle zastavěné území obcí </a:t>
            </a:r>
          </a:p>
          <a:p>
            <a:pPr lvl="1"/>
            <a:r>
              <a:rPr lang="cs-CZ" sz="1000" dirty="0" smtClean="0"/>
              <a:t>prostor ohraničený svislými plochami vedenými do výšky 50 m a ve vzdálenosti</a:t>
            </a:r>
          </a:p>
          <a:p>
            <a:pPr lvl="1"/>
            <a:r>
              <a:rPr lang="cs-CZ" sz="1000" i="1" dirty="0" smtClean="0"/>
              <a:t>a) </a:t>
            </a:r>
            <a:r>
              <a:rPr lang="cs-CZ" sz="1000" b="1" i="1" dirty="0" smtClean="0"/>
              <a:t>100 m</a:t>
            </a:r>
            <a:r>
              <a:rPr lang="cs-CZ" sz="1000" i="1" dirty="0" smtClean="0"/>
              <a:t> od osy přilehlého jízdního pásu dálnice anebo od osy větve její křižovatky s jinou pozemní komunikací; pokud by takto určené pásmo nezahrnovalo celou plochu </a:t>
            </a:r>
            <a:r>
              <a:rPr lang="cs-CZ" sz="1000" i="1" dirty="0" err="1" smtClean="0"/>
              <a:t>odpočívky</a:t>
            </a:r>
            <a:r>
              <a:rPr lang="cs-CZ" sz="1000" i="1" dirty="0" smtClean="0"/>
              <a:t>, tvoří hranici pásma hranice silničního pozemku,</a:t>
            </a:r>
          </a:p>
          <a:p>
            <a:pPr lvl="1"/>
            <a:r>
              <a:rPr lang="cs-CZ" sz="1000" i="1" dirty="0" smtClean="0"/>
              <a:t>b) </a:t>
            </a:r>
            <a:r>
              <a:rPr lang="cs-CZ" sz="1000" b="1" i="1" dirty="0" smtClean="0"/>
              <a:t>50 m</a:t>
            </a:r>
            <a:r>
              <a:rPr lang="cs-CZ" sz="1000" i="1" dirty="0" smtClean="0"/>
              <a:t> od osy vozovky nebo přilehlého jízdního pásu silnice I. třídy nebo místní komunikace I. třídy,</a:t>
            </a:r>
          </a:p>
          <a:p>
            <a:pPr lvl="1"/>
            <a:r>
              <a:rPr lang="cs-CZ" sz="1000" i="1" dirty="0" smtClean="0"/>
              <a:t>c) </a:t>
            </a:r>
            <a:r>
              <a:rPr lang="cs-CZ" sz="1000" b="1" i="1" dirty="0" smtClean="0"/>
              <a:t>15 m</a:t>
            </a:r>
            <a:r>
              <a:rPr lang="cs-CZ" sz="1000" i="1" dirty="0" smtClean="0"/>
              <a:t> od osy vozovky nebo od osy přilehlého jízdního pásu silnice II. třídy nebo III. třídy a místní komunikace II. třídy.</a:t>
            </a:r>
          </a:p>
          <a:p>
            <a:pPr lvl="1"/>
            <a:endParaRPr lang="cs-CZ" sz="1000" dirty="0" smtClean="0"/>
          </a:p>
          <a:p>
            <a:pPr lvl="1"/>
            <a:r>
              <a:rPr lang="cs-CZ" sz="1000" b="1" dirty="0" smtClean="0"/>
              <a:t>silniční pozemky </a:t>
            </a:r>
            <a:r>
              <a:rPr lang="cs-CZ" sz="1000" dirty="0" smtClean="0"/>
              <a:t>= pozemky, na nichž je umístěno těleso dálnice, silnice a místní komunikace a silniční pomocný pozemek</a:t>
            </a:r>
          </a:p>
          <a:p>
            <a:pPr lvl="1">
              <a:buNone/>
            </a:pPr>
            <a:endParaRPr lang="cs-CZ" sz="1000" dirty="0" smtClean="0"/>
          </a:p>
          <a:p>
            <a:pPr lvl="1"/>
            <a:r>
              <a:rPr lang="cs-CZ" sz="1000" b="1" dirty="0" smtClean="0"/>
              <a:t>stavby</a:t>
            </a:r>
            <a:r>
              <a:rPr lang="cs-CZ" sz="1000" dirty="0" smtClean="0"/>
              <a:t> vyžadující povolení či ohlášení lze v ochranném pásmu zřizovat jen </a:t>
            </a:r>
            <a:r>
              <a:rPr lang="cs-CZ" sz="1000" b="1" dirty="0" smtClean="0"/>
              <a:t>na základě povolení </a:t>
            </a:r>
            <a:r>
              <a:rPr lang="cs-CZ" sz="1000" dirty="0" smtClean="0"/>
              <a:t>silničního správního úřadu                 (územním, stavebním nebo společném územním a stavebním řízení je povolení nahrazeno závazným stanoviskem)</a:t>
            </a:r>
          </a:p>
          <a:p>
            <a:pPr lvl="1"/>
            <a:r>
              <a:rPr lang="cs-CZ" sz="1000" dirty="0" smtClean="0"/>
              <a:t>dále omezení pro umisťování objektů či vysazování vegetace pro </a:t>
            </a:r>
            <a:r>
              <a:rPr lang="cs-CZ" sz="1000" b="1" dirty="0" smtClean="0"/>
              <a:t>zajištění rozhledových prostorů</a:t>
            </a:r>
            <a:endParaRPr lang="cs-CZ" sz="1000" dirty="0" smtClean="0"/>
          </a:p>
          <a:p>
            <a:pPr lvl="1"/>
            <a:r>
              <a:rPr lang="cs-CZ" sz="1000" dirty="0" smtClean="0"/>
              <a:t>ještě přísnější omezení pro reklamní zařízení (viz samostatná prezentace)</a:t>
            </a:r>
          </a:p>
          <a:p>
            <a:pPr lvl="1"/>
            <a:endParaRPr lang="cs-CZ" sz="1000" dirty="0" smtClean="0"/>
          </a:p>
          <a:p>
            <a:pPr lvl="1"/>
            <a:r>
              <a:rPr lang="cs-CZ" sz="1000" b="1" dirty="0" smtClean="0"/>
              <a:t>omezení vlastníků v ochranném pásmu </a:t>
            </a:r>
          </a:p>
          <a:p>
            <a:pPr lvl="1"/>
            <a:r>
              <a:rPr lang="cs-CZ" sz="1000" dirty="0" smtClean="0"/>
              <a:t>oprávnění v silničním ochranném pásmu na nezbytnou dobu a v nezbytné míře vstupovat na cizí pozemky, nebo na stavby na nich stojící, za účelem oprav, údržby, umístění zásněžek, odstraňování následků nehod a jiných překážek omezujících silniční provoz</a:t>
            </a:r>
          </a:p>
          <a:p>
            <a:pPr lvl="1"/>
            <a:r>
              <a:rPr lang="cs-CZ" sz="1000" dirty="0" smtClean="0"/>
              <a:t>povinnost strpět, aby na pozemcích byla provedena nezbytná opatření k zabránění sesuvů půdy, padání kamenů apod.</a:t>
            </a:r>
          </a:p>
          <a:p>
            <a:pPr lvl="1"/>
            <a:r>
              <a:rPr lang="cs-CZ" sz="1000" dirty="0" smtClean="0"/>
              <a:t>povinnost v některých případech strpět zřízení věcného břemene za jednorázovou úplatu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Dopravní právo - Doprava na pozemních komunikacích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Odpovědnost za škodu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Obecná pravidla (§ 27 </a:t>
            </a:r>
            <a:r>
              <a:rPr lang="cs-CZ" sz="1800" dirty="0" err="1" smtClean="0"/>
              <a:t>ZoPK</a:t>
            </a:r>
            <a:r>
              <a:rPr lang="cs-CZ" sz="1800" dirty="0" smtClean="0"/>
              <a:t>)</a:t>
            </a:r>
          </a:p>
          <a:p>
            <a:pPr lvl="1"/>
            <a:r>
              <a:rPr lang="cs-CZ" sz="1000" dirty="0" smtClean="0"/>
              <a:t>uživatelé dálnice, silnice, místní komunikace </a:t>
            </a:r>
            <a:r>
              <a:rPr lang="cs-CZ" sz="1000" i="1" dirty="0" smtClean="0"/>
              <a:t>nebo chodníku </a:t>
            </a:r>
            <a:r>
              <a:rPr lang="cs-CZ" sz="1000" b="1" dirty="0" smtClean="0"/>
              <a:t>nemají nárok na náhradu škody, která jim vznikla ze stavebního stavu nebo dopravně technického stavu </a:t>
            </a:r>
            <a:r>
              <a:rPr lang="cs-CZ" sz="1000" dirty="0" smtClean="0"/>
              <a:t>těchto pozemních komunikací</a:t>
            </a:r>
          </a:p>
          <a:p>
            <a:pPr lvl="1"/>
            <a:r>
              <a:rPr lang="cs-CZ" sz="1000" i="1" dirty="0" smtClean="0"/>
              <a:t>stavební stav </a:t>
            </a:r>
            <a:r>
              <a:rPr lang="cs-CZ" sz="1000" dirty="0" smtClean="0"/>
              <a:t>= kvalita, stupeň opotřebení povrchu, podélné nebo příčné vlny, výtluky, které nelze odstranit běžnou údržbou, únosnost vozovky, krajnic, mostů a mostních objektů a vybavení pozemní komunikace součástmi a příslušenstvím</a:t>
            </a:r>
          </a:p>
          <a:p>
            <a:pPr lvl="1"/>
            <a:r>
              <a:rPr lang="cs-CZ" sz="1000" i="1" dirty="0" smtClean="0"/>
              <a:t>dopravně technický stav </a:t>
            </a:r>
            <a:r>
              <a:rPr lang="cs-CZ" sz="1000" dirty="0" smtClean="0"/>
              <a:t>= technické znaky (příčné uspořádání, příčný a podélný sklon, šířka a druh vozovky, směrové a výškové oblouky) a začlenění pozemní komunikace do terénu (rozhled, nadmořská výška)</a:t>
            </a:r>
          </a:p>
          <a:p>
            <a:pPr lvl="1"/>
            <a:r>
              <a:rPr lang="cs-CZ" sz="1000" dirty="0" smtClean="0"/>
              <a:t>na základě stavebního stavu nebo dopravně technického stavu komunikací je nesena odpovědnost pouze vůči vlastníkům sousedních nemovitostí za škody, které jim vznikly v jejich důsledku </a:t>
            </a:r>
          </a:p>
          <a:p>
            <a:pPr lvl="1">
              <a:buNone/>
            </a:pPr>
            <a:endParaRPr lang="cs-CZ" sz="1000" dirty="0" smtClean="0"/>
          </a:p>
          <a:p>
            <a:pPr lvl="1"/>
            <a:r>
              <a:rPr lang="cs-CZ" sz="1000" dirty="0" smtClean="0"/>
              <a:t>nárok na náhradu směrem k vlastníkovi vozidla (či chodci) </a:t>
            </a:r>
            <a:r>
              <a:rPr lang="cs-CZ" sz="1000" b="1" dirty="0" smtClean="0"/>
              <a:t>až v případě, kdy byla příčinnou škody závada ve sjízdnosti                 </a:t>
            </a:r>
            <a:r>
              <a:rPr lang="cs-CZ" sz="1000" dirty="0" smtClean="0"/>
              <a:t>(či obdobně </a:t>
            </a:r>
            <a:r>
              <a:rPr lang="cs-CZ" sz="1000" i="1" dirty="0" smtClean="0"/>
              <a:t>závada ve schůdnosti </a:t>
            </a:r>
            <a:r>
              <a:rPr lang="cs-CZ" sz="1000" dirty="0" smtClean="0"/>
              <a:t>u chodníku)</a:t>
            </a:r>
          </a:p>
          <a:p>
            <a:pPr lvl="1"/>
            <a:r>
              <a:rPr lang="cs-CZ" sz="1000" dirty="0" smtClean="0"/>
              <a:t>směřuje vůči vlastníkovi dálnice, silnice, místní komunikace (nebo chodníku) či vůči správci (za kterého vlastník ručí)</a:t>
            </a:r>
          </a:p>
          <a:p>
            <a:pPr lvl="1"/>
            <a:r>
              <a:rPr lang="cs-CZ" sz="1000" dirty="0" smtClean="0"/>
              <a:t>ale současně </a:t>
            </a:r>
            <a:r>
              <a:rPr lang="cs-CZ" sz="1000" b="1" dirty="0" smtClean="0"/>
              <a:t>možnost liberace</a:t>
            </a:r>
            <a:r>
              <a:rPr lang="cs-CZ" sz="1000" dirty="0" smtClean="0"/>
              <a:t>, pokud prokáže, že nebylo v mezích jeho možností tuto závadu odstranit, u závady způsobené povětrnostními situacemi a jejich důsledky takovou závadu zmírnit, ani na ni předepsaným způsobem upozornit</a:t>
            </a:r>
          </a:p>
          <a:p>
            <a:pPr lvl="1">
              <a:buNone/>
            </a:pPr>
            <a:endParaRPr lang="cs-CZ" sz="1000" dirty="0" smtClean="0"/>
          </a:p>
          <a:p>
            <a:r>
              <a:rPr lang="cs-CZ" sz="1800" dirty="0" smtClean="0"/>
              <a:t>Závada ve sjízdnosti (§ 26 - 28 </a:t>
            </a:r>
            <a:r>
              <a:rPr lang="cs-CZ" sz="1800" dirty="0" err="1" smtClean="0"/>
              <a:t>ZoPK</a:t>
            </a:r>
            <a:r>
              <a:rPr lang="cs-CZ" sz="1800" dirty="0" smtClean="0"/>
              <a:t>)</a:t>
            </a:r>
          </a:p>
          <a:p>
            <a:pPr lvl="1"/>
            <a:r>
              <a:rPr lang="cs-CZ" sz="1000" dirty="0" smtClean="0"/>
              <a:t>dálnice, silnice a místní komunikace jsou sjízdné, jestliže umožňují bezpečný pohyb silničních a jiných vozidel přizpůsobený stavebnímu stavu a dopravně technickému stavu těchto pozemních komunikací a povětrnostním situacím a jejich důsledkům</a:t>
            </a:r>
          </a:p>
          <a:p>
            <a:pPr lvl="1"/>
            <a:r>
              <a:rPr lang="cs-CZ" sz="1000" b="1" dirty="0" smtClean="0"/>
              <a:t>závada ve sjízdnosti </a:t>
            </a:r>
            <a:r>
              <a:rPr lang="cs-CZ" sz="1000" dirty="0" smtClean="0"/>
              <a:t>= taková </a:t>
            </a:r>
            <a:r>
              <a:rPr lang="cs-CZ" sz="1000" b="1" dirty="0" smtClean="0"/>
              <a:t>změna ve sjízdnosti </a:t>
            </a:r>
            <a:r>
              <a:rPr lang="cs-CZ" sz="1000" dirty="0" smtClean="0"/>
              <a:t>dálnice, silnice nebo místní komunikace, </a:t>
            </a:r>
            <a:r>
              <a:rPr lang="cs-CZ" sz="1000" b="1" dirty="0" smtClean="0"/>
              <a:t>kterou nemůže řidič vozidla předvídat při pohybu vozidla přizpůsobeném stavebnímu stavu a dopravně technickému stavu těchto pozemních komunikací a povětrnostním situacím a jejich důsledkům</a:t>
            </a:r>
          </a:p>
          <a:p>
            <a:pPr lvl="1"/>
            <a:endParaRPr lang="cs-CZ" sz="1000" dirty="0" smtClean="0"/>
          </a:p>
          <a:p>
            <a:pPr lvl="1"/>
            <a:r>
              <a:rPr lang="cs-CZ" sz="1000" dirty="0" smtClean="0"/>
              <a:t>pokud byla závada ve sjízdnosti způsobena někým, musí její vznik neprodleně oznámit a uhradit náklady k odstraněné či sám odstranit </a:t>
            </a:r>
          </a:p>
          <a:p>
            <a:pPr lvl="1">
              <a:buNone/>
            </a:pPr>
            <a:endParaRPr lang="cs-CZ" sz="1000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Dopravní právo - Doprava na pozemních komunikacích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Státní správa na úseku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Výkon státní správy (§ 40 </a:t>
            </a:r>
            <a:r>
              <a:rPr lang="cs-CZ" sz="1800" dirty="0" err="1" smtClean="0"/>
              <a:t>ZoPK</a:t>
            </a:r>
            <a:r>
              <a:rPr lang="cs-CZ" sz="1800" dirty="0" smtClean="0"/>
              <a:t>)</a:t>
            </a:r>
          </a:p>
          <a:p>
            <a:pPr lvl="1"/>
            <a:r>
              <a:rPr lang="cs-CZ" sz="1000" dirty="0" smtClean="0"/>
              <a:t>státní správu ve věcech dálnice, silnice, místní komunikace a veřejné účelové komunikace vykonávají </a:t>
            </a:r>
            <a:r>
              <a:rPr lang="cs-CZ" sz="1000" b="1" dirty="0" smtClean="0"/>
              <a:t>silniční správní úřady</a:t>
            </a:r>
            <a:endParaRPr lang="cs-CZ" sz="1000" dirty="0" smtClean="0"/>
          </a:p>
          <a:p>
            <a:pPr lvl="1"/>
            <a:endParaRPr lang="cs-CZ" sz="1000" b="1" dirty="0" smtClean="0"/>
          </a:p>
          <a:p>
            <a:pPr lvl="1"/>
            <a:r>
              <a:rPr lang="cs-CZ" sz="1000" b="1" dirty="0" smtClean="0"/>
              <a:t>kterými obecně jsou:</a:t>
            </a:r>
          </a:p>
          <a:p>
            <a:pPr lvl="1"/>
            <a:r>
              <a:rPr lang="cs-CZ" sz="1000" i="1" dirty="0" smtClean="0"/>
              <a:t>Ministerstvo dopravy </a:t>
            </a:r>
            <a:r>
              <a:rPr lang="cs-CZ" sz="1000" dirty="0" smtClean="0"/>
              <a:t>- ve vztahu k dálnicím</a:t>
            </a:r>
          </a:p>
          <a:p>
            <a:pPr lvl="1"/>
            <a:r>
              <a:rPr lang="cs-CZ" sz="1000" i="1" dirty="0" smtClean="0"/>
              <a:t>krajský úřad </a:t>
            </a:r>
            <a:r>
              <a:rPr lang="cs-CZ" sz="1000" dirty="0" smtClean="0"/>
              <a:t>- ve vztahu k silnicím I. třídy</a:t>
            </a:r>
          </a:p>
          <a:p>
            <a:pPr lvl="1"/>
            <a:r>
              <a:rPr lang="cs-CZ" sz="1000" i="1" dirty="0" smtClean="0"/>
              <a:t>obecní úřad obce s rozšířenou působností </a:t>
            </a:r>
            <a:r>
              <a:rPr lang="cs-CZ" sz="1000" dirty="0" smtClean="0"/>
              <a:t>- ve vztahu k silnicím II. a III. třídy a veřejně přístupným účelovým komunikacím</a:t>
            </a:r>
          </a:p>
          <a:p>
            <a:pPr lvl="1"/>
            <a:r>
              <a:rPr lang="cs-CZ" sz="1000" i="1" dirty="0" smtClean="0"/>
              <a:t>obecní úřad </a:t>
            </a:r>
            <a:r>
              <a:rPr lang="cs-CZ" sz="1000" dirty="0" smtClean="0"/>
              <a:t>- ve vztahu k místním komunikacím</a:t>
            </a:r>
          </a:p>
          <a:p>
            <a:pPr lvl="1"/>
            <a:r>
              <a:rPr lang="cs-CZ" sz="1000" dirty="0" smtClean="0"/>
              <a:t>ve specifických situacích také </a:t>
            </a:r>
            <a:r>
              <a:rPr lang="cs-CZ" sz="1000" i="1" dirty="0" smtClean="0"/>
              <a:t>celní úřad a újezdní úřad</a:t>
            </a:r>
          </a:p>
          <a:p>
            <a:pPr lvl="1">
              <a:buNone/>
            </a:pPr>
            <a:endParaRPr lang="cs-CZ" sz="1000" dirty="0" smtClean="0"/>
          </a:p>
          <a:p>
            <a:r>
              <a:rPr lang="cs-CZ" sz="1800" dirty="0" smtClean="0"/>
              <a:t>Státní dozor (§ 41 </a:t>
            </a:r>
            <a:r>
              <a:rPr lang="cs-CZ" sz="1800" dirty="0" err="1" smtClean="0"/>
              <a:t>ZoPK</a:t>
            </a:r>
            <a:r>
              <a:rPr lang="cs-CZ" sz="1800" dirty="0" smtClean="0"/>
              <a:t>)</a:t>
            </a:r>
          </a:p>
          <a:p>
            <a:pPr lvl="1"/>
            <a:r>
              <a:rPr lang="cs-CZ" sz="1000" dirty="0" smtClean="0"/>
              <a:t>státní dozor na dálnicích, silnicích, místních komunikacích a veřejně přístupných účelových komunikacích vykonávají                    </a:t>
            </a:r>
            <a:r>
              <a:rPr lang="cs-CZ" sz="1000" i="1" dirty="0" smtClean="0"/>
              <a:t>silniční správní úřady v rozsahu své působnosti</a:t>
            </a:r>
          </a:p>
          <a:p>
            <a:pPr lvl="1"/>
            <a:endParaRPr lang="cs-CZ" sz="1000" i="1" dirty="0" smtClean="0"/>
          </a:p>
          <a:p>
            <a:r>
              <a:rPr lang="cs-CZ" sz="1800" dirty="0" smtClean="0"/>
              <a:t>Vybrané přestupky (§ </a:t>
            </a:r>
          </a:p>
          <a:p>
            <a:pPr lvl="1"/>
            <a:r>
              <a:rPr lang="cs-CZ" sz="1000" dirty="0" smtClean="0"/>
              <a:t>omezení obecného užívání pozemní komunikace (pokuta do 500000 Kč)</a:t>
            </a:r>
          </a:p>
          <a:p>
            <a:pPr lvl="1"/>
            <a:r>
              <a:rPr lang="cs-CZ" sz="1000" dirty="0" smtClean="0"/>
              <a:t>zvláštní užívání bez povolení (pokuta do 500000 Kč)</a:t>
            </a:r>
          </a:p>
          <a:p>
            <a:pPr lvl="1"/>
            <a:r>
              <a:rPr lang="cs-CZ" sz="1000" dirty="0" smtClean="0"/>
              <a:t>zřizování nebo provozování reklamního zařízení v silničním ochranném pásmu bez povolení (pokuta do 300000 Kč)</a:t>
            </a:r>
          </a:p>
          <a:p>
            <a:pPr lvl="1"/>
            <a:r>
              <a:rPr lang="cs-CZ" sz="1000" dirty="0" smtClean="0"/>
              <a:t>umístění a neodstranění překážky na pozemní komunikaci (pokuta do 300000 Kč)</a:t>
            </a:r>
          </a:p>
          <a:p>
            <a:pPr lvl="1"/>
            <a:r>
              <a:rPr lang="cs-CZ" sz="1000" dirty="0" smtClean="0"/>
              <a:t>užije vozidlo v systému časového zpoplatnění, aniž by byl uhrazen časový poplatek (pokuta do 5000 Kč příkazem na místě)</a:t>
            </a:r>
          </a:p>
          <a:p>
            <a:pPr lvl="1"/>
            <a:endParaRPr lang="cs-CZ" sz="10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Dopravní právo - Doprava na pozemních komunikacích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Osnova prezentace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dirty="0" smtClean="0"/>
              <a:t>Právní úprava</a:t>
            </a:r>
          </a:p>
          <a:p>
            <a:r>
              <a:rPr lang="cs-CZ" sz="1600" dirty="0" smtClean="0"/>
              <a:t>Definice pozemních komunikací </a:t>
            </a:r>
          </a:p>
          <a:p>
            <a:r>
              <a:rPr lang="cs-CZ" sz="1600" dirty="0" smtClean="0"/>
              <a:t>Kategorizace pozemních komunikací </a:t>
            </a:r>
          </a:p>
          <a:p>
            <a:r>
              <a:rPr lang="cs-CZ" sz="1600" dirty="0" smtClean="0"/>
              <a:t>Vlastnický režim </a:t>
            </a:r>
          </a:p>
          <a:p>
            <a:r>
              <a:rPr lang="cs-CZ" sz="1600" dirty="0" smtClean="0"/>
              <a:t>Povinnosti vlastníka</a:t>
            </a:r>
          </a:p>
          <a:p>
            <a:r>
              <a:rPr lang="cs-CZ" sz="1600" dirty="0" smtClean="0"/>
              <a:t>Užívání pozemních komunikací</a:t>
            </a:r>
          </a:p>
          <a:p>
            <a:r>
              <a:rPr lang="cs-CZ" sz="1600" dirty="0" smtClean="0"/>
              <a:t>Součásti a </a:t>
            </a:r>
            <a:r>
              <a:rPr lang="cs-CZ" sz="1600" dirty="0" smtClean="0"/>
              <a:t>příslušenství</a:t>
            </a:r>
          </a:p>
          <a:p>
            <a:r>
              <a:rPr lang="cs-CZ" sz="1600" smtClean="0"/>
              <a:t>Označení</a:t>
            </a:r>
            <a:endParaRPr lang="cs-CZ" sz="1600" dirty="0" smtClean="0"/>
          </a:p>
          <a:p>
            <a:r>
              <a:rPr lang="cs-CZ" sz="1600" dirty="0" smtClean="0"/>
              <a:t>Napojení, stavební aspekty</a:t>
            </a:r>
          </a:p>
          <a:p>
            <a:r>
              <a:rPr lang="cs-CZ" sz="1600" dirty="0" smtClean="0"/>
              <a:t>Ochrana pozemních komunikací</a:t>
            </a:r>
          </a:p>
          <a:p>
            <a:r>
              <a:rPr lang="cs-CZ" sz="1600" dirty="0" smtClean="0"/>
              <a:t>Odpovědnost za škodu</a:t>
            </a:r>
          </a:p>
          <a:p>
            <a:r>
              <a:rPr lang="cs-CZ" sz="1600" dirty="0" smtClean="0"/>
              <a:t>Státní správa na úseku</a:t>
            </a:r>
            <a:endParaRPr lang="cs-CZ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Dopravní právo - Doprava na pozemních komunikacích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úprava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Zákony</a:t>
            </a:r>
          </a:p>
          <a:p>
            <a:pPr lvl="1"/>
            <a:r>
              <a:rPr lang="cs-CZ" sz="1000" dirty="0" smtClean="0"/>
              <a:t>zákon č. 13/1997 Sb., </a:t>
            </a:r>
            <a:r>
              <a:rPr lang="cs-CZ" sz="1000" b="1" dirty="0" smtClean="0"/>
              <a:t>o pozemních komunikacích </a:t>
            </a:r>
            <a:r>
              <a:rPr lang="cs-CZ" sz="1000" b="1" i="1" dirty="0" smtClean="0"/>
              <a:t>- </a:t>
            </a:r>
            <a:r>
              <a:rPr lang="cs-CZ" sz="1000" b="1" i="1" dirty="0" err="1" smtClean="0"/>
              <a:t>ZoPK</a:t>
            </a:r>
            <a:endParaRPr lang="cs-CZ" sz="1000" b="1" i="1" dirty="0" smtClean="0"/>
          </a:p>
          <a:p>
            <a:pPr lvl="1"/>
            <a:r>
              <a:rPr lang="cs-CZ" sz="1000" dirty="0" smtClean="0"/>
              <a:t>související aspekty také v zákoně č. 361/2000 Sb., o provozu na pozemních komunikacích a o změnách některých zákonů               (</a:t>
            </a:r>
            <a:r>
              <a:rPr lang="cs-CZ" sz="1000" b="1" dirty="0" smtClean="0"/>
              <a:t>zákon o silničním provozu</a:t>
            </a:r>
            <a:r>
              <a:rPr lang="cs-CZ" sz="1000" dirty="0" smtClean="0"/>
              <a:t>) </a:t>
            </a:r>
            <a:r>
              <a:rPr lang="cs-CZ" sz="1000" i="1" dirty="0" smtClean="0"/>
              <a:t>- </a:t>
            </a:r>
            <a:r>
              <a:rPr lang="cs-CZ" sz="1000" b="1" i="1" dirty="0" err="1" smtClean="0"/>
              <a:t>ZoSP</a:t>
            </a:r>
            <a:endParaRPr lang="cs-CZ" sz="1000" b="1" i="1" dirty="0" smtClean="0"/>
          </a:p>
          <a:p>
            <a:pPr lvl="1">
              <a:buNone/>
            </a:pPr>
            <a:endParaRPr lang="cs-CZ" sz="1800" dirty="0" smtClean="0"/>
          </a:p>
          <a:p>
            <a:r>
              <a:rPr lang="cs-CZ" sz="1800" dirty="0" smtClean="0"/>
              <a:t>Prováděcí předpisy</a:t>
            </a:r>
          </a:p>
          <a:p>
            <a:pPr lvl="1"/>
            <a:r>
              <a:rPr lang="cs-CZ" sz="1000" dirty="0" smtClean="0"/>
              <a:t>vyhláška Ministerstva dopravy a spojů č. 104/1997 Sb., </a:t>
            </a:r>
            <a:r>
              <a:rPr lang="cs-CZ" sz="1000" b="1" dirty="0" smtClean="0"/>
              <a:t>kterou se provádí zákon o pozemních komunikacích</a:t>
            </a:r>
          </a:p>
          <a:p>
            <a:pPr lvl="1"/>
            <a:endParaRPr lang="cs-CZ" sz="1000" dirty="0" smtClean="0"/>
          </a:p>
          <a:p>
            <a:pPr lvl="1"/>
            <a:r>
              <a:rPr lang="cs-CZ" sz="1000" dirty="0" smtClean="0"/>
              <a:t>vyhláška č. 470/2012 Sb., o užívání pozemních komunikací zpoplatněných mýtným</a:t>
            </a:r>
          </a:p>
          <a:p>
            <a:pPr lvl="1"/>
            <a:r>
              <a:rPr lang="cs-CZ" sz="1000" dirty="0" smtClean="0"/>
              <a:t>vyhláška č. 306/2015 Sb., o užívání pozemních komunikací zpoplatněných časovým poplatkem</a:t>
            </a:r>
          </a:p>
          <a:p>
            <a:pPr lvl="1"/>
            <a:r>
              <a:rPr lang="cs-CZ" sz="1000" dirty="0" smtClean="0"/>
              <a:t>Nařízení vlády č. 240/2014 Sb., o výši časových poplatků, sazeb mýtného, slevy na mýtném a o postupu při uplatnění slevy na mýtném</a:t>
            </a:r>
          </a:p>
          <a:p>
            <a:pPr lvl="1"/>
            <a:r>
              <a:rPr lang="cs-CZ" sz="1000" dirty="0" smtClean="0"/>
              <a:t>Nařízení vlády č. 264/2009 Sb., o bezpečnostních požadavcích na tunely pozemních komunikací delší než 500 metrů</a:t>
            </a:r>
          </a:p>
          <a:p>
            <a:pPr lvl="1"/>
            <a:endParaRPr lang="cs-CZ" sz="1000" dirty="0" smtClean="0"/>
          </a:p>
          <a:p>
            <a:pPr lvl="1"/>
            <a:endParaRPr lang="cs-CZ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Dopravní právo - Doprava na pozemních komunikacích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 pozemních komunikací 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Definice pozemních komunikací (§ 2 odst. 1 </a:t>
            </a:r>
            <a:r>
              <a:rPr lang="cs-CZ" sz="1800" dirty="0" err="1" smtClean="0"/>
              <a:t>ZoPK</a:t>
            </a:r>
            <a:r>
              <a:rPr lang="cs-CZ" sz="1800" dirty="0" smtClean="0"/>
              <a:t>): </a:t>
            </a:r>
          </a:p>
          <a:p>
            <a:pPr lvl="1"/>
            <a:r>
              <a:rPr lang="cs-CZ" sz="1000" i="1" dirty="0" smtClean="0"/>
              <a:t>„Pozemní komunikace je </a:t>
            </a:r>
            <a:r>
              <a:rPr lang="cs-CZ" sz="1000" b="1" i="1" dirty="0" smtClean="0"/>
              <a:t>dopravní cesta určená k užití silničními a jinými vozidly a chodci, včetně pevných zařízení nutných pro zajištění tohoto užití a jeho bezpečnosti</a:t>
            </a:r>
            <a:r>
              <a:rPr lang="cs-CZ" sz="1000" i="1" dirty="0" smtClean="0"/>
              <a:t>.“</a:t>
            </a:r>
          </a:p>
          <a:p>
            <a:pPr lvl="1"/>
            <a:endParaRPr lang="cs-CZ" sz="1000" i="1" dirty="0" smtClean="0"/>
          </a:p>
          <a:p>
            <a:pPr lvl="1"/>
            <a:r>
              <a:rPr lang="cs-CZ" sz="1000" dirty="0" smtClean="0"/>
              <a:t>nikoli nutně kumulativně, pozemní komunikací může být:</a:t>
            </a:r>
          </a:p>
          <a:p>
            <a:pPr lvl="1"/>
            <a:r>
              <a:rPr lang="cs-CZ" sz="1000" dirty="0" smtClean="0"/>
              <a:t>komunikace určená pouze pro motorová silniční vozidla (dálnice či silnice pro motorová vozidla)</a:t>
            </a:r>
          </a:p>
          <a:p>
            <a:pPr lvl="1"/>
            <a:r>
              <a:rPr lang="cs-CZ" sz="1000" dirty="0" smtClean="0"/>
              <a:t>stezka pro cyklisty či také chodník, pěšina apod. (dále viz místní komunikace IV. třídy)</a:t>
            </a:r>
          </a:p>
          <a:p>
            <a:pPr lvl="1"/>
            <a:endParaRPr lang="cs-CZ" sz="1000" dirty="0" smtClean="0"/>
          </a:p>
          <a:p>
            <a:endParaRPr lang="cs-CZ" sz="1800" dirty="0" smtClean="0"/>
          </a:p>
          <a:p>
            <a:endParaRPr lang="cs-CZ" sz="18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Dopravní právo - Doprava na pozemních komunikacích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Kategorizace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Kategorizace pozemních komunikací (§ 2 odst. 2 </a:t>
            </a:r>
            <a:r>
              <a:rPr lang="cs-CZ" sz="1800" dirty="0" err="1" smtClean="0"/>
              <a:t>ZoPK</a:t>
            </a:r>
            <a:r>
              <a:rPr lang="cs-CZ" sz="1800" dirty="0" smtClean="0"/>
              <a:t>):</a:t>
            </a:r>
          </a:p>
          <a:p>
            <a:pPr lvl="1"/>
            <a:r>
              <a:rPr lang="cs-CZ" sz="1000" b="1" i="1" dirty="0" smtClean="0"/>
              <a:t>a) dálnice</a:t>
            </a:r>
          </a:p>
          <a:p>
            <a:pPr lvl="1"/>
            <a:r>
              <a:rPr lang="cs-CZ" sz="1000" b="1" i="1" dirty="0" smtClean="0"/>
              <a:t>b) silnice</a:t>
            </a:r>
          </a:p>
          <a:p>
            <a:pPr lvl="1"/>
            <a:r>
              <a:rPr lang="cs-CZ" sz="1000" b="1" i="1" dirty="0" smtClean="0"/>
              <a:t>c) místní komunikace</a:t>
            </a:r>
          </a:p>
          <a:p>
            <a:pPr lvl="1"/>
            <a:r>
              <a:rPr lang="cs-CZ" sz="1000" b="1" i="1" dirty="0" smtClean="0"/>
              <a:t>d) účelová komunikace</a:t>
            </a:r>
          </a:p>
          <a:p>
            <a:pPr lvl="1"/>
            <a:r>
              <a:rPr lang="cs-CZ" sz="1000" dirty="0" smtClean="0"/>
              <a:t>dále v rámci jednotlivých kategorií </a:t>
            </a:r>
            <a:r>
              <a:rPr lang="cs-CZ" sz="1000" b="1" dirty="0" smtClean="0"/>
              <a:t>také rozdělení do tříd </a:t>
            </a:r>
            <a:r>
              <a:rPr lang="cs-CZ" sz="1000" dirty="0" smtClean="0"/>
              <a:t>(vyjma účelové pozemní komunikace)</a:t>
            </a:r>
          </a:p>
          <a:p>
            <a:pPr lvl="1"/>
            <a:endParaRPr lang="cs-CZ" sz="1000" dirty="0" smtClean="0"/>
          </a:p>
          <a:p>
            <a:r>
              <a:rPr lang="cs-CZ" sz="1800" dirty="0" smtClean="0"/>
              <a:t>Zařazování do kategorií (§ 3 ZOPK)</a:t>
            </a:r>
          </a:p>
          <a:p>
            <a:pPr lvl="1"/>
            <a:r>
              <a:rPr lang="cs-CZ" sz="1000" b="1" dirty="0" smtClean="0"/>
              <a:t>rozhoduje příslušný silniční správní úřad </a:t>
            </a:r>
            <a:r>
              <a:rPr lang="cs-CZ" sz="1000" dirty="0" smtClean="0"/>
              <a:t>na základě určení, dopravního významu a stavebně technického vybavení</a:t>
            </a:r>
          </a:p>
          <a:p>
            <a:pPr lvl="1"/>
            <a:r>
              <a:rPr lang="cs-CZ" sz="1000" dirty="0" smtClean="0"/>
              <a:t>dojde-li ke změně dopravního významu nebo určení pozemní komunikace, rozhodne se o změně kategorie nebo třídy</a:t>
            </a:r>
          </a:p>
          <a:p>
            <a:pPr lvl="1"/>
            <a:r>
              <a:rPr lang="cs-CZ" sz="1000" dirty="0" smtClean="0"/>
              <a:t>obdobně pro třídy v rámci jednotlivých kategorií</a:t>
            </a:r>
          </a:p>
          <a:p>
            <a:pPr lvl="1"/>
            <a:endParaRPr lang="cs-CZ" sz="1000" dirty="0" smtClean="0"/>
          </a:p>
          <a:p>
            <a:r>
              <a:rPr lang="cs-CZ" sz="1800" dirty="0" smtClean="0"/>
              <a:t>Kategorizace významná např. pro</a:t>
            </a:r>
          </a:p>
          <a:p>
            <a:pPr lvl="1"/>
            <a:r>
              <a:rPr lang="cs-CZ" sz="1000" dirty="0" smtClean="0"/>
              <a:t>vlastnický režim (viz ustanovení </a:t>
            </a:r>
            <a:r>
              <a:rPr lang="cs-CZ" sz="1000" dirty="0" err="1" smtClean="0"/>
              <a:t>ZoPK</a:t>
            </a:r>
            <a:r>
              <a:rPr lang="cs-CZ" sz="1000" dirty="0" smtClean="0"/>
              <a:t>)</a:t>
            </a:r>
          </a:p>
          <a:p>
            <a:pPr lvl="1"/>
            <a:r>
              <a:rPr lang="cs-CZ" sz="1000" dirty="0" smtClean="0"/>
              <a:t>zvláštní pravidla pro provoz (viz ustanovení </a:t>
            </a:r>
            <a:r>
              <a:rPr lang="cs-CZ" sz="1000" dirty="0" err="1" smtClean="0"/>
              <a:t>ZoPPK</a:t>
            </a:r>
            <a:r>
              <a:rPr lang="cs-CZ" sz="1000" dirty="0" smtClean="0"/>
              <a:t>)</a:t>
            </a:r>
          </a:p>
          <a:p>
            <a:pPr lvl="1"/>
            <a:r>
              <a:rPr lang="cs-CZ" sz="1000" dirty="0" smtClean="0"/>
              <a:t>technické požadavky na komunikaci (viz vyhláška č. 104/1997 Sb. a technická norma ČSN 73 6101)</a:t>
            </a:r>
          </a:p>
          <a:p>
            <a:pPr lvl="1"/>
            <a:r>
              <a:rPr lang="cs-CZ" sz="1000" dirty="0" smtClean="0"/>
              <a:t>frekvenci kontrol a pravidla pro údržbu (viz ustanovení </a:t>
            </a:r>
            <a:r>
              <a:rPr lang="cs-CZ" sz="1000" dirty="0" err="1" smtClean="0"/>
              <a:t>ZoPK</a:t>
            </a:r>
            <a:r>
              <a:rPr lang="cs-CZ" sz="1000" dirty="0" smtClean="0"/>
              <a:t>) apod.</a:t>
            </a:r>
          </a:p>
          <a:p>
            <a:pPr lvl="1"/>
            <a:endParaRPr lang="cs-CZ" sz="1000" dirty="0" smtClean="0"/>
          </a:p>
          <a:p>
            <a:pPr lvl="1"/>
            <a:endParaRPr lang="cs-CZ" sz="1000" dirty="0" smtClean="0"/>
          </a:p>
          <a:p>
            <a:endParaRPr lang="cs-CZ" sz="1800" dirty="0" smtClean="0"/>
          </a:p>
          <a:p>
            <a:endParaRPr lang="cs-CZ" sz="18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Dopravní právo - Doprava na pozemních komunikacích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Kategorizace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Dálnice (§ 4 </a:t>
            </a:r>
            <a:r>
              <a:rPr lang="cs-CZ" sz="1800" dirty="0" err="1" smtClean="0"/>
              <a:t>ZoPK</a:t>
            </a:r>
            <a:r>
              <a:rPr lang="cs-CZ" sz="1800" dirty="0" smtClean="0"/>
              <a:t>)</a:t>
            </a:r>
          </a:p>
          <a:p>
            <a:pPr lvl="1"/>
            <a:r>
              <a:rPr lang="cs-CZ" sz="1000" b="1" dirty="0" smtClean="0"/>
              <a:t>zákonná definice: </a:t>
            </a:r>
            <a:r>
              <a:rPr lang="cs-CZ" sz="1000" i="1" dirty="0" smtClean="0"/>
              <a:t>Dálnice je pozemní komunikace </a:t>
            </a:r>
            <a:r>
              <a:rPr lang="cs-CZ" sz="1000" b="1" i="1" dirty="0" smtClean="0"/>
              <a:t>určená pro rychlou dálkovou a mezistátní dopravu silničními motorovými vozidly</a:t>
            </a:r>
            <a:r>
              <a:rPr lang="cs-CZ" sz="1000" i="1" dirty="0" smtClean="0"/>
              <a:t>, která je budována </a:t>
            </a:r>
            <a:r>
              <a:rPr lang="cs-CZ" sz="1000" b="1" i="1" dirty="0" smtClean="0"/>
              <a:t>bez úrovňových křížení</a:t>
            </a:r>
            <a:r>
              <a:rPr lang="cs-CZ" sz="1000" i="1" dirty="0" smtClean="0"/>
              <a:t>, s oddělenými místy napojení pro vjezd a výjezd a která </a:t>
            </a:r>
            <a:r>
              <a:rPr lang="cs-CZ" sz="1000" b="1" i="1" dirty="0" smtClean="0"/>
              <a:t>má směrově oddělené jízdní pásy</a:t>
            </a:r>
            <a:r>
              <a:rPr lang="cs-CZ" sz="1000" i="1" dirty="0" smtClean="0"/>
              <a:t>.</a:t>
            </a:r>
          </a:p>
          <a:p>
            <a:pPr lvl="1"/>
            <a:endParaRPr lang="cs-CZ" sz="1000" i="1" dirty="0" smtClean="0"/>
          </a:p>
          <a:p>
            <a:pPr lvl="1"/>
            <a:r>
              <a:rPr lang="cs-CZ" sz="1000" dirty="0" smtClean="0"/>
              <a:t>význam slova = dálková silnice</a:t>
            </a:r>
          </a:p>
          <a:p>
            <a:pPr lvl="1"/>
            <a:r>
              <a:rPr lang="cs-CZ" sz="1000" dirty="0" smtClean="0"/>
              <a:t>svou povahou </a:t>
            </a:r>
            <a:r>
              <a:rPr lang="cs-CZ" sz="1000" b="1" dirty="0" smtClean="0"/>
              <a:t>páteřní rychlostní komunikace</a:t>
            </a:r>
          </a:p>
          <a:p>
            <a:pPr lvl="1"/>
            <a:endParaRPr lang="cs-CZ" sz="1000" i="1" dirty="0" smtClean="0"/>
          </a:p>
          <a:p>
            <a:pPr lvl="1"/>
            <a:r>
              <a:rPr lang="cs-CZ" sz="1000" dirty="0" smtClean="0"/>
              <a:t>podle určení a dopravního významu rozdělení na </a:t>
            </a:r>
            <a:r>
              <a:rPr lang="cs-CZ" sz="1000" b="1" dirty="0" smtClean="0"/>
              <a:t>dálnice I. třídy a II. třídy</a:t>
            </a:r>
          </a:p>
          <a:p>
            <a:pPr lvl="1"/>
            <a:r>
              <a:rPr lang="cs-CZ" sz="1000" dirty="0" smtClean="0"/>
              <a:t>dálnice II. třídy = většina dřívějších silnic pro motorová vozidla (viz dále) převedená od 1. 1. 2016 do kategorie dálnic v rámci „nového pojetí dálniční sítě“ (vedlejším důsledkem bylo skokové navýšení celkové délky dálnic zhruba o třetinu)</a:t>
            </a:r>
          </a:p>
          <a:p>
            <a:pPr lvl="1"/>
            <a:endParaRPr lang="cs-CZ" sz="1000" dirty="0" smtClean="0"/>
          </a:p>
          <a:p>
            <a:pPr lvl="1"/>
            <a:r>
              <a:rPr lang="cs-CZ" sz="1000" dirty="0" smtClean="0"/>
              <a:t>pozemní komunikace </a:t>
            </a:r>
            <a:r>
              <a:rPr lang="cs-CZ" sz="1000" b="1" dirty="0" smtClean="0"/>
              <a:t>s omezeným přístupem</a:t>
            </a:r>
          </a:p>
          <a:p>
            <a:pPr lvl="1"/>
            <a:r>
              <a:rPr lang="cs-CZ" sz="1000" dirty="0" smtClean="0"/>
              <a:t>pouze pro silniční motorová vozidla (tedy nikoli nemotorová vozidla či chodce apod.)</a:t>
            </a:r>
          </a:p>
          <a:p>
            <a:pPr lvl="1"/>
            <a:r>
              <a:rPr lang="cs-CZ" sz="1000" dirty="0" smtClean="0"/>
              <a:t>jejichž nejvyšší povolená rychlost není nižší, než stanoví zvláštní předpis (= 80 km/h dle </a:t>
            </a:r>
            <a:r>
              <a:rPr lang="cs-CZ" sz="1000" dirty="0" err="1" smtClean="0"/>
              <a:t>ZoPPK</a:t>
            </a:r>
            <a:r>
              <a:rPr lang="cs-CZ" sz="1000" dirty="0" smtClean="0"/>
              <a:t>)</a:t>
            </a:r>
          </a:p>
          <a:p>
            <a:pPr lvl="1"/>
            <a:endParaRPr lang="cs-CZ" sz="1000" b="1" dirty="0" smtClean="0"/>
          </a:p>
          <a:p>
            <a:pPr lvl="1"/>
            <a:r>
              <a:rPr lang="cs-CZ" sz="1000" b="1" dirty="0" smtClean="0"/>
              <a:t>vysoké technické požadavky</a:t>
            </a:r>
          </a:p>
          <a:p>
            <a:pPr lvl="1"/>
            <a:r>
              <a:rPr lang="cs-CZ" sz="1000" dirty="0" smtClean="0"/>
              <a:t>např. vysoká návrhová rychlost, směrově oddělení jízdní pásy se (zpravidla) čtyřmi pruhy, výhradně mimoúrovňové křižovatky, velké poloměry směrových oblouků, nízké stoupání a klesání, široké krajnice a dělící pás, dlouhé připojovací pruhy apod.</a:t>
            </a:r>
          </a:p>
          <a:p>
            <a:pPr lvl="1">
              <a:buNone/>
            </a:pPr>
            <a:endParaRPr lang="cs-CZ" sz="1000" dirty="0" smtClean="0"/>
          </a:p>
          <a:p>
            <a:pPr lvl="1"/>
            <a:r>
              <a:rPr lang="cs-CZ" sz="1000" b="1" dirty="0" smtClean="0"/>
              <a:t>specifické podmínky pro provoz </a:t>
            </a:r>
            <a:r>
              <a:rPr lang="cs-CZ" sz="1000" dirty="0" smtClean="0"/>
              <a:t>(</a:t>
            </a:r>
            <a:r>
              <a:rPr lang="pt-BR" sz="1000" dirty="0" smtClean="0"/>
              <a:t>max. rychlost 130/km/h</a:t>
            </a:r>
            <a:r>
              <a:rPr lang="cs-CZ" sz="1000" dirty="0" smtClean="0"/>
              <a:t> </a:t>
            </a:r>
            <a:r>
              <a:rPr lang="pt-BR" sz="1000" dirty="0" smtClean="0"/>
              <a:t>a další</a:t>
            </a:r>
            <a:r>
              <a:rPr lang="cs-CZ" sz="1000" dirty="0" smtClean="0"/>
              <a:t>)</a:t>
            </a:r>
            <a:endParaRPr lang="cs-CZ" sz="1800" dirty="0" smtClean="0"/>
          </a:p>
          <a:p>
            <a:pPr lvl="1">
              <a:buNone/>
            </a:pPr>
            <a:endParaRPr lang="cs-CZ" sz="1000" dirty="0" smtClean="0"/>
          </a:p>
          <a:p>
            <a:pPr lvl="1">
              <a:buNone/>
            </a:pPr>
            <a:endParaRPr lang="cs-CZ" sz="1000" dirty="0" smtClean="0"/>
          </a:p>
          <a:p>
            <a:pPr lvl="1"/>
            <a:r>
              <a:rPr lang="cs-CZ" sz="1000" dirty="0" smtClean="0"/>
              <a:t>k 1. 1. 2019 v ČR celkem 1248 km dálnic</a:t>
            </a:r>
          </a:p>
          <a:p>
            <a:pPr lvl="1"/>
            <a:r>
              <a:rPr lang="cs-CZ" sz="1000" dirty="0" smtClean="0"/>
              <a:t>v současnosti v provozu 19 dálnic (většina je však nedokončena)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Dopravní právo - Doprava na pozemních komunikacích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Kategorizace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Silnice (§ 5 </a:t>
            </a:r>
            <a:r>
              <a:rPr lang="cs-CZ" sz="1800" dirty="0" err="1" smtClean="0"/>
              <a:t>ZoPK</a:t>
            </a:r>
            <a:r>
              <a:rPr lang="cs-CZ" sz="1800" dirty="0" smtClean="0"/>
              <a:t>)</a:t>
            </a:r>
            <a:endParaRPr lang="cs-CZ" sz="1000" dirty="0" smtClean="0"/>
          </a:p>
          <a:p>
            <a:pPr lvl="1"/>
            <a:r>
              <a:rPr lang="cs-CZ" sz="1000" b="1" dirty="0" smtClean="0"/>
              <a:t>zákonná definice: </a:t>
            </a:r>
            <a:r>
              <a:rPr lang="cs-CZ" sz="1000" i="1" dirty="0" smtClean="0"/>
              <a:t>Silnice je </a:t>
            </a:r>
            <a:r>
              <a:rPr lang="cs-CZ" sz="1000" b="1" i="1" dirty="0" smtClean="0"/>
              <a:t>veřejně přístupná </a:t>
            </a:r>
            <a:r>
              <a:rPr lang="cs-CZ" sz="1000" i="1" dirty="0" smtClean="0"/>
              <a:t>pozemní komunikace určená k </a:t>
            </a:r>
            <a:r>
              <a:rPr lang="cs-CZ" sz="1000" b="1" i="1" dirty="0" smtClean="0"/>
              <a:t>užití silničními a jinými vozidly a chodci</a:t>
            </a:r>
            <a:r>
              <a:rPr lang="cs-CZ" sz="1000" i="1" dirty="0" smtClean="0"/>
              <a:t>.</a:t>
            </a:r>
          </a:p>
          <a:p>
            <a:pPr lvl="1"/>
            <a:endParaRPr lang="cs-CZ" sz="1000" dirty="0" smtClean="0"/>
          </a:p>
          <a:p>
            <a:pPr lvl="1"/>
            <a:r>
              <a:rPr lang="cs-CZ" sz="1000" dirty="0" smtClean="0"/>
              <a:t>tvoří </a:t>
            </a:r>
            <a:r>
              <a:rPr lang="cs-CZ" sz="1000" b="1" dirty="0" smtClean="0"/>
              <a:t>silniční síť</a:t>
            </a:r>
          </a:p>
          <a:p>
            <a:pPr lvl="1">
              <a:buNone/>
            </a:pPr>
            <a:endParaRPr lang="cs-CZ" sz="1000" dirty="0" smtClean="0"/>
          </a:p>
          <a:p>
            <a:pPr lvl="1"/>
            <a:r>
              <a:rPr lang="cs-CZ" sz="1000" dirty="0" smtClean="0"/>
              <a:t>podle určení a dopravního významu rozdělení do tříd:</a:t>
            </a:r>
          </a:p>
          <a:p>
            <a:pPr lvl="1"/>
            <a:r>
              <a:rPr lang="cs-CZ" sz="1000" b="1" i="1" dirty="0" smtClean="0"/>
              <a:t>a) silnice I. třídy</a:t>
            </a:r>
            <a:r>
              <a:rPr lang="cs-CZ" sz="1000" dirty="0" smtClean="0"/>
              <a:t>, která je určena zejména pro dálkovou a mezistátní dopravu,</a:t>
            </a:r>
          </a:p>
          <a:p>
            <a:pPr lvl="1"/>
            <a:r>
              <a:rPr lang="cs-CZ" sz="1000" b="1" i="1" dirty="0" smtClean="0"/>
              <a:t>b) silnice II. třídy</a:t>
            </a:r>
            <a:r>
              <a:rPr lang="cs-CZ" sz="1000" dirty="0" smtClean="0"/>
              <a:t>, která je určena pro dopravu mezi okresy,</a:t>
            </a:r>
          </a:p>
          <a:p>
            <a:pPr lvl="1"/>
            <a:r>
              <a:rPr lang="cs-CZ" sz="1000" b="1" i="1" dirty="0" smtClean="0"/>
              <a:t>c) silnice III. třídy</a:t>
            </a:r>
            <a:r>
              <a:rPr lang="cs-CZ" sz="1000" dirty="0" smtClean="0"/>
              <a:t>, která je určena k vzájemnému spojení obcí nebo jejich napojení na ostatní pozemní komunikace.</a:t>
            </a:r>
          </a:p>
          <a:p>
            <a:pPr lvl="1"/>
            <a:endParaRPr lang="cs-CZ" sz="1000" dirty="0" smtClean="0"/>
          </a:p>
          <a:p>
            <a:pPr lvl="1"/>
            <a:r>
              <a:rPr lang="cs-CZ" sz="1000" dirty="0" smtClean="0"/>
              <a:t>specifickou kategorií = </a:t>
            </a:r>
            <a:r>
              <a:rPr lang="cs-CZ" sz="1000" b="1" dirty="0" smtClean="0"/>
              <a:t>silnice pro motorová vozidla</a:t>
            </a:r>
          </a:p>
          <a:p>
            <a:pPr lvl="1"/>
            <a:r>
              <a:rPr lang="cs-CZ" sz="1000" dirty="0" smtClean="0"/>
              <a:t>silnice I. třídy bez úrovňových křížení, s oddělenými místy napojení pro vjezd a výjezd a na níž není přímo připojena sousední nemovitost s výjimkou nemovitostí přímo připojených z </a:t>
            </a:r>
            <a:r>
              <a:rPr lang="cs-CZ" sz="1000" dirty="0" err="1" smtClean="0"/>
              <a:t>odpočívek</a:t>
            </a:r>
            <a:endParaRPr lang="cs-CZ" sz="1000" dirty="0" smtClean="0"/>
          </a:p>
          <a:p>
            <a:pPr lvl="1"/>
            <a:r>
              <a:rPr lang="cs-CZ" sz="1000" dirty="0" smtClean="0"/>
              <a:t>technickými požadavky se blíží dálnicím (některé rozdíly: užší dělící pás, užší krajnice, ostřejší stoupání/klesání či poloměry),             stále je ovšem právně silnicí I. třídy</a:t>
            </a:r>
          </a:p>
          <a:p>
            <a:pPr lvl="1"/>
            <a:r>
              <a:rPr lang="cs-CZ" sz="1000" dirty="0" smtClean="0"/>
              <a:t>označena značkou „silnice pro motorová vozidla“ dle </a:t>
            </a:r>
            <a:r>
              <a:rPr lang="cs-CZ" sz="1000" dirty="0" err="1" smtClean="0"/>
              <a:t>ZoPPK</a:t>
            </a:r>
            <a:endParaRPr lang="cs-CZ" sz="1000" dirty="0" smtClean="0"/>
          </a:p>
          <a:p>
            <a:pPr lvl="1"/>
            <a:r>
              <a:rPr lang="cs-CZ" sz="1000" dirty="0" smtClean="0"/>
              <a:t>podmínky pro provoz jako na dálnici (pouze max. rychlost = 110 km/h, ale lze zvýšit na 130 km/h)</a:t>
            </a:r>
          </a:p>
          <a:p>
            <a:pPr lvl="1">
              <a:buNone/>
            </a:pPr>
            <a:endParaRPr lang="cs-CZ" sz="1000" dirty="0" smtClean="0"/>
          </a:p>
          <a:p>
            <a:pPr lvl="1"/>
            <a:r>
              <a:rPr lang="cs-CZ" sz="1000" b="1" dirty="0" smtClean="0"/>
              <a:t>všeobecné užívání</a:t>
            </a:r>
          </a:p>
          <a:p>
            <a:pPr lvl="1"/>
            <a:r>
              <a:rPr lang="cs-CZ" sz="1000" dirty="0" smtClean="0"/>
              <a:t>výjimka = silnice pro motorová vozidla, kde pouze motorová vozidla (obdobně dálnici)</a:t>
            </a:r>
            <a:endParaRPr lang="cs-CZ" sz="1800" dirty="0" smtClean="0"/>
          </a:p>
          <a:p>
            <a:endParaRPr lang="cs-CZ" sz="18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Dopravní právo - Doprava na pozemních komunikacích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Kategorizace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Místní komunikace (§ 6 </a:t>
            </a:r>
            <a:r>
              <a:rPr lang="cs-CZ" sz="1800" dirty="0" err="1" smtClean="0"/>
              <a:t>ZoPK</a:t>
            </a:r>
            <a:r>
              <a:rPr lang="cs-CZ" sz="1800" dirty="0" smtClean="0"/>
              <a:t>)</a:t>
            </a:r>
            <a:endParaRPr lang="cs-CZ" sz="1000" dirty="0" smtClean="0"/>
          </a:p>
          <a:p>
            <a:pPr lvl="1"/>
            <a:r>
              <a:rPr lang="cs-CZ" sz="1000" b="1" dirty="0" smtClean="0"/>
              <a:t>zákonná definice: </a:t>
            </a:r>
            <a:r>
              <a:rPr lang="cs-CZ" sz="1000" i="1" dirty="0" smtClean="0"/>
              <a:t>Místní komunikace je </a:t>
            </a:r>
            <a:r>
              <a:rPr lang="cs-CZ" sz="1000" b="1" i="1" dirty="0" smtClean="0"/>
              <a:t>veřejně přístupná pozemní komunikace</a:t>
            </a:r>
            <a:r>
              <a:rPr lang="cs-CZ" sz="1000" i="1" dirty="0" smtClean="0"/>
              <a:t>, která slouží </a:t>
            </a:r>
            <a:r>
              <a:rPr lang="cs-CZ" sz="1000" b="1" i="1" dirty="0" smtClean="0"/>
              <a:t>převážně místní dopravě </a:t>
            </a:r>
            <a:r>
              <a:rPr lang="cs-CZ" sz="1000" i="1" dirty="0" smtClean="0"/>
              <a:t>na území obce.</a:t>
            </a:r>
          </a:p>
          <a:p>
            <a:pPr lvl="1">
              <a:buNone/>
            </a:pPr>
            <a:endParaRPr lang="cs-CZ" sz="1000" dirty="0" smtClean="0"/>
          </a:p>
          <a:p>
            <a:pPr lvl="1"/>
            <a:r>
              <a:rPr lang="cs-CZ" sz="1000" dirty="0" smtClean="0"/>
              <a:t>podle dopravního významu, určení a stavebně technického vybavení rozdělení do tříd:</a:t>
            </a:r>
          </a:p>
          <a:p>
            <a:pPr lvl="1"/>
            <a:r>
              <a:rPr lang="cs-CZ" sz="1000" b="1" i="1" dirty="0" smtClean="0"/>
              <a:t>a) místní komunikace I. třídy</a:t>
            </a:r>
            <a:r>
              <a:rPr lang="cs-CZ" sz="1000" dirty="0" smtClean="0"/>
              <a:t>,</a:t>
            </a:r>
          </a:p>
          <a:p>
            <a:pPr lvl="1"/>
            <a:r>
              <a:rPr lang="cs-CZ" sz="1000" b="1" i="1" dirty="0" smtClean="0"/>
              <a:t>b) místní komunikace II. třídy</a:t>
            </a:r>
            <a:r>
              <a:rPr lang="cs-CZ" sz="1000" dirty="0" smtClean="0"/>
              <a:t>, kterou je dopravně významná sběrná komunikace s omezením přímého připojení sousedních nemovitostí</a:t>
            </a:r>
          </a:p>
          <a:p>
            <a:pPr lvl="1"/>
            <a:r>
              <a:rPr lang="cs-CZ" sz="1000" b="1" i="1" dirty="0" smtClean="0"/>
              <a:t>c) místní komunikace III. třídy</a:t>
            </a:r>
            <a:r>
              <a:rPr lang="cs-CZ" sz="1000" dirty="0" smtClean="0"/>
              <a:t>, kterou je obslužná komunikace</a:t>
            </a:r>
          </a:p>
          <a:p>
            <a:pPr lvl="1"/>
            <a:r>
              <a:rPr lang="cs-CZ" sz="1000" b="1" i="1" dirty="0" smtClean="0"/>
              <a:t>d) místní komunikace IV. třídy</a:t>
            </a:r>
            <a:r>
              <a:rPr lang="cs-CZ" sz="1000" dirty="0" smtClean="0"/>
              <a:t>, kterou je komunikace nepřístupná provozu silničních motorových vozidel nebo na které je umožněn smíšený provoz</a:t>
            </a:r>
          </a:p>
          <a:p>
            <a:pPr lvl="1"/>
            <a:endParaRPr lang="cs-CZ" sz="1000" dirty="0" smtClean="0"/>
          </a:p>
          <a:p>
            <a:pPr lvl="1"/>
            <a:r>
              <a:rPr lang="cs-CZ" sz="1000" dirty="0" smtClean="0"/>
              <a:t>podrobněji vymezeno v prováděcím předpisu (vyhlášce č. 104/1997 Sb.):</a:t>
            </a:r>
          </a:p>
          <a:p>
            <a:pPr lvl="1"/>
            <a:r>
              <a:rPr lang="cs-CZ" sz="1000" i="1" dirty="0" smtClean="0"/>
              <a:t>MK I. třídy jsou dopravně nejvýznamnější sběrné komunikace ve městech</a:t>
            </a:r>
          </a:p>
          <a:p>
            <a:pPr lvl="1"/>
            <a:r>
              <a:rPr lang="cs-CZ" sz="1000" i="1" dirty="0" smtClean="0"/>
              <a:t>MK II. třídy jsou sběrné komunikace, které spojují části měst navzájem nebo napojují města, případně jejich části na pozemní komunikace vyšší třídy nebo kategorie</a:t>
            </a:r>
          </a:p>
          <a:p>
            <a:pPr lvl="1"/>
            <a:r>
              <a:rPr lang="cs-CZ" sz="1000" i="1" dirty="0" smtClean="0"/>
              <a:t>MK III. třídy jsou obslužné místní komunikace ve městech a obcích umožňující přímou dopravní obsluhu jednotlivých objektů, pokud jsou přístupné běžnému provozu motorových vozidel</a:t>
            </a:r>
          </a:p>
          <a:p>
            <a:pPr lvl="1"/>
            <a:r>
              <a:rPr lang="cs-CZ" sz="1000" i="1" dirty="0" smtClean="0"/>
              <a:t>MK IV. třídy jsou samostatné chodníky, stezky pro pěší, cyklistické stezky, cesty v chatových oblastech, podchody, lávky, schody, pěšiny, zklidněné komunikace, obytné a pěší zóny apod.</a:t>
            </a:r>
          </a:p>
          <a:p>
            <a:pPr lvl="1">
              <a:buNone/>
            </a:pPr>
            <a:endParaRPr lang="cs-CZ" sz="1000" dirty="0" smtClean="0"/>
          </a:p>
          <a:p>
            <a:pPr lvl="1"/>
            <a:r>
              <a:rPr lang="cs-CZ" sz="1000" dirty="0" smtClean="0"/>
              <a:t>také místní komunikace </a:t>
            </a:r>
            <a:r>
              <a:rPr lang="cs-CZ" sz="1000" b="1" dirty="0" smtClean="0"/>
              <a:t>může být silnicí pro motorová vozidla</a:t>
            </a:r>
            <a:r>
              <a:rPr lang="cs-CZ" sz="1000" dirty="0" smtClean="0"/>
              <a:t>, pokud jde-li o místní komunikaci I. třídy, která splňuje parametry pro silnici pro motorová vozidla (viz dříve)</a:t>
            </a:r>
          </a:p>
          <a:p>
            <a:pPr>
              <a:buNone/>
            </a:pPr>
            <a:endParaRPr lang="cs-CZ" sz="1800" dirty="0" smtClean="0"/>
          </a:p>
          <a:p>
            <a:endParaRPr lang="cs-CZ" sz="18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Dopravní právo - Doprava na pozemních komunikacích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Kategorizace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Účelová komunikace (§ 7 </a:t>
            </a:r>
            <a:r>
              <a:rPr lang="cs-CZ" sz="1800" dirty="0" err="1" smtClean="0"/>
              <a:t>ZoPK</a:t>
            </a:r>
            <a:r>
              <a:rPr lang="cs-CZ" sz="1800" dirty="0" smtClean="0"/>
              <a:t>)</a:t>
            </a:r>
            <a:endParaRPr lang="cs-CZ" sz="1000" dirty="0" smtClean="0"/>
          </a:p>
          <a:p>
            <a:pPr lvl="1"/>
            <a:r>
              <a:rPr lang="cs-CZ" sz="1000" dirty="0" smtClean="0"/>
              <a:t>lze </a:t>
            </a:r>
            <a:r>
              <a:rPr lang="cs-CZ" sz="1000" dirty="0" smtClean="0"/>
              <a:t>rozdělovat dle režimu užívání na</a:t>
            </a:r>
            <a:r>
              <a:rPr lang="cs-CZ" sz="1000" dirty="0" smtClean="0"/>
              <a:t>:</a:t>
            </a:r>
            <a:endParaRPr lang="cs-CZ" sz="1000" b="1" dirty="0" smtClean="0"/>
          </a:p>
          <a:p>
            <a:pPr lvl="1"/>
            <a:endParaRPr lang="cs-CZ" sz="1000" b="1" i="1" dirty="0" smtClean="0"/>
          </a:p>
          <a:p>
            <a:pPr lvl="1"/>
            <a:r>
              <a:rPr lang="cs-CZ" sz="1000" b="1" i="1" dirty="0" smtClean="0"/>
              <a:t>veřejně přístupné</a:t>
            </a:r>
            <a:endParaRPr lang="cs-CZ" sz="1000" i="1" dirty="0" smtClean="0"/>
          </a:p>
          <a:p>
            <a:pPr lvl="1"/>
            <a:r>
              <a:rPr lang="cs-CZ" sz="1000" dirty="0" smtClean="0"/>
              <a:t>jakožto účelová </a:t>
            </a:r>
            <a:r>
              <a:rPr lang="cs-CZ" sz="1000" dirty="0" smtClean="0"/>
              <a:t>komunikace je pozemní komunikace, </a:t>
            </a:r>
          </a:p>
          <a:p>
            <a:pPr lvl="1"/>
            <a:r>
              <a:rPr lang="cs-CZ" sz="1000" dirty="0" smtClean="0"/>
              <a:t>která slouží ke spojení jednotlivých nemovitostí pro potřeby vlastníků těchto nemovitostí nebo </a:t>
            </a:r>
          </a:p>
          <a:p>
            <a:pPr lvl="1"/>
            <a:r>
              <a:rPr lang="cs-CZ" sz="1000" dirty="0" smtClean="0"/>
              <a:t>ke spojení těchto nemovitostí s ostatními pozemními komunikacemi nebo </a:t>
            </a:r>
          </a:p>
          <a:p>
            <a:pPr lvl="1"/>
            <a:r>
              <a:rPr lang="cs-CZ" sz="1000" dirty="0" smtClean="0"/>
              <a:t>k obhospodařování zemědělských a lesních </a:t>
            </a:r>
            <a:r>
              <a:rPr lang="cs-CZ" sz="1000" dirty="0" smtClean="0"/>
              <a:t>pozemků</a:t>
            </a:r>
            <a:endParaRPr lang="cs-CZ" sz="1000" dirty="0" smtClean="0"/>
          </a:p>
          <a:p>
            <a:pPr lvl="1">
              <a:buNone/>
            </a:pPr>
            <a:endParaRPr lang="cs-CZ" sz="1000" b="1" i="1" dirty="0" smtClean="0"/>
          </a:p>
          <a:p>
            <a:pPr lvl="1"/>
            <a:r>
              <a:rPr lang="cs-CZ" sz="1000" b="1" i="1" dirty="0" smtClean="0"/>
              <a:t>neveřejné</a:t>
            </a:r>
            <a:r>
              <a:rPr lang="cs-CZ" sz="1000" dirty="0" smtClean="0"/>
              <a:t> </a:t>
            </a:r>
            <a:r>
              <a:rPr lang="cs-CZ" sz="1000" dirty="0" smtClean="0"/>
              <a:t>v uzavřeném prostoru nebo objektu, která slouží potřebě vlastníka nebo provozovatele uzavřeného prostoru nebo objektu</a:t>
            </a:r>
          </a:p>
          <a:p>
            <a:pPr lvl="1"/>
            <a:r>
              <a:rPr lang="cs-CZ" sz="1000" dirty="0" smtClean="0"/>
              <a:t>přístupné v rozsahu a způsobem, který stanoví vlastník nebo provozovatel uzavřeného prostoru nebo </a:t>
            </a:r>
            <a:r>
              <a:rPr lang="cs-CZ" sz="1000" dirty="0" smtClean="0"/>
              <a:t>objektu</a:t>
            </a:r>
            <a:endParaRPr lang="cs-CZ" sz="1000" dirty="0" smtClean="0"/>
          </a:p>
          <a:p>
            <a:pPr lvl="1"/>
            <a:endParaRPr lang="cs-CZ" sz="1000" dirty="0" smtClean="0"/>
          </a:p>
          <a:p>
            <a:pPr lvl="1"/>
            <a:r>
              <a:rPr lang="cs-CZ" sz="1000" b="1" dirty="0" smtClean="0"/>
              <a:t>veřejně přístupné účelové komunikace lze užívat </a:t>
            </a:r>
            <a:r>
              <a:rPr lang="cs-CZ" sz="1000" dirty="0" smtClean="0"/>
              <a:t>na základě obecného užívání podle </a:t>
            </a:r>
            <a:r>
              <a:rPr lang="cs-CZ" sz="1000" dirty="0" err="1" smtClean="0"/>
              <a:t>ZoPK</a:t>
            </a:r>
            <a:endParaRPr lang="cs-CZ" sz="1000" dirty="0" smtClean="0"/>
          </a:p>
          <a:p>
            <a:pPr lvl="1"/>
            <a:r>
              <a:rPr lang="cs-CZ" sz="1000" dirty="0" smtClean="0"/>
              <a:t>i v jejich případě lze ovšem na žádost vlastníka účelové komunikace (a po projednání s Policií České republiky) upravit nebo omezit veřejný přístup na účelovou komunikaci, pokud je to nezbytně nutné k ochraně oprávněných zájmů tohoto </a:t>
            </a:r>
            <a:r>
              <a:rPr lang="cs-CZ" sz="1000" dirty="0" smtClean="0"/>
              <a:t>vlastníka</a:t>
            </a:r>
          </a:p>
          <a:p>
            <a:pPr lvl="1"/>
            <a:r>
              <a:rPr lang="cs-CZ" sz="1000" dirty="0" smtClean="0"/>
              <a:t>o omezení užívání rozhoduje místně </a:t>
            </a:r>
            <a:r>
              <a:rPr lang="cs-CZ" sz="1000" dirty="0" smtClean="0"/>
              <a:t>příslušný silniční správní úřad, který taktéž může deklarativně </a:t>
            </a:r>
            <a:r>
              <a:rPr lang="cs-CZ" sz="1000" dirty="0" smtClean="0"/>
              <a:t>rozhodnout, </a:t>
            </a:r>
            <a:r>
              <a:rPr lang="cs-CZ" sz="1000" dirty="0" smtClean="0"/>
              <a:t>zda je účelová pozemní komunikace neveřejnou </a:t>
            </a:r>
          </a:p>
          <a:p>
            <a:pPr lvl="1">
              <a:buNone/>
            </a:pPr>
            <a:endParaRPr lang="cs-CZ" sz="1000" dirty="0" smtClean="0"/>
          </a:p>
          <a:p>
            <a:pPr lvl="1"/>
            <a:r>
              <a:rPr lang="cs-CZ" sz="1000" dirty="0" smtClean="0"/>
              <a:t>ke </a:t>
            </a:r>
            <a:r>
              <a:rPr lang="cs-CZ" sz="1000" dirty="0" smtClean="0"/>
              <a:t>vzniku nedochází na základě kategorizace (zařazení do příslušné kategorie silničním správním </a:t>
            </a:r>
            <a:r>
              <a:rPr lang="cs-CZ" sz="1000" dirty="0" smtClean="0"/>
              <a:t>úřadem)</a:t>
            </a:r>
          </a:p>
          <a:p>
            <a:pPr lvl="1"/>
            <a:r>
              <a:rPr lang="cs-CZ" sz="1000" dirty="0" smtClean="0"/>
              <a:t>nýbrž </a:t>
            </a:r>
            <a:r>
              <a:rPr lang="cs-CZ" sz="1000" b="1" dirty="0" smtClean="0"/>
              <a:t>naplněním </a:t>
            </a:r>
            <a:r>
              <a:rPr lang="cs-CZ" sz="1000" b="1" dirty="0" smtClean="0"/>
              <a:t>znaků účelové komunikace</a:t>
            </a:r>
            <a:endParaRPr lang="cs-CZ" sz="1000" dirty="0" smtClean="0"/>
          </a:p>
          <a:p>
            <a:pPr lvl="1"/>
            <a:r>
              <a:rPr lang="cs-CZ" sz="1000" dirty="0" smtClean="0"/>
              <a:t>v případě veřejně přístupné účelové komunikace mimo </a:t>
            </a:r>
            <a:r>
              <a:rPr lang="cs-CZ" sz="1000" dirty="0" smtClean="0"/>
              <a:t>zákonných znaků (viz tři </a:t>
            </a:r>
            <a:r>
              <a:rPr lang="cs-CZ" sz="1000" dirty="0" smtClean="0"/>
              <a:t>kategorie, resp. účely </a:t>
            </a:r>
            <a:r>
              <a:rPr lang="cs-CZ" sz="1000" dirty="0" smtClean="0"/>
              <a:t>účelových </a:t>
            </a:r>
            <a:r>
              <a:rPr lang="cs-CZ" sz="1000" dirty="0" smtClean="0"/>
              <a:t>pozemních komunikací </a:t>
            </a:r>
            <a:r>
              <a:rPr lang="cs-CZ" sz="1000" dirty="0" smtClean="0"/>
              <a:t>výše) také znaky dovozené judikaturou - </a:t>
            </a:r>
            <a:r>
              <a:rPr lang="cs-CZ" sz="1000" i="1" dirty="0" smtClean="0"/>
              <a:t>viz samostatná prezentace</a:t>
            </a:r>
          </a:p>
          <a:p>
            <a:pPr lvl="1"/>
            <a:endParaRPr lang="cs-CZ" sz="1000" dirty="0" smtClean="0"/>
          </a:p>
          <a:p>
            <a:pPr lvl="1"/>
            <a:endParaRPr lang="cs-CZ" sz="1000" dirty="0" smtClean="0"/>
          </a:p>
          <a:p>
            <a:pPr lvl="1"/>
            <a:endParaRPr lang="cs-CZ" sz="1000" dirty="0" smtClean="0"/>
          </a:p>
          <a:p>
            <a:pPr>
              <a:buNone/>
            </a:pPr>
            <a:endParaRPr lang="cs-CZ" sz="1800" dirty="0" smtClean="0"/>
          </a:p>
          <a:p>
            <a:endParaRPr lang="cs-CZ" sz="18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-LAW-CZ-4×3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Prezentace-LAW-CZ-4×3</Template>
  <TotalTime>24838</TotalTime>
  <Words>2563</Words>
  <Application>Microsoft Office PowerPoint</Application>
  <PresentationFormat>Vlastní</PresentationFormat>
  <Paragraphs>372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Prezentace-LAW-CZ-4×3</vt:lpstr>
      <vt:lpstr> Pozemní komunikace</vt:lpstr>
      <vt:lpstr>Osnova prezentace</vt:lpstr>
      <vt:lpstr>Právní úprava</vt:lpstr>
      <vt:lpstr>Definice pozemních komunikací </vt:lpstr>
      <vt:lpstr>Kategorizace</vt:lpstr>
      <vt:lpstr>Kategorizace</vt:lpstr>
      <vt:lpstr>Kategorizace</vt:lpstr>
      <vt:lpstr>Kategorizace</vt:lpstr>
      <vt:lpstr>Kategorizace</vt:lpstr>
      <vt:lpstr>Vlastnický režim</vt:lpstr>
      <vt:lpstr>Povinnosti vlastníka</vt:lpstr>
      <vt:lpstr>Užívání</vt:lpstr>
      <vt:lpstr>Užívání</vt:lpstr>
      <vt:lpstr>Součásti a příslušenství</vt:lpstr>
      <vt:lpstr>Označení</vt:lpstr>
      <vt:lpstr>Napojení, stavební aspekty </vt:lpstr>
      <vt:lpstr>Ochrana pozemních komunikací</vt:lpstr>
      <vt:lpstr>Odpovědnost za škodu</vt:lpstr>
      <vt:lpstr>Státní správa na úseku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Admin</dc:creator>
  <cp:lastModifiedBy>Admin</cp:lastModifiedBy>
  <cp:revision>496</cp:revision>
  <cp:lastPrinted>1601-01-01T00:00:00Z</cp:lastPrinted>
  <dcterms:created xsi:type="dcterms:W3CDTF">2019-03-22T11:35:19Z</dcterms:created>
  <dcterms:modified xsi:type="dcterms:W3CDTF">2019-04-20T15:24:39Z</dcterms:modified>
</cp:coreProperties>
</file>