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5" r:id="rId3"/>
    <p:sldId id="328" r:id="rId4"/>
    <p:sldId id="286" r:id="rId5"/>
    <p:sldId id="341" r:id="rId6"/>
    <p:sldId id="342" r:id="rId7"/>
    <p:sldId id="343" r:id="rId8"/>
    <p:sldId id="344" r:id="rId9"/>
    <p:sldId id="345" r:id="rId10"/>
    <p:sldId id="346" r:id="rId11"/>
    <p:sldId id="347" r:id="rId12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2" d="100"/>
          <a:sy n="122" d="100"/>
        </p:scale>
        <p:origin x="-942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MVD024K 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 silničních vozidel a pojištění odpovědnosti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Prezentace k tématu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pojištění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1800" dirty="0" smtClean="0"/>
              <a:t>Zákon 168/1999 Sb.</a:t>
            </a:r>
            <a:endParaRPr lang="cs-CZ" sz="1800" dirty="0" smtClean="0"/>
          </a:p>
          <a:p>
            <a:pPr lvl="1"/>
            <a:r>
              <a:rPr lang="cs-CZ" sz="1000" dirty="0" smtClean="0"/>
              <a:t>obecné pravidlo = nestanoví-li </a:t>
            </a:r>
            <a:r>
              <a:rPr lang="cs-CZ" sz="1000" dirty="0" smtClean="0"/>
              <a:t>tento zákon jinak,</a:t>
            </a:r>
          </a:p>
          <a:p>
            <a:pPr lvl="1"/>
            <a:r>
              <a:rPr lang="cs-CZ" sz="1000" dirty="0" smtClean="0"/>
              <a:t>a) </a:t>
            </a:r>
            <a:r>
              <a:rPr lang="cs-CZ" sz="1000" b="1" dirty="0" smtClean="0"/>
              <a:t>musí být v případě vozidla zapsaného v registru</a:t>
            </a:r>
            <a:r>
              <a:rPr lang="cs-CZ" sz="1000" dirty="0" smtClean="0"/>
              <a:t> silničních vozidel podle zákona upravujícího podmínky provozu vozidel na pozemních komunikacích </a:t>
            </a:r>
            <a:r>
              <a:rPr lang="cs-CZ" sz="1000" b="1" dirty="0" smtClean="0"/>
              <a:t>povinnost pojištění odpovědnosti podle tohoto zákona splněna po celou dobu</a:t>
            </a:r>
            <a:r>
              <a:rPr lang="cs-CZ" sz="1000" dirty="0" smtClean="0"/>
              <a:t>, kdy je vozidlo zapsáno v registru silničních vozidel, s výjimkou doby, kdy je v registru silničních vozidel zapsáno jako vyřazené z provozu, vyvezené do jiného státu nebo zaniklé, a doby, kdy je vozidlo odcizené,</a:t>
            </a:r>
          </a:p>
          <a:p>
            <a:pPr lvl="1"/>
            <a:r>
              <a:rPr lang="cs-CZ" sz="1000" dirty="0" smtClean="0"/>
              <a:t>b) </a:t>
            </a:r>
            <a:r>
              <a:rPr lang="cs-CZ" sz="1000" b="1" dirty="0" smtClean="0"/>
              <a:t>může na dálnici, silnici, místní komunikaci a účelové komunikaci</a:t>
            </a:r>
            <a:r>
              <a:rPr lang="cs-CZ" sz="1000" dirty="0" smtClean="0"/>
              <a:t>, s výjimkou účelové komunikace, která není veřejně přístupná (dále jen „pozemní komunikace“), </a:t>
            </a:r>
            <a:r>
              <a:rPr lang="cs-CZ" sz="1000" b="1" dirty="0" smtClean="0"/>
              <a:t>provozovat vozidlo pouze ten, jehož povinnost nahradit újmu způsobenou provozem tohoto vozidla je pojištěna podle tohoto zákona</a:t>
            </a:r>
            <a:r>
              <a:rPr lang="cs-CZ" sz="1000" dirty="0" smtClean="0"/>
              <a:t>; povinnost pojištění odpovědnosti musí být splněna i v případě ponechání vozidla na pozemní </a:t>
            </a:r>
            <a:r>
              <a:rPr lang="cs-CZ" sz="1000" dirty="0" smtClean="0"/>
              <a:t>komunikaci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základ = ustanovení občanského zákoníku o </a:t>
            </a:r>
            <a:r>
              <a:rPr lang="cs-CZ" sz="1000" b="1" dirty="0" smtClean="0"/>
              <a:t>odpovědnosti za š</a:t>
            </a:r>
            <a:r>
              <a:rPr lang="pl-PL" sz="1000" b="1" dirty="0" smtClean="0"/>
              <a:t>kodu z provozu dopravních prostředků </a:t>
            </a:r>
            <a:r>
              <a:rPr lang="pl-PL" sz="1000" b="1" dirty="0" smtClean="0"/>
              <a:t>                                          </a:t>
            </a:r>
            <a:r>
              <a:rPr lang="pl-PL" sz="1000" dirty="0" smtClean="0"/>
              <a:t>(§ </a:t>
            </a:r>
            <a:r>
              <a:rPr lang="pl-PL" sz="1000" dirty="0" smtClean="0"/>
              <a:t>2927 zákona č. 89/2012 Sb</a:t>
            </a:r>
            <a:r>
              <a:rPr lang="pl-PL" sz="1000" dirty="0" smtClean="0"/>
              <a:t>.)</a:t>
            </a:r>
            <a:endParaRPr lang="cs-CZ" sz="1000" dirty="0" smtClean="0"/>
          </a:p>
          <a:p>
            <a:pPr lvl="1"/>
            <a:r>
              <a:rPr lang="cs-CZ" sz="1000" dirty="0" smtClean="0"/>
              <a:t>pojištění nevzniká ze zákona</a:t>
            </a:r>
          </a:p>
          <a:p>
            <a:pPr lvl="1"/>
            <a:r>
              <a:rPr lang="cs-CZ" sz="1000" dirty="0" smtClean="0"/>
              <a:t>nýbrž </a:t>
            </a:r>
            <a:r>
              <a:rPr lang="cs-CZ" sz="1000" b="1" dirty="0" smtClean="0"/>
              <a:t>povinnost uzavřít pojistnou smlouvu o určitém obsahu </a:t>
            </a:r>
            <a:r>
              <a:rPr lang="cs-CZ" sz="1000" dirty="0" smtClean="0"/>
              <a:t>(např. minimální výše pojistného plnění 35 mil. Kč)</a:t>
            </a:r>
          </a:p>
          <a:p>
            <a:pPr lvl="1"/>
            <a:r>
              <a:rPr lang="cs-CZ" sz="1000" dirty="0" smtClean="0"/>
              <a:t>pojistné v tržní výši, ale pojistitel musí být schopen pokrýt závazky z </a:t>
            </a:r>
            <a:r>
              <a:rPr lang="cs-CZ" sz="1000" dirty="0" smtClean="0"/>
              <a:t>pojištění</a:t>
            </a:r>
          </a:p>
          <a:p>
            <a:pPr lvl="1"/>
            <a:r>
              <a:rPr lang="cs-CZ" sz="1000" dirty="0" smtClean="0"/>
              <a:t>soukromoprávní vztah (</a:t>
            </a:r>
            <a:r>
              <a:rPr lang="cs-CZ" sz="1000" dirty="0" err="1" smtClean="0"/>
              <a:t>ZoPOV</a:t>
            </a:r>
            <a:r>
              <a:rPr lang="cs-CZ" sz="1000" dirty="0" smtClean="0"/>
              <a:t> taktéž zakládá subsidiaritu občanského </a:t>
            </a:r>
            <a:r>
              <a:rPr lang="cs-CZ" sz="1000" dirty="0" smtClean="0"/>
              <a:t>zákoníku - zejména ustanovení o pojistné smlouvě)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současně zákonem </a:t>
            </a:r>
            <a:r>
              <a:rPr lang="cs-CZ" sz="1000" dirty="0" smtClean="0"/>
              <a:t>zřízena </a:t>
            </a:r>
            <a:r>
              <a:rPr lang="cs-CZ" sz="1000" b="1" dirty="0" smtClean="0"/>
              <a:t>Česká </a:t>
            </a:r>
            <a:r>
              <a:rPr lang="cs-CZ" sz="1000" b="1" dirty="0" smtClean="0"/>
              <a:t>kancelář </a:t>
            </a:r>
            <a:r>
              <a:rPr lang="cs-CZ" sz="1000" b="1" dirty="0" smtClean="0"/>
              <a:t>pojistitelů (</a:t>
            </a:r>
            <a:r>
              <a:rPr lang="cs-CZ" sz="1000" b="1" i="1" dirty="0" smtClean="0"/>
              <a:t>ČKP</a:t>
            </a:r>
            <a:r>
              <a:rPr lang="cs-CZ" sz="1000" b="1" dirty="0" smtClean="0"/>
              <a:t>) </a:t>
            </a:r>
            <a:r>
              <a:rPr lang="cs-CZ" sz="1000" dirty="0" smtClean="0"/>
              <a:t>jako profesní organizace </a:t>
            </a:r>
            <a:r>
              <a:rPr lang="cs-CZ" sz="1000" dirty="0" smtClean="0"/>
              <a:t>pojistitelů</a:t>
            </a:r>
          </a:p>
          <a:p>
            <a:pPr lvl="1"/>
            <a:r>
              <a:rPr lang="cs-CZ" sz="1000" dirty="0" smtClean="0"/>
              <a:t>je </a:t>
            </a:r>
            <a:r>
              <a:rPr lang="cs-CZ" sz="1000" dirty="0" smtClean="0"/>
              <a:t>právnickou osobou se sídlem v Praze, která je oprávněna vyvíjet činnost v rozsahu stanoveném </a:t>
            </a:r>
            <a:r>
              <a:rPr lang="cs-CZ" sz="1000" dirty="0" err="1" smtClean="0"/>
              <a:t>ZoPOV</a:t>
            </a:r>
            <a:endParaRPr lang="cs-CZ" sz="1000" dirty="0" smtClean="0"/>
          </a:p>
          <a:p>
            <a:pPr lvl="1"/>
            <a:r>
              <a:rPr lang="cs-CZ" sz="1000" dirty="0" smtClean="0"/>
              <a:t>ČKP je např. poškozenému </a:t>
            </a:r>
            <a:r>
              <a:rPr lang="cs-CZ" sz="1000" dirty="0" smtClean="0"/>
              <a:t>s bydlištěm nebo sídlem na území České republiky </a:t>
            </a:r>
            <a:r>
              <a:rPr lang="cs-CZ" sz="1000" b="1" dirty="0" smtClean="0"/>
              <a:t>povinna sdělit </a:t>
            </a:r>
            <a:r>
              <a:rPr lang="cs-CZ" sz="1000" b="1" dirty="0" smtClean="0"/>
              <a:t>na jeho žádost</a:t>
            </a:r>
          </a:p>
          <a:p>
            <a:pPr lvl="1"/>
            <a:r>
              <a:rPr lang="cs-CZ" sz="1000" dirty="0" smtClean="0"/>
              <a:t>a) jméno, popřípadě jména, příjmení a adresu bydliště nebo místo podnikání nebo obchodní firmu, anebo název a sídlo vlastníka nebo obvyklého řidiče nebo registrovaného držitele vozidla, jehož provozem byla poškozenému újma způsobena,</a:t>
            </a:r>
          </a:p>
          <a:p>
            <a:pPr lvl="1"/>
            <a:r>
              <a:rPr lang="cs-CZ" sz="1000" dirty="0" smtClean="0"/>
              <a:t>b) obchodní firmu a adresu pojišťovny, u které byla pojištěna odpovědnost z provozu vozidla, jehož provozem byla poškozenému újma způsobena,</a:t>
            </a:r>
          </a:p>
          <a:p>
            <a:pPr lvl="1"/>
            <a:r>
              <a:rPr lang="cs-CZ" sz="1000" dirty="0" smtClean="0"/>
              <a:t>c) číslo pojistné smlouvy, kterou byla odpovědnost z provozu vozidla, jehož provozem byla poškozenému újma způsobena, </a:t>
            </a:r>
            <a:r>
              <a:rPr lang="cs-CZ" sz="1000" dirty="0" smtClean="0"/>
              <a:t>pojištěna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pojištění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1800" dirty="0" smtClean="0"/>
              <a:t>Následky nepojištění s související povinnosti</a:t>
            </a:r>
            <a:endParaRPr lang="cs-CZ" sz="1800" dirty="0" smtClean="0"/>
          </a:p>
          <a:p>
            <a:pPr lvl="1"/>
            <a:r>
              <a:rPr lang="cs-CZ" sz="1000" dirty="0" smtClean="0"/>
              <a:t>zvláštní </a:t>
            </a:r>
            <a:r>
              <a:rPr lang="cs-CZ" sz="1000" dirty="0" smtClean="0"/>
              <a:t>institut podle </a:t>
            </a:r>
            <a:r>
              <a:rPr lang="cs-CZ" sz="1000" dirty="0" err="1" smtClean="0"/>
              <a:t>ZoPOV</a:t>
            </a:r>
            <a:r>
              <a:rPr lang="cs-CZ" sz="1000" dirty="0" smtClean="0"/>
              <a:t> </a:t>
            </a:r>
            <a:r>
              <a:rPr lang="cs-CZ" sz="1000" dirty="0" smtClean="0"/>
              <a:t>= </a:t>
            </a:r>
            <a:r>
              <a:rPr lang="cs-CZ" sz="1000" b="1" dirty="0" smtClean="0"/>
              <a:t>příspěvek</a:t>
            </a:r>
          </a:p>
          <a:p>
            <a:pPr lvl="1"/>
            <a:r>
              <a:rPr lang="cs-CZ" sz="1000" dirty="0" smtClean="0"/>
              <a:t>osoba povinná k zaplacení příspěvku je povinna zaplatit </a:t>
            </a:r>
            <a:r>
              <a:rPr lang="cs-CZ" sz="1000" dirty="0" smtClean="0"/>
              <a:t>ČKP příspěvek </a:t>
            </a:r>
            <a:r>
              <a:rPr lang="cs-CZ" sz="1000" b="1" dirty="0" smtClean="0"/>
              <a:t>za každý den porušení povinnosti </a:t>
            </a:r>
            <a:r>
              <a:rPr lang="cs-CZ" sz="1000" dirty="0" smtClean="0"/>
              <a:t>mít sjednáno pojištění</a:t>
            </a:r>
          </a:p>
          <a:p>
            <a:pPr lvl="1"/>
            <a:r>
              <a:rPr lang="cs-CZ" sz="1000" dirty="0" smtClean="0"/>
              <a:t>výše </a:t>
            </a:r>
            <a:r>
              <a:rPr lang="cs-CZ" sz="1000" dirty="0" smtClean="0"/>
              <a:t>příspěvku se vypočte jako součin počtu dní, kdy byla porušována </a:t>
            </a:r>
            <a:r>
              <a:rPr lang="cs-CZ" sz="1000" dirty="0" smtClean="0"/>
              <a:t>povinnost, a </a:t>
            </a:r>
            <a:r>
              <a:rPr lang="cs-CZ" sz="1000" dirty="0" smtClean="0"/>
              <a:t>výše denní sazby podle druhu </a:t>
            </a:r>
            <a:r>
              <a:rPr lang="cs-CZ" sz="1000" dirty="0" smtClean="0"/>
              <a:t>vozidla</a:t>
            </a:r>
          </a:p>
          <a:p>
            <a:pPr lvl="1"/>
            <a:r>
              <a:rPr lang="cs-CZ" sz="1000" dirty="0" smtClean="0"/>
              <a:t>při </a:t>
            </a:r>
            <a:r>
              <a:rPr lang="cs-CZ" sz="1000" dirty="0" smtClean="0"/>
              <a:t>určení osoby povinné k zaplacení příspěvku se má za to, že</a:t>
            </a:r>
          </a:p>
          <a:p>
            <a:pPr lvl="1"/>
            <a:r>
              <a:rPr lang="cs-CZ" sz="1000" dirty="0" smtClean="0"/>
              <a:t>a) osoba zapsaná jako vlastník vozidla v registru silničních vozidel je vlastníkem vozidla a</a:t>
            </a:r>
          </a:p>
          <a:p>
            <a:pPr lvl="1"/>
            <a:r>
              <a:rPr lang="cs-CZ" sz="1000" dirty="0" smtClean="0"/>
              <a:t>b) osoba zapsaná jako provozovatel vozidla v registru silničních vozidel je provozovatelem </a:t>
            </a:r>
            <a:r>
              <a:rPr lang="cs-CZ" sz="1000" dirty="0" smtClean="0"/>
              <a:t>vozidla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plnění </a:t>
            </a:r>
            <a:r>
              <a:rPr lang="cs-CZ" sz="1000" dirty="0" smtClean="0"/>
              <a:t>za újmu způsobenou provozem vozidla, kterou je povinna nahradit osoba bez pojištění odpovědnosti, byl-li provoz tohoto vozidla podmíněn pojištěním odpovědnosti podle tohoto zákona</a:t>
            </a:r>
            <a:r>
              <a:rPr lang="cs-CZ" sz="1000" dirty="0" smtClean="0"/>
              <a:t>, </a:t>
            </a:r>
            <a:r>
              <a:rPr lang="cs-CZ" sz="1000" b="1" dirty="0" smtClean="0"/>
              <a:t>poskytuje ČKP z garančního fondu</a:t>
            </a:r>
          </a:p>
          <a:p>
            <a:pPr lvl="1"/>
            <a:r>
              <a:rPr lang="cs-CZ" sz="1000" dirty="0" smtClean="0"/>
              <a:t>následně má ovšem v určitém rozsahu regres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dále je provozování vozidla bez pojištění také přestupkem, za který </a:t>
            </a:r>
            <a:r>
              <a:rPr lang="cs-CZ" sz="1000" dirty="0" smtClean="0"/>
              <a:t>lze uložit </a:t>
            </a:r>
            <a:r>
              <a:rPr lang="cs-CZ" sz="1000" b="1" dirty="0" smtClean="0"/>
              <a:t>pokutu od 5000 Kč do 40000 Kč 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podle </a:t>
            </a:r>
            <a:r>
              <a:rPr lang="cs-CZ" sz="1000" dirty="0" err="1" smtClean="0"/>
              <a:t>ZoPOV</a:t>
            </a:r>
            <a:r>
              <a:rPr lang="cs-CZ" sz="1000" dirty="0" smtClean="0"/>
              <a:t> je při </a:t>
            </a:r>
            <a:r>
              <a:rPr lang="cs-CZ" sz="1000" dirty="0" smtClean="0"/>
              <a:t>provozu vozidla na pozemní </a:t>
            </a:r>
            <a:r>
              <a:rPr lang="cs-CZ" sz="1000" dirty="0" smtClean="0"/>
              <a:t>komunikaci </a:t>
            </a:r>
            <a:r>
              <a:rPr lang="cs-CZ" sz="1000" dirty="0" smtClean="0"/>
              <a:t>jeho </a:t>
            </a:r>
            <a:r>
              <a:rPr lang="cs-CZ" sz="1000" b="1" dirty="0" smtClean="0"/>
              <a:t>řidič povinen mít u sebe zelenou kartu </a:t>
            </a:r>
            <a:r>
              <a:rPr lang="cs-CZ" sz="1000" dirty="0" smtClean="0"/>
              <a:t>nebo doklad o hraničním pojištění a na požádání jej předložit příslušníku Policie </a:t>
            </a:r>
            <a:r>
              <a:rPr lang="cs-CZ" sz="1000" dirty="0" smtClean="0"/>
              <a:t>ČR</a:t>
            </a:r>
          </a:p>
          <a:p>
            <a:pPr lvl="1"/>
            <a:r>
              <a:rPr lang="cs-CZ" sz="1000" dirty="0" smtClean="0"/>
              <a:t>přestupkem je taktéž nepředložení zelené </a:t>
            </a:r>
            <a:r>
              <a:rPr lang="cs-CZ" sz="1000" dirty="0" smtClean="0"/>
              <a:t>karty</a:t>
            </a:r>
            <a:r>
              <a:rPr lang="cs-CZ" sz="1000" dirty="0" smtClean="0"/>
              <a:t> </a:t>
            </a:r>
            <a:r>
              <a:rPr lang="cs-CZ" sz="1000" dirty="0" smtClean="0"/>
              <a:t>(pokuta </a:t>
            </a:r>
            <a:r>
              <a:rPr lang="cs-CZ" sz="1000" dirty="0" smtClean="0"/>
              <a:t>od 1500 Kč do 3000 </a:t>
            </a:r>
            <a:r>
              <a:rPr lang="cs-CZ" sz="1000" dirty="0" smtClean="0"/>
              <a:t>Kč či příkazem na místě </a:t>
            </a:r>
            <a:r>
              <a:rPr lang="cs-CZ" sz="1000" dirty="0" smtClean="0"/>
              <a:t>do 1500 </a:t>
            </a:r>
            <a:r>
              <a:rPr lang="cs-CZ" sz="1000" dirty="0" smtClean="0"/>
              <a:t>Kč)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>
              <a:buNone/>
            </a:pP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prezentace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Právní úprava</a:t>
            </a:r>
            <a:endParaRPr lang="cs-CZ" sz="1600" dirty="0" smtClean="0"/>
          </a:p>
          <a:p>
            <a:r>
              <a:rPr lang="cs-CZ" sz="1600" dirty="0" smtClean="0"/>
              <a:t>Registr silničních vozidel</a:t>
            </a:r>
          </a:p>
          <a:p>
            <a:r>
              <a:rPr lang="cs-CZ" sz="1600" dirty="0" smtClean="0"/>
              <a:t>Registrační značka</a:t>
            </a:r>
            <a:endParaRPr lang="cs-CZ" sz="1600" dirty="0" smtClean="0"/>
          </a:p>
          <a:p>
            <a:r>
              <a:rPr lang="cs-CZ" sz="1600" dirty="0" smtClean="0"/>
              <a:t>Technický průkaz</a:t>
            </a:r>
            <a:endParaRPr lang="cs-CZ" sz="1600" dirty="0" smtClean="0"/>
          </a:p>
          <a:p>
            <a:r>
              <a:rPr lang="cs-CZ" sz="1600" dirty="0" smtClean="0"/>
              <a:t>Změny v registru</a:t>
            </a:r>
            <a:endParaRPr lang="cs-CZ" sz="1600" dirty="0" smtClean="0"/>
          </a:p>
          <a:p>
            <a:r>
              <a:rPr lang="cs-CZ" sz="1600" dirty="0" smtClean="0"/>
              <a:t>Povinné pojištění</a:t>
            </a:r>
            <a:endParaRPr lang="cs-CZ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</a:t>
            </a:r>
            <a:r>
              <a:rPr lang="cs-CZ" dirty="0" smtClean="0"/>
              <a:t>úprava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Registr </a:t>
            </a:r>
            <a:r>
              <a:rPr lang="cs-CZ" sz="1800" dirty="0" smtClean="0"/>
              <a:t>silničních vozidel</a:t>
            </a:r>
            <a:endParaRPr lang="cs-CZ" sz="1800" dirty="0" smtClean="0"/>
          </a:p>
          <a:p>
            <a:pPr lvl="1"/>
            <a:r>
              <a:rPr lang="cs-CZ" sz="1000" dirty="0" smtClean="0"/>
              <a:t>zákon č. 56/2001 Sb., </a:t>
            </a:r>
            <a:r>
              <a:rPr lang="cs-CZ" sz="1000" b="1" dirty="0" smtClean="0"/>
              <a:t>o podmínkách provozu vozidel na pozemních komunikacích </a:t>
            </a:r>
            <a:r>
              <a:rPr lang="cs-CZ" sz="1000" dirty="0" smtClean="0"/>
              <a:t>a o změně zákona č. 168/1999 Sb., o pojištění odpovědnosti za škodu způsobenou provozem vozidla a o změně některých souvisejících zákonů (zákon o pojištění odpovědnosti z provozu vozidla), ve znění zákona č. 307/1999 Sb. </a:t>
            </a:r>
            <a:r>
              <a:rPr lang="cs-CZ" sz="1000" b="1" i="1" dirty="0" smtClean="0"/>
              <a:t>- </a:t>
            </a:r>
            <a:r>
              <a:rPr lang="cs-CZ" sz="1000" b="1" i="1" dirty="0" err="1" smtClean="0"/>
              <a:t>ZoPP</a:t>
            </a:r>
            <a:endParaRPr lang="cs-CZ" sz="1000" b="1" i="1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vyhláška </a:t>
            </a:r>
            <a:r>
              <a:rPr lang="cs-CZ" sz="1000" dirty="0" smtClean="0"/>
              <a:t>č. 343/2014 Sb</a:t>
            </a:r>
            <a:r>
              <a:rPr lang="cs-CZ" sz="1000" dirty="0" smtClean="0"/>
              <a:t>., </a:t>
            </a:r>
            <a:r>
              <a:rPr lang="cs-CZ" sz="1000" b="1" dirty="0" smtClean="0"/>
              <a:t>o </a:t>
            </a:r>
            <a:r>
              <a:rPr lang="cs-CZ" sz="1000" b="1" dirty="0" smtClean="0"/>
              <a:t>registraci vozidel</a:t>
            </a:r>
          </a:p>
          <a:p>
            <a:pPr lvl="1">
              <a:buNone/>
            </a:pPr>
            <a:endParaRPr lang="cs-CZ" sz="1800" dirty="0" smtClean="0"/>
          </a:p>
          <a:p>
            <a:r>
              <a:rPr lang="cs-CZ" sz="1800" dirty="0" smtClean="0"/>
              <a:t>Povinné pojištění odpovědnosti za škodu</a:t>
            </a:r>
            <a:endParaRPr lang="cs-CZ" sz="1800" dirty="0" smtClean="0"/>
          </a:p>
          <a:p>
            <a:pPr lvl="1"/>
            <a:r>
              <a:rPr lang="cs-CZ" sz="1000" dirty="0" smtClean="0"/>
              <a:t>zákon č. 168/1999 Sb., o pojištění odpovědnosti za škodu způsobenou provozem vozidla a o změně některých souvisejících zákonů (</a:t>
            </a:r>
            <a:r>
              <a:rPr lang="cs-CZ" sz="1000" b="1" dirty="0" smtClean="0"/>
              <a:t>zákon o pojištění odpovědnosti z provozu vozidla</a:t>
            </a:r>
            <a:r>
              <a:rPr lang="cs-CZ" sz="1000" dirty="0" smtClean="0"/>
              <a:t>) - </a:t>
            </a:r>
            <a:r>
              <a:rPr lang="cs-CZ" sz="1000" b="1" i="1" dirty="0" err="1" smtClean="0"/>
              <a:t>ZoPOV</a:t>
            </a:r>
            <a:endParaRPr lang="cs-CZ" sz="1000" b="1" i="1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vyhláška č. 205/1999 Sb., </a:t>
            </a:r>
            <a:r>
              <a:rPr lang="cs-CZ" sz="1000" b="1" dirty="0" smtClean="0"/>
              <a:t>kterou se provádí zákon č. 168/1999Sb.</a:t>
            </a:r>
            <a:r>
              <a:rPr lang="cs-CZ" sz="1000" dirty="0" smtClean="0"/>
              <a:t>, o pojištění odpovědnosti za škodu způsobenou provozem vozidla a o změně některých souvisejících zákonů (zákon o pojištění odpovědnosti z provozu vozidla)</a:t>
            </a:r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 silničních vozidel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1800" dirty="0" smtClean="0"/>
              <a:t>Obecně</a:t>
            </a:r>
            <a:endParaRPr lang="cs-CZ" sz="1800" dirty="0" smtClean="0"/>
          </a:p>
          <a:p>
            <a:pPr lvl="1"/>
            <a:r>
              <a:rPr lang="cs-CZ" sz="1000" dirty="0" smtClean="0"/>
              <a:t>r</a:t>
            </a:r>
            <a:r>
              <a:rPr lang="cs-CZ" sz="1000" dirty="0" smtClean="0"/>
              <a:t>egistr </a:t>
            </a:r>
            <a:r>
              <a:rPr lang="cs-CZ" sz="1000" dirty="0" smtClean="0"/>
              <a:t>silničních vozidel je </a:t>
            </a:r>
            <a:r>
              <a:rPr lang="cs-CZ" sz="1000" b="1" dirty="0" smtClean="0"/>
              <a:t>informačním systémem veřejné správy </a:t>
            </a:r>
            <a:r>
              <a:rPr lang="cs-CZ" sz="1000" dirty="0" smtClean="0"/>
              <a:t>podle </a:t>
            </a:r>
            <a:r>
              <a:rPr lang="cs-CZ" sz="1000" dirty="0" smtClean="0"/>
              <a:t>zákona </a:t>
            </a:r>
            <a:r>
              <a:rPr lang="cs-CZ" sz="1000" dirty="0" smtClean="0"/>
              <a:t>č. 365/2000 Sb., o informačních systémech veřejné </a:t>
            </a:r>
            <a:r>
              <a:rPr lang="cs-CZ" sz="1000" dirty="0" smtClean="0"/>
              <a:t>správy</a:t>
            </a:r>
            <a:endParaRPr lang="cs-CZ" sz="1000" dirty="0" smtClean="0"/>
          </a:p>
          <a:p>
            <a:pPr lvl="1"/>
            <a:r>
              <a:rPr lang="cs-CZ" sz="1000" dirty="0" smtClean="0"/>
              <a:t>správcem registru je Ministerstvo dopravy</a:t>
            </a:r>
          </a:p>
          <a:p>
            <a:pPr lvl="1"/>
            <a:r>
              <a:rPr lang="cs-CZ" sz="1000" dirty="0" smtClean="0"/>
              <a:t>úkony v registru činí obecní úřad obce s rozšířenou působností (tzv. obce III)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r</a:t>
            </a:r>
            <a:r>
              <a:rPr lang="cs-CZ" sz="1000" dirty="0" smtClean="0"/>
              <a:t>egistr </a:t>
            </a:r>
            <a:r>
              <a:rPr lang="cs-CZ" sz="1000" b="1" dirty="0" smtClean="0"/>
              <a:t>obsahuje evidenci</a:t>
            </a:r>
            <a:endParaRPr lang="cs-CZ" sz="1000" b="1" dirty="0" smtClean="0"/>
          </a:p>
          <a:p>
            <a:pPr lvl="1"/>
            <a:r>
              <a:rPr lang="cs-CZ" sz="1000" dirty="0" smtClean="0"/>
              <a:t>a)</a:t>
            </a:r>
            <a:r>
              <a:rPr lang="cs-CZ" sz="1000" b="1" dirty="0" smtClean="0"/>
              <a:t> silničních vozidel, vlastníků a provozovatelů těchto vozidel</a:t>
            </a:r>
            <a:r>
              <a:rPr lang="cs-CZ" sz="1000" dirty="0" smtClean="0"/>
              <a:t>,</a:t>
            </a:r>
          </a:p>
          <a:p>
            <a:pPr lvl="1"/>
            <a:r>
              <a:rPr lang="cs-CZ" sz="1000" dirty="0" smtClean="0"/>
              <a:t>b) silničních vozidel členů diplomatické mise,</a:t>
            </a:r>
          </a:p>
          <a:p>
            <a:pPr lvl="1"/>
            <a:r>
              <a:rPr lang="cs-CZ" sz="1000" dirty="0" smtClean="0"/>
              <a:t>c) ztracených, odcizených, poškozených a zničených osvědčení o registraci silničního vozidla, technických průkazů silničního vozidla a tabulek s přidělenou státní poznávací značkou (dále jen „registrační značka“),</a:t>
            </a:r>
          </a:p>
          <a:p>
            <a:pPr lvl="1"/>
            <a:r>
              <a:rPr lang="cs-CZ" sz="1000" dirty="0" smtClean="0"/>
              <a:t>d) přidělených zvláštních registračních značek a ztracených, odcizených, poškozených a zničených tabulek s přidělenou zvláštní registrační značkou,</a:t>
            </a:r>
          </a:p>
          <a:p>
            <a:pPr lvl="1"/>
            <a:r>
              <a:rPr lang="cs-CZ" sz="1000" dirty="0" smtClean="0"/>
              <a:t>e) vyrobených formulářů osvědčení o registraci silničního vozidla a technického průkazu silničního vozidla opatřených identifikačními znaky a vyrobených a nevydaných tabulek registrační značky vozidla a</a:t>
            </a:r>
          </a:p>
          <a:p>
            <a:pPr lvl="1"/>
            <a:r>
              <a:rPr lang="cs-CZ" sz="1000" dirty="0" smtClean="0"/>
              <a:t>f) technických údajů schválených typů silničních </a:t>
            </a:r>
            <a:r>
              <a:rPr lang="cs-CZ" sz="1000" dirty="0" smtClean="0"/>
              <a:t>vozidel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b="1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 silničních vozidel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1800" dirty="0" smtClean="0"/>
              <a:t>U silničních vozidel je evidováno (§ 4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v registru </a:t>
            </a:r>
            <a:r>
              <a:rPr lang="cs-CZ" sz="1000" dirty="0" smtClean="0"/>
              <a:t>silničních vozidel se </a:t>
            </a:r>
            <a:r>
              <a:rPr lang="cs-CZ" sz="1000" b="1" dirty="0" smtClean="0"/>
              <a:t>u silničního vozidla uvádí</a:t>
            </a:r>
          </a:p>
          <a:p>
            <a:pPr lvl="1"/>
            <a:r>
              <a:rPr lang="cs-CZ" sz="1000" dirty="0" smtClean="0"/>
              <a:t>a) </a:t>
            </a:r>
            <a:r>
              <a:rPr lang="cs-CZ" sz="1000" b="1" dirty="0" smtClean="0"/>
              <a:t>údaje o vlastníkovi a provozovateli</a:t>
            </a:r>
            <a:r>
              <a:rPr lang="cs-CZ" sz="1000" dirty="0" smtClean="0"/>
              <a:t>, není-li totožný s vlastníkem, kterými jsou</a:t>
            </a:r>
          </a:p>
          <a:p>
            <a:pPr lvl="1"/>
            <a:r>
              <a:rPr lang="cs-CZ" sz="1000" dirty="0" smtClean="0"/>
              <a:t>b</a:t>
            </a:r>
            <a:r>
              <a:rPr lang="cs-CZ" sz="1000" dirty="0" smtClean="0"/>
              <a:t>) </a:t>
            </a:r>
            <a:r>
              <a:rPr lang="cs-CZ" sz="1000" b="1" dirty="0" smtClean="0"/>
              <a:t>registrační značka, datum přidělení registrační značky</a:t>
            </a:r>
            <a:r>
              <a:rPr lang="cs-CZ" sz="1000" dirty="0" smtClean="0"/>
              <a:t>,</a:t>
            </a:r>
          </a:p>
          <a:p>
            <a:pPr lvl="1"/>
            <a:r>
              <a:rPr lang="cs-CZ" sz="1000" dirty="0" smtClean="0"/>
              <a:t>c) číslo technického průkazu silničního vozidla, datum a místo jeho vydání,</a:t>
            </a:r>
          </a:p>
          <a:p>
            <a:pPr lvl="1"/>
            <a:r>
              <a:rPr lang="cs-CZ" sz="1000" dirty="0" smtClean="0"/>
              <a:t>d) číslo osvědčení o registraci silničního vozidla,</a:t>
            </a:r>
          </a:p>
          <a:p>
            <a:pPr lvl="1"/>
            <a:r>
              <a:rPr lang="cs-CZ" sz="1000" dirty="0" smtClean="0"/>
              <a:t>e) datum první registrace silničního vozidla,</a:t>
            </a:r>
          </a:p>
          <a:p>
            <a:pPr lvl="1"/>
            <a:r>
              <a:rPr lang="cs-CZ" sz="1000" dirty="0" smtClean="0"/>
              <a:t>f) stát poslední registrace, číslo technického průkazu silničního vozidla vydaného ve státě poslední registrace a registrační značka silničního vozidla, není-li státem poslední registrace Česká republika,</a:t>
            </a:r>
          </a:p>
          <a:p>
            <a:pPr lvl="1"/>
            <a:r>
              <a:rPr lang="cs-CZ" sz="1000" dirty="0" smtClean="0"/>
              <a:t>g) údaje o odnětí osvědčení o registraci silničního vozidla a technického průkazu silničního vozidla vydaného jiným členským státem,</a:t>
            </a:r>
          </a:p>
          <a:p>
            <a:pPr lvl="1"/>
            <a:r>
              <a:rPr lang="cs-CZ" sz="1000" dirty="0" smtClean="0"/>
              <a:t>h) údaje o vyřazení silničního vozidla z provozu a zániku silničního vozidla,</a:t>
            </a:r>
          </a:p>
          <a:p>
            <a:pPr lvl="1"/>
            <a:r>
              <a:rPr lang="cs-CZ" sz="1000" dirty="0" smtClean="0"/>
              <a:t>i) údaje o vyvezení silničního vozidla do jiného státu,</a:t>
            </a:r>
          </a:p>
          <a:p>
            <a:pPr lvl="1"/>
            <a:r>
              <a:rPr lang="cs-CZ" sz="1000" dirty="0" smtClean="0"/>
              <a:t>j) </a:t>
            </a:r>
            <a:r>
              <a:rPr lang="cs-CZ" sz="1000" b="1" dirty="0" smtClean="0"/>
              <a:t>údaj o tom, zda záznam v registru byl proveden na základě žádosti podané v zastoupení na základě plné moci</a:t>
            </a:r>
            <a:r>
              <a:rPr lang="cs-CZ" sz="1000" dirty="0" smtClean="0"/>
              <a:t>,</a:t>
            </a:r>
          </a:p>
          <a:p>
            <a:pPr lvl="1"/>
            <a:r>
              <a:rPr lang="cs-CZ" sz="1000" dirty="0" smtClean="0"/>
              <a:t>k) </a:t>
            </a:r>
            <a:r>
              <a:rPr lang="cs-CZ" sz="1000" b="1" dirty="0" smtClean="0"/>
              <a:t>údaje o pojištění odpovědnosti </a:t>
            </a:r>
            <a:r>
              <a:rPr lang="cs-CZ" sz="1000" dirty="0" smtClean="0"/>
              <a:t>za škodu způsobenou provozem vozidla (dále jen „pojištění odpovědnosti z provozu vozidla“) sdělené Českou kanceláří </a:t>
            </a:r>
            <a:r>
              <a:rPr lang="cs-CZ" sz="1000" dirty="0" smtClean="0"/>
              <a:t>pojistitelů,</a:t>
            </a:r>
            <a:endParaRPr lang="cs-CZ" sz="1000" dirty="0" smtClean="0"/>
          </a:p>
          <a:p>
            <a:pPr lvl="1"/>
            <a:r>
              <a:rPr lang="cs-CZ" sz="1000" dirty="0" smtClean="0"/>
              <a:t>l) údaj o tom, že silniční vozidlo je historicky původní,</a:t>
            </a:r>
          </a:p>
          <a:p>
            <a:pPr lvl="1"/>
            <a:r>
              <a:rPr lang="cs-CZ" sz="1000" dirty="0" smtClean="0"/>
              <a:t>m) datum převodu silničního vozidla z registru silničních vozidel do registru historických a sportovních </a:t>
            </a:r>
            <a:r>
              <a:rPr lang="cs-CZ" sz="1000" dirty="0" smtClean="0"/>
              <a:t>vozidel</a:t>
            </a:r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Registrační značka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1800" dirty="0" smtClean="0"/>
              <a:t>Registrační značka (§ 7b a porůznu v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= </a:t>
            </a:r>
            <a:r>
              <a:rPr lang="cs-CZ" sz="1000" dirty="0" smtClean="0"/>
              <a:t>(nevhodně zvolená) legislativní zkratka státní poznávací značky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přidělována na základě zápisu do registru vozidel</a:t>
            </a:r>
          </a:p>
          <a:p>
            <a:pPr lvl="1"/>
            <a:r>
              <a:rPr lang="cs-CZ" sz="1000" dirty="0" smtClean="0"/>
              <a:t>na vozidle ve formě </a:t>
            </a:r>
            <a:r>
              <a:rPr lang="cs-CZ" sz="1000" b="1" dirty="0" smtClean="0"/>
              <a:t>tabulky s registrační značkou</a:t>
            </a:r>
            <a:r>
              <a:rPr lang="cs-CZ" sz="1000" dirty="0" smtClean="0"/>
              <a:t>, kterou musí být vozidlo vybaveno (provozování vozidla bez tabulky = přestupek)</a:t>
            </a:r>
          </a:p>
          <a:p>
            <a:pPr lvl="1"/>
            <a:r>
              <a:rPr lang="cs-CZ" sz="1000" dirty="0" smtClean="0"/>
              <a:t>podrobnosti upravuje prováděcí předpis</a:t>
            </a:r>
          </a:p>
          <a:p>
            <a:pPr lvl="1"/>
            <a:r>
              <a:rPr lang="cs-CZ" sz="1000" dirty="0" smtClean="0"/>
              <a:t>výrobu zajišťuje </a:t>
            </a:r>
            <a:r>
              <a:rPr lang="cs-CZ" sz="1000" dirty="0" smtClean="0"/>
              <a:t>M</a:t>
            </a:r>
            <a:r>
              <a:rPr lang="cs-CZ" sz="1000" dirty="0" smtClean="0"/>
              <a:t>inisterstvo dopravy (vydání vázáno na správní poplatek)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ztrátu</a:t>
            </a:r>
            <a:r>
              <a:rPr lang="cs-CZ" sz="1000" b="1" dirty="0" smtClean="0"/>
              <a:t>, zničení nebo odcizení tabulky </a:t>
            </a:r>
            <a:r>
              <a:rPr lang="cs-CZ" sz="1000" dirty="0" smtClean="0"/>
              <a:t>s přidělenou registrační značkou je vlastník nebo provozovatel silničního vozidla </a:t>
            </a:r>
            <a:r>
              <a:rPr lang="cs-CZ" sz="1000" b="1" dirty="0" smtClean="0"/>
              <a:t>povinen neprodleně oznámit </a:t>
            </a:r>
            <a:r>
              <a:rPr lang="cs-CZ" sz="1000" dirty="0" smtClean="0"/>
              <a:t>obecnímu úřadu obce s rozšířenou </a:t>
            </a:r>
            <a:r>
              <a:rPr lang="cs-CZ" sz="1000" dirty="0" smtClean="0"/>
              <a:t>působností</a:t>
            </a:r>
            <a:endParaRPr lang="cs-CZ" sz="1000" dirty="0" smtClean="0"/>
          </a:p>
          <a:p>
            <a:pPr lvl="1"/>
            <a:r>
              <a:rPr lang="cs-CZ" sz="1000" dirty="0" smtClean="0"/>
              <a:t>p</a:t>
            </a:r>
            <a:r>
              <a:rPr lang="cs-CZ" sz="1000" dirty="0" smtClean="0"/>
              <a:t>okud </a:t>
            </a:r>
            <a:r>
              <a:rPr lang="cs-CZ" sz="1000" dirty="0" smtClean="0"/>
              <a:t>bylo k silničnímu vozidlu vydáno více tabulek s přidělenou registrační značkou, odevzdá vlastník nebo provozovatel silničního vozidla tabulky, které nebyly ztraceny, zničeny nebo odcizeny, spolu s oznámením </a:t>
            </a:r>
            <a:r>
              <a:rPr lang="cs-CZ" sz="1000" dirty="0" smtClean="0"/>
              <a:t>výše</a:t>
            </a:r>
            <a:endParaRPr lang="cs-CZ" sz="1000" dirty="0" smtClean="0"/>
          </a:p>
          <a:p>
            <a:pPr lvl="1"/>
            <a:r>
              <a:rPr lang="cs-CZ" sz="1000" dirty="0" smtClean="0"/>
              <a:t>o</a:t>
            </a:r>
            <a:r>
              <a:rPr lang="cs-CZ" sz="1000" dirty="0" smtClean="0"/>
              <a:t>becní </a:t>
            </a:r>
            <a:r>
              <a:rPr lang="cs-CZ" sz="1000" dirty="0" smtClean="0"/>
              <a:t>úřad obce s rozšířenou působností na základě </a:t>
            </a:r>
            <a:r>
              <a:rPr lang="cs-CZ" sz="1000" dirty="0" smtClean="0"/>
              <a:t>oznámení </a:t>
            </a:r>
            <a:r>
              <a:rPr lang="cs-CZ" sz="1000" dirty="0" smtClean="0"/>
              <a:t>přidělí silničnímu vozidlu novou registrační značku a vydá tabulky s touto </a:t>
            </a:r>
            <a:r>
              <a:rPr lang="cs-CZ" sz="1000" dirty="0" smtClean="0"/>
              <a:t>značkou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nově možnost </a:t>
            </a:r>
            <a:r>
              <a:rPr lang="cs-CZ" sz="1000" b="1" dirty="0" smtClean="0"/>
              <a:t>„registrační značky na přání“</a:t>
            </a:r>
          </a:p>
          <a:p>
            <a:pPr lvl="1"/>
            <a:r>
              <a:rPr lang="cs-CZ" sz="1000" dirty="0" smtClean="0"/>
              <a:t>žadatelem </a:t>
            </a:r>
            <a:r>
              <a:rPr lang="cs-CZ" sz="1000" dirty="0" smtClean="0"/>
              <a:t>zvolená kombinace </a:t>
            </a:r>
            <a:r>
              <a:rPr lang="cs-CZ" sz="1000" dirty="0" smtClean="0"/>
              <a:t>velkých písmen latinské abecedy nebo arabských </a:t>
            </a:r>
            <a:r>
              <a:rPr lang="cs-CZ" sz="1000" dirty="0" smtClean="0"/>
              <a:t>číslic, pokud současně</a:t>
            </a:r>
          </a:p>
          <a:p>
            <a:pPr lvl="1"/>
            <a:r>
              <a:rPr lang="cs-CZ" sz="1000" dirty="0" smtClean="0"/>
              <a:t>a</a:t>
            </a:r>
            <a:r>
              <a:rPr lang="cs-CZ" sz="1000" dirty="0" smtClean="0"/>
              <a:t>) neobsahuje hanlivé nebo pohoršující výrazy, text podněcující k nenávisti k některému národu, rase, etnické skupině, náboženství, třídě nebo jiné skupině osob, název nebo zkratku orgánu veřejné moci nebo státu a není zaměnitelná s </a:t>
            </a:r>
            <a:r>
              <a:rPr lang="cs-CZ" sz="1000" dirty="0" smtClean="0"/>
              <a:t>„registrační </a:t>
            </a:r>
            <a:r>
              <a:rPr lang="cs-CZ" sz="1000" dirty="0" smtClean="0"/>
              <a:t>značkou </a:t>
            </a:r>
            <a:r>
              <a:rPr lang="cs-CZ" sz="1000" dirty="0" smtClean="0"/>
              <a:t>elektrického vozidla“</a:t>
            </a:r>
            <a:endParaRPr lang="cs-CZ" sz="1000" dirty="0" smtClean="0"/>
          </a:p>
          <a:p>
            <a:pPr lvl="1"/>
            <a:r>
              <a:rPr lang="cs-CZ" sz="1000" dirty="0" smtClean="0"/>
              <a:t>b) stejná registrační značka není přidělena k jinému silničnímu vozidlu, není rezervována a tabulka s touto registrační značkou není vedena jako odcizená, ztracená nebo zničená a</a:t>
            </a:r>
          </a:p>
          <a:p>
            <a:pPr lvl="1"/>
            <a:r>
              <a:rPr lang="cs-CZ" sz="1000" dirty="0" smtClean="0"/>
              <a:t>c) splňuje požadavky na formu a strukturu registrační značky na </a:t>
            </a:r>
            <a:r>
              <a:rPr lang="cs-CZ" sz="1000" dirty="0" smtClean="0"/>
              <a:t>přání (upravuje prováděcí předpis)</a:t>
            </a:r>
          </a:p>
          <a:p>
            <a:pPr lvl="1"/>
            <a:r>
              <a:rPr lang="cs-CZ" sz="1000" dirty="0" smtClean="0"/>
              <a:t>správní poplatek </a:t>
            </a:r>
            <a:r>
              <a:rPr lang="cs-CZ" sz="1000" b="1" dirty="0" smtClean="0"/>
              <a:t>5000 Kč za </a:t>
            </a:r>
            <a:r>
              <a:rPr lang="cs-CZ" sz="1000" b="1" dirty="0" smtClean="0"/>
              <a:t>každou </a:t>
            </a:r>
            <a:r>
              <a:rPr lang="cs-CZ" sz="1000" b="1" dirty="0" smtClean="0"/>
              <a:t>tabulku </a:t>
            </a:r>
            <a:r>
              <a:rPr lang="cs-CZ" sz="1000" dirty="0" smtClean="0"/>
              <a:t>(viz zákon č</a:t>
            </a:r>
            <a:r>
              <a:rPr lang="cs-CZ" sz="1000" dirty="0" smtClean="0"/>
              <a:t>. 634/2004 </a:t>
            </a:r>
            <a:r>
              <a:rPr lang="cs-CZ" sz="1000" dirty="0" smtClean="0"/>
              <a:t>Sb., </a:t>
            </a:r>
            <a:r>
              <a:rPr lang="cs-CZ" sz="1000" dirty="0" smtClean="0"/>
              <a:t>o správních </a:t>
            </a:r>
            <a:r>
              <a:rPr lang="cs-CZ" sz="1000" dirty="0" smtClean="0"/>
              <a:t>poplatcích)</a:t>
            </a:r>
            <a:endParaRPr lang="cs-CZ" sz="1000" dirty="0" smtClean="0"/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nově také „registrační značka elektrického vozidla“ - fakultativně </a:t>
            </a:r>
            <a:r>
              <a:rPr lang="cs-CZ" sz="1000" dirty="0" smtClean="0"/>
              <a:t>pro vozidla na elektrickou energii nebo vodík</a:t>
            </a:r>
            <a:endParaRPr lang="cs-CZ" sz="1000" dirty="0" smtClean="0"/>
          </a:p>
          <a:p>
            <a:pPr lvl="1"/>
            <a:r>
              <a:rPr lang="cs-CZ" sz="1000" dirty="0" smtClean="0"/>
              <a:t>začíná znaky „EL“ </a:t>
            </a:r>
          </a:p>
          <a:p>
            <a:pPr lvl="1"/>
            <a:endParaRPr lang="cs-CZ" sz="1000" b="1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Technický průkaz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1800" dirty="0" smtClean="0"/>
              <a:t>Technický průkaz (§ 7f a porůznu v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= </a:t>
            </a:r>
            <a:r>
              <a:rPr lang="cs-CZ" sz="1000" dirty="0" smtClean="0"/>
              <a:t>tzv. velký technický </a:t>
            </a:r>
            <a:r>
              <a:rPr lang="cs-CZ" sz="1000" dirty="0" smtClean="0"/>
              <a:t>průkaz</a:t>
            </a:r>
          </a:p>
          <a:p>
            <a:pPr lvl="1"/>
            <a:r>
              <a:rPr lang="cs-CZ" sz="1000" dirty="0" smtClean="0"/>
              <a:t>jedním z </a:t>
            </a:r>
            <a:r>
              <a:rPr lang="cs-CZ" sz="1000" b="1" dirty="0" smtClean="0"/>
              <a:t>dokladů o technické </a:t>
            </a:r>
            <a:r>
              <a:rPr lang="cs-CZ" sz="1000" b="1" dirty="0" smtClean="0"/>
              <a:t>způsobilosti </a:t>
            </a:r>
            <a:r>
              <a:rPr lang="cs-CZ" sz="1000" b="1" dirty="0" smtClean="0"/>
              <a:t>silničního vozidla</a:t>
            </a:r>
          </a:p>
          <a:p>
            <a:pPr lvl="1"/>
            <a:r>
              <a:rPr lang="cs-CZ" sz="1000" dirty="0" smtClean="0"/>
              <a:t>obsahuje identifikaci vozidla a dále údaje </a:t>
            </a:r>
            <a:r>
              <a:rPr lang="cs-CZ" sz="1000" dirty="0" smtClean="0"/>
              <a:t>o vlastníkovi silničního vozidla a údaje o provozovateli silničního vozidla, není-li vlastník současně provozovatelem silničního </a:t>
            </a:r>
            <a:r>
              <a:rPr lang="cs-CZ" sz="1000" dirty="0" smtClean="0"/>
              <a:t>vozidla či registrační značku</a:t>
            </a:r>
          </a:p>
          <a:p>
            <a:pPr lvl="1"/>
            <a:r>
              <a:rPr lang="cs-CZ" sz="1000" dirty="0" smtClean="0"/>
              <a:t>zapisují se do něj změny týkající se vozidla</a:t>
            </a:r>
          </a:p>
          <a:p>
            <a:pPr lvl="1"/>
            <a:r>
              <a:rPr lang="cs-CZ" sz="1000" dirty="0" smtClean="0"/>
              <a:t>držitelem zpravidla vlastník vozidla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souběžně také </a:t>
            </a:r>
            <a:r>
              <a:rPr lang="cs-CZ" sz="1000" b="1" dirty="0" smtClean="0"/>
              <a:t>osvědčení o registraci silničního </a:t>
            </a:r>
            <a:r>
              <a:rPr lang="cs-CZ" sz="1000" b="1" dirty="0" smtClean="0"/>
              <a:t>vozidla</a:t>
            </a:r>
          </a:p>
          <a:p>
            <a:pPr lvl="1"/>
            <a:r>
              <a:rPr lang="cs-CZ" sz="1000" dirty="0" smtClean="0"/>
              <a:t>= tzv. malý technický průkaz</a:t>
            </a:r>
          </a:p>
          <a:p>
            <a:pPr lvl="1"/>
            <a:r>
              <a:rPr lang="cs-CZ" sz="1000" dirty="0" smtClean="0"/>
              <a:t>také dokladem o technické způsobilosti</a:t>
            </a:r>
          </a:p>
          <a:p>
            <a:pPr lvl="1"/>
            <a:r>
              <a:rPr lang="cs-CZ" sz="1000" dirty="0" smtClean="0"/>
              <a:t>který musí mít řidič </a:t>
            </a:r>
            <a:r>
              <a:rPr lang="cs-CZ" sz="1000" dirty="0" smtClean="0"/>
              <a:t>motorového vozidla </a:t>
            </a:r>
            <a:r>
              <a:rPr lang="cs-CZ" sz="1000" dirty="0" smtClean="0"/>
              <a:t>při </a:t>
            </a:r>
            <a:r>
              <a:rPr lang="cs-CZ" sz="1000" dirty="0" smtClean="0"/>
              <a:t>řízení u </a:t>
            </a:r>
            <a:r>
              <a:rPr lang="cs-CZ" sz="1000" dirty="0" smtClean="0"/>
              <a:t>sebe (podle </a:t>
            </a:r>
            <a:r>
              <a:rPr lang="cs-CZ" sz="1000" dirty="0" err="1" smtClean="0"/>
              <a:t>ZoSP</a:t>
            </a:r>
            <a:r>
              <a:rPr lang="cs-CZ" sz="1000" dirty="0" smtClean="0"/>
              <a:t>)</a:t>
            </a:r>
          </a:p>
          <a:p>
            <a:pPr lvl="1"/>
            <a:r>
              <a:rPr lang="cs-CZ" sz="1000" dirty="0" smtClean="0"/>
              <a:t>může být zadrženo s následky pro provoz vozidla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z</a:t>
            </a:r>
            <a:r>
              <a:rPr lang="cs-CZ" sz="1000" b="1" dirty="0" smtClean="0"/>
              <a:t>trátu</a:t>
            </a:r>
            <a:r>
              <a:rPr lang="cs-CZ" sz="1000" b="1" dirty="0" smtClean="0"/>
              <a:t>, zničení, odcizení nebo poškození </a:t>
            </a:r>
            <a:r>
              <a:rPr lang="cs-CZ" sz="1000" dirty="0" smtClean="0"/>
              <a:t>technického průkazu silničního vozidla nebo osvědčení o registraci silničního vozidla </a:t>
            </a:r>
            <a:r>
              <a:rPr lang="cs-CZ" sz="1000" b="1" dirty="0" smtClean="0"/>
              <a:t>je vlastník nebo provozovatel silničního vozidla povinen neprodleně oznámit </a:t>
            </a:r>
            <a:r>
              <a:rPr lang="cs-CZ" sz="1000" dirty="0" smtClean="0"/>
              <a:t>obecnímu úřadu obce s rozšířenou působností a požádat o vydání nového technického průkazu nebo osvědčení o registraci silničního </a:t>
            </a:r>
            <a:r>
              <a:rPr lang="cs-CZ" sz="1000" dirty="0" smtClean="0"/>
              <a:t>vozidla</a:t>
            </a:r>
          </a:p>
          <a:p>
            <a:pPr lvl="1"/>
            <a:r>
              <a:rPr lang="cs-CZ" sz="1000" dirty="0" smtClean="0"/>
              <a:t>p</a:t>
            </a:r>
            <a:r>
              <a:rPr lang="cs-CZ" sz="1000" dirty="0" smtClean="0"/>
              <a:t>oškozený </a:t>
            </a:r>
            <a:r>
              <a:rPr lang="cs-CZ" sz="1000" dirty="0" smtClean="0"/>
              <a:t>technický průkaz silničního vozidla nebo osvědčení o registraci silničního vozidla odevzdá vlastník nebo provozovatel silničního vozidla spolu s žádostí.</a:t>
            </a:r>
          </a:p>
          <a:p>
            <a:pPr lvl="1"/>
            <a:r>
              <a:rPr lang="cs-CZ" sz="1000" dirty="0" smtClean="0"/>
              <a:t>o</a:t>
            </a:r>
            <a:r>
              <a:rPr lang="cs-CZ" sz="1000" dirty="0" smtClean="0"/>
              <a:t>becní </a:t>
            </a:r>
            <a:r>
              <a:rPr lang="cs-CZ" sz="1000" dirty="0" smtClean="0"/>
              <a:t>úřad obce s rozšířenou působností na základě žádosti </a:t>
            </a:r>
            <a:r>
              <a:rPr lang="cs-CZ" sz="1000" dirty="0" smtClean="0"/>
              <a:t>vydá </a:t>
            </a:r>
            <a:r>
              <a:rPr lang="cs-CZ" sz="1000" dirty="0" smtClean="0"/>
              <a:t>žadateli nový technický průkaz silničního vozidla nebo osvědčení o registraci silničního </a:t>
            </a:r>
            <a:r>
              <a:rPr lang="cs-CZ" sz="1000" dirty="0" smtClean="0"/>
              <a:t>vozidla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b="1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registru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1800" dirty="0" smtClean="0"/>
              <a:t>Změna vlastníka a(nebo) provozovatele (§ 8 - 10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viz dále</a:t>
            </a:r>
          </a:p>
          <a:p>
            <a:r>
              <a:rPr lang="cs-CZ" sz="1800" dirty="0" smtClean="0"/>
              <a:t>Změna </a:t>
            </a:r>
            <a:r>
              <a:rPr lang="cs-CZ" sz="1800" dirty="0" smtClean="0"/>
              <a:t>ostatních údajů (§ 11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např. na základě přestavby vozidla, které se projeví v zapisovaných údajích</a:t>
            </a:r>
          </a:p>
          <a:p>
            <a:r>
              <a:rPr lang="cs-CZ" sz="1800" dirty="0" smtClean="0"/>
              <a:t>Vyřazení silničního vozidla z </a:t>
            </a:r>
            <a:r>
              <a:rPr lang="cs-CZ" sz="1800" dirty="0" smtClean="0"/>
              <a:t>provozu</a:t>
            </a:r>
            <a:r>
              <a:rPr lang="cs-CZ" sz="1800" dirty="0" smtClean="0"/>
              <a:t> (§ </a:t>
            </a:r>
            <a:r>
              <a:rPr lang="cs-CZ" sz="1800" dirty="0" smtClean="0"/>
              <a:t>12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b="1" dirty="0" smtClean="0"/>
              <a:t>na žádost i z moci úřední </a:t>
            </a:r>
            <a:r>
              <a:rPr lang="cs-CZ" sz="1000" dirty="0" smtClean="0"/>
              <a:t>(zaniklo-li pojištění odpovědnosti z provozu vozidla)</a:t>
            </a:r>
          </a:p>
          <a:p>
            <a:pPr lvl="1"/>
            <a:r>
              <a:rPr lang="cs-CZ" sz="1000" dirty="0" smtClean="0"/>
              <a:t>povinnost odevzdat </a:t>
            </a:r>
            <a:r>
              <a:rPr lang="cs-CZ" sz="1000" dirty="0" smtClean="0"/>
              <a:t>osvědčení o registraci silničního vozidla a všechny vydané tabulky s přidělenou registrační </a:t>
            </a:r>
            <a:r>
              <a:rPr lang="cs-CZ" sz="1000" dirty="0" smtClean="0"/>
              <a:t>značkou</a:t>
            </a:r>
          </a:p>
          <a:p>
            <a:pPr lvl="1"/>
            <a:r>
              <a:rPr lang="cs-CZ" sz="1000" dirty="0" smtClean="0"/>
              <a:t>odtud někdy </a:t>
            </a:r>
            <a:r>
              <a:rPr lang="cs-CZ" sz="1000" dirty="0" smtClean="0"/>
              <a:t>označováno </a:t>
            </a:r>
            <a:r>
              <a:rPr lang="cs-CZ" sz="1000" dirty="0" smtClean="0"/>
              <a:t>jako </a:t>
            </a:r>
            <a:r>
              <a:rPr lang="cs-CZ" sz="1000" i="1" dirty="0" smtClean="0"/>
              <a:t>uložení registračních značek do </a:t>
            </a:r>
            <a:r>
              <a:rPr lang="cs-CZ" sz="1000" i="1" dirty="0" smtClean="0"/>
              <a:t>depozitu</a:t>
            </a:r>
            <a:endParaRPr lang="cs-CZ" sz="1000" dirty="0" smtClean="0"/>
          </a:p>
          <a:p>
            <a:pPr lvl="1"/>
            <a:r>
              <a:rPr lang="cs-CZ" sz="1000" dirty="0" smtClean="0"/>
              <a:t>vlastník </a:t>
            </a:r>
            <a:r>
              <a:rPr lang="cs-CZ" sz="1000" dirty="0" smtClean="0"/>
              <a:t>silničního vozidla vyřazeného z provozu je povinen</a:t>
            </a:r>
          </a:p>
          <a:p>
            <a:pPr lvl="1"/>
            <a:r>
              <a:rPr lang="cs-CZ" sz="1000" dirty="0" smtClean="0"/>
              <a:t>a) </a:t>
            </a:r>
            <a:r>
              <a:rPr lang="cs-CZ" sz="1000" b="1" dirty="0" smtClean="0"/>
              <a:t>zabezpečit</a:t>
            </a:r>
            <a:r>
              <a:rPr lang="cs-CZ" sz="1000" dirty="0" smtClean="0"/>
              <a:t> toto vozidlo takovým způsobem, aby neohrožovalo nebo nepoškozovalo životní prostředí, a</a:t>
            </a:r>
          </a:p>
          <a:p>
            <a:pPr lvl="1"/>
            <a:r>
              <a:rPr lang="cs-CZ" sz="1000" dirty="0" smtClean="0"/>
              <a:t>b) </a:t>
            </a:r>
            <a:r>
              <a:rPr lang="cs-CZ" sz="1000" b="1" dirty="0" smtClean="0"/>
              <a:t>neodstraňovat</a:t>
            </a:r>
            <a:r>
              <a:rPr lang="cs-CZ" sz="1000" dirty="0" smtClean="0"/>
              <a:t> podstatné části vyřazeného silničního vozidla, zejména karoserii s vyznačeným identifikačním číslem silničního vozidla a </a:t>
            </a:r>
            <a:r>
              <a:rPr lang="cs-CZ" sz="1000" dirty="0" smtClean="0"/>
              <a:t>motor</a:t>
            </a:r>
          </a:p>
          <a:p>
            <a:pPr lvl="1"/>
            <a:r>
              <a:rPr lang="cs-CZ" sz="1000" dirty="0" smtClean="0"/>
              <a:t>trvá-li </a:t>
            </a:r>
            <a:r>
              <a:rPr lang="cs-CZ" sz="1000" dirty="0" smtClean="0"/>
              <a:t>vyřazení silničního vozidla z provozu </a:t>
            </a:r>
            <a:r>
              <a:rPr lang="cs-CZ" sz="1000" b="1" dirty="0" smtClean="0"/>
              <a:t>déle než 12 po sobě jdoucích kalendářních měsíců</a:t>
            </a:r>
            <a:r>
              <a:rPr lang="cs-CZ" sz="1000" dirty="0" smtClean="0"/>
              <a:t>, je vlastník vyřazeného silničního vozidla povinen bez zbytečného </a:t>
            </a:r>
            <a:r>
              <a:rPr lang="cs-CZ" sz="1000" dirty="0" smtClean="0"/>
              <a:t>oznámit adresu </a:t>
            </a:r>
            <a:r>
              <a:rPr lang="cs-CZ" sz="1000" dirty="0" smtClean="0"/>
              <a:t>místa, kde je vyřazené silniční vozidlo umístěno a účel jeho </a:t>
            </a:r>
            <a:r>
              <a:rPr lang="cs-CZ" sz="1000" dirty="0" smtClean="0"/>
              <a:t>využití</a:t>
            </a:r>
          </a:p>
          <a:p>
            <a:pPr lvl="1"/>
            <a:r>
              <a:rPr lang="cs-CZ" sz="1000" b="1" dirty="0" smtClean="0"/>
              <a:t>dočasné</a:t>
            </a:r>
            <a:r>
              <a:rPr lang="cs-CZ" sz="1000" dirty="0" smtClean="0"/>
              <a:t>, lze ukončit, pokud je vozidlo technicky způsobilé a pojištěno</a:t>
            </a:r>
            <a:endParaRPr lang="cs-CZ" sz="1000" dirty="0" smtClean="0"/>
          </a:p>
          <a:p>
            <a:r>
              <a:rPr lang="cs-CZ" sz="1800" dirty="0" smtClean="0"/>
              <a:t>Zánik silničního vozidla (§ 13)</a:t>
            </a:r>
            <a:endParaRPr lang="cs-CZ" sz="1800" dirty="0" smtClean="0"/>
          </a:p>
          <a:p>
            <a:pPr lvl="1"/>
            <a:r>
              <a:rPr lang="cs-CZ" sz="1000" dirty="0" smtClean="0"/>
              <a:t>zápis zániku v </a:t>
            </a:r>
            <a:r>
              <a:rPr lang="cs-CZ" sz="1000" dirty="0" smtClean="0"/>
              <a:t>registru </a:t>
            </a:r>
            <a:r>
              <a:rPr lang="cs-CZ" sz="1000" dirty="0" smtClean="0"/>
              <a:t>vozidel </a:t>
            </a:r>
            <a:r>
              <a:rPr lang="cs-CZ" sz="1000" dirty="0" smtClean="0"/>
              <a:t>na </a:t>
            </a:r>
            <a:r>
              <a:rPr lang="cs-CZ" sz="1000" dirty="0" smtClean="0"/>
              <a:t>základě určitých skutečností (zničení vozidla např. při havárii, ekologická likvidace či naložení s </a:t>
            </a:r>
            <a:r>
              <a:rPr lang="cs-CZ" sz="1000" dirty="0" err="1" smtClean="0"/>
              <a:t>autovrakem</a:t>
            </a:r>
            <a:r>
              <a:rPr lang="cs-CZ" sz="1000" dirty="0" smtClean="0"/>
              <a:t> podle zvláštních předpisů)</a:t>
            </a:r>
          </a:p>
          <a:p>
            <a:pPr lvl="1"/>
            <a:r>
              <a:rPr lang="cs-CZ" sz="1000" dirty="0" smtClean="0"/>
              <a:t>definitivní </a:t>
            </a:r>
          </a:p>
          <a:p>
            <a:pPr lvl="1"/>
            <a:endParaRPr lang="cs-CZ" sz="1000" b="1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registru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1800" dirty="0" smtClean="0"/>
              <a:t>Změna vlastníka a(nebo) provozovatele (§ 8 - 10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vozidlo předmětem vlastnického </a:t>
            </a:r>
            <a:r>
              <a:rPr lang="cs-CZ" sz="1000" dirty="0" smtClean="0"/>
              <a:t>práva - převod </a:t>
            </a:r>
            <a:r>
              <a:rPr lang="cs-CZ" sz="1000" dirty="0" smtClean="0"/>
              <a:t>či přechod </a:t>
            </a:r>
            <a:r>
              <a:rPr lang="cs-CZ" sz="1000" dirty="0" smtClean="0"/>
              <a:t>práva k věci</a:t>
            </a:r>
            <a:endParaRPr lang="cs-CZ" sz="1000" dirty="0" smtClean="0"/>
          </a:p>
          <a:p>
            <a:pPr lvl="1"/>
            <a:r>
              <a:rPr lang="cs-CZ" sz="1000" dirty="0" smtClean="0"/>
              <a:t>vlastnické právo ovšem nabýváno či pozbýváno </a:t>
            </a:r>
            <a:r>
              <a:rPr lang="cs-CZ" sz="1000" b="1" dirty="0" smtClean="0"/>
              <a:t>bez návaznosti na změny v registru vozidel</a:t>
            </a:r>
          </a:p>
          <a:p>
            <a:pPr lvl="1"/>
            <a:r>
              <a:rPr lang="cs-CZ" sz="1000" dirty="0" smtClean="0"/>
              <a:t>ovšem současné </a:t>
            </a:r>
            <a:r>
              <a:rPr lang="cs-CZ" sz="1000" b="1" dirty="0" smtClean="0"/>
              <a:t>povinnost uvést právní stav do souladu s evidencí 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žádost </a:t>
            </a:r>
            <a:r>
              <a:rPr lang="cs-CZ" sz="1000" dirty="0" smtClean="0"/>
              <a:t>o zápis změny vlastníka silničního vozidla nebo oznámení </a:t>
            </a:r>
            <a:r>
              <a:rPr lang="cs-CZ" sz="1000" b="1" dirty="0" smtClean="0"/>
              <a:t>se podává do 10 pracovních dnů </a:t>
            </a:r>
            <a:r>
              <a:rPr lang="cs-CZ" sz="1000" dirty="0" smtClean="0"/>
              <a:t>ode dne</a:t>
            </a:r>
          </a:p>
          <a:p>
            <a:pPr lvl="1"/>
            <a:r>
              <a:rPr lang="cs-CZ" sz="1000" dirty="0" smtClean="0"/>
              <a:t>a) převodu vlastnického práva k silničnímu vozidlu, nebo</a:t>
            </a:r>
          </a:p>
          <a:p>
            <a:pPr lvl="1"/>
            <a:r>
              <a:rPr lang="cs-CZ" sz="1000" dirty="0" smtClean="0"/>
              <a:t>b) přechodu vlastnického práva k silničnímu vozidlu nebo nabytí právní moci rozhodnutí soudu v dědickém </a:t>
            </a:r>
            <a:r>
              <a:rPr lang="cs-CZ" sz="1000" dirty="0" smtClean="0"/>
              <a:t>řízení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dříve: dvě fáze </a:t>
            </a:r>
            <a:r>
              <a:rPr lang="cs-CZ" sz="1000" dirty="0" smtClean="0"/>
              <a:t>= původní vlastník odhlásil na nového vlastníka a nový vlastník přihlásil na sebe</a:t>
            </a:r>
          </a:p>
          <a:p>
            <a:pPr lvl="1"/>
            <a:r>
              <a:rPr lang="cs-CZ" sz="1000" i="1" dirty="0" smtClean="0"/>
              <a:t>problém</a:t>
            </a:r>
            <a:r>
              <a:rPr lang="cs-CZ" sz="1000" dirty="0" smtClean="0"/>
              <a:t>: nedokončování převodu a řada vozidel v </a:t>
            </a:r>
            <a:r>
              <a:rPr lang="cs-CZ" sz="1000" i="1" dirty="0" smtClean="0"/>
              <a:t>tzv. </a:t>
            </a:r>
            <a:r>
              <a:rPr lang="cs-CZ" sz="1000" i="1" dirty="0" err="1" smtClean="0"/>
              <a:t>polopřevodu</a:t>
            </a:r>
            <a:endParaRPr lang="cs-CZ" sz="1000" i="1" dirty="0" smtClean="0"/>
          </a:p>
          <a:p>
            <a:pPr lvl="1"/>
            <a:r>
              <a:rPr lang="cs-CZ" sz="1000" dirty="0" smtClean="0"/>
              <a:t>z tohoto důvodu nová úprava změny vlastníka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nyní: jedna fáze </a:t>
            </a:r>
            <a:r>
              <a:rPr lang="cs-CZ" sz="1000" dirty="0" smtClean="0"/>
              <a:t>= společná žádost původního a nového vlastníka</a:t>
            </a:r>
          </a:p>
          <a:p>
            <a:pPr lvl="1"/>
            <a:r>
              <a:rPr lang="cs-CZ" sz="1000" dirty="0" smtClean="0"/>
              <a:t>lze využít zmocněnce na základě úředně ověřené plné moci</a:t>
            </a:r>
          </a:p>
          <a:p>
            <a:pPr lvl="1"/>
            <a:r>
              <a:rPr lang="cs-CZ" sz="1000" i="1" dirty="0" smtClean="0"/>
              <a:t>potenciální problém</a:t>
            </a:r>
            <a:r>
              <a:rPr lang="cs-CZ" sz="1000" dirty="0" smtClean="0"/>
              <a:t>: obtížná situace nového vlastníka, pokud původní vlastník nespolupracuje při změně vlastníka v registru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vlastník totiž </a:t>
            </a:r>
            <a:r>
              <a:rPr lang="cs-CZ" sz="1000" b="1" dirty="0" smtClean="0"/>
              <a:t>současně provozovatelem</a:t>
            </a:r>
            <a:r>
              <a:rPr lang="cs-CZ" sz="1000" dirty="0" smtClean="0"/>
              <a:t>, pokud není provozovatel zapsán zvlášť (provozovatel vymezen formálně)</a:t>
            </a:r>
          </a:p>
          <a:p>
            <a:pPr lvl="1"/>
            <a:r>
              <a:rPr lang="cs-CZ" sz="1000" dirty="0" smtClean="0"/>
              <a:t>přičemž provozovatel odpovídá jednak v rámci objektivní odpovědnosti provozovatelem za dopravní přestupky (přestupek provozovatele vozidla podle § 123f </a:t>
            </a:r>
            <a:r>
              <a:rPr lang="cs-CZ" sz="1000" dirty="0" err="1" smtClean="0"/>
              <a:t>ZoSP</a:t>
            </a:r>
            <a:r>
              <a:rPr lang="cs-CZ" sz="1000" dirty="0" smtClean="0"/>
              <a:t>) a dále odpovídá za škody způsobené provozem vozidla (povinnost pojistit)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dříve neřešeno, nově však </a:t>
            </a:r>
            <a:r>
              <a:rPr lang="cs-CZ" sz="1000" dirty="0" err="1" smtClean="0"/>
              <a:t>ZoPP</a:t>
            </a:r>
            <a:r>
              <a:rPr lang="cs-CZ" sz="1000" dirty="0" smtClean="0"/>
              <a:t> stanoví, že </a:t>
            </a:r>
            <a:r>
              <a:rPr lang="cs-CZ" sz="1000" dirty="0" smtClean="0"/>
              <a:t>d</a:t>
            </a:r>
            <a:r>
              <a:rPr lang="cs-CZ" sz="1000" dirty="0" smtClean="0"/>
              <a:t>ošlo-li </a:t>
            </a:r>
            <a:r>
              <a:rPr lang="cs-CZ" sz="1000" dirty="0" smtClean="0"/>
              <a:t>ke změně vlastníka silničního vozidla na základě převodu vlastnického práva a dosavadní nebo nový vlastník neposkytl potřebnou součinnost pro podání společné žádosti o zápis změny vlastníka silničního vozidla v registru silničních vozidel ve </a:t>
            </a:r>
            <a:r>
              <a:rPr lang="cs-CZ" sz="1000" dirty="0" smtClean="0"/>
              <a:t>lhůtě, </a:t>
            </a:r>
            <a:r>
              <a:rPr lang="cs-CZ" sz="1000" dirty="0" smtClean="0"/>
              <a:t>provede obecní úřad obce s rozšířenou působností zápis změny rovněž na žádost dosavadního nebo nového </a:t>
            </a:r>
            <a:r>
              <a:rPr lang="cs-CZ" sz="1000" dirty="0" smtClean="0"/>
              <a:t>vlastníka = </a:t>
            </a:r>
            <a:r>
              <a:rPr lang="cs-CZ" sz="1000" b="1" dirty="0" smtClean="0"/>
              <a:t>zápis změny bez součinnosti</a:t>
            </a:r>
            <a:endParaRPr lang="cs-CZ" sz="1000" dirty="0" smtClean="0"/>
          </a:p>
          <a:p>
            <a:pPr lvl="1"/>
            <a:r>
              <a:rPr lang="cs-CZ" sz="1000" dirty="0" smtClean="0"/>
              <a:t>i tak je ale na místě obezřetnost…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LAW-CZ-4×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Prezentace-LAW-CZ-4×3</Template>
  <TotalTime>30783</TotalTime>
  <Words>923</Words>
  <Application>Microsoft Office PowerPoint</Application>
  <PresentationFormat>Vlastní</PresentationFormat>
  <Paragraphs>196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Prezentace-LAW-CZ-4×3</vt:lpstr>
      <vt:lpstr>Registr silničních vozidel a pojištění odpovědnosti</vt:lpstr>
      <vt:lpstr>Osnova prezentace</vt:lpstr>
      <vt:lpstr>Právní úprava</vt:lpstr>
      <vt:lpstr>Registr silničních vozidel</vt:lpstr>
      <vt:lpstr>Registr silničních vozidel</vt:lpstr>
      <vt:lpstr>Registrační značka</vt:lpstr>
      <vt:lpstr>Technický průkaz</vt:lpstr>
      <vt:lpstr>Změny v registru</vt:lpstr>
      <vt:lpstr>Změny v registru</vt:lpstr>
      <vt:lpstr>Povinné pojištění</vt:lpstr>
      <vt:lpstr>Povinné pojištění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769</cp:revision>
  <cp:lastPrinted>1601-01-01T00:00:00Z</cp:lastPrinted>
  <dcterms:created xsi:type="dcterms:W3CDTF">2019-03-22T11:35:19Z</dcterms:created>
  <dcterms:modified xsi:type="dcterms:W3CDTF">2019-04-19T14:39:42Z</dcterms:modified>
</cp:coreProperties>
</file>