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6"/>
  </p:notesMasterIdLst>
  <p:handoutMasterIdLst>
    <p:handoutMasterId r:id="rId27"/>
  </p:handoutMasterIdLst>
  <p:sldIdLst>
    <p:sldId id="256" r:id="rId2"/>
    <p:sldId id="285" r:id="rId3"/>
    <p:sldId id="286" r:id="rId4"/>
    <p:sldId id="306" r:id="rId5"/>
    <p:sldId id="307" r:id="rId6"/>
    <p:sldId id="289" r:id="rId7"/>
    <p:sldId id="308" r:id="rId8"/>
    <p:sldId id="309" r:id="rId9"/>
    <p:sldId id="311" r:id="rId10"/>
    <p:sldId id="310" r:id="rId11"/>
    <p:sldId id="312" r:id="rId12"/>
    <p:sldId id="313" r:id="rId13"/>
    <p:sldId id="314" r:id="rId14"/>
    <p:sldId id="315" r:id="rId15"/>
    <p:sldId id="316" r:id="rId16"/>
    <p:sldId id="317" r:id="rId17"/>
    <p:sldId id="318" r:id="rId18"/>
    <p:sldId id="320" r:id="rId19"/>
    <p:sldId id="321" r:id="rId20"/>
    <p:sldId id="322" r:id="rId21"/>
    <p:sldId id="323" r:id="rId22"/>
    <p:sldId id="324" r:id="rId23"/>
    <p:sldId id="325" r:id="rId24"/>
    <p:sldId id="326" r:id="rId25"/>
  </p:sldIdLst>
  <p:sldSz cx="9145588"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122" d="100"/>
          <a:sy n="122" d="100"/>
        </p:scale>
        <p:origin x="-942" y="-90"/>
      </p:cViewPr>
      <p:guideLst>
        <p:guide orient="horz" pos="1120"/>
        <p:guide orient="horz" pos="1272"/>
        <p:guide orient="horz" pos="715"/>
        <p:guide orient="horz" pos="3861"/>
        <p:guide orient="horz" pos="3944"/>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1" name="Obrázek 10">
            <a:extLst>
              <a:ext uri="{FF2B5EF4-FFF2-40B4-BE49-F238E27FC236}">
                <a16:creationId xmlns="" xmlns:a16="http://schemas.microsoft.com/office/drawing/2014/main" id="{B229B6B9-1460-4014-8B8A-5645913D2CD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xmlns="" val="935384140"/>
      </p:ext>
    </p:extLst>
  </p:cSld>
  <p:clrMapOvr>
    <a:masterClrMapping/>
  </p:clrMapOvr>
  <p:hf hdr="0" dt="0"/>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smtClean="0"/>
              <a:t>Klepnutím lze upravit styly předlohy textu.</a:t>
            </a:r>
          </a:p>
        </p:txBody>
      </p:sp>
      <p:pic>
        <p:nvPicPr>
          <p:cNvPr id="16" name="Obrázek 15">
            <a:extLst>
              <a:ext uri="{FF2B5EF4-FFF2-40B4-BE49-F238E27FC236}">
                <a16:creationId xmlns=""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9" name="Obrázek 8">
            <a:extLst>
              <a:ext uri="{FF2B5EF4-FFF2-40B4-BE49-F238E27FC236}">
                <a16:creationId xmlns="" xmlns:a16="http://schemas.microsoft.com/office/drawing/2014/main" id="{4C251B53-6C8B-4F0B-8824-504A47FFDC94}"/>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xmlns=""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 xmlns:a16="http://schemas.microsoft.com/office/drawing/2014/main" id="{F8393F8C-A31C-4CAB-9887-50F0DCCDFBF1}"/>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xmlns=""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1691229579"/>
      </p:ext>
    </p:extLst>
  </p:cSld>
  <p:clrMapOvr>
    <a:masterClrMapping/>
  </p:clrMapOvr>
  <p:hf hdr="0" dt="0"/>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0048F454-420A-4E72-98B5-76C7E9DB3EE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xmlns="" val="39481167"/>
      </p:ext>
    </p:extLst>
  </p:cSld>
  <p:clrMapOvr>
    <a:masterClrMapping/>
  </p:clrMapOvr>
  <p:hf hdr="0" dt="0"/>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8" name="Obrázek 7">
            <a:extLst>
              <a:ext uri="{FF2B5EF4-FFF2-40B4-BE49-F238E27FC236}">
                <a16:creationId xmlns=""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3317168426"/>
      </p:ext>
    </p:extLst>
  </p:cSld>
  <p:clrMapOvr>
    <a:masterClrMapping/>
  </p:clrMapOvr>
  <p:hf hdr="0" dt="0"/>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2966739591"/>
      </p:ext>
    </p:extLst>
  </p:cSld>
  <p:clrMapOvr>
    <a:masterClrMapping/>
  </p:clrMapOvr>
  <p:hf hdr="0" dt="0"/>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smtClean="0"/>
              <a:t>Klepnutím lze upravit styl předlohy nadpisů.</a:t>
            </a:r>
            <a:endParaRPr lang="cs-CZ"/>
          </a:p>
        </p:txBody>
      </p:sp>
      <p:pic>
        <p:nvPicPr>
          <p:cNvPr id="22" name="Obrázek 21">
            <a:extLst>
              <a:ext uri="{FF2B5EF4-FFF2-40B4-BE49-F238E27FC236}">
                <a16:creationId xmlns=""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2713741071"/>
      </p:ext>
    </p:extLst>
  </p:cSld>
  <p:clrMapOvr>
    <a:masterClrMapping/>
  </p:clrMapOvr>
  <p:hf hdr="0" dt="0"/>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smtClean="0"/>
              <a:t>Klepnutím lze upravit styly předlohy textu.</a:t>
            </a:r>
          </a:p>
        </p:txBody>
      </p:sp>
      <p:pic>
        <p:nvPicPr>
          <p:cNvPr id="8" name="Obrázek 7">
            <a:extLst>
              <a:ext uri="{FF2B5EF4-FFF2-40B4-BE49-F238E27FC236}">
                <a16:creationId xmlns=""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2117383761"/>
      </p:ext>
    </p:extLst>
  </p:cSld>
  <p:clrMapOvr>
    <a:masterClrMapping/>
  </p:clrMapOvr>
  <p:hf hdr="0" dt="0"/>
  <p:extLst mod="1">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6" name="Obrázek 5">
            <a:extLst>
              <a:ext uri="{FF2B5EF4-FFF2-40B4-BE49-F238E27FC236}">
                <a16:creationId xmlns="" xmlns:a16="http://schemas.microsoft.com/office/drawing/2014/main"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234975528"/>
      </p:ext>
    </p:extLst>
  </p:cSld>
  <p:clrMapOvr>
    <a:masterClrMapping/>
  </p:clrMapOvr>
  <p:hf hdr="0" dt="0"/>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a:t>MVD024K Dopravní </a:t>
            </a:r>
            <a:r>
              <a:rPr lang="cs-CZ" altLang="cs-CZ" dirty="0" smtClean="0"/>
              <a:t>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
            </a:r>
            <a:br>
              <a:rPr lang="cs-CZ" dirty="0" smtClean="0"/>
            </a:br>
            <a:r>
              <a:rPr lang="cs-CZ" dirty="0" smtClean="0"/>
              <a:t>Silniční provoz</a:t>
            </a:r>
            <a:endParaRPr lang="cs-CZ" dirty="0"/>
          </a:p>
        </p:txBody>
      </p:sp>
      <p:sp>
        <p:nvSpPr>
          <p:cNvPr id="5" name="Podnadpis 4"/>
          <p:cNvSpPr>
            <a:spLocks noGrp="1"/>
          </p:cNvSpPr>
          <p:nvPr>
            <p:ph type="subTitle" idx="1"/>
          </p:nvPr>
        </p:nvSpPr>
        <p:spPr/>
        <p:txBody>
          <a:bodyPr/>
          <a:lstStyle/>
          <a:p>
            <a:r>
              <a:rPr lang="cs-CZ" b="1" dirty="0" smtClean="0"/>
              <a:t>Prezentace k tématu</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r>
              <a:rPr lang="cs-CZ" sz="1800" dirty="0" smtClean="0"/>
              <a:t>Objíždění (§ 16 </a:t>
            </a:r>
            <a:r>
              <a:rPr lang="cs-CZ" sz="1800" dirty="0" err="1" smtClean="0"/>
              <a:t>ZoSP</a:t>
            </a:r>
            <a:r>
              <a:rPr lang="cs-CZ" sz="1800" dirty="0" smtClean="0"/>
              <a:t>)</a:t>
            </a:r>
          </a:p>
          <a:p>
            <a:pPr lvl="1"/>
            <a:r>
              <a:rPr lang="cs-CZ" sz="1000" dirty="0" smtClean="0"/>
              <a:t>řidič, který při objíždění vozidla, jež zastavilo nebo stojí, nebo při objíždění překážky provozu na pozemních komunikacích anebo chodce vybočuje ze směru své jízdy, nesmí ohrozit ani omezit protijedoucí řidiče a ohrozit ostatní účastníky provozu na pozemních komunikacích</a:t>
            </a:r>
          </a:p>
          <a:p>
            <a:pPr lvl="1"/>
            <a:r>
              <a:rPr lang="cs-CZ" sz="1000" dirty="0" smtClean="0"/>
              <a:t>přitom musí dávat znamení o změně směru jízdy</a:t>
            </a:r>
          </a:p>
          <a:p>
            <a:pPr lvl="1">
              <a:buNone/>
            </a:pPr>
            <a:endParaRPr lang="cs-CZ" sz="1800" dirty="0" smtClean="0"/>
          </a:p>
          <a:p>
            <a:r>
              <a:rPr lang="cs-CZ" sz="1800" dirty="0" smtClean="0"/>
              <a:t>Předjíždění (§ 17 </a:t>
            </a:r>
            <a:r>
              <a:rPr lang="cs-CZ" sz="1800" dirty="0" err="1" smtClean="0"/>
              <a:t>ZoSP</a:t>
            </a:r>
            <a:r>
              <a:rPr lang="cs-CZ" sz="1800" dirty="0" smtClean="0"/>
              <a:t>)</a:t>
            </a:r>
            <a:endParaRPr lang="cs-CZ" sz="1000" dirty="0" smtClean="0"/>
          </a:p>
          <a:p>
            <a:pPr lvl="1"/>
            <a:r>
              <a:rPr lang="cs-CZ" sz="1000" dirty="0" smtClean="0"/>
              <a:t>předjíždí se vlevo</a:t>
            </a:r>
          </a:p>
          <a:p>
            <a:pPr lvl="1"/>
            <a:r>
              <a:rPr lang="cs-CZ" sz="1000" dirty="0" smtClean="0"/>
              <a:t>vpravo se předjíždí vozidlo, které mění směr jízdy vlevo a není-li již pochybnosti o dalším směru jeho jízdy</a:t>
            </a:r>
          </a:p>
          <a:p>
            <a:pPr lvl="1"/>
            <a:r>
              <a:rPr lang="cs-CZ" sz="1000" dirty="0" smtClean="0"/>
              <a:t>řidič musí dát znamení o změně směru jízdy při předjíždění cyklisty</a:t>
            </a:r>
          </a:p>
          <a:p>
            <a:pPr lvl="1"/>
            <a:r>
              <a:rPr lang="cs-CZ" sz="1000" dirty="0" smtClean="0"/>
              <a:t>řidič předjížděného vozidla nesmí zvyšovat rychlost jízdy ani jinak bránit předjíždění</a:t>
            </a:r>
          </a:p>
          <a:p>
            <a:pPr lvl="1"/>
            <a:r>
              <a:rPr lang="cs-CZ" sz="1000" dirty="0" smtClean="0"/>
              <a:t>řidič, který se po předjetí zařazuje před vozidlo, které předjel, musí dávat znamení o změně směru jízdy a nesmí ohrozit ani omezit řidiče vozidla, které předjel</a:t>
            </a:r>
          </a:p>
          <a:p>
            <a:pPr lvl="1"/>
            <a:endParaRPr lang="cs-CZ" sz="1000" dirty="0" smtClean="0"/>
          </a:p>
          <a:p>
            <a:pPr lvl="1"/>
            <a:r>
              <a:rPr lang="cs-CZ" sz="1000" dirty="0" smtClean="0"/>
              <a:t>řidič nesmí předjíždět</a:t>
            </a:r>
          </a:p>
          <a:p>
            <a:pPr lvl="1"/>
            <a:r>
              <a:rPr lang="cs-CZ" sz="1000" b="1" dirty="0" smtClean="0"/>
              <a:t>na přechodu pro chodce </a:t>
            </a:r>
            <a:r>
              <a:rPr lang="cs-CZ" sz="1000" dirty="0" smtClean="0"/>
              <a:t>nebo na přejezdu pro cyklisty </a:t>
            </a:r>
            <a:r>
              <a:rPr lang="cs-CZ" sz="1000" b="1" dirty="0" smtClean="0"/>
              <a:t>a bezprostředně před nimi</a:t>
            </a:r>
            <a:r>
              <a:rPr lang="cs-CZ" sz="1000" dirty="0" smtClean="0"/>
              <a:t>,</a:t>
            </a:r>
          </a:p>
          <a:p>
            <a:pPr lvl="1"/>
            <a:r>
              <a:rPr lang="cs-CZ" sz="1000" b="1" dirty="0" smtClean="0"/>
              <a:t>na železničním přejezdu a v těsné blízkosti před ním</a:t>
            </a:r>
            <a:endParaRPr lang="cs-CZ" sz="1000" dirty="0" smtClean="0"/>
          </a:p>
          <a:p>
            <a:pPr lvl="1"/>
            <a:r>
              <a:rPr lang="cs-CZ" sz="1000" b="1" dirty="0" smtClean="0"/>
              <a:t>na křižovatce a v těsné blízkosti před ní</a:t>
            </a:r>
            <a:r>
              <a:rPr lang="cs-CZ" sz="1000" dirty="0" smtClean="0"/>
              <a:t>; tento zákaz neplatí</a:t>
            </a:r>
          </a:p>
          <a:p>
            <a:pPr lvl="1"/>
            <a:r>
              <a:rPr lang="cs-CZ" sz="1000" dirty="0" smtClean="0"/>
              <a:t>jde-li o předjíždění vpravo podle odstavce 1,</a:t>
            </a:r>
          </a:p>
          <a:p>
            <a:pPr lvl="1"/>
            <a:r>
              <a:rPr lang="cs-CZ" sz="1000" dirty="0" smtClean="0"/>
              <a:t> jde-li o předjíždění jízdních kol, mopedů a motocyklů bez postranního vozíku,</a:t>
            </a:r>
          </a:p>
          <a:p>
            <a:pPr lvl="1"/>
            <a:r>
              <a:rPr lang="cs-CZ" sz="1000" dirty="0" smtClean="0"/>
              <a:t>na hlavní pozemní komunikaci,</a:t>
            </a:r>
          </a:p>
          <a:p>
            <a:pPr lvl="1"/>
            <a:r>
              <a:rPr lang="cs-CZ" sz="1000" dirty="0" smtClean="0"/>
              <a:t>na křižovatce s řízeným provozem</a:t>
            </a:r>
          </a:p>
          <a:p>
            <a:endParaRPr lang="cs-CZ" sz="1800" dirty="0" smtClean="0"/>
          </a:p>
          <a:p>
            <a:endParaRPr lang="cs-CZ" sz="1800" dirty="0" smtClean="0"/>
          </a:p>
          <a:p>
            <a:pPr lvl="1"/>
            <a:endParaRPr lang="cs-CZ" sz="1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r>
              <a:rPr lang="cs-CZ" sz="1800" dirty="0" smtClean="0"/>
              <a:t>Rychlost jízdy (§ 18 </a:t>
            </a:r>
            <a:r>
              <a:rPr lang="cs-CZ" sz="1800" dirty="0" err="1" smtClean="0"/>
              <a:t>ZoSP</a:t>
            </a:r>
            <a:r>
              <a:rPr lang="cs-CZ" sz="1800" dirty="0" smtClean="0"/>
              <a:t>)</a:t>
            </a:r>
          </a:p>
          <a:p>
            <a:pPr lvl="1"/>
            <a:r>
              <a:rPr lang="cs-CZ" sz="1000" dirty="0" smtClean="0"/>
              <a:t>rychlost jízdy </a:t>
            </a:r>
            <a:r>
              <a:rPr lang="cs-CZ" sz="1000" b="1" dirty="0" smtClean="0"/>
              <a:t>musí řidič přizpůsobit zejména </a:t>
            </a:r>
          </a:p>
          <a:p>
            <a:pPr lvl="1"/>
            <a:r>
              <a:rPr lang="cs-CZ" sz="1000" dirty="0" smtClean="0"/>
              <a:t>svým schopnostem, </a:t>
            </a:r>
          </a:p>
          <a:p>
            <a:pPr lvl="1"/>
            <a:r>
              <a:rPr lang="cs-CZ" sz="1000" dirty="0" smtClean="0"/>
              <a:t>vlastnostem vozidla a nákladu, </a:t>
            </a:r>
          </a:p>
          <a:p>
            <a:pPr lvl="1"/>
            <a:r>
              <a:rPr lang="cs-CZ" sz="1000" dirty="0" smtClean="0"/>
              <a:t>předpokládanému stavebnímu a dopravně technickému stavu pozemní komunikace, její kategorii a třídě, </a:t>
            </a:r>
          </a:p>
          <a:p>
            <a:pPr lvl="1"/>
            <a:r>
              <a:rPr lang="cs-CZ" sz="1000" dirty="0" smtClean="0"/>
              <a:t>povětrnostním podmínkám a jiným okolnostem, které je možno předvídat; </a:t>
            </a:r>
          </a:p>
          <a:p>
            <a:pPr lvl="1"/>
            <a:r>
              <a:rPr lang="cs-CZ" sz="1000" dirty="0" smtClean="0"/>
              <a:t>smí jet jen takovou rychlostí, aby byl </a:t>
            </a:r>
            <a:r>
              <a:rPr lang="cs-CZ" sz="1000" b="1" dirty="0" smtClean="0"/>
              <a:t>schopen zastavit vozidlo na vzdálenost, na kterou má rozhled</a:t>
            </a:r>
            <a:endParaRPr lang="cs-CZ" sz="1000" dirty="0" smtClean="0"/>
          </a:p>
          <a:p>
            <a:pPr lvl="1">
              <a:buNone/>
            </a:pPr>
            <a:endParaRPr lang="cs-CZ" sz="1000" dirty="0" smtClean="0"/>
          </a:p>
          <a:p>
            <a:pPr lvl="1"/>
            <a:r>
              <a:rPr lang="cs-CZ" sz="1000" dirty="0" smtClean="0"/>
              <a:t>řidič nesmí</a:t>
            </a:r>
          </a:p>
          <a:p>
            <a:pPr lvl="1"/>
            <a:r>
              <a:rPr lang="cs-CZ" sz="1000" b="1" dirty="0" smtClean="0"/>
              <a:t>snížit náhle rychlost jízdy nebo náhle zastavit</a:t>
            </a:r>
            <a:r>
              <a:rPr lang="cs-CZ" sz="1000" dirty="0" smtClean="0"/>
              <a:t>, pokud to nevyžaduje bezpečnost provozu na pozemních komunikacích,</a:t>
            </a:r>
          </a:p>
          <a:p>
            <a:pPr lvl="1"/>
            <a:r>
              <a:rPr lang="cs-CZ" sz="1000" b="1" dirty="0" smtClean="0"/>
              <a:t>omezovat plynulost provozu na pozemních komunikacích</a:t>
            </a:r>
            <a:r>
              <a:rPr lang="cs-CZ" sz="1000" dirty="0" smtClean="0"/>
              <a:t>, zejména bezdůvodně pomalou jízdou a pomalým předjížděním.</a:t>
            </a:r>
          </a:p>
          <a:p>
            <a:pPr lvl="1">
              <a:buNone/>
            </a:pPr>
            <a:endParaRPr lang="cs-CZ" sz="1000" dirty="0" smtClean="0"/>
          </a:p>
          <a:p>
            <a:pPr lvl="1"/>
            <a:r>
              <a:rPr lang="cs-CZ" sz="1000" dirty="0" smtClean="0"/>
              <a:t>řidič motorového vozidla o maximální přípustné hmotnosti nepřevyšující 3 500 kg a autobusu smí jet mimo obec rychlostí nejvýše 90 km/h; na silnici pro motorová vozidla rychlostí nejvýše 110 km/h a na dálnici rychlostí nejvýše 130 km/h</a:t>
            </a:r>
          </a:p>
          <a:p>
            <a:pPr lvl="1"/>
            <a:r>
              <a:rPr lang="cs-CZ" sz="1000" dirty="0" smtClean="0"/>
              <a:t>řidič </a:t>
            </a:r>
            <a:r>
              <a:rPr lang="cs-CZ" sz="1000" b="1" dirty="0" smtClean="0"/>
              <a:t>jiného motorového vozidla smí jet rychlostí nejvýše 80 km/h</a:t>
            </a:r>
          </a:p>
          <a:p>
            <a:pPr lvl="1"/>
            <a:endParaRPr lang="cs-CZ" sz="1000" dirty="0" smtClean="0"/>
          </a:p>
          <a:p>
            <a:pPr lvl="1"/>
            <a:r>
              <a:rPr lang="cs-CZ" sz="1000" dirty="0" smtClean="0"/>
              <a:t>v obci smí jet řidič rychlostí nejvýše 50 km/h, a jde-li o dálnici nebo silnici pro motorová vozidla, nejvýše 80 km/h</a:t>
            </a:r>
          </a:p>
          <a:p>
            <a:pPr lvl="1"/>
            <a:r>
              <a:rPr lang="cs-CZ" sz="1000" dirty="0" smtClean="0"/>
              <a:t>řidič nesmí překročit nejvyšší povolenou rychlost vozidla, a jde-li o jízdní soupravu, nejvyšší povolenou rychlost žádného z vozidel soupravy</a:t>
            </a:r>
          </a:p>
          <a:p>
            <a:pPr lvl="1"/>
            <a:endParaRPr lang="cs-CZ" sz="1000" dirty="0" smtClean="0"/>
          </a:p>
          <a:p>
            <a:pPr lvl="1"/>
            <a:r>
              <a:rPr lang="cs-CZ" sz="1000" dirty="0" smtClean="0"/>
              <a:t>místní úpravou provozu na pozemních komunikacích lze nejvyšší dovolenou rychlost podle odstavců snížit i zvýšit</a:t>
            </a:r>
          </a:p>
          <a:p>
            <a:pPr lvl="1"/>
            <a:endParaRPr lang="cs-CZ" sz="1000" dirty="0" smtClean="0"/>
          </a:p>
          <a:p>
            <a:pPr lvl="1"/>
            <a:r>
              <a:rPr lang="cs-CZ" sz="1000" dirty="0" smtClean="0"/>
              <a:t>při použití sněhových řetězů na vozidle smí jet řidič rychlostí nejvýše 50 km/h</a:t>
            </a:r>
          </a:p>
          <a:p>
            <a:pPr lvl="1"/>
            <a:endParaRPr lang="cs-CZ" sz="1000" dirty="0" smtClean="0"/>
          </a:p>
          <a:p>
            <a:endParaRPr lang="cs-CZ" sz="1800" dirty="0" smtClean="0"/>
          </a:p>
          <a:p>
            <a:endParaRPr lang="cs-CZ" sz="1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r>
              <a:rPr lang="cs-CZ" sz="1800" dirty="0" smtClean="0"/>
              <a:t>Odbočování (§ 21 </a:t>
            </a:r>
            <a:r>
              <a:rPr lang="cs-CZ" sz="1800" dirty="0" err="1" smtClean="0"/>
              <a:t>ZoSP</a:t>
            </a:r>
            <a:r>
              <a:rPr lang="cs-CZ" sz="1800" dirty="0" smtClean="0"/>
              <a:t>)</a:t>
            </a:r>
          </a:p>
          <a:p>
            <a:pPr lvl="1"/>
            <a:r>
              <a:rPr lang="cs-CZ" sz="1000" dirty="0" smtClean="0"/>
              <a:t>při odbočování na křižovatce nebo na místo ležící mimo pozemní komunikaci musí řidič dávat znamení o změně směru jízdy</a:t>
            </a:r>
          </a:p>
          <a:p>
            <a:pPr lvl="1"/>
            <a:r>
              <a:rPr lang="cs-CZ" sz="1000" dirty="0" smtClean="0"/>
              <a:t>při odbočování nesmí ohrozit řidiče jedoucí za ním </a:t>
            </a:r>
            <a:r>
              <a:rPr lang="cs-CZ" sz="1000" b="1" dirty="0" smtClean="0"/>
              <a:t>a musí dbát zvýšené opatrnosti</a:t>
            </a:r>
          </a:p>
          <a:p>
            <a:pPr lvl="1"/>
            <a:endParaRPr lang="cs-CZ" sz="1000" dirty="0" smtClean="0"/>
          </a:p>
          <a:p>
            <a:pPr lvl="1"/>
            <a:r>
              <a:rPr lang="cs-CZ" sz="1000" dirty="0" smtClean="0"/>
              <a:t>vyžadují-li to okolnosti, například při přepravě dlouhého nákladu, musí řidič zajistit bezpečné odbočení pomocí způsobilé a náležitě poučené osoby</a:t>
            </a:r>
          </a:p>
          <a:p>
            <a:pPr lvl="1"/>
            <a:endParaRPr lang="cs-CZ" sz="1000" dirty="0" smtClean="0"/>
          </a:p>
          <a:p>
            <a:pPr lvl="1"/>
            <a:r>
              <a:rPr lang="cs-CZ" sz="1000" b="1" dirty="0" smtClean="0"/>
              <a:t>řidič odbočující vlevo </a:t>
            </a:r>
            <a:r>
              <a:rPr lang="cs-CZ" sz="1000" dirty="0" smtClean="0"/>
              <a:t>musí dát přednost v jízdě </a:t>
            </a:r>
          </a:p>
          <a:p>
            <a:pPr lvl="1"/>
            <a:r>
              <a:rPr lang="cs-CZ" sz="1000" dirty="0" smtClean="0"/>
              <a:t>protijedoucím motorovým i nemotorovým vozidlům, </a:t>
            </a:r>
          </a:p>
          <a:p>
            <a:pPr lvl="1"/>
            <a:r>
              <a:rPr lang="cs-CZ" sz="1000" dirty="0" smtClean="0"/>
              <a:t>jezdcům na zvířeti, </a:t>
            </a:r>
          </a:p>
          <a:p>
            <a:pPr lvl="1"/>
            <a:r>
              <a:rPr lang="cs-CZ" sz="1000" dirty="0" smtClean="0"/>
              <a:t>protijdoucím organizovaným útvarům chodců a průvodcům hnaných zvířat se zvířaty, </a:t>
            </a:r>
          </a:p>
          <a:p>
            <a:pPr lvl="1"/>
            <a:r>
              <a:rPr lang="cs-CZ" sz="1000" dirty="0" smtClean="0"/>
              <a:t>tramvajím jedoucím v obou směrech a vozidlům jedoucím ve vyhrazeném jízdním pruhu, pro něž je tento jízdní pruh vyhrazen, </a:t>
            </a:r>
          </a:p>
          <a:p>
            <a:pPr lvl="1"/>
            <a:r>
              <a:rPr lang="cs-CZ" sz="1000" dirty="0" smtClean="0"/>
              <a:t>a cyklistům jedoucím v jízdním pruhu pro cyklisty.</a:t>
            </a:r>
          </a:p>
          <a:p>
            <a:pPr lvl="1"/>
            <a:endParaRPr lang="cs-CZ" sz="1000" dirty="0" smtClean="0"/>
          </a:p>
          <a:p>
            <a:pPr lvl="1"/>
            <a:r>
              <a:rPr lang="cs-CZ" sz="1000" b="1" dirty="0" smtClean="0"/>
              <a:t>řidič odbočující vpravo </a:t>
            </a:r>
            <a:r>
              <a:rPr lang="cs-CZ" sz="1000" dirty="0" smtClean="0"/>
              <a:t>musí dát přednost v jízdě </a:t>
            </a:r>
          </a:p>
          <a:p>
            <a:pPr lvl="1"/>
            <a:r>
              <a:rPr lang="cs-CZ" sz="1000" dirty="0" smtClean="0"/>
              <a:t>vozidlům jedoucím ve vyhrazeném jízdním pruhu, pro něž je tento jízdní pruh vyhrazen</a:t>
            </a:r>
          </a:p>
          <a:p>
            <a:pPr lvl="1"/>
            <a:r>
              <a:rPr lang="cs-CZ" sz="1000" dirty="0" smtClean="0"/>
              <a:t>a cyklistům jedoucím v jízdním pruhu pro cyklisty. </a:t>
            </a:r>
          </a:p>
          <a:p>
            <a:pPr lvl="1"/>
            <a:endParaRPr lang="cs-CZ" sz="1000" dirty="0" smtClean="0"/>
          </a:p>
          <a:p>
            <a:pPr lvl="1"/>
            <a:r>
              <a:rPr lang="cs-CZ" sz="1000" b="1" dirty="0" smtClean="0"/>
              <a:t>tramvaj, která při odbočování nebo jiné změně směru jízdy křižuje směr jízdy vozidla</a:t>
            </a:r>
            <a:r>
              <a:rPr lang="cs-CZ" sz="1000" dirty="0" smtClean="0"/>
              <a:t> jedoucího po její pravé nebo levé straně a dává znamení o změně směru jízdy, </a:t>
            </a:r>
            <a:r>
              <a:rPr lang="cs-CZ" sz="1000" b="1" dirty="0" smtClean="0"/>
              <a:t>má přednost v jízdě</a:t>
            </a:r>
          </a:p>
          <a:p>
            <a:pPr lvl="1"/>
            <a:endParaRPr lang="cs-CZ" sz="1000" dirty="0" smtClean="0"/>
          </a:p>
          <a:p>
            <a:endParaRPr lang="cs-CZ" sz="1800" dirty="0" smtClean="0"/>
          </a:p>
          <a:p>
            <a:endParaRPr lang="cs-CZ" sz="1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r>
              <a:rPr lang="cs-CZ" sz="1800" dirty="0" smtClean="0"/>
              <a:t>Jízda křižovatkou (§ 22 </a:t>
            </a:r>
            <a:r>
              <a:rPr lang="cs-CZ" sz="1800" dirty="0" err="1" smtClean="0"/>
              <a:t>ZoSP</a:t>
            </a:r>
            <a:r>
              <a:rPr lang="cs-CZ" sz="1800" dirty="0" smtClean="0"/>
              <a:t>)</a:t>
            </a:r>
          </a:p>
          <a:p>
            <a:pPr lvl="1"/>
            <a:r>
              <a:rPr lang="cs-CZ" sz="1000" dirty="0" smtClean="0"/>
              <a:t>řidič přijíždějící na křižovatku </a:t>
            </a:r>
            <a:r>
              <a:rPr lang="cs-CZ" sz="1000" b="1" dirty="0" smtClean="0"/>
              <a:t>po vedlejší pozemní komunikaci </a:t>
            </a:r>
            <a:r>
              <a:rPr lang="cs-CZ" sz="1000" dirty="0" smtClean="0"/>
              <a:t>označené dopravní značkou "Dej přednost v jízdě!" nebo "Stůj, dej přednost v jízdě!" </a:t>
            </a:r>
            <a:r>
              <a:rPr lang="cs-CZ" sz="1000" b="1" dirty="0" smtClean="0"/>
              <a:t>musí dát přednost v jízdě </a:t>
            </a:r>
          </a:p>
          <a:p>
            <a:pPr lvl="1"/>
            <a:r>
              <a:rPr lang="cs-CZ" sz="1000" dirty="0" smtClean="0"/>
              <a:t>vozidlům nebo jezdcům na zvířatech přijíždějícím po hlavní pozemní komunikaci nebo organizované skupině chodců nebo průvodcům hnaných zvířat se zvířaty přicházejícím po hlavní pozemní komunikaci</a:t>
            </a:r>
          </a:p>
          <a:p>
            <a:pPr lvl="1"/>
            <a:endParaRPr lang="cs-CZ" sz="1000" dirty="0" smtClean="0"/>
          </a:p>
          <a:p>
            <a:pPr lvl="1"/>
            <a:r>
              <a:rPr lang="cs-CZ" sz="1000" b="1" dirty="0" smtClean="0"/>
              <a:t>nevyplývá-li přednost v jízdě z pravidla výše, musí dát řidič přednost v jízdě </a:t>
            </a:r>
            <a:r>
              <a:rPr lang="cs-CZ" sz="1000" dirty="0" smtClean="0"/>
              <a:t>vozidlům nebo jezdcům na zvířatech přijíždějícím zprava nebo organizované skupině chodců nebo průvodcům hnaných zvířat se zvířaty přicházejícím </a:t>
            </a:r>
            <a:r>
              <a:rPr lang="cs-CZ" sz="1000" b="1" dirty="0" smtClean="0"/>
              <a:t>zprava</a:t>
            </a:r>
          </a:p>
          <a:p>
            <a:pPr lvl="1"/>
            <a:endParaRPr lang="cs-CZ" sz="1000" dirty="0" smtClean="0"/>
          </a:p>
          <a:p>
            <a:pPr lvl="1"/>
            <a:r>
              <a:rPr lang="cs-CZ" sz="1000" dirty="0" smtClean="0"/>
              <a:t>řidič </a:t>
            </a:r>
            <a:r>
              <a:rPr lang="cs-CZ" sz="1000" b="1" dirty="0" smtClean="0"/>
              <a:t>nesmí vjet do křižovatky, nedovoluje-li mu situace pokračovat v jízdě </a:t>
            </a:r>
            <a:r>
              <a:rPr lang="cs-CZ" sz="1000" dirty="0" smtClean="0"/>
              <a:t>v křižovatce a za křižovatkou, takže by byl nucen zastavit vozidlo v křižovatce (neplatí pro zastavení před přechodem nebo při odbočení vlevo)</a:t>
            </a:r>
          </a:p>
          <a:p>
            <a:pPr lvl="1">
              <a:buNone/>
            </a:pPr>
            <a:endParaRPr lang="cs-CZ" sz="1000" dirty="0" smtClean="0"/>
          </a:p>
          <a:p>
            <a:pPr lvl="1"/>
            <a:r>
              <a:rPr lang="cs-CZ" sz="1000" dirty="0" smtClean="0"/>
              <a:t>na příkaz dopravní značky "Stůj, dej přednost v jízdě!" musí řidič zastavit vozidlo na takovém místě, </a:t>
            </a:r>
            <a:r>
              <a:rPr lang="cs-CZ" sz="1000" b="1" dirty="0" smtClean="0"/>
              <a:t>odkud má do křižovatky náležitý rozhled</a:t>
            </a:r>
          </a:p>
          <a:p>
            <a:pPr lvl="1"/>
            <a:endParaRPr lang="cs-CZ" sz="1000" dirty="0" smtClean="0"/>
          </a:p>
          <a:p>
            <a:pPr lvl="1"/>
            <a:r>
              <a:rPr lang="cs-CZ" sz="1000" dirty="0" smtClean="0"/>
              <a:t>řidič vjíždějící na kruhový objezd označený dopravními značkami "Kruhový objezd" společně se značkou "Dej přednost v jízdě!" nebo "Kruhový objezd" společně se značkou "Stůj, dej přednost v jízdě" musí dát přednost v jízdě vozidlům a jezdcům na zvířatech jedoucím po kruhovém objezdu a organizovanému útvaru chodců a průvodci vedených a hnaných zvířat se zvířaty jdoucími po kruhovém objezdu</a:t>
            </a:r>
          </a:p>
          <a:p>
            <a:pPr lvl="1"/>
            <a:endParaRPr lang="cs-CZ" sz="1000" dirty="0" smtClean="0"/>
          </a:p>
          <a:p>
            <a:endParaRPr lang="cs-CZ" sz="1800" dirty="0" smtClean="0"/>
          </a:p>
          <a:p>
            <a:endParaRPr lang="cs-CZ" sz="18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r>
              <a:rPr lang="cs-CZ" sz="1800" dirty="0" smtClean="0"/>
              <a:t>Vjíždění na pozemní komunikaci (§ 23 </a:t>
            </a:r>
            <a:r>
              <a:rPr lang="cs-CZ" sz="1800" dirty="0" err="1" smtClean="0"/>
              <a:t>ZoSP</a:t>
            </a:r>
            <a:r>
              <a:rPr lang="cs-CZ" sz="1800" dirty="0" smtClean="0"/>
              <a:t>)</a:t>
            </a:r>
          </a:p>
          <a:p>
            <a:pPr lvl="1"/>
            <a:r>
              <a:rPr lang="cs-CZ" sz="1000" dirty="0" smtClean="0"/>
              <a:t>při vjíždění z místa ležícího mimo pozemní komunikaci na pozemní komunikaci musí dát řidič přednost v jízdě vozidlům nebo jezdcům na zvířatech jedoucím po pozemní komunikaci nebo organizovanému útvaru chodců nebo průvodcům hnaných zvířat se zvířaty jdoucím po pozemní komunikaci</a:t>
            </a:r>
          </a:p>
          <a:p>
            <a:pPr lvl="1"/>
            <a:r>
              <a:rPr lang="cs-CZ" sz="1000" b="1" dirty="0" smtClean="0"/>
              <a:t>to platí i při vjíždění z účelové pozemní komunikace </a:t>
            </a:r>
            <a:r>
              <a:rPr lang="cs-CZ" sz="1000" dirty="0" smtClean="0"/>
              <a:t>nebo ze stezky pro cyklisty nebo z obytné nebo pěší zóny na jinou pozemní komunikaci</a:t>
            </a:r>
          </a:p>
          <a:p>
            <a:pPr lvl="1"/>
            <a:endParaRPr lang="cs-CZ" sz="1000" dirty="0" smtClean="0"/>
          </a:p>
          <a:p>
            <a:pPr lvl="1"/>
            <a:r>
              <a:rPr lang="cs-CZ" sz="1000" dirty="0" smtClean="0"/>
              <a:t>vyžadují-li to okolnosti, zejména nedostatečný rozhled, musí řidič zajistit bezpečné vjetí na pozemní komunikaci pomocí způsobilé a náležitě poučené osoby</a:t>
            </a:r>
          </a:p>
          <a:p>
            <a:pPr lvl="1"/>
            <a:endParaRPr lang="cs-CZ" sz="1000" dirty="0" smtClean="0"/>
          </a:p>
          <a:p>
            <a:r>
              <a:rPr lang="cs-CZ" sz="1800" dirty="0" smtClean="0"/>
              <a:t>Otáčení a couvání (§ 24 </a:t>
            </a:r>
            <a:r>
              <a:rPr lang="cs-CZ" sz="1800" dirty="0" err="1" smtClean="0"/>
              <a:t>ZoSP</a:t>
            </a:r>
            <a:r>
              <a:rPr lang="cs-CZ" sz="1800" dirty="0" smtClean="0"/>
              <a:t>)</a:t>
            </a:r>
          </a:p>
          <a:p>
            <a:pPr lvl="1"/>
            <a:r>
              <a:rPr lang="cs-CZ" sz="1000" dirty="0" smtClean="0"/>
              <a:t>při otáčení platí obdobně ustanovení o odbočování (§ 21) a při otáčení na křižovatce též ustanovení o jízdě křižovatkou (§ 22)</a:t>
            </a:r>
          </a:p>
          <a:p>
            <a:pPr lvl="1"/>
            <a:r>
              <a:rPr lang="cs-CZ" sz="1000" dirty="0" smtClean="0"/>
              <a:t>při couvání řidič </a:t>
            </a:r>
            <a:r>
              <a:rPr lang="cs-CZ" sz="1000" b="1" dirty="0" smtClean="0"/>
              <a:t>nesmí ohrozit </a:t>
            </a:r>
            <a:r>
              <a:rPr lang="cs-CZ" sz="1000" dirty="0" smtClean="0"/>
              <a:t>ostatní účastníky provozu na pozemních komunikacích.</a:t>
            </a:r>
          </a:p>
          <a:p>
            <a:pPr lvl="1"/>
            <a:endParaRPr lang="cs-CZ" sz="1000" dirty="0" smtClean="0"/>
          </a:p>
          <a:p>
            <a:pPr lvl="1"/>
            <a:r>
              <a:rPr lang="cs-CZ" sz="1000" i="1" dirty="0" smtClean="0"/>
              <a:t>řidič nesmí otáčet a couvat:</a:t>
            </a:r>
          </a:p>
          <a:p>
            <a:pPr lvl="1"/>
            <a:r>
              <a:rPr lang="cs-CZ" sz="1000" b="1" dirty="0" smtClean="0"/>
              <a:t>na nepřehledných nebo jinak nebezpečných místech</a:t>
            </a:r>
            <a:r>
              <a:rPr lang="cs-CZ" sz="1000" dirty="0" smtClean="0"/>
              <a:t>, například v nepřehledné zatáčce a v její těsné blízkosti, před nepřehledným vrcholem stoupání pozemní komunikace, na něm a za ním,</a:t>
            </a:r>
          </a:p>
          <a:p>
            <a:pPr lvl="1"/>
            <a:r>
              <a:rPr lang="cs-CZ" sz="1000" b="1" dirty="0" smtClean="0"/>
              <a:t>na křižovatce s řízeným provozem</a:t>
            </a:r>
            <a:r>
              <a:rPr lang="cs-CZ" sz="1000" dirty="0" smtClean="0"/>
              <a:t> a v její těsné blízkosti,</a:t>
            </a:r>
          </a:p>
          <a:p>
            <a:pPr lvl="1"/>
            <a:r>
              <a:rPr lang="cs-CZ" sz="1000" b="1" dirty="0" smtClean="0"/>
              <a:t>na přechodu pro chodce</a:t>
            </a:r>
            <a:r>
              <a:rPr lang="cs-CZ" sz="1000" dirty="0" smtClean="0"/>
              <a:t>,</a:t>
            </a:r>
          </a:p>
          <a:p>
            <a:pPr lvl="1"/>
            <a:r>
              <a:rPr lang="cs-CZ" sz="1000" dirty="0" smtClean="0"/>
              <a:t>na přejezdu pro cyklisty,</a:t>
            </a:r>
          </a:p>
          <a:p>
            <a:pPr lvl="1"/>
            <a:r>
              <a:rPr lang="cs-CZ" sz="1000" dirty="0" smtClean="0"/>
              <a:t>na železničním přejezdu a v jeho těsné blízkosti,</a:t>
            </a:r>
          </a:p>
          <a:p>
            <a:pPr lvl="1"/>
            <a:r>
              <a:rPr lang="cs-CZ" sz="1000" dirty="0" smtClean="0"/>
              <a:t>v tunelu a v jeho těsné blízkosti,</a:t>
            </a:r>
          </a:p>
          <a:p>
            <a:pPr lvl="1"/>
            <a:r>
              <a:rPr lang="cs-CZ" sz="1000" b="1" dirty="0" smtClean="0"/>
              <a:t>na pozemní komunikaci s jednosměrným provozem</a:t>
            </a:r>
            <a:r>
              <a:rPr lang="cs-CZ" sz="1000" dirty="0" smtClean="0"/>
              <a:t>; smí však couvat, jestliže je to nezbytně nutné, například k zajetí do řady stojících vozidel nebo vyjetí z ní.</a:t>
            </a:r>
          </a:p>
          <a:p>
            <a:endParaRPr lang="cs-CZ" sz="1800" dirty="0" smtClean="0"/>
          </a:p>
          <a:p>
            <a:endParaRPr lang="cs-CZ" sz="1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r>
              <a:rPr lang="cs-CZ" sz="1800" dirty="0" smtClean="0"/>
              <a:t>Zastavení a stání (§ 25 - 27 </a:t>
            </a:r>
            <a:r>
              <a:rPr lang="cs-CZ" sz="1800" dirty="0" err="1" smtClean="0"/>
              <a:t>ZoSP</a:t>
            </a:r>
            <a:r>
              <a:rPr lang="cs-CZ" sz="1800" dirty="0" smtClean="0"/>
              <a:t>)</a:t>
            </a:r>
          </a:p>
          <a:p>
            <a:pPr lvl="1"/>
            <a:r>
              <a:rPr lang="cs-CZ" sz="1000" dirty="0" smtClean="0"/>
              <a:t>řidič </a:t>
            </a:r>
            <a:r>
              <a:rPr lang="cs-CZ" sz="1000" b="1" dirty="0" smtClean="0"/>
              <a:t>smí zastavit a stát jen</a:t>
            </a:r>
          </a:p>
          <a:p>
            <a:pPr lvl="1"/>
            <a:r>
              <a:rPr lang="cs-CZ" sz="1000" dirty="0" smtClean="0"/>
              <a:t>vpravo ve směru jízdy co nejblíže k okraji pozemní komunikace a na jednosměrné pozemní komunikaci vpravo i vlevo,</a:t>
            </a:r>
          </a:p>
          <a:p>
            <a:pPr lvl="1"/>
            <a:r>
              <a:rPr lang="cs-CZ" sz="1000" dirty="0" smtClean="0"/>
              <a:t>v jedné řadě a rovnoběžně s okrajem pozemní komunikace; nedojde-li k ohrožení bezpečnosti a plynulosti silničního provozu, smí v obci řidič vozidla o celkové hmotnosti nepřevyšující 3500 kg zastavit a stát kolmo, popřípadě šikmo k okraji pozemní komunikace nebo zastavit v druhé řadě</a:t>
            </a:r>
          </a:p>
          <a:p>
            <a:pPr lvl="1"/>
            <a:endParaRPr lang="cs-CZ" sz="1000" dirty="0" smtClean="0"/>
          </a:p>
          <a:p>
            <a:pPr lvl="1"/>
            <a:r>
              <a:rPr lang="cs-CZ" sz="1000" dirty="0" smtClean="0"/>
              <a:t>při stání musí zůstat </a:t>
            </a:r>
            <a:r>
              <a:rPr lang="cs-CZ" sz="1000" b="1" dirty="0" smtClean="0"/>
              <a:t>volný alespoň jeden jízdní pruh široký nejméně 3 m pro každý směr jízdy</a:t>
            </a:r>
            <a:r>
              <a:rPr lang="cs-CZ" sz="1000" dirty="0" smtClean="0"/>
              <a:t>; při zastavení musí zůstat volný alespoň jeden jízdní pruh široký nejméně 3 m pro oba směry jízdy </a:t>
            </a:r>
            <a:r>
              <a:rPr lang="cs-CZ" sz="1000" i="1" dirty="0" smtClean="0"/>
              <a:t>(v praxi ovšem mnohdy nevymahatelné)</a:t>
            </a:r>
          </a:p>
          <a:p>
            <a:pPr lvl="1">
              <a:buNone/>
            </a:pPr>
            <a:endParaRPr lang="cs-CZ" sz="1000" dirty="0" smtClean="0"/>
          </a:p>
          <a:p>
            <a:pPr lvl="1"/>
            <a:r>
              <a:rPr lang="cs-CZ" sz="1000" dirty="0" smtClean="0"/>
              <a:t>řidiči autobusu hromadné dopravy osob nebo trolejbusu </a:t>
            </a:r>
            <a:r>
              <a:rPr lang="cs-CZ" sz="1000" b="1" dirty="0" smtClean="0"/>
              <a:t>musí v obci řidiči ostatních vozidel umožnit vyjetí </a:t>
            </a:r>
            <a:r>
              <a:rPr lang="cs-CZ" sz="1000" dirty="0" smtClean="0"/>
              <a:t>ze zastávky nebo ze zastávkového pruhu, a to snížením rychlosti jízdy, popřípadě i zastavením vozidla; řidič autobusu nebo trolejbusu přitom nesmí ohrozit zejména řidiče vozidel jedoucích stejným směrem</a:t>
            </a:r>
          </a:p>
          <a:p>
            <a:pPr lvl="1"/>
            <a:endParaRPr lang="cs-CZ" sz="1000" dirty="0" smtClean="0"/>
          </a:p>
          <a:p>
            <a:pPr lvl="1"/>
            <a:r>
              <a:rPr lang="cs-CZ" sz="1000" dirty="0" smtClean="0"/>
              <a:t>otevírat dveře nebo boční stěny vozidla, jakož i nastupovat do vozidla nebo vystupovat z něho se smí jen tehdy, není-li tím ohrožena bezpečnost nastupujících nebo vystupujících osob ani jiných účastníků provozu na pozemních komunikacích</a:t>
            </a:r>
          </a:p>
          <a:p>
            <a:pPr lvl="1"/>
            <a:endParaRPr lang="cs-CZ" sz="1000" dirty="0" smtClean="0"/>
          </a:p>
          <a:p>
            <a:pPr lvl="1"/>
            <a:r>
              <a:rPr lang="cs-CZ" sz="1000" dirty="0" smtClean="0"/>
              <a:t>řidič, který se hodlá vzdálit od vozidla tak, že nemůže v případě potřeby okamžitě zasáhnout, musí učinit taková opatření, aby vozidlo nemohlo ohrozit bezpečnost provozu na pozemních komunikacích a nemohla je neoprávněně užít jiná osoba</a:t>
            </a:r>
          </a:p>
          <a:p>
            <a:pPr lvl="1"/>
            <a:endParaRPr lang="cs-CZ" sz="1000" dirty="0" smtClean="0"/>
          </a:p>
          <a:p>
            <a:pPr lvl="1"/>
            <a:r>
              <a:rPr lang="cs-CZ" sz="1000" dirty="0" smtClean="0"/>
              <a:t>řidič motorového vozidla, které je povinně vybaveno přenosným výstražným trojúhelníkem, musí tohoto </a:t>
            </a:r>
            <a:r>
              <a:rPr lang="cs-CZ" sz="1000" b="1" dirty="0" smtClean="0"/>
              <a:t>trojúhelníku užít po dobu nouzového stání</a:t>
            </a:r>
            <a:r>
              <a:rPr lang="cs-CZ" sz="1000" dirty="0" smtClean="0"/>
              <a:t>, například při přerušení jízdy pro závadu na vozidle nebo nákladu, v důsledku dopravní nehody nebo pro náhlou nevolnost, jestliže takové vozidlo tvoří překážku provozu na pozemních komunikacích</a:t>
            </a:r>
          </a:p>
          <a:p>
            <a:pPr lvl="1"/>
            <a:endParaRPr lang="cs-CZ" sz="1000" dirty="0" smtClean="0"/>
          </a:p>
          <a:p>
            <a:pPr lvl="1"/>
            <a:endParaRPr lang="cs-CZ" sz="1000" dirty="0" smtClean="0"/>
          </a:p>
          <a:p>
            <a:endParaRPr lang="cs-CZ" sz="1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r>
              <a:rPr lang="cs-CZ" sz="1800" dirty="0" smtClean="0"/>
              <a:t>Zastavení a stání (§ 25 - 27 </a:t>
            </a:r>
            <a:r>
              <a:rPr lang="cs-CZ" sz="1800" dirty="0" err="1" smtClean="0"/>
              <a:t>ZoSP</a:t>
            </a:r>
            <a:r>
              <a:rPr lang="cs-CZ" sz="1800" dirty="0" smtClean="0"/>
              <a:t>)</a:t>
            </a:r>
          </a:p>
          <a:p>
            <a:pPr lvl="1"/>
            <a:r>
              <a:rPr lang="cs-CZ" sz="1000" i="1" dirty="0" smtClean="0"/>
              <a:t>řidič nesmí zastavit a stát zejména:</a:t>
            </a:r>
          </a:p>
          <a:p>
            <a:pPr lvl="1"/>
            <a:r>
              <a:rPr lang="cs-CZ" sz="1000" b="1" dirty="0" smtClean="0"/>
              <a:t>v nepřehledné zatáčce a v její těsné blízkosti</a:t>
            </a:r>
            <a:r>
              <a:rPr lang="cs-CZ" sz="1000" dirty="0" smtClean="0"/>
              <a:t>,</a:t>
            </a:r>
          </a:p>
          <a:p>
            <a:pPr lvl="1"/>
            <a:r>
              <a:rPr lang="cs-CZ" sz="1000" b="1" dirty="0" smtClean="0"/>
              <a:t>před nepřehledným vrcholem stoupání </a:t>
            </a:r>
            <a:r>
              <a:rPr lang="cs-CZ" sz="1000" dirty="0" smtClean="0"/>
              <a:t>pozemní komunikace, na něm a za ním,</a:t>
            </a:r>
          </a:p>
          <a:p>
            <a:pPr lvl="1"/>
            <a:r>
              <a:rPr lang="cs-CZ" sz="1000" b="1" dirty="0" smtClean="0"/>
              <a:t>na přechodu pro chodce </a:t>
            </a:r>
            <a:r>
              <a:rPr lang="cs-CZ" sz="1000" dirty="0" smtClean="0"/>
              <a:t>nebo na přejezdu pro cyklisty a ve vzdálenosti kratší než 5 m před nimi,</a:t>
            </a:r>
          </a:p>
          <a:p>
            <a:pPr lvl="1"/>
            <a:r>
              <a:rPr lang="cs-CZ" sz="1000" b="1" dirty="0" smtClean="0"/>
              <a:t>na křižovatce a ve vzdálenosti kratší než 5 m před </a:t>
            </a:r>
            <a:r>
              <a:rPr lang="cs-CZ" sz="1000" dirty="0" smtClean="0"/>
              <a:t>hranicí křižovatky a 5 m za ní; tento zákaz neplatí v obci na křižovatce tvaru "T" na protější straně vyúsťující pozemní komunikace,</a:t>
            </a:r>
          </a:p>
          <a:p>
            <a:pPr lvl="1"/>
            <a:r>
              <a:rPr lang="cs-CZ" sz="1000" dirty="0" smtClean="0"/>
              <a:t>v místě, kde by vozidlo zakrývalo svislou dopravní značku nebo vodorovnou dopravní značku "Směrové šipky" nebo "Nápis na vozovce",</a:t>
            </a:r>
          </a:p>
          <a:p>
            <a:pPr lvl="1"/>
            <a:r>
              <a:rPr lang="cs-CZ" sz="1000" dirty="0" smtClean="0"/>
              <a:t>ve vzdálenosti kratší než 5 m od začátku a konce vodorovné dopravní značky "Podélná čára souvislá" nebo nástupního ostrůvku tam, kde by mezi touto dopravní značkou nebo nástupním ostrůvkem a vozidlem nezůstal volný alespoň jeden jízdní pruh široký         nejméně 3 m,</a:t>
            </a:r>
          </a:p>
          <a:p>
            <a:pPr lvl="1"/>
            <a:r>
              <a:rPr lang="cs-CZ" sz="1000" dirty="0" smtClean="0"/>
              <a:t>na mostě,</a:t>
            </a:r>
          </a:p>
          <a:p>
            <a:pPr lvl="1"/>
            <a:r>
              <a:rPr lang="cs-CZ" sz="1000" dirty="0" smtClean="0"/>
              <a:t>v tunelu; to neplatí v případě nouzového stání na místě označeném dopravní značkou "Nouzové stání"; v případě nouzového stání musí řidič vypnout motor,</a:t>
            </a:r>
          </a:p>
          <a:p>
            <a:pPr lvl="1"/>
            <a:r>
              <a:rPr lang="cs-CZ" sz="1000" dirty="0" smtClean="0"/>
              <a:t>před vjezdem na pozemní komunikaci z polní nebo lesní cesty nebo z místa ležícího mimo pozemní komunikaci,</a:t>
            </a:r>
          </a:p>
          <a:p>
            <a:pPr lvl="1"/>
            <a:r>
              <a:rPr lang="cs-CZ" sz="1000" dirty="0" smtClean="0"/>
              <a:t>na jiných místech, kde by tím byla ohrožena bezpečnost provozu na pozemních komunikacích, zejména jízda ostatních vozidel</a:t>
            </a:r>
          </a:p>
          <a:p>
            <a:pPr lvl="1"/>
            <a:endParaRPr lang="cs-CZ" sz="1000" dirty="0" smtClean="0"/>
          </a:p>
          <a:p>
            <a:pPr lvl="1"/>
            <a:r>
              <a:rPr lang="cs-CZ" sz="1000" dirty="0" smtClean="0"/>
              <a:t>v době od 5.00 do 19.00 hodin je zakázáno stání tam, kde by nezůstal mezi vozidlem a nejbližší tramvajovou kolejnicí </a:t>
            </a:r>
            <a:r>
              <a:rPr lang="cs-CZ" sz="1000" b="1" dirty="0" smtClean="0"/>
              <a:t>volný jízdní pruh široký nejméně 3,5 m</a:t>
            </a:r>
          </a:p>
          <a:p>
            <a:pPr lvl="1"/>
            <a:endParaRPr lang="cs-CZ" sz="1000" dirty="0" smtClean="0"/>
          </a:p>
          <a:p>
            <a:pPr lvl="1"/>
            <a:r>
              <a:rPr lang="cs-CZ" sz="1000" dirty="0" smtClean="0"/>
              <a:t>na silnicích I. třídy a za snížené viditelnosti i na silnicích II. a III. třídy je </a:t>
            </a:r>
            <a:r>
              <a:rPr lang="cs-CZ" sz="1000" b="1" dirty="0" smtClean="0"/>
              <a:t>mimo obec zakázáno zastavení a stání</a:t>
            </a:r>
            <a:r>
              <a:rPr lang="cs-CZ" sz="1000" dirty="0" smtClean="0"/>
              <a:t> jinde než na místech označených dopravní značkou jako parkoviště</a:t>
            </a:r>
          </a:p>
          <a:p>
            <a:pPr lvl="1"/>
            <a:endParaRPr lang="cs-CZ" sz="1000" dirty="0" smtClean="0"/>
          </a:p>
          <a:p>
            <a:pPr lvl="1"/>
            <a:endParaRPr lang="cs-CZ" sz="1000" dirty="0" smtClean="0"/>
          </a:p>
          <a:p>
            <a:pPr lvl="1"/>
            <a:endParaRPr lang="cs-CZ" sz="1000" dirty="0" smtClean="0"/>
          </a:p>
          <a:p>
            <a:endParaRPr lang="cs-CZ" sz="18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r>
              <a:rPr lang="cs-CZ" sz="1800" dirty="0" smtClean="0"/>
              <a:t>Znamení o změně směru jízdy (§ 30 </a:t>
            </a:r>
            <a:r>
              <a:rPr lang="cs-CZ" sz="1800" dirty="0" err="1" smtClean="0"/>
              <a:t>ZoSP</a:t>
            </a:r>
            <a:r>
              <a:rPr lang="cs-CZ" sz="1800" dirty="0" smtClean="0"/>
              <a:t>)</a:t>
            </a:r>
          </a:p>
          <a:p>
            <a:pPr lvl="1"/>
            <a:r>
              <a:rPr lang="cs-CZ" sz="1000" dirty="0" smtClean="0"/>
              <a:t>znamení o změně směru jízdy musí řidič dávat kromě případů uvedených v jednotlivých ustanoveních také </a:t>
            </a:r>
            <a:r>
              <a:rPr lang="cs-CZ" sz="1000" b="1" dirty="0" smtClean="0"/>
              <a:t>vždy při změně směru jízdy, vybočování z něho, nebo jestliže to vyžaduje bezpečnost provozu na pozemních komunikacích</a:t>
            </a:r>
            <a:endParaRPr lang="cs-CZ" sz="1000" dirty="0" smtClean="0"/>
          </a:p>
          <a:p>
            <a:pPr lvl="1"/>
            <a:r>
              <a:rPr lang="cs-CZ" sz="1000" dirty="0" smtClean="0"/>
              <a:t>znamení o změně směru jízdy musí řidič dávat včas před započetím jízdního úkonu s ohledem na okolnosti provozu na pozemních komunikacích, zejména na řidiče jedoucí za ním a na povahu jízdního úkonu</a:t>
            </a:r>
          </a:p>
          <a:p>
            <a:pPr lvl="1"/>
            <a:endParaRPr lang="cs-CZ" sz="1000" dirty="0" smtClean="0"/>
          </a:p>
          <a:p>
            <a:pPr lvl="1"/>
            <a:r>
              <a:rPr lang="cs-CZ" sz="1000" dirty="0" smtClean="0"/>
              <a:t>při vjíždění na kruhový objezd a jízdě po kruhovém objezdu, nepřejíždí-li z jednoho jízdního pruhu do druhého, řidič nedává znamení o změně směru jízdy; při vyjíždění z kruhového objezdu řidič je povinen dát znamení o změně směru jízdy</a:t>
            </a:r>
          </a:p>
          <a:p>
            <a:pPr lvl="1"/>
            <a:endParaRPr lang="cs-CZ" sz="1000" dirty="0" smtClean="0"/>
          </a:p>
          <a:p>
            <a:r>
              <a:rPr lang="cs-CZ" sz="1800" dirty="0" smtClean="0"/>
              <a:t>Osvětlení vozidel (§ 32 </a:t>
            </a:r>
            <a:r>
              <a:rPr lang="cs-CZ" sz="1800" dirty="0" err="1" smtClean="0"/>
              <a:t>ZoSP</a:t>
            </a:r>
            <a:r>
              <a:rPr lang="cs-CZ" sz="1800" dirty="0" smtClean="0"/>
              <a:t>)</a:t>
            </a:r>
          </a:p>
          <a:p>
            <a:pPr lvl="1"/>
            <a:r>
              <a:rPr lang="cs-CZ" sz="1000" dirty="0" smtClean="0"/>
              <a:t>motorové vozidlo musí mít </a:t>
            </a:r>
            <a:r>
              <a:rPr lang="cs-CZ" sz="1000" b="1" dirty="0" smtClean="0"/>
              <a:t>za jízdy rozsvícena obrysová světla a potkávací světla nebo světla pro denní svícení</a:t>
            </a:r>
            <a:r>
              <a:rPr lang="cs-CZ" sz="1000" dirty="0" smtClean="0"/>
              <a:t>, pokud je jimi vybaveno podle zvláštního právního předpisu</a:t>
            </a:r>
          </a:p>
          <a:p>
            <a:pPr lvl="1"/>
            <a:endParaRPr lang="cs-CZ" sz="1000" dirty="0" smtClean="0"/>
          </a:p>
          <a:p>
            <a:pPr lvl="1"/>
            <a:r>
              <a:rPr lang="cs-CZ" sz="1000" dirty="0" smtClean="0"/>
              <a:t>řidič nesmí užít dálková světla, je-li vozovka dostatečně a souvisle osvětlena nebo mohl-li by být oslněn řidič protijedoucího vozidla, řidič vozidla jedoucího před ním nebo jiný účastník provozu na pozemních komunikacích, strojvedoucí vlaku, řidič jiného drážního vozidla nebo řidič plavidla</a:t>
            </a:r>
          </a:p>
          <a:p>
            <a:pPr lvl="1"/>
            <a:endParaRPr lang="cs-CZ" sz="1000" dirty="0" smtClean="0"/>
          </a:p>
          <a:p>
            <a:pPr lvl="1"/>
            <a:r>
              <a:rPr lang="cs-CZ" sz="1000" dirty="0" smtClean="0"/>
              <a:t>přední světla do mlhy smí řidič užít jen za mlhy, sněžení nebo hustého deště</a:t>
            </a:r>
            <a:r>
              <a:rPr lang="cs-CZ" sz="1000" b="1" dirty="0" smtClean="0"/>
              <a:t>. Zadní světla do mlhy musí řidič za mlhy, sněžení nebo hustého deště užít vždy</a:t>
            </a:r>
            <a:endParaRPr lang="cs-CZ" sz="1000" dirty="0" smtClean="0"/>
          </a:p>
          <a:p>
            <a:pPr lvl="1"/>
            <a:endParaRPr lang="cs-CZ" sz="1000" dirty="0" smtClean="0"/>
          </a:p>
          <a:p>
            <a:pPr lvl="1"/>
            <a:r>
              <a:rPr lang="cs-CZ" sz="1000" dirty="0" smtClean="0"/>
              <a:t>vozidlo stojící za snížené viditelnosti v obci na místě, kde tvoří překážku provozu na pozemních komunikacích, nebo na pozemní komunikaci mimo obec musí mít rozsvícena alespoň na straně přivrácené ke středu pozemní komunikace obrysová nebo parkovací světla, popřípadě musí být osvětleno na straně přivrácené ke středu pozemní komunikace alespoň jedním bílým neoslňujícím světlem viditelným zpředu i zezadu (to neplatí na parkovišti)</a:t>
            </a:r>
          </a:p>
          <a:p>
            <a:pPr lvl="1"/>
            <a:endParaRPr lang="cs-CZ" sz="1000" dirty="0" smtClean="0"/>
          </a:p>
          <a:p>
            <a:pPr lvl="1"/>
            <a:endParaRPr lang="cs-CZ" sz="1000" dirty="0" smtClean="0"/>
          </a:p>
          <a:p>
            <a:pPr lvl="1"/>
            <a:endParaRPr lang="cs-CZ" sz="1000" dirty="0" smtClean="0"/>
          </a:p>
          <a:p>
            <a:pPr lvl="1"/>
            <a:endParaRPr lang="cs-CZ" sz="1000" dirty="0" smtClean="0"/>
          </a:p>
          <a:p>
            <a:endParaRPr lang="cs-CZ" sz="18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smtClean="0"/>
              <a:t>Jízda ve zvláštních případech</a:t>
            </a:r>
            <a:endParaRPr lang="cs-CZ" dirty="0"/>
          </a:p>
        </p:txBody>
      </p:sp>
      <p:sp>
        <p:nvSpPr>
          <p:cNvPr id="5" name="Zástupný symbol pro obsah 4"/>
          <p:cNvSpPr>
            <a:spLocks noGrp="1"/>
          </p:cNvSpPr>
          <p:nvPr>
            <p:ph idx="1"/>
          </p:nvPr>
        </p:nvSpPr>
        <p:spPr/>
        <p:txBody>
          <a:bodyPr/>
          <a:lstStyle/>
          <a:p>
            <a:pPr lvl="1">
              <a:buNone/>
            </a:pPr>
            <a:r>
              <a:rPr lang="cs-CZ" sz="1000" i="1" dirty="0" smtClean="0"/>
              <a:t>= </a:t>
            </a:r>
            <a:r>
              <a:rPr lang="cs-CZ" sz="1000" b="1" i="1" dirty="0" smtClean="0"/>
              <a:t>zvláštní podmínky pro provoz</a:t>
            </a:r>
            <a:r>
              <a:rPr lang="cs-CZ" sz="1000" i="1" dirty="0" smtClean="0"/>
              <a:t>, např. v těchto případech: </a:t>
            </a:r>
          </a:p>
          <a:p>
            <a:r>
              <a:rPr lang="cs-CZ" sz="1800" dirty="0" smtClean="0"/>
              <a:t>Provoz na dálnici (§ 35 - 38 </a:t>
            </a:r>
            <a:r>
              <a:rPr lang="cs-CZ" sz="1800" dirty="0" err="1" smtClean="0"/>
              <a:t>ZoSP</a:t>
            </a:r>
            <a:r>
              <a:rPr lang="cs-CZ" sz="1800" dirty="0" smtClean="0"/>
              <a:t>)</a:t>
            </a:r>
          </a:p>
          <a:p>
            <a:pPr lvl="1"/>
            <a:r>
              <a:rPr lang="cs-CZ" sz="1000" dirty="0" smtClean="0"/>
              <a:t>na dálnici je dovolen jen provoz motorových vozidel a jízdních souprav, jejichž nejvyšší dovolená rychlost není nižší než 80 km/h</a:t>
            </a:r>
          </a:p>
          <a:p>
            <a:pPr lvl="1"/>
            <a:r>
              <a:rPr lang="cs-CZ" sz="1000" dirty="0" smtClean="0"/>
              <a:t>mimo obslužná zařízení dálnice je </a:t>
            </a:r>
            <a:r>
              <a:rPr lang="cs-CZ" sz="1000" b="1" dirty="0" smtClean="0"/>
              <a:t>ostatním účastníkům provozu </a:t>
            </a:r>
            <a:r>
              <a:rPr lang="cs-CZ" sz="1000" dirty="0" smtClean="0"/>
              <a:t>na pozemních komunikacích </a:t>
            </a:r>
            <a:r>
              <a:rPr lang="cs-CZ" sz="1000" b="1" dirty="0" smtClean="0"/>
              <a:t>zakázán vstup na dálnici, chůze a jízda po dálnici</a:t>
            </a:r>
            <a:endParaRPr lang="cs-CZ" sz="1000" dirty="0" smtClean="0"/>
          </a:p>
          <a:p>
            <a:pPr lvl="1"/>
            <a:r>
              <a:rPr lang="cs-CZ" sz="1000" dirty="0" smtClean="0"/>
              <a:t>řidiči je na dálnici </a:t>
            </a:r>
            <a:r>
              <a:rPr lang="cs-CZ" sz="1000" b="1" dirty="0" smtClean="0"/>
              <a:t>zakázáno zastavení a stání </a:t>
            </a:r>
            <a:r>
              <a:rPr lang="cs-CZ" sz="1000" dirty="0" smtClean="0"/>
              <a:t>jinde než na místech označených jako parkoviště (vyjma případů nouzového zastavení a stání s povinností označit překážku provozu) </a:t>
            </a:r>
            <a:r>
              <a:rPr lang="cs-CZ" sz="1000" b="1" dirty="0" smtClean="0"/>
              <a:t>a otáčení, couvání a vjíždění na střední dělicí </a:t>
            </a:r>
            <a:r>
              <a:rPr lang="cs-CZ" sz="1000" dirty="0" smtClean="0"/>
              <a:t>pás včetně míst, kde je pás přerušen</a:t>
            </a:r>
          </a:p>
          <a:p>
            <a:pPr lvl="1"/>
            <a:endParaRPr lang="cs-CZ" sz="1000" dirty="0" smtClean="0"/>
          </a:p>
          <a:p>
            <a:r>
              <a:rPr lang="cs-CZ" sz="1800" dirty="0" smtClean="0"/>
              <a:t>Provoz v obytné zóně (§ 39 - 40 </a:t>
            </a:r>
            <a:r>
              <a:rPr lang="cs-CZ" sz="1800" dirty="0" err="1" smtClean="0"/>
              <a:t>ZoSP</a:t>
            </a:r>
            <a:r>
              <a:rPr lang="cs-CZ" sz="1800" dirty="0" smtClean="0"/>
              <a:t>)</a:t>
            </a:r>
          </a:p>
          <a:p>
            <a:pPr lvl="1"/>
            <a:r>
              <a:rPr lang="cs-CZ" sz="1000" dirty="0" smtClean="0"/>
              <a:t>v obytné a pěší zóně smějí chodci užívat pozemní komunikaci v celé její šířce, přičemž se na ně nevztahují obecná pravidla pro chůzi</a:t>
            </a:r>
          </a:p>
          <a:p>
            <a:pPr lvl="1"/>
            <a:r>
              <a:rPr lang="cs-CZ" sz="1000" dirty="0" smtClean="0"/>
              <a:t>jsou dovoleny hry dětí na pozemní komunikaci </a:t>
            </a:r>
          </a:p>
          <a:p>
            <a:pPr lvl="1"/>
            <a:r>
              <a:rPr lang="cs-CZ" sz="1000" dirty="0" smtClean="0"/>
              <a:t>v obytné zóně a pěší zóně smí řidič jet rychlostí nejvýše 20 km/h, přitom musí dbát zvýšené ohleduplnosti vůči chodcům, které nesmí ohrozit; v případě nutnosti musí zastavit vozidlo (avšak současně musí chodci umožnit vozidlům jízdu)</a:t>
            </a:r>
          </a:p>
          <a:p>
            <a:pPr lvl="1"/>
            <a:r>
              <a:rPr lang="cs-CZ" sz="1000" dirty="0" smtClean="0"/>
              <a:t>stání je dovoleno jen na místech označených jako parkoviště</a:t>
            </a:r>
          </a:p>
          <a:p>
            <a:pPr lvl="1"/>
            <a:endParaRPr lang="cs-CZ" sz="1000" dirty="0" smtClean="0"/>
          </a:p>
          <a:p>
            <a:r>
              <a:rPr lang="cs-CZ" sz="1800" dirty="0" smtClean="0"/>
              <a:t>Provoz vozidel v zimním období</a:t>
            </a:r>
          </a:p>
          <a:p>
            <a:pPr lvl="1"/>
            <a:r>
              <a:rPr lang="cs-CZ" sz="1000" dirty="0" smtClean="0"/>
              <a:t>v období od 1. listopadu do 31. března lze užít motorové vozidlo kategorie M k jízdě v provozu na pozemních komunikacích pouze za </a:t>
            </a:r>
            <a:r>
              <a:rPr lang="cs-CZ" sz="1000" b="1" dirty="0" smtClean="0"/>
              <a:t>podmínky použití zimních pneumatik</a:t>
            </a:r>
            <a:r>
              <a:rPr lang="cs-CZ" sz="1000" dirty="0" smtClean="0"/>
              <a:t> (obdobně také některá vozidla kategorie N), </a:t>
            </a:r>
            <a:r>
              <a:rPr lang="cs-CZ" sz="1000" i="1" dirty="0" smtClean="0"/>
              <a:t>pokud:</a:t>
            </a:r>
          </a:p>
          <a:p>
            <a:pPr lvl="1"/>
            <a:r>
              <a:rPr lang="cs-CZ" sz="1000" dirty="0" smtClean="0"/>
              <a:t>a) se na pozemní komunikaci nachází souvislá vrstva sněhu, led nebo námraza, nebo</a:t>
            </a:r>
          </a:p>
          <a:p>
            <a:pPr lvl="1"/>
            <a:r>
              <a:rPr lang="cs-CZ" sz="1000" dirty="0" smtClean="0"/>
              <a:t>b) lze vzhledem k povětrnostním podmínkám předpokládat, že se na pozemní komunikaci během jízdy může vyskytovat souvislá vrstva sněhu, led nebo námraza,</a:t>
            </a:r>
          </a:p>
          <a:p>
            <a:pPr lvl="1"/>
            <a:r>
              <a:rPr lang="cs-CZ" sz="1000" dirty="0" smtClean="0"/>
              <a:t>zimní pneumatiky musí mít hloubku dezénu hlavních dezénových drážek nebo zářezů nejméně 4 mm</a:t>
            </a:r>
          </a:p>
          <a:p>
            <a:pPr lvl="1"/>
            <a:r>
              <a:rPr lang="cs-CZ" sz="1000" dirty="0" smtClean="0"/>
              <a:t>neplatí pro náhradní pneumatiku použitou v případě nouzového dojetí</a:t>
            </a:r>
          </a:p>
          <a:p>
            <a:endParaRPr lang="cs-CZ" sz="1800" dirty="0" smtClean="0"/>
          </a:p>
          <a:p>
            <a:pPr lvl="1"/>
            <a:endParaRPr lang="cs-CZ" sz="1000" dirty="0" smtClean="0"/>
          </a:p>
          <a:p>
            <a:pPr lvl="1"/>
            <a:endParaRPr lang="cs-CZ" sz="1000" dirty="0" smtClean="0"/>
          </a:p>
          <a:p>
            <a:pPr lvl="1"/>
            <a:endParaRPr lang="cs-CZ" sz="1000" dirty="0" smtClean="0"/>
          </a:p>
          <a:p>
            <a:endParaRPr lang="cs-CZ" sz="1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smtClean="0"/>
              <a:t>Zvláštní ustanovení pro provoz</a:t>
            </a:r>
            <a:endParaRPr lang="cs-CZ" dirty="0"/>
          </a:p>
        </p:txBody>
      </p:sp>
      <p:sp>
        <p:nvSpPr>
          <p:cNvPr id="5" name="Zástupný symbol pro obsah 4"/>
          <p:cNvSpPr>
            <a:spLocks noGrp="1"/>
          </p:cNvSpPr>
          <p:nvPr>
            <p:ph idx="1"/>
          </p:nvPr>
        </p:nvSpPr>
        <p:spPr/>
        <p:txBody>
          <a:bodyPr/>
          <a:lstStyle/>
          <a:p>
            <a:pPr lvl="1">
              <a:buNone/>
            </a:pPr>
            <a:r>
              <a:rPr lang="cs-CZ" sz="1000" i="1" dirty="0" smtClean="0"/>
              <a:t>= </a:t>
            </a:r>
            <a:r>
              <a:rPr lang="cs-CZ" sz="1000" b="1" i="1" dirty="0" smtClean="0"/>
              <a:t>zvláštní ustanovení pro některé situace v provozu</a:t>
            </a:r>
            <a:r>
              <a:rPr lang="cs-CZ" sz="1000" i="1" dirty="0" smtClean="0"/>
              <a:t>, např. v těchto případech: </a:t>
            </a:r>
          </a:p>
          <a:p>
            <a:r>
              <a:rPr lang="cs-CZ" sz="1800" dirty="0" smtClean="0"/>
              <a:t>Dopravní nehoda (§ 47 </a:t>
            </a:r>
            <a:r>
              <a:rPr lang="cs-CZ" sz="1800" dirty="0" err="1" smtClean="0"/>
              <a:t>ZoSP</a:t>
            </a:r>
            <a:r>
              <a:rPr lang="cs-CZ" sz="1800" dirty="0" smtClean="0"/>
              <a:t>)</a:t>
            </a:r>
          </a:p>
          <a:p>
            <a:pPr lvl="1"/>
            <a:r>
              <a:rPr lang="cs-CZ" sz="1000" dirty="0" smtClean="0"/>
              <a:t>dopravní nehoda je </a:t>
            </a:r>
            <a:r>
              <a:rPr lang="cs-CZ" sz="1000" b="1" dirty="0" smtClean="0"/>
              <a:t>událost v provozu na pozemních komunikacích</a:t>
            </a:r>
            <a:r>
              <a:rPr lang="cs-CZ" sz="1000" dirty="0" smtClean="0"/>
              <a:t>, například havárie nebo srážka, která se stala nebo byla započata na pozemní komunikaci a při níž dojde k usmrcení nebo zranění osoby nebo ke škodě na majetku v přímé souvislosti s provozem vozidla v pohybu</a:t>
            </a:r>
          </a:p>
          <a:p>
            <a:pPr lvl="1"/>
            <a:endParaRPr lang="cs-CZ" sz="1000" dirty="0" smtClean="0"/>
          </a:p>
          <a:p>
            <a:pPr lvl="1"/>
            <a:r>
              <a:rPr lang="cs-CZ" sz="1000" i="1" dirty="0" smtClean="0"/>
              <a:t>řidič, který měl účast na dopravní nehodě, je povinen např.</a:t>
            </a:r>
          </a:p>
          <a:p>
            <a:pPr lvl="1"/>
            <a:r>
              <a:rPr lang="cs-CZ" sz="1000" b="1" dirty="0" smtClean="0"/>
              <a:t>zdržet se požití alkoholického nápoje a užití jiné návykové látky po nehodě </a:t>
            </a:r>
            <a:r>
              <a:rPr lang="cs-CZ" sz="1000" dirty="0" smtClean="0"/>
              <a:t>po dobu, do kdy by to bylo na újmu zjištění, zda před jízdou nebo během jízdy požil alkoholický nápoj nebo užil jinou návykovou látku</a:t>
            </a:r>
          </a:p>
          <a:p>
            <a:pPr lvl="1"/>
            <a:r>
              <a:rPr lang="cs-CZ" sz="1000" b="1" dirty="0" smtClean="0"/>
              <a:t>spolupracovat při zjišťování skutkového stavu</a:t>
            </a:r>
          </a:p>
          <a:p>
            <a:pPr lvl="1"/>
            <a:endParaRPr lang="cs-CZ" sz="1000" dirty="0" smtClean="0"/>
          </a:p>
          <a:p>
            <a:pPr lvl="1"/>
            <a:r>
              <a:rPr lang="cs-CZ" sz="1000" i="1" dirty="0" smtClean="0"/>
              <a:t>účastníci dopravní nehody jsou povinni např.</a:t>
            </a:r>
          </a:p>
          <a:p>
            <a:pPr lvl="1"/>
            <a:r>
              <a:rPr lang="cs-CZ" sz="1000" dirty="0" smtClean="0"/>
              <a:t>učinit vhodná opatření, aby nebyla ohrožena bezpečnost provozu na pozemních komunikacích v místě dopravní nehody; vyžadují-li to okolnosti, </a:t>
            </a:r>
            <a:r>
              <a:rPr lang="cs-CZ" sz="1000" b="1" dirty="0" smtClean="0"/>
              <a:t>jsou oprávněni zastavovat jiná vozidla</a:t>
            </a:r>
            <a:r>
              <a:rPr lang="cs-CZ" sz="1000" dirty="0" smtClean="0"/>
              <a:t>,</a:t>
            </a:r>
          </a:p>
          <a:p>
            <a:pPr lvl="1"/>
            <a:r>
              <a:rPr lang="cs-CZ" sz="1000" dirty="0" smtClean="0"/>
              <a:t>oznámit, v případech stanovených tímto zákonem, nehodu policii; došlo-li k zranění, </a:t>
            </a:r>
            <a:r>
              <a:rPr lang="cs-CZ" sz="1000" b="1" dirty="0" smtClean="0"/>
              <a:t>poskytnout podle svých schopností první pomoc </a:t>
            </a:r>
            <a:r>
              <a:rPr lang="cs-CZ" sz="1000" dirty="0" smtClean="0"/>
              <a:t>a k zraněné osobě přivolat poskytovatele zdravotnické záchranné služby,</a:t>
            </a:r>
          </a:p>
          <a:p>
            <a:pPr lvl="1"/>
            <a:r>
              <a:rPr lang="cs-CZ" sz="1000" dirty="0" smtClean="0"/>
              <a:t>označit místo dopravní nehody,</a:t>
            </a:r>
          </a:p>
          <a:p>
            <a:pPr lvl="1"/>
            <a:r>
              <a:rPr lang="cs-CZ" sz="1000" dirty="0" smtClean="0"/>
              <a:t>f) </a:t>
            </a:r>
            <a:r>
              <a:rPr lang="cs-CZ" sz="1000" b="1" dirty="0" smtClean="0"/>
              <a:t>prokázat si na požádání navzájem svou totožnost a sdělit údaje o vozidle</a:t>
            </a:r>
            <a:r>
              <a:rPr lang="cs-CZ" sz="1000" dirty="0" smtClean="0"/>
              <a:t>, které mělo účast na dopravní nehodě,</a:t>
            </a:r>
          </a:p>
          <a:p>
            <a:pPr lvl="1"/>
            <a:r>
              <a:rPr lang="cs-CZ" sz="1000" dirty="0" smtClean="0"/>
              <a:t>g) v případech, kdy nevznikne povinnost oznámit nehodu policii, </a:t>
            </a:r>
            <a:r>
              <a:rPr lang="cs-CZ" sz="1000" b="1" dirty="0" smtClean="0"/>
              <a:t>sepsat společný záznam o dopravní nehodě</a:t>
            </a:r>
            <a:r>
              <a:rPr lang="cs-CZ" sz="1000" dirty="0" smtClean="0"/>
              <a:t>, který podepíší a neprodleně předají pojistiteli; tento záznam musí obsahovat identifikaci místa a času dopravní nehody, jejích účastníků a vozidel, její příčiny, průběhu a následků.</a:t>
            </a:r>
          </a:p>
          <a:p>
            <a:pPr lvl="1"/>
            <a:endParaRPr lang="cs-CZ" sz="1000" dirty="0" smtClean="0"/>
          </a:p>
          <a:p>
            <a:pPr lvl="1"/>
            <a:r>
              <a:rPr lang="cs-CZ" sz="1000" dirty="0" smtClean="0"/>
              <a:t>dojde-li při dopravní nehodě k usmrcení nebo zranění osoby nebo k hmotné škodě převyšující zřejmě na některém ze zúčastněných vozidel včetně přepravovaných věcí </a:t>
            </a:r>
            <a:r>
              <a:rPr lang="cs-CZ" sz="1000" b="1" dirty="0" smtClean="0"/>
              <a:t>částku 100 000 Kč</a:t>
            </a:r>
            <a:r>
              <a:rPr lang="cs-CZ" sz="1000" dirty="0" smtClean="0"/>
              <a:t>, jsou účastníci dopravní nehody povinni např.</a:t>
            </a:r>
          </a:p>
          <a:p>
            <a:pPr lvl="1"/>
            <a:r>
              <a:rPr lang="cs-CZ" sz="1000" dirty="0" smtClean="0"/>
              <a:t>neprodleně ohlásit dopravní nehodu policistovi,</a:t>
            </a:r>
          </a:p>
          <a:p>
            <a:pPr lvl="1"/>
            <a:r>
              <a:rPr lang="cs-CZ" sz="1000" dirty="0" smtClean="0"/>
              <a:t>zdržet se jednání, které by bylo na újmu řádného vyšetření dopravní nehody, zejména přemístění vozidel</a:t>
            </a:r>
            <a:endParaRPr lang="cs-CZ" sz="1800" dirty="0" smtClean="0"/>
          </a:p>
          <a:p>
            <a:pPr lvl="1"/>
            <a:endParaRPr lang="cs-CZ" sz="1000" dirty="0" smtClean="0"/>
          </a:p>
          <a:p>
            <a:pPr lvl="1"/>
            <a:endParaRPr lang="cs-CZ" sz="1000" dirty="0" smtClean="0"/>
          </a:p>
          <a:p>
            <a:pPr lvl="1"/>
            <a:endParaRPr lang="cs-CZ" sz="1000" dirty="0" smtClean="0"/>
          </a:p>
          <a:p>
            <a:endParaRPr lang="cs-CZ"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Osnova prezentace</a:t>
            </a:r>
            <a:endParaRPr lang="cs-CZ" dirty="0"/>
          </a:p>
        </p:txBody>
      </p:sp>
      <p:sp>
        <p:nvSpPr>
          <p:cNvPr id="5" name="Zástupný symbol pro obsah 4"/>
          <p:cNvSpPr>
            <a:spLocks noGrp="1"/>
          </p:cNvSpPr>
          <p:nvPr>
            <p:ph idx="1"/>
          </p:nvPr>
        </p:nvSpPr>
        <p:spPr/>
        <p:txBody>
          <a:bodyPr/>
          <a:lstStyle/>
          <a:p>
            <a:r>
              <a:rPr lang="cs-CZ" sz="1600" dirty="0" smtClean="0"/>
              <a:t>Právní úprava</a:t>
            </a:r>
          </a:p>
          <a:p>
            <a:r>
              <a:rPr lang="cs-CZ" sz="1600" dirty="0" smtClean="0"/>
              <a:t>Práva a povinnosti</a:t>
            </a:r>
            <a:endParaRPr lang="cs-CZ" sz="1600" dirty="0" smtClean="0"/>
          </a:p>
          <a:p>
            <a:r>
              <a:rPr lang="cs-CZ" sz="1600" dirty="0" smtClean="0"/>
              <a:t>pravidla provozu</a:t>
            </a:r>
            <a:endParaRPr lang="cs-CZ" sz="1600" dirty="0" smtClean="0"/>
          </a:p>
          <a:p>
            <a:r>
              <a:rPr lang="cs-CZ" sz="1600" dirty="0" smtClean="0"/>
              <a:t>Jízda ve zvláštních </a:t>
            </a:r>
            <a:r>
              <a:rPr lang="cs-CZ" sz="1600" dirty="0" smtClean="0"/>
              <a:t>případech</a:t>
            </a:r>
          </a:p>
          <a:p>
            <a:r>
              <a:rPr lang="cs-CZ" sz="1600" dirty="0" smtClean="0"/>
              <a:t>Zvláštní ustanovení pro </a:t>
            </a:r>
            <a:r>
              <a:rPr lang="cs-CZ" sz="1600" dirty="0" smtClean="0"/>
              <a:t>provoz</a:t>
            </a:r>
          </a:p>
          <a:p>
            <a:r>
              <a:rPr lang="cs-CZ" sz="1600" dirty="0" smtClean="0"/>
              <a:t>Úprava řízení provozu</a:t>
            </a:r>
            <a:endParaRPr lang="cs-CZ" sz="1600" dirty="0" smtClean="0"/>
          </a:p>
          <a:p>
            <a:r>
              <a:rPr lang="cs-CZ" sz="1600" dirty="0" smtClean="0"/>
              <a:t>Řidičské oprávnění</a:t>
            </a:r>
            <a:endParaRPr lang="cs-CZ"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Úprava a řízení provozu</a:t>
            </a:r>
            <a:endParaRPr lang="cs-CZ" dirty="0"/>
          </a:p>
        </p:txBody>
      </p:sp>
      <p:sp>
        <p:nvSpPr>
          <p:cNvPr id="5" name="Zástupný symbol pro obsah 4"/>
          <p:cNvSpPr>
            <a:spLocks noGrp="1"/>
          </p:cNvSpPr>
          <p:nvPr>
            <p:ph idx="1"/>
          </p:nvPr>
        </p:nvSpPr>
        <p:spPr/>
        <p:txBody>
          <a:bodyPr/>
          <a:lstStyle/>
          <a:p>
            <a:r>
              <a:rPr lang="cs-CZ" sz="1800" dirty="0" smtClean="0"/>
              <a:t>Obecná, místní a přechodná úprava provozu (§ 61 </a:t>
            </a:r>
            <a:r>
              <a:rPr lang="cs-CZ" sz="1800" dirty="0" err="1" smtClean="0"/>
              <a:t>ZoSP</a:t>
            </a:r>
            <a:r>
              <a:rPr lang="cs-CZ" sz="1800" dirty="0" smtClean="0"/>
              <a:t>)</a:t>
            </a:r>
          </a:p>
          <a:p>
            <a:pPr lvl="1"/>
            <a:r>
              <a:rPr lang="cs-CZ" sz="1000" b="1" dirty="0" smtClean="0"/>
              <a:t>obecná úprava provozu </a:t>
            </a:r>
            <a:r>
              <a:rPr lang="cs-CZ" sz="1000" dirty="0" smtClean="0"/>
              <a:t>na pozemních komunikacích je stanovena tímto zákonem</a:t>
            </a:r>
          </a:p>
          <a:p>
            <a:pPr lvl="1"/>
            <a:endParaRPr lang="cs-CZ" sz="1000" dirty="0" smtClean="0"/>
          </a:p>
          <a:p>
            <a:pPr lvl="1"/>
            <a:r>
              <a:rPr lang="cs-CZ" sz="1000" b="1" dirty="0" smtClean="0"/>
              <a:t>místní úprava provozu</a:t>
            </a:r>
            <a:r>
              <a:rPr lang="cs-CZ" sz="1000" dirty="0" smtClean="0"/>
              <a:t> na pozemních komunikacích je úprava provozu na pozemních komunikacích provedená dopravními značkami, světelnými, případně i doprovodnými akustickými signály nebo dopravními zařízeními</a:t>
            </a:r>
          </a:p>
          <a:p>
            <a:pPr lvl="1"/>
            <a:endParaRPr lang="cs-CZ" sz="1000" dirty="0" smtClean="0"/>
          </a:p>
          <a:p>
            <a:pPr lvl="1"/>
            <a:r>
              <a:rPr lang="cs-CZ" sz="1000" b="1" dirty="0" smtClean="0"/>
              <a:t>přechodná úprava provozu </a:t>
            </a:r>
            <a:r>
              <a:rPr lang="cs-CZ" sz="1000" dirty="0" smtClean="0"/>
              <a:t>na pozemních komunikacích je úprava provozu na pozemních komunikacích provedená přenosnými dopravními značkami svislými, přechodnými dopravními značkami vodorovnými, světelnými signály a dopravními zařízeními</a:t>
            </a:r>
          </a:p>
          <a:p>
            <a:pPr lvl="1"/>
            <a:endParaRPr lang="cs-CZ" sz="1000" dirty="0" smtClean="0"/>
          </a:p>
          <a:p>
            <a:r>
              <a:rPr lang="cs-CZ" sz="1800" dirty="0" smtClean="0"/>
              <a:t>Vztahy mezi úpravami provozu (§ 76 </a:t>
            </a:r>
            <a:r>
              <a:rPr lang="cs-CZ" sz="1800" dirty="0" err="1" smtClean="0"/>
              <a:t>ZoSP</a:t>
            </a:r>
            <a:r>
              <a:rPr lang="cs-CZ" sz="1800" dirty="0" smtClean="0"/>
              <a:t>)</a:t>
            </a:r>
          </a:p>
          <a:p>
            <a:pPr lvl="1"/>
            <a:r>
              <a:rPr lang="cs-CZ" sz="1000" b="1" dirty="0" smtClean="0"/>
              <a:t>místní úprava </a:t>
            </a:r>
            <a:r>
              <a:rPr lang="cs-CZ" sz="1000" dirty="0" smtClean="0"/>
              <a:t>provozu na pozemních komunikacích </a:t>
            </a:r>
            <a:r>
              <a:rPr lang="cs-CZ" sz="1000" b="1" dirty="0" smtClean="0"/>
              <a:t>je nadřazená obecné</a:t>
            </a:r>
            <a:r>
              <a:rPr lang="cs-CZ" sz="1000" dirty="0" smtClean="0"/>
              <a:t> úpravě provozu na pozemních komunikacích</a:t>
            </a:r>
          </a:p>
          <a:p>
            <a:pPr lvl="1"/>
            <a:endParaRPr lang="cs-CZ" sz="1000" b="1" dirty="0" smtClean="0"/>
          </a:p>
          <a:p>
            <a:pPr lvl="1"/>
            <a:r>
              <a:rPr lang="cs-CZ" sz="1000" b="1" dirty="0" smtClean="0"/>
              <a:t>přechodná úprava </a:t>
            </a:r>
            <a:r>
              <a:rPr lang="cs-CZ" sz="1000" dirty="0" smtClean="0"/>
              <a:t>provozu na pozemních komunikacích </a:t>
            </a:r>
            <a:r>
              <a:rPr lang="cs-CZ" sz="1000" b="1" dirty="0" smtClean="0"/>
              <a:t>je nadřazena místní i obecné</a:t>
            </a:r>
            <a:r>
              <a:rPr lang="cs-CZ" sz="1000" dirty="0" smtClean="0"/>
              <a:t> úpravě provozu na pozemních komunikacích</a:t>
            </a:r>
          </a:p>
          <a:p>
            <a:pPr lvl="1"/>
            <a:endParaRPr lang="cs-CZ" sz="1000" dirty="0" smtClean="0"/>
          </a:p>
          <a:p>
            <a:pPr lvl="1"/>
            <a:r>
              <a:rPr lang="cs-CZ" sz="1000" b="1" dirty="0" smtClean="0"/>
              <a:t>svislé stálé dopravní značky </a:t>
            </a:r>
            <a:r>
              <a:rPr lang="cs-CZ" sz="1000" dirty="0" smtClean="0"/>
              <a:t>jsou </a:t>
            </a:r>
            <a:r>
              <a:rPr lang="cs-CZ" sz="1000" b="1" dirty="0" smtClean="0"/>
              <a:t>nadřazeny vodorovným </a:t>
            </a:r>
            <a:r>
              <a:rPr lang="cs-CZ" sz="1000" dirty="0" smtClean="0"/>
              <a:t>dopravním značkám</a:t>
            </a:r>
          </a:p>
          <a:p>
            <a:pPr lvl="1"/>
            <a:r>
              <a:rPr lang="cs-CZ" sz="1000" b="1" dirty="0" smtClean="0"/>
              <a:t>přechodné vodorovné dopravní značky </a:t>
            </a:r>
            <a:r>
              <a:rPr lang="cs-CZ" sz="1000" dirty="0" smtClean="0"/>
              <a:t>jsou </a:t>
            </a:r>
            <a:r>
              <a:rPr lang="cs-CZ" sz="1000" b="1" dirty="0" smtClean="0"/>
              <a:t>nadřazeny stálým vodorovným</a:t>
            </a:r>
            <a:r>
              <a:rPr lang="cs-CZ" sz="1000" dirty="0" smtClean="0"/>
              <a:t> dopravním značkám</a:t>
            </a:r>
          </a:p>
          <a:p>
            <a:pPr lvl="1"/>
            <a:r>
              <a:rPr lang="cs-CZ" sz="1000" b="1" dirty="0" smtClean="0"/>
              <a:t>přenosné svislé dopravní značky </a:t>
            </a:r>
            <a:r>
              <a:rPr lang="cs-CZ" sz="1000" dirty="0" smtClean="0"/>
              <a:t>jsou </a:t>
            </a:r>
            <a:r>
              <a:rPr lang="cs-CZ" sz="1000" b="1" dirty="0" smtClean="0"/>
              <a:t>nadřazeny všem </a:t>
            </a:r>
            <a:r>
              <a:rPr lang="cs-CZ" sz="1000" dirty="0" smtClean="0"/>
              <a:t>dopravním značkám</a:t>
            </a:r>
          </a:p>
          <a:p>
            <a:pPr lvl="1"/>
            <a:endParaRPr lang="cs-CZ" sz="1000" dirty="0" smtClean="0"/>
          </a:p>
          <a:p>
            <a:pPr lvl="1"/>
            <a:r>
              <a:rPr lang="cs-CZ" sz="1000" b="1" dirty="0" smtClean="0"/>
              <a:t>pokyny policisty</a:t>
            </a:r>
            <a:r>
              <a:rPr lang="cs-CZ" sz="1000" dirty="0" smtClean="0"/>
              <a:t>, strážníka obecní policie, vojenského policisty nebo příslušníka vojenské pořádkové služby </a:t>
            </a:r>
            <a:r>
              <a:rPr lang="cs-CZ" sz="1000" b="1" dirty="0" smtClean="0"/>
              <a:t>jsou nadřazeny přechodné, místní i obecné úpravě </a:t>
            </a:r>
            <a:r>
              <a:rPr lang="cs-CZ" sz="1000" dirty="0" smtClean="0"/>
              <a:t>provozu na pozemních komunikacích</a:t>
            </a:r>
          </a:p>
          <a:p>
            <a:pPr lvl="1"/>
            <a:endParaRPr lang="cs-CZ" sz="1000" dirty="0" smtClean="0"/>
          </a:p>
          <a:p>
            <a:pPr lvl="1"/>
            <a:r>
              <a:rPr lang="cs-CZ" sz="1000" dirty="0" smtClean="0"/>
              <a:t>světelné signály jsou nadřazeny svislým dopravním značkám upravujícím přednost</a:t>
            </a:r>
          </a:p>
          <a:p>
            <a:pPr lvl="1"/>
            <a:endParaRPr lang="cs-CZ" sz="1000" dirty="0" smtClean="0"/>
          </a:p>
          <a:p>
            <a:pPr lvl="1"/>
            <a:endParaRPr lang="cs-CZ" sz="1000" dirty="0" smtClean="0"/>
          </a:p>
          <a:p>
            <a:endParaRPr lang="cs-CZ" sz="18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smtClean="0"/>
              <a:t>Úprava a řízení provozu</a:t>
            </a:r>
            <a:endParaRPr lang="cs-CZ" dirty="0"/>
          </a:p>
        </p:txBody>
      </p:sp>
      <p:sp>
        <p:nvSpPr>
          <p:cNvPr id="5" name="Zástupný symbol pro obsah 4"/>
          <p:cNvSpPr>
            <a:spLocks noGrp="1"/>
          </p:cNvSpPr>
          <p:nvPr>
            <p:ph idx="1"/>
          </p:nvPr>
        </p:nvSpPr>
        <p:spPr/>
        <p:txBody>
          <a:bodyPr/>
          <a:lstStyle/>
          <a:p>
            <a:r>
              <a:rPr lang="cs-CZ" sz="1800" dirty="0" smtClean="0"/>
              <a:t>Dopravní značky (62 </a:t>
            </a:r>
            <a:r>
              <a:rPr lang="cs-CZ" sz="1800" dirty="0" err="1" smtClean="0"/>
              <a:t>ZoSP</a:t>
            </a:r>
            <a:r>
              <a:rPr lang="cs-CZ" sz="1800" dirty="0" smtClean="0"/>
              <a:t>)</a:t>
            </a:r>
          </a:p>
          <a:p>
            <a:pPr lvl="1"/>
            <a:r>
              <a:rPr lang="cs-CZ" sz="1000" dirty="0" smtClean="0"/>
              <a:t>rozlišují se dopravní značky svislé a vodorovné</a:t>
            </a:r>
          </a:p>
          <a:p>
            <a:pPr lvl="1"/>
            <a:r>
              <a:rPr lang="cs-CZ" sz="1000" b="1" dirty="0" smtClean="0"/>
              <a:t>svislé dopravní značky </a:t>
            </a:r>
            <a:r>
              <a:rPr lang="cs-CZ" sz="1000" dirty="0" smtClean="0"/>
              <a:t>jsou stálé, proměnné a přenosné</a:t>
            </a:r>
          </a:p>
          <a:p>
            <a:pPr lvl="1"/>
            <a:r>
              <a:rPr lang="cs-CZ" sz="1000" dirty="0" smtClean="0"/>
              <a:t>proměnná svislá dopravní značka je dopravní značka, jejíž činná plocha se může měnit</a:t>
            </a:r>
          </a:p>
          <a:p>
            <a:pPr lvl="1"/>
            <a:r>
              <a:rPr lang="cs-CZ" sz="1000" dirty="0" smtClean="0"/>
              <a:t>přenosnou svislou dopravní značkou se rozumí dopravní značka umístěná na červenobíle pruhovaném sloupku (stojánku) nebo na vozidle</a:t>
            </a:r>
          </a:p>
          <a:p>
            <a:pPr lvl="1"/>
            <a:r>
              <a:rPr lang="cs-CZ" sz="1000" b="1" dirty="0" smtClean="0"/>
              <a:t>vodorovné dopravní značky </a:t>
            </a:r>
            <a:r>
              <a:rPr lang="cs-CZ" sz="1000" dirty="0" smtClean="0"/>
              <a:t>jsou stálé a přechodné</a:t>
            </a:r>
          </a:p>
          <a:p>
            <a:pPr lvl="1"/>
            <a:r>
              <a:rPr lang="cs-CZ" sz="1000" dirty="0" smtClean="0"/>
              <a:t>vodorovné dopravní značky mohou být doplněny dopravními knoflíky </a:t>
            </a:r>
            <a:r>
              <a:rPr lang="cs-CZ" sz="1000" i="1" dirty="0" smtClean="0"/>
              <a:t>(= retro-reflexní prvky zasazené do vozovky)</a:t>
            </a:r>
          </a:p>
          <a:p>
            <a:pPr lvl="1"/>
            <a:endParaRPr lang="cs-CZ" sz="1000" dirty="0" smtClean="0"/>
          </a:p>
          <a:p>
            <a:pPr lvl="1"/>
            <a:r>
              <a:rPr lang="cs-CZ" sz="1000" b="1" dirty="0" smtClean="0"/>
              <a:t>prováděcí právní předpis stanoví </a:t>
            </a:r>
            <a:r>
              <a:rPr lang="cs-CZ" sz="1000" dirty="0" smtClean="0"/>
              <a:t>význam, užití, provedení a tvary dopravních značek a jejich symbolů</a:t>
            </a:r>
          </a:p>
          <a:p>
            <a:pPr lvl="1"/>
            <a:r>
              <a:rPr lang="cs-CZ" sz="1000" dirty="0" smtClean="0"/>
              <a:t>= přílohy k vyhlášce č. 294/2015 Sb., kterou se provádějí pravidla provozu na pozemních komunikacích</a:t>
            </a:r>
          </a:p>
          <a:p>
            <a:pPr lvl="1"/>
            <a:r>
              <a:rPr lang="cs-CZ" sz="1000" dirty="0" smtClean="0"/>
              <a:t>dopravní značky, světelné a akustické signály, dopravní zařízení a zařízení pro provozní informace musí svými rozměry, barvami a technickými požadavky odpovídat zvláštním technickým předpisům</a:t>
            </a:r>
          </a:p>
          <a:p>
            <a:pPr lvl="1"/>
            <a:r>
              <a:rPr lang="cs-CZ" sz="1000" dirty="0" smtClean="0"/>
              <a:t>= příslušné </a:t>
            </a:r>
            <a:r>
              <a:rPr lang="cs-CZ" sz="1000" b="1" dirty="0" smtClean="0"/>
              <a:t>technické normy </a:t>
            </a:r>
            <a:r>
              <a:rPr lang="cs-CZ" sz="1000" dirty="0" smtClean="0"/>
              <a:t>(např. ČSN 01 8020 Dopravní značky na pozemních komunikacích, ČSN 36 560-1-1 Světelná signalizační zařízení, technické a funkční požadavky, ČSN 73 6021 Světelná signalizační zařízení, umístění a použití návěstidel)</a:t>
            </a:r>
          </a:p>
          <a:p>
            <a:pPr lvl="1"/>
            <a:endParaRPr lang="cs-CZ" sz="1000" dirty="0" smtClean="0"/>
          </a:p>
          <a:p>
            <a:r>
              <a:rPr lang="cs-CZ" sz="1800" dirty="0" smtClean="0"/>
              <a:t>Užití dopravních značek (§ 78 </a:t>
            </a:r>
            <a:r>
              <a:rPr lang="cs-CZ" sz="1800" dirty="0" err="1" smtClean="0"/>
              <a:t>ZoSP</a:t>
            </a:r>
            <a:r>
              <a:rPr lang="cs-CZ" sz="1800" dirty="0" smtClean="0"/>
              <a:t>)</a:t>
            </a:r>
          </a:p>
          <a:p>
            <a:pPr lvl="1"/>
            <a:r>
              <a:rPr lang="cs-CZ" sz="1000" dirty="0" smtClean="0"/>
              <a:t>dopravní značky, světelné a akustické signály, dopravní zařízení a zařízení pro provozní informace </a:t>
            </a:r>
            <a:r>
              <a:rPr lang="cs-CZ" sz="1000" b="1" dirty="0" smtClean="0"/>
              <a:t>musí tvořit ucelený systém</a:t>
            </a:r>
            <a:endParaRPr lang="cs-CZ" sz="1000" dirty="0" smtClean="0"/>
          </a:p>
          <a:p>
            <a:pPr lvl="1"/>
            <a:r>
              <a:rPr lang="cs-CZ" sz="1000" dirty="0" smtClean="0"/>
              <a:t>smějí se užívat jen v takovém rozsahu a takovým způsobem, </a:t>
            </a:r>
            <a:r>
              <a:rPr lang="cs-CZ" sz="1000" b="1" dirty="0" smtClean="0"/>
              <a:t>jak to nezbytně vyžaduje bezpečnost a plynulost </a:t>
            </a:r>
            <a:r>
              <a:rPr lang="cs-CZ" sz="1000" dirty="0" smtClean="0"/>
              <a:t>provozu na pozemních komunikacích </a:t>
            </a:r>
            <a:r>
              <a:rPr lang="cs-CZ" sz="1000" b="1" dirty="0" smtClean="0"/>
              <a:t>nebo jiný důležitý veřejný zájem</a:t>
            </a:r>
            <a:endParaRPr lang="cs-CZ" sz="1000" dirty="0" smtClean="0"/>
          </a:p>
          <a:p>
            <a:pPr lvl="1"/>
            <a:endParaRPr lang="cs-CZ" sz="1000" dirty="0" smtClean="0"/>
          </a:p>
          <a:p>
            <a:pPr lvl="1"/>
            <a:r>
              <a:rPr lang="cs-CZ" sz="1000" dirty="0" smtClean="0"/>
              <a:t>v bezprostřední blízkosti pozemní komunikace v obci je </a:t>
            </a:r>
            <a:r>
              <a:rPr lang="cs-CZ" sz="1000" b="1" dirty="0" smtClean="0"/>
              <a:t>zakázáno umísťovat cokoliv, co by bylo možno zaměnit s dopravní značkou</a:t>
            </a:r>
            <a:r>
              <a:rPr lang="cs-CZ" sz="1000" dirty="0" smtClean="0"/>
              <a:t>, světelným a akustickým signálem, dopravním zařízením nebo zařízením pro dopravní informace nebo co by mohlo snižovat jejich viditelnost, rozpoznatelnost nebo účinnost, oslňovat účastníky provozu na pozemních komunikacích nebo rozptylovat pozornost</a:t>
            </a:r>
          </a:p>
          <a:p>
            <a:endParaRPr lang="cs-CZ" sz="18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Řidičské oprávnění</a:t>
            </a:r>
            <a:endParaRPr lang="cs-CZ" dirty="0"/>
          </a:p>
        </p:txBody>
      </p:sp>
      <p:sp>
        <p:nvSpPr>
          <p:cNvPr id="5" name="Zástupný symbol pro obsah 4"/>
          <p:cNvSpPr>
            <a:spLocks noGrp="1"/>
          </p:cNvSpPr>
          <p:nvPr>
            <p:ph idx="1"/>
          </p:nvPr>
        </p:nvSpPr>
        <p:spPr/>
        <p:txBody>
          <a:bodyPr/>
          <a:lstStyle/>
          <a:p>
            <a:r>
              <a:rPr lang="cs-CZ" sz="1000" dirty="0" smtClean="0"/>
              <a:t>řidičské oprávnění </a:t>
            </a:r>
            <a:r>
              <a:rPr lang="cs-CZ" sz="1000" b="1" dirty="0" smtClean="0"/>
              <a:t>opravňuje jeho držitele k řízení motorového vozidla </a:t>
            </a:r>
            <a:r>
              <a:rPr lang="cs-CZ" sz="1000" dirty="0" smtClean="0"/>
              <a:t>zařazeného do skupiny vozidel, pro kterou mu bylo řidičské oprávnění uděleno (§ 80 </a:t>
            </a:r>
            <a:r>
              <a:rPr lang="cs-CZ" sz="1000" dirty="0" err="1" smtClean="0"/>
              <a:t>ZoSP</a:t>
            </a:r>
            <a:r>
              <a:rPr lang="cs-CZ" sz="1000" dirty="0" smtClean="0"/>
              <a:t>)</a:t>
            </a:r>
          </a:p>
          <a:p>
            <a:pPr lvl="1"/>
            <a:endParaRPr lang="cs-CZ" sz="1000" dirty="0" smtClean="0"/>
          </a:p>
          <a:p>
            <a:r>
              <a:rPr lang="cs-CZ" sz="1800" dirty="0" smtClean="0"/>
              <a:t>Skupiny vozidel (§ 81 </a:t>
            </a:r>
            <a:r>
              <a:rPr lang="cs-CZ" sz="1800" dirty="0" err="1" smtClean="0"/>
              <a:t>ZoSP</a:t>
            </a:r>
            <a:r>
              <a:rPr lang="cs-CZ" sz="1800" dirty="0" smtClean="0"/>
              <a:t>)</a:t>
            </a:r>
          </a:p>
          <a:p>
            <a:pPr lvl="1"/>
            <a:r>
              <a:rPr lang="cs-CZ" sz="1000" b="1" dirty="0" smtClean="0"/>
              <a:t>A</a:t>
            </a:r>
            <a:r>
              <a:rPr lang="cs-CZ" sz="1000" dirty="0" smtClean="0"/>
              <a:t> (motocykly), </a:t>
            </a:r>
            <a:r>
              <a:rPr lang="cs-CZ" sz="1000" b="1" dirty="0" smtClean="0"/>
              <a:t>B</a:t>
            </a:r>
            <a:r>
              <a:rPr lang="cs-CZ" sz="1000" dirty="0" smtClean="0"/>
              <a:t> (osobní automobily), </a:t>
            </a:r>
            <a:r>
              <a:rPr lang="cs-CZ" sz="1000" b="1" dirty="0" smtClean="0"/>
              <a:t>C</a:t>
            </a:r>
            <a:r>
              <a:rPr lang="cs-CZ" sz="1000" dirty="0" smtClean="0"/>
              <a:t> (nákladní automobily), </a:t>
            </a:r>
            <a:r>
              <a:rPr lang="cs-CZ" sz="1000" b="1" dirty="0" smtClean="0"/>
              <a:t>D</a:t>
            </a:r>
            <a:r>
              <a:rPr lang="cs-CZ" sz="1000" dirty="0" smtClean="0"/>
              <a:t> (autobusy) a </a:t>
            </a:r>
            <a:r>
              <a:rPr lang="pl-PL" sz="1000" b="1" dirty="0" smtClean="0"/>
              <a:t>T</a:t>
            </a:r>
            <a:r>
              <a:rPr lang="pl-PL" sz="1000" dirty="0" smtClean="0"/>
              <a:t> (traktory a pracovní stroje samojízdné)</a:t>
            </a:r>
            <a:endParaRPr lang="cs-CZ" sz="1000" dirty="0" smtClean="0"/>
          </a:p>
          <a:p>
            <a:pPr lvl="1"/>
            <a:r>
              <a:rPr lang="cs-CZ" sz="1000" b="1" dirty="0" smtClean="0"/>
              <a:t>E</a:t>
            </a:r>
            <a:r>
              <a:rPr lang="cs-CZ" sz="1000" dirty="0" smtClean="0"/>
              <a:t> (přívěs nad 750 kg) - v kombinaci se skupinami výše (např. BE, CE, DE)</a:t>
            </a:r>
          </a:p>
          <a:p>
            <a:pPr lvl="1"/>
            <a:endParaRPr lang="cs-CZ" sz="1000" dirty="0" smtClean="0"/>
          </a:p>
          <a:p>
            <a:pPr lvl="1"/>
            <a:r>
              <a:rPr lang="cs-CZ" sz="1000" i="1" dirty="0" smtClean="0"/>
              <a:t>dále některé specifické skupiny, např.</a:t>
            </a:r>
          </a:p>
          <a:p>
            <a:pPr lvl="1"/>
            <a:r>
              <a:rPr lang="cs-CZ" sz="1000" dirty="0" smtClean="0"/>
              <a:t>AM = motorová vozidla s konstrukční rychlostí nepřevyšující 45 km/h</a:t>
            </a:r>
          </a:p>
          <a:p>
            <a:pPr lvl="1"/>
            <a:r>
              <a:rPr lang="cs-CZ" sz="1000" dirty="0" smtClean="0"/>
              <a:t>A1 a A2 = zejména motocykly s nižším výkonem</a:t>
            </a:r>
          </a:p>
          <a:p>
            <a:pPr lvl="1"/>
            <a:endParaRPr lang="cs-CZ" sz="1000" dirty="0" smtClean="0"/>
          </a:p>
          <a:p>
            <a:r>
              <a:rPr lang="cs-CZ" sz="1800" dirty="0" smtClean="0"/>
              <a:t>Rovnocennost řidičských oprávnění (§ 81 </a:t>
            </a:r>
            <a:r>
              <a:rPr lang="cs-CZ" sz="1800" dirty="0" err="1" smtClean="0"/>
              <a:t>ZoSP</a:t>
            </a:r>
            <a:r>
              <a:rPr lang="cs-CZ" sz="1800" dirty="0" smtClean="0"/>
              <a:t>)</a:t>
            </a:r>
          </a:p>
          <a:p>
            <a:pPr lvl="1"/>
            <a:r>
              <a:rPr lang="cs-CZ" sz="1000" dirty="0" smtClean="0"/>
              <a:t>např. B opravňuje také k řízení vozidel zařazených do skupiny A1 s automatickou převodovkou a vozidel zařazených do skupiny B1</a:t>
            </a:r>
          </a:p>
          <a:p>
            <a:pPr lvl="1"/>
            <a:r>
              <a:rPr lang="cs-CZ" sz="1000" dirty="0" smtClean="0"/>
              <a:t>A opravňuje také k řízení vozidel zařazených do skupin A1 a A2 apod.</a:t>
            </a:r>
          </a:p>
          <a:p>
            <a:pPr lvl="1"/>
            <a:endParaRPr lang="cs-CZ" sz="1000" dirty="0" smtClean="0"/>
          </a:p>
          <a:p>
            <a:r>
              <a:rPr lang="cs-CZ" sz="1800" dirty="0" smtClean="0"/>
              <a:t>Věk pro udělení (§ 83 </a:t>
            </a:r>
            <a:r>
              <a:rPr lang="cs-CZ" sz="1800" dirty="0" err="1" smtClean="0"/>
              <a:t>ZoSP</a:t>
            </a:r>
            <a:r>
              <a:rPr lang="cs-CZ" sz="1800" dirty="0" smtClean="0"/>
              <a:t>)</a:t>
            </a:r>
          </a:p>
          <a:p>
            <a:pPr lvl="1"/>
            <a:r>
              <a:rPr lang="cs-CZ" sz="1000" i="1" dirty="0" smtClean="0"/>
              <a:t>minimální požadavky, např.:</a:t>
            </a:r>
          </a:p>
          <a:p>
            <a:pPr lvl="1"/>
            <a:r>
              <a:rPr lang="cs-CZ" sz="1000" dirty="0" smtClean="0"/>
              <a:t>15 let, jedná-li se o skupinu AM</a:t>
            </a:r>
          </a:p>
          <a:p>
            <a:pPr lvl="1"/>
            <a:r>
              <a:rPr lang="cs-CZ" sz="1000" b="1" dirty="0" smtClean="0"/>
              <a:t>18 let</a:t>
            </a:r>
            <a:r>
              <a:rPr lang="cs-CZ" sz="1000" dirty="0" smtClean="0"/>
              <a:t>, jedná-li se o skupiny A2, </a:t>
            </a:r>
            <a:r>
              <a:rPr lang="cs-CZ" sz="1000" b="1" dirty="0" smtClean="0"/>
              <a:t>B</a:t>
            </a:r>
            <a:r>
              <a:rPr lang="cs-CZ" sz="1000" dirty="0" smtClean="0"/>
              <a:t>, </a:t>
            </a:r>
            <a:r>
              <a:rPr lang="cs-CZ" sz="1000" dirty="0" err="1" smtClean="0"/>
              <a:t>B</a:t>
            </a:r>
            <a:r>
              <a:rPr lang="cs-CZ" sz="1000" dirty="0" smtClean="0"/>
              <a:t>+E, C1 a C1+E</a:t>
            </a:r>
          </a:p>
          <a:p>
            <a:pPr lvl="1"/>
            <a:r>
              <a:rPr lang="cs-CZ" sz="1000" dirty="0" smtClean="0"/>
              <a:t>24 let, jedná-li se o skupiny A, D a D+E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Řidičské oprávnění</a:t>
            </a:r>
            <a:endParaRPr lang="cs-CZ" dirty="0"/>
          </a:p>
        </p:txBody>
      </p:sp>
      <p:sp>
        <p:nvSpPr>
          <p:cNvPr id="5" name="Zástupný symbol pro obsah 4"/>
          <p:cNvSpPr>
            <a:spLocks noGrp="1"/>
          </p:cNvSpPr>
          <p:nvPr>
            <p:ph idx="1"/>
          </p:nvPr>
        </p:nvSpPr>
        <p:spPr/>
        <p:txBody>
          <a:bodyPr/>
          <a:lstStyle/>
          <a:p>
            <a:r>
              <a:rPr lang="cs-CZ" sz="1800" dirty="0" smtClean="0"/>
              <a:t>Podmínky udělení a držení řidičského oprávnění (§ 82 </a:t>
            </a:r>
            <a:r>
              <a:rPr lang="cs-CZ" sz="1800" dirty="0" err="1" smtClean="0"/>
              <a:t>ZoSP</a:t>
            </a:r>
            <a:r>
              <a:rPr lang="cs-CZ" sz="1800" dirty="0" smtClean="0"/>
              <a:t>)</a:t>
            </a:r>
          </a:p>
          <a:p>
            <a:pPr lvl="1"/>
            <a:r>
              <a:rPr lang="cs-CZ" sz="1000" dirty="0" smtClean="0"/>
              <a:t>řidičské oprávnění lze udělit pouze osobě, která (zejména):</a:t>
            </a:r>
          </a:p>
          <a:p>
            <a:pPr lvl="1"/>
            <a:r>
              <a:rPr lang="cs-CZ" sz="1000" dirty="0" smtClean="0"/>
              <a:t>a) dosáhla věku stanoveného tímto zákonem</a:t>
            </a:r>
          </a:p>
          <a:p>
            <a:pPr lvl="1"/>
            <a:r>
              <a:rPr lang="cs-CZ" sz="1000" dirty="0" smtClean="0"/>
              <a:t>b) je zdravotně způsobilá k řízení motorových vozidel</a:t>
            </a:r>
          </a:p>
          <a:p>
            <a:pPr lvl="1"/>
            <a:r>
              <a:rPr lang="cs-CZ" sz="1000" dirty="0" smtClean="0"/>
              <a:t>c) je odborně způsobilá k řízení motorových vozidel</a:t>
            </a:r>
          </a:p>
          <a:p>
            <a:pPr lvl="1"/>
            <a:r>
              <a:rPr lang="cs-CZ" sz="1000" dirty="0" smtClean="0"/>
              <a:t>d) má na území České republiky obvyklé bydliště nebo zde alespoň 6 měsíců studuje</a:t>
            </a:r>
          </a:p>
          <a:p>
            <a:pPr lvl="1"/>
            <a:endParaRPr lang="cs-CZ" sz="1000" dirty="0" smtClean="0"/>
          </a:p>
          <a:p>
            <a:r>
              <a:rPr lang="cs-CZ" sz="1800" dirty="0" smtClean="0"/>
              <a:t>Zdravotní způsobilost k řízení motorových vozidel (§ 84 a </a:t>
            </a:r>
            <a:r>
              <a:rPr lang="cs-CZ" sz="1800" dirty="0" err="1" smtClean="0"/>
              <a:t>násl</a:t>
            </a:r>
            <a:r>
              <a:rPr lang="cs-CZ" sz="1800" dirty="0" smtClean="0"/>
              <a:t>. </a:t>
            </a:r>
            <a:r>
              <a:rPr lang="cs-CZ" sz="1800" dirty="0" err="1" smtClean="0"/>
              <a:t>ZoSP</a:t>
            </a:r>
            <a:r>
              <a:rPr lang="cs-CZ" sz="1800" dirty="0" smtClean="0"/>
              <a:t>)</a:t>
            </a:r>
          </a:p>
          <a:p>
            <a:pPr lvl="1"/>
            <a:r>
              <a:rPr lang="cs-CZ" sz="1000" dirty="0" smtClean="0"/>
              <a:t>zdravotní způsobilostí k řízení motorových vozidel se rozumí </a:t>
            </a:r>
            <a:r>
              <a:rPr lang="cs-CZ" sz="1000" b="1" dirty="0" smtClean="0"/>
              <a:t>tělesná a duševní schopnost k řízení</a:t>
            </a:r>
            <a:r>
              <a:rPr lang="cs-CZ" sz="1000" dirty="0" smtClean="0"/>
              <a:t> motorových vozidel</a:t>
            </a:r>
          </a:p>
          <a:p>
            <a:pPr lvl="1"/>
            <a:r>
              <a:rPr lang="cs-CZ" sz="1000" dirty="0" smtClean="0"/>
              <a:t>zdravotní způsobilost posuzuje a posudek o zdravotní způsobilosti vydává posuzující lékař na základě prohlášení žadatele o řidičské oprávnění nebo držitele řidičského oprávnění, výsledku lékařské prohlídky a dalších potřebných odborných vyšetření</a:t>
            </a:r>
          </a:p>
          <a:p>
            <a:pPr lvl="1"/>
            <a:endParaRPr lang="cs-CZ" sz="1000" dirty="0" smtClean="0"/>
          </a:p>
          <a:p>
            <a:pPr lvl="1"/>
            <a:r>
              <a:rPr lang="cs-CZ" sz="1000" b="1" dirty="0" smtClean="0"/>
              <a:t>pravidelné lékařské prohlídky </a:t>
            </a:r>
            <a:r>
              <a:rPr lang="cs-CZ" sz="1000" dirty="0" smtClean="0"/>
              <a:t>pro „profesionální řidiče“ a dále od 65 let věku výše</a:t>
            </a:r>
          </a:p>
          <a:p>
            <a:pPr lvl="1"/>
            <a:endParaRPr lang="cs-CZ" sz="1000" dirty="0" smtClean="0"/>
          </a:p>
          <a:p>
            <a:pPr lvl="1"/>
            <a:r>
              <a:rPr lang="cs-CZ" sz="1000" dirty="0" smtClean="0"/>
              <a:t>v některých případech pak také </a:t>
            </a:r>
            <a:r>
              <a:rPr lang="cs-CZ" sz="1000" b="1" dirty="0" smtClean="0"/>
              <a:t>dopravně psychologické vyšetření</a:t>
            </a:r>
            <a:r>
              <a:rPr lang="cs-CZ" sz="1000" dirty="0" smtClean="0"/>
              <a:t>, kterým se zjišťuje psychická způsobilost k řízení</a:t>
            </a:r>
          </a:p>
          <a:p>
            <a:pPr lvl="1"/>
            <a:r>
              <a:rPr lang="cs-CZ" sz="1000" dirty="0" smtClean="0"/>
              <a:t>někteří „profesionální řidiči“ a dále v případech pozbytí řidičského oprávnění , resp. žádosti o jeho vrácení</a:t>
            </a:r>
          </a:p>
          <a:p>
            <a:pPr lvl="1"/>
            <a:r>
              <a:rPr lang="cs-CZ" sz="1000" dirty="0" smtClean="0"/>
              <a:t>zejména v případě „vybodování“ nebo trestu zákazu činnosti spočívajícího v zákazu řízení motorových vozidel</a:t>
            </a:r>
          </a:p>
          <a:p>
            <a:pPr lvl="1"/>
            <a:endParaRPr lang="cs-CZ" sz="1000" dirty="0" smtClean="0"/>
          </a:p>
          <a:p>
            <a:r>
              <a:rPr lang="cs-CZ" sz="1800" dirty="0" smtClean="0"/>
              <a:t>Odborná způsobilost k řízení motorových vozidel (§ 90 </a:t>
            </a:r>
            <a:r>
              <a:rPr lang="cs-CZ" sz="1800" dirty="0" err="1" smtClean="0"/>
              <a:t>ZoSP</a:t>
            </a:r>
            <a:r>
              <a:rPr lang="cs-CZ" sz="1800" dirty="0" smtClean="0"/>
              <a:t>)</a:t>
            </a:r>
          </a:p>
          <a:p>
            <a:pPr lvl="1"/>
            <a:r>
              <a:rPr lang="cs-CZ" sz="1000" dirty="0" smtClean="0"/>
              <a:t>řidičské oprávnění může být uděleno pouze osobě, která získala odbornou způsobilost k řízení motorových vozidel podle zvláštního právního předpisu = zákona č. 247/2000 Sb., o získávání a zdokonalování odborné způsobilosti k řízení motorových vozidel a o změnách některých zákonů (= </a:t>
            </a:r>
            <a:r>
              <a:rPr lang="cs-CZ" sz="1000" b="1" dirty="0" smtClean="0"/>
              <a:t>„autoškola“</a:t>
            </a:r>
            <a:r>
              <a:rPr lang="cs-CZ" sz="1000" dirty="0" smtClean="0"/>
              <a:t>)</a:t>
            </a:r>
          </a:p>
          <a:p>
            <a:pPr lvl="1"/>
            <a:endParaRPr lang="cs-CZ" sz="1000" dirty="0" smtClean="0"/>
          </a:p>
          <a:p>
            <a:pPr lvl="1"/>
            <a:endParaRPr lang="cs-CZ" sz="1000" dirty="0" smtClean="0"/>
          </a:p>
          <a:p>
            <a:pPr lvl="1"/>
            <a:endParaRPr lang="cs-CZ" sz="1000" dirty="0" smtClean="0"/>
          </a:p>
          <a:p>
            <a:pPr lvl="1"/>
            <a:endParaRPr lang="cs-CZ" sz="1000" dirty="0" smtClean="0"/>
          </a:p>
          <a:p>
            <a:pPr lvl="1"/>
            <a:endParaRPr lang="cs-CZ" sz="1000" dirty="0" smtClean="0"/>
          </a:p>
          <a:p>
            <a:pPr lvl="1"/>
            <a:endParaRPr lang="cs-CZ" sz="1000" dirty="0" smtClean="0"/>
          </a:p>
          <a:p>
            <a:pPr lvl="1"/>
            <a:endParaRPr lang="cs-CZ" sz="1000" dirty="0" smtClean="0"/>
          </a:p>
          <a:p>
            <a:pPr lvl="1"/>
            <a:endParaRPr lang="cs-CZ" sz="1800" dirty="0" smtClean="0"/>
          </a:p>
          <a:p>
            <a:pPr lvl="1"/>
            <a:endParaRPr lang="cs-CZ" sz="10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Řidičské oprávnění</a:t>
            </a:r>
            <a:endParaRPr lang="cs-CZ" dirty="0"/>
          </a:p>
        </p:txBody>
      </p:sp>
      <p:sp>
        <p:nvSpPr>
          <p:cNvPr id="5" name="Zástupný symbol pro obsah 4"/>
          <p:cNvSpPr>
            <a:spLocks noGrp="1"/>
          </p:cNvSpPr>
          <p:nvPr>
            <p:ph idx="1"/>
          </p:nvPr>
        </p:nvSpPr>
        <p:spPr/>
        <p:txBody>
          <a:bodyPr/>
          <a:lstStyle/>
          <a:p>
            <a:r>
              <a:rPr lang="cs-CZ" sz="1800" dirty="0" smtClean="0"/>
              <a:t>Řidičský průkaz (§ 103 a </a:t>
            </a:r>
            <a:r>
              <a:rPr lang="cs-CZ" sz="1800" dirty="0" err="1" smtClean="0"/>
              <a:t>násl</a:t>
            </a:r>
            <a:r>
              <a:rPr lang="cs-CZ" sz="1800" dirty="0" smtClean="0"/>
              <a:t>. </a:t>
            </a:r>
            <a:r>
              <a:rPr lang="cs-CZ" sz="1800" dirty="0" err="1" smtClean="0"/>
              <a:t>ZoSP</a:t>
            </a:r>
            <a:r>
              <a:rPr lang="cs-CZ" sz="1800" dirty="0" smtClean="0"/>
              <a:t>)</a:t>
            </a:r>
          </a:p>
          <a:p>
            <a:pPr lvl="1"/>
            <a:r>
              <a:rPr lang="cs-CZ" sz="1000" dirty="0" smtClean="0"/>
              <a:t>řidičský průkaz je </a:t>
            </a:r>
            <a:r>
              <a:rPr lang="cs-CZ" sz="1000" b="1" dirty="0" smtClean="0"/>
              <a:t>veřejná listina, která osvědčuje řidičské oprávnění držitele a jeho rozsah </a:t>
            </a:r>
            <a:r>
              <a:rPr lang="cs-CZ" sz="1000" dirty="0" smtClean="0"/>
              <a:t>a kterou držitel </a:t>
            </a:r>
            <a:r>
              <a:rPr lang="cs-CZ" sz="1000" b="1" dirty="0" smtClean="0"/>
              <a:t>prokazuje své jméno, příjmení a podobu, jakož i další údaje </a:t>
            </a:r>
            <a:r>
              <a:rPr lang="cs-CZ" sz="1000" dirty="0" smtClean="0"/>
              <a:t>v ní zapsané podle </a:t>
            </a:r>
            <a:r>
              <a:rPr lang="cs-CZ" sz="1000" dirty="0" err="1" smtClean="0"/>
              <a:t>ZoSP</a:t>
            </a:r>
            <a:endParaRPr lang="cs-CZ" sz="1000" dirty="0" smtClean="0"/>
          </a:p>
          <a:p>
            <a:pPr lvl="1"/>
            <a:r>
              <a:rPr lang="cs-CZ" sz="1000" dirty="0" smtClean="0"/>
              <a:t>řidičský průkaz nesmí být ponecháván a přijímán jako zástava a odebírán při vstupu do objektů nebo na pozemky</a:t>
            </a:r>
          </a:p>
          <a:p>
            <a:pPr lvl="1"/>
            <a:endParaRPr lang="cs-CZ" sz="1000" dirty="0" smtClean="0"/>
          </a:p>
          <a:p>
            <a:pPr lvl="1"/>
            <a:r>
              <a:rPr lang="cs-CZ" sz="1000" dirty="0" smtClean="0"/>
              <a:t>řidičský průkaz se vydá osobě, které bylo uděleno řidičské oprávnění</a:t>
            </a:r>
          </a:p>
          <a:p>
            <a:pPr lvl="1"/>
            <a:endParaRPr lang="cs-CZ" sz="1000" dirty="0" smtClean="0"/>
          </a:p>
          <a:p>
            <a:pPr lvl="1"/>
            <a:r>
              <a:rPr lang="cs-CZ" sz="1000" dirty="0" smtClean="0"/>
              <a:t>v ČR se vydává řidičský průkaz ČR a mezinárodní řidičský průkaz vydaný ČR</a:t>
            </a:r>
          </a:p>
          <a:p>
            <a:pPr lvl="1"/>
            <a:r>
              <a:rPr lang="cs-CZ" sz="1000" b="1" dirty="0" smtClean="0"/>
              <a:t>mezinárodní řidičský průkaz </a:t>
            </a:r>
            <a:r>
              <a:rPr lang="cs-CZ" sz="1000" dirty="0" smtClean="0"/>
              <a:t>je třeba pro řízení v zemích mimo EU (např. USA)</a:t>
            </a:r>
          </a:p>
          <a:p>
            <a:pPr lvl="1"/>
            <a:r>
              <a:rPr lang="cs-CZ" sz="1000" dirty="0" smtClean="0"/>
              <a:t>regulováno mezinárodním právem, viz </a:t>
            </a:r>
            <a:r>
              <a:rPr lang="cs-CZ" sz="1000" i="1" dirty="0" smtClean="0"/>
              <a:t>Úmluva o silničním provozu </a:t>
            </a:r>
            <a:r>
              <a:rPr lang="pt-BR" sz="1000" i="1" dirty="0" smtClean="0"/>
              <a:t>(Vídeň 1968) </a:t>
            </a:r>
            <a:endParaRPr lang="cs-CZ" sz="1000" i="1" dirty="0" smtClean="0"/>
          </a:p>
          <a:p>
            <a:pPr lvl="1"/>
            <a:endParaRPr lang="cs-CZ" sz="1000" i="1" dirty="0" smtClean="0"/>
          </a:p>
          <a:p>
            <a:pPr lvl="1"/>
            <a:r>
              <a:rPr lang="cs-CZ" sz="1000" dirty="0" smtClean="0"/>
              <a:t>zvažováno zavedení „řidičského průkazu na zkoušku“ pro začínající řidiče (dosud nerealizováno)</a:t>
            </a:r>
          </a:p>
          <a:p>
            <a:pPr lvl="1"/>
            <a:endParaRPr lang="cs-CZ" sz="1000" dirty="0" smtClean="0"/>
          </a:p>
          <a:p>
            <a:r>
              <a:rPr lang="cs-CZ" sz="1800" dirty="0" smtClean="0"/>
              <a:t>Registr řidičů</a:t>
            </a:r>
          </a:p>
          <a:p>
            <a:pPr lvl="1"/>
            <a:r>
              <a:rPr lang="cs-CZ" sz="1000" dirty="0" smtClean="0"/>
              <a:t>= </a:t>
            </a:r>
            <a:r>
              <a:rPr lang="cs-CZ" sz="1000" b="1" dirty="0" smtClean="0"/>
              <a:t>evidence údajů o řidičích</a:t>
            </a:r>
          </a:p>
          <a:p>
            <a:pPr lvl="1"/>
            <a:r>
              <a:rPr lang="cs-CZ" sz="1000" dirty="0" smtClean="0"/>
              <a:t>informačním systémem veřejné správy podle zvláštního zákona                                                                                                                   (č. 365/2000 Sb., o informačních systémech veřejné správy a o změně některých dalších zákonů)</a:t>
            </a:r>
          </a:p>
          <a:p>
            <a:pPr lvl="1"/>
            <a:r>
              <a:rPr lang="cs-CZ" sz="1000" dirty="0" smtClean="0"/>
              <a:t>jehož správcem je obecní úřad obce s rozšířenou působností</a:t>
            </a:r>
          </a:p>
          <a:p>
            <a:pPr lvl="1"/>
            <a:endParaRPr lang="cs-CZ" sz="1000" dirty="0" smtClean="0"/>
          </a:p>
          <a:p>
            <a:pPr lvl="1"/>
            <a:r>
              <a:rPr lang="cs-CZ" sz="1000" dirty="0" smtClean="0"/>
              <a:t>obdoba registru vozidel podle </a:t>
            </a:r>
            <a:r>
              <a:rPr lang="cs-CZ" sz="1000" dirty="0" err="1" smtClean="0"/>
              <a:t>ZoPP</a:t>
            </a:r>
            <a:endParaRPr lang="cs-CZ" sz="1000" dirty="0" smtClean="0"/>
          </a:p>
          <a:p>
            <a:pPr lvl="1"/>
            <a:endParaRPr lang="cs-CZ" sz="1000" dirty="0" smtClean="0"/>
          </a:p>
          <a:p>
            <a:pPr lvl="1"/>
            <a:endParaRPr lang="cs-CZ" sz="1000" dirty="0" smtClean="0"/>
          </a:p>
          <a:p>
            <a:pPr lvl="1"/>
            <a:endParaRPr lang="cs-CZ" sz="1000" dirty="0" smtClean="0"/>
          </a:p>
          <a:p>
            <a:pPr lvl="1"/>
            <a:endParaRPr lang="cs-CZ" sz="1000" dirty="0" smtClean="0"/>
          </a:p>
          <a:p>
            <a:pPr lvl="1"/>
            <a:endParaRPr lang="cs-CZ" sz="1000" dirty="0" smtClean="0"/>
          </a:p>
          <a:p>
            <a:pPr lvl="1"/>
            <a:endParaRPr lang="cs-CZ" sz="1000" dirty="0" smtClean="0"/>
          </a:p>
          <a:p>
            <a:pPr lvl="1"/>
            <a:endParaRPr lang="cs-CZ" sz="1800" dirty="0" smtClean="0"/>
          </a:p>
          <a:p>
            <a:pPr lvl="1"/>
            <a:endParaRPr lang="cs-CZ" sz="1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Právní úprava</a:t>
            </a:r>
            <a:endParaRPr lang="cs-CZ" dirty="0"/>
          </a:p>
        </p:txBody>
      </p:sp>
      <p:sp>
        <p:nvSpPr>
          <p:cNvPr id="5" name="Zástupný symbol pro obsah 4"/>
          <p:cNvSpPr>
            <a:spLocks noGrp="1"/>
          </p:cNvSpPr>
          <p:nvPr>
            <p:ph idx="1"/>
          </p:nvPr>
        </p:nvSpPr>
        <p:spPr/>
        <p:txBody>
          <a:bodyPr/>
          <a:lstStyle/>
          <a:p>
            <a:r>
              <a:rPr lang="cs-CZ" sz="1800" dirty="0" smtClean="0"/>
              <a:t>Zákony</a:t>
            </a:r>
          </a:p>
          <a:p>
            <a:pPr lvl="1"/>
            <a:r>
              <a:rPr lang="cs-CZ" sz="1000" dirty="0" smtClean="0"/>
              <a:t>zákon č. 361/2000 Sb., o provozu na pozemních komunikacích a o změnách některých zákonů </a:t>
            </a:r>
            <a:r>
              <a:rPr lang="cs-CZ" sz="1000" b="1" dirty="0" smtClean="0"/>
              <a:t>(zákon o silničním provozu) - </a:t>
            </a:r>
            <a:r>
              <a:rPr lang="cs-CZ" sz="1000" b="1" i="1" dirty="0" err="1" smtClean="0"/>
              <a:t>ZoSP</a:t>
            </a:r>
            <a:endParaRPr lang="cs-CZ" sz="1000" b="1" i="1" dirty="0" smtClean="0"/>
          </a:p>
          <a:p>
            <a:pPr lvl="1"/>
            <a:r>
              <a:rPr lang="cs-CZ" sz="1000" dirty="0" smtClean="0"/>
              <a:t>zákon č. 247/2000 Sb., o získávání a zdokonalování odborné způsobilosti k řízení motorových vozidel a o změnách některých zákonů</a:t>
            </a:r>
          </a:p>
          <a:p>
            <a:pPr lvl="1"/>
            <a:r>
              <a:rPr lang="cs-CZ" sz="1000" dirty="0" smtClean="0"/>
              <a:t>související aspekty také v zákoně o pozemních komunikacích (č.13/1997 Sb., </a:t>
            </a:r>
            <a:r>
              <a:rPr lang="cs-CZ" sz="1000" b="1" i="1" dirty="0" err="1" smtClean="0"/>
              <a:t>ZoPK</a:t>
            </a:r>
            <a:r>
              <a:rPr lang="cs-CZ" sz="1000" dirty="0" smtClean="0"/>
              <a:t>) a zákoně o podmínkách provozu na pozemních komunikacích (č. 56/2001 Sb., </a:t>
            </a:r>
            <a:r>
              <a:rPr lang="cs-CZ" sz="1000" b="1" i="1" dirty="0" err="1" smtClean="0"/>
              <a:t>ZoPP</a:t>
            </a:r>
            <a:r>
              <a:rPr lang="cs-CZ" sz="1000" dirty="0" smtClean="0"/>
              <a:t>) </a:t>
            </a:r>
          </a:p>
          <a:p>
            <a:pPr lvl="1"/>
            <a:endParaRPr lang="cs-CZ" sz="1800" dirty="0" smtClean="0"/>
          </a:p>
          <a:p>
            <a:r>
              <a:rPr lang="cs-CZ" sz="1800" dirty="0" smtClean="0"/>
              <a:t>Prováděcí předpisy</a:t>
            </a:r>
          </a:p>
          <a:p>
            <a:pPr lvl="1"/>
            <a:r>
              <a:rPr lang="cs-CZ" sz="1000" dirty="0" smtClean="0"/>
              <a:t>vyhláška č. 294/2015 Sb., </a:t>
            </a:r>
            <a:r>
              <a:rPr lang="cs-CZ" sz="1000" b="1" dirty="0" smtClean="0"/>
              <a:t>kterou se provádějí pravidla provozu na pozemních komunikacích</a:t>
            </a:r>
            <a:endParaRPr lang="cs-CZ" sz="1000" dirty="0" smtClean="0"/>
          </a:p>
          <a:p>
            <a:pPr lvl="1"/>
            <a:endParaRPr lang="cs-CZ" sz="1000" dirty="0" smtClean="0"/>
          </a:p>
          <a:p>
            <a:pPr lvl="1"/>
            <a:r>
              <a:rPr lang="cs-CZ" sz="1000" dirty="0" smtClean="0"/>
              <a:t>vyhláška č. 209/2018 Sb., o hmotnostech, rozměrech a </a:t>
            </a:r>
            <a:r>
              <a:rPr lang="cs-CZ" sz="1000" dirty="0" err="1" smtClean="0"/>
              <a:t>spojitelnosti</a:t>
            </a:r>
            <a:r>
              <a:rPr lang="cs-CZ" sz="1000" dirty="0" smtClean="0"/>
              <a:t> vozidel</a:t>
            </a:r>
          </a:p>
          <a:p>
            <a:pPr lvl="1"/>
            <a:r>
              <a:rPr lang="cs-CZ" sz="1000" dirty="0" smtClean="0"/>
              <a:t>vyhláška č. 9/2015 Sb., o stanovení náležitostí a vzorů pověření k výkonu státního dozoru, státního odborného dozoru, vrchního státního dozoru a vrchního státního odborného dozoru v dopravě ve formě průkazu a o změně souvisejících vyhlášek</a:t>
            </a:r>
          </a:p>
          <a:p>
            <a:pPr lvl="1"/>
            <a:r>
              <a:rPr lang="cs-CZ" sz="1000" dirty="0" smtClean="0"/>
              <a:t>nařízení vlády č. 41/2014 Sb., </a:t>
            </a:r>
            <a:r>
              <a:rPr lang="cs-CZ" sz="1000" b="1" dirty="0" smtClean="0"/>
              <a:t>o stanovení jiných návykových látek a jejich limitních hodnot, při jejichž dosažení v krevním vzorku řidiče se řidič považuje za ovlivněného takovou návykovou látkou</a:t>
            </a:r>
          </a:p>
          <a:p>
            <a:pPr lvl="1"/>
            <a:r>
              <a:rPr lang="cs-CZ" sz="1000" dirty="0" smtClean="0"/>
              <a:t>vyhláška č. 82/2012 Sb., o provádění kontrol technického stavu vozidel a jízdních souprav v provozu na pozemních komunikacích </a:t>
            </a:r>
            <a:r>
              <a:rPr lang="cs-CZ" sz="1000" b="1" dirty="0" smtClean="0"/>
              <a:t>(vyhláška o technických silničních kontrolách)</a:t>
            </a:r>
            <a:endParaRPr lang="cs-CZ" sz="1000" dirty="0" smtClean="0"/>
          </a:p>
          <a:p>
            <a:pPr lvl="1"/>
            <a:r>
              <a:rPr lang="cs-CZ" sz="1000" dirty="0" smtClean="0"/>
              <a:t>vyhláška č. 3/2007 Sb., o celostátním dopravním informačním systému</a:t>
            </a:r>
          </a:p>
          <a:p>
            <a:pPr lvl="1"/>
            <a:r>
              <a:rPr lang="cs-CZ" sz="1000" dirty="0" smtClean="0"/>
              <a:t>vyhláška č. 277/2004 Sb., o stanovení zdravotní způsobilosti k řízení motorových vozidel, zdravotní způsobilosti k řízení motorových vozidel s podmínkou a náležitosti lékařského potvrzení osvědčujícího zdravotní důvody, pro něž se za jízdy nelze na sedadle motorového vozidla připoutat bezpečnostním pásem </a:t>
            </a:r>
            <a:r>
              <a:rPr lang="cs-CZ" sz="1000" b="1" dirty="0" smtClean="0"/>
              <a:t>(vyhláška o zdravotní způsobilosti k řízení motorových vozidel)</a:t>
            </a:r>
            <a:endParaRPr lang="cs-CZ" sz="1000" dirty="0" smtClean="0"/>
          </a:p>
          <a:p>
            <a:pPr lvl="1"/>
            <a:r>
              <a:rPr lang="cs-CZ" sz="1000" dirty="0" smtClean="0"/>
              <a:t>nařízení vlády č. 110/2001 Sb., kterým se stanoví další vozidla, která mohou být vybavena zvláštním zvukovým výstražným zařízením doplněným zvláštním výstražným světlem modré barvy</a:t>
            </a:r>
          </a:p>
          <a:p>
            <a:pPr lvl="1"/>
            <a:r>
              <a:rPr lang="cs-CZ" sz="1000" dirty="0" smtClean="0"/>
              <a:t>vyhláška č. 31/2001 Sb., o řidičských průkazech a o registru řidičů</a:t>
            </a:r>
          </a:p>
          <a:p>
            <a:pPr lvl="1"/>
            <a:r>
              <a:rPr lang="cs-CZ" sz="1000" dirty="0" smtClean="0"/>
              <a:t>vyhláška č. 32/2001 Sb., o evidenci dopravních nehod</a:t>
            </a:r>
          </a:p>
          <a:p>
            <a:pPr lvl="1"/>
            <a:endParaRPr lang="cs-CZ" sz="1000" dirty="0" smtClean="0"/>
          </a:p>
          <a:p>
            <a:pPr lvl="1"/>
            <a:endParaRPr lang="cs-CZ" sz="1000" dirty="0" smtClean="0"/>
          </a:p>
          <a:p>
            <a:pPr lvl="1"/>
            <a:endParaRPr lang="cs-CZ" sz="1000" b="1" dirty="0" smtClean="0"/>
          </a:p>
          <a:p>
            <a:pPr lvl="1"/>
            <a:endParaRPr lang="cs-CZ" sz="1000" dirty="0" smtClean="0"/>
          </a:p>
          <a:p>
            <a:pPr lvl="1"/>
            <a:endParaRPr lang="cs-CZ"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Práva a povinnosti</a:t>
            </a:r>
          </a:p>
        </p:txBody>
      </p:sp>
      <p:sp>
        <p:nvSpPr>
          <p:cNvPr id="5" name="Zástupný symbol pro obsah 4"/>
          <p:cNvSpPr>
            <a:spLocks noGrp="1"/>
          </p:cNvSpPr>
          <p:nvPr>
            <p:ph idx="1"/>
          </p:nvPr>
        </p:nvSpPr>
        <p:spPr/>
        <p:txBody>
          <a:bodyPr/>
          <a:lstStyle/>
          <a:p>
            <a:r>
              <a:rPr lang="cs-CZ" sz="1800" dirty="0" smtClean="0"/>
              <a:t>Základní podmínky účasti na provozu (§ 3 </a:t>
            </a:r>
            <a:r>
              <a:rPr lang="cs-CZ" sz="1800" dirty="0" err="1" smtClean="0"/>
              <a:t>ZoSP</a:t>
            </a:r>
            <a:r>
              <a:rPr lang="cs-CZ" sz="1800" dirty="0" smtClean="0"/>
              <a:t>): </a:t>
            </a:r>
          </a:p>
          <a:p>
            <a:pPr lvl="1"/>
            <a:r>
              <a:rPr lang="cs-CZ" sz="1000" dirty="0" smtClean="0"/>
              <a:t>provozu na pozemních komunikacích se </a:t>
            </a:r>
            <a:r>
              <a:rPr lang="cs-CZ" sz="1000" b="1" dirty="0" smtClean="0"/>
              <a:t>nesmí účastnit osoba, která by vzhledem k věku nebo ke sníženým tělesným nebo duševním schopnostem mohla ohrozit bezpečnost tohoto provozu</a:t>
            </a:r>
            <a:r>
              <a:rPr lang="cs-CZ" sz="1000" dirty="0" smtClean="0"/>
              <a:t> (to neplatí, pokud osoba sama nebo jiná osoba učinila taková opatření, aby k ohrožení bezpečnosti provozu na pozemních komunikacích nedošlo)</a:t>
            </a:r>
          </a:p>
          <a:p>
            <a:pPr lvl="1"/>
            <a:r>
              <a:rPr lang="cs-CZ" sz="1000" b="1" dirty="0" smtClean="0"/>
              <a:t>řídit vozidlo nebo jet na zvířeti </a:t>
            </a:r>
            <a:r>
              <a:rPr lang="cs-CZ" sz="1000" dirty="0" smtClean="0"/>
              <a:t>může pouze osoba, která </a:t>
            </a:r>
            <a:r>
              <a:rPr lang="cs-CZ" sz="1000" b="1" dirty="0" smtClean="0"/>
              <a:t>je dostatečně tělesně a duševně způsobilá</a:t>
            </a:r>
            <a:r>
              <a:rPr lang="cs-CZ" sz="1000" dirty="0" smtClean="0"/>
              <a:t> k řízení vozidla nebo jízdě na zvířeti a v potřebném rozsahu ovládá řízení vozidla nebo jízdu na zvířeti a předpisy o provozu na pozemních komunikacích.</a:t>
            </a:r>
          </a:p>
          <a:p>
            <a:pPr lvl="1"/>
            <a:r>
              <a:rPr lang="cs-CZ" sz="1000" b="1" dirty="0" smtClean="0"/>
              <a:t>řídit motorové vozidlo </a:t>
            </a:r>
            <a:r>
              <a:rPr lang="cs-CZ" sz="1000" dirty="0" smtClean="0"/>
              <a:t>může pouze osoba, která je </a:t>
            </a:r>
            <a:r>
              <a:rPr lang="cs-CZ" sz="1000" b="1" dirty="0" smtClean="0"/>
              <a:t>držitelem řidičského oprávnění </a:t>
            </a:r>
            <a:r>
              <a:rPr lang="cs-CZ" sz="1000" dirty="0" smtClean="0"/>
              <a:t>pro příslušnou skupinu motorových vozidel (případně některé další osoby, např. uchazeč o řidičské oprávnění)</a:t>
            </a:r>
          </a:p>
          <a:p>
            <a:pPr lvl="1"/>
            <a:endParaRPr lang="cs-CZ" sz="1000" dirty="0" smtClean="0"/>
          </a:p>
          <a:p>
            <a:pPr lvl="1"/>
            <a:r>
              <a:rPr lang="cs-CZ" sz="1000" b="1" dirty="0" smtClean="0"/>
              <a:t>obecný zákaz používat „antiradar“ </a:t>
            </a:r>
            <a:r>
              <a:rPr lang="cs-CZ" sz="1000" dirty="0" smtClean="0"/>
              <a:t>= technické prostředky a zařízení, které znemožňují nebo ovlivňují funkci technických prostředků používaných při dohledu na bezpečnost provozu na pozemních komunikacích</a:t>
            </a:r>
          </a:p>
          <a:p>
            <a:pPr lvl="1"/>
            <a:r>
              <a:rPr lang="cs-CZ" sz="1000" dirty="0" smtClean="0"/>
              <a:t>= aktivní rušení (např. rušení měření rychlosti na laserové technologii), (dosud) nikoli pasivní detektory měření</a:t>
            </a:r>
          </a:p>
          <a:p>
            <a:pPr lvl="1"/>
            <a:endParaRPr lang="cs-CZ" sz="1000" dirty="0" smtClean="0"/>
          </a:p>
          <a:p>
            <a:r>
              <a:rPr lang="cs-CZ" sz="1800" dirty="0" smtClean="0"/>
              <a:t>Základní povinnosti účastníka (§ 4 </a:t>
            </a:r>
            <a:r>
              <a:rPr lang="cs-CZ" sz="1800" dirty="0" err="1" smtClean="0"/>
              <a:t>ZoSP</a:t>
            </a:r>
            <a:r>
              <a:rPr lang="cs-CZ" sz="1800" dirty="0" smtClean="0"/>
              <a:t>)</a:t>
            </a:r>
          </a:p>
          <a:p>
            <a:pPr marL="552600" lvl="1" indent="-228600">
              <a:buFont typeface="+mj-lt"/>
              <a:buAutoNum type="alphaLcParenR"/>
            </a:pPr>
            <a:r>
              <a:rPr lang="cs-CZ" sz="1000" b="1" dirty="0" smtClean="0"/>
              <a:t>chovat se ohleduplně a ukázněně</a:t>
            </a:r>
            <a:r>
              <a:rPr lang="cs-CZ" sz="1000" dirty="0" smtClean="0"/>
              <a:t>, aby svým jednáním neohrožoval život, zdraví nebo majetek jiných osob ani svůj vlastní, aby nepoškozoval životní prostředí ani neohrožoval život zvířat, své chování je povinen přizpůsobit zejména stavebnímu a dopravně technickému stavu pozemní komunikace,1) povětrnostním podmínkám, situaci v provozu na pozemních komunikacích, svým schopnostem a svému zdravotnímu stavu</a:t>
            </a:r>
          </a:p>
          <a:p>
            <a:pPr marL="552600" lvl="1" indent="-228600">
              <a:buFont typeface="+mj-lt"/>
              <a:buAutoNum type="alphaLcParenR"/>
            </a:pPr>
            <a:r>
              <a:rPr lang="cs-CZ" sz="1000" b="1" dirty="0" smtClean="0"/>
              <a:t>řídit se pravidly provozu na pozemních komunikacích </a:t>
            </a:r>
            <a:r>
              <a:rPr lang="cs-CZ" sz="1000" dirty="0" smtClean="0"/>
              <a:t>upravenými tímto zákonem, pokyny policisty, pokyny osob oprávněných k řízení provozu na pozemních komunikacích podle § 75 odst. 5, 8 a 9 a zastavování vozidel podle § 79 odst. 1 a pokyny osob, o nichž to stanoví zvláštní právní předpis,5) vydanými k zajištění bezpečnosti a plynulosti provozu na pozemních komunikacích</a:t>
            </a:r>
          </a:p>
          <a:p>
            <a:pPr marL="552600" lvl="1" indent="-228600">
              <a:buFont typeface="+mj-lt"/>
              <a:buAutoNum type="alphaLcParenR"/>
            </a:pPr>
            <a:r>
              <a:rPr lang="cs-CZ" sz="1000" b="1" dirty="0" smtClean="0"/>
              <a:t>řídit se světelnými, případně i doprovodnými akustickými signály, dopravními značkami, dopravními zařízeními a zařízeními pro provozní informace</a:t>
            </a:r>
          </a:p>
          <a:p>
            <a:pPr lvl="1"/>
            <a:endParaRPr lang="cs-CZ" sz="1000" dirty="0" smtClean="0"/>
          </a:p>
          <a:p>
            <a:pPr lvl="1"/>
            <a:endParaRPr lang="cs-CZ" sz="1000" dirty="0" smtClean="0"/>
          </a:p>
          <a:p>
            <a:endParaRPr lang="cs-CZ" sz="1800" dirty="0" smtClean="0"/>
          </a:p>
          <a:p>
            <a:endParaRPr lang="cs-CZ"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Práva a povinnosti</a:t>
            </a:r>
          </a:p>
        </p:txBody>
      </p:sp>
      <p:sp>
        <p:nvSpPr>
          <p:cNvPr id="5" name="Zástupný symbol pro obsah 4"/>
          <p:cNvSpPr>
            <a:spLocks noGrp="1"/>
          </p:cNvSpPr>
          <p:nvPr>
            <p:ph idx="1"/>
          </p:nvPr>
        </p:nvSpPr>
        <p:spPr/>
        <p:txBody>
          <a:bodyPr/>
          <a:lstStyle/>
          <a:p>
            <a:r>
              <a:rPr lang="cs-CZ" sz="1800" dirty="0" smtClean="0"/>
              <a:t>Základní povinnosti řidiče (§ 5 </a:t>
            </a:r>
            <a:r>
              <a:rPr lang="cs-CZ" sz="1800" dirty="0" err="1" smtClean="0"/>
              <a:t>ZoSP</a:t>
            </a:r>
            <a:r>
              <a:rPr lang="cs-CZ" sz="1800" dirty="0" smtClean="0"/>
              <a:t>)</a:t>
            </a:r>
          </a:p>
          <a:p>
            <a:pPr lvl="1"/>
            <a:r>
              <a:rPr lang="cs-CZ" sz="1000" i="1" dirty="0" smtClean="0"/>
              <a:t>řidič musí zejména:</a:t>
            </a:r>
          </a:p>
          <a:p>
            <a:pPr lvl="1"/>
            <a:r>
              <a:rPr lang="cs-CZ" sz="1000" dirty="0" smtClean="0"/>
              <a:t>užít vozidlo, </a:t>
            </a:r>
            <a:r>
              <a:rPr lang="cs-CZ" sz="1000" b="1" dirty="0" smtClean="0"/>
              <a:t>které splňuje technické podmínky </a:t>
            </a:r>
            <a:r>
              <a:rPr lang="cs-CZ" sz="1000" dirty="0" smtClean="0"/>
              <a:t>stanovené zvláštním právním předpisem (viz technická způsobilost)</a:t>
            </a:r>
          </a:p>
          <a:p>
            <a:pPr lvl="1"/>
            <a:r>
              <a:rPr lang="cs-CZ" sz="1000" b="1" dirty="0" smtClean="0"/>
              <a:t>věnovat se plně řízení </a:t>
            </a:r>
            <a:r>
              <a:rPr lang="cs-CZ" sz="1000" dirty="0" smtClean="0"/>
              <a:t>vozidla nebo jízdě na zvířeti a sledovat situaci v provozu na pozemních komunikacích</a:t>
            </a:r>
          </a:p>
          <a:p>
            <a:pPr lvl="1"/>
            <a:r>
              <a:rPr lang="cs-CZ" sz="1000" b="1" dirty="0" smtClean="0"/>
              <a:t>přizpůsobit jízdu technickým vlastnostem vozidla </a:t>
            </a:r>
            <a:r>
              <a:rPr lang="cs-CZ" sz="1000" dirty="0" smtClean="0"/>
              <a:t>nebo fyzickým vlastnostem zvířete</a:t>
            </a:r>
          </a:p>
          <a:p>
            <a:pPr lvl="1"/>
            <a:r>
              <a:rPr lang="cs-CZ" sz="1000" b="1" dirty="0" smtClean="0"/>
              <a:t>dbát zvýšené opatrnosti zejména vůči </a:t>
            </a:r>
            <a:r>
              <a:rPr lang="cs-CZ" sz="1000" dirty="0" smtClean="0"/>
              <a:t>dětem, osobám s omezenou schopností pohybu a orientace6), osobám těžce zdravotně postiženým a zvířatům, brát ohled na vozidlo přepravující děti, </a:t>
            </a:r>
            <a:r>
              <a:rPr lang="cs-CZ" sz="1000" b="1" dirty="0" smtClean="0"/>
              <a:t>řidiče začátečníka </a:t>
            </a:r>
            <a:r>
              <a:rPr lang="cs-CZ" sz="1000" dirty="0" smtClean="0"/>
              <a:t>nebo osobu těžce zdravotně postiženou označené podle prováděcího právního předpisu a na </a:t>
            </a:r>
            <a:r>
              <a:rPr lang="cs-CZ" sz="1000" b="1" dirty="0" smtClean="0"/>
              <a:t>výcvikové vozidlo označené podle zvláštního právního předpisu</a:t>
            </a:r>
            <a:endParaRPr lang="cs-CZ" sz="1000" dirty="0" smtClean="0"/>
          </a:p>
          <a:p>
            <a:pPr lvl="1"/>
            <a:r>
              <a:rPr lang="cs-CZ" sz="1000" dirty="0" smtClean="0"/>
              <a:t>podrobit se na výzvu policisty, vojenského policisty, zaměstnavatele, ošetřujícího lékaře nebo strážníka obecní policie vyšetření podle zvláštního právního předpisu7) ke zjištění, zda není ovlivněn alkoholem či „jinou návykovou látkou“</a:t>
            </a:r>
          </a:p>
          <a:p>
            <a:pPr lvl="1"/>
            <a:r>
              <a:rPr lang="cs-CZ" sz="1000" b="1" dirty="0" smtClean="0"/>
              <a:t>zajistit bezpečnost přepravované </a:t>
            </a:r>
            <a:r>
              <a:rPr lang="cs-CZ" sz="1000" dirty="0" smtClean="0"/>
              <a:t>osoby nebo zvířete a bezpečnou přepravu nákladu</a:t>
            </a:r>
          </a:p>
          <a:p>
            <a:pPr lvl="1"/>
            <a:r>
              <a:rPr lang="cs-CZ" sz="1000" b="1" dirty="0" smtClean="0"/>
              <a:t>mít na sobě oděvní doplňky s označením z </a:t>
            </a:r>
            <a:r>
              <a:rPr lang="cs-CZ" sz="1000" b="1" dirty="0" err="1" smtClean="0"/>
              <a:t>retroreflexního</a:t>
            </a:r>
            <a:r>
              <a:rPr lang="cs-CZ" sz="1000" b="1" dirty="0" smtClean="0"/>
              <a:t> materiálu </a:t>
            </a:r>
            <a:r>
              <a:rPr lang="cs-CZ" sz="1000" dirty="0" smtClean="0"/>
              <a:t>stanovené prováděcím právním, </a:t>
            </a:r>
            <a:r>
              <a:rPr lang="cs-CZ" sz="1000" b="1" dirty="0" smtClean="0"/>
              <a:t>nachází-li se mimo vozidlo na pozemní komunikaci mimo obec v souvislosti s nouzovým stáním</a:t>
            </a:r>
            <a:r>
              <a:rPr lang="cs-CZ" sz="1000" dirty="0" smtClean="0"/>
              <a:t> (to neplatí pro řidiče motocyklu, mopedu a nemotorového vozidla)</a:t>
            </a:r>
            <a:endParaRPr lang="cs-CZ" sz="1800" dirty="0" smtClean="0"/>
          </a:p>
          <a:p>
            <a:endParaRPr lang="cs-CZ" sz="1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Práva a povinnosti</a:t>
            </a:r>
          </a:p>
        </p:txBody>
      </p:sp>
      <p:sp>
        <p:nvSpPr>
          <p:cNvPr id="5" name="Zástupný symbol pro obsah 4"/>
          <p:cNvSpPr>
            <a:spLocks noGrp="1"/>
          </p:cNvSpPr>
          <p:nvPr>
            <p:ph idx="1"/>
          </p:nvPr>
        </p:nvSpPr>
        <p:spPr/>
        <p:txBody>
          <a:bodyPr/>
          <a:lstStyle/>
          <a:p>
            <a:r>
              <a:rPr lang="cs-CZ" sz="1800" dirty="0" smtClean="0"/>
              <a:t>Základní povinnosti řidiče (§ 5 </a:t>
            </a:r>
            <a:r>
              <a:rPr lang="cs-CZ" sz="1800" dirty="0" err="1" smtClean="0"/>
              <a:t>ZoSP</a:t>
            </a:r>
            <a:r>
              <a:rPr lang="cs-CZ" sz="1800" dirty="0" smtClean="0"/>
              <a:t>)</a:t>
            </a:r>
            <a:endParaRPr lang="cs-CZ" sz="1000" dirty="0" smtClean="0"/>
          </a:p>
          <a:p>
            <a:pPr lvl="1"/>
            <a:r>
              <a:rPr lang="cs-CZ" sz="1000" i="1" dirty="0" smtClean="0"/>
              <a:t>řidič dále nesmí zejména:</a:t>
            </a:r>
          </a:p>
          <a:p>
            <a:pPr lvl="1"/>
            <a:r>
              <a:rPr lang="cs-CZ" sz="1000" b="1" dirty="0" smtClean="0"/>
              <a:t>požít alkoholický nápoj ani jinou látku obsahující alkohol („alkoholický nápoj“) nebo užít jinou návykovou látku</a:t>
            </a:r>
            <a:r>
              <a:rPr lang="cs-CZ" sz="1000" dirty="0" smtClean="0"/>
              <a:t> během jízdy</a:t>
            </a:r>
          </a:p>
          <a:p>
            <a:pPr lvl="1"/>
            <a:r>
              <a:rPr lang="cs-CZ" sz="1000" dirty="0" smtClean="0"/>
              <a:t>řídit vozidlo nebo jet na zvířeti bezprostředně po požití alkoholického nápoje nebo užití jiné návykové látky nebo v takové době po požití alkoholického nápoje nebo užití jiné návykové látky, kdy by mohl být ještě pod vlivem alkoholu nebo jiné návykové látky; v případě jiných návykových látek uvedených v prováděcím právním předpise se řidič považuje za ovlivněného takovou návykovou látkou, pokud její množství v krevním vzorku řidiče dosáhne alespoň limitní hodnoty stanovené prováděcím právním předpisem</a:t>
            </a:r>
          </a:p>
          <a:p>
            <a:pPr lvl="1"/>
            <a:r>
              <a:rPr lang="cs-CZ" sz="1000" b="1" dirty="0" smtClean="0"/>
              <a:t>řídit vozidlo nebo jet na zvířeti, jestliže je jeho schopnost k řízení vozidla nebo jízdě na zvířeti snížena v důsledku jeho zdravotního stavu</a:t>
            </a:r>
            <a:endParaRPr lang="cs-CZ" sz="1000" dirty="0" smtClean="0"/>
          </a:p>
          <a:p>
            <a:pPr lvl="1"/>
            <a:r>
              <a:rPr lang="cs-CZ" sz="1000" dirty="0" smtClean="0"/>
              <a:t>vyhazovat předměty z vozidla</a:t>
            </a:r>
          </a:p>
          <a:p>
            <a:pPr lvl="1"/>
            <a:r>
              <a:rPr lang="cs-CZ" sz="1000" dirty="0" smtClean="0"/>
              <a:t>ohrozit nebo omezit chodce, který přechází pozemní komunikaci po přechodu pro chodce nebo který zjevně hodlá přecházet pozemní komunikaci po přechodu pro chodce, v případě potřeby je řidič povinen i zastavit vozidlo před přechodem pro chodce; tyto povinnosti se nevztahují na řidiče tramvaje</a:t>
            </a:r>
          </a:p>
          <a:p>
            <a:pPr lvl="1"/>
            <a:r>
              <a:rPr lang="cs-CZ" sz="1000" dirty="0" smtClean="0"/>
              <a:t>ohrozit chodce přecházejícího pozemní komunikaci, na kterou řidič odbočuje, a dále nesmí ohrozit chodce při odbočování na místo ležící mimo pozemní komunikaci, při vjíždění na pozemní komunikaci a při otáčení nebo couvání</a:t>
            </a:r>
          </a:p>
          <a:p>
            <a:pPr lvl="1"/>
            <a:r>
              <a:rPr lang="cs-CZ" sz="1000" dirty="0" smtClean="0"/>
              <a:t>ohrozit cyklistu přejíždějícího pozemní komunikaci na přejezdu pro cyklisty</a:t>
            </a:r>
          </a:p>
          <a:p>
            <a:pPr lvl="1"/>
            <a:r>
              <a:rPr lang="cs-CZ" sz="1000" b="1" dirty="0" smtClean="0"/>
              <a:t>řídit vozidlo, na němž jsou nečistoty, námraza nebo sníh, které zabraňují výhledu z místa řidiče vpřed, vzad a do stran</a:t>
            </a:r>
            <a:r>
              <a:rPr lang="cs-CZ" sz="1000" dirty="0" smtClean="0"/>
              <a:t>,</a:t>
            </a:r>
          </a:p>
          <a:p>
            <a:pPr lvl="1"/>
            <a:r>
              <a:rPr lang="cs-CZ" sz="1000" dirty="0" smtClean="0"/>
              <a:t>řídit vozidlo, na němž nebo na jehož nákladu je led, který by při uvolnění mohl ohrozit bezpečnost provozu na pozemních komunikacích</a:t>
            </a:r>
          </a:p>
          <a:p>
            <a:pPr lvl="1"/>
            <a:endParaRPr lang="cs-CZ" sz="1000" dirty="0" smtClean="0"/>
          </a:p>
          <a:p>
            <a:endParaRPr lang="cs-CZ" sz="1800" dirty="0" smtClean="0"/>
          </a:p>
          <a:p>
            <a:endParaRPr lang="cs-CZ" sz="1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Práva a povinnosti</a:t>
            </a:r>
          </a:p>
        </p:txBody>
      </p:sp>
      <p:sp>
        <p:nvSpPr>
          <p:cNvPr id="5" name="Zástupný symbol pro obsah 4"/>
          <p:cNvSpPr>
            <a:spLocks noGrp="1"/>
          </p:cNvSpPr>
          <p:nvPr>
            <p:ph idx="1"/>
          </p:nvPr>
        </p:nvSpPr>
        <p:spPr/>
        <p:txBody>
          <a:bodyPr/>
          <a:lstStyle/>
          <a:p>
            <a:r>
              <a:rPr lang="cs-CZ" sz="1800" dirty="0" smtClean="0"/>
              <a:t>Základní povinnosti přepravované osoby (§ 9 </a:t>
            </a:r>
            <a:r>
              <a:rPr lang="cs-CZ" sz="1800" dirty="0" err="1" smtClean="0"/>
              <a:t>ZoSP</a:t>
            </a:r>
            <a:r>
              <a:rPr lang="cs-CZ" sz="1800" dirty="0" smtClean="0"/>
              <a:t>)</a:t>
            </a:r>
            <a:endParaRPr lang="cs-CZ" sz="1000" dirty="0" smtClean="0"/>
          </a:p>
          <a:p>
            <a:pPr lvl="1"/>
            <a:r>
              <a:rPr lang="cs-CZ" sz="1000" i="1" dirty="0" smtClean="0"/>
              <a:t>přepravovaná osoba musí zejména:</a:t>
            </a:r>
          </a:p>
          <a:p>
            <a:pPr lvl="1"/>
            <a:r>
              <a:rPr lang="cs-CZ" sz="1000" b="1" dirty="0" smtClean="0"/>
              <a:t>být za jízdy připoutána na sedadle bezpečnostním pásem</a:t>
            </a:r>
            <a:r>
              <a:rPr lang="cs-CZ" sz="1000" dirty="0" smtClean="0"/>
              <a:t>, pokud jím je sedadlo povinně vybaveno</a:t>
            </a:r>
          </a:p>
          <a:p>
            <a:pPr lvl="1"/>
            <a:r>
              <a:rPr lang="cs-CZ" sz="1000" dirty="0" smtClean="0"/>
              <a:t>užívat za jízdy na motocyklu nebo mopedu ochrannou přílbu schváleného typu</a:t>
            </a:r>
          </a:p>
          <a:p>
            <a:pPr lvl="1"/>
            <a:r>
              <a:rPr lang="cs-CZ" sz="1000" b="1" dirty="0" smtClean="0"/>
              <a:t>neohrožovat svým chováním bezpečnost provozu na pozemních komunikacích</a:t>
            </a:r>
            <a:r>
              <a:rPr lang="cs-CZ" sz="1000" dirty="0" smtClean="0"/>
              <a:t>, zejména neomezovat řidiče v bezpečném ovládání vozidla</a:t>
            </a:r>
          </a:p>
          <a:p>
            <a:pPr lvl="1"/>
            <a:r>
              <a:rPr lang="cs-CZ" sz="1000" b="1" dirty="0" smtClean="0"/>
              <a:t>dbát pokynů řidiče</a:t>
            </a:r>
            <a:r>
              <a:rPr lang="cs-CZ" sz="1000" dirty="0" smtClean="0"/>
              <a:t>, zejména při nastupování do vozidla a vystupování z něj</a:t>
            </a:r>
          </a:p>
          <a:p>
            <a:pPr lvl="1"/>
            <a:r>
              <a:rPr lang="cs-CZ" sz="1000" dirty="0" smtClean="0"/>
              <a:t>nevyhazovat předměty z vozidla</a:t>
            </a:r>
          </a:p>
          <a:p>
            <a:pPr lvl="1">
              <a:buNone/>
            </a:pPr>
            <a:endParaRPr lang="cs-CZ" sz="1800" dirty="0" smtClean="0"/>
          </a:p>
          <a:p>
            <a:r>
              <a:rPr lang="cs-CZ" sz="1800" dirty="0" smtClean="0"/>
              <a:t>Základní povinnosti provozovatele vozidla (§ 10 </a:t>
            </a:r>
            <a:r>
              <a:rPr lang="cs-CZ" sz="1800" dirty="0" err="1" smtClean="0"/>
              <a:t>ZoSP</a:t>
            </a:r>
            <a:r>
              <a:rPr lang="cs-CZ" sz="1800" dirty="0" smtClean="0"/>
              <a:t>)</a:t>
            </a:r>
            <a:endParaRPr lang="cs-CZ" sz="1000" dirty="0" smtClean="0"/>
          </a:p>
          <a:p>
            <a:pPr lvl="1"/>
            <a:r>
              <a:rPr lang="cs-CZ" sz="1000" i="1" dirty="0" smtClean="0"/>
              <a:t>provozovatel nesmí zejména:</a:t>
            </a:r>
          </a:p>
          <a:p>
            <a:pPr lvl="1"/>
            <a:r>
              <a:rPr lang="cs-CZ" sz="1000" b="1" dirty="0" smtClean="0"/>
              <a:t>přikázat ani dovolit, aby bylo v provozu na pozemních komunikacích užito vozidlo, které nesplňuje podmínky </a:t>
            </a:r>
            <a:r>
              <a:rPr lang="cs-CZ" sz="1000" dirty="0" smtClean="0"/>
              <a:t>stanovené zvláštním právním předpisem (není technicky nezpůsobilé)</a:t>
            </a:r>
          </a:p>
          <a:p>
            <a:pPr lvl="1"/>
            <a:r>
              <a:rPr lang="cs-CZ" sz="1000" b="1" dirty="0" smtClean="0"/>
              <a:t>svěřit řízení </a:t>
            </a:r>
            <a:r>
              <a:rPr lang="cs-CZ" sz="1000" dirty="0" smtClean="0"/>
              <a:t>motorového vozidla </a:t>
            </a:r>
            <a:r>
              <a:rPr lang="cs-CZ" sz="1000" b="1" dirty="0" smtClean="0"/>
              <a:t>osobě, která není držitelem řidičského oprávnění</a:t>
            </a:r>
          </a:p>
          <a:p>
            <a:pPr lvl="1"/>
            <a:r>
              <a:rPr lang="cs-CZ" sz="1000" dirty="0" smtClean="0"/>
              <a:t>přikázat nebo svěřit samostatné řízení vozidla </a:t>
            </a:r>
            <a:r>
              <a:rPr lang="cs-CZ" sz="1000" b="1" dirty="0" smtClean="0"/>
              <a:t>osobě, o které nezná údaje potřebné k určení její totožnosti</a:t>
            </a:r>
          </a:p>
          <a:p>
            <a:pPr lvl="1"/>
            <a:endParaRPr lang="cs-CZ" sz="1000" dirty="0" smtClean="0"/>
          </a:p>
          <a:p>
            <a:pPr lvl="1"/>
            <a:r>
              <a:rPr lang="cs-CZ" sz="1000" dirty="0" smtClean="0"/>
              <a:t>dále je povinen zajistit, aby barevné provedení a označení vozidla nebylo zaměnitelné se zvláštním barevným provedením vozidel policie a dalších bezpečnostních sborů a vozidel jednotek požární ochrany podle zvláštního právního předpisu</a:t>
            </a:r>
          </a:p>
          <a:p>
            <a:pPr lvl="1"/>
            <a:r>
              <a:rPr lang="cs-CZ" sz="1000" b="1" dirty="0" smtClean="0"/>
              <a:t>zajistí, aby při užití vozidla na pozemní komunikaci byly dodržovány povinnosti řidiče a pravidla provozu</a:t>
            </a:r>
            <a:r>
              <a:rPr lang="cs-CZ" sz="1000" dirty="0" smtClean="0"/>
              <a:t> na pozemních komunikacích stanovená tímto zákonem = </a:t>
            </a:r>
            <a:r>
              <a:rPr lang="cs-CZ" sz="1000" b="1" i="1" dirty="0" smtClean="0"/>
              <a:t>„objektivní odpovědnost provozovatele vozidla“</a:t>
            </a:r>
          </a:p>
          <a:p>
            <a:pPr lvl="1"/>
            <a:r>
              <a:rPr lang="cs-CZ" sz="1000" dirty="0" smtClean="0"/>
              <a:t>je povinen na výzvu policie, krajského úřadu nebo obecního úřadu obce s rozšířenou působností sdělit skutečnosti potřebné k určení totožnosti řidiče vozidla podezřelého z porušení ustanovení tohoto zákona (tímto ustanovením není dotčeno ustanovení zvláštního právního předpisu upravující právo odepřít výpověď nebo podání vysvětlení)</a:t>
            </a:r>
          </a:p>
          <a:p>
            <a:pPr lvl="1"/>
            <a:endParaRPr lang="cs-CZ" sz="1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pPr lvl="1"/>
            <a:r>
              <a:rPr lang="cs-CZ" sz="1000" i="1" dirty="0" smtClean="0"/>
              <a:t>dále následuje </a:t>
            </a:r>
            <a:r>
              <a:rPr lang="cs-CZ" sz="1000" b="1" i="1" dirty="0" smtClean="0"/>
              <a:t>výběr z některých základních pravidel provozu </a:t>
            </a:r>
            <a:r>
              <a:rPr lang="cs-CZ" sz="1000" i="1" dirty="0" smtClean="0"/>
              <a:t>na pozemních komunikacích</a:t>
            </a:r>
          </a:p>
          <a:p>
            <a:pPr lvl="1"/>
            <a:endParaRPr lang="cs-CZ" sz="1800" dirty="0" smtClean="0"/>
          </a:p>
          <a:p>
            <a:r>
              <a:rPr lang="cs-CZ" sz="1800" dirty="0" smtClean="0"/>
              <a:t>Jízda v jízdních pruzích (§ 12 </a:t>
            </a:r>
            <a:r>
              <a:rPr lang="cs-CZ" sz="1800" dirty="0" err="1" smtClean="0"/>
              <a:t>ZoSP</a:t>
            </a:r>
            <a:r>
              <a:rPr lang="cs-CZ" sz="1800" dirty="0" smtClean="0"/>
              <a:t>)</a:t>
            </a:r>
          </a:p>
          <a:p>
            <a:pPr lvl="1"/>
            <a:r>
              <a:rPr lang="cs-CZ" sz="1000" b="1" dirty="0" smtClean="0"/>
              <a:t>v obci na pozemní komunikaci o dvou nebo více jízdních pruzích </a:t>
            </a:r>
            <a:r>
              <a:rPr lang="cs-CZ" sz="1000" dirty="0" smtClean="0"/>
              <a:t>vyznačených na vozovce v jednom směru jízdy smí řidič motorového vozidla </a:t>
            </a:r>
            <a:r>
              <a:rPr lang="cs-CZ" sz="1000" b="1" dirty="0" smtClean="0"/>
              <a:t>užívat k jízdě kteréhokoliv jízdního pruhu</a:t>
            </a:r>
            <a:r>
              <a:rPr lang="cs-CZ" sz="1000" dirty="0" smtClean="0"/>
              <a:t>; přitom se nepovažuje za předjíždění, jedou-li vozidla v jednom z jízdních pruhů rychleji než vozidla v jiném jízdním pruhu.</a:t>
            </a:r>
          </a:p>
          <a:p>
            <a:pPr lvl="1"/>
            <a:r>
              <a:rPr lang="cs-CZ" sz="1000" dirty="0" smtClean="0"/>
              <a:t>pokud by vozidla jedoucí současně ve všech jízdních pruzích bránila v jízdě rychleji jedoucímu vozidlu, musí řidič jedoucí v levém krajním jízdním pruhu tento pruh co nejdříve uvolnit</a:t>
            </a:r>
          </a:p>
          <a:p>
            <a:pPr lvl="1"/>
            <a:r>
              <a:rPr lang="cs-CZ" sz="1000" dirty="0" smtClean="0"/>
              <a:t>to neplatí, užívá-li řidič levého krajního jízdního pruhu k odbočování, otáčení nebo při souběžné jízdě podle odstavce </a:t>
            </a:r>
          </a:p>
          <a:p>
            <a:pPr lvl="1"/>
            <a:endParaRPr lang="cs-CZ" sz="1000" dirty="0" smtClean="0"/>
          </a:p>
          <a:p>
            <a:pPr lvl="1"/>
            <a:r>
              <a:rPr lang="cs-CZ" sz="1000" dirty="0" smtClean="0"/>
              <a:t>je-li na pozemní komunikaci o dvou nebo více jízdních pruzích v jednom směru jízdy taková hustota provozu, že se vytvoří souvislé proudy vozidel, v nichž řidič motorového vozidla může jet jen takovou rychlostí, která závisí na rychlosti vozidel jedoucích před ním, </a:t>
            </a:r>
            <a:r>
              <a:rPr lang="cs-CZ" sz="1000" b="1" dirty="0" smtClean="0"/>
              <a:t>mohou jet motorová vozidla souběžně</a:t>
            </a:r>
          </a:p>
          <a:p>
            <a:pPr lvl="1"/>
            <a:r>
              <a:rPr lang="cs-CZ" sz="1000" dirty="0" smtClean="0"/>
              <a:t>přitom se nepovažuje za předjíždění, jedou-li vozidla v jednom z jízdních pruhů rychleji než vozidla v jiném jízdním pruhu</a:t>
            </a:r>
          </a:p>
          <a:p>
            <a:pPr lvl="1"/>
            <a:endParaRPr lang="cs-CZ" sz="1000" dirty="0" smtClean="0"/>
          </a:p>
          <a:p>
            <a:pPr lvl="1"/>
            <a:r>
              <a:rPr lang="cs-CZ" sz="1000" dirty="0" smtClean="0"/>
              <a:t>přejíždět z jednoho jízdního pruhu do druhého smí řidič jen tehdy, neohrozí-li a neomezí-li řidiče jedoucího v jízdním pruhu, do kterého přejíždí; přitom musí dávat znamení o změně směru jízdy</a:t>
            </a:r>
          </a:p>
          <a:p>
            <a:pPr lvl="1"/>
            <a:r>
              <a:rPr lang="cs-CZ" sz="1000" dirty="0" smtClean="0"/>
              <a:t>při souběžné jízdě umožní řidiči vozidel jedoucích v průběžném pruhu řidičům vozidel do tohoto pruhu přejíždějících z pruhu, který přestal být průběžným, </a:t>
            </a:r>
            <a:r>
              <a:rPr lang="cs-CZ" sz="1000" b="1" dirty="0" smtClean="0"/>
              <a:t>vjet tak, aby se vozidla jedoucí v průběžném pruhu a vozidla do něho přejíždějící mohla řadit střídavě po jednom do jízdního proudu průběžného pruhu </a:t>
            </a:r>
            <a:r>
              <a:rPr lang="cs-CZ" sz="1000" i="1" dirty="0" smtClean="0"/>
              <a:t>(tzv. zip)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Dopravní právo - Doprava na pozemních komunikacích</a:t>
            </a:r>
            <a:endParaRPr lang="cs-CZ" alt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smtClean="0"/>
              <a:t>Pravidla provozu</a:t>
            </a:r>
          </a:p>
        </p:txBody>
      </p:sp>
      <p:sp>
        <p:nvSpPr>
          <p:cNvPr id="5" name="Zástupný symbol pro obsah 4"/>
          <p:cNvSpPr>
            <a:spLocks noGrp="1"/>
          </p:cNvSpPr>
          <p:nvPr>
            <p:ph idx="1"/>
          </p:nvPr>
        </p:nvSpPr>
        <p:spPr/>
        <p:txBody>
          <a:bodyPr/>
          <a:lstStyle/>
          <a:p>
            <a:r>
              <a:rPr lang="cs-CZ" sz="1800" dirty="0" smtClean="0"/>
              <a:t>Jízda ve zvláštních případech (§ 13-15 </a:t>
            </a:r>
            <a:r>
              <a:rPr lang="cs-CZ" sz="1800" dirty="0" err="1" smtClean="0"/>
              <a:t>ZoSP</a:t>
            </a:r>
            <a:r>
              <a:rPr lang="cs-CZ" sz="1800" dirty="0" smtClean="0"/>
              <a:t>)</a:t>
            </a:r>
          </a:p>
          <a:p>
            <a:pPr lvl="1"/>
            <a:r>
              <a:rPr lang="cs-CZ" sz="1000" dirty="0" smtClean="0"/>
              <a:t>podél nástupního nebo ochranného ostrůvku se jezdí vpravo; vlevo se smí jet jen tehdy, brání-li jízdě vpravo překážka nebo jestliže je to bezpečnější s ohledem na rozměry vozidla nebo nákladu</a:t>
            </a:r>
          </a:p>
          <a:p>
            <a:pPr lvl="1"/>
            <a:r>
              <a:rPr lang="cs-CZ" sz="1000" dirty="0" smtClean="0"/>
              <a:t>při jízdě </a:t>
            </a:r>
            <a:r>
              <a:rPr lang="cs-CZ" sz="1000" b="1" dirty="0" smtClean="0"/>
              <a:t>podél nástupního nebo ochranného ostrůvku je nutno dbát zvýšené opatrnosti</a:t>
            </a:r>
          </a:p>
          <a:p>
            <a:pPr lvl="1"/>
            <a:r>
              <a:rPr lang="cs-CZ" sz="1000" dirty="0" smtClean="0"/>
              <a:t>podél tramvaje se jezdí vpravo, pokud není dopravní značkou "Objíždění tramvaje" povolena jízda vlevo</a:t>
            </a:r>
          </a:p>
          <a:p>
            <a:pPr lvl="1"/>
            <a:endParaRPr lang="cs-CZ" sz="1000" dirty="0" smtClean="0"/>
          </a:p>
          <a:p>
            <a:pPr lvl="1"/>
            <a:r>
              <a:rPr lang="cs-CZ" sz="1000" b="1" dirty="0" smtClean="0"/>
              <a:t>na tramvajový pás v úrovni vozovky se smí v podélném směru vjet jen při objíždění, předjíždění, odbočování, otáčení, vjíždění na pozemní komunikaci, nebo vyžadují-li to zvláštní okolnosti</a:t>
            </a:r>
            <a:r>
              <a:rPr lang="cs-CZ" sz="1000" dirty="0" smtClean="0"/>
              <a:t>, například není-li mezi tramvajovým pásem a okrajem vozovky dostatek místa; tramvajový pás zvýšený nad nebo snížený pod úroveň vozovky nebo od vozovky jinak oddělený například obrubníkem se smí přejíždět jen příčně, a to na místě k tomu přizpůsobeném. Při vjíždění na tramvajový pás nesmí řidič ohrozit ani omezit v jízdě tramvaj.</a:t>
            </a:r>
          </a:p>
          <a:p>
            <a:pPr lvl="1"/>
            <a:endParaRPr lang="cs-CZ" sz="1000" dirty="0" smtClean="0"/>
          </a:p>
          <a:p>
            <a:pPr lvl="1"/>
            <a:r>
              <a:rPr lang="cs-CZ" sz="1000" dirty="0" smtClean="0"/>
              <a:t>za vozidlem hromadné dopravy osob, které zastavilo v obci v zastávce bez nástupního ostrůvku nebo bez nástupiště na zvýšeném tramvajovém pásu, musí řidič jiného vozidla zastavit vozidlo; je-li v zastávce více vozidel hromadné dopravy osob, musí zastavit za druhým z nich</a:t>
            </a:r>
          </a:p>
          <a:p>
            <a:pPr lvl="1"/>
            <a:r>
              <a:rPr lang="cs-CZ" sz="1000" b="1" dirty="0" smtClean="0"/>
              <a:t>v jízdě smí pokračovat teprve tehdy, neohrozí-li již cestující, kteří nastupují nebo vystupují </a:t>
            </a:r>
            <a:r>
              <a:rPr lang="cs-CZ" sz="1000" dirty="0" smtClean="0"/>
              <a:t>(to neplatí, zastaví-li autobus nebo trolejbus u okraje vozovky)</a:t>
            </a:r>
          </a:p>
          <a:p>
            <a:pPr lvl="1"/>
            <a:endParaRPr lang="cs-CZ" sz="1000" dirty="0" smtClean="0"/>
          </a:p>
          <a:p>
            <a:pPr lvl="1"/>
            <a:r>
              <a:rPr lang="cs-CZ" sz="1000" dirty="0" smtClean="0"/>
              <a:t>za autobusem s označením "Označení autobusu přepravujícího děti", který zastavil v označené zastávce, musí řidič jiného vozidla zastavit vozidlo</a:t>
            </a:r>
          </a:p>
          <a:p>
            <a:pPr lvl="1"/>
            <a:r>
              <a:rPr lang="cs-CZ" sz="1000" dirty="0" smtClean="0"/>
              <a:t>pokračovat v jízdě může až po odjezdu autobusu ze zastávky</a:t>
            </a:r>
          </a:p>
          <a:p>
            <a:pPr lvl="1"/>
            <a:endParaRPr lang="cs-CZ" sz="1000" dirty="0" smtClean="0"/>
          </a:p>
          <a:p>
            <a:pPr lvl="1"/>
            <a:endParaRPr lang="cs-CZ" sz="1000" dirty="0" smtClean="0"/>
          </a:p>
          <a:p>
            <a:endParaRPr lang="cs-CZ" sz="1800" dirty="0" smtClean="0"/>
          </a:p>
          <a:p>
            <a:endParaRPr lang="cs-CZ" sz="1800" dirty="0" smtClean="0"/>
          </a:p>
        </p:txBody>
      </p:sp>
    </p:spTree>
  </p:cSld>
  <p:clrMapOvr>
    <a:masterClrMapping/>
  </p:clrMapOvr>
</p:sld>
</file>

<file path=ppt/theme/theme1.xml><?xml version="1.0" encoding="utf-8"?>
<a:theme xmlns:a="http://schemas.openxmlformats.org/drawingml/2006/main" name="Prezentace-LAW-CZ-4×3">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Prezentace-LAW-CZ-4×3</Template>
  <TotalTime>25150</TotalTime>
  <Words>4581</Words>
  <Application>Microsoft Office PowerPoint</Application>
  <PresentationFormat>Vlastní</PresentationFormat>
  <Paragraphs>467</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Prezentace-LAW-CZ-4×3</vt:lpstr>
      <vt:lpstr> Silniční provoz</vt:lpstr>
      <vt:lpstr>Osnova prezentace</vt:lpstr>
      <vt:lpstr>Právní úprava</vt:lpstr>
      <vt:lpstr>Práva a povinnosti</vt:lpstr>
      <vt:lpstr>Práva a povinnosti</vt:lpstr>
      <vt:lpstr>Práva a povinnosti</vt:lpstr>
      <vt:lpstr>Práva a povinnosti</vt:lpstr>
      <vt:lpstr>Pravidla provozu</vt:lpstr>
      <vt:lpstr>Pravidla provozu</vt:lpstr>
      <vt:lpstr>Pravidla provozu</vt:lpstr>
      <vt:lpstr>Pravidla provozu</vt:lpstr>
      <vt:lpstr>Pravidla provozu</vt:lpstr>
      <vt:lpstr>Pravidla provozu</vt:lpstr>
      <vt:lpstr>Pravidla provozu</vt:lpstr>
      <vt:lpstr>Pravidla provozu</vt:lpstr>
      <vt:lpstr>Pravidla provozu</vt:lpstr>
      <vt:lpstr>Pravidla provozu</vt:lpstr>
      <vt:lpstr>Jízda ve zvláštních případech</vt:lpstr>
      <vt:lpstr>Zvláštní ustanovení pro provoz</vt:lpstr>
      <vt:lpstr>Úprava a řízení provozu</vt:lpstr>
      <vt:lpstr>Úprava a řízení provozu</vt:lpstr>
      <vt:lpstr>Řidičské oprávnění</vt:lpstr>
      <vt:lpstr>Řidičské oprávnění</vt:lpstr>
      <vt:lpstr>Řidičské oprávnění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Admin</dc:creator>
  <cp:lastModifiedBy>Admin</cp:lastModifiedBy>
  <cp:revision>627</cp:revision>
  <cp:lastPrinted>1601-01-01T00:00:00Z</cp:lastPrinted>
  <dcterms:created xsi:type="dcterms:W3CDTF">2019-03-22T11:35:19Z</dcterms:created>
  <dcterms:modified xsi:type="dcterms:W3CDTF">2019-04-18T19:34:09Z</dcterms:modified>
</cp:coreProperties>
</file>