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2" r:id="rId3"/>
    <p:sldId id="285" r:id="rId4"/>
    <p:sldId id="273" r:id="rId5"/>
    <p:sldId id="274" r:id="rId6"/>
    <p:sldId id="276" r:id="rId7"/>
    <p:sldId id="283" r:id="rId8"/>
    <p:sldId id="288" r:id="rId9"/>
    <p:sldId id="287" r:id="rId10"/>
    <p:sldId id="290" r:id="rId11"/>
    <p:sldId id="289" r:id="rId12"/>
    <p:sldId id="282" r:id="rId13"/>
    <p:sldId id="291" r:id="rId14"/>
    <p:sldId id="268" r:id="rId15"/>
    <p:sldId id="269" r:id="rId16"/>
    <p:sldId id="271" r:id="rId17"/>
    <p:sldId id="281" r:id="rId18"/>
    <p:sldId id="284" r:id="rId19"/>
    <p:sldId id="266" r:id="rId2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silničních vozidel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Dopravní právo 27. 3. 2019</a:t>
            </a:r>
          </a:p>
          <a:p>
            <a:r>
              <a:rPr lang="cs-CZ" dirty="0" smtClean="0"/>
              <a:t>Mgr. Tomáš Svoboda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Nebezpečné závady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Nebezpečné závady podle </a:t>
            </a:r>
            <a:r>
              <a:rPr lang="cs-CZ" sz="1800" dirty="0" smtClean="0"/>
              <a:t>vyhlášky </a:t>
            </a:r>
            <a:r>
              <a:rPr lang="cs-CZ" sz="1800" dirty="0" smtClean="0"/>
              <a:t>č. 341/2014 </a:t>
            </a:r>
            <a:r>
              <a:rPr lang="cs-CZ" sz="1800" dirty="0" smtClean="0"/>
              <a:t>Sb</a:t>
            </a:r>
            <a:r>
              <a:rPr lang="cs-CZ" sz="1800" dirty="0" smtClean="0"/>
              <a:t>. (§ 40)</a:t>
            </a:r>
          </a:p>
          <a:p>
            <a:pPr lvl="1"/>
            <a:r>
              <a:rPr lang="cs-CZ" sz="1000" dirty="0" smtClean="0"/>
              <a:t>(zrušeno k 30. 9. 2018!):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(</a:t>
            </a:r>
            <a:r>
              <a:rPr lang="cs-CZ" sz="1000" dirty="0" smtClean="0"/>
              <a:t>1) Jsou-li na vozidle závady, které ohrožují bezpečnost provozu na pozemních komunikacích, nesmí být vozidlo užito v provozu na pozemních komunikacích, s výjimkou nouzového dojetí</a:t>
            </a:r>
            <a:r>
              <a:rPr lang="cs-CZ" sz="1000" dirty="0" smtClean="0"/>
              <a:t>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(2) Závadou podle odstavce 1 je vždy</a:t>
            </a:r>
          </a:p>
          <a:p>
            <a:pPr lvl="1"/>
            <a:r>
              <a:rPr lang="cs-CZ" sz="1000" dirty="0" smtClean="0"/>
              <a:t>a) </a:t>
            </a:r>
            <a:r>
              <a:rPr lang="cs-CZ" sz="1000" b="1" dirty="0" smtClean="0"/>
              <a:t>v osvětlení vozidla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dirty="0" smtClean="0"/>
              <a:t>1. nesvítí-li potkávací nebo brzdové nebo zadní obrysové světlo na straně přivrácené do středu vozovky,</a:t>
            </a:r>
          </a:p>
          <a:p>
            <a:pPr lvl="1"/>
            <a:r>
              <a:rPr lang="cs-CZ" sz="1000" dirty="0" smtClean="0"/>
              <a:t>2. nelze-li přepnout dálková světla na potkávací,</a:t>
            </a:r>
          </a:p>
          <a:p>
            <a:pPr lvl="1"/>
            <a:r>
              <a:rPr lang="cs-CZ" sz="1000" dirty="0" smtClean="0"/>
              <a:t>3. způsobují-li světlomety oslnění,</a:t>
            </a:r>
          </a:p>
          <a:p>
            <a:pPr lvl="1"/>
            <a:r>
              <a:rPr lang="cs-CZ" sz="1000" dirty="0" smtClean="0"/>
              <a:t>4. jsou-li dodatečně namontovány nebo upraveny svítilny svítící dopředu nepřerušovaně světlem jiné barvy než bílé, kromě předních svítilen do mlhy žluté barvy a dozadu nepřerušovaně svítící světlem jiné barvy než červené, nebo</a:t>
            </a:r>
          </a:p>
          <a:p>
            <a:pPr lvl="1"/>
            <a:r>
              <a:rPr lang="cs-CZ" sz="1000" dirty="0" smtClean="0"/>
              <a:t>5. jsou-li chybně zapojeny svítilny nebo chybně propojeny svítilny tažného vozidla a přípojného vozidla,</a:t>
            </a:r>
          </a:p>
          <a:p>
            <a:pPr lvl="1"/>
            <a:r>
              <a:rPr lang="cs-CZ" sz="1000" dirty="0" smtClean="0"/>
              <a:t>b)</a:t>
            </a:r>
            <a:r>
              <a:rPr lang="cs-CZ" sz="1000" b="1" dirty="0" smtClean="0"/>
              <a:t> v zasklení vozidla</a:t>
            </a:r>
          </a:p>
          <a:p>
            <a:pPr lvl="1"/>
            <a:r>
              <a:rPr lang="cs-CZ" sz="1000" dirty="0" smtClean="0"/>
              <a:t>1. prasklé nebo poškozené čelní sklo ve stírané ploše o délce nebo průměru větším než 20 mm, nebo</a:t>
            </a:r>
          </a:p>
          <a:p>
            <a:pPr lvl="1"/>
            <a:r>
              <a:rPr lang="cs-CZ" sz="1000" dirty="0" smtClean="0"/>
              <a:t>2. zatemnění čelního skla na propustnost zjevně nižší než 70 % nebo zatemnění předního bočního skla na propustnost zjevně nižší než 70 %,</a:t>
            </a:r>
          </a:p>
          <a:p>
            <a:pPr lvl="1"/>
            <a:r>
              <a:rPr lang="cs-CZ" sz="1000" dirty="0" smtClean="0"/>
              <a:t>c) </a:t>
            </a:r>
            <a:r>
              <a:rPr lang="cs-CZ" sz="1000" b="1" dirty="0" smtClean="0"/>
              <a:t>na výfukovém potrubí vozidla </a:t>
            </a:r>
            <a:r>
              <a:rPr lang="cs-CZ" sz="1000" dirty="0" smtClean="0"/>
              <a:t>je netěsnost nebo neúplnost výfukového potrubí nebo zjevný zásah do tohoto potrubí mající vliv na vnější hluk vozidla,</a:t>
            </a:r>
          </a:p>
          <a:p>
            <a:pPr lvl="1"/>
            <a:r>
              <a:rPr lang="cs-CZ" sz="1000" dirty="0" smtClean="0"/>
              <a:t>d) </a:t>
            </a:r>
            <a:r>
              <a:rPr lang="cs-CZ" sz="1000" b="1" dirty="0" smtClean="0"/>
              <a:t>na karoserii vozidla </a:t>
            </a:r>
            <a:r>
              <a:rPr lang="cs-CZ" sz="1000" dirty="0" smtClean="0"/>
              <a:t>nebo na jeho podvozku poškození nebo deformace karoserie nebo podvozku, včetně řízení a brzd, které může ohrozit bezpečnost provozu na pozemních komunikacích,</a:t>
            </a:r>
          </a:p>
          <a:p>
            <a:pPr lvl="1"/>
            <a:r>
              <a:rPr lang="cs-CZ" sz="1000" dirty="0" smtClean="0"/>
              <a:t>e) </a:t>
            </a:r>
            <a:r>
              <a:rPr lang="cs-CZ" sz="1000" b="1" dirty="0" smtClean="0"/>
              <a:t>zjevné unikání</a:t>
            </a:r>
            <a:r>
              <a:rPr lang="cs-CZ" sz="1000" dirty="0" smtClean="0"/>
              <a:t> paliva, oleje nebo mazacích tuků</a:t>
            </a:r>
            <a:r>
              <a:rPr lang="cs-CZ" sz="1000" dirty="0" smtClean="0"/>
              <a:t>,</a:t>
            </a:r>
            <a:endParaRPr lang="cs-CZ" sz="1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Nebezpečné závady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Nebezpečné závady podle </a:t>
            </a:r>
            <a:r>
              <a:rPr lang="cs-CZ" sz="1800" dirty="0" smtClean="0"/>
              <a:t>vyhlášky </a:t>
            </a:r>
            <a:r>
              <a:rPr lang="cs-CZ" sz="1800" dirty="0" smtClean="0"/>
              <a:t>č. 341/2014 </a:t>
            </a:r>
            <a:r>
              <a:rPr lang="cs-CZ" sz="1800" dirty="0" smtClean="0"/>
              <a:t>Sb</a:t>
            </a:r>
            <a:r>
              <a:rPr lang="cs-CZ" sz="1800" dirty="0" smtClean="0"/>
              <a:t>. (§ 40)</a:t>
            </a:r>
          </a:p>
          <a:p>
            <a:pPr lvl="1"/>
            <a:r>
              <a:rPr lang="cs-CZ" sz="1000" dirty="0" smtClean="0"/>
              <a:t>(zrušeno k 30. 9. 2018!):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pokračování:</a:t>
            </a:r>
          </a:p>
          <a:p>
            <a:pPr lvl="1"/>
            <a:r>
              <a:rPr lang="cs-CZ" sz="1000" dirty="0" smtClean="0"/>
              <a:t>f) </a:t>
            </a:r>
            <a:r>
              <a:rPr lang="cs-CZ" sz="1000" b="1" dirty="0" smtClean="0"/>
              <a:t>na pneumatikách vozidla </a:t>
            </a:r>
            <a:r>
              <a:rPr lang="cs-CZ" sz="1000" dirty="0" smtClean="0"/>
              <a:t>je vždy,</a:t>
            </a:r>
          </a:p>
          <a:p>
            <a:pPr lvl="1"/>
            <a:r>
              <a:rPr lang="cs-CZ" sz="1000" dirty="0" smtClean="0"/>
              <a:t>1. je-li hloubka dezénu hlavních dezénových drážek nebo zářezů menší než 1,6 mm u vozidel všech kategorií </a:t>
            </a:r>
            <a:r>
              <a:rPr lang="cs-CZ" sz="1000" dirty="0" smtClean="0"/>
              <a:t>                                         a </a:t>
            </a:r>
            <a:r>
              <a:rPr lang="cs-CZ" sz="1000" dirty="0" smtClean="0"/>
              <a:t>u mopedů menší než 1,0 mm,</a:t>
            </a:r>
          </a:p>
          <a:p>
            <a:pPr lvl="1"/>
            <a:r>
              <a:rPr lang="cs-CZ" sz="1000" dirty="0" smtClean="0"/>
              <a:t>2. obnažuje-li trhlina nebo poškození pláště pneumatiky na jejím vnějším obvodu – v oblasti běhounu, ramene, boku a patky - </a:t>
            </a:r>
            <a:r>
              <a:rPr lang="cs-CZ" sz="1000" dirty="0" smtClean="0"/>
              <a:t>              kostru </a:t>
            </a:r>
            <a:r>
              <a:rPr lang="cs-CZ" sz="1000" dirty="0" smtClean="0"/>
              <a:t>pneumatiky nebo ji narušují, nebo</a:t>
            </a:r>
          </a:p>
          <a:p>
            <a:pPr lvl="1"/>
            <a:r>
              <a:rPr lang="cs-CZ" sz="1000" dirty="0" smtClean="0"/>
              <a:t>3. jsou-li namontovány pneumatiky různého rozměru na téže nápravě,</a:t>
            </a:r>
          </a:p>
          <a:p>
            <a:pPr lvl="1"/>
            <a:r>
              <a:rPr lang="cs-CZ" sz="1000" dirty="0" smtClean="0"/>
              <a:t>g) </a:t>
            </a:r>
            <a:r>
              <a:rPr lang="cs-CZ" sz="1000" b="1" dirty="0" smtClean="0"/>
              <a:t>překročení největší povolené </a:t>
            </a:r>
            <a:r>
              <a:rPr lang="cs-CZ" sz="1000" dirty="0" smtClean="0"/>
              <a:t>hmotnosti vozidla nebo překročení největších povolených rozměrů vozidla nebo jízdní soupravy, není-li vozidlo v režimu zvláštního užívání pozemní komunikace podle jiného právního </a:t>
            </a:r>
            <a:r>
              <a:rPr lang="cs-CZ" sz="1000" dirty="0" smtClean="0"/>
              <a:t>předpisu,</a:t>
            </a:r>
            <a:endParaRPr lang="cs-CZ" sz="1000" dirty="0" smtClean="0"/>
          </a:p>
          <a:p>
            <a:pPr lvl="1"/>
            <a:r>
              <a:rPr lang="cs-CZ" sz="1000" dirty="0" smtClean="0"/>
              <a:t>h) spojení dvou nebo více vozidel do jízdní soupravy, při porušení požadavků na vzájemné zapojení vozidel do jízdních souprav.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(</a:t>
            </a:r>
            <a:r>
              <a:rPr lang="cs-CZ" sz="1000" dirty="0" smtClean="0"/>
              <a:t>3) Jsou-li na vozidle </a:t>
            </a:r>
            <a:r>
              <a:rPr lang="cs-CZ" sz="1000" b="1" dirty="0" smtClean="0"/>
              <a:t>závady na brzdovém systému</a:t>
            </a:r>
            <a:r>
              <a:rPr lang="cs-CZ" sz="1000" dirty="0" smtClean="0"/>
              <a:t>, které znemožňují nebo by mohly znemožnit účinně zastavit vozidlo, například prasklé brzdové hadice, nebo hrubé závady na řídicím ústrojí, například zjevné deformace a nadměrné vůle, jedná se vždy o závadu na vozidle, která bezprostředně ohrožuje bezpečnost provozu na pozemních komunikacích.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Nebezpečné závady podle vyhlášky č. 211/2018 </a:t>
            </a:r>
            <a:r>
              <a:rPr lang="cs-CZ" sz="1800" dirty="0" smtClean="0"/>
              <a:t>Sb.</a:t>
            </a:r>
            <a:endParaRPr lang="cs-CZ" sz="1800" dirty="0" smtClean="0"/>
          </a:p>
          <a:p>
            <a:pPr lvl="1"/>
            <a:r>
              <a:rPr lang="cs-CZ" sz="1000" dirty="0" smtClean="0"/>
              <a:t>velmi podrobný a rozsáhlý výčet závad</a:t>
            </a:r>
          </a:p>
          <a:p>
            <a:pPr lvl="1"/>
            <a:r>
              <a:rPr lang="cs-CZ" sz="1000" dirty="0" smtClean="0"/>
              <a:t>viz </a:t>
            </a:r>
            <a:r>
              <a:rPr lang="cs-CZ" sz="1000" b="1" dirty="0" smtClean="0"/>
              <a:t>příloha č. 1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obdobně </a:t>
            </a:r>
            <a:r>
              <a:rPr lang="cs-CZ" sz="1000" b="1" dirty="0" smtClean="0"/>
              <a:t>příloha č. 1 vyhlášky </a:t>
            </a:r>
            <a:r>
              <a:rPr lang="cs-CZ" sz="1000" b="1" dirty="0" smtClean="0"/>
              <a:t>č. 82/2012 Sb</a:t>
            </a:r>
            <a:r>
              <a:rPr lang="cs-CZ" sz="1000" b="1" dirty="0" smtClean="0"/>
              <a:t>.</a:t>
            </a:r>
            <a:endParaRPr lang="cs-CZ" sz="10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Přestupek provozovatele (§ 83 odst. 1 písm. l)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f</a:t>
            </a:r>
            <a:r>
              <a:rPr lang="cs-CZ" sz="1000" dirty="0" smtClean="0"/>
              <a:t>yzická </a:t>
            </a:r>
            <a:r>
              <a:rPr lang="cs-CZ" sz="1000" dirty="0" smtClean="0"/>
              <a:t>osoba se dopustí přestupku tím, že jako provozovatel silničního vozidla v rozporu s § 38 odst. 1 písm. a) </a:t>
            </a:r>
            <a:r>
              <a:rPr lang="cs-CZ" sz="1000" b="1" dirty="0" smtClean="0"/>
              <a:t>provozuje na pozemních komunikacích vozidlo, které je technicky nezpůsobilé k </a:t>
            </a:r>
            <a:r>
              <a:rPr lang="cs-CZ" sz="1000" b="1" dirty="0" smtClean="0"/>
              <a:t>provozu</a:t>
            </a:r>
            <a:endParaRPr lang="cs-CZ" sz="1000" dirty="0" smtClean="0"/>
          </a:p>
          <a:p>
            <a:pPr lvl="1"/>
            <a:r>
              <a:rPr lang="cs-CZ" sz="1000" dirty="0" smtClean="0"/>
              <a:t>obdobně </a:t>
            </a:r>
            <a:r>
              <a:rPr lang="cs-CZ" sz="1000" dirty="0" smtClean="0"/>
              <a:t>také pro </a:t>
            </a:r>
            <a:r>
              <a:rPr lang="cs-CZ" sz="1000" dirty="0" smtClean="0"/>
              <a:t>právnickou osobu jako </a:t>
            </a:r>
            <a:r>
              <a:rPr lang="cs-CZ" sz="1000" dirty="0" smtClean="0"/>
              <a:t>provozovatele</a:t>
            </a:r>
            <a:endParaRPr lang="cs-CZ" sz="1000" dirty="0" smtClean="0"/>
          </a:p>
          <a:p>
            <a:pPr lvl="1"/>
            <a:r>
              <a:rPr lang="cs-CZ" sz="1000" dirty="0" smtClean="0"/>
              <a:t>pokuta do </a:t>
            </a:r>
            <a:r>
              <a:rPr lang="cs-CZ" sz="1000" dirty="0" smtClean="0"/>
              <a:t>50000 </a:t>
            </a:r>
            <a:r>
              <a:rPr lang="cs-CZ" sz="1000" dirty="0" smtClean="0"/>
              <a:t>Kč</a:t>
            </a:r>
            <a:r>
              <a:rPr lang="cs-CZ" sz="1000" dirty="0" smtClean="0"/>
              <a:t>, příkazem na místě </a:t>
            </a:r>
            <a:r>
              <a:rPr lang="cs-CZ" sz="1000" dirty="0" smtClean="0"/>
              <a:t>do </a:t>
            </a:r>
            <a:r>
              <a:rPr lang="cs-CZ" sz="1000" dirty="0" smtClean="0"/>
              <a:t>5000 Kč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Přestupek řidiče (§ 125c odst. 1 písm. a) bod 3.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f</a:t>
            </a:r>
            <a:r>
              <a:rPr lang="cs-CZ" sz="1000" dirty="0" smtClean="0"/>
              <a:t>yzická </a:t>
            </a:r>
            <a:r>
              <a:rPr lang="cs-CZ" sz="1000" dirty="0" smtClean="0"/>
              <a:t>osoba se dopustí přestupku tím, že v provozu na pozemních </a:t>
            </a:r>
            <a:r>
              <a:rPr lang="cs-CZ" sz="1000" dirty="0" smtClean="0"/>
              <a:t>komunikacích</a:t>
            </a:r>
            <a:r>
              <a:rPr lang="cs-CZ" sz="1000" dirty="0" smtClean="0"/>
              <a:t> řídí </a:t>
            </a:r>
            <a:r>
              <a:rPr lang="cs-CZ" sz="1000" dirty="0" smtClean="0"/>
              <a:t>vozidlo, které </a:t>
            </a:r>
            <a:r>
              <a:rPr lang="cs-CZ" sz="1000" dirty="0" smtClean="0"/>
              <a:t>je technicky nezpůsobilé k provozu na pozemních </a:t>
            </a:r>
            <a:r>
              <a:rPr lang="cs-CZ" sz="1000" dirty="0" smtClean="0"/>
              <a:t>komunikacích34 </a:t>
            </a:r>
            <a:r>
              <a:rPr lang="cs-CZ" sz="1000" dirty="0" smtClean="0"/>
              <a:t>tak závažným způsobem, že bezprostředně ohrožuje ostatní účastníky provozu na pozemních </a:t>
            </a:r>
            <a:r>
              <a:rPr lang="cs-CZ" sz="1000" dirty="0" smtClean="0"/>
              <a:t>komunikacích</a:t>
            </a:r>
          </a:p>
          <a:p>
            <a:pPr lvl="1"/>
            <a:r>
              <a:rPr lang="pl-PL" sz="1000" dirty="0" smtClean="0"/>
              <a:t>pokuta od </a:t>
            </a:r>
            <a:r>
              <a:rPr lang="pl-PL" sz="1000" dirty="0" smtClean="0"/>
              <a:t>5000 Kč do 10000 </a:t>
            </a:r>
            <a:r>
              <a:rPr lang="pl-PL" sz="1000" dirty="0" smtClean="0"/>
              <a:t>Kč + 5 bodů</a:t>
            </a:r>
          </a:p>
          <a:p>
            <a:pPr lvl="1"/>
            <a:r>
              <a:rPr lang="pl-PL" sz="1000" dirty="0" smtClean="0"/>
              <a:t>bez možnosti uděnení pokuty přípazem na místě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adržení </a:t>
            </a:r>
            <a:r>
              <a:rPr lang="cs-CZ" sz="1800" dirty="0" smtClean="0"/>
              <a:t>osvědčení o registraci vozidla </a:t>
            </a:r>
            <a:r>
              <a:rPr lang="cs-CZ" sz="1800" dirty="0" smtClean="0"/>
              <a:t>(§ 6a a 6b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zjistí-li </a:t>
            </a:r>
            <a:r>
              <a:rPr lang="cs-CZ" sz="1000" dirty="0" smtClean="0"/>
              <a:t>se při technické silniční kontrole nebo při objasňování dopravní nehody </a:t>
            </a:r>
            <a:r>
              <a:rPr lang="cs-CZ" sz="1000" b="1" dirty="0" smtClean="0"/>
              <a:t>nebezpečná závada</a:t>
            </a:r>
            <a:r>
              <a:rPr lang="cs-CZ" sz="1000" dirty="0" smtClean="0"/>
              <a:t>, která vzhledem ke své povaze nebo rozsahu významně zvyšuje ohrožení bezpečnosti provozu na pozemních komunikacích nebo nepříznivé působení provozu vozidla na životní prostředí, </a:t>
            </a:r>
            <a:r>
              <a:rPr lang="cs-CZ" sz="1000" b="1" dirty="0" smtClean="0"/>
              <a:t>zadrží policista osvědčení o registraci vozidla </a:t>
            </a:r>
            <a:r>
              <a:rPr lang="cs-CZ" sz="1000" dirty="0" smtClean="0"/>
              <a:t>vykazujícího takovou závadu a vydá o tom řidiči vozidla nebo jeho provozovateli, je-li přítomen, </a:t>
            </a:r>
            <a:r>
              <a:rPr lang="cs-CZ" sz="1000" dirty="0" smtClean="0"/>
              <a:t>doklad</a:t>
            </a: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následky zadržení </a:t>
            </a:r>
            <a:r>
              <a:rPr lang="cs-CZ" sz="1000" dirty="0" smtClean="0"/>
              <a:t>osvědčení o registraci vozidla (tzv. malého technického průkazu)</a:t>
            </a:r>
          </a:p>
          <a:p>
            <a:pPr lvl="1"/>
            <a:r>
              <a:rPr lang="cs-CZ" sz="1000" dirty="0" smtClean="0"/>
              <a:t>provozování bez osvědčení </a:t>
            </a:r>
            <a:r>
              <a:rPr lang="cs-CZ" sz="1000" b="1" dirty="0" smtClean="0"/>
              <a:t>= přestupek </a:t>
            </a:r>
            <a:r>
              <a:rPr lang="cs-CZ" sz="1000" dirty="0" smtClean="0"/>
              <a:t>podle </a:t>
            </a:r>
            <a:r>
              <a:rPr lang="cs-CZ" sz="1000" dirty="0" err="1" smtClean="0"/>
              <a:t>ZoPP</a:t>
            </a:r>
            <a:endParaRPr lang="cs-CZ" sz="1000" dirty="0" smtClean="0"/>
          </a:p>
          <a:p>
            <a:pPr lvl="1"/>
            <a:r>
              <a:rPr lang="cs-CZ" sz="1000" dirty="0" smtClean="0"/>
              <a:t>neodevzdání osvědčení + řízení při zadrženém osvědčení </a:t>
            </a:r>
            <a:r>
              <a:rPr lang="cs-CZ" sz="1000" b="1" dirty="0" smtClean="0"/>
              <a:t>= přestupky </a:t>
            </a:r>
            <a:r>
              <a:rPr lang="cs-CZ" sz="1000" dirty="0" smtClean="0"/>
              <a:t>podle </a:t>
            </a:r>
            <a:r>
              <a:rPr lang="cs-CZ" sz="1000" dirty="0" err="1" smtClean="0"/>
              <a:t>ZoSP</a:t>
            </a:r>
            <a:endParaRPr lang="cs-CZ" sz="1000" dirty="0" smtClean="0"/>
          </a:p>
          <a:p>
            <a:pPr lvl="1"/>
            <a:r>
              <a:rPr lang="cs-CZ" sz="1000" dirty="0" smtClean="0"/>
              <a:t>bez osvědčení = faktické omezení dispozice s vozidlem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technickou </a:t>
            </a:r>
            <a:r>
              <a:rPr lang="cs-CZ" sz="1000" b="1" dirty="0" smtClean="0"/>
              <a:t>silniční kontrolou </a:t>
            </a:r>
            <a:r>
              <a:rPr lang="cs-CZ" sz="1000" dirty="0" smtClean="0"/>
              <a:t>se rozumí kontrola technického stavu a činnosti vozidla, jeho systémů, konstrukčních částí a samostatných technických celků a jejich vlivu na životní prostředí za účelem zjištění či vyloučení závad podle zvláštního právního </a:t>
            </a:r>
            <a:r>
              <a:rPr lang="cs-CZ" sz="1000" dirty="0" smtClean="0"/>
              <a:t>předpisu</a:t>
            </a:r>
          </a:p>
          <a:p>
            <a:pPr lvl="1"/>
            <a:r>
              <a:rPr lang="cs-CZ" sz="1000" dirty="0" smtClean="0"/>
              <a:t>nelze-li </a:t>
            </a:r>
            <a:r>
              <a:rPr lang="cs-CZ" sz="1000" dirty="0" smtClean="0"/>
              <a:t>účelu technické silniční kontroly dosáhnout použitím prostředků nebo zařízení, které má policista k dispozici v místě kontroly, a jsou-li důvodné pochybnosti o technické způsobilosti vozidla, lze technickou silniční kontrolu provést rovněž pomocí mobilní kontrolní jednotky, ve stanici technické kontroly, ve stanici měření </a:t>
            </a:r>
            <a:r>
              <a:rPr lang="cs-CZ" sz="1000" dirty="0" smtClean="0"/>
              <a:t>emisí,…</a:t>
            </a:r>
          </a:p>
          <a:p>
            <a:pPr lvl="1"/>
            <a:r>
              <a:rPr lang="cs-CZ" sz="1000" dirty="0" smtClean="0"/>
              <a:t>provedení technické silniční kontroly a nalezení závady má </a:t>
            </a:r>
            <a:r>
              <a:rPr lang="cs-CZ" sz="1000" b="1" dirty="0" smtClean="0"/>
              <a:t>obdobné důsledky jako provedení technické prohlídky</a:t>
            </a:r>
            <a:r>
              <a:rPr lang="cs-CZ" sz="1000" dirty="0" smtClean="0"/>
              <a:t>, viz dále</a:t>
            </a: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prohlídky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Technická prohlídka </a:t>
            </a:r>
            <a:r>
              <a:rPr lang="cs-CZ" sz="1800" dirty="0" smtClean="0"/>
              <a:t>(§ 47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b="1" dirty="0" smtClean="0"/>
              <a:t>= kontrola </a:t>
            </a:r>
            <a:r>
              <a:rPr lang="cs-CZ" sz="1000" b="1" dirty="0" smtClean="0"/>
              <a:t>technického stavu a fungování silničního vozidla</a:t>
            </a:r>
            <a:r>
              <a:rPr lang="cs-CZ" sz="1000" dirty="0" smtClean="0"/>
              <a:t>, jeho systémů, konstrukčních částí a samostatných technických celků a jejich vlivu na životní prostředí </a:t>
            </a:r>
          </a:p>
          <a:p>
            <a:pPr lvl="1"/>
            <a:r>
              <a:rPr lang="cs-CZ" sz="1000" i="1" dirty="0" smtClean="0"/>
              <a:t>nebo</a:t>
            </a:r>
            <a:r>
              <a:rPr lang="cs-CZ" sz="1000" dirty="0" smtClean="0"/>
              <a:t> </a:t>
            </a:r>
            <a:r>
              <a:rPr lang="cs-CZ" sz="1000" b="1" dirty="0" smtClean="0"/>
              <a:t>evidenční kontrola silničního </a:t>
            </a:r>
            <a:r>
              <a:rPr lang="cs-CZ" sz="1000" b="1" dirty="0" smtClean="0"/>
              <a:t>vozidla</a:t>
            </a:r>
            <a:endParaRPr lang="cs-CZ" sz="1000" b="1" dirty="0" smtClean="0"/>
          </a:p>
          <a:p>
            <a:pPr lvl="1"/>
            <a:endParaRPr lang="cs-CZ" sz="1050" dirty="0" smtClean="0"/>
          </a:p>
          <a:p>
            <a:r>
              <a:rPr lang="cs-CZ" sz="1800" dirty="0" smtClean="0"/>
              <a:t>Technické prohlídky se podle účelu a </a:t>
            </a:r>
            <a:r>
              <a:rPr lang="cs-CZ" sz="1800" dirty="0" smtClean="0"/>
              <a:t>rozsahu</a:t>
            </a:r>
            <a:endParaRPr lang="cs-CZ" sz="1800" dirty="0" smtClean="0"/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pravidelné technické prohlídky,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technické prohlídky silničních vozidel určených k přepravě nebezpečných věcí,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technické prohlídky prováděné za účelem schválení technické způsobilosti silničního vozidla,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technické prohlídky prováděné za účelem zápisu silničního vozidla do registru silničních vozidel,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technické prohlídky prováděné při technické silniční kontrole podle zákona o silničním provozu,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technické prohlídky prováděné na žádost,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opakované technické prohlídky prováděné při zjištění vážné nebo nebezpečné závady na silničním vozidle,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dirty="0" smtClean="0"/>
              <a:t>opakované technické prohlídky prováděné v rámci státního odborného dozoru a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samostatně prováděné evidenční kontroly silničního vozidla</a:t>
            </a:r>
            <a:r>
              <a:rPr lang="cs-CZ" sz="1000" b="1" dirty="0" smtClean="0"/>
              <a:t>.</a:t>
            </a:r>
          </a:p>
          <a:p>
            <a:pPr marL="552600" lvl="1" indent="-228600">
              <a:buNone/>
            </a:pPr>
            <a:endParaRPr lang="cs-CZ" sz="1000" b="1" dirty="0" smtClean="0"/>
          </a:p>
          <a:p>
            <a:r>
              <a:rPr lang="cs-CZ" sz="1800" dirty="0" smtClean="0"/>
              <a:t>Pravidelné technické prohlídky </a:t>
            </a:r>
            <a:r>
              <a:rPr lang="cs-CZ" sz="1800" dirty="0" smtClean="0"/>
              <a:t>(§ 40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b="1" dirty="0" smtClean="0"/>
              <a:t>většinou jednou za 2 roky</a:t>
            </a:r>
            <a:r>
              <a:rPr lang="cs-CZ" sz="1000" dirty="0" smtClean="0"/>
              <a:t>, poprvé 4 roky od registrace (</a:t>
            </a:r>
            <a:r>
              <a:rPr lang="cs-CZ" sz="1000" b="1" dirty="0" smtClean="0"/>
              <a:t>kategorie M1, N1</a:t>
            </a:r>
            <a:r>
              <a:rPr lang="cs-CZ" sz="1000" dirty="0" smtClean="0"/>
              <a:t>, O2…)</a:t>
            </a:r>
          </a:p>
          <a:p>
            <a:pPr lvl="1"/>
            <a:r>
              <a:rPr lang="cs-CZ" sz="1000" dirty="0" smtClean="0"/>
              <a:t>jednou za rok u více rizikových kategorií (</a:t>
            </a:r>
            <a:r>
              <a:rPr lang="pt-BR" sz="1000" dirty="0" smtClean="0"/>
              <a:t>M2, M3, N2, N3, O3</a:t>
            </a:r>
            <a:r>
              <a:rPr lang="cs-CZ" sz="1000" dirty="0" smtClean="0"/>
              <a:t>, O4, vozidla s právem přednosti v jízdě, taxislužba,…)</a:t>
            </a:r>
          </a:p>
          <a:p>
            <a:pPr lvl="1"/>
            <a:r>
              <a:rPr lang="cs-CZ" sz="1000" dirty="0" smtClean="0"/>
              <a:t>jedno za 4 roky u méně rizikových kategorií, poprvé 6 let od registrace (</a:t>
            </a:r>
            <a:r>
              <a:rPr lang="cs-CZ" sz="1000" dirty="0" err="1" smtClean="0"/>
              <a:t>nebržděné</a:t>
            </a:r>
            <a:r>
              <a:rPr lang="cs-CZ" sz="1000" dirty="0" smtClean="0"/>
              <a:t> přívěsy, malé motocykly,…)</a:t>
            </a:r>
          </a:p>
          <a:p>
            <a:pPr lvl="1"/>
            <a:r>
              <a:rPr lang="cs-CZ" sz="1000" b="1" dirty="0" smtClean="0"/>
              <a:t>povinnost přistavit k prohlídce na náklad provozovatele</a:t>
            </a:r>
          </a:p>
          <a:p>
            <a:pPr marL="300600" indent="-228600">
              <a:buNone/>
            </a:pPr>
            <a:endParaRPr lang="cs-CZ" sz="26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prohlídky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K</a:t>
            </a:r>
            <a:r>
              <a:rPr lang="cs-CZ" sz="1800" dirty="0" smtClean="0"/>
              <a:t>ategorie vozidel (§ 3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= skupina </a:t>
            </a:r>
            <a:r>
              <a:rPr lang="cs-CZ" sz="1000" dirty="0" smtClean="0"/>
              <a:t>vozidel, která mají stejné technické podmínky stanovené prováděcím právním </a:t>
            </a:r>
            <a:r>
              <a:rPr lang="cs-CZ" sz="1000" dirty="0" smtClean="0"/>
              <a:t>předpisem</a:t>
            </a:r>
            <a:endParaRPr lang="cs-CZ" sz="1000" dirty="0" smtClean="0"/>
          </a:p>
          <a:p>
            <a:pPr lvl="1"/>
            <a:r>
              <a:rPr lang="cs-CZ" sz="1000" dirty="0" smtClean="0"/>
              <a:t>L </a:t>
            </a:r>
            <a:r>
              <a:rPr lang="cs-CZ" sz="1000" dirty="0" smtClean="0"/>
              <a:t>– motorová vozidla zpravidla s méně než čtyřmi koly</a:t>
            </a:r>
          </a:p>
          <a:p>
            <a:pPr lvl="1"/>
            <a:r>
              <a:rPr lang="cs-CZ" sz="1000" dirty="0" smtClean="0"/>
              <a:t>M – motorová vozidla, která mají nejméně čtyři kola a používají se </a:t>
            </a:r>
            <a:r>
              <a:rPr lang="cs-CZ" sz="1000" b="1" dirty="0" smtClean="0"/>
              <a:t>pro dopravu osob </a:t>
            </a:r>
            <a:r>
              <a:rPr lang="cs-CZ" sz="1000" dirty="0" smtClean="0"/>
              <a:t>(definovány právem EU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N – motorová vozidla, která mají nejméně čtyři kola a používají se </a:t>
            </a:r>
            <a:r>
              <a:rPr lang="cs-CZ" sz="1000" b="1" dirty="0" smtClean="0"/>
              <a:t>pro dopravu nákladů </a:t>
            </a:r>
            <a:r>
              <a:rPr lang="cs-CZ" sz="1000" dirty="0" smtClean="0"/>
              <a:t>(definovány právem EU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O – přípojná vozidla </a:t>
            </a:r>
            <a:r>
              <a:rPr lang="cs-CZ" sz="1000" dirty="0" smtClean="0"/>
              <a:t>(definovány právem EU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T – traktory zemědělské nebo lesnické</a:t>
            </a:r>
          </a:p>
          <a:p>
            <a:pPr lvl="1"/>
            <a:r>
              <a:rPr lang="cs-CZ" sz="1000" dirty="0" smtClean="0"/>
              <a:t>S – pracovní stroje</a:t>
            </a:r>
          </a:p>
          <a:p>
            <a:pPr lvl="1"/>
            <a:r>
              <a:rPr lang="cs-CZ" sz="1000" dirty="0" smtClean="0"/>
              <a:t>R – ostatní vozidla, která nelze zařadit do výše uvedených </a:t>
            </a:r>
            <a:r>
              <a:rPr lang="cs-CZ" sz="1000" dirty="0" smtClean="0"/>
              <a:t>kategorií</a:t>
            </a:r>
            <a:endParaRPr lang="cs-CZ" sz="1000" dirty="0" smtClean="0"/>
          </a:p>
          <a:p>
            <a:pPr lvl="1"/>
            <a:r>
              <a:rPr lang="cs-CZ" sz="1000" i="1" dirty="0" smtClean="0"/>
              <a:t>(v právu EU - příloha II </a:t>
            </a:r>
            <a:r>
              <a:rPr lang="cs-CZ" sz="1000" i="1" dirty="0" smtClean="0"/>
              <a:t>směrnice 2007/46/ES)</a:t>
            </a:r>
            <a:endParaRPr lang="cs-CZ" sz="1000" i="1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P</a:t>
            </a:r>
            <a:r>
              <a:rPr lang="cs-CZ" sz="1800" dirty="0" smtClean="0"/>
              <a:t>ředmět </a:t>
            </a:r>
            <a:r>
              <a:rPr lang="cs-CZ" sz="1800" dirty="0" smtClean="0"/>
              <a:t>a průběh </a:t>
            </a:r>
            <a:r>
              <a:rPr lang="cs-CZ" sz="1800" dirty="0" smtClean="0"/>
              <a:t>technické prohlídky (§ 48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zda </a:t>
            </a:r>
            <a:r>
              <a:rPr lang="cs-CZ" sz="1000" b="1" dirty="0" smtClean="0"/>
              <a:t>technický stav a činnost silničního vozidla</a:t>
            </a:r>
            <a:r>
              <a:rPr lang="cs-CZ" sz="1000" dirty="0" smtClean="0"/>
              <a:t>, jeho systémů, konstrukčních částí a samostatných technických celků je bez závad nebo má závady, </a:t>
            </a:r>
            <a:r>
              <a:rPr lang="cs-CZ" sz="1000" b="1" dirty="0" smtClean="0"/>
              <a:t>porovnáním skutečného technického stavu silničního vozidla s podmínkami stanovenými pro technický stav vozidla tímto </a:t>
            </a:r>
            <a:r>
              <a:rPr lang="cs-CZ" sz="1000" b="1" dirty="0" smtClean="0"/>
              <a:t>zákonem</a:t>
            </a:r>
            <a:endParaRPr lang="cs-CZ" sz="1000" b="1" dirty="0" smtClean="0"/>
          </a:p>
          <a:p>
            <a:pPr lvl="1"/>
            <a:r>
              <a:rPr lang="cs-CZ" sz="1000" dirty="0" smtClean="0"/>
              <a:t>v </a:t>
            </a:r>
            <a:r>
              <a:rPr lang="cs-CZ" sz="1000" dirty="0" smtClean="0"/>
              <a:t>rozsahu plném </a:t>
            </a:r>
            <a:r>
              <a:rPr lang="cs-CZ" sz="1000" dirty="0" smtClean="0"/>
              <a:t>nebo částečném</a:t>
            </a:r>
            <a:endParaRPr lang="cs-CZ" sz="1000" dirty="0" smtClean="0"/>
          </a:p>
          <a:p>
            <a:pPr lvl="1"/>
            <a:r>
              <a:rPr lang="cs-CZ" sz="1000" b="1" dirty="0" smtClean="0"/>
              <a:t>kontrolní úkony </a:t>
            </a:r>
            <a:r>
              <a:rPr lang="cs-CZ" sz="1000" dirty="0" smtClean="0"/>
              <a:t>ve </a:t>
            </a:r>
            <a:r>
              <a:rPr lang="cs-CZ" sz="1000" dirty="0" smtClean="0"/>
              <a:t>vyhlášce  č. 211/2018 Sb.,</a:t>
            </a:r>
            <a:r>
              <a:rPr lang="cs-CZ" sz="1000" i="1" dirty="0" smtClean="0"/>
              <a:t> </a:t>
            </a:r>
            <a:r>
              <a:rPr lang="cs-CZ" sz="1000" dirty="0" smtClean="0"/>
              <a:t>o technických prohlídkách vozidel</a:t>
            </a:r>
          </a:p>
          <a:p>
            <a:pPr lvl="1"/>
            <a:r>
              <a:rPr lang="cs-CZ" sz="1000" dirty="0" smtClean="0"/>
              <a:t>obecně: </a:t>
            </a:r>
            <a:r>
              <a:rPr lang="cs-CZ" sz="1000" b="1" dirty="0" smtClean="0"/>
              <a:t>brzdy, řízení, výhledy, světla, kola, podvozek, jiné vybavení, obtěžování okolí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kontrola </a:t>
            </a:r>
            <a:r>
              <a:rPr lang="cs-CZ" sz="1000" dirty="0" smtClean="0"/>
              <a:t>bez demontáže součástí</a:t>
            </a:r>
          </a:p>
          <a:p>
            <a:pPr lvl="1"/>
            <a:r>
              <a:rPr lang="cs-CZ" sz="1000" dirty="0" smtClean="0"/>
              <a:t>bez oprav (drobné výjimky - zejména seřízení světel)</a:t>
            </a:r>
          </a:p>
          <a:p>
            <a:pPr lvl="1"/>
            <a:r>
              <a:rPr lang="cs-CZ" sz="1000" dirty="0" smtClean="0"/>
              <a:t>oprávnění být při technické prohlídce přítomen (dle pokynů pro zachování bezpečnosti)</a:t>
            </a:r>
          </a:p>
          <a:p>
            <a:pPr lvl="1"/>
            <a:r>
              <a:rPr lang="cs-CZ" sz="1000" dirty="0" smtClean="0"/>
              <a:t>součástí měření emisí - viz </a:t>
            </a:r>
            <a:r>
              <a:rPr lang="cs-CZ" sz="1000" dirty="0" smtClean="0"/>
              <a:t>dále</a:t>
            </a:r>
            <a:endParaRPr lang="cs-CZ" sz="1000" b="1" dirty="0" smtClean="0"/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prohlídky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</a:t>
            </a:r>
            <a:r>
              <a:rPr lang="cs-CZ" sz="1800" dirty="0" smtClean="0"/>
              <a:t>tupně </a:t>
            </a:r>
            <a:r>
              <a:rPr lang="cs-CZ" sz="1800" dirty="0" smtClean="0"/>
              <a:t>technických </a:t>
            </a:r>
            <a:r>
              <a:rPr lang="cs-CZ" sz="1800" dirty="0" smtClean="0"/>
              <a:t>závad </a:t>
            </a:r>
            <a:r>
              <a:rPr lang="cs-CZ" sz="1800" dirty="0" smtClean="0"/>
              <a:t>vozidel (§ 49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a</a:t>
            </a:r>
            <a:r>
              <a:rPr lang="cs-CZ" sz="1000" dirty="0" smtClean="0"/>
              <a:t>)</a:t>
            </a:r>
            <a:r>
              <a:rPr lang="cs-CZ" sz="1000" b="1" dirty="0" smtClean="0"/>
              <a:t> lehká závada</a:t>
            </a:r>
            <a:r>
              <a:rPr lang="cs-CZ" sz="1000" dirty="0" smtClean="0"/>
              <a:t>, která nemá významný vliv na provozní vlastnosti vozidla, bezpečnost provozu na pozemních komunikacích ani životní </a:t>
            </a:r>
            <a:r>
              <a:rPr lang="cs-CZ" sz="1000" dirty="0" smtClean="0"/>
              <a:t>prostředí = </a:t>
            </a:r>
            <a:r>
              <a:rPr lang="cs-CZ" sz="1000" b="1" i="1" dirty="0" smtClean="0"/>
              <a:t>závada A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b) </a:t>
            </a:r>
            <a:r>
              <a:rPr lang="cs-CZ" sz="1000" b="1" dirty="0" smtClean="0"/>
              <a:t>vážná závada</a:t>
            </a:r>
            <a:r>
              <a:rPr lang="cs-CZ" sz="1000" dirty="0" smtClean="0"/>
              <a:t>, která ovlivňuje provozní vlastnosti vozidla, je způsobilá ohrozit provoz na pozemních komunikacích nebo může nepříznivě působit na životní </a:t>
            </a:r>
            <a:r>
              <a:rPr lang="cs-CZ" sz="1000" dirty="0" smtClean="0"/>
              <a:t>prostředí = </a:t>
            </a:r>
            <a:r>
              <a:rPr lang="cs-CZ" sz="1000" b="1" i="1" dirty="0" smtClean="0"/>
              <a:t>závada </a:t>
            </a:r>
            <a:r>
              <a:rPr lang="cs-CZ" sz="1000" b="1" i="1" dirty="0" smtClean="0"/>
              <a:t>B</a:t>
            </a:r>
            <a:endParaRPr lang="cs-CZ" sz="1000" dirty="0" smtClean="0"/>
          </a:p>
          <a:p>
            <a:pPr lvl="1"/>
            <a:r>
              <a:rPr lang="cs-CZ" sz="1000" dirty="0" smtClean="0"/>
              <a:t>c)</a:t>
            </a:r>
            <a:r>
              <a:rPr lang="cs-CZ" sz="1000" b="1" dirty="0" smtClean="0"/>
              <a:t> nebezpečná závada</a:t>
            </a:r>
            <a:r>
              <a:rPr lang="cs-CZ" sz="1000" dirty="0" smtClean="0"/>
              <a:t>, která bezprostředně ohrožuje bezpečnost jízdy silničního vozidla, provoz na pozemních komunikacích nebo životní </a:t>
            </a:r>
            <a:r>
              <a:rPr lang="cs-CZ" sz="1000" dirty="0" smtClean="0"/>
              <a:t>prostředí = </a:t>
            </a:r>
            <a:r>
              <a:rPr lang="cs-CZ" sz="1000" b="1" i="1" dirty="0" smtClean="0"/>
              <a:t>závada C</a:t>
            </a: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technická prohlídka bez závad</a:t>
            </a:r>
            <a:r>
              <a:rPr lang="cs-CZ" sz="1000" b="1" dirty="0" smtClean="0"/>
              <a:t> </a:t>
            </a:r>
            <a:r>
              <a:rPr lang="cs-CZ" sz="1000" b="1" dirty="0" smtClean="0"/>
              <a:t>=</a:t>
            </a:r>
            <a:r>
              <a:rPr lang="cs-CZ" sz="1000" dirty="0" smtClean="0"/>
              <a:t> vozidlo technicky </a:t>
            </a:r>
            <a:r>
              <a:rPr lang="cs-CZ" sz="1000" b="1" dirty="0" smtClean="0"/>
              <a:t>způsobilé </a:t>
            </a:r>
            <a:r>
              <a:rPr lang="cs-CZ" sz="1000" dirty="0" smtClean="0"/>
              <a:t>k provozu na pozemních komunikacích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pokud nalezena </a:t>
            </a:r>
            <a:r>
              <a:rPr lang="cs-CZ" sz="1000" b="1" dirty="0" smtClean="0"/>
              <a:t>závada A = způsobilé</a:t>
            </a:r>
            <a:endParaRPr lang="cs-CZ" sz="1000" dirty="0" smtClean="0"/>
          </a:p>
          <a:p>
            <a:pPr lvl="1"/>
            <a:r>
              <a:rPr lang="cs-CZ" sz="1000" dirty="0" smtClean="0"/>
              <a:t>ale povinnost provozovatele závadu odstranit (bez sankce)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pokud nalezena </a:t>
            </a:r>
            <a:r>
              <a:rPr lang="cs-CZ" sz="1000" b="1" dirty="0" smtClean="0"/>
              <a:t>závada B = způsobilé </a:t>
            </a:r>
            <a:r>
              <a:rPr lang="cs-CZ" sz="1000" dirty="0" smtClean="0"/>
              <a:t>k provozu pouze </a:t>
            </a:r>
            <a:r>
              <a:rPr lang="cs-CZ" sz="1000" b="1" dirty="0" smtClean="0"/>
              <a:t>na dobu 30 dnů </a:t>
            </a:r>
          </a:p>
          <a:p>
            <a:pPr lvl="1"/>
            <a:r>
              <a:rPr lang="cs-CZ" sz="1000" dirty="0" smtClean="0"/>
              <a:t>povinnost provozovatele ve lhůtě přistavit silniční vozidlo s odstraněnou vážnou závadou stanici technické kontroly k provedení opakované technické prohlídky</a:t>
            </a:r>
          </a:p>
          <a:p>
            <a:pPr lvl="1"/>
            <a:endParaRPr lang="cs-CZ" sz="1000" b="1" dirty="0" smtClean="0"/>
          </a:p>
          <a:p>
            <a:pPr lvl="1"/>
            <a:r>
              <a:rPr lang="cs-CZ" sz="1000" dirty="0" smtClean="0"/>
              <a:t>pokud nalezena </a:t>
            </a:r>
            <a:r>
              <a:rPr lang="cs-CZ" sz="1000" b="1" dirty="0" smtClean="0"/>
              <a:t>závada C = nezpůsobilé</a:t>
            </a:r>
          </a:p>
          <a:p>
            <a:pPr lvl="1"/>
            <a:r>
              <a:rPr lang="cs-CZ" sz="1000" dirty="0" smtClean="0"/>
              <a:t>provozovatel je povinen na vlastní náklad zajistit</a:t>
            </a:r>
          </a:p>
          <a:p>
            <a:pPr lvl="1"/>
            <a:r>
              <a:rPr lang="cs-CZ" sz="1000" dirty="0" smtClean="0"/>
              <a:t>a) odtažení vozidla ze stanice technické kontroly,</a:t>
            </a:r>
          </a:p>
          <a:p>
            <a:pPr lvl="1"/>
            <a:r>
              <a:rPr lang="cs-CZ" sz="1000" dirty="0" smtClean="0"/>
              <a:t>b) odstranění nebezpečné závady,</a:t>
            </a:r>
          </a:p>
          <a:p>
            <a:pPr lvl="1"/>
            <a:r>
              <a:rPr lang="cs-CZ" sz="1000" dirty="0" smtClean="0"/>
              <a:t>c) přistavení silničního vozidla k opakované technické prohlídce</a:t>
            </a:r>
          </a:p>
          <a:p>
            <a:pPr lvl="1"/>
            <a:endParaRPr lang="cs-CZ" sz="1000" b="1" dirty="0" smtClean="0"/>
          </a:p>
          <a:p>
            <a:pPr lvl="1"/>
            <a:r>
              <a:rPr lang="cs-CZ" sz="1000" dirty="0" smtClean="0"/>
              <a:t>výsledek podle </a:t>
            </a:r>
            <a:r>
              <a:rPr lang="cs-CZ" sz="1000" b="1" dirty="0" smtClean="0"/>
              <a:t>nejzávažnější závady</a:t>
            </a:r>
          </a:p>
          <a:p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prohlídky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„Proces“ (§ 48 - 52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Stanice technické kontroly vyznačí </a:t>
            </a:r>
            <a:r>
              <a:rPr lang="cs-CZ" sz="1000" b="1" dirty="0" smtClean="0"/>
              <a:t>zápisem do technického průkazu </a:t>
            </a:r>
            <a:r>
              <a:rPr lang="cs-CZ" sz="1000" dirty="0" smtClean="0"/>
              <a:t>vozidla den, měsíc a rok provedení pravidelné technické prohlídky silničního vozidla. Na zadní tabulku registrační značky silničního vozidla umístí stanice technické kontroly </a:t>
            </a:r>
            <a:r>
              <a:rPr lang="cs-CZ" sz="1000" b="1" dirty="0" smtClean="0"/>
              <a:t>kontrolní nálepku </a:t>
            </a:r>
            <a:r>
              <a:rPr lang="cs-CZ" sz="1000" dirty="0" smtClean="0"/>
              <a:t>o kontrole technické způsobilosti silničního vozidla s vyznačením měsíce a roku příští pravidelné technické prohlídky silničního vozidla.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 případě závady B zápis výsledku technické prohlídky silničního vozidla v technickém průkazu vozidla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 případě vady C zápis výsledku technické prohlídky silničního vozidla v technickém průkazu vozidla + odstranění nálepky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O provedení technické prohlídky silničního vozidla vyhotoví stanice technické kontroly na základě záznamníku závad </a:t>
            </a:r>
            <a:r>
              <a:rPr lang="cs-CZ" sz="1000" b="1" dirty="0" smtClean="0"/>
              <a:t>protokol o technické prohlídce</a:t>
            </a:r>
            <a:r>
              <a:rPr lang="cs-CZ" sz="1000" dirty="0" smtClean="0"/>
              <a:t> a předá jej fyzické osobě, která vozidlo k technické prohlídce přistavila.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výsledky zaznamenány do </a:t>
            </a:r>
            <a:r>
              <a:rPr lang="cs-CZ" sz="1000" b="1" dirty="0" smtClean="0"/>
              <a:t>Informačního systému technických prohlídek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obdobné platí pro technickou silniční kontrolu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Sanice technické kontroly (§ 54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avšak: STK = </a:t>
            </a:r>
            <a:r>
              <a:rPr lang="cs-CZ" sz="1000" b="1" dirty="0" smtClean="0"/>
              <a:t>tzv. autorizovaná osoba</a:t>
            </a:r>
            <a:r>
              <a:rPr lang="cs-CZ" sz="1000" dirty="0" smtClean="0"/>
              <a:t>, jejíž činnost má veřejnoprávní důsledky, </a:t>
            </a:r>
            <a:r>
              <a:rPr lang="cs-CZ" sz="1000" b="1" dirty="0" smtClean="0"/>
              <a:t>nikoli ale veřejnoprávní povahu</a:t>
            </a:r>
            <a:endParaRPr lang="cs-CZ" sz="1000" dirty="0" smtClean="0"/>
          </a:p>
          <a:p>
            <a:pPr lvl="1"/>
            <a:r>
              <a:rPr lang="cs-CZ" sz="1000" dirty="0" smtClean="0"/>
              <a:t>obrana proti výsledku tedy v rovině soukromého práva</a:t>
            </a:r>
          </a:p>
          <a:p>
            <a:pPr lvl="1"/>
            <a:r>
              <a:rPr lang="cs-CZ" sz="1000" dirty="0" smtClean="0"/>
              <a:t>případně v rovině podnětu k provedení dozoru ze strany veřejné správy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zákon o podmínkách provozu podrobně upravuje podmínky provozování STK</a:t>
            </a:r>
          </a:p>
          <a:p>
            <a:pPr lvl="1"/>
            <a:r>
              <a:rPr lang="cs-CZ" sz="1000" i="1" dirty="0" smtClean="0"/>
              <a:t>koncesní princip</a:t>
            </a:r>
            <a:r>
              <a:rPr lang="cs-CZ" sz="1000" dirty="0" smtClean="0"/>
              <a:t>, rovnoměrné územní pokrytí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prohlídky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M</a:t>
            </a:r>
            <a:r>
              <a:rPr lang="cs-CZ" sz="1800" dirty="0" smtClean="0"/>
              <a:t>ěření emisí (§ 47 - 48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provádí stanice měření emisí (SME)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lze (nově) provést před technickou </a:t>
            </a:r>
            <a:r>
              <a:rPr lang="cs-CZ" sz="1000" dirty="0" smtClean="0"/>
              <a:t>prohlídkou (ale ne déle než 30 dní)</a:t>
            </a:r>
            <a:endParaRPr lang="cs-CZ" sz="1000" dirty="0" smtClean="0"/>
          </a:p>
          <a:p>
            <a:pPr lvl="1"/>
            <a:r>
              <a:rPr lang="cs-CZ" sz="1000" dirty="0" smtClean="0"/>
              <a:t>obdobný princip a postup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 zásadě technická prohlídka s kontrolními úkony zaměřenými na emise vozidla</a:t>
            </a:r>
          </a:p>
          <a:p>
            <a:pPr lvl="1"/>
            <a:r>
              <a:rPr lang="cs-CZ" sz="1000" b="1" dirty="0" smtClean="0"/>
              <a:t>výfukové plyny, uniky provozních kapalin, hlučnost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ale výfukové plyny </a:t>
            </a:r>
            <a:r>
              <a:rPr lang="cs-CZ" sz="1000" dirty="0" smtClean="0"/>
              <a:t>měřeny zjednodušeně </a:t>
            </a:r>
            <a:r>
              <a:rPr lang="cs-CZ" sz="1000" dirty="0" smtClean="0"/>
              <a:t>oproti homologačním měřením</a:t>
            </a:r>
          </a:p>
          <a:p>
            <a:pPr lvl="1"/>
            <a:r>
              <a:rPr lang="cs-CZ" sz="1000" dirty="0" smtClean="0"/>
              <a:t>u benzínových motorů </a:t>
            </a:r>
            <a:r>
              <a:rPr lang="cs-CZ" sz="1000" dirty="0" smtClean="0"/>
              <a:t>měřeny </a:t>
            </a:r>
            <a:r>
              <a:rPr lang="cs-CZ" sz="1000" b="1" i="1" dirty="0" smtClean="0"/>
              <a:t>emise oxidy </a:t>
            </a:r>
            <a:r>
              <a:rPr lang="cs-CZ" sz="1000" b="1" i="1" dirty="0" smtClean="0"/>
              <a:t>uhlíku</a:t>
            </a:r>
          </a:p>
          <a:p>
            <a:pPr lvl="1"/>
            <a:r>
              <a:rPr lang="cs-CZ" sz="1000" dirty="0" smtClean="0"/>
              <a:t>u </a:t>
            </a:r>
            <a:r>
              <a:rPr lang="cs-CZ" sz="1000" dirty="0" smtClean="0"/>
              <a:t>naftových motorů měřena </a:t>
            </a:r>
            <a:r>
              <a:rPr lang="cs-CZ" sz="1000" b="1" i="1" dirty="0" smtClean="0"/>
              <a:t>kouřivost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E</a:t>
            </a:r>
            <a:r>
              <a:rPr lang="cs-CZ" sz="1800" dirty="0" smtClean="0"/>
              <a:t>videnční </a:t>
            </a:r>
            <a:r>
              <a:rPr lang="cs-CZ" sz="1800" dirty="0" smtClean="0"/>
              <a:t>kontrola (§ 47 - 48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pro účely změn v evidenci (registru vozidel)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pouze úkony:</a:t>
            </a:r>
          </a:p>
          <a:p>
            <a:pPr lvl="1"/>
            <a:r>
              <a:rPr lang="cs-CZ" sz="1000" b="1" dirty="0" smtClean="0"/>
              <a:t>soulad identifikačních údajů </a:t>
            </a:r>
            <a:r>
              <a:rPr lang="cs-CZ" sz="1000" dirty="0" smtClean="0"/>
              <a:t>(skutečného stavu silničního vozidla a jeho identifikačních údajů s údaji uvedenými v technickém průkazu silničního vozidla a v osvědčení o registraci silničního vozidla</a:t>
            </a:r>
            <a:r>
              <a:rPr lang="cs-CZ" sz="1000" dirty="0" smtClean="0"/>
              <a:t>)</a:t>
            </a:r>
            <a:endParaRPr lang="cs-CZ" sz="1000" b="1" i="1" dirty="0" smtClean="0"/>
          </a:p>
          <a:p>
            <a:pPr lvl="1"/>
            <a:r>
              <a:rPr lang="cs-CZ" sz="1000" i="1" dirty="0" smtClean="0"/>
              <a:t>a také nově </a:t>
            </a:r>
            <a:r>
              <a:rPr lang="cs-CZ" sz="1000" b="1" dirty="0" smtClean="0"/>
              <a:t>stav počítadla ujeté vzdálenosti silničního </a:t>
            </a:r>
            <a:r>
              <a:rPr lang="cs-CZ" sz="1000" b="1" dirty="0" smtClean="0"/>
              <a:t>vozidla</a:t>
            </a:r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nesoulad </a:t>
            </a:r>
            <a:r>
              <a:rPr lang="cs-CZ" sz="1000" dirty="0" smtClean="0"/>
              <a:t>ve stavu počitadla ujeté vzdálenosti </a:t>
            </a:r>
            <a:r>
              <a:rPr lang="cs-CZ" sz="1000" dirty="0" smtClean="0"/>
              <a:t>s dřívějšími záznamy = </a:t>
            </a:r>
            <a:r>
              <a:rPr lang="cs-CZ" sz="1000" b="1" dirty="0" smtClean="0"/>
              <a:t>závada skupiny </a:t>
            </a:r>
            <a:r>
              <a:rPr lang="cs-CZ" sz="1000" b="1" dirty="0" smtClean="0"/>
              <a:t>B!</a:t>
            </a:r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800" dirty="0" smtClean="0"/>
          </a:p>
          <a:p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 typů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Podstata schvalování</a:t>
            </a:r>
          </a:p>
          <a:p>
            <a:pPr lvl="1"/>
            <a:r>
              <a:rPr lang="cs-CZ" sz="1000" dirty="0" smtClean="0"/>
              <a:t>stanovení určitých unifikovaných požadavků na vozidla z pohledu bezpečnosti a ochrany životního prostředí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technické</a:t>
            </a:r>
            <a:r>
              <a:rPr lang="cs-CZ" sz="1000" b="1" dirty="0" smtClean="0"/>
              <a:t> předpisy EU </a:t>
            </a:r>
            <a:endParaRPr lang="cs-CZ" sz="1000" b="1" dirty="0" smtClean="0"/>
          </a:p>
          <a:p>
            <a:pPr lvl="1"/>
            <a:r>
              <a:rPr lang="cs-CZ" sz="1000" dirty="0" smtClean="0"/>
              <a:t>technické </a:t>
            </a:r>
            <a:r>
              <a:rPr lang="cs-CZ" sz="1000" b="1" dirty="0" smtClean="0"/>
              <a:t>předpisy Evropské hospodářské komise OSN </a:t>
            </a:r>
          </a:p>
          <a:p>
            <a:pPr lvl="1"/>
            <a:r>
              <a:rPr lang="cs-CZ" sz="1000" dirty="0" smtClean="0"/>
              <a:t>na vnitrostátní úrovni </a:t>
            </a:r>
            <a:r>
              <a:rPr lang="cs-CZ" sz="1000" b="1" dirty="0" err="1" smtClean="0"/>
              <a:t>ZoPP</a:t>
            </a:r>
            <a:r>
              <a:rPr lang="cs-CZ" sz="1000" b="1" dirty="0" smtClean="0"/>
              <a:t> a vyhláška č</a:t>
            </a:r>
            <a:r>
              <a:rPr lang="cs-CZ" sz="1000" b="1" dirty="0" smtClean="0"/>
              <a:t>. 341/2014 Sb.</a:t>
            </a:r>
            <a:r>
              <a:rPr lang="cs-CZ" sz="1000" dirty="0" smtClean="0"/>
              <a:t>, o schvalování technické způsobilosti a o technických podmínkách provozu vozidel na pozemních </a:t>
            </a:r>
            <a:r>
              <a:rPr lang="cs-CZ" sz="1000" dirty="0" smtClean="0"/>
              <a:t>komunikacích - viz přílohy</a:t>
            </a: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následně potřeba ověřování a osvědčování </a:t>
            </a:r>
            <a:r>
              <a:rPr lang="cs-CZ" sz="1000" dirty="0" smtClean="0"/>
              <a:t>plnění těchto požadavků </a:t>
            </a:r>
            <a:r>
              <a:rPr lang="cs-CZ" sz="1000" dirty="0" smtClean="0"/>
              <a:t>při uvádění výrobků na trh = </a:t>
            </a:r>
            <a:r>
              <a:rPr lang="cs-CZ" sz="1000" b="1" dirty="0" smtClean="0"/>
              <a:t>schvalování</a:t>
            </a:r>
            <a:r>
              <a:rPr lang="cs-CZ" sz="1000" dirty="0" smtClean="0"/>
              <a:t> (někdy homologace)</a:t>
            </a:r>
          </a:p>
          <a:p>
            <a:pPr lvl="1"/>
            <a:r>
              <a:rPr lang="cs-CZ" sz="1000" dirty="0" smtClean="0"/>
              <a:t>týká se nejen </a:t>
            </a:r>
            <a:r>
              <a:rPr lang="cs-CZ" sz="1000" i="1" dirty="0" smtClean="0"/>
              <a:t>celých vozidel</a:t>
            </a:r>
            <a:r>
              <a:rPr lang="cs-CZ" sz="1000" dirty="0" smtClean="0"/>
              <a:t>, ale také jejich </a:t>
            </a:r>
            <a:r>
              <a:rPr lang="cs-CZ" sz="1000" i="1" dirty="0" smtClean="0"/>
              <a:t>komponentů, systémů či příslušenství</a:t>
            </a:r>
          </a:p>
          <a:p>
            <a:pPr lvl="1"/>
            <a:r>
              <a:rPr lang="cs-CZ" sz="1000" dirty="0" smtClean="0"/>
              <a:t>schvalování provádějí technické zkušebny s příslušnou autorizací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Unijní úprava</a:t>
            </a:r>
          </a:p>
          <a:p>
            <a:pPr lvl="1"/>
            <a:r>
              <a:rPr lang="cs-CZ" sz="1000" dirty="0" smtClean="0"/>
              <a:t>Směrnice </a:t>
            </a:r>
            <a:r>
              <a:rPr lang="cs-CZ" sz="1000" dirty="0" smtClean="0"/>
              <a:t>Evropského parlamentu a Rady </a:t>
            </a:r>
            <a:r>
              <a:rPr lang="cs-CZ" sz="1000" b="1" dirty="0" smtClean="0"/>
              <a:t>2007/46/ES</a:t>
            </a:r>
            <a:r>
              <a:rPr lang="cs-CZ" sz="1000" dirty="0" smtClean="0"/>
              <a:t> ze dne 5. září </a:t>
            </a:r>
            <a:r>
              <a:rPr lang="cs-CZ" sz="1000" dirty="0" smtClean="0"/>
              <a:t>2007, </a:t>
            </a:r>
            <a:r>
              <a:rPr lang="cs-CZ" sz="1000" dirty="0" smtClean="0"/>
              <a:t>kterou se stanoví rámec pro schvalování motorových vozidel a jejich přípojných vozidel, jakož i systémů, konstrukčních částí a samostatných technických celků určených pro tato vozidla (rámcová </a:t>
            </a:r>
            <a:r>
              <a:rPr lang="cs-CZ" sz="1000" dirty="0" smtClean="0"/>
              <a:t>směrnice)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upravuje </a:t>
            </a:r>
            <a:r>
              <a:rPr lang="cs-CZ" sz="1000" b="1" dirty="0" smtClean="0"/>
              <a:t>ES </a:t>
            </a:r>
            <a:r>
              <a:rPr lang="cs-CZ" sz="1000" b="1" dirty="0" smtClean="0"/>
              <a:t>schválení </a:t>
            </a:r>
            <a:r>
              <a:rPr lang="cs-CZ" sz="1000" b="1" dirty="0" smtClean="0"/>
              <a:t>typu </a:t>
            </a:r>
            <a:r>
              <a:rPr lang="cs-CZ" sz="1000" dirty="0" smtClean="0"/>
              <a:t>= tzv. globální homologace </a:t>
            </a:r>
          </a:p>
          <a:p>
            <a:pPr lvl="1"/>
            <a:r>
              <a:rPr lang="cs-CZ" sz="1000" dirty="0" smtClean="0"/>
              <a:t>ověření, že vozidlo plní veškeré požadavky pro uvedení na trh EU (ty uvedeny v příloze směrnice)</a:t>
            </a:r>
          </a:p>
          <a:p>
            <a:pPr lvl="1"/>
            <a:r>
              <a:rPr lang="cs-CZ" sz="1000" dirty="0" smtClean="0"/>
              <a:t>potvrzení certifikátem </a:t>
            </a:r>
            <a:r>
              <a:rPr lang="cs-CZ" sz="1000" dirty="0" smtClean="0"/>
              <a:t>ES schválení typu </a:t>
            </a:r>
            <a:endParaRPr lang="cs-CZ" sz="1000" dirty="0" smtClean="0"/>
          </a:p>
          <a:p>
            <a:pPr lvl="1"/>
            <a:r>
              <a:rPr lang="cs-CZ" sz="1000" dirty="0" smtClean="0"/>
              <a:t>každé vozidlo musí </a:t>
            </a:r>
            <a:r>
              <a:rPr lang="cs-CZ" sz="1000" dirty="0" smtClean="0"/>
              <a:t>být </a:t>
            </a:r>
            <a:r>
              <a:rPr lang="cs-CZ" sz="1000" dirty="0" smtClean="0"/>
              <a:t>opatřeno </a:t>
            </a:r>
            <a:r>
              <a:rPr lang="cs-CZ" sz="1000" b="1" dirty="0" smtClean="0"/>
              <a:t>prohlášení </a:t>
            </a:r>
            <a:r>
              <a:rPr lang="cs-CZ" sz="1000" b="1" dirty="0" smtClean="0"/>
              <a:t>o </a:t>
            </a:r>
            <a:r>
              <a:rPr lang="cs-CZ" sz="1000" b="1" dirty="0" smtClean="0"/>
              <a:t>shodě</a:t>
            </a:r>
            <a:r>
              <a:rPr lang="cs-CZ" sz="1000" dirty="0" smtClean="0"/>
              <a:t>, že bylo </a:t>
            </a:r>
            <a:r>
              <a:rPr lang="cs-CZ" sz="1000" dirty="0" smtClean="0"/>
              <a:t>vyrobeno ve shodě se schváleným typem </a:t>
            </a:r>
            <a:r>
              <a:rPr lang="cs-CZ" sz="1000" dirty="0" smtClean="0"/>
              <a:t>vozidla                            (současně požadavky na opatření proti padělání tohoto prohlášení)</a:t>
            </a:r>
          </a:p>
          <a:p>
            <a:pPr lvl="1"/>
            <a:r>
              <a:rPr lang="cs-CZ" sz="1000" dirty="0" smtClean="0"/>
              <a:t>dále např. opatření konstrukčních částí nebo technických celků vyrobených </a:t>
            </a:r>
            <a:r>
              <a:rPr lang="cs-CZ" sz="1000" dirty="0" smtClean="0"/>
              <a:t>ve shodě se schváleným typem </a:t>
            </a:r>
            <a:r>
              <a:rPr lang="cs-CZ" sz="1000" dirty="0" smtClean="0"/>
              <a:t>                                  </a:t>
            </a:r>
            <a:r>
              <a:rPr lang="cs-CZ" sz="1000" b="1" dirty="0" smtClean="0"/>
              <a:t>značkou </a:t>
            </a:r>
            <a:r>
              <a:rPr lang="cs-CZ" sz="1000" b="1" dirty="0" smtClean="0"/>
              <a:t>ES schválení </a:t>
            </a:r>
            <a:r>
              <a:rPr lang="cs-CZ" sz="1000" b="1" dirty="0" smtClean="0"/>
              <a:t>typu</a:t>
            </a:r>
            <a:endParaRPr lang="cs-CZ" sz="10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ákladní </a:t>
            </a:r>
            <a:r>
              <a:rPr lang="cs-CZ" sz="1800" dirty="0" smtClean="0"/>
              <a:t>roviny technické způsobilosti silničních </a:t>
            </a:r>
            <a:r>
              <a:rPr lang="cs-CZ" sz="1800" dirty="0" smtClean="0"/>
              <a:t>vozidel </a:t>
            </a:r>
            <a:r>
              <a:rPr lang="cs-CZ" sz="1800" dirty="0" smtClean="0"/>
              <a:t>a </a:t>
            </a:r>
            <a:r>
              <a:rPr lang="cs-CZ" sz="1800" dirty="0" smtClean="0"/>
              <a:t>právní úprava</a:t>
            </a:r>
            <a:endParaRPr lang="cs-CZ" sz="1800" dirty="0" smtClean="0"/>
          </a:p>
          <a:p>
            <a:r>
              <a:rPr lang="cs-CZ" sz="1800" dirty="0" smtClean="0"/>
              <a:t>Technická způsobilost v </a:t>
            </a:r>
            <a:r>
              <a:rPr lang="cs-CZ" sz="1800" dirty="0" smtClean="0"/>
              <a:t>provozu</a:t>
            </a:r>
          </a:p>
          <a:p>
            <a:r>
              <a:rPr lang="cs-CZ" sz="1800" dirty="0" smtClean="0"/>
              <a:t>„Nebezpečné závady“</a:t>
            </a:r>
          </a:p>
          <a:p>
            <a:r>
              <a:rPr lang="cs-CZ" sz="1800" dirty="0" smtClean="0"/>
              <a:t>Sankce</a:t>
            </a:r>
          </a:p>
          <a:p>
            <a:r>
              <a:rPr lang="cs-CZ" sz="1800" dirty="0" smtClean="0"/>
              <a:t>Technické prohlídky</a:t>
            </a:r>
            <a:endParaRPr lang="cs-CZ" sz="1800" dirty="0" smtClean="0"/>
          </a:p>
          <a:p>
            <a:r>
              <a:rPr lang="cs-CZ" sz="1800" dirty="0" smtClean="0"/>
              <a:t>Schvalování typů</a:t>
            </a:r>
          </a:p>
          <a:p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roviny a právní úprava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ákladní </a:t>
            </a:r>
            <a:r>
              <a:rPr lang="cs-CZ" sz="1800" dirty="0" smtClean="0"/>
              <a:t>roviny technické způsobilosti silničních </a:t>
            </a:r>
            <a:r>
              <a:rPr lang="cs-CZ" sz="1800" dirty="0" smtClean="0"/>
              <a:t>vozidel</a:t>
            </a:r>
            <a:endParaRPr lang="cs-CZ" sz="1400" dirty="0" smtClean="0"/>
          </a:p>
          <a:p>
            <a:r>
              <a:rPr lang="cs-CZ" sz="1200" i="1" dirty="0" smtClean="0"/>
              <a:t>T</a:t>
            </a:r>
            <a:r>
              <a:rPr lang="cs-CZ" sz="1200" i="1" dirty="0" smtClean="0"/>
              <a:t>echnická </a:t>
            </a:r>
            <a:r>
              <a:rPr lang="cs-CZ" sz="1200" i="1" dirty="0" smtClean="0"/>
              <a:t>způsobilost v provozu</a:t>
            </a:r>
          </a:p>
          <a:p>
            <a:pPr lvl="1"/>
            <a:r>
              <a:rPr lang="cs-CZ" sz="1000" dirty="0" smtClean="0"/>
              <a:t>závady v provozu s právními důsledky</a:t>
            </a:r>
          </a:p>
          <a:p>
            <a:r>
              <a:rPr lang="cs-CZ" sz="1200" i="1" dirty="0" smtClean="0"/>
              <a:t>Technická způsobilost v rámci technických kontrol</a:t>
            </a:r>
          </a:p>
          <a:p>
            <a:pPr lvl="1"/>
            <a:r>
              <a:rPr lang="cs-CZ" sz="1000" dirty="0" smtClean="0"/>
              <a:t>periodické či neperiodické kontroly technického stavu silničních vozidel</a:t>
            </a:r>
            <a:endParaRPr lang="cs-CZ" sz="1000" dirty="0" smtClean="0"/>
          </a:p>
          <a:p>
            <a:r>
              <a:rPr lang="cs-CZ" sz="1200" i="1" dirty="0" smtClean="0"/>
              <a:t>S</a:t>
            </a:r>
            <a:r>
              <a:rPr lang="cs-CZ" sz="1200" i="1" dirty="0" smtClean="0"/>
              <a:t>chvalování </a:t>
            </a:r>
            <a:r>
              <a:rPr lang="cs-CZ" sz="1200" i="1" dirty="0" smtClean="0"/>
              <a:t>typů</a:t>
            </a:r>
          </a:p>
          <a:p>
            <a:pPr lvl="1"/>
            <a:r>
              <a:rPr lang="cs-CZ" sz="1000" dirty="0" smtClean="0"/>
              <a:t>technické požadavky na </a:t>
            </a:r>
            <a:r>
              <a:rPr lang="cs-CZ" sz="1000" dirty="0" smtClean="0"/>
              <a:t>vozidla či jejich součásti </a:t>
            </a:r>
            <a:r>
              <a:rPr lang="cs-CZ" sz="1000" dirty="0" smtClean="0"/>
              <a:t>pro jejich uvedení na trh</a:t>
            </a:r>
          </a:p>
          <a:p>
            <a:endParaRPr lang="cs-CZ" sz="1200" dirty="0" smtClean="0"/>
          </a:p>
          <a:p>
            <a:r>
              <a:rPr lang="cs-CZ" sz="1800" dirty="0" smtClean="0"/>
              <a:t>Právní úprava</a:t>
            </a:r>
            <a:endParaRPr lang="cs-CZ" sz="1800" dirty="0" smtClean="0"/>
          </a:p>
          <a:p>
            <a:pPr lvl="1"/>
            <a:r>
              <a:rPr lang="cs-CZ" sz="1000" dirty="0" smtClean="0"/>
              <a:t>z</a:t>
            </a:r>
            <a:r>
              <a:rPr lang="cs-CZ" sz="1000" dirty="0" smtClean="0"/>
              <a:t>ákon </a:t>
            </a:r>
            <a:r>
              <a:rPr lang="cs-CZ" sz="1000" dirty="0" smtClean="0"/>
              <a:t>č. 56/2001 Sb., </a:t>
            </a:r>
            <a:r>
              <a:rPr lang="cs-CZ" sz="1000" b="1" dirty="0" smtClean="0"/>
              <a:t>o podmínkách provozu vozidel na pozemních komunikacích </a:t>
            </a:r>
            <a:r>
              <a:rPr lang="cs-CZ" sz="1000" dirty="0" smtClean="0"/>
              <a:t>a o změně zákona č. 168/1999 Sb., o pojištění odpovědnosti za škodu způsobenou provozem vozidla a o změně některých souvisejících zákonů (zákon o pojištění odpovědnosti z provozu vozidla), ve znění zákona č. 307/1999 Sb</a:t>
            </a:r>
            <a:r>
              <a:rPr lang="cs-CZ" sz="1000" dirty="0" smtClean="0"/>
              <a:t>.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ZoPP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některé související aspekty</a:t>
            </a:r>
            <a:r>
              <a:rPr lang="cs-CZ" sz="1000" dirty="0" smtClean="0"/>
              <a:t> </a:t>
            </a:r>
            <a:r>
              <a:rPr lang="cs-CZ" sz="1000" dirty="0" smtClean="0"/>
              <a:t>v </a:t>
            </a:r>
            <a:r>
              <a:rPr lang="cs-CZ" sz="1000" dirty="0" smtClean="0"/>
              <a:t>zákoně </a:t>
            </a:r>
            <a:r>
              <a:rPr lang="cs-CZ" sz="1000" dirty="0" smtClean="0"/>
              <a:t>č. 361/2000 Sb., o provozu na pozemních komunikacích a o změnách některých </a:t>
            </a:r>
            <a:r>
              <a:rPr lang="cs-CZ" sz="1000" dirty="0" smtClean="0"/>
              <a:t>zákonů (zákon o silničním provozu)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řada prováděcích předpisů</a:t>
            </a:r>
            <a:r>
              <a:rPr lang="cs-CZ" sz="1000" dirty="0" smtClean="0"/>
              <a:t> </a:t>
            </a:r>
            <a:r>
              <a:rPr lang="cs-CZ" sz="1000" dirty="0" smtClean="0"/>
              <a:t>(</a:t>
            </a:r>
            <a:r>
              <a:rPr lang="cs-CZ" sz="1000" dirty="0" smtClean="0"/>
              <a:t>viz dále)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některé aspekty také v </a:t>
            </a:r>
            <a:r>
              <a:rPr lang="cs-CZ" sz="1000" b="1" dirty="0" smtClean="0"/>
              <a:t>právu EU / mezinárodním právu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v provozu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ákladní </a:t>
            </a:r>
            <a:r>
              <a:rPr lang="cs-CZ" sz="1800" dirty="0" smtClean="0"/>
              <a:t>pravidlo</a:t>
            </a:r>
          </a:p>
          <a:p>
            <a:pPr lvl="1"/>
            <a:r>
              <a:rPr lang="cs-CZ" sz="1000" dirty="0" smtClean="0"/>
              <a:t>§ 36 </a:t>
            </a:r>
            <a:r>
              <a:rPr lang="cs-CZ" sz="1000" dirty="0" smtClean="0"/>
              <a:t>odst. 1</a:t>
            </a:r>
            <a:r>
              <a:rPr lang="cs-CZ" sz="1000" dirty="0" smtClean="0"/>
              <a:t> </a:t>
            </a:r>
            <a:r>
              <a:rPr lang="cs-CZ" sz="1000" dirty="0" err="1" smtClean="0"/>
              <a:t>ZoPP</a:t>
            </a:r>
            <a:r>
              <a:rPr lang="cs-CZ" sz="1000" dirty="0" smtClean="0"/>
              <a:t>:</a:t>
            </a:r>
            <a:r>
              <a:rPr lang="cs-CZ" sz="1000" dirty="0" smtClean="0"/>
              <a:t> </a:t>
            </a:r>
            <a:r>
              <a:rPr lang="cs-CZ" sz="1000" b="1" i="1" dirty="0" smtClean="0"/>
              <a:t>Na pozemních komunikacích lze provozovat pouze takové silniční vozidlo, které je technicky způsobilé</a:t>
            </a:r>
            <a:r>
              <a:rPr lang="cs-CZ" sz="1000" i="1" dirty="0" smtClean="0"/>
              <a:t> k provozu na pozemních komunikacích podle tohoto </a:t>
            </a:r>
            <a:r>
              <a:rPr lang="cs-CZ" sz="1000" i="1" dirty="0" smtClean="0"/>
              <a:t>zákona</a:t>
            </a:r>
            <a:endParaRPr lang="cs-CZ" sz="1000" i="1" dirty="0" smtClean="0"/>
          </a:p>
          <a:p>
            <a:pPr lvl="1"/>
            <a:r>
              <a:rPr lang="cs-CZ" sz="1000" dirty="0" smtClean="0"/>
              <a:t>§ </a:t>
            </a:r>
            <a:r>
              <a:rPr lang="cs-CZ" sz="1000" dirty="0" smtClean="0"/>
              <a:t>36 odst. </a:t>
            </a:r>
            <a:r>
              <a:rPr lang="cs-CZ" sz="1000" dirty="0" smtClean="0"/>
              <a:t>3 </a:t>
            </a:r>
            <a:r>
              <a:rPr lang="cs-CZ" sz="1000" dirty="0" err="1" smtClean="0"/>
              <a:t>ZoPP</a:t>
            </a:r>
            <a:r>
              <a:rPr lang="cs-CZ" sz="1000" dirty="0" smtClean="0"/>
              <a:t>: </a:t>
            </a:r>
            <a:r>
              <a:rPr lang="cs-CZ" sz="1000" b="1" i="1" dirty="0" smtClean="0"/>
              <a:t>Provozovatel </a:t>
            </a:r>
            <a:r>
              <a:rPr lang="cs-CZ" sz="1000" b="1" i="1" dirty="0" smtClean="0"/>
              <a:t>silničního vozidla je povinen udržovat vozidlo v řádném technickém stavu </a:t>
            </a:r>
            <a:r>
              <a:rPr lang="cs-CZ" sz="1000" i="1" dirty="0" smtClean="0"/>
              <a:t>podle pokynů pro obsluhu a údržbu stanovených </a:t>
            </a:r>
            <a:r>
              <a:rPr lang="cs-CZ" sz="1000" i="1" dirty="0" smtClean="0"/>
              <a:t>výrobcem</a:t>
            </a:r>
            <a:endParaRPr lang="cs-CZ" sz="1000" i="1" dirty="0" smtClean="0"/>
          </a:p>
          <a:p>
            <a:endParaRPr lang="cs-CZ" sz="1000" dirty="0" smtClean="0"/>
          </a:p>
          <a:p>
            <a:pPr lvl="1"/>
            <a:r>
              <a:rPr lang="cs-CZ" sz="1000" dirty="0" smtClean="0"/>
              <a:t>§ 38 </a:t>
            </a:r>
            <a:r>
              <a:rPr lang="cs-CZ" sz="1000" dirty="0" smtClean="0"/>
              <a:t>odst. 1 </a:t>
            </a:r>
            <a:r>
              <a:rPr lang="cs-CZ" sz="1000" dirty="0" err="1" smtClean="0"/>
              <a:t>ZoPP</a:t>
            </a:r>
            <a:r>
              <a:rPr lang="cs-CZ" sz="1000" dirty="0" smtClean="0"/>
              <a:t>: </a:t>
            </a:r>
            <a:r>
              <a:rPr lang="cs-CZ" sz="1000" b="1" i="1" dirty="0" smtClean="0"/>
              <a:t>Provozovatel </a:t>
            </a:r>
            <a:r>
              <a:rPr lang="cs-CZ" sz="1000" b="1" i="1" dirty="0" smtClean="0"/>
              <a:t>silničního vozidla nesmí provozovat na pozemních komunikacích </a:t>
            </a:r>
            <a:r>
              <a:rPr lang="cs-CZ" sz="1000" b="1" i="1" dirty="0" smtClean="0"/>
              <a:t>vozidlo</a:t>
            </a:r>
            <a:r>
              <a:rPr lang="cs-CZ" sz="1000" i="1" dirty="0" smtClean="0"/>
              <a:t>,</a:t>
            </a:r>
          </a:p>
          <a:p>
            <a:pPr lvl="1"/>
            <a:endParaRPr lang="cs-CZ" sz="1000" b="1" i="1" dirty="0" smtClean="0"/>
          </a:p>
          <a:p>
            <a:pPr lvl="1"/>
            <a:r>
              <a:rPr lang="cs-CZ" sz="1000" b="1" i="1" dirty="0" smtClean="0"/>
              <a:t>a) které </a:t>
            </a:r>
            <a:r>
              <a:rPr lang="cs-CZ" sz="1000" b="1" i="1" dirty="0" smtClean="0"/>
              <a:t>je technicky nezpůsobilé k </a:t>
            </a:r>
            <a:r>
              <a:rPr lang="cs-CZ" sz="1000" b="1" i="1" dirty="0" smtClean="0"/>
              <a:t>provozu</a:t>
            </a:r>
            <a:endParaRPr lang="cs-CZ" sz="1000" i="1" dirty="0" smtClean="0"/>
          </a:p>
          <a:p>
            <a:pPr lvl="1">
              <a:buNone/>
            </a:pPr>
            <a:r>
              <a:rPr lang="cs-CZ" sz="1000" dirty="0" smtClean="0"/>
              <a:t>	</a:t>
            </a:r>
          </a:p>
          <a:p>
            <a:r>
              <a:rPr lang="cs-CZ" sz="1800" dirty="0" smtClean="0"/>
              <a:t>C</a:t>
            </a:r>
            <a:r>
              <a:rPr lang="cs-CZ" sz="1800" dirty="0" smtClean="0"/>
              <a:t>o </a:t>
            </a:r>
            <a:r>
              <a:rPr lang="cs-CZ" sz="1800" dirty="0" smtClean="0"/>
              <a:t>dále nelze </a:t>
            </a:r>
            <a:r>
              <a:rPr lang="cs-CZ" sz="1800" dirty="0" smtClean="0"/>
              <a:t>provozovat</a:t>
            </a:r>
          </a:p>
          <a:p>
            <a:pPr lvl="1"/>
            <a:r>
              <a:rPr lang="cs-CZ" sz="1000" dirty="0" smtClean="0"/>
              <a:t>vozidlo:</a:t>
            </a:r>
          </a:p>
          <a:p>
            <a:pPr lvl="1">
              <a:buNone/>
            </a:pPr>
            <a:r>
              <a:rPr lang="cs-CZ" sz="1000" dirty="0" smtClean="0"/>
              <a:t>b) které </a:t>
            </a:r>
            <a:r>
              <a:rPr lang="cs-CZ" sz="1000" b="1" dirty="0" smtClean="0"/>
              <a:t>není zaregistrováno v registru silničních vozidel </a:t>
            </a:r>
            <a:r>
              <a:rPr lang="cs-CZ" sz="1000" dirty="0" smtClean="0"/>
              <a:t>v České republice nebo v registru silničních vozidel jiného </a:t>
            </a:r>
            <a:r>
              <a:rPr lang="cs-CZ" sz="1000" dirty="0" smtClean="0"/>
              <a:t>státu,</a:t>
            </a:r>
          </a:p>
          <a:p>
            <a:pPr marL="552600" lvl="1" indent="-228600">
              <a:buNone/>
            </a:pPr>
            <a:r>
              <a:rPr lang="cs-CZ" sz="1000" dirty="0" smtClean="0"/>
              <a:t>c) na němž </a:t>
            </a:r>
            <a:r>
              <a:rPr lang="cs-CZ" sz="1000" b="1" dirty="0" smtClean="0"/>
              <a:t>není umístěna tabulka s registrační značkou</a:t>
            </a:r>
            <a:r>
              <a:rPr lang="cs-CZ" sz="1000" dirty="0" smtClean="0"/>
              <a:t>, přidělenou k tomuto vozidlu obecním úřadem obce s rozšířenou působností nebo příslušným orgánem jiného státu, způsobem umožňujícím identifikaci vozidla,</a:t>
            </a:r>
          </a:p>
          <a:p>
            <a:pPr marL="552600" lvl="1" indent="-228600">
              <a:buNone/>
            </a:pPr>
            <a:r>
              <a:rPr lang="cs-CZ" sz="1000" dirty="0" smtClean="0"/>
              <a:t>d</a:t>
            </a:r>
            <a:r>
              <a:rPr lang="cs-CZ" sz="1000" dirty="0" smtClean="0"/>
              <a:t>) k němuž </a:t>
            </a:r>
            <a:r>
              <a:rPr lang="cs-CZ" sz="1000" b="1" dirty="0" smtClean="0"/>
              <a:t>není splněna povinnost pojištění odpovědnosti </a:t>
            </a:r>
            <a:r>
              <a:rPr lang="cs-CZ" sz="1000" dirty="0" smtClean="0"/>
              <a:t>z provozu vozidla,</a:t>
            </a:r>
          </a:p>
          <a:p>
            <a:pPr marL="552600" lvl="1" indent="-228600">
              <a:buNone/>
            </a:pPr>
            <a:r>
              <a:rPr lang="cs-CZ" sz="1000" dirty="0" smtClean="0"/>
              <a:t>e</a:t>
            </a:r>
            <a:r>
              <a:rPr lang="cs-CZ" sz="1000" dirty="0" smtClean="0"/>
              <a:t>) jehož </a:t>
            </a:r>
            <a:r>
              <a:rPr lang="cs-CZ" sz="1000" b="1" dirty="0" smtClean="0"/>
              <a:t>technická způsobilost nebyla ověřena </a:t>
            </a:r>
            <a:r>
              <a:rPr lang="cs-CZ" sz="1000" dirty="0" smtClean="0"/>
              <a:t>pravidelnou technickou prohlídkou provedenou v členském státě, technickou prohlídkou provedenou pro účely zápisu silničního vozidla do registru silničních vozidel nebo technickou prohlídkou jednotlivě dovezeného silničního vozidla nebo u něhož od provedení poslední takové technické prohlídky uplynula lhůta podle § 40; to neplatí, jde-li o silniční vozidlo, u něhož dosud neuplynula lhůta k provedení první pravidelné technické prohlídky,</a:t>
            </a:r>
          </a:p>
          <a:p>
            <a:pPr marL="552600" lvl="1" indent="-228600">
              <a:buNone/>
            </a:pPr>
            <a:r>
              <a:rPr lang="cs-CZ" sz="1000" dirty="0" smtClean="0"/>
              <a:t>f</a:t>
            </a:r>
            <a:r>
              <a:rPr lang="cs-CZ" sz="1000" dirty="0" smtClean="0"/>
              <a:t>) které </a:t>
            </a:r>
            <a:r>
              <a:rPr lang="cs-CZ" sz="1000" b="1" dirty="0" smtClean="0"/>
              <a:t>nemá identifikační údaje v souladu s údaji uvedenými v registru</a:t>
            </a:r>
            <a:r>
              <a:rPr lang="cs-CZ" sz="1000" dirty="0" smtClean="0"/>
              <a:t> silničních vozidel nebo v osvědčení o registraci silničního vozidla nebo technickém průkazu zvláštního vozidla.</a:t>
            </a:r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v provozu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C</a:t>
            </a:r>
            <a:r>
              <a:rPr lang="cs-CZ" sz="1800" dirty="0" smtClean="0"/>
              <a:t>o </a:t>
            </a:r>
            <a:r>
              <a:rPr lang="cs-CZ" sz="1800" dirty="0" smtClean="0"/>
              <a:t>se rozumí technickou </a:t>
            </a:r>
            <a:r>
              <a:rPr lang="cs-CZ" sz="1800" dirty="0" smtClean="0"/>
              <a:t>nezpůsobilostí </a:t>
            </a:r>
            <a:r>
              <a:rPr lang="cs-CZ" sz="1800" dirty="0" smtClean="0"/>
              <a:t>(§ </a:t>
            </a:r>
            <a:r>
              <a:rPr lang="cs-CZ" sz="1800" dirty="0" smtClean="0"/>
              <a:t>37 </a:t>
            </a:r>
            <a:r>
              <a:rPr lang="cs-CZ" sz="1800" dirty="0" err="1" smtClean="0"/>
              <a:t>ZoPP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Silniční </a:t>
            </a:r>
            <a:r>
              <a:rPr lang="cs-CZ" sz="1000" dirty="0" smtClean="0"/>
              <a:t>vozidlo je technicky nezpůsobilé k provozu na pozemních komunikacích, pokud</a:t>
            </a:r>
          </a:p>
          <a:p>
            <a:pPr lvl="1">
              <a:buNone/>
            </a:pPr>
            <a:r>
              <a:rPr lang="cs-CZ" sz="1000" dirty="0" smtClean="0"/>
              <a:t>	a) </a:t>
            </a:r>
            <a:r>
              <a:rPr lang="cs-CZ" sz="1000" b="1" dirty="0" smtClean="0"/>
              <a:t>pro závady v technickém stavu bezprostředně ohrožuje bezpečnost </a:t>
            </a:r>
            <a:r>
              <a:rPr lang="cs-CZ" sz="1000" dirty="0" smtClean="0"/>
              <a:t>provozu na pozemních komunikacích,</a:t>
            </a:r>
          </a:p>
          <a:p>
            <a:pPr lvl="1">
              <a:buNone/>
            </a:pPr>
            <a:r>
              <a:rPr lang="cs-CZ" sz="1000" dirty="0" smtClean="0"/>
              <a:t>	b)</a:t>
            </a:r>
            <a:r>
              <a:rPr lang="cs-CZ" sz="1000" b="1" dirty="0" smtClean="0"/>
              <a:t> poškozuje životní prostředí nad míru stanovenou </a:t>
            </a:r>
            <a:r>
              <a:rPr lang="cs-CZ" sz="1000" dirty="0" smtClean="0"/>
              <a:t>prováděcím právním předpisem,</a:t>
            </a:r>
          </a:p>
          <a:p>
            <a:pPr lvl="1">
              <a:buNone/>
            </a:pPr>
            <a:r>
              <a:rPr lang="cs-CZ" sz="1000" dirty="0" smtClean="0"/>
              <a:t>	c) </a:t>
            </a:r>
            <a:r>
              <a:rPr lang="cs-CZ" sz="1000" b="1" dirty="0" smtClean="0"/>
              <a:t>provozovatel vozidla neprokáže jeho technickou způsobilost </a:t>
            </a:r>
            <a:r>
              <a:rPr lang="cs-CZ" sz="1000" dirty="0" smtClean="0"/>
              <a:t>k provozu na pozemních komunikacích způsobem stanoveným tímto zákonem,</a:t>
            </a:r>
          </a:p>
          <a:p>
            <a:pPr lvl="1">
              <a:buNone/>
            </a:pPr>
            <a:r>
              <a:rPr lang="cs-CZ" sz="1000" dirty="0" smtClean="0"/>
              <a:t>	d) </a:t>
            </a:r>
            <a:r>
              <a:rPr lang="cs-CZ" sz="1000" b="1" dirty="0" smtClean="0"/>
              <a:t>byly na vozidle provedeny neschválené změny</a:t>
            </a:r>
            <a:r>
              <a:rPr lang="cs-CZ" sz="1000" dirty="0" smtClean="0"/>
              <a:t> anebo </a:t>
            </a:r>
            <a:r>
              <a:rPr lang="cs-CZ" sz="1000" b="1" dirty="0" smtClean="0"/>
              <a:t>zásahy do identifikátorů </a:t>
            </a:r>
            <a:r>
              <a:rPr lang="cs-CZ" sz="1000" b="1" dirty="0" smtClean="0"/>
              <a:t>vozidla</a:t>
            </a:r>
            <a:r>
              <a:rPr lang="cs-CZ" sz="1000" dirty="0" smtClean="0"/>
              <a:t> </a:t>
            </a:r>
            <a:r>
              <a:rPr lang="cs-CZ" sz="1000" dirty="0" smtClean="0"/>
              <a:t>(zejména VIN -                               </a:t>
            </a:r>
            <a:r>
              <a:rPr lang="cs-CZ" sz="1000" i="1" dirty="0" err="1" smtClean="0"/>
              <a:t>Vehicle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identification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number</a:t>
            </a:r>
            <a:r>
              <a:rPr lang="cs-CZ" sz="1000" dirty="0" smtClean="0"/>
              <a:t> </a:t>
            </a:r>
            <a:r>
              <a:rPr lang="cs-CZ" sz="1000" dirty="0" smtClean="0"/>
              <a:t>=</a:t>
            </a:r>
            <a:r>
              <a:rPr lang="cs-CZ" sz="1000" dirty="0" smtClean="0"/>
              <a:t> Identifikační číslo </a:t>
            </a:r>
            <a:r>
              <a:rPr lang="cs-CZ" sz="1000" dirty="0" smtClean="0"/>
              <a:t>vozidla)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Před </a:t>
            </a:r>
            <a:r>
              <a:rPr lang="cs-CZ" sz="1000" dirty="0" smtClean="0"/>
              <a:t>provedením změny na silničním vozidle, která bude mít za následek jeho technickou nezpůsobilost k provozu podle </a:t>
            </a:r>
            <a:r>
              <a:rPr lang="cs-CZ" sz="1000" dirty="0" smtClean="0"/>
              <a:t>odst. </a:t>
            </a:r>
            <a:r>
              <a:rPr lang="cs-CZ" sz="1000" dirty="0" smtClean="0"/>
              <a:t>1, je právnická nebo fyzická podnikající osoba provádějící změnu povinna písemně upozornit provozovatele vozidla na tuto skutečnost. </a:t>
            </a:r>
            <a:endParaRPr lang="cs-CZ" sz="1000" dirty="0" smtClean="0"/>
          </a:p>
          <a:p>
            <a:pPr lvl="1"/>
            <a:r>
              <a:rPr lang="cs-CZ" sz="1000" dirty="0" smtClean="0"/>
              <a:t>Je-li </a:t>
            </a:r>
            <a:r>
              <a:rPr lang="cs-CZ" sz="1000" dirty="0" smtClean="0"/>
              <a:t>provedení takovéto změny nabízeno veřejně, musí tato nabídka obsahovat zřetelné upozornění, že provedení změny bude mít za následek technickou nezpůsobilost silničního vozidla k </a:t>
            </a:r>
            <a:r>
              <a:rPr lang="cs-CZ" sz="1000" dirty="0" smtClean="0"/>
              <a:t>provozu (na pozemních komunikacích).</a:t>
            </a:r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v provozu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ávady </a:t>
            </a:r>
            <a:r>
              <a:rPr lang="cs-CZ" sz="1800" dirty="0" smtClean="0"/>
              <a:t>v technickém stavu bezprostředně ohrožující bezpečnost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výčet pro účely zadržení </a:t>
            </a:r>
            <a:r>
              <a:rPr lang="cs-CZ" sz="1000" b="1" dirty="0" smtClean="0"/>
              <a:t>osvědčení o registraci </a:t>
            </a:r>
            <a:r>
              <a:rPr lang="cs-CZ" sz="1000" b="1" dirty="0" smtClean="0"/>
              <a:t>vozidla: </a:t>
            </a:r>
            <a:endParaRPr lang="cs-CZ" sz="1000" b="1" dirty="0" smtClean="0"/>
          </a:p>
          <a:p>
            <a:pPr lvl="1"/>
            <a:r>
              <a:rPr lang="cs-CZ" sz="1000" dirty="0" smtClean="0"/>
              <a:t>od 15. 4. 2016 vyhláška č. </a:t>
            </a:r>
            <a:r>
              <a:rPr lang="cs-CZ" sz="1000" b="1" dirty="0" smtClean="0"/>
              <a:t>82/2012 Sb.</a:t>
            </a:r>
            <a:r>
              <a:rPr lang="cs-CZ" sz="1000" dirty="0" smtClean="0"/>
              <a:t>, o provádění kontrol technického stavu vozidel a jízdních souprav v provozu na pozemních komunikacích (vyhláška o technických silničních kontrolách) </a:t>
            </a:r>
            <a:r>
              <a:rPr lang="cs-CZ" sz="1000" i="1" dirty="0" smtClean="0"/>
              <a:t>- § 4a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podrobný </a:t>
            </a:r>
            <a:r>
              <a:rPr lang="cs-CZ" sz="1000" b="1" dirty="0" smtClean="0"/>
              <a:t>výčet </a:t>
            </a:r>
            <a:r>
              <a:rPr lang="cs-CZ" sz="1000" b="1" dirty="0" smtClean="0"/>
              <a:t>v rámci seznamu kontrolních úkonů - závady kategorie </a:t>
            </a:r>
            <a:r>
              <a:rPr lang="cs-CZ" sz="1000" b="1" dirty="0" smtClean="0"/>
              <a:t>C:</a:t>
            </a:r>
            <a:endParaRPr lang="cs-CZ" sz="1000" b="1" dirty="0" smtClean="0"/>
          </a:p>
          <a:p>
            <a:pPr lvl="1"/>
            <a:r>
              <a:rPr lang="cs-CZ" sz="1000" dirty="0" smtClean="0"/>
              <a:t>od 1. 10. 2018 </a:t>
            </a:r>
            <a:r>
              <a:rPr lang="cs-CZ" sz="1000" dirty="0" smtClean="0"/>
              <a:t>vyhláška č. </a:t>
            </a:r>
            <a:r>
              <a:rPr lang="cs-CZ" sz="1000" b="1" dirty="0" smtClean="0"/>
              <a:t>211/2018 Sb</a:t>
            </a:r>
            <a:r>
              <a:rPr lang="cs-CZ" sz="1000" dirty="0" smtClean="0"/>
              <a:t>., </a:t>
            </a:r>
            <a:r>
              <a:rPr lang="cs-CZ" sz="1000" dirty="0" smtClean="0"/>
              <a:t>o technických prohlídkách vozidel </a:t>
            </a:r>
            <a:r>
              <a:rPr lang="cs-CZ" sz="1000" i="1" dirty="0" smtClean="0"/>
              <a:t>- příloha č. 1</a:t>
            </a:r>
            <a:endParaRPr lang="cs-CZ" sz="1000" dirty="0" smtClean="0"/>
          </a:p>
          <a:p>
            <a:pPr lvl="1"/>
            <a:r>
              <a:rPr lang="cs-CZ" sz="1000" dirty="0" smtClean="0"/>
              <a:t>od </a:t>
            </a:r>
            <a:r>
              <a:rPr lang="cs-CZ" sz="1000" dirty="0" smtClean="0"/>
              <a:t>31. 3. 2012 vyhláška č. </a:t>
            </a:r>
            <a:r>
              <a:rPr lang="cs-CZ" sz="1000" b="1" dirty="0" smtClean="0"/>
              <a:t>82/2012 </a:t>
            </a:r>
            <a:r>
              <a:rPr lang="cs-CZ" sz="1000" b="1" dirty="0" smtClean="0"/>
              <a:t>Sb.</a:t>
            </a:r>
            <a:r>
              <a:rPr lang="cs-CZ" sz="1000" dirty="0" smtClean="0"/>
              <a:t>, o provádění kontrol technického stavu vozidel a jízdních souprav v provozu na pozemních komunikacích (vyhláška o technických silničních kontrolách) </a:t>
            </a:r>
            <a:r>
              <a:rPr lang="cs-CZ" sz="1000" i="1" dirty="0" smtClean="0"/>
              <a:t>- příloha č. 1</a:t>
            </a:r>
          </a:p>
          <a:p>
            <a:pPr lvl="1"/>
            <a:endParaRPr lang="cs-CZ" sz="1000" i="1" dirty="0" smtClean="0"/>
          </a:p>
          <a:p>
            <a:pPr lvl="1"/>
            <a:endParaRPr lang="cs-CZ" sz="1000" i="1" dirty="0" smtClean="0"/>
          </a:p>
          <a:p>
            <a:pPr lvl="1"/>
            <a:r>
              <a:rPr lang="cs-CZ" sz="1000" b="1" dirty="0" smtClean="0"/>
              <a:t>dříve také:</a:t>
            </a:r>
          </a:p>
          <a:p>
            <a:pPr lvl="1"/>
            <a:r>
              <a:rPr lang="cs-CZ" sz="1000" dirty="0" smtClean="0"/>
              <a:t>do 31. 12. 2014 vyhláška Ministerstva dopravy a spojů č. </a:t>
            </a:r>
            <a:r>
              <a:rPr lang="cs-CZ" sz="1000" b="1" dirty="0" smtClean="0"/>
              <a:t>341/2002 Sb.</a:t>
            </a:r>
            <a:r>
              <a:rPr lang="cs-CZ" sz="1000" dirty="0" smtClean="0"/>
              <a:t>, o schvalování technické způsobilosti a o technických podmínkách provozu vozidel na pozemních komunikacích </a:t>
            </a:r>
            <a:r>
              <a:rPr lang="cs-CZ" sz="1000" i="1" dirty="0" smtClean="0"/>
              <a:t>- § 36</a:t>
            </a:r>
          </a:p>
          <a:p>
            <a:pPr lvl="1"/>
            <a:r>
              <a:rPr lang="cs-CZ" sz="1000" dirty="0" smtClean="0"/>
              <a:t>do 30. 9. 2018 vyhláška č. </a:t>
            </a:r>
            <a:r>
              <a:rPr lang="cs-CZ" sz="1000" b="1" dirty="0" smtClean="0"/>
              <a:t>341/2014 Sb.</a:t>
            </a:r>
            <a:r>
              <a:rPr lang="cs-CZ" sz="1000" dirty="0" smtClean="0"/>
              <a:t>, o schvalování technické způsobilosti a o technických podmínkách provozu vozidel na pozemních komunikacích </a:t>
            </a:r>
            <a:r>
              <a:rPr lang="cs-CZ" sz="1000" i="1" dirty="0" smtClean="0"/>
              <a:t>- § </a:t>
            </a:r>
            <a:r>
              <a:rPr lang="cs-CZ" sz="1000" i="1" dirty="0" smtClean="0"/>
              <a:t>40</a:t>
            </a:r>
          </a:p>
          <a:p>
            <a:pPr lvl="1"/>
            <a:r>
              <a:rPr lang="cs-CZ" sz="1000" dirty="0" smtClean="0"/>
              <a:t>posledně uvedený výčet zrušen </a:t>
            </a:r>
            <a:r>
              <a:rPr lang="cs-CZ" sz="1000" dirty="0" smtClean="0"/>
              <a:t>od 1. 10. </a:t>
            </a:r>
            <a:r>
              <a:rPr lang="cs-CZ" sz="1000" dirty="0" smtClean="0"/>
              <a:t>2018 (pro duplicitnost a </a:t>
            </a:r>
            <a:r>
              <a:rPr lang="cs-CZ" sz="1000" dirty="0" err="1" smtClean="0"/>
              <a:t>obsoletnost</a:t>
            </a:r>
            <a:r>
              <a:rPr lang="cs-CZ" sz="1000" dirty="0" smtClean="0"/>
              <a:t>)</a:t>
            </a:r>
          </a:p>
          <a:p>
            <a:pPr lvl="1"/>
            <a:endParaRPr lang="cs-CZ" sz="1000" i="1" dirty="0" smtClean="0"/>
          </a:p>
          <a:p>
            <a:pPr lvl="1"/>
            <a:endParaRPr lang="cs-CZ" sz="1000" i="1" dirty="0" smtClean="0"/>
          </a:p>
          <a:p>
            <a:pPr lvl="1"/>
            <a:r>
              <a:rPr lang="cs-CZ" sz="1000" i="1" dirty="0" smtClean="0"/>
              <a:t>ovšem problém aplikovatelnosti na nebezpečné závady v provozu</a:t>
            </a:r>
            <a:endParaRPr lang="cs-CZ" sz="1000" i="1" dirty="0" smtClean="0"/>
          </a:p>
          <a:p>
            <a:pPr lvl="1"/>
            <a:endParaRPr lang="cs-CZ" sz="1000" b="1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v provozu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</a:t>
            </a:r>
            <a:r>
              <a:rPr lang="cs-CZ" sz="1800" dirty="0" smtClean="0"/>
              <a:t>ákladní </a:t>
            </a:r>
            <a:r>
              <a:rPr lang="cs-CZ" sz="1800" dirty="0" smtClean="0"/>
              <a:t>problém = zmocnění k odvozené </a:t>
            </a:r>
            <a:r>
              <a:rPr lang="cs-CZ" sz="1800" dirty="0" err="1" smtClean="0"/>
              <a:t>normotvorbě</a:t>
            </a:r>
            <a:endParaRPr lang="cs-CZ" sz="1000" i="1" dirty="0" smtClean="0"/>
          </a:p>
          <a:p>
            <a:pPr lvl="1"/>
            <a:r>
              <a:rPr lang="cs-CZ" sz="1000" b="1" i="1" dirty="0" smtClean="0"/>
              <a:t>Definice „závad na vozidle ohrožujících provoz na pozemních komunikacích“, podávající se z § 36 odst. 3 vyhlášky č. 341/2002 Sb., je nepoužitelná pro potřeby definice vozidla technicky nezpůsobilého k provozu na pozemních komunikacích ve smyslu § 37 písm. a) zákona č. 56/2001 Sb., neboť toto ustanovení vyhlášky citované ustanovení zákona neprovádí </a:t>
            </a:r>
            <a:r>
              <a:rPr lang="cs-CZ" sz="1000" i="1" dirty="0" smtClean="0"/>
              <a:t>(§ 91 odst. 1 zákona č. 56/2001 Sb.). Z tohoto důvodu nemůže být zjištění závad popsaných v § 36 odst. 3 vyhlášky č. 341/2002 Sb., samo o sobě důvodem pro závěr o spáchání přestupku podle ustanovení § 125c odst. 1 písm. a) bod 3 zákona č. 361/2000 Sb., o provozu na pozemních komunikacích, ale je povinností správního orgánu provést úvahu o konkrétním dopadu takových vad na bezpečnost provozu na pozemních komunikacích.</a:t>
            </a:r>
          </a:p>
          <a:p>
            <a:pPr lvl="1"/>
            <a:r>
              <a:rPr lang="cs-CZ" sz="1000" b="1" dirty="0" smtClean="0"/>
              <a:t>Rozsudek NSS ze dne 28. 12. 2016, 3 As 221/2014-46 </a:t>
            </a:r>
            <a:endParaRPr lang="cs-CZ" sz="1000" b="1" dirty="0" smtClean="0"/>
          </a:p>
          <a:p>
            <a:pPr lvl="1"/>
            <a:endParaRPr lang="cs-CZ" sz="1000" b="1" dirty="0" smtClean="0"/>
          </a:p>
          <a:p>
            <a:r>
              <a:rPr lang="cs-CZ" sz="1800" dirty="0" smtClean="0"/>
              <a:t>Současná situace</a:t>
            </a:r>
            <a:endParaRPr lang="cs-CZ" sz="1800" dirty="0" smtClean="0"/>
          </a:p>
          <a:p>
            <a:pPr lvl="1"/>
            <a:r>
              <a:rPr lang="cs-CZ" sz="1000" dirty="0" smtClean="0"/>
              <a:t>upraveny pouze nebezpečné závady, na jejichž základě lze zadržet osvědčení o technickém průkazu</a:t>
            </a:r>
          </a:p>
          <a:p>
            <a:pPr lvl="1"/>
            <a:r>
              <a:rPr lang="cs-CZ" sz="1000" dirty="0" smtClean="0"/>
              <a:t>a dále závady, pro které lze odebrat technickou způsobilost v rámci technické prohlídky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zřejmě však </a:t>
            </a:r>
            <a:r>
              <a:rPr lang="cs-CZ" sz="1000" b="1" dirty="0" smtClean="0"/>
              <a:t>neupraveny nebezpečné závady, pro které by nastávala „obecná“ technická nezpůsobilost,                                </a:t>
            </a:r>
            <a:r>
              <a:rPr lang="cs-CZ" sz="1000" dirty="0" smtClean="0"/>
              <a:t>která znemožňuje provozování vozidla a kterou by bylo možné obecně sankcionovat </a:t>
            </a:r>
          </a:p>
          <a:p>
            <a:pPr lvl="1"/>
            <a:r>
              <a:rPr lang="cs-CZ" sz="1000" dirty="0" smtClean="0"/>
              <a:t>tyto závady tedy otázkou výkladu v rámci správního trestání = </a:t>
            </a:r>
            <a:r>
              <a:rPr lang="cs-CZ" sz="1000" b="1" dirty="0" smtClean="0"/>
              <a:t>existence nejistoty, co je a není nebezpečnou závadou…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obdobně neupraveno nouzové dojetí s nebezpečnou závadou (naposledy ve vyhlášce </a:t>
            </a:r>
            <a:r>
              <a:rPr lang="cs-CZ" sz="1000" dirty="0" smtClean="0"/>
              <a:t>č. 341/2014 Sb</a:t>
            </a:r>
            <a:r>
              <a:rPr lang="cs-CZ" sz="1000" dirty="0" smtClean="0"/>
              <a:t>.</a:t>
            </a:r>
            <a:r>
              <a:rPr lang="cs-CZ" sz="1000" dirty="0" smtClean="0"/>
              <a:t>)</a:t>
            </a:r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způsobilost v provozu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Výluky z pojištění</a:t>
            </a:r>
            <a:endParaRPr lang="cs-CZ" sz="1800" dirty="0" smtClean="0"/>
          </a:p>
          <a:p>
            <a:pPr lvl="1"/>
            <a:r>
              <a:rPr lang="cs-CZ" sz="1000" dirty="0" smtClean="0"/>
              <a:t>další možný důsledek nejistoty = </a:t>
            </a:r>
            <a:r>
              <a:rPr lang="cs-CZ" sz="1000" b="1" dirty="0" smtClean="0"/>
              <a:t>otázka výluk z pojištění </a:t>
            </a:r>
            <a:r>
              <a:rPr lang="cs-CZ" sz="1000" dirty="0" smtClean="0"/>
              <a:t>z důvodu technické nezpůsobilosti dané nebezpečnými vadami, viz: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i="1" dirty="0" smtClean="0"/>
              <a:t>Odvolací </a:t>
            </a:r>
            <a:r>
              <a:rPr lang="cs-CZ" sz="1000" i="1" dirty="0" smtClean="0"/>
              <a:t>soud na daný skutkový stav správně aplikoval § 36 odst. 1 vyhlášky č. 341/2002 Sb., podle něhož, jsou-li na vozidle závady, které ohrožují bezpečnost provozu na pozemních komunikacích, nesmí být vozidlo užito v provozu na pozemních komunikacích, s výjimkou nouzového dojetí, a toto ustanovení aplikoval správně ve spojení s odstavcem 7 písm. a) citovaného ustanovení, podle něhož je závadou podle odstavce 1 na pneumatikách vozidla vždy, je-li hloubka dezénu hlavních dezénových drážek nebo zářezů menší než 1,6 mm u vozidel všech kategorií. Rovněž správně aplikoval § 37 písm. a) </a:t>
            </a:r>
            <a:r>
              <a:rPr lang="cs-CZ" sz="1000" i="1" dirty="0" err="1" smtClean="0"/>
              <a:t>ProvVoz</a:t>
            </a:r>
            <a:r>
              <a:rPr lang="cs-CZ" sz="1000" i="1" dirty="0" smtClean="0"/>
              <a:t> stanovící, že silniční vozidlo je technicky nezpůsobilé k provozu na pozemních komunikacích, pokud pro závady v technickém stavu bezprostředně ohrožuje bezpečnost provozu na pozemních komunikacích. Odvolací soud tyto právní normy nejen správně použil, ale správně je též v jejich souvislostech vyložil, proto nelze dospět k závěru, že by odvolací soud vyřešil v rozporu s hmotným právem dovolacím soudem dosud neřešenou otázku. NS uzavřel, že § 37 písm. a) </a:t>
            </a:r>
            <a:r>
              <a:rPr lang="cs-CZ" sz="1000" i="1" dirty="0" err="1" smtClean="0"/>
              <a:t>ProvVoz</a:t>
            </a:r>
            <a:r>
              <a:rPr lang="cs-CZ" sz="1000" i="1" dirty="0" smtClean="0"/>
              <a:t> stanovící, že silniční vozidlo je technicky nezpůsobilé k provozu na pozemních komunikacích, pokud pro závady v technickém stavu bezprostředně ohrožuje bezpečnost provozu na pozemních komunikacích, je třeba vyložit tak, že závady na vozidle ohrožující bezpečnost provozu na pozemních komunikacích činí vozidlo nezpůsobilým k provozu na pozemních komunikacích. Jestliže hloubka dezénu hlavních dezénových drážek nebo zářezů na pneumatikách nesplňuje požadavky dané § 36 odst. 7 písm. a) vyhlášky č. 341/2002 Sb., ohrožuje tato závada na pneumatikách bezpečnost provozu na pozemních komunikacích (§ 36 odst. 1 vyhlášky č. 341/2002 Sb.), a proto je namístě dovodit, že takové silniční vozidlo je technicky nezpůsobilé k provozu na pozemních komunikacích. Byla-li výluka z poskytnutí pojistného plnění sjednána tak, že pojištění se nevztahuje na škody vzniklé na vozidle, které v době škodné události (mající svůj původ v havárii vozidla) nebylo k provozu způsobilé, pak takto sjednaná výluka z poskytnutí pojistného plnění se vztahuje na případ závady na pneumatikách spočívající v jejich opotřebení pod mez stanovenou právními předpisy. Jestliže tedy odvolací soud žalobu zamítl s tím, že žalovaná byla oprávněna uplatnit výluku z pojištění, jedná se o správné právní posouzení věci.</a:t>
            </a:r>
          </a:p>
          <a:p>
            <a:pPr lvl="1"/>
            <a:r>
              <a:rPr lang="pl-PL" sz="1000" b="1" dirty="0" smtClean="0"/>
              <a:t>Rozsudek NS ze dne 22. 10. 2014, sp. zn. 23 Cdo 1660/2014</a:t>
            </a:r>
            <a:endParaRPr lang="cs-CZ" sz="1000" b="1" dirty="0" smtClean="0"/>
          </a:p>
          <a:p>
            <a:pPr marL="252000" lvl="1">
              <a:lnSpc>
                <a:spcPct val="150000"/>
              </a:lnSpc>
            </a:pPr>
            <a:endParaRPr lang="cs-CZ" sz="1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Nebezpečné závady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Nebezpečné závady podle vyhlášky </a:t>
            </a:r>
            <a:r>
              <a:rPr lang="cs-CZ" sz="1800" dirty="0" smtClean="0"/>
              <a:t>č. </a:t>
            </a:r>
            <a:r>
              <a:rPr lang="cs-CZ" sz="1800" dirty="0" smtClean="0"/>
              <a:t>82/2012 Sb. (§ 4a)</a:t>
            </a:r>
          </a:p>
          <a:p>
            <a:pPr lvl="1"/>
            <a:r>
              <a:rPr lang="cs-CZ" sz="1000" dirty="0" smtClean="0"/>
              <a:t>(</a:t>
            </a:r>
            <a:r>
              <a:rPr lang="cs-CZ" sz="1000" dirty="0" smtClean="0"/>
              <a:t>pro účely zadržení osvědčení o registraci </a:t>
            </a:r>
            <a:r>
              <a:rPr lang="cs-CZ" sz="1000" dirty="0" smtClean="0"/>
              <a:t>vozidla):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(1) Nebezpečnou závadou, která vzhledem ke své povaze nebo rozsahu významně zvyšuje ohrožení bezpečnosti provozu na pozemních komunikacích nebo nepříznivé působení provozu vozidla nebo jízdní soupravy na životní prostředí, je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absence </a:t>
            </a:r>
            <a:r>
              <a:rPr lang="cs-CZ" sz="1000" b="1" dirty="0" smtClean="0"/>
              <a:t>nebo odstranění podstatné části výfukového systému</a:t>
            </a:r>
            <a:r>
              <a:rPr lang="cs-CZ" sz="1000" dirty="0" smtClean="0"/>
              <a:t>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poškození </a:t>
            </a:r>
            <a:r>
              <a:rPr lang="cs-CZ" sz="1000" b="1" dirty="0" smtClean="0"/>
              <a:t>brzdového systému </a:t>
            </a:r>
            <a:r>
              <a:rPr lang="cs-CZ" sz="1000" dirty="0" smtClean="0"/>
              <a:t>vylučující jeho použití, zejména vyřazení jeho části z provozu, destrukce brzdových kotoučů a obložení,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absence </a:t>
            </a:r>
            <a:r>
              <a:rPr lang="cs-CZ" sz="1000" b="1" dirty="0" smtClean="0"/>
              <a:t>čelního skla </a:t>
            </a:r>
            <a:r>
              <a:rPr lang="cs-CZ" sz="1000" dirty="0" smtClean="0"/>
              <a:t>nebo jeho poškození na více než 50 % plochy,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zjevné </a:t>
            </a:r>
            <a:r>
              <a:rPr lang="cs-CZ" sz="1000" b="1" dirty="0" smtClean="0"/>
              <a:t>nadměrné úniky </a:t>
            </a:r>
            <a:r>
              <a:rPr lang="cs-CZ" sz="1000" dirty="0" smtClean="0"/>
              <a:t>provozních kapalin,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koroze </a:t>
            </a:r>
            <a:r>
              <a:rPr lang="cs-CZ" sz="1000" b="1" dirty="0" smtClean="0"/>
              <a:t>nebo praskliny nosných částí </a:t>
            </a:r>
            <a:r>
              <a:rPr lang="cs-CZ" sz="1000" dirty="0" smtClean="0"/>
              <a:t>zjevně narušující pevnost rámu nebo karoserie,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opotřebení </a:t>
            </a:r>
            <a:r>
              <a:rPr lang="cs-CZ" sz="1000" b="1" dirty="0" smtClean="0"/>
              <a:t>nebo poškození pneumatik </a:t>
            </a:r>
            <a:r>
              <a:rPr lang="cs-CZ" sz="1000" dirty="0" smtClean="0"/>
              <a:t>odhalující nosné vrstvy,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deformace </a:t>
            </a:r>
            <a:r>
              <a:rPr lang="cs-CZ" sz="1000" b="1" dirty="0" smtClean="0"/>
              <a:t>rámu nebo karoserie </a:t>
            </a:r>
            <a:r>
              <a:rPr lang="cs-CZ" sz="1000" dirty="0" smtClean="0"/>
              <a:t>dosahující sloupku A, u motocyklů značné deformace základních prvků rámu,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deformace </a:t>
            </a:r>
            <a:r>
              <a:rPr lang="cs-CZ" sz="1000" b="1" dirty="0" smtClean="0"/>
              <a:t>nápravy </a:t>
            </a:r>
            <a:r>
              <a:rPr lang="cs-CZ" sz="1000" dirty="0" smtClean="0"/>
              <a:t>včetně jejího uložení mající vliv na její pevnost,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zjevná </a:t>
            </a:r>
            <a:r>
              <a:rPr lang="cs-CZ" sz="1000" b="1" dirty="0" smtClean="0"/>
              <a:t>deformace uložení motoru</a:t>
            </a:r>
            <a:r>
              <a:rPr lang="cs-CZ" sz="1000" dirty="0" smtClean="0"/>
              <a:t>, například utržené úchyty, posunutí motoru,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deformace </a:t>
            </a:r>
            <a:r>
              <a:rPr lang="cs-CZ" sz="1000" b="1" dirty="0" smtClean="0"/>
              <a:t>karoserie </a:t>
            </a:r>
            <a:r>
              <a:rPr lang="cs-CZ" sz="1000" dirty="0" smtClean="0"/>
              <a:t>zasahující do vnitřního prostoru osádky vozidla,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deformace </a:t>
            </a:r>
            <a:r>
              <a:rPr lang="cs-CZ" sz="1000" b="1" dirty="0" smtClean="0"/>
              <a:t>hlavních částí systému řízení</a:t>
            </a:r>
            <a:r>
              <a:rPr lang="cs-CZ" sz="1000" dirty="0" smtClean="0"/>
              <a:t>, které zjevně ovlivňují bezpečné ovládání vozidla, například převodky, posilovače, spojovací tyče, hřídele volantu,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zjevné </a:t>
            </a:r>
            <a:r>
              <a:rPr lang="cs-CZ" sz="1000" b="1" dirty="0" smtClean="0"/>
              <a:t>deformace nebo praskliny kol</a:t>
            </a:r>
            <a:r>
              <a:rPr lang="cs-CZ" sz="1000" dirty="0" smtClean="0"/>
              <a:t>,</a:t>
            </a:r>
          </a:p>
          <a:p>
            <a:pPr marL="552600" lvl="1" indent="-228600">
              <a:buFont typeface="+mj-lt"/>
              <a:buAutoNum type="alphaLcParenR"/>
            </a:pPr>
            <a:r>
              <a:rPr lang="cs-CZ" sz="1000" b="1" dirty="0" smtClean="0"/>
              <a:t>zjevný </a:t>
            </a:r>
            <a:r>
              <a:rPr lang="cs-CZ" sz="1000" b="1" dirty="0" smtClean="0"/>
              <a:t>únik výfukových nebo jiných jedovatých plynů </a:t>
            </a:r>
            <a:r>
              <a:rPr lang="cs-CZ" sz="1000" dirty="0" smtClean="0"/>
              <a:t>do prostoru řidiče nebo prostoru pro přepravu cestujících u vozidla kategorie M2 a M3</a:t>
            </a:r>
            <a:r>
              <a:rPr lang="cs-CZ" sz="1000" dirty="0" smtClean="0"/>
              <a:t>.</a:t>
            </a:r>
            <a:endParaRPr lang="cs-CZ" sz="1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7427</TotalTime>
  <Words>1804</Words>
  <Application>Microsoft Office PowerPoint</Application>
  <PresentationFormat>Vlastní</PresentationFormat>
  <Paragraphs>364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Prezentace-LAW-CZ-4×3</vt:lpstr>
      <vt:lpstr>Technická způsobilost silničních vozidel</vt:lpstr>
      <vt:lpstr>Osnova prezentace</vt:lpstr>
      <vt:lpstr>Základní roviny a právní úprava</vt:lpstr>
      <vt:lpstr>Technická způsobilost v provozu</vt:lpstr>
      <vt:lpstr>Technická způsobilost v provozu</vt:lpstr>
      <vt:lpstr>Technická způsobilost v provozu</vt:lpstr>
      <vt:lpstr>Technická způsobilost v provozu</vt:lpstr>
      <vt:lpstr>Technická způsobilost v provozu</vt:lpstr>
      <vt:lpstr>Nebezpečné závady</vt:lpstr>
      <vt:lpstr>Nebezpečné závady</vt:lpstr>
      <vt:lpstr>Nebezpečné závady</vt:lpstr>
      <vt:lpstr>Sankce</vt:lpstr>
      <vt:lpstr>Sankce</vt:lpstr>
      <vt:lpstr>Technické prohlídky</vt:lpstr>
      <vt:lpstr>Technické prohlídky</vt:lpstr>
      <vt:lpstr>Technické prohlídky</vt:lpstr>
      <vt:lpstr>Technické prohlídky</vt:lpstr>
      <vt:lpstr>Technické prohlídky</vt:lpstr>
      <vt:lpstr>Schvalování typů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434</cp:revision>
  <cp:lastPrinted>1601-01-01T00:00:00Z</cp:lastPrinted>
  <dcterms:created xsi:type="dcterms:W3CDTF">2019-03-22T11:35:19Z</dcterms:created>
  <dcterms:modified xsi:type="dcterms:W3CDTF">2019-04-07T19:24:57Z</dcterms:modified>
</cp:coreProperties>
</file>