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5" r:id="rId3"/>
    <p:sldId id="328" r:id="rId4"/>
    <p:sldId id="348" r:id="rId5"/>
    <p:sldId id="352" r:id="rId6"/>
    <p:sldId id="351" r:id="rId7"/>
    <p:sldId id="355" r:id="rId8"/>
    <p:sldId id="356" r:id="rId9"/>
    <p:sldId id="357" r:id="rId10"/>
    <p:sldId id="358" r:id="rId11"/>
    <p:sldId id="353" r:id="rId12"/>
    <p:sldId id="359" r:id="rId13"/>
    <p:sldId id="350" r:id="rId1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94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MVD024K 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Účelové pozemní komunikace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Prezentace k tématu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komunikační potřeba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</a:t>
            </a:r>
            <a:r>
              <a:rPr lang="cs-CZ" sz="1800" dirty="0" smtClean="0"/>
              <a:t> 16. 5. </a:t>
            </a:r>
            <a:r>
              <a:rPr lang="cs-CZ" sz="1800" dirty="0" smtClean="0"/>
              <a:t>2011,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2 </a:t>
            </a:r>
            <a:r>
              <a:rPr lang="cs-CZ" sz="1800" dirty="0" smtClean="0"/>
              <a:t>As </a:t>
            </a:r>
            <a:r>
              <a:rPr lang="cs-CZ" sz="1800" dirty="0" smtClean="0"/>
              <a:t>44/2011-99</a:t>
            </a:r>
            <a:endParaRPr lang="cs-CZ" sz="1800" dirty="0" smtClean="0"/>
          </a:p>
          <a:p>
            <a:pPr lvl="1"/>
            <a:r>
              <a:rPr lang="cs-CZ" sz="1000" dirty="0" smtClean="0"/>
              <a:t>I. Omezení vlastnického práva v podobě existence veřejně přístupné účelové pozemní komunikace bez souhlasu vlastníka představuje omezení ve prospěch veřejného zájmu (čl. 11 odst. 4 Listiny základních práv a svobod), nikoliv omezení ve prospěch chráněného obecného zájmu (čl. 11 odst. 3 Listiny), a proto za ně náleží náhrada.</a:t>
            </a:r>
          </a:p>
          <a:p>
            <a:pPr lvl="1"/>
            <a:r>
              <a:rPr lang="cs-CZ" sz="1000" dirty="0" smtClean="0"/>
              <a:t>II. Předpokladem pro vydání deklaratorního rozhodnutí o tom, že určitá komunikace je veřejně přístupnou účelovou pozemní komunikací ve smyslu § 7 odst. 1 věty první zákona č. 13/1997 Sb., o pozemních komunikacích, je mj. souhlas vlastníka pozemku, na kterém se komunikace nachází. Není-li tento souhlas dán nebo jsou-li o něm důvodné pochybnosti, je možné k deklaraci existence účelové pozemní komunikace přistoupit výhradně za splnění následujících podmínek: naplnění zákonných znaků veřejně přístupné účelové pozemní komunikace, existence nezbytné komunikační potřeby a poskytnutí odpovídající náhrady za omezení vlastnického práva. </a:t>
            </a:r>
            <a:r>
              <a:rPr lang="cs-CZ" sz="1000" b="1" dirty="0" smtClean="0"/>
              <a:t>Podmínka existence nezbytné komunikační potřeby je splněna, pokud se v dané lokalitě nenachází k předmětné komunikaci alternativa, o níž by bylo možné vzhledem ke konkrétním podmínkám v území ještě rozumně </a:t>
            </a:r>
            <a:r>
              <a:rPr lang="cs-CZ" sz="1000" b="1" dirty="0" smtClean="0"/>
              <a:t>uvažovat.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Rozsudek NSS ze dne 17. 10. 2012,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22 </a:t>
            </a:r>
            <a:r>
              <a:rPr lang="cs-CZ" sz="1800" dirty="0" err="1" smtClean="0"/>
              <a:t>Cdo</a:t>
            </a:r>
            <a:r>
              <a:rPr lang="cs-CZ" sz="1800" dirty="0" smtClean="0"/>
              <a:t> 766/2011</a:t>
            </a:r>
          </a:p>
          <a:p>
            <a:pPr lvl="1"/>
            <a:r>
              <a:rPr lang="cs-CZ" sz="1000" dirty="0" smtClean="0"/>
              <a:t>Právo obecného užívání účelové komunikace je </a:t>
            </a:r>
            <a:r>
              <a:rPr lang="cs-CZ" sz="1000" b="1" dirty="0" smtClean="0"/>
              <a:t>vázáno na uspokojování nutné komunikační potřeby. Jakmile tato potřeba pomine, uvedené právo zaniká, stejně jako omezení vlastníka pozemku, na kterém se komunikace nachází (tzv. elasticita vlastnictví).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Rozsudek NSS ze dne </a:t>
            </a:r>
            <a:r>
              <a:rPr lang="cs-CZ" sz="1800" dirty="0" smtClean="0"/>
              <a:t>30. 3. </a:t>
            </a:r>
            <a:r>
              <a:rPr lang="cs-CZ" sz="1800" dirty="0" smtClean="0"/>
              <a:t>2017,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</a:t>
            </a:r>
            <a:r>
              <a:rPr lang="cs-CZ" sz="1800" dirty="0" smtClean="0"/>
              <a:t>5 As </a:t>
            </a:r>
            <a:r>
              <a:rPr lang="cs-CZ" sz="1800" dirty="0" smtClean="0"/>
              <a:t>140/2014-85</a:t>
            </a:r>
          </a:p>
          <a:p>
            <a:pPr lvl="1"/>
            <a:r>
              <a:rPr lang="cs-CZ" sz="1000" dirty="0" smtClean="0"/>
              <a:t>V </a:t>
            </a:r>
            <a:r>
              <a:rPr lang="cs-CZ" sz="1000" dirty="0" smtClean="0"/>
              <a:t>rámci zjišťování existence veřejně přístupné účelové komunikace je nezbytné posoudit splnění podmínky nutnosti komunikační potřeby </a:t>
            </a:r>
            <a:r>
              <a:rPr lang="cs-CZ" sz="1000" b="1" dirty="0" smtClean="0"/>
              <a:t>i v případě, že právní předchůdce vlastníka komunikace souhlasil s jejím veřejným užíváním</a:t>
            </a:r>
            <a:r>
              <a:rPr lang="cs-CZ" sz="1000" b="1" dirty="0" smtClean="0"/>
              <a:t>.</a:t>
            </a:r>
          </a:p>
          <a:p>
            <a:pPr lvl="1"/>
            <a:endParaRPr lang="cs-CZ" sz="1000" b="1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obecného užívání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Přestupky (§ 42a a 42b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f</a:t>
            </a:r>
            <a:r>
              <a:rPr lang="cs-CZ" sz="1000" dirty="0" smtClean="0"/>
              <a:t>yzická osoba, právnická </a:t>
            </a:r>
            <a:r>
              <a:rPr lang="cs-CZ" sz="1000" dirty="0" smtClean="0"/>
              <a:t>nebo podnikající fyzická </a:t>
            </a:r>
            <a:r>
              <a:rPr lang="cs-CZ" sz="1000" dirty="0" smtClean="0"/>
              <a:t>osoba </a:t>
            </a:r>
            <a:r>
              <a:rPr lang="cs-CZ" sz="1000" dirty="0" smtClean="0"/>
              <a:t>se dopustí přestupku tím, </a:t>
            </a:r>
            <a:endParaRPr lang="cs-CZ" sz="1000" dirty="0" smtClean="0"/>
          </a:p>
          <a:p>
            <a:pPr lvl="1"/>
            <a:r>
              <a:rPr lang="cs-CZ" sz="1000" dirty="0" smtClean="0"/>
              <a:t>že </a:t>
            </a:r>
            <a:r>
              <a:rPr lang="cs-CZ" sz="1000" b="1" dirty="0" smtClean="0"/>
              <a:t>omezí obecné užívání</a:t>
            </a:r>
            <a:r>
              <a:rPr lang="cs-CZ" sz="1000" dirty="0" smtClean="0"/>
              <a:t> dálnice, silnice, místní komunikace nebo</a:t>
            </a:r>
            <a:r>
              <a:rPr lang="cs-CZ" sz="1000" b="1" dirty="0" smtClean="0"/>
              <a:t> veřejně přístupné účelové komunikace </a:t>
            </a:r>
            <a:r>
              <a:rPr lang="cs-CZ" sz="1000" dirty="0" smtClean="0"/>
              <a:t>bez </a:t>
            </a:r>
            <a:r>
              <a:rPr lang="cs-CZ" sz="1000" dirty="0" smtClean="0"/>
              <a:t>povolení </a:t>
            </a:r>
            <a:r>
              <a:rPr lang="cs-CZ" sz="1000" dirty="0" smtClean="0"/>
              <a:t>nebo </a:t>
            </a:r>
            <a:r>
              <a:rPr lang="cs-CZ" sz="1000" dirty="0" smtClean="0"/>
              <a:t>v rozporu s tímto povolením neoprávněně zřídí objížďku nebo neoznačí uzavírku nebo </a:t>
            </a:r>
            <a:r>
              <a:rPr lang="cs-CZ" sz="1000" dirty="0" smtClean="0"/>
              <a:t>objížďku (pokuta </a:t>
            </a:r>
            <a:r>
              <a:rPr lang="cs-CZ" sz="1000" dirty="0" smtClean="0"/>
              <a:t>do 500000 </a:t>
            </a:r>
            <a:r>
              <a:rPr lang="cs-CZ" sz="1000" dirty="0" smtClean="0"/>
              <a:t>Kč)</a:t>
            </a:r>
          </a:p>
          <a:p>
            <a:pPr lvl="1"/>
            <a:r>
              <a:rPr lang="cs-CZ" sz="1000" dirty="0" smtClean="0"/>
              <a:t>bez povolení </a:t>
            </a:r>
            <a:r>
              <a:rPr lang="cs-CZ" sz="1000" b="1" dirty="0" smtClean="0"/>
              <a:t>umístí </a:t>
            </a:r>
            <a:r>
              <a:rPr lang="cs-CZ" sz="1000" b="1" dirty="0" smtClean="0"/>
              <a:t>na pozemní komunikaci pevnou překážku </a:t>
            </a:r>
            <a:r>
              <a:rPr lang="cs-CZ" sz="1000" dirty="0" smtClean="0"/>
              <a:t>nebo ji neodstraní na svůj náklad ve lhůtě stanovené silničním správním </a:t>
            </a:r>
            <a:r>
              <a:rPr lang="cs-CZ" sz="1000" dirty="0" smtClean="0"/>
              <a:t>úřadem (pokuta do </a:t>
            </a:r>
            <a:r>
              <a:rPr lang="cs-CZ" sz="1000" dirty="0" smtClean="0"/>
              <a:t>300000 </a:t>
            </a:r>
            <a:r>
              <a:rPr lang="cs-CZ" sz="1000" dirty="0" smtClean="0"/>
              <a:t>Kč)</a:t>
            </a:r>
          </a:p>
          <a:p>
            <a:pPr lvl="1"/>
            <a:endParaRPr lang="cs-CZ" sz="1800" dirty="0" smtClean="0"/>
          </a:p>
          <a:p>
            <a:r>
              <a:rPr lang="cs-CZ" sz="1800" dirty="0" smtClean="0"/>
              <a:t>Pevné překážky </a:t>
            </a:r>
            <a:r>
              <a:rPr lang="cs-CZ" sz="1800" dirty="0" smtClean="0"/>
              <a:t>(§ </a:t>
            </a:r>
            <a:r>
              <a:rPr lang="cs-CZ" sz="1800" dirty="0" smtClean="0"/>
              <a:t>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evnou </a:t>
            </a:r>
            <a:r>
              <a:rPr lang="cs-CZ" sz="1000" dirty="0" smtClean="0"/>
              <a:t>překážku </a:t>
            </a:r>
            <a:r>
              <a:rPr lang="cs-CZ" sz="1000" b="1" dirty="0" smtClean="0"/>
              <a:t>lze umístit na pozemní komunikaci pouze na základě povolení </a:t>
            </a:r>
            <a:r>
              <a:rPr lang="cs-CZ" sz="1000" dirty="0" smtClean="0"/>
              <a:t>silničního správního úřadu vydaného po projednání s vlastníkem dotčené pozemní komunikace a se souhlasem Ministerstva vnitra, jde-li o dálnici, v ostatních případech se souhlasem Policie České republiky</a:t>
            </a:r>
            <a:r>
              <a:rPr lang="cs-CZ" sz="1000" dirty="0" smtClean="0"/>
              <a:t>.</a:t>
            </a:r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ovolení </a:t>
            </a:r>
            <a:r>
              <a:rPr lang="cs-CZ" sz="1000" dirty="0" smtClean="0"/>
              <a:t>lze vydat pouze za předpokladu, že nebude ohrožena bezpečnost a plynulost silničního provozu a že žadatel o vydání povolení zajistí na svůj náklad všechna potřebná </a:t>
            </a:r>
            <a:r>
              <a:rPr lang="cs-CZ" sz="1000" dirty="0" smtClean="0"/>
              <a:t>opatření</a:t>
            </a:r>
            <a:endParaRPr lang="cs-CZ" sz="1000" dirty="0" smtClean="0"/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evné </a:t>
            </a:r>
            <a:r>
              <a:rPr lang="cs-CZ" sz="1000" dirty="0" smtClean="0"/>
              <a:t>překážky, </a:t>
            </a:r>
            <a:r>
              <a:rPr lang="cs-CZ" sz="1000" b="1" dirty="0" smtClean="0"/>
              <a:t>na jejichž umístění nebylo vydáno povolení, jsou jejich vlastníci povinni odstranit na svůj náklad </a:t>
            </a:r>
            <a:r>
              <a:rPr lang="cs-CZ" sz="1000" dirty="0" smtClean="0"/>
              <a:t>ve lhůtě stanovené silničním správním úřadem. Po marném uplynutí stanovené lhůty je vlastník, popřípadě správce dálnice, silnice nebo místní komunikace oprávněn odstranit pevnou překážku na náklady jejího </a:t>
            </a:r>
            <a:r>
              <a:rPr lang="cs-CZ" sz="1000" dirty="0" smtClean="0"/>
              <a:t>vlastníka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vztahuje se </a:t>
            </a:r>
            <a:r>
              <a:rPr lang="cs-CZ" sz="1000" b="1" dirty="0" smtClean="0"/>
              <a:t>i na veřejně přístupné účelové komunikace</a:t>
            </a:r>
            <a:endParaRPr lang="cs-CZ" sz="1000" b="1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obecného užívání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15. 11. 2007,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</a:t>
            </a:r>
            <a:r>
              <a:rPr lang="fr-FR" sz="1800" dirty="0" smtClean="0"/>
              <a:t>6 </a:t>
            </a:r>
            <a:r>
              <a:rPr lang="fr-FR" sz="1800" dirty="0" smtClean="0"/>
              <a:t>Ans </a:t>
            </a:r>
            <a:r>
              <a:rPr lang="fr-FR" sz="1800" dirty="0" smtClean="0"/>
              <a:t>2/2007</a:t>
            </a:r>
            <a:r>
              <a:rPr lang="cs-CZ" sz="1800" dirty="0" smtClean="0"/>
              <a:t>-</a:t>
            </a:r>
            <a:r>
              <a:rPr lang="fr-FR" sz="1800" dirty="0" smtClean="0"/>
              <a:t>128</a:t>
            </a:r>
            <a:endParaRPr lang="cs-CZ" sz="1000" dirty="0" smtClean="0"/>
          </a:p>
          <a:p>
            <a:pPr lvl="1"/>
            <a:r>
              <a:rPr lang="cs-CZ" sz="1000" dirty="0" smtClean="0"/>
              <a:t>Byť </a:t>
            </a:r>
            <a:r>
              <a:rPr lang="cs-CZ" sz="1000" dirty="0" smtClean="0"/>
              <a:t>tedy užívání veřejně přístupné účelové komunikace může být za určitých podmínek omezeno, je třeba v obecné rovině souhlasit se stěžovateli, </a:t>
            </a:r>
            <a:r>
              <a:rPr lang="cs-CZ" sz="1000" b="1" dirty="0" smtClean="0"/>
              <a:t>že se tak nemůže dít </a:t>
            </a:r>
            <a:r>
              <a:rPr lang="cs-CZ" sz="1000" b="1" dirty="0" smtClean="0"/>
              <a:t>svémocně</a:t>
            </a:r>
            <a:r>
              <a:rPr lang="cs-CZ" sz="1000" b="1" dirty="0" smtClean="0"/>
              <a:t>, ale jedině způsobem předvídaným v </a:t>
            </a:r>
            <a:r>
              <a:rPr lang="cs-CZ" sz="1000" b="1" dirty="0" err="1" smtClean="0"/>
              <a:t>ust</a:t>
            </a:r>
            <a:r>
              <a:rPr lang="cs-CZ" sz="1000" b="1" dirty="0" smtClean="0"/>
              <a:t>. § 7 odst. 1 zákona o pozemních komunikacích, tedy rozhodnutím silničního správního úřadu na návrh vlastníka účelové komunikace, pokud je to nezbytné k ochraně jeho oprávněných zájmů.</a:t>
            </a:r>
            <a:r>
              <a:rPr lang="cs-CZ" sz="1000" dirty="0" smtClean="0"/>
              <a:t> V takovém řízení o návrhu na omezení přístupu na veřejně přístupnou účelovou komunikaci musí silniční správní úřad samozřejmě přihlížet rovněž k oprávněným zájmům dosavadních uživatelů dané komunikace, zvláště pak těch, kteří ji využívají pro přístup ke svým nemovitostem či pro něž možnost užívání dané komunikace podmiňuje způsob využití jejich pozemků. </a:t>
            </a:r>
            <a:endParaRPr lang="cs-CZ" sz="1000" dirty="0" smtClean="0"/>
          </a:p>
          <a:p>
            <a:pPr lvl="1"/>
            <a:r>
              <a:rPr lang="cs-CZ" sz="1000" b="1" dirty="0" smtClean="0"/>
              <a:t>Pokud </a:t>
            </a:r>
            <a:r>
              <a:rPr lang="cs-CZ" sz="1000" b="1" dirty="0" smtClean="0"/>
              <a:t>ovšem vlastník oprávnění ostatních uživatelů komunikace nerespektuje a právě svémocným přehrazením komunikace jejímu užívání brání, jeví se být účinnou cestou k nápravě právě využití ustanovení § 29 odst. 3 zákona o pozemních komunikacích, tedy vydání rozhodnutí, jímž silniční správní úřad nařídí odstranění pevných překážek z této komunikace</a:t>
            </a:r>
            <a:r>
              <a:rPr lang="cs-CZ" sz="1000" dirty="0" smtClean="0"/>
              <a:t>. Přestože tedy zákon o pozemních komunikacích definuje pevné překážky v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29 odst. 1 pouze ve vztahu k dálnicím, silnicím a místním komunikacím, má tato úprava podle názoru Nejvyššího správního soudu širší platnost a lze proto v mezích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29 odst. 3 cit. zákona nařídit odstranění rovněž takových překážek, které byly neoprávněně umístěny na veřejně přístupné účelové komunikaci. Tomuto výkladu nasvědčuje i pojetí přestupku a jiného správního deliktu dle </a:t>
            </a:r>
            <a:r>
              <a:rPr lang="cs-CZ" sz="1000" dirty="0" err="1" smtClean="0"/>
              <a:t>ust</a:t>
            </a:r>
            <a:r>
              <a:rPr lang="cs-CZ" sz="1000" dirty="0" smtClean="0"/>
              <a:t>. § 42a odst. 1 písm. l) a § 42b odst. 1 písm. l) zákona o pozemních komunikacích, které rovněž nerozlišují kategorii pozemní komunikace, nýbrž postihují obecně neoprávněné umístění pevné překážky na pozemní komunikaci či její neodstranění ve lhůtě stanovené silničním správním úřadem.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silničního úřadu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</a:t>
            </a:r>
            <a:r>
              <a:rPr lang="cs-CZ" sz="1800" dirty="0" smtClean="0"/>
              <a:t>mezení užívání veřejně přístupné účelové komunikace (§ 7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příslušný </a:t>
            </a:r>
            <a:r>
              <a:rPr lang="cs-CZ" sz="1000" dirty="0" smtClean="0"/>
              <a:t>silniční správní úřad obecního úřadu obce s rozšířenou působností </a:t>
            </a:r>
            <a:r>
              <a:rPr lang="cs-CZ" sz="1000" b="1" dirty="0" smtClean="0"/>
              <a:t>může na žádost vlastníka </a:t>
            </a:r>
            <a:r>
              <a:rPr lang="cs-CZ" sz="1000" dirty="0" smtClean="0"/>
              <a:t>účelové komunikace a po projednání s Policií České republiky </a:t>
            </a:r>
            <a:r>
              <a:rPr lang="cs-CZ" sz="1000" b="1" dirty="0" smtClean="0"/>
              <a:t>upravit nebo omezit veřejný přístup na účelovou </a:t>
            </a:r>
            <a:r>
              <a:rPr lang="cs-CZ" sz="1000" b="1" dirty="0" smtClean="0"/>
              <a:t>komunikaci</a:t>
            </a:r>
          </a:p>
          <a:p>
            <a:pPr lvl="1"/>
            <a:r>
              <a:rPr lang="cs-CZ" sz="1000" dirty="0" smtClean="0"/>
              <a:t>pokud </a:t>
            </a:r>
            <a:r>
              <a:rPr lang="cs-CZ" sz="1000" dirty="0" smtClean="0"/>
              <a:t>je to nezbytně nutné k ochraně oprávněných zájmů tohoto vlastníka. </a:t>
            </a:r>
            <a:endParaRPr lang="cs-CZ" sz="1000" dirty="0" smtClean="0"/>
          </a:p>
          <a:p>
            <a:pPr lvl="1"/>
            <a:r>
              <a:rPr lang="cs-CZ" sz="1000" dirty="0" smtClean="0"/>
              <a:t>ú</a:t>
            </a:r>
            <a:r>
              <a:rPr lang="cs-CZ" sz="1000" dirty="0" smtClean="0"/>
              <a:t>prava </a:t>
            </a:r>
            <a:r>
              <a:rPr lang="cs-CZ" sz="1000" dirty="0" smtClean="0"/>
              <a:t>nebo omezení veřejného přístupu na účelové komunikace stanovené zvláštními právními </a:t>
            </a:r>
            <a:r>
              <a:rPr lang="cs-CZ" sz="1000" dirty="0" smtClean="0"/>
              <a:t>předpisy</a:t>
            </a:r>
            <a:r>
              <a:rPr lang="cs-CZ" sz="1000" dirty="0" smtClean="0"/>
              <a:t> tím není </a:t>
            </a:r>
            <a:r>
              <a:rPr lang="cs-CZ" sz="1000" dirty="0" smtClean="0"/>
              <a:t>dotčena (= zejména obecná omezení plynoucí ze </a:t>
            </a:r>
            <a:r>
              <a:rPr lang="cs-CZ" sz="1000" dirty="0" err="1" smtClean="0"/>
              <a:t>ZoPK</a:t>
            </a:r>
            <a:r>
              <a:rPr lang="cs-CZ" sz="1000" dirty="0" smtClean="0"/>
              <a:t> či případně omezení plynoucí z pravidel provozu podle </a:t>
            </a:r>
            <a:r>
              <a:rPr lang="cs-CZ" sz="1000" dirty="0" err="1" smtClean="0"/>
              <a:t>ZoSP</a:t>
            </a:r>
            <a:r>
              <a:rPr lang="cs-CZ" sz="1000" dirty="0" smtClean="0"/>
              <a:t>)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1800" dirty="0" smtClean="0"/>
              <a:t>Deklaratorní </a:t>
            </a:r>
            <a:r>
              <a:rPr lang="cs-CZ" sz="1800" dirty="0" smtClean="0"/>
              <a:t>rozhodnutí (§ </a:t>
            </a:r>
            <a:r>
              <a:rPr lang="cs-CZ" sz="1800" dirty="0" smtClean="0"/>
              <a:t>7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000" dirty="0" smtClean="0"/>
              <a:t>v </a:t>
            </a:r>
            <a:r>
              <a:rPr lang="cs-CZ" sz="1000" dirty="0" smtClean="0"/>
              <a:t>pochybnostech, zda z hlediska pozemní komunikace jde o uzavřený prostor nebo objekt, rozhoduje příslušný silniční správní </a:t>
            </a:r>
            <a:r>
              <a:rPr lang="cs-CZ" sz="1000" dirty="0" smtClean="0"/>
              <a:t>úřad</a:t>
            </a:r>
          </a:p>
          <a:p>
            <a:pPr lvl="1"/>
            <a:r>
              <a:rPr lang="cs-CZ" sz="1000" dirty="0" smtClean="0"/>
              <a:t>= rozhodování o tom, zda je účelová komunikace veřejně přístupná či nikoli</a:t>
            </a:r>
          </a:p>
          <a:p>
            <a:pPr lvl="1"/>
            <a:r>
              <a:rPr lang="cs-CZ" sz="1000" dirty="0" smtClean="0"/>
              <a:t>ale také o tom, zda jsou v určitém případě naplněny znaky veřejně přístupné pozemní komunikace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Právní úprava</a:t>
            </a:r>
            <a:endParaRPr lang="cs-CZ" sz="1600" dirty="0" smtClean="0"/>
          </a:p>
          <a:p>
            <a:r>
              <a:rPr lang="cs-CZ" sz="1600" dirty="0" smtClean="0"/>
              <a:t>Definice pozemních komunikací </a:t>
            </a:r>
            <a:endParaRPr lang="cs-CZ" sz="1600" dirty="0" smtClean="0"/>
          </a:p>
          <a:p>
            <a:r>
              <a:rPr lang="cs-CZ" sz="1600" dirty="0" smtClean="0"/>
              <a:t>Účelová </a:t>
            </a:r>
            <a:r>
              <a:rPr lang="cs-CZ" sz="1600" dirty="0" smtClean="0"/>
              <a:t>komunikace</a:t>
            </a:r>
          </a:p>
          <a:p>
            <a:r>
              <a:rPr lang="cs-CZ" sz="1600" dirty="0" smtClean="0"/>
              <a:t>Znaky - </a:t>
            </a:r>
            <a:r>
              <a:rPr lang="cs-CZ" sz="1600" dirty="0" smtClean="0"/>
              <a:t>cesta</a:t>
            </a:r>
          </a:p>
          <a:p>
            <a:r>
              <a:rPr lang="cs-CZ" sz="1600" dirty="0" smtClean="0"/>
              <a:t>Znaky - </a:t>
            </a:r>
            <a:r>
              <a:rPr lang="cs-CZ" sz="1600" dirty="0" smtClean="0"/>
              <a:t>účel</a:t>
            </a:r>
          </a:p>
          <a:p>
            <a:r>
              <a:rPr lang="cs-CZ" sz="1600" dirty="0" smtClean="0"/>
              <a:t>Znaky - </a:t>
            </a:r>
            <a:r>
              <a:rPr lang="cs-CZ" sz="1600" dirty="0" smtClean="0"/>
              <a:t>souhlas</a:t>
            </a:r>
          </a:p>
          <a:p>
            <a:r>
              <a:rPr lang="cs-CZ" sz="1600" dirty="0" smtClean="0"/>
              <a:t>Znaky - </a:t>
            </a:r>
            <a:r>
              <a:rPr lang="cs-CZ" sz="1600" dirty="0" smtClean="0"/>
              <a:t>komunikační potřeba</a:t>
            </a:r>
          </a:p>
          <a:p>
            <a:r>
              <a:rPr lang="cs-CZ" sz="1600" dirty="0" smtClean="0"/>
              <a:t>Ochrana obecného </a:t>
            </a:r>
            <a:r>
              <a:rPr lang="cs-CZ" sz="1600" dirty="0" smtClean="0"/>
              <a:t>užívání</a:t>
            </a:r>
          </a:p>
          <a:p>
            <a:r>
              <a:rPr lang="cs-CZ" sz="1600" dirty="0" smtClean="0"/>
              <a:t>Rozhodování silničního správního úřadu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</a:t>
            </a:r>
            <a:r>
              <a:rPr lang="cs-CZ" dirty="0" smtClean="0"/>
              <a:t>úprava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Zákony</a:t>
            </a:r>
          </a:p>
          <a:p>
            <a:pPr lvl="1"/>
            <a:r>
              <a:rPr lang="cs-CZ" sz="1000" dirty="0" smtClean="0"/>
              <a:t>zákon č. 13/1997 Sb., </a:t>
            </a:r>
            <a:r>
              <a:rPr lang="cs-CZ" sz="1000" b="1" dirty="0" smtClean="0"/>
              <a:t>o pozemních komunikacích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ZoPK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související aspekty také v zákoně č. 361/2000 Sb., o provozu na pozemních komunikacích a o změnách některých zákonů               (</a:t>
            </a:r>
            <a:r>
              <a:rPr lang="cs-CZ" sz="1000" b="1" dirty="0" smtClean="0"/>
              <a:t>zákon o silničním provozu</a:t>
            </a:r>
            <a:r>
              <a:rPr lang="cs-CZ" sz="1000" dirty="0" smtClean="0"/>
              <a:t>) </a:t>
            </a:r>
            <a:r>
              <a:rPr lang="cs-CZ" sz="1000" i="1" dirty="0" smtClean="0"/>
              <a:t>- </a:t>
            </a:r>
            <a:r>
              <a:rPr lang="cs-CZ" sz="1000" b="1" i="1" dirty="0" err="1" smtClean="0"/>
              <a:t>ZoSP</a:t>
            </a:r>
            <a:endParaRPr lang="cs-CZ" sz="1000" b="1" i="1" dirty="0" smtClean="0"/>
          </a:p>
          <a:p>
            <a:pPr lvl="1">
              <a:buNone/>
            </a:pPr>
            <a:endParaRPr lang="cs-CZ" sz="1800" dirty="0" smtClean="0"/>
          </a:p>
          <a:p>
            <a:r>
              <a:rPr lang="cs-CZ" sz="1800" dirty="0" smtClean="0"/>
              <a:t>Prováděcí předpisy</a:t>
            </a:r>
          </a:p>
          <a:p>
            <a:pPr lvl="1"/>
            <a:r>
              <a:rPr lang="cs-CZ" sz="1000" dirty="0" smtClean="0"/>
              <a:t>vyhláška Ministerstva dopravy a spojů č. 104/1997 Sb., </a:t>
            </a:r>
            <a:r>
              <a:rPr lang="cs-CZ" sz="1000" b="1" dirty="0" smtClean="0"/>
              <a:t>kterou se provádí zákon o pozemních komunikacích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vyhláška č. 470/2012 Sb., o užívání pozemních komunikací zpoplatněných mýtným</a:t>
            </a:r>
          </a:p>
          <a:p>
            <a:pPr lvl="1"/>
            <a:r>
              <a:rPr lang="cs-CZ" sz="1000" dirty="0" smtClean="0"/>
              <a:t>vyhláška č. 306/2015 Sb., o užívání pozemních komunikací zpoplatněných časovým poplatkem</a:t>
            </a:r>
          </a:p>
          <a:p>
            <a:pPr lvl="1"/>
            <a:r>
              <a:rPr lang="cs-CZ" sz="1000" dirty="0" smtClean="0"/>
              <a:t>Nařízení vlády č. 240/2014 Sb., o výši časových poplatků, sazeb mýtného, slevy na mýtném a o postupu při uplatnění slevy na mýtném</a:t>
            </a:r>
          </a:p>
          <a:p>
            <a:pPr lvl="1"/>
            <a:r>
              <a:rPr lang="cs-CZ" sz="1000" dirty="0" smtClean="0"/>
              <a:t>Nařízení vlády č. 264/2009 Sb., o bezpečnostních požadavcích na tunely pozemních komunikací delší než 500 metrů</a:t>
            </a:r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pozemních komunikací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Definice pozemních komunikací (§ 2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): </a:t>
            </a:r>
          </a:p>
          <a:p>
            <a:pPr lvl="1"/>
            <a:r>
              <a:rPr lang="cs-CZ" sz="1000" i="1" dirty="0" smtClean="0"/>
              <a:t>„Pozemní komunikace je </a:t>
            </a:r>
            <a:r>
              <a:rPr lang="cs-CZ" sz="1000" b="1" i="1" dirty="0" smtClean="0"/>
              <a:t>dopravní cesta určená k užití silničními a jinými vozidly a chodci, včetně pevných zařízení nutných pro zajištění tohoto užití a jeho bezpečnosti</a:t>
            </a:r>
            <a:r>
              <a:rPr lang="cs-CZ" sz="1000" i="1" dirty="0" smtClean="0"/>
              <a:t>.“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nikoli nutně kumulativně, pozemní komunikací může být:</a:t>
            </a:r>
          </a:p>
          <a:p>
            <a:pPr lvl="1"/>
            <a:r>
              <a:rPr lang="cs-CZ" sz="1000" dirty="0" smtClean="0"/>
              <a:t>komunikace určená pouze pro motorová silniční vozidla (dálnice či silnice pro motorová vozidla)</a:t>
            </a:r>
          </a:p>
          <a:p>
            <a:pPr lvl="1"/>
            <a:r>
              <a:rPr lang="cs-CZ" sz="1000" dirty="0" smtClean="0"/>
              <a:t>stezka pro cyklisty či také chodník, pěšina apod. (dále viz místní komunikace IV. třídy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Kategorizace pozemních komunikací (§ 2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):</a:t>
            </a:r>
          </a:p>
          <a:p>
            <a:pPr lvl="1"/>
            <a:r>
              <a:rPr lang="cs-CZ" sz="1000" i="1" dirty="0" smtClean="0"/>
              <a:t>a) dálnice</a:t>
            </a:r>
          </a:p>
          <a:p>
            <a:pPr lvl="1"/>
            <a:r>
              <a:rPr lang="cs-CZ" sz="1000" i="1" dirty="0" smtClean="0"/>
              <a:t>b) silnice</a:t>
            </a:r>
          </a:p>
          <a:p>
            <a:pPr lvl="1"/>
            <a:r>
              <a:rPr lang="cs-CZ" sz="1000" i="1" dirty="0" smtClean="0"/>
              <a:t>c) místní komunikace</a:t>
            </a:r>
          </a:p>
          <a:p>
            <a:pPr lvl="1"/>
            <a:r>
              <a:rPr lang="cs-CZ" sz="1000" b="1" i="1" dirty="0" smtClean="0"/>
              <a:t>d) účelová komunikace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Zařazování do kategorií (§ 3 ZOPK)</a:t>
            </a:r>
          </a:p>
          <a:p>
            <a:pPr lvl="1"/>
            <a:r>
              <a:rPr lang="cs-CZ" sz="1000" b="1" dirty="0" smtClean="0"/>
              <a:t>rozhoduje příslušný silniční správní úřad </a:t>
            </a:r>
            <a:r>
              <a:rPr lang="cs-CZ" sz="1000" dirty="0" smtClean="0"/>
              <a:t>na základě určení, dopravního významu a stavebně technického vybavení</a:t>
            </a:r>
          </a:p>
          <a:p>
            <a:pPr lvl="1"/>
            <a:r>
              <a:rPr lang="cs-CZ" sz="1000" dirty="0" smtClean="0"/>
              <a:t>dojde-li ke změně dopravního významu nebo určení pozemní komunikace, rozhodne se o změně kategorie nebo třídy</a:t>
            </a:r>
          </a:p>
          <a:p>
            <a:pPr lvl="1"/>
            <a:r>
              <a:rPr lang="cs-CZ" sz="1000" dirty="0" smtClean="0"/>
              <a:t>obdobně pro třídy v rámci jednotlivých kategorií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pro „vznik“ účelové komunikace však není významné zařazení na základě rozhodnutí, </a:t>
            </a:r>
            <a:r>
              <a:rPr lang="cs-CZ" sz="1000" b="1" dirty="0" smtClean="0"/>
              <a:t>nýbrž naplnění </a:t>
            </a:r>
            <a:r>
              <a:rPr lang="cs-CZ" sz="1000" b="1" dirty="0" smtClean="0"/>
              <a:t>určitých znaků 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Účelová komunikace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Účelová komunikace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i="1" dirty="0" smtClean="0"/>
              <a:t>neveřejná</a:t>
            </a:r>
            <a:endParaRPr lang="cs-CZ" sz="1000" i="1" dirty="0" smtClean="0"/>
          </a:p>
          <a:p>
            <a:pPr lvl="1"/>
            <a:r>
              <a:rPr lang="cs-CZ" sz="1000" dirty="0" smtClean="0"/>
              <a:t>= komunikace v </a:t>
            </a:r>
            <a:r>
              <a:rPr lang="cs-CZ" sz="1000" dirty="0" smtClean="0"/>
              <a:t>uzavřeném prostoru nebo objektu, která slouží potřebě vlastníka nebo provozovatele uzavřeného prostoru nebo </a:t>
            </a:r>
            <a:r>
              <a:rPr lang="cs-CZ" sz="1000" dirty="0" smtClean="0"/>
              <a:t>objektu</a:t>
            </a:r>
          </a:p>
          <a:p>
            <a:pPr lvl="1"/>
            <a:r>
              <a:rPr lang="cs-CZ" sz="1000" dirty="0" smtClean="0"/>
              <a:t>přístupná </a:t>
            </a:r>
            <a:r>
              <a:rPr lang="cs-CZ" sz="1000" dirty="0" smtClean="0"/>
              <a:t>v rozsahu a způsobem, který stanoví vlastník nebo provozovatel uzavřeného prostoru nebo </a:t>
            </a:r>
            <a:r>
              <a:rPr lang="cs-CZ" sz="1000" dirty="0" smtClean="0"/>
              <a:t>objektu</a:t>
            </a:r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r>
              <a:rPr lang="cs-CZ" sz="1000" b="1" i="1" dirty="0" smtClean="0"/>
              <a:t>veřejně přístupná</a:t>
            </a:r>
            <a:endParaRPr lang="cs-CZ" sz="1000" i="1" dirty="0" smtClean="0"/>
          </a:p>
          <a:p>
            <a:pPr lvl="1"/>
            <a:r>
              <a:rPr lang="cs-CZ" sz="1000" dirty="0" smtClean="0"/>
              <a:t>= komunikace naplňující určité znaky (viz dále)</a:t>
            </a:r>
          </a:p>
          <a:p>
            <a:pPr lvl="1"/>
            <a:r>
              <a:rPr lang="cs-CZ" sz="1000" dirty="0" smtClean="0"/>
              <a:t>je možné její </a:t>
            </a:r>
            <a:r>
              <a:rPr lang="cs-CZ" sz="1000" b="1" dirty="0" smtClean="0"/>
              <a:t>obecné užívání </a:t>
            </a:r>
            <a:r>
              <a:rPr lang="cs-CZ" sz="1000" dirty="0" smtClean="0"/>
              <a:t>na základě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které je založeno (a chráněno) veřejným právem (nevyžaduje soukromoprávní titul)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i="1" dirty="0" smtClean="0"/>
              <a:t>problém: </a:t>
            </a:r>
            <a:r>
              <a:rPr lang="cs-CZ" sz="1000" dirty="0" smtClean="0"/>
              <a:t>veřejně přístupné účelové komunikace mohou být ve vlastnictví soukromých subjektů</a:t>
            </a:r>
          </a:p>
          <a:p>
            <a:pPr lvl="1"/>
            <a:r>
              <a:rPr lang="cs-CZ" sz="1000" dirty="0" smtClean="0"/>
              <a:t>obecným užíváním je tedy </a:t>
            </a:r>
            <a:r>
              <a:rPr lang="cs-CZ" sz="1000" b="1" dirty="0" smtClean="0"/>
              <a:t>omezeno jejich vlastnické právo</a:t>
            </a:r>
            <a:r>
              <a:rPr lang="cs-CZ" sz="1000" dirty="0" smtClean="0"/>
              <a:t>, a to (zpravidla) bez náhrady</a:t>
            </a:r>
          </a:p>
          <a:p>
            <a:pPr lvl="1"/>
            <a:r>
              <a:rPr lang="cs-CZ" sz="1000" dirty="0" smtClean="0"/>
              <a:t>z tohoto důvodu </a:t>
            </a:r>
            <a:r>
              <a:rPr lang="cs-CZ" sz="1000" b="1" dirty="0" smtClean="0"/>
              <a:t>je také významné </a:t>
            </a:r>
            <a:r>
              <a:rPr lang="cs-CZ" sz="1000" dirty="0" smtClean="0"/>
              <a:t>(a v praxi mnohdy problematické), zda určitá komunikace může být kvalifikována jako                             veřejně přístupná účelová komunikace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ke vzniku </a:t>
            </a:r>
            <a:r>
              <a:rPr lang="cs-CZ" sz="1000" dirty="0" smtClean="0"/>
              <a:t>veřejně přístupné účelové komunikace nedochází </a:t>
            </a:r>
            <a:r>
              <a:rPr lang="cs-CZ" sz="1000" dirty="0" smtClean="0"/>
              <a:t>na základě kategorizace (zařazení do příslušné kategorie silničním správním úřadem), </a:t>
            </a:r>
            <a:r>
              <a:rPr lang="cs-CZ" sz="1000" dirty="0" smtClean="0"/>
              <a:t>nýbrž (</a:t>
            </a:r>
            <a:r>
              <a:rPr lang="cs-CZ" sz="1000" dirty="0" err="1" smtClean="0"/>
              <a:t>neformalizovaně</a:t>
            </a:r>
            <a:r>
              <a:rPr lang="cs-CZ" sz="1000" dirty="0" smtClean="0"/>
              <a:t>) ze zákona </a:t>
            </a:r>
            <a:r>
              <a:rPr lang="cs-CZ" sz="1000" b="1" dirty="0" smtClean="0"/>
              <a:t>naplněním </a:t>
            </a:r>
            <a:r>
              <a:rPr lang="cs-CZ" sz="1000" b="1" dirty="0" smtClean="0"/>
              <a:t>určitých znaků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1800" dirty="0" smtClean="0"/>
              <a:t>Znaky veřejně přístupné účelové komunikace</a:t>
            </a:r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jde o </a:t>
            </a:r>
            <a:r>
              <a:rPr lang="cs-CZ" sz="1000" b="1" dirty="0" smtClean="0"/>
              <a:t>stálou </a:t>
            </a:r>
            <a:r>
              <a:rPr lang="cs-CZ" sz="1000" b="1" dirty="0" smtClean="0"/>
              <a:t>a v terénu patrnou dopravní cestu</a:t>
            </a:r>
            <a:r>
              <a:rPr lang="cs-CZ" sz="1000" dirty="0" smtClean="0"/>
              <a:t>, která </a:t>
            </a:r>
            <a:endParaRPr lang="cs-CZ" sz="1000" dirty="0" smtClean="0"/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naplňuje</a:t>
            </a:r>
            <a:r>
              <a:rPr lang="cs-CZ" sz="1000" b="1" dirty="0" smtClean="0"/>
              <a:t> </a:t>
            </a:r>
            <a:r>
              <a:rPr lang="cs-CZ" sz="1000" b="1" dirty="0" smtClean="0"/>
              <a:t>účel stanovený v zákoně</a:t>
            </a:r>
            <a:r>
              <a:rPr lang="cs-CZ" sz="1000" dirty="0" smtClean="0"/>
              <a:t>, přičemž </a:t>
            </a:r>
            <a:endParaRPr lang="cs-CZ" sz="1000" dirty="0" smtClean="0"/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její </a:t>
            </a:r>
            <a:r>
              <a:rPr lang="cs-CZ" sz="1000" dirty="0" smtClean="0"/>
              <a:t>vlastník dal </a:t>
            </a:r>
            <a:r>
              <a:rPr lang="cs-CZ" sz="1000" b="1" dirty="0" smtClean="0"/>
              <a:t>souhlas k obecnému užívání </a:t>
            </a:r>
            <a:r>
              <a:rPr lang="cs-CZ" sz="1000" dirty="0" smtClean="0"/>
              <a:t>své cesty veřejností a zároveň </a:t>
            </a:r>
            <a:endParaRPr lang="cs-CZ" sz="1000" dirty="0" smtClean="0"/>
          </a:p>
          <a:p>
            <a:pPr marL="552600" lvl="1" indent="-228600">
              <a:buFont typeface="+mj-lt"/>
              <a:buAutoNum type="arabicParenR"/>
            </a:pPr>
            <a:r>
              <a:rPr lang="cs-CZ" sz="1000" dirty="0" smtClean="0"/>
              <a:t>tato </a:t>
            </a:r>
            <a:r>
              <a:rPr lang="cs-CZ" sz="1000" b="1" dirty="0" smtClean="0"/>
              <a:t>cesta naplňuje nutnou komunikační potřebu</a:t>
            </a:r>
            <a:endParaRPr lang="cs-CZ" sz="1000" b="1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cesta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</a:t>
            </a:r>
            <a:r>
              <a:rPr lang="cs-CZ" sz="1800" dirty="0" smtClean="0"/>
              <a:t>dne 2. 5. 2012, </a:t>
            </a:r>
            <a:r>
              <a:rPr lang="cs-CZ" sz="1800" dirty="0" smtClean="0"/>
              <a:t>č. </a:t>
            </a:r>
            <a:r>
              <a:rPr lang="cs-CZ" sz="1800" dirty="0" err="1" smtClean="0"/>
              <a:t>j</a:t>
            </a:r>
            <a:r>
              <a:rPr lang="cs-CZ" sz="1800" dirty="0" smtClean="0"/>
              <a:t>. 1 As 32/2012-42</a:t>
            </a:r>
          </a:p>
          <a:p>
            <a:pPr lvl="1"/>
            <a:r>
              <a:rPr lang="cs-CZ" sz="1000" dirty="0" smtClean="0"/>
              <a:t>I. V řízení o určení, zda je určitý pozemek (cesta) veřejně přístupnou účelovou komunikací, či nikoli (§ 7 odst. 1 zákona č. 13/1997 Sb., o pozemních komunikacích), </a:t>
            </a:r>
            <a:r>
              <a:rPr lang="cs-CZ" sz="1000" b="1" dirty="0" smtClean="0"/>
              <a:t>je třeba v prvé řadě zkoumat, existuje-li zde vůbec dopravní cesta ve smyslu § 2 odst. 1 citovaného zákona, která je užívána v režimu obecného užívání </a:t>
            </a:r>
            <a:r>
              <a:rPr lang="cs-CZ" sz="1000" dirty="0" smtClean="0"/>
              <a:t>(§ 19 uvedeného zákona).</a:t>
            </a:r>
          </a:p>
          <a:p>
            <a:pPr lvl="1"/>
            <a:r>
              <a:rPr lang="cs-CZ" sz="1000" dirty="0" smtClean="0"/>
              <a:t>II. Obecné užívání účelové pozemní komunikace spočívá v možnosti blíže neurčeného okruhu osob tuto komunikaci bezplatně užívat, a to způsobem obvyklým a k účelům, ke kterým je tato komunikace určena. Nejde-li o cestu obecně užívanou, nemůže jít ani o pozemní komunikaci. Úprava užívání takové cesty proto musí být řešena nikoli prostřednictvím institutů veřejného práva (deklarace veřejně přístupné účelové komunikace), ale práva soukromého</a:t>
            </a:r>
            <a:r>
              <a:rPr lang="cs-CZ" sz="1000" dirty="0" smtClean="0"/>
              <a:t>.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Rozsudek KS v </a:t>
            </a:r>
            <a:r>
              <a:rPr lang="cs-CZ" sz="1800" dirty="0" smtClean="0"/>
              <a:t>Praze</a:t>
            </a:r>
            <a:r>
              <a:rPr lang="cs-CZ" sz="1800" dirty="0" smtClean="0"/>
              <a:t>, ze dne </a:t>
            </a:r>
            <a:r>
              <a:rPr lang="cs-CZ" sz="1800" dirty="0" smtClean="0"/>
              <a:t>5. 5. 2016</a:t>
            </a:r>
            <a:r>
              <a:rPr lang="cs-CZ" sz="1800" dirty="0" smtClean="0"/>
              <a:t> 48, č. </a:t>
            </a:r>
            <a:r>
              <a:rPr lang="cs-CZ" sz="1800" dirty="0" err="1" smtClean="0"/>
              <a:t>j.A</a:t>
            </a:r>
            <a:r>
              <a:rPr lang="cs-CZ" sz="1800" dirty="0" smtClean="0"/>
              <a:t> 7/2015-140</a:t>
            </a:r>
            <a:endParaRPr lang="cs-CZ" sz="1800" dirty="0" smtClean="0"/>
          </a:p>
          <a:p>
            <a:pPr lvl="1"/>
            <a:r>
              <a:rPr lang="cs-CZ" sz="1000" dirty="0" smtClean="0"/>
              <a:t>Došlo-li k faktickému (rozoráním) či právnímu (ztrátou komunikační potřeby v důsledku scelení pozemků) zániku veřejně přístupné účelové komunikace (§ 7 odst. 1 zákona č. 13/1997 Sb., o pozemních komunikacích) sloužící obhospodařování zemědělských pozemků v době nesvobody, může výjimečně dojít k „obživnutí“ již zaniklé veřejné komunikace včetně souhlasu s jejím veřejným užíváním daným v době před kolektivizací (resp. od nepaměti), jestliže v přiměřené době po navrácení přilehlých pozemků původním vlastníkům v restituci dojde v terénu k obnovení této komunikace a komunikace je nadále nezbytná.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účel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Plyne ze zákonné definice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účelová </a:t>
            </a:r>
            <a:r>
              <a:rPr lang="cs-CZ" sz="1000" dirty="0" smtClean="0"/>
              <a:t>komunikace je pozemní komunikace, </a:t>
            </a:r>
            <a:endParaRPr lang="cs-CZ" sz="1000" dirty="0" smtClean="0"/>
          </a:p>
          <a:p>
            <a:pPr lvl="1"/>
            <a:r>
              <a:rPr lang="cs-CZ" sz="1000" i="1" dirty="0" smtClean="0"/>
              <a:t>která </a:t>
            </a:r>
            <a:r>
              <a:rPr lang="cs-CZ" sz="1000" i="1" dirty="0" smtClean="0"/>
              <a:t>slouží ke </a:t>
            </a:r>
            <a:r>
              <a:rPr lang="cs-CZ" sz="1000" b="1" i="1" dirty="0" smtClean="0"/>
              <a:t>spojení jednotlivých nemovitostí pro potřeby vlastníků </a:t>
            </a:r>
            <a:r>
              <a:rPr lang="cs-CZ" sz="1000" i="1" dirty="0" smtClean="0"/>
              <a:t>těchto </a:t>
            </a:r>
            <a:r>
              <a:rPr lang="cs-CZ" sz="1000" i="1" dirty="0" smtClean="0"/>
              <a:t>nemovitostí </a:t>
            </a:r>
            <a:endParaRPr lang="cs-CZ" sz="1000" i="1" dirty="0" smtClean="0"/>
          </a:p>
          <a:p>
            <a:pPr lvl="1"/>
            <a:r>
              <a:rPr lang="cs-CZ" sz="1000" i="1" dirty="0" smtClean="0"/>
              <a:t>nebo </a:t>
            </a:r>
            <a:r>
              <a:rPr lang="cs-CZ" sz="1000" i="1" dirty="0" smtClean="0"/>
              <a:t>ke </a:t>
            </a:r>
            <a:r>
              <a:rPr lang="cs-CZ" sz="1000" b="1" i="1" dirty="0" smtClean="0"/>
              <a:t>spojení těchto </a:t>
            </a:r>
            <a:r>
              <a:rPr lang="cs-CZ" sz="1000" b="1" i="1" dirty="0" smtClean="0"/>
              <a:t>nemovitostí </a:t>
            </a:r>
            <a:r>
              <a:rPr lang="cs-CZ" sz="1000" b="1" i="1" dirty="0" smtClean="0"/>
              <a:t>s ostatními pozemními komunikacemi </a:t>
            </a:r>
            <a:endParaRPr lang="cs-CZ" sz="1000" b="1" i="1" dirty="0" smtClean="0"/>
          </a:p>
          <a:p>
            <a:pPr lvl="1"/>
            <a:r>
              <a:rPr lang="cs-CZ" sz="1000" i="1" dirty="0" smtClean="0"/>
              <a:t>nebo </a:t>
            </a:r>
            <a:r>
              <a:rPr lang="cs-CZ" sz="1000" i="1" dirty="0" smtClean="0"/>
              <a:t>k </a:t>
            </a:r>
            <a:r>
              <a:rPr lang="cs-CZ" sz="1000" b="1" i="1" dirty="0" smtClean="0"/>
              <a:t>obhospodařování zemědělských a lesních </a:t>
            </a:r>
            <a:r>
              <a:rPr lang="cs-CZ" sz="1000" b="1" i="1" dirty="0" smtClean="0"/>
              <a:t>pozemků</a:t>
            </a:r>
            <a:endParaRPr lang="cs-CZ" sz="1000" b="1" dirty="0" smtClean="0"/>
          </a:p>
          <a:p>
            <a:pPr lvl="1">
              <a:buNone/>
            </a:pPr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souhlas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ústavního soudu ze dne </a:t>
            </a:r>
            <a:r>
              <a:rPr lang="cs-CZ" sz="1800" dirty="0" smtClean="0"/>
              <a:t>9. 1. </a:t>
            </a:r>
            <a:r>
              <a:rPr lang="cs-CZ" sz="1800" dirty="0" smtClean="0"/>
              <a:t>2008, </a:t>
            </a:r>
            <a:r>
              <a:rPr lang="cs-CZ" sz="1800" dirty="0" err="1" smtClean="0"/>
              <a:t>sp</a:t>
            </a:r>
            <a:r>
              <a:rPr lang="cs-CZ" sz="1800" dirty="0" smtClean="0"/>
              <a:t>.</a:t>
            </a:r>
            <a:r>
              <a:rPr lang="cs-CZ" sz="1800" dirty="0" smtClean="0"/>
              <a:t> zn. II</a:t>
            </a:r>
            <a:r>
              <a:rPr lang="cs-CZ" sz="1800" dirty="0" smtClean="0"/>
              <a:t>. ÚS </a:t>
            </a:r>
            <a:r>
              <a:rPr lang="cs-CZ" sz="1800" dirty="0" smtClean="0"/>
              <a:t>268/06</a:t>
            </a:r>
            <a:endParaRPr lang="cs-CZ" sz="1800" dirty="0" smtClean="0"/>
          </a:p>
          <a:p>
            <a:pPr lvl="1"/>
            <a:r>
              <a:rPr lang="cs-CZ" sz="1000" dirty="0" smtClean="0"/>
              <a:t>Vlastnické právo náleží svou povahou do kategorie </a:t>
            </a:r>
            <a:r>
              <a:rPr lang="cs-CZ" sz="1000" b="1" dirty="0" smtClean="0"/>
              <a:t>„základních“ práv a svobod jednotlivce („</a:t>
            </a:r>
            <a:r>
              <a:rPr lang="cs-CZ" sz="1000" b="1" dirty="0" err="1" smtClean="0"/>
              <a:t>core</a:t>
            </a:r>
            <a:r>
              <a:rPr lang="cs-CZ" sz="1000" b="1" dirty="0" smtClean="0"/>
              <a:t>-</a:t>
            </a:r>
            <a:r>
              <a:rPr lang="cs-CZ" sz="1000" b="1" dirty="0" err="1" smtClean="0"/>
              <a:t>rights</a:t>
            </a:r>
            <a:r>
              <a:rPr lang="cs-CZ" sz="1000" b="1" dirty="0" smtClean="0"/>
              <a:t>“), </a:t>
            </a:r>
            <a:r>
              <a:rPr lang="cs-CZ" sz="1000" dirty="0" smtClean="0"/>
              <a:t>a tvoří tedy jádro personální autonomie jednotlivce ve vztahu k veřejné moci. Podle liberální tradice, která stála u zrodu ideologie základních práv a svobod, je vlastnické právo všezahrnující kategorií autonomního postavení jednotlivce vůči veřejné moci (srov. např. Komárková, B. Původ a význam lidských práv. Praha : SPN, 1990, s. 103: „</a:t>
            </a:r>
            <a:r>
              <a:rPr lang="cs-CZ" sz="1000" dirty="0" err="1" smtClean="0"/>
              <a:t>Locke</a:t>
            </a:r>
            <a:r>
              <a:rPr lang="cs-CZ" sz="1000" dirty="0" smtClean="0"/>
              <a:t> ukládá státu ochranu pozemských hodnot života, osobní svobody a věcného vlastnictví. Později shrnuje do pojmu vlastnictví všechny tyto hodnoty ...“).</a:t>
            </a:r>
          </a:p>
          <a:p>
            <a:pPr lvl="1"/>
            <a:r>
              <a:rPr lang="cs-CZ" sz="1000" b="1" dirty="0" smtClean="0"/>
              <a:t>Ústavně konformní omezení vlastnického práva je možné pouze ve veřejném zájmu, na základě zákona a za náhradu, přičemž míra a rozsah omezení musí být proporcionální ve vztahu k cíli, který omezení sleduje, a prostředkům, jimiž je omezení dosahováno</a:t>
            </a:r>
            <a:r>
              <a:rPr lang="cs-CZ" sz="1000" dirty="0" smtClean="0"/>
              <a:t>. Tam, kde jedna z těchto podmínek nuceného omezení vlastnického práva absentuje (například zákon nepředpokládá poskytnutí kompenzace za jeho omezení), jedná se o neústavní porušení vlastnického práva. </a:t>
            </a:r>
            <a:r>
              <a:rPr lang="cs-CZ" sz="1000" b="1" dirty="0" smtClean="0"/>
              <a:t>V takových případech lze ústavně konformně omezit vlastnické právo pouze se souhlasem vlastníka, </a:t>
            </a:r>
            <a:r>
              <a:rPr lang="cs-CZ" sz="1000" dirty="0" smtClean="0"/>
              <a:t>proto existuje-li v zákoně veřejnoprávní institut omezující vlastnické právo, aniž by s tímto omezením spojoval poskytnutí náhrady, je nezbytnou podmínkou jeho ústavní konformity souhlas vyjádřený vlastníkem.</a:t>
            </a:r>
          </a:p>
          <a:p>
            <a:pPr lvl="1"/>
            <a:r>
              <a:rPr lang="cs-CZ" sz="1000" b="1" dirty="0" smtClean="0"/>
              <a:t>Tak je tomu v případě tzv. veřejně přístupných účelových komunikací definovaných v ustanovení § 7 odst. 1 zákona č. 13/1997 Sb., o pozemních komunikacích, v jejichž případě je vlastnické právo omezeno tím, že vlastník musí strpět obecné užívání pozemku jako komunikace (§ 19 citovaného zákona) a umožnit na něj veřejný přístup.</a:t>
            </a:r>
            <a:r>
              <a:rPr lang="cs-CZ" sz="1000" dirty="0" smtClean="0"/>
              <a:t> Zákon o pozemních komunikacích však toto omezení nespojuje s poskytnutím finanční náhrady. S ohledem na shora uvedené lze tedy konstatovat, že jeho jediný ústavně konformní výklad je ten, že s takovým omezením vlastnického práva musí vlastník příslušného pozemku souhlasit. Vedle nezbytného souhlasu vlastníka je podmínkou veřejného užívání soukromého pozemku též existence nutné a ničím nenahraditelné komunikační potřeby. Z dnešních hledisek posuzování legitimních omezení základních práv se totiž jedná o nezbytnou podmínku proporcionality omezení. Zjednodušeně řečeno, existují-li jiné způsoby, jak dosáhnout sledovaného cíle (zajištění komunikačního spojení nemovitostí), aniž by došlo k omezení vlastnického práva, je třeba dát před omezením vlastnického práva přednost těmto jiným způsobům.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- souhlas</a:t>
            </a: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ústavního soudu ze dne </a:t>
            </a:r>
            <a:r>
              <a:rPr lang="cs-CZ" sz="1800" dirty="0" smtClean="0"/>
              <a:t>15. 3. </a:t>
            </a:r>
            <a:r>
              <a:rPr lang="cs-CZ" sz="1800" dirty="0" smtClean="0"/>
              <a:t>2011, </a:t>
            </a:r>
            <a:r>
              <a:rPr lang="cs-CZ" sz="1800" dirty="0" err="1" smtClean="0"/>
              <a:t>sp</a:t>
            </a:r>
            <a:r>
              <a:rPr lang="cs-CZ" sz="1800" dirty="0" smtClean="0"/>
              <a:t>.</a:t>
            </a:r>
            <a:r>
              <a:rPr lang="cs-CZ" sz="1800" dirty="0" smtClean="0"/>
              <a:t> zn. III</a:t>
            </a:r>
            <a:r>
              <a:rPr lang="cs-CZ" sz="1800" dirty="0" smtClean="0"/>
              <a:t>. ÚS </a:t>
            </a:r>
            <a:r>
              <a:rPr lang="cs-CZ" sz="1800" dirty="0" smtClean="0"/>
              <a:t>2942/10</a:t>
            </a:r>
            <a:endParaRPr lang="cs-CZ" sz="1000" dirty="0" smtClean="0"/>
          </a:p>
          <a:p>
            <a:pPr lvl="1"/>
            <a:r>
              <a:rPr lang="cs-CZ" sz="1000" dirty="0" smtClean="0"/>
              <a:t>V případech, v nichž zákon nepředpokládá poskytnutí kompenzace za omezení vlastnického práva, lze je ústavně konformně omezit pouze se souhlasem vlastníka, čili existuje-li v zákoně veřejnoprávní institut omezující vlastnické právo, aniž by s tímto omezením spojoval poskytnutí náhrady, je nezbytnou podmínkou jeho ústavní konformity souhlas vyjádřený vlastníkem. Tak je tomu v případě tzv. veřejně přístupných účelových komunikací definovaných v ustanovení § 7 odst. 1 zákona č. 13/1997 Sb., o pozemních komunikacích, v jejichž případě je vlastnické právo omezeno tím, že vlastník musí strpět obecné užívání pozemku jako komunikace (§ 19 zákona) a umožnit na něj veřejný přístup. Existují-li jiné způsoby, jak dosáhnout sledovaného cíle (zajištění komunikačního spojení nemovitostí), aniž by došlo k omezení vlastnického práva, je třeba dát před omezením vlastnického práva přednost těmto jiným způsobům.</a:t>
            </a:r>
          </a:p>
          <a:p>
            <a:pPr lvl="1"/>
            <a:r>
              <a:rPr lang="cs-CZ" sz="1000" dirty="0" smtClean="0"/>
              <a:t>Obecný soud v rámci ústavně konformní interpretace § 7 odst. 1 zákona č. 13/1997 Sb., o pozemních komunikacích, na základě důkazního řízení</a:t>
            </a:r>
            <a:r>
              <a:rPr lang="cs-CZ" sz="1000" b="1" dirty="0" smtClean="0"/>
              <a:t> musí mít za prokázané, že vlastník poskytl – výslovně anebo konkludentně – souhlas s veřejným užíváním účelové komunikace</a:t>
            </a:r>
            <a:r>
              <a:rPr lang="cs-CZ" sz="1000" dirty="0" smtClean="0"/>
              <a:t>, a dále musí mít za prokázanou podmínku potřebnosti</a:t>
            </a:r>
            <a:r>
              <a:rPr lang="cs-CZ" sz="1000" dirty="0" smtClean="0"/>
              <a:t>. </a:t>
            </a:r>
            <a:r>
              <a:rPr lang="cs-CZ" sz="1000" b="1" dirty="0" smtClean="0"/>
              <a:t>Konkludentní souhlas s veřejným užíváním účelové komunikace (§ 7 odst. 1 zákona č. 13/1997 Sb., o pozemních komunikacích) nelze bez dalšího vyvodit z toho, že stěžovatel nebo jeho právní předchůdce účelovou komunikaci neoplotili ani neoznačili jako soukromý pozemek se zákazem vstupu</a:t>
            </a:r>
            <a:r>
              <a:rPr lang="cs-CZ" sz="1000" dirty="0" smtClean="0"/>
              <a:t>. </a:t>
            </a:r>
            <a:r>
              <a:rPr lang="cs-CZ" sz="1000" dirty="0" smtClean="0"/>
              <a:t>Při posouzení ať již výslovného anebo konkludentního souhlasu soud musí zohlednit i zákonnou úpravu nakládání s majetkem České republiky, jak je obsažena v zákoně č. 219/2000 Sb., o majetku České republiky a jejím vystupování v právních vztazích, ve znění pozdějších předpisů, tj. zdali nebyl dán nad rámec zákonných povinností při hospodaření s majetkem státu.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31125</TotalTime>
  <Words>1891</Words>
  <Application>Microsoft Office PowerPoint</Application>
  <PresentationFormat>Vlastní</PresentationFormat>
  <Paragraphs>160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Prezentace-LAW-CZ-4×3</vt:lpstr>
      <vt:lpstr> Účelové pozemní komunikace</vt:lpstr>
      <vt:lpstr>Osnova prezentace</vt:lpstr>
      <vt:lpstr>Právní úprava</vt:lpstr>
      <vt:lpstr>Definice pozemních komunikací </vt:lpstr>
      <vt:lpstr>Účelová komunikace</vt:lpstr>
      <vt:lpstr>Znaky - cesta</vt:lpstr>
      <vt:lpstr>Znaky - účel</vt:lpstr>
      <vt:lpstr>Znaky - souhlas</vt:lpstr>
      <vt:lpstr>Znaky - souhlas</vt:lpstr>
      <vt:lpstr>Znaky - komunikační potřeba</vt:lpstr>
      <vt:lpstr>Ochrana obecného užívání</vt:lpstr>
      <vt:lpstr>Ochrana obecného užívání</vt:lpstr>
      <vt:lpstr>Rozhodování silničního úřadu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804</cp:revision>
  <cp:lastPrinted>1601-01-01T00:00:00Z</cp:lastPrinted>
  <dcterms:created xsi:type="dcterms:W3CDTF">2019-03-22T11:35:19Z</dcterms:created>
  <dcterms:modified xsi:type="dcterms:W3CDTF">2019-04-19T20:21:49Z</dcterms:modified>
</cp:coreProperties>
</file>