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59"/>
  </p:notesMasterIdLst>
  <p:handoutMasterIdLst>
    <p:handoutMasterId r:id="rId60"/>
  </p:handoutMasterIdLst>
  <p:sldIdLst>
    <p:sldId id="256" r:id="rId2"/>
    <p:sldId id="261" r:id="rId3"/>
    <p:sldId id="262" r:id="rId4"/>
    <p:sldId id="310" r:id="rId5"/>
    <p:sldId id="293" r:id="rId6"/>
    <p:sldId id="263" r:id="rId7"/>
    <p:sldId id="312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5" r:id="rId29"/>
    <p:sldId id="343" r:id="rId30"/>
    <p:sldId id="344" r:id="rId31"/>
    <p:sldId id="346" r:id="rId32"/>
    <p:sldId id="347" r:id="rId33"/>
    <p:sldId id="348" r:id="rId34"/>
    <p:sldId id="349" r:id="rId35"/>
    <p:sldId id="351" r:id="rId36"/>
    <p:sldId id="350" r:id="rId37"/>
    <p:sldId id="352" r:id="rId38"/>
    <p:sldId id="353" r:id="rId39"/>
    <p:sldId id="295" r:id="rId40"/>
    <p:sldId id="274" r:id="rId41"/>
    <p:sldId id="275" r:id="rId42"/>
    <p:sldId id="280" r:id="rId43"/>
    <p:sldId id="284" r:id="rId44"/>
    <p:sldId id="307" r:id="rId45"/>
    <p:sldId id="285" r:id="rId46"/>
    <p:sldId id="288" r:id="rId47"/>
    <p:sldId id="287" r:id="rId48"/>
    <p:sldId id="290" r:id="rId49"/>
    <p:sldId id="291" r:id="rId50"/>
    <p:sldId id="296" r:id="rId51"/>
    <p:sldId id="297" r:id="rId52"/>
    <p:sldId id="301" r:id="rId53"/>
    <p:sldId id="354" r:id="rId54"/>
    <p:sldId id="355" r:id="rId55"/>
    <p:sldId id="356" r:id="rId56"/>
    <p:sldId id="357" r:id="rId57"/>
    <p:sldId id="286" r:id="rId58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>
      <p:cViewPr varScale="1">
        <p:scale>
          <a:sx n="89" d="100"/>
          <a:sy n="89" d="100"/>
        </p:scale>
        <p:origin x="90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 err="1" smtClean="0"/>
              <a:t>Graphs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D1-466B-A7CA-D5BB8998D4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D1-466B-A7CA-D5BB8998D4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4D1-466B-A7CA-D5BB8998D41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4D1-466B-A7CA-D5BB8998D419}"/>
              </c:ext>
            </c:extLst>
          </c:dPt>
          <c:cat>
            <c:strRef>
              <c:f>List1!$A$2:$A$5</c:f>
              <c:strCache>
                <c:ptCount val="2"/>
                <c:pt idx="0">
                  <c:v>1. čtvrt.</c:v>
                </c:pt>
                <c:pt idx="1">
                  <c:v>2. čtvrt.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132</c:v>
                </c:pt>
                <c:pt idx="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4D1-466B-A7CA-D5BB8998D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A12B20-FFD6-4C19-AECB-60DFCA85D9A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F3861B8C-DF4B-4643-8836-28DB5B3FF113}">
      <dgm:prSet/>
      <dgm:spPr/>
      <dgm:t>
        <a:bodyPr/>
        <a:lstStyle/>
        <a:p>
          <a:pPr rtl="0"/>
          <a:r>
            <a:rPr lang="cs-CZ" smtClean="0"/>
            <a:t>In terms of registration eligibility? </a:t>
          </a:r>
          <a:endParaRPr lang="cs-CZ"/>
        </a:p>
      </dgm:t>
    </dgm:pt>
    <dgm:pt modelId="{2E378D26-5228-4456-876A-0B3AA5689AE6}" type="parTrans" cxnId="{B19EEFD0-3963-4717-88A9-CB7B1AB8998A}">
      <dgm:prSet/>
      <dgm:spPr/>
      <dgm:t>
        <a:bodyPr/>
        <a:lstStyle/>
        <a:p>
          <a:endParaRPr lang="cs-CZ"/>
        </a:p>
      </dgm:t>
    </dgm:pt>
    <dgm:pt modelId="{65A5A9B4-ADEA-42F9-B889-7DA9AEFA17FE}" type="sibTrans" cxnId="{B19EEFD0-3963-4717-88A9-CB7B1AB8998A}">
      <dgm:prSet/>
      <dgm:spPr/>
      <dgm:t>
        <a:bodyPr/>
        <a:lstStyle/>
        <a:p>
          <a:endParaRPr lang="cs-CZ"/>
        </a:p>
      </dgm:t>
    </dgm:pt>
    <dgm:pt modelId="{92C6207F-2DD8-4332-BC37-CAF0F2EBC7A5}">
      <dgm:prSet/>
      <dgm:spPr/>
      <dgm:t>
        <a:bodyPr/>
        <a:lstStyle/>
        <a:p>
          <a:pPr rtl="0"/>
          <a:r>
            <a:rPr lang="cs-CZ" smtClean="0"/>
            <a:t>Not much</a:t>
          </a:r>
          <a:endParaRPr lang="cs-CZ"/>
        </a:p>
      </dgm:t>
    </dgm:pt>
    <dgm:pt modelId="{685F157B-FB77-4E02-98FE-3057860DA01D}" type="parTrans" cxnId="{20DA7B49-0768-4DFF-BC27-18656905AC05}">
      <dgm:prSet/>
      <dgm:spPr/>
      <dgm:t>
        <a:bodyPr/>
        <a:lstStyle/>
        <a:p>
          <a:endParaRPr lang="cs-CZ"/>
        </a:p>
      </dgm:t>
    </dgm:pt>
    <dgm:pt modelId="{26AFE408-3D92-46ED-B0D8-5A1FB11358D8}" type="sibTrans" cxnId="{20DA7B49-0768-4DFF-BC27-18656905AC05}">
      <dgm:prSet/>
      <dgm:spPr/>
      <dgm:t>
        <a:bodyPr/>
        <a:lstStyle/>
        <a:p>
          <a:endParaRPr lang="cs-CZ"/>
        </a:p>
      </dgm:t>
    </dgm:pt>
    <dgm:pt modelId="{8C8CA439-59AE-4177-A576-2B74613F8AEC}">
      <dgm:prSet/>
      <dgm:spPr/>
      <dgm:t>
        <a:bodyPr/>
        <a:lstStyle/>
        <a:p>
          <a:pPr rtl="0"/>
          <a:r>
            <a:rPr lang="cs-CZ" smtClean="0"/>
            <a:t>In terms of registration proces?</a:t>
          </a:r>
          <a:endParaRPr lang="cs-CZ"/>
        </a:p>
      </dgm:t>
    </dgm:pt>
    <dgm:pt modelId="{324962E1-67D1-4DB9-83D7-EA9801E4800E}" type="parTrans" cxnId="{5F77D1D7-6704-405D-BD2C-3E592441C691}">
      <dgm:prSet/>
      <dgm:spPr/>
      <dgm:t>
        <a:bodyPr/>
        <a:lstStyle/>
        <a:p>
          <a:endParaRPr lang="cs-CZ"/>
        </a:p>
      </dgm:t>
    </dgm:pt>
    <dgm:pt modelId="{3B743AA9-409F-4873-A1AD-EBAC3CC34528}" type="sibTrans" cxnId="{5F77D1D7-6704-405D-BD2C-3E592441C691}">
      <dgm:prSet/>
      <dgm:spPr/>
      <dgm:t>
        <a:bodyPr/>
        <a:lstStyle/>
        <a:p>
          <a:endParaRPr lang="cs-CZ"/>
        </a:p>
      </dgm:t>
    </dgm:pt>
    <dgm:pt modelId="{0FF1126C-3F8F-422D-9987-EB0E6E62D0B4}">
      <dgm:prSet/>
      <dgm:spPr/>
      <dgm:t>
        <a:bodyPr/>
        <a:lstStyle/>
        <a:p>
          <a:pPr rtl="0"/>
          <a:r>
            <a:rPr lang="cs-CZ" smtClean="0"/>
            <a:t>Not much – not every site needs to operate via „registrators“</a:t>
          </a:r>
          <a:endParaRPr lang="cs-CZ"/>
        </a:p>
      </dgm:t>
    </dgm:pt>
    <dgm:pt modelId="{7A7E009D-0FB1-488E-BFBF-B0EFB0035874}" type="parTrans" cxnId="{8CA533BC-03E6-47B8-B8D1-9949A16CF414}">
      <dgm:prSet/>
      <dgm:spPr/>
      <dgm:t>
        <a:bodyPr/>
        <a:lstStyle/>
        <a:p>
          <a:endParaRPr lang="cs-CZ"/>
        </a:p>
      </dgm:t>
    </dgm:pt>
    <dgm:pt modelId="{38A3F85A-5EB3-4F11-B730-BF78811E109D}" type="sibTrans" cxnId="{8CA533BC-03E6-47B8-B8D1-9949A16CF414}">
      <dgm:prSet/>
      <dgm:spPr/>
      <dgm:t>
        <a:bodyPr/>
        <a:lstStyle/>
        <a:p>
          <a:endParaRPr lang="cs-CZ"/>
        </a:p>
      </dgm:t>
    </dgm:pt>
    <dgm:pt modelId="{DE6DB759-363B-4580-88E3-DA64F341499D}">
      <dgm:prSet/>
      <dgm:spPr/>
      <dgm:t>
        <a:bodyPr/>
        <a:lstStyle/>
        <a:p>
          <a:pPr rtl="0"/>
          <a:r>
            <a:rPr lang="cs-CZ" smtClean="0"/>
            <a:t>In terms of jurisdiction</a:t>
          </a:r>
          <a:endParaRPr lang="cs-CZ"/>
        </a:p>
      </dgm:t>
    </dgm:pt>
    <dgm:pt modelId="{06AA47F0-0A29-4BA5-B3CD-EAF34F349C8A}" type="parTrans" cxnId="{B7471A6F-45E8-4783-9E5E-4F49A21D9DF5}">
      <dgm:prSet/>
      <dgm:spPr/>
      <dgm:t>
        <a:bodyPr/>
        <a:lstStyle/>
        <a:p>
          <a:endParaRPr lang="cs-CZ"/>
        </a:p>
      </dgm:t>
    </dgm:pt>
    <dgm:pt modelId="{DFE6F110-1882-4042-82EE-E0236FFD83B4}" type="sibTrans" cxnId="{B7471A6F-45E8-4783-9E5E-4F49A21D9DF5}">
      <dgm:prSet/>
      <dgm:spPr/>
      <dgm:t>
        <a:bodyPr/>
        <a:lstStyle/>
        <a:p>
          <a:endParaRPr lang="cs-CZ"/>
        </a:p>
      </dgm:t>
    </dgm:pt>
    <dgm:pt modelId="{130F0F22-E19C-4D1C-870A-B65AE4CA2B04}">
      <dgm:prSet/>
      <dgm:spPr/>
      <dgm:t>
        <a:bodyPr/>
        <a:lstStyle/>
        <a:p>
          <a:pPr rtl="0"/>
          <a:r>
            <a:rPr lang="cs-CZ" smtClean="0"/>
            <a:t>Not much</a:t>
          </a:r>
          <a:endParaRPr lang="cs-CZ"/>
        </a:p>
      </dgm:t>
    </dgm:pt>
    <dgm:pt modelId="{39CC98F4-3DB7-4EB9-9AA4-10A51C2EAA54}" type="parTrans" cxnId="{490907F2-BDBC-4A32-AE3E-0570937A0E05}">
      <dgm:prSet/>
      <dgm:spPr/>
      <dgm:t>
        <a:bodyPr/>
        <a:lstStyle/>
        <a:p>
          <a:endParaRPr lang="cs-CZ"/>
        </a:p>
      </dgm:t>
    </dgm:pt>
    <dgm:pt modelId="{3AFF5CE4-411A-4632-B7C4-6C38AD1B1287}" type="sibTrans" cxnId="{490907F2-BDBC-4A32-AE3E-0570937A0E05}">
      <dgm:prSet/>
      <dgm:spPr/>
      <dgm:t>
        <a:bodyPr/>
        <a:lstStyle/>
        <a:p>
          <a:endParaRPr lang="cs-CZ"/>
        </a:p>
      </dgm:t>
    </dgm:pt>
    <dgm:pt modelId="{0FF68EC3-BC74-4F69-8CE6-8203896BD64E}" type="pres">
      <dgm:prSet presAssocID="{91A12B20-FFD6-4C19-AECB-60DFCA85D9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2098F35-0B7D-4EFC-B60B-B5D56639B976}" type="pres">
      <dgm:prSet presAssocID="{F3861B8C-DF4B-4643-8836-28DB5B3FF113}" presName="composite" presStyleCnt="0"/>
      <dgm:spPr/>
    </dgm:pt>
    <dgm:pt modelId="{7135656B-2042-44EC-92EA-FC39474D659D}" type="pres">
      <dgm:prSet presAssocID="{F3861B8C-DF4B-4643-8836-28DB5B3FF11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412C432-EFDD-4E2A-8703-A8EDB4EF077F}" type="pres">
      <dgm:prSet presAssocID="{F3861B8C-DF4B-4643-8836-28DB5B3FF11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8C565C-E0A1-4837-A43A-956057503E1A}" type="pres">
      <dgm:prSet presAssocID="{65A5A9B4-ADEA-42F9-B889-7DA9AEFA17FE}" presName="space" presStyleCnt="0"/>
      <dgm:spPr/>
    </dgm:pt>
    <dgm:pt modelId="{9EEBFCBA-25CB-429F-ABF4-39A76178438E}" type="pres">
      <dgm:prSet presAssocID="{8C8CA439-59AE-4177-A576-2B74613F8AEC}" presName="composite" presStyleCnt="0"/>
      <dgm:spPr/>
    </dgm:pt>
    <dgm:pt modelId="{683EC084-B87D-4A0D-A7C0-432F1DDE3D5F}" type="pres">
      <dgm:prSet presAssocID="{8C8CA439-59AE-4177-A576-2B74613F8AE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C1EBFC-532B-4B8A-86A6-DF54F730DC13}" type="pres">
      <dgm:prSet presAssocID="{8C8CA439-59AE-4177-A576-2B74613F8AE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A5ED1C1-8277-4ACB-B3DF-AAA2C67D3694}" type="pres">
      <dgm:prSet presAssocID="{3B743AA9-409F-4873-A1AD-EBAC3CC34528}" presName="space" presStyleCnt="0"/>
      <dgm:spPr/>
    </dgm:pt>
    <dgm:pt modelId="{593DE3BF-07CC-4256-A881-7394C665593B}" type="pres">
      <dgm:prSet presAssocID="{DE6DB759-363B-4580-88E3-DA64F341499D}" presName="composite" presStyleCnt="0"/>
      <dgm:spPr/>
    </dgm:pt>
    <dgm:pt modelId="{3AA90882-8186-4093-B451-E259136337C7}" type="pres">
      <dgm:prSet presAssocID="{DE6DB759-363B-4580-88E3-DA64F341499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14CFA3-3A6D-4CE2-90FD-29E063D3CC1F}" type="pres">
      <dgm:prSet presAssocID="{DE6DB759-363B-4580-88E3-DA64F341499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90907F2-BDBC-4A32-AE3E-0570937A0E05}" srcId="{DE6DB759-363B-4580-88E3-DA64F341499D}" destId="{130F0F22-E19C-4D1C-870A-B65AE4CA2B04}" srcOrd="0" destOrd="0" parTransId="{39CC98F4-3DB7-4EB9-9AA4-10A51C2EAA54}" sibTransId="{3AFF5CE4-411A-4632-B7C4-6C38AD1B1287}"/>
    <dgm:cxn modelId="{B7471A6F-45E8-4783-9E5E-4F49A21D9DF5}" srcId="{91A12B20-FFD6-4C19-AECB-60DFCA85D9A6}" destId="{DE6DB759-363B-4580-88E3-DA64F341499D}" srcOrd="2" destOrd="0" parTransId="{06AA47F0-0A29-4BA5-B3CD-EAF34F349C8A}" sibTransId="{DFE6F110-1882-4042-82EE-E0236FFD83B4}"/>
    <dgm:cxn modelId="{9712FCB6-4532-4914-AE77-20F3B5BF2D52}" type="presOf" srcId="{91A12B20-FFD6-4C19-AECB-60DFCA85D9A6}" destId="{0FF68EC3-BC74-4F69-8CE6-8203896BD64E}" srcOrd="0" destOrd="0" presId="urn:microsoft.com/office/officeart/2005/8/layout/hList1"/>
    <dgm:cxn modelId="{B19EEFD0-3963-4717-88A9-CB7B1AB8998A}" srcId="{91A12B20-FFD6-4C19-AECB-60DFCA85D9A6}" destId="{F3861B8C-DF4B-4643-8836-28DB5B3FF113}" srcOrd="0" destOrd="0" parTransId="{2E378D26-5228-4456-876A-0B3AA5689AE6}" sibTransId="{65A5A9B4-ADEA-42F9-B889-7DA9AEFA17FE}"/>
    <dgm:cxn modelId="{80F8E771-C35E-4742-82EB-A145D51DEC2E}" type="presOf" srcId="{DE6DB759-363B-4580-88E3-DA64F341499D}" destId="{3AA90882-8186-4093-B451-E259136337C7}" srcOrd="0" destOrd="0" presId="urn:microsoft.com/office/officeart/2005/8/layout/hList1"/>
    <dgm:cxn modelId="{7A8DE06A-CA12-49B3-970F-5A2B4234D4A4}" type="presOf" srcId="{0FF1126C-3F8F-422D-9987-EB0E6E62D0B4}" destId="{A8C1EBFC-532B-4B8A-86A6-DF54F730DC13}" srcOrd="0" destOrd="0" presId="urn:microsoft.com/office/officeart/2005/8/layout/hList1"/>
    <dgm:cxn modelId="{8CA533BC-03E6-47B8-B8D1-9949A16CF414}" srcId="{8C8CA439-59AE-4177-A576-2B74613F8AEC}" destId="{0FF1126C-3F8F-422D-9987-EB0E6E62D0B4}" srcOrd="0" destOrd="0" parTransId="{7A7E009D-0FB1-488E-BFBF-B0EFB0035874}" sibTransId="{38A3F85A-5EB3-4F11-B730-BF78811E109D}"/>
    <dgm:cxn modelId="{20DA7B49-0768-4DFF-BC27-18656905AC05}" srcId="{F3861B8C-DF4B-4643-8836-28DB5B3FF113}" destId="{92C6207F-2DD8-4332-BC37-CAF0F2EBC7A5}" srcOrd="0" destOrd="0" parTransId="{685F157B-FB77-4E02-98FE-3057860DA01D}" sibTransId="{26AFE408-3D92-46ED-B0D8-5A1FB11358D8}"/>
    <dgm:cxn modelId="{4F63476C-135B-45C9-86AE-958CFFD85FEB}" type="presOf" srcId="{F3861B8C-DF4B-4643-8836-28DB5B3FF113}" destId="{7135656B-2042-44EC-92EA-FC39474D659D}" srcOrd="0" destOrd="0" presId="urn:microsoft.com/office/officeart/2005/8/layout/hList1"/>
    <dgm:cxn modelId="{59FBAC81-CE03-4464-B713-3495A89F00AC}" type="presOf" srcId="{130F0F22-E19C-4D1C-870A-B65AE4CA2B04}" destId="{4314CFA3-3A6D-4CE2-90FD-29E063D3CC1F}" srcOrd="0" destOrd="0" presId="urn:microsoft.com/office/officeart/2005/8/layout/hList1"/>
    <dgm:cxn modelId="{5F77D1D7-6704-405D-BD2C-3E592441C691}" srcId="{91A12B20-FFD6-4C19-AECB-60DFCA85D9A6}" destId="{8C8CA439-59AE-4177-A576-2B74613F8AEC}" srcOrd="1" destOrd="0" parTransId="{324962E1-67D1-4DB9-83D7-EA9801E4800E}" sibTransId="{3B743AA9-409F-4873-A1AD-EBAC3CC34528}"/>
    <dgm:cxn modelId="{701D9ECA-92C8-4C1B-A0E0-A831301A6109}" type="presOf" srcId="{92C6207F-2DD8-4332-BC37-CAF0F2EBC7A5}" destId="{A412C432-EFDD-4E2A-8703-A8EDB4EF077F}" srcOrd="0" destOrd="0" presId="urn:microsoft.com/office/officeart/2005/8/layout/hList1"/>
    <dgm:cxn modelId="{D4F7DE38-4DF5-44EF-8A53-DCAFE44FFF8D}" type="presOf" srcId="{8C8CA439-59AE-4177-A576-2B74613F8AEC}" destId="{683EC084-B87D-4A0D-A7C0-432F1DDE3D5F}" srcOrd="0" destOrd="0" presId="urn:microsoft.com/office/officeart/2005/8/layout/hList1"/>
    <dgm:cxn modelId="{1EC639CE-D72E-48C6-930E-427DABECE5E7}" type="presParOf" srcId="{0FF68EC3-BC74-4F69-8CE6-8203896BD64E}" destId="{22098F35-0B7D-4EFC-B60B-B5D56639B976}" srcOrd="0" destOrd="0" presId="urn:microsoft.com/office/officeart/2005/8/layout/hList1"/>
    <dgm:cxn modelId="{73542A3A-1892-4E30-B2FA-E89ADD605927}" type="presParOf" srcId="{22098F35-0B7D-4EFC-B60B-B5D56639B976}" destId="{7135656B-2042-44EC-92EA-FC39474D659D}" srcOrd="0" destOrd="0" presId="urn:microsoft.com/office/officeart/2005/8/layout/hList1"/>
    <dgm:cxn modelId="{8FB8E6D4-308C-4E5B-89FE-36526859E360}" type="presParOf" srcId="{22098F35-0B7D-4EFC-B60B-B5D56639B976}" destId="{A412C432-EFDD-4E2A-8703-A8EDB4EF077F}" srcOrd="1" destOrd="0" presId="urn:microsoft.com/office/officeart/2005/8/layout/hList1"/>
    <dgm:cxn modelId="{9DA3C5B7-413D-477C-B640-AC7A23D77A13}" type="presParOf" srcId="{0FF68EC3-BC74-4F69-8CE6-8203896BD64E}" destId="{888C565C-E0A1-4837-A43A-956057503E1A}" srcOrd="1" destOrd="0" presId="urn:microsoft.com/office/officeart/2005/8/layout/hList1"/>
    <dgm:cxn modelId="{904819E6-372D-42A0-95D4-F525E0B425EC}" type="presParOf" srcId="{0FF68EC3-BC74-4F69-8CE6-8203896BD64E}" destId="{9EEBFCBA-25CB-429F-ABF4-39A76178438E}" srcOrd="2" destOrd="0" presId="urn:microsoft.com/office/officeart/2005/8/layout/hList1"/>
    <dgm:cxn modelId="{2F87BF69-3AD9-4E09-9D89-CF1B65F724EA}" type="presParOf" srcId="{9EEBFCBA-25CB-429F-ABF4-39A76178438E}" destId="{683EC084-B87D-4A0D-A7C0-432F1DDE3D5F}" srcOrd="0" destOrd="0" presId="urn:microsoft.com/office/officeart/2005/8/layout/hList1"/>
    <dgm:cxn modelId="{6D0337D8-4DC9-4C64-95F4-D86DAB8AC5C1}" type="presParOf" srcId="{9EEBFCBA-25CB-429F-ABF4-39A76178438E}" destId="{A8C1EBFC-532B-4B8A-86A6-DF54F730DC13}" srcOrd="1" destOrd="0" presId="urn:microsoft.com/office/officeart/2005/8/layout/hList1"/>
    <dgm:cxn modelId="{497FDE13-5DD7-4C24-8506-D24EB6F9EEDD}" type="presParOf" srcId="{0FF68EC3-BC74-4F69-8CE6-8203896BD64E}" destId="{EA5ED1C1-8277-4ACB-B3DF-AAA2C67D3694}" srcOrd="3" destOrd="0" presId="urn:microsoft.com/office/officeart/2005/8/layout/hList1"/>
    <dgm:cxn modelId="{90F2C7CB-D738-4F60-96F2-FEE761AD21D5}" type="presParOf" srcId="{0FF68EC3-BC74-4F69-8CE6-8203896BD64E}" destId="{593DE3BF-07CC-4256-A881-7394C665593B}" srcOrd="4" destOrd="0" presId="urn:microsoft.com/office/officeart/2005/8/layout/hList1"/>
    <dgm:cxn modelId="{B08D0F88-3A79-4216-8D74-3A9C0F5CC76D}" type="presParOf" srcId="{593DE3BF-07CC-4256-A881-7394C665593B}" destId="{3AA90882-8186-4093-B451-E259136337C7}" srcOrd="0" destOrd="0" presId="urn:microsoft.com/office/officeart/2005/8/layout/hList1"/>
    <dgm:cxn modelId="{CE02343E-EDDE-4B78-91AA-912F7FEE4FB7}" type="presParOf" srcId="{593DE3BF-07CC-4256-A881-7394C665593B}" destId="{4314CFA3-3A6D-4CE2-90FD-29E063D3CC1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5656B-2042-44EC-92EA-FC39474D659D}">
      <dsp:nvSpPr>
        <dsp:cNvPr id="0" name=""/>
        <dsp:cNvSpPr/>
      </dsp:nvSpPr>
      <dsp:spPr>
        <a:xfrm>
          <a:off x="2428" y="925622"/>
          <a:ext cx="2368153" cy="9222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smtClean="0"/>
            <a:t>In terms of registration eligibility? </a:t>
          </a:r>
          <a:endParaRPr lang="cs-CZ" sz="1900" kern="1200"/>
        </a:p>
      </dsp:txBody>
      <dsp:txXfrm>
        <a:off x="2428" y="925622"/>
        <a:ext cx="2368153" cy="922257"/>
      </dsp:txXfrm>
    </dsp:sp>
    <dsp:sp modelId="{A412C432-EFDD-4E2A-8703-A8EDB4EF077F}">
      <dsp:nvSpPr>
        <dsp:cNvPr id="0" name=""/>
        <dsp:cNvSpPr/>
      </dsp:nvSpPr>
      <dsp:spPr>
        <a:xfrm>
          <a:off x="2428" y="1847879"/>
          <a:ext cx="2368153" cy="12777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smtClean="0"/>
            <a:t>Not much</a:t>
          </a:r>
          <a:endParaRPr lang="cs-CZ" sz="1900" kern="1200"/>
        </a:p>
      </dsp:txBody>
      <dsp:txXfrm>
        <a:off x="2428" y="1847879"/>
        <a:ext cx="2368153" cy="1277797"/>
      </dsp:txXfrm>
    </dsp:sp>
    <dsp:sp modelId="{683EC084-B87D-4A0D-A7C0-432F1DDE3D5F}">
      <dsp:nvSpPr>
        <dsp:cNvPr id="0" name=""/>
        <dsp:cNvSpPr/>
      </dsp:nvSpPr>
      <dsp:spPr>
        <a:xfrm>
          <a:off x="2702123" y="925622"/>
          <a:ext cx="2368153" cy="9222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smtClean="0"/>
            <a:t>In terms of registration proces?</a:t>
          </a:r>
          <a:endParaRPr lang="cs-CZ" sz="1900" kern="1200"/>
        </a:p>
      </dsp:txBody>
      <dsp:txXfrm>
        <a:off x="2702123" y="925622"/>
        <a:ext cx="2368153" cy="922257"/>
      </dsp:txXfrm>
    </dsp:sp>
    <dsp:sp modelId="{A8C1EBFC-532B-4B8A-86A6-DF54F730DC13}">
      <dsp:nvSpPr>
        <dsp:cNvPr id="0" name=""/>
        <dsp:cNvSpPr/>
      </dsp:nvSpPr>
      <dsp:spPr>
        <a:xfrm>
          <a:off x="2702123" y="1847879"/>
          <a:ext cx="2368153" cy="12777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smtClean="0"/>
            <a:t>Not much – not every site needs to operate via „registrators“</a:t>
          </a:r>
          <a:endParaRPr lang="cs-CZ" sz="1900" kern="1200"/>
        </a:p>
      </dsp:txBody>
      <dsp:txXfrm>
        <a:off x="2702123" y="1847879"/>
        <a:ext cx="2368153" cy="1277797"/>
      </dsp:txXfrm>
    </dsp:sp>
    <dsp:sp modelId="{3AA90882-8186-4093-B451-E259136337C7}">
      <dsp:nvSpPr>
        <dsp:cNvPr id="0" name=""/>
        <dsp:cNvSpPr/>
      </dsp:nvSpPr>
      <dsp:spPr>
        <a:xfrm>
          <a:off x="5401818" y="925622"/>
          <a:ext cx="2368153" cy="9222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smtClean="0"/>
            <a:t>In terms of jurisdiction</a:t>
          </a:r>
          <a:endParaRPr lang="cs-CZ" sz="1900" kern="1200"/>
        </a:p>
      </dsp:txBody>
      <dsp:txXfrm>
        <a:off x="5401818" y="925622"/>
        <a:ext cx="2368153" cy="922257"/>
      </dsp:txXfrm>
    </dsp:sp>
    <dsp:sp modelId="{4314CFA3-3A6D-4CE2-90FD-29E063D3CC1F}">
      <dsp:nvSpPr>
        <dsp:cNvPr id="0" name=""/>
        <dsp:cNvSpPr/>
      </dsp:nvSpPr>
      <dsp:spPr>
        <a:xfrm>
          <a:off x="5401818" y="1847879"/>
          <a:ext cx="2368153" cy="12777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smtClean="0"/>
            <a:t>Not much</a:t>
          </a:r>
          <a:endParaRPr lang="cs-CZ" sz="1900" kern="1200"/>
        </a:p>
      </dsp:txBody>
      <dsp:txXfrm>
        <a:off x="5401818" y="1847879"/>
        <a:ext cx="2368153" cy="1277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CED712-DF88-42EE-ACEF-60473AD5D68C}" type="datetimeFigureOut">
              <a:rPr lang="cs-CZ"/>
              <a:pPr>
                <a:defRPr/>
              </a:pPr>
              <a:t>20.03.2019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7E8CBD3-A5DD-4045-95A0-E06BB9FED1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852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606AB-917C-4591-89D6-6E0640B735F2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AD19A-4EB9-423C-8DFF-658A5D9C7E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5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2315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317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BB848-CCFD-488C-82AA-47697826BA28}" type="datetimeFigureOut">
              <a:rPr lang="sk-SK"/>
              <a:pPr>
                <a:defRPr/>
              </a:pPr>
              <a:t>20. 3. 2019</a:t>
            </a:fld>
            <a:endParaRPr lang="sk-SK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 b="1" smtClean="0"/>
            </a:lvl1pPr>
          </a:lstStyle>
          <a:p>
            <a:pPr>
              <a:defRPr/>
            </a:pPr>
            <a:fld id="{18932360-6487-4266-A4CC-296FF4B6E02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274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96620-81E8-4235-AF9A-CC702A42C82E}" type="datetimeFigureOut">
              <a:rPr lang="sk-SK"/>
              <a:pPr>
                <a:defRPr/>
              </a:pPr>
              <a:t>20. 3. 2019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ED46A-C20B-4BC0-9209-D797B07339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969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6C9BD-2463-48CE-8C99-DC59A2F0A03A}" type="datetimeFigureOut">
              <a:rPr lang="sk-SK"/>
              <a:pPr>
                <a:defRPr/>
              </a:pPr>
              <a:t>20. 3. 2019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FC731-0690-4CA4-A344-3DCEE59E35C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398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4A812-ACF6-4F8B-9B9F-27ECA7C1FA4A}" type="datetimeFigureOut">
              <a:rPr lang="sk-SK"/>
              <a:pPr>
                <a:defRPr/>
              </a:pPr>
              <a:t>20. 3. 2019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2EB93-13C9-411A-81B5-5E34BB2CCB9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091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B6ED33B8-B2EA-41D4-950C-3804D71C13F6}" type="datetimeFigureOut">
              <a:rPr lang="sk-SK"/>
              <a:pPr>
                <a:defRPr/>
              </a:pPr>
              <a:t>20. 3. 2019</a:t>
            </a:fld>
            <a:endParaRPr lang="sk-SK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 smtClean="0"/>
            </a:lvl1pPr>
          </a:lstStyle>
          <a:p>
            <a:pPr>
              <a:defRPr/>
            </a:pPr>
            <a:fld id="{78DA0AD7-82E6-42AF-BA5A-522C98E62D3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248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3541E-3277-42A4-87B9-961CAFA8A9AB}" type="datetimeFigureOut">
              <a:rPr lang="sk-SK"/>
              <a:pPr>
                <a:defRPr/>
              </a:pPr>
              <a:t>20. 3. 2019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F72FB-106D-4C0A-BCFF-1AFF4C759F3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69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437F8-96F3-46C8-B651-D1921D4F5249}" type="datetimeFigureOut">
              <a:rPr lang="sk-SK"/>
              <a:pPr>
                <a:defRPr/>
              </a:pPr>
              <a:t>20. 3. 2019</a:t>
            </a:fld>
            <a:endParaRPr lang="sk-S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9F0E7-316C-4079-9496-D86E5560048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4842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D51C-AEEC-4279-887A-2CBB5EE31349}" type="datetimeFigureOut">
              <a:rPr lang="sk-SK"/>
              <a:pPr>
                <a:defRPr/>
              </a:pPr>
              <a:t>20. 3. 2019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0EA99-3087-45A1-988B-D656007DD72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508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3DE5C-0843-4FFA-BDD7-478A718DA5A8}" type="datetimeFigureOut">
              <a:rPr lang="sk-SK"/>
              <a:pPr>
                <a:defRPr/>
              </a:pPr>
              <a:t>20. 3. 2019</a:t>
            </a:fld>
            <a:endParaRPr lang="sk-SK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FECD0-1D9B-4CBF-AE97-D03509C1082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770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7DADC-52EB-4ECC-92AD-1405DF927781}" type="datetimeFigureOut">
              <a:rPr lang="sk-SK"/>
              <a:pPr>
                <a:defRPr/>
              </a:pPr>
              <a:t>20. 3. 2019</a:t>
            </a:fld>
            <a:endParaRPr lang="sk-S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EEFAB-724E-4990-BDD2-5495EE571C0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455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E033E-5400-408A-AD46-D5EA0C4D3DCD}" type="datetimeFigureOut">
              <a:rPr lang="sk-SK"/>
              <a:pPr>
                <a:defRPr/>
              </a:pPr>
              <a:t>20. 3. 2019</a:t>
            </a:fld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60F35-5331-45DC-A388-9FFCAA3054F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502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35" name="Oval 8"/>
            <p:cNvSpPr>
              <a:spLocks noChangeAspect="1"/>
            </p:cNvSpPr>
            <p:nvPr/>
          </p:nvSpPr>
          <p:spPr bwMode="auto"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F7ADCDD-7DFD-4337-838D-D1752382EA97}" type="datetimeFigureOut">
              <a:rPr lang="sk-SK"/>
              <a:pPr>
                <a:defRPr/>
              </a:pPr>
              <a:t>20. 3. 2019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54B5ECB-18AE-4ED4-BE31-FD12AC2CFF6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82" r:id="rId2"/>
    <p:sldLayoutId id="2147483790" r:id="rId3"/>
    <p:sldLayoutId id="2147483783" r:id="rId4"/>
    <p:sldLayoutId id="2147483784" r:id="rId5"/>
    <p:sldLayoutId id="2147483785" r:id="rId6"/>
    <p:sldLayoutId id="2147483786" r:id="rId7"/>
    <p:sldLayoutId id="2147483791" r:id="rId8"/>
    <p:sldLayoutId id="2147483792" r:id="rId9"/>
    <p:sldLayoutId id="2147483787" r:id="rId10"/>
    <p:sldLayoutId id="214748378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9pPr>
    </p:titleStyle>
    <p:bodyStyle>
      <a:lvl1pPr marL="182563" indent="-182563" algn="l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ternet_Architecture_Board" TargetMode="External"/><Relationship Id="rId2" Type="http://schemas.openxmlformats.org/officeDocument/2006/relationships/hyperlink" Target="http://en.wikipedia.org/wiki/Internet_Engineering_Task_Forc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en.wikipedia.org/wiki/Internet_Research_Task_Force" TargetMode="External"/><Relationship Id="rId4" Type="http://schemas.openxmlformats.org/officeDocument/2006/relationships/hyperlink" Target="http://en.wikipedia.org/wiki/Internet_Engineering_Steering_Group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hyperlink" Target="https://www.icann.org/sites/default/files/packages/reserved-names/ReservedNames.x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Domain_name#cite_note-1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Law of domain names II</a:t>
            </a:r>
            <a:endParaRPr lang="sk-SK" smtClean="0"/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801688" y="4389438"/>
            <a:ext cx="5919787" cy="1069975"/>
          </a:xfrm>
        </p:spPr>
        <p:txBody>
          <a:bodyPr/>
          <a:lstStyle/>
          <a:p>
            <a:pPr marL="63500"/>
            <a:r>
              <a:rPr lang="cs-CZ" altLang="cs-CZ" smtClean="0"/>
              <a:t>The domain name</a:t>
            </a:r>
            <a:endParaRPr lang="sk-SK" altLang="cs-CZ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429125"/>
            <a:ext cx="2786063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http://archive.computerhistory.org/resources/still-image/Arpanet/Arpanet.geographic_map_September_1973.102618830.l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230" y="1844824"/>
            <a:ext cx="5241540" cy="342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90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21097" y="308124"/>
            <a:ext cx="8229600" cy="11430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7" name="Picture 2" descr="http://upload.wikimedia.org/wikipedia/commons/2/25/NSFNET-backbone-56K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2343944"/>
            <a:ext cx="474345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62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Proprietory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open </a:t>
            </a:r>
            <a:r>
              <a:rPr lang="cs-CZ" dirty="0" err="1" smtClean="0"/>
              <a:t>format</a:t>
            </a:r>
            <a:r>
              <a:rPr lang="cs-CZ" dirty="0" smtClean="0"/>
              <a:t> 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proprietory</a:t>
            </a:r>
            <a:r>
              <a:rPr lang="cs-CZ" dirty="0" smtClean="0"/>
              <a:t> </a:t>
            </a:r>
            <a:r>
              <a:rPr lang="cs-CZ" dirty="0" err="1" smtClean="0"/>
              <a:t>format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unsuccessfull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Telecommunications</a:t>
            </a:r>
            <a:endParaRPr lang="cs-CZ" dirty="0" smtClean="0"/>
          </a:p>
          <a:p>
            <a:pPr lvl="1"/>
            <a:r>
              <a:rPr lang="cs-CZ" dirty="0" err="1" smtClean="0"/>
              <a:t>Cable</a:t>
            </a:r>
            <a:r>
              <a:rPr lang="cs-CZ" dirty="0" smtClean="0"/>
              <a:t> </a:t>
            </a:r>
            <a:r>
              <a:rPr lang="cs-CZ" dirty="0" err="1" smtClean="0"/>
              <a:t>TVs</a:t>
            </a:r>
            <a:endParaRPr lang="cs-CZ" dirty="0" smtClean="0"/>
          </a:p>
          <a:p>
            <a:pPr lvl="1"/>
            <a:r>
              <a:rPr lang="cs-CZ" dirty="0" err="1" smtClean="0"/>
              <a:t>Banks</a:t>
            </a:r>
            <a:r>
              <a:rPr lang="cs-CZ" dirty="0" smtClean="0"/>
              <a:t>(SWIFT)</a:t>
            </a:r>
          </a:p>
          <a:p>
            <a:pPr lvl="1"/>
            <a:r>
              <a:rPr lang="cs-CZ" dirty="0" smtClean="0"/>
              <a:t>Intranet </a:t>
            </a:r>
          </a:p>
          <a:p>
            <a:pPr lvl="1"/>
            <a:r>
              <a:rPr lang="cs-CZ" dirty="0" smtClean="0"/>
              <a:t>LAN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534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1982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TCP/IP – </a:t>
            </a:r>
          </a:p>
          <a:p>
            <a:pPr lvl="1"/>
            <a:r>
              <a:rPr lang="cs-CZ" dirty="0" smtClean="0"/>
              <a:t>Vyvinul </a:t>
            </a:r>
            <a:r>
              <a:rPr lang="cs-CZ" dirty="0" err="1" smtClean="0"/>
              <a:t>Stanford</a:t>
            </a:r>
            <a:r>
              <a:rPr lang="cs-CZ" dirty="0" smtClean="0"/>
              <a:t> a UCL </a:t>
            </a:r>
          </a:p>
          <a:p>
            <a:pPr lvl="1"/>
            <a:r>
              <a:rPr lang="cs-CZ" dirty="0" err="1" smtClean="0"/>
              <a:t>Army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user</a:t>
            </a:r>
          </a:p>
          <a:p>
            <a:pPr lvl="1"/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IBM</a:t>
            </a:r>
            <a:r>
              <a:rPr lang="cs-CZ" dirty="0"/>
              <a:t>, AT&amp;T and DEC</a:t>
            </a:r>
          </a:p>
        </p:txBody>
      </p:sp>
    </p:spTree>
    <p:extLst>
      <p:ext uri="{BB962C8B-B14F-4D97-AF65-F5344CB8AC3E}">
        <p14:creationId xmlns:p14="http://schemas.microsoft.com/office/powerpoint/2010/main" val="259962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1988</a:t>
            </a:r>
            <a:endParaRPr lang="cs-CZ" dirty="0"/>
          </a:p>
        </p:txBody>
      </p:sp>
      <p:pic>
        <p:nvPicPr>
          <p:cNvPr id="5122" name="Picture 2" descr="http://upload.wikimedia.org/wikipedia/en/b/bd/Internet_Assigned_Numbers_Authority_(logo)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095279"/>
            <a:ext cx="4038600" cy="153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err="1" smtClean="0"/>
              <a:t>Established</a:t>
            </a:r>
            <a:r>
              <a:rPr lang="cs-CZ" dirty="0" smtClean="0"/>
              <a:t> by US </a:t>
            </a:r>
            <a:r>
              <a:rPr lang="cs-CZ" dirty="0" err="1" smtClean="0"/>
              <a:t>government</a:t>
            </a:r>
            <a:endParaRPr lang="cs-CZ" dirty="0" smtClean="0"/>
          </a:p>
          <a:p>
            <a:r>
              <a:rPr lang="cs-CZ" dirty="0" err="1" smtClean="0"/>
              <a:t>Administers</a:t>
            </a:r>
            <a:r>
              <a:rPr lang="cs-CZ" dirty="0" smtClean="0"/>
              <a:t> IP </a:t>
            </a:r>
            <a:r>
              <a:rPr lang="cs-CZ" dirty="0" err="1" smtClean="0"/>
              <a:t>adresses</a:t>
            </a:r>
            <a:r>
              <a:rPr lang="cs-CZ" dirty="0" smtClean="0"/>
              <a:t> and </a:t>
            </a:r>
            <a:r>
              <a:rPr lang="cs-CZ" dirty="0" err="1" smtClean="0"/>
              <a:t>domains</a:t>
            </a:r>
            <a:endParaRPr lang="cs-CZ" dirty="0" smtClean="0"/>
          </a:p>
          <a:p>
            <a:r>
              <a:rPr lang="cs-CZ" dirty="0" smtClean="0"/>
              <a:t>LDNS“ Office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980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1991 Browser</a:t>
            </a:r>
            <a:endParaRPr lang="cs-CZ" dirty="0"/>
          </a:p>
        </p:txBody>
      </p:sp>
      <p:pic>
        <p:nvPicPr>
          <p:cNvPr id="4098" name="Picture 2" descr="http://upload.wikimedia.org/wikipedia/commons/7/76/WorldWideWeb_FSF_GNU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2" y="2216016"/>
            <a:ext cx="603461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50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ISOC 1992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Non-profit </a:t>
            </a:r>
            <a:r>
              <a:rPr lang="cs-CZ" dirty="0" err="1" smtClean="0"/>
              <a:t>organization</a:t>
            </a:r>
            <a:endParaRPr lang="cs-CZ" dirty="0" smtClean="0"/>
          </a:p>
          <a:p>
            <a:r>
              <a:rPr lang="cs-CZ" dirty="0" err="1" smtClean="0"/>
              <a:t>Standards</a:t>
            </a:r>
            <a:r>
              <a:rPr lang="cs-CZ" dirty="0" smtClean="0"/>
              <a:t> </a:t>
            </a:r>
            <a:r>
              <a:rPr lang="cs-CZ" dirty="0" err="1" smtClean="0"/>
              <a:t>coodination</a:t>
            </a:r>
            <a:endParaRPr lang="cs-CZ" dirty="0" smtClean="0"/>
          </a:p>
          <a:p>
            <a:pPr lvl="1"/>
            <a:r>
              <a:rPr lang="en-US" dirty="0">
                <a:hlinkClick r:id="rId2" tooltip="Internet Engineering Task Force"/>
              </a:rPr>
              <a:t>Internet Engineering Task Force</a:t>
            </a:r>
            <a:r>
              <a:rPr lang="en-US" dirty="0"/>
              <a:t> (IETF</a:t>
            </a:r>
            <a:r>
              <a:rPr lang="en-US" dirty="0" smtClean="0"/>
              <a:t>),</a:t>
            </a:r>
            <a:endParaRPr lang="cs-CZ" dirty="0" smtClean="0"/>
          </a:p>
          <a:p>
            <a:pPr lvl="1"/>
            <a:r>
              <a:rPr lang="en-US" dirty="0" smtClean="0">
                <a:hlinkClick r:id="rId3" tooltip="Internet Architecture Board"/>
              </a:rPr>
              <a:t>Internet </a:t>
            </a:r>
            <a:r>
              <a:rPr lang="en-US" dirty="0">
                <a:hlinkClick r:id="rId3" tooltip="Internet Architecture Board"/>
              </a:rPr>
              <a:t>Architecture Board</a:t>
            </a:r>
            <a:r>
              <a:rPr lang="en-US" dirty="0"/>
              <a:t> (IAB), </a:t>
            </a:r>
            <a:endParaRPr lang="cs-CZ" dirty="0" smtClean="0"/>
          </a:p>
          <a:p>
            <a:pPr lvl="1"/>
            <a:r>
              <a:rPr lang="en-US" dirty="0" smtClean="0">
                <a:hlinkClick r:id="rId4" tooltip="Internet Engineering Steering Group"/>
              </a:rPr>
              <a:t>Internet </a:t>
            </a:r>
            <a:r>
              <a:rPr lang="en-US" dirty="0">
                <a:hlinkClick r:id="rId4" tooltip="Internet Engineering Steering Group"/>
              </a:rPr>
              <a:t>Engineering Steering Group</a:t>
            </a:r>
            <a:r>
              <a:rPr lang="en-US" dirty="0"/>
              <a:t> (IESG), </a:t>
            </a:r>
            <a:endParaRPr lang="cs-CZ" dirty="0" smtClean="0"/>
          </a:p>
          <a:p>
            <a:pPr lvl="1"/>
            <a:r>
              <a:rPr lang="en-US" dirty="0" smtClean="0">
                <a:hlinkClick r:id="rId5" tooltip="Internet Research Task Force"/>
              </a:rPr>
              <a:t>Internet </a:t>
            </a:r>
            <a:r>
              <a:rPr lang="en-US" dirty="0">
                <a:hlinkClick r:id="rId5" tooltip="Internet Research Task Force"/>
              </a:rPr>
              <a:t>Research Task Force</a:t>
            </a:r>
            <a:r>
              <a:rPr lang="en-US" dirty="0"/>
              <a:t> (IRTF).</a:t>
            </a:r>
            <a:endParaRPr lang="cs-CZ" dirty="0" smtClean="0"/>
          </a:p>
        </p:txBody>
      </p:sp>
      <p:pic>
        <p:nvPicPr>
          <p:cNvPr id="1028" name="Picture 4" descr="Internet Society logo and wordmar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95" y="4725144"/>
            <a:ext cx="2975597" cy="121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35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1998</a:t>
            </a:r>
            <a:endParaRPr lang="cs-CZ" dirty="0"/>
          </a:p>
        </p:txBody>
      </p:sp>
      <p:pic>
        <p:nvPicPr>
          <p:cNvPr id="6146" name="Picture 2" descr="http://t0.gstatic.com/images?q=tbn:ANd9GcQuqRJZt2TAEE2Ox4qwKHbkuJmiuH_CI69aVGcRc-DvhWlvzqxWcw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2636912"/>
            <a:ext cx="2524248" cy="201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Internet Corporation for Assigned Names and </a:t>
            </a:r>
            <a:r>
              <a:rPr lang="en-US" dirty="0" smtClean="0"/>
              <a:t>Numbers</a:t>
            </a:r>
            <a:endParaRPr lang="cs-CZ" dirty="0" smtClean="0"/>
          </a:p>
          <a:p>
            <a:r>
              <a:rPr lang="cs-CZ" dirty="0" err="1" smtClean="0"/>
              <a:t>From</a:t>
            </a:r>
            <a:r>
              <a:rPr lang="cs-CZ" dirty="0" smtClean="0"/>
              <a:t> „single </a:t>
            </a:r>
            <a:r>
              <a:rPr lang="cs-CZ" dirty="0" err="1" smtClean="0"/>
              <a:t>stakeholder</a:t>
            </a:r>
            <a:r>
              <a:rPr lang="cs-CZ" dirty="0" smtClean="0"/>
              <a:t>“ to „</a:t>
            </a:r>
            <a:r>
              <a:rPr lang="cs-CZ" dirty="0" err="1" smtClean="0"/>
              <a:t>multi-stakeholder</a:t>
            </a:r>
            <a:r>
              <a:rPr lang="cs-CZ" dirty="0" smtClean="0"/>
              <a:t>“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424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ICANN</a:t>
            </a:r>
            <a:endParaRPr lang="cs-CZ" dirty="0"/>
          </a:p>
        </p:txBody>
      </p:sp>
      <p:pic>
        <p:nvPicPr>
          <p:cNvPr id="12" name="Zástupný symbol pro obsah 11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26" y="1556792"/>
            <a:ext cx="4744348" cy="4240205"/>
          </a:xfrm>
        </p:spPr>
      </p:pic>
    </p:spTree>
    <p:extLst>
      <p:ext uri="{BB962C8B-B14F-4D97-AF65-F5344CB8AC3E}">
        <p14:creationId xmlns:p14="http://schemas.microsoft.com/office/powerpoint/2010/main" val="359820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After</a:t>
            </a:r>
            <a:r>
              <a:rPr lang="cs-CZ" dirty="0" smtClean="0"/>
              <a:t> 2016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contract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USA and ICANN </a:t>
            </a:r>
            <a:r>
              <a:rPr lang="cs-CZ" dirty="0" err="1" smtClean="0"/>
              <a:t>runs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endParaRPr lang="cs-CZ" dirty="0" smtClean="0"/>
          </a:p>
          <a:p>
            <a:pPr lvl="1"/>
            <a:r>
              <a:rPr lang="cs-CZ" dirty="0" err="1" smtClean="0"/>
              <a:t>Either</a:t>
            </a:r>
            <a:r>
              <a:rPr lang="cs-CZ" dirty="0" smtClean="0"/>
              <a:t> – </a:t>
            </a:r>
            <a:r>
              <a:rPr lang="cs-CZ" dirty="0" err="1" smtClean="0"/>
              <a:t>completion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multi-stakeholder</a:t>
            </a:r>
            <a:r>
              <a:rPr lang="cs-CZ" dirty="0" smtClean="0"/>
              <a:t> model</a:t>
            </a:r>
          </a:p>
          <a:p>
            <a:pPr lvl="1"/>
            <a:r>
              <a:rPr lang="cs-CZ" dirty="0" err="1" smtClean="0"/>
              <a:t>Or</a:t>
            </a:r>
            <a:r>
              <a:rPr lang="cs-CZ" dirty="0" smtClean="0"/>
              <a:t> – return </a:t>
            </a:r>
            <a:r>
              <a:rPr lang="cs-CZ" dirty="0" err="1" smtClean="0"/>
              <a:t>under</a:t>
            </a:r>
            <a:r>
              <a:rPr lang="cs-CZ" dirty="0" smtClean="0"/>
              <a:t> US </a:t>
            </a:r>
            <a:r>
              <a:rPr lang="cs-CZ" dirty="0" err="1" smtClean="0"/>
              <a:t>government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485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How domain names are assigned</a:t>
            </a:r>
            <a:endParaRPr lang="sk-SK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mtClean="0"/>
              <a:t>Assignation is based on registration</a:t>
            </a:r>
            <a:endParaRPr lang="cs-CZ" altLang="cs-CZ" smtClean="0"/>
          </a:p>
          <a:p>
            <a:r>
              <a:rPr lang="en-US" altLang="cs-CZ" smtClean="0"/>
              <a:t>The database of domain names is maintained by Administrators</a:t>
            </a:r>
            <a:r>
              <a:rPr lang="cs-CZ" altLang="cs-CZ" smtClean="0"/>
              <a:t>/Sponsors</a:t>
            </a:r>
          </a:p>
          <a:p>
            <a:pPr lvl="1"/>
            <a:r>
              <a:rPr lang="en-US" altLang="cs-CZ" smtClean="0"/>
              <a:t>Each top level domain has its administrator </a:t>
            </a:r>
            <a:r>
              <a:rPr lang="cs-CZ" altLang="cs-CZ" smtClean="0"/>
              <a:t>ICANN, EURid, CZ nic</a:t>
            </a:r>
          </a:p>
          <a:p>
            <a:pPr lvl="1"/>
            <a:r>
              <a:rPr lang="en-US" altLang="cs-CZ" smtClean="0"/>
              <a:t>The main task of administrator is to run </a:t>
            </a:r>
            <a:r>
              <a:rPr lang="cs-CZ" altLang="cs-CZ" smtClean="0"/>
              <a:t>DNS</a:t>
            </a:r>
          </a:p>
          <a:p>
            <a:r>
              <a:rPr lang="en-US" altLang="cs-CZ" smtClean="0"/>
              <a:t>The registration of domain names to individual users is performed by </a:t>
            </a:r>
            <a:r>
              <a:rPr lang="cs-CZ" altLang="cs-CZ" smtClean="0"/>
              <a:t>REGISTR</a:t>
            </a:r>
            <a:r>
              <a:rPr lang="en-US" altLang="cs-CZ" smtClean="0"/>
              <a:t>ARS</a:t>
            </a:r>
            <a:endParaRPr lang="cs-CZ" altLang="cs-CZ" smtClean="0"/>
          </a:p>
          <a:p>
            <a:pPr lvl="1"/>
            <a:r>
              <a:rPr lang="en-US" altLang="cs-CZ" smtClean="0"/>
              <a:t>Registrars are entrepreneurs and compete   </a:t>
            </a:r>
            <a:endParaRPr lang="sk-SK" altLang="cs-CZ" smtClean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ICANN – top authority</a:t>
            </a:r>
          </a:p>
        </p:txBody>
      </p:sp>
      <p:sp>
        <p:nvSpPr>
          <p:cNvPr id="19459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Internet corporation for assigned names and numbers</a:t>
            </a:r>
          </a:p>
          <a:p>
            <a:pPr eaLnBrk="1" hangingPunct="1"/>
            <a:r>
              <a:rPr lang="en-US" altLang="cs-CZ" smtClean="0"/>
              <a:t>responsible for managing and coordinating the Domain Name System (DNS)</a:t>
            </a:r>
            <a:endParaRPr lang="cs-CZ" altLang="cs-CZ" smtClean="0"/>
          </a:p>
          <a:p>
            <a:pPr eaLnBrk="1" hangingPunct="1"/>
            <a:r>
              <a:rPr lang="en-US" altLang="cs-CZ" smtClean="0"/>
              <a:t>ICANN is also responsible for accrediting the domain name registrars</a:t>
            </a: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3664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970" y="1190323"/>
            <a:ext cx="5351036" cy="4306120"/>
          </a:xfrm>
        </p:spPr>
      </p:pic>
    </p:spTree>
    <p:extLst>
      <p:ext uri="{BB962C8B-B14F-4D97-AF65-F5344CB8AC3E}">
        <p14:creationId xmlns:p14="http://schemas.microsoft.com/office/powerpoint/2010/main" val="3008127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https://www.icann.org/en/system/files/files/iana-stewardship-transition-proposal-10mar16-en.pdf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711" y="2276872"/>
            <a:ext cx="4880577" cy="4082851"/>
          </a:xfrm>
        </p:spPr>
      </p:pic>
    </p:spTree>
    <p:extLst>
      <p:ext uri="{BB962C8B-B14F-4D97-AF65-F5344CB8AC3E}">
        <p14:creationId xmlns:p14="http://schemas.microsoft.com/office/powerpoint/2010/main" val="1619093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ICANN – top authority</a:t>
            </a:r>
          </a:p>
        </p:txBody>
      </p:sp>
      <p:sp>
        <p:nvSpPr>
          <p:cNvPr id="19459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Internet corporation for assigned names and numbers</a:t>
            </a:r>
          </a:p>
          <a:p>
            <a:pPr eaLnBrk="1" hangingPunct="1"/>
            <a:r>
              <a:rPr lang="en-US" altLang="cs-CZ" smtClean="0"/>
              <a:t>responsible for managing and coordinating the Domain Name System (DNS)</a:t>
            </a:r>
            <a:endParaRPr lang="cs-CZ" altLang="cs-CZ" smtClean="0"/>
          </a:p>
          <a:p>
            <a:pPr eaLnBrk="1" hangingPunct="1"/>
            <a:r>
              <a:rPr lang="en-US" altLang="cs-CZ" smtClean="0"/>
              <a:t>ICANN is also responsible for accrediting the domain name registrars</a:t>
            </a: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02834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How</a:t>
            </a:r>
            <a:r>
              <a:rPr lang="cs-CZ" dirty="0" smtClean="0"/>
              <a:t> to </a:t>
            </a:r>
            <a:r>
              <a:rPr lang="cs-CZ" dirty="0" err="1" smtClean="0"/>
              <a:t>get</a:t>
            </a:r>
            <a:r>
              <a:rPr lang="cs-CZ" dirty="0" smtClean="0"/>
              <a:t> a </a:t>
            </a:r>
            <a:r>
              <a:rPr lang="cs-CZ" dirty="0" err="1" smtClean="0"/>
              <a:t>new</a:t>
            </a:r>
            <a:r>
              <a:rPr lang="cs-CZ" dirty="0" smtClean="0"/>
              <a:t> TLD?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421" y="2093913"/>
            <a:ext cx="5199157" cy="3944757"/>
          </a:xfrm>
        </p:spPr>
      </p:pic>
    </p:spTree>
    <p:extLst>
      <p:ext uri="{BB962C8B-B14F-4D97-AF65-F5344CB8AC3E}">
        <p14:creationId xmlns:p14="http://schemas.microsoft.com/office/powerpoint/2010/main" val="2934669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HOW many TLD are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now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CCA 1400</a:t>
            </a:r>
          </a:p>
          <a:p>
            <a:r>
              <a:rPr lang="cs-CZ" dirty="0" smtClean="0"/>
              <a:t>https://en.wikipedia.org/wiki/List_of_Internet_top-level_domains </a:t>
            </a:r>
          </a:p>
          <a:p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62691"/>
            <a:ext cx="5563616" cy="286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1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do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in </a:t>
            </a:r>
            <a:r>
              <a:rPr lang="cs-CZ" dirty="0" err="1" smtClean="0"/>
              <a:t>common</a:t>
            </a:r>
            <a:r>
              <a:rPr lang="cs-CZ" dirty="0" smtClean="0"/>
              <a:t>?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889295"/>
              </p:ext>
            </p:extLst>
          </p:nvPr>
        </p:nvGraphicFramePr>
        <p:xfrm>
          <a:off x="685800" y="2120900"/>
          <a:ext cx="7772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725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harmonized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099768"/>
            <a:ext cx="7772400" cy="4051300"/>
          </a:xfrm>
        </p:spPr>
        <p:txBody>
          <a:bodyPr/>
          <a:lstStyle/>
          <a:p>
            <a:r>
              <a:rPr lang="cs-CZ" dirty="0" smtClean="0"/>
              <a:t>Trademark </a:t>
            </a:r>
            <a:r>
              <a:rPr lang="cs-CZ" dirty="0" err="1" smtClean="0"/>
              <a:t>protection</a:t>
            </a:r>
            <a:endParaRPr lang="cs-CZ" dirty="0" smtClean="0"/>
          </a:p>
          <a:p>
            <a:pPr lvl="1"/>
            <a:r>
              <a:rPr lang="cs-CZ" dirty="0" err="1" smtClean="0"/>
              <a:t>Alternative</a:t>
            </a:r>
            <a:r>
              <a:rPr lang="cs-CZ" dirty="0" smtClean="0"/>
              <a:t> </a:t>
            </a:r>
            <a:r>
              <a:rPr lang="cs-CZ" dirty="0" err="1" smtClean="0"/>
              <a:t>dispute</a:t>
            </a:r>
            <a:r>
              <a:rPr lang="cs-CZ" dirty="0" smtClean="0"/>
              <a:t> </a:t>
            </a:r>
            <a:r>
              <a:rPr lang="cs-CZ" dirty="0" err="1" smtClean="0"/>
              <a:t>resolution</a:t>
            </a:r>
            <a:endParaRPr lang="cs-CZ" dirty="0" smtClean="0"/>
          </a:p>
          <a:p>
            <a:pPr lvl="1"/>
            <a:r>
              <a:rPr lang="cs-CZ" dirty="0" err="1" smtClean="0"/>
              <a:t>Applies</a:t>
            </a:r>
            <a:r>
              <a:rPr lang="cs-CZ" dirty="0" smtClean="0"/>
              <a:t> to </a:t>
            </a:r>
            <a:r>
              <a:rPr lang="cs-CZ" dirty="0" err="1" smtClean="0"/>
              <a:t>new</a:t>
            </a:r>
            <a:r>
              <a:rPr lang="cs-CZ" dirty="0" smtClean="0"/>
              <a:t> TLD</a:t>
            </a:r>
          </a:p>
          <a:p>
            <a:pPr lvl="1"/>
            <a:r>
              <a:rPr lang="cs-CZ" dirty="0" smtClean="0"/>
              <a:t>LTD prior to such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6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Alternative</a:t>
            </a:r>
            <a:r>
              <a:rPr lang="cs-CZ" dirty="0" smtClean="0"/>
              <a:t> </a:t>
            </a:r>
            <a:r>
              <a:rPr lang="cs-CZ" dirty="0" err="1" smtClean="0"/>
              <a:t>dispute</a:t>
            </a:r>
            <a:r>
              <a:rPr lang="cs-CZ" dirty="0" smtClean="0"/>
              <a:t> </a:t>
            </a:r>
            <a:r>
              <a:rPr lang="cs-CZ" dirty="0" err="1" smtClean="0"/>
              <a:t>resolution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harmonized</a:t>
            </a:r>
            <a:r>
              <a:rPr lang="cs-CZ" dirty="0" smtClean="0"/>
              <a:t> </a:t>
            </a:r>
            <a:r>
              <a:rPr lang="cs-CZ" dirty="0" err="1" smtClean="0"/>
              <a:t>solution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794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Reasons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mtClean="0"/>
              <a:t>Increased volumes of squatting cases</a:t>
            </a:r>
          </a:p>
          <a:p>
            <a:r>
              <a:rPr lang="en-US" altLang="cs-CZ" smtClean="0"/>
              <a:t>Problems with international element</a:t>
            </a:r>
          </a:p>
          <a:p>
            <a:r>
              <a:rPr lang="en-US" altLang="cs-CZ" smtClean="0"/>
              <a:t>Insufficient national regulation</a:t>
            </a:r>
          </a:p>
          <a:p>
            <a:r>
              <a:rPr lang="en-US" altLang="cs-CZ" smtClean="0"/>
              <a:t>Low experience of judges with </a:t>
            </a:r>
            <a:r>
              <a:rPr lang="cs-CZ" altLang="cs-CZ" smtClean="0"/>
              <a:t>cybersquatting and IP </a:t>
            </a:r>
            <a:r>
              <a:rPr lang="en-US" altLang="cs-CZ" smtClean="0"/>
              <a:t>law</a:t>
            </a:r>
            <a:r>
              <a:rPr lang="cs-CZ" altLang="cs-CZ" smtClean="0"/>
              <a:t> in general</a:t>
            </a:r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191518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Main principles of registration</a:t>
            </a:r>
            <a:endParaRPr lang="sk-SK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mtClean="0"/>
              <a:t>Singularity principle (uniqueness)</a:t>
            </a:r>
            <a:endParaRPr lang="cs-CZ" altLang="cs-CZ" smtClean="0"/>
          </a:p>
          <a:p>
            <a:pPr lvl="1"/>
            <a:r>
              <a:rPr lang="en-US" altLang="cs-CZ" smtClean="0"/>
              <a:t>The domain name can be registered only for one user</a:t>
            </a:r>
            <a:endParaRPr lang="cs-CZ" altLang="cs-CZ" smtClean="0"/>
          </a:p>
          <a:p>
            <a:pPr lvl="1"/>
            <a:r>
              <a:rPr lang="en-US" altLang="cs-CZ" smtClean="0"/>
              <a:t>One user can have more domain names</a:t>
            </a:r>
            <a:endParaRPr lang="cs-CZ" altLang="cs-CZ" smtClean="0"/>
          </a:p>
          <a:p>
            <a:r>
              <a:rPr lang="en-US" altLang="cs-CZ" smtClean="0"/>
              <a:t>Priority principle</a:t>
            </a:r>
            <a:endParaRPr lang="cs-CZ" altLang="cs-CZ" smtClean="0"/>
          </a:p>
          <a:p>
            <a:pPr lvl="1"/>
            <a:r>
              <a:rPr lang="cs-CZ" altLang="cs-CZ" smtClean="0"/>
              <a:t>First come first served</a:t>
            </a:r>
            <a:endParaRPr lang="sk-SK" altLang="cs-CZ" smtClean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Alternative resolution - principle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mtClean="0"/>
              <a:t>Arbitration clause in the terms and conditions of registrations</a:t>
            </a:r>
          </a:p>
          <a:p>
            <a:r>
              <a:rPr lang="en-US" altLang="cs-CZ" smtClean="0"/>
              <a:t>Third parties have the right (not duty) to file a complaint at a selected arbitration institution</a:t>
            </a:r>
          </a:p>
          <a:p>
            <a:r>
              <a:rPr lang="en-US" altLang="cs-CZ" smtClean="0"/>
              <a:t>Arbitration clauses are contained in the majority of domain names </a:t>
            </a:r>
          </a:p>
          <a:p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39270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Another</a:t>
            </a:r>
            <a:r>
              <a:rPr lang="cs-CZ" dirty="0" smtClean="0"/>
              <a:t> </a:t>
            </a:r>
            <a:r>
              <a:rPr lang="cs-CZ" dirty="0" err="1" smtClean="0"/>
              <a:t>problem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Defensive</a:t>
            </a:r>
            <a:r>
              <a:rPr lang="cs-CZ" dirty="0" smtClean="0"/>
              <a:t> </a:t>
            </a:r>
            <a:r>
              <a:rPr lang="cs-CZ" dirty="0" err="1" smtClean="0"/>
              <a:t>registrations</a:t>
            </a:r>
            <a:endParaRPr lang="cs-CZ" dirty="0" smtClean="0"/>
          </a:p>
          <a:p>
            <a:r>
              <a:rPr lang="en-US" dirty="0" smtClean="0"/>
              <a:t>215,835 </a:t>
            </a:r>
            <a:r>
              <a:rPr lang="en-US" dirty="0"/>
              <a:t>.xxx domains. </a:t>
            </a:r>
            <a:r>
              <a:rPr lang="cs-CZ" dirty="0" smtClean="0"/>
              <a:t> </a:t>
            </a:r>
            <a:r>
              <a:rPr lang="en-US" dirty="0" smtClean="0"/>
              <a:t>132,859 </a:t>
            </a:r>
            <a:r>
              <a:rPr lang="en-US" dirty="0"/>
              <a:t>are, </a:t>
            </a:r>
            <a:r>
              <a:rPr lang="en-US" dirty="0" smtClean="0"/>
              <a:t>adult-related </a:t>
            </a:r>
            <a:r>
              <a:rPr lang="en-US" dirty="0"/>
              <a:t>sites, while 82,976 are merely defensive </a:t>
            </a:r>
            <a:r>
              <a:rPr lang="en-US" dirty="0" smtClean="0"/>
              <a:t>registrations</a:t>
            </a:r>
            <a:endParaRPr lang="cs-CZ" dirty="0"/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3352106308"/>
              </p:ext>
            </p:extLst>
          </p:nvPr>
        </p:nvGraphicFramePr>
        <p:xfrm>
          <a:off x="2627784" y="3356992"/>
          <a:ext cx="5040560" cy="2850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187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Taylor Swift is buying adult web </a:t>
            </a:r>
            <a:r>
              <a:rPr lang="en-US" dirty="0" smtClean="0"/>
              <a:t>domains</a:t>
            </a:r>
            <a:r>
              <a:rPr lang="cs-CZ" dirty="0" smtClean="0"/>
              <a:t> (fortune.com)</a:t>
            </a:r>
            <a:endParaRPr lang="cs-CZ" dirty="0"/>
          </a:p>
        </p:txBody>
      </p:sp>
      <p:pic>
        <p:nvPicPr>
          <p:cNvPr id="7" name="Zástupný symbol pro obsah 6" descr="Výřez obrazovky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97" y="2093913"/>
            <a:ext cx="3657600" cy="2870754"/>
          </a:xfrm>
        </p:spPr>
      </p:pic>
      <p:pic>
        <p:nvPicPr>
          <p:cNvPr id="8" name="Zástupný symbol pro obsah 7" descr="Výřez obrazovky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93912"/>
            <a:ext cx="4343655" cy="3207295"/>
          </a:xfrm>
        </p:spPr>
      </p:pic>
    </p:spTree>
    <p:extLst>
      <p:ext uri="{BB962C8B-B14F-4D97-AF65-F5344CB8AC3E}">
        <p14:creationId xmlns:p14="http://schemas.microsoft.com/office/powerpoint/2010/main" val="376866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.</a:t>
            </a:r>
            <a:r>
              <a:rPr lang="cs-CZ" dirty="0" err="1" smtClean="0"/>
              <a:t>porn</a:t>
            </a:r>
            <a:r>
              <a:rPr lang="cs-CZ" dirty="0" smtClean="0"/>
              <a:t> as a business model?</a:t>
            </a:r>
            <a:endParaRPr lang="cs-CZ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COSTS</a:t>
            </a:r>
            <a:endParaRPr lang="cs-CZ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1 </a:t>
            </a:r>
            <a:r>
              <a:rPr lang="cs-CZ" dirty="0" err="1" smtClean="0"/>
              <a:t>million</a:t>
            </a:r>
            <a:r>
              <a:rPr lang="cs-CZ" dirty="0" smtClean="0"/>
              <a:t> </a:t>
            </a:r>
            <a:r>
              <a:rPr lang="cs-CZ" dirty="0" err="1" smtClean="0"/>
              <a:t>dollars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INCOME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150 </a:t>
            </a:r>
            <a:r>
              <a:rPr lang="cs-CZ" dirty="0" err="1" smtClean="0"/>
              <a:t>dollars</a:t>
            </a:r>
            <a:r>
              <a:rPr lang="cs-CZ" dirty="0" smtClean="0"/>
              <a:t> per </a:t>
            </a:r>
            <a:r>
              <a:rPr lang="cs-CZ" dirty="0" err="1" smtClean="0"/>
              <a:t>registration</a:t>
            </a:r>
            <a:r>
              <a:rPr lang="cs-CZ" dirty="0" smtClean="0"/>
              <a:t> per 5 </a:t>
            </a:r>
            <a:r>
              <a:rPr lang="cs-CZ" dirty="0" err="1" smtClean="0"/>
              <a:t>years</a:t>
            </a:r>
            <a:endParaRPr lang="cs-CZ" dirty="0" smtClean="0"/>
          </a:p>
          <a:p>
            <a:r>
              <a:rPr lang="cs-CZ" dirty="0" smtClean="0"/>
              <a:t>1 000 000 / 150</a:t>
            </a:r>
          </a:p>
          <a:p>
            <a:pPr lvl="1"/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need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6 000 </a:t>
            </a:r>
            <a:r>
              <a:rPr lang="cs-CZ" dirty="0" err="1" smtClean="0"/>
              <a:t>Celebrities</a:t>
            </a:r>
            <a:r>
              <a:rPr lang="cs-CZ" dirty="0" smtClean="0"/>
              <a:t> and </a:t>
            </a:r>
            <a:r>
              <a:rPr lang="cs-CZ" dirty="0" err="1" smtClean="0"/>
              <a:t>companies</a:t>
            </a:r>
            <a:r>
              <a:rPr lang="cs-CZ" dirty="0" smtClean="0"/>
              <a:t> </a:t>
            </a:r>
            <a:r>
              <a:rPr lang="cs-CZ" dirty="0" err="1" smtClean="0"/>
              <a:t>who</a:t>
            </a:r>
            <a:r>
              <a:rPr lang="cs-CZ" dirty="0" smtClean="0"/>
              <a:t> make „</a:t>
            </a:r>
            <a:r>
              <a:rPr lang="cs-CZ" dirty="0" err="1" smtClean="0"/>
              <a:t>smart</a:t>
            </a:r>
            <a:r>
              <a:rPr lang="cs-CZ" dirty="0" smtClean="0"/>
              <a:t> business </a:t>
            </a:r>
            <a:r>
              <a:rPr lang="cs-CZ" dirty="0" err="1" smtClean="0"/>
              <a:t>move</a:t>
            </a:r>
            <a:r>
              <a:rPr lang="cs-CZ" dirty="0" smtClean="0"/>
              <a:t>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03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Trends</a:t>
            </a:r>
            <a:r>
              <a:rPr lang="cs-CZ" dirty="0" smtClean="0"/>
              <a:t> to </a:t>
            </a:r>
            <a:r>
              <a:rPr lang="cs-CZ" dirty="0" err="1" smtClean="0"/>
              <a:t>help</a:t>
            </a:r>
            <a:r>
              <a:rPr lang="cs-CZ" dirty="0" smtClean="0"/>
              <a:t> trademark and </a:t>
            </a:r>
            <a:r>
              <a:rPr lang="cs-CZ" dirty="0" err="1" smtClean="0"/>
              <a:t>personal</a:t>
            </a:r>
            <a:r>
              <a:rPr lang="cs-CZ" dirty="0" smtClean="0"/>
              <a:t> </a:t>
            </a:r>
            <a:r>
              <a:rPr lang="cs-CZ" dirty="0" err="1" smtClean="0"/>
              <a:t>rights</a:t>
            </a:r>
            <a:endParaRPr lang="cs-CZ" dirty="0"/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52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RESERVED NAMES</a:t>
            </a:r>
          </a:p>
          <a:p>
            <a:r>
              <a:rPr lang="cs-CZ" dirty="0" smtClean="0"/>
              <a:t>SUNRISE PERIODS</a:t>
            </a:r>
          </a:p>
          <a:p>
            <a:r>
              <a:rPr lang="cs-CZ" dirty="0" smtClean="0"/>
              <a:t>UDRP </a:t>
            </a:r>
            <a:r>
              <a:rPr lang="cs-CZ" dirty="0" err="1" smtClean="0"/>
              <a:t>procedure</a:t>
            </a:r>
            <a:r>
              <a:rPr lang="cs-CZ" dirty="0" smtClean="0"/>
              <a:t> </a:t>
            </a:r>
          </a:p>
          <a:p>
            <a:r>
              <a:rPr lang="cs-CZ" dirty="0" smtClean="0"/>
              <a:t>RRP </a:t>
            </a:r>
            <a:r>
              <a:rPr lang="cs-CZ" dirty="0" err="1" smtClean="0"/>
              <a:t>procedure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804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RESERVED NAMES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https://www.icann.org/sites/default/files/packages/reserved-names/ReservedNames.xml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852936"/>
            <a:ext cx="5269614" cy="349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9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Trademark </a:t>
            </a:r>
            <a:r>
              <a:rPr lang="cs-CZ" dirty="0" err="1" smtClean="0"/>
              <a:t>Clearinghouse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28800"/>
            <a:ext cx="5040560" cy="4592846"/>
          </a:xfrm>
        </p:spPr>
      </p:pic>
    </p:spTree>
    <p:extLst>
      <p:ext uri="{BB962C8B-B14F-4D97-AF65-F5344CB8AC3E}">
        <p14:creationId xmlns:p14="http://schemas.microsoft.com/office/powerpoint/2010/main" val="280096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SUNRISE PERIODS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87" y="1969964"/>
            <a:ext cx="5838949" cy="4202236"/>
          </a:xfrm>
        </p:spPr>
      </p:pic>
    </p:spTree>
    <p:extLst>
      <p:ext uri="{BB962C8B-B14F-4D97-AF65-F5344CB8AC3E}">
        <p14:creationId xmlns:p14="http://schemas.microsoft.com/office/powerpoint/2010/main" val="132838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Domain disputes</a:t>
            </a:r>
          </a:p>
        </p:txBody>
      </p:sp>
      <p:sp>
        <p:nvSpPr>
          <p:cNvPr id="35843" name="Podnadpis 4"/>
          <p:cNvSpPr>
            <a:spLocks noGrp="1"/>
          </p:cNvSpPr>
          <p:nvPr>
            <p:ph type="subTitle" idx="1"/>
          </p:nvPr>
        </p:nvSpPr>
        <p:spPr>
          <a:xfrm>
            <a:off x="801688" y="4389438"/>
            <a:ext cx="5919787" cy="1069975"/>
          </a:xfrm>
        </p:spPr>
        <p:txBody>
          <a:bodyPr/>
          <a:lstStyle/>
          <a:p>
            <a:pPr marL="63500"/>
            <a:endParaRPr lang="cs-CZ" altLang="cs-CZ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429125"/>
            <a:ext cx="2786063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ICANN – top authority</a:t>
            </a:r>
          </a:p>
        </p:txBody>
      </p:sp>
      <p:sp>
        <p:nvSpPr>
          <p:cNvPr id="12291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Internet corporation for assigned names and numbers</a:t>
            </a:r>
          </a:p>
          <a:p>
            <a:r>
              <a:rPr lang="en-US" altLang="cs-CZ" smtClean="0"/>
              <a:t>responsible for managing and coordinating the Domain Name System (DNS)</a:t>
            </a:r>
            <a:endParaRPr lang="cs-CZ" altLang="cs-CZ" smtClean="0"/>
          </a:p>
          <a:p>
            <a:r>
              <a:rPr lang="en-US" altLang="cs-CZ" smtClean="0"/>
              <a:t>ICANN is also responsible for accrediting the domain name registrars</a:t>
            </a: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 smtClean="0"/>
              <a:t>How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legally</a:t>
            </a:r>
            <a:r>
              <a:rPr lang="cs-CZ" dirty="0" smtClean="0"/>
              <a:t> </a:t>
            </a:r>
            <a:r>
              <a:rPr lang="cs-CZ" dirty="0" err="1" smtClean="0"/>
              <a:t>protected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squatters</a:t>
            </a:r>
            <a:r>
              <a:rPr lang="cs-CZ" dirty="0" smtClean="0"/>
              <a:t>?</a:t>
            </a:r>
            <a:endParaRPr lang="sk-SK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altLang="cs-CZ" smtClean="0"/>
              <a:t>Competition law</a:t>
            </a:r>
          </a:p>
          <a:p>
            <a:r>
              <a:rPr lang="sk-SK" altLang="cs-CZ" smtClean="0"/>
              <a:t>Trademark law</a:t>
            </a:r>
          </a:p>
          <a:p>
            <a:r>
              <a:rPr lang="sk-SK" altLang="cs-CZ" smtClean="0"/>
              <a:t>Geographical indications</a:t>
            </a:r>
          </a:p>
          <a:p>
            <a:r>
              <a:rPr lang="sk-SK" altLang="cs-CZ" smtClean="0"/>
              <a:t>Commercial name (firma)</a:t>
            </a:r>
          </a:p>
          <a:p>
            <a:r>
              <a:rPr lang="sk-SK" altLang="cs-CZ" smtClean="0"/>
              <a:t>Right for privacy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4991100"/>
            <a:ext cx="2000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UNFAIR COMPETITION</a:t>
            </a:r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	§2976 – </a:t>
            </a:r>
          </a:p>
          <a:p>
            <a:r>
              <a:rPr lang="cs-CZ" altLang="cs-CZ" smtClean="0"/>
              <a:t> </a:t>
            </a:r>
            <a:r>
              <a:rPr lang="en-US" altLang="cs-CZ" smtClean="0"/>
              <a:t>"conduct in economic competition </a:t>
            </a:r>
            <a:endParaRPr lang="cs-CZ" altLang="cs-CZ" smtClean="0"/>
          </a:p>
          <a:p>
            <a:r>
              <a:rPr lang="en-US" altLang="cs-CZ" smtClean="0"/>
              <a:t>conflicts with</a:t>
            </a:r>
            <a:r>
              <a:rPr lang="cs-CZ" altLang="cs-CZ" smtClean="0"/>
              <a:t> </a:t>
            </a:r>
            <a:r>
              <a:rPr lang="en-US" altLang="cs-CZ" smtClean="0"/>
              <a:t>the accepted practices of competition </a:t>
            </a:r>
            <a:endParaRPr lang="cs-CZ" altLang="cs-CZ" smtClean="0"/>
          </a:p>
          <a:p>
            <a:r>
              <a:rPr lang="cs-CZ" altLang="cs-CZ" smtClean="0"/>
              <a:t> </a:t>
            </a:r>
            <a:r>
              <a:rPr lang="en-US" altLang="cs-CZ" smtClean="0"/>
              <a:t>may be detrimental to other competitors or customers. </a:t>
            </a:r>
            <a:endParaRPr lang="cs-CZ" altLang="cs-CZ" smtClean="0"/>
          </a:p>
          <a:p>
            <a:endParaRPr lang="cs-CZ" altLang="cs-CZ" smtClean="0"/>
          </a:p>
          <a:p>
            <a:r>
              <a:rPr lang="en-US" altLang="cs-CZ" smtClean="0"/>
              <a:t>Unfair competition is prohibited.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245100"/>
            <a:ext cx="1643063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UNFAIR COMPETITION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misleading marking of goods and services</a:t>
            </a:r>
            <a:endParaRPr lang="cs-CZ" dirty="0" smtClean="0"/>
          </a:p>
          <a:p>
            <a:pPr marL="657860" lvl="1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err="1" smtClean="0"/>
              <a:t>svycarskehodinky.cz</a:t>
            </a:r>
            <a:r>
              <a:rPr lang="cs-CZ" dirty="0" smtClean="0"/>
              <a:t>,  </a:t>
            </a:r>
            <a:r>
              <a:rPr lang="cs-CZ" dirty="0" err="1" smtClean="0"/>
              <a:t>gooogle.com</a:t>
            </a:r>
            <a:r>
              <a:rPr lang="cs-CZ" dirty="0" smtClean="0"/>
              <a:t>, </a:t>
            </a:r>
            <a:r>
              <a:rPr lang="cs-CZ" dirty="0" err="1" smtClean="0"/>
              <a:t>vikipedia.org</a:t>
            </a:r>
            <a:endParaRPr lang="cs-CZ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parasitic use of the reputation of another competitor's enterprise, products or services</a:t>
            </a:r>
            <a:endParaRPr lang="cs-CZ" dirty="0"/>
          </a:p>
        </p:txBody>
      </p:sp>
    </p:spTree>
  </p:cSld>
  <p:clrMapOvr>
    <a:masterClrMapping/>
  </p:clrMapOvr>
  <p:transition>
    <p:push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928688"/>
            <a:ext cx="8229600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 smtClean="0"/>
              <a:t>Domain</a:t>
            </a:r>
            <a:r>
              <a:rPr lang="cs-CZ" dirty="0" smtClean="0"/>
              <a:t> </a:t>
            </a:r>
            <a:r>
              <a:rPr lang="cs-CZ" dirty="0" err="1" smtClean="0"/>
              <a:t>names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right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privacy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personality </a:t>
            </a:r>
            <a:r>
              <a:rPr lang="cs-CZ" dirty="0" err="1" smtClean="0"/>
              <a:t>rights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625" y="2000250"/>
            <a:ext cx="8229600" cy="4324350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UDHR </a:t>
            </a:r>
            <a:r>
              <a:rPr lang="cs-CZ" dirty="0" err="1" smtClean="0"/>
              <a:t>Article</a:t>
            </a:r>
            <a:r>
              <a:rPr lang="cs-CZ" dirty="0" smtClean="0"/>
              <a:t> 12</a:t>
            </a:r>
          </a:p>
          <a:p>
            <a:pPr marL="657860" lvl="1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No one shall be subjected to arbitrary interference with his privacy, family, home or correspondence, nor to attacks upon his </a:t>
            </a:r>
            <a:r>
              <a:rPr lang="en-US" dirty="0" err="1" smtClean="0"/>
              <a:t>honour</a:t>
            </a:r>
            <a:r>
              <a:rPr lang="en-US" dirty="0" smtClean="0"/>
              <a:t> and reputation. Everyone has the right to the protection of the law against such interference or attacks.</a:t>
            </a:r>
            <a:endParaRPr lang="cs-CZ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Charter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rights</a:t>
            </a:r>
            <a:r>
              <a:rPr lang="cs-CZ" dirty="0" smtClean="0"/>
              <a:t> – </a:t>
            </a:r>
            <a:r>
              <a:rPr lang="cs-CZ" dirty="0" err="1" smtClean="0"/>
              <a:t>Article</a:t>
            </a:r>
            <a:r>
              <a:rPr lang="cs-CZ" dirty="0" smtClean="0"/>
              <a:t> 10(1) </a:t>
            </a:r>
          </a:p>
          <a:p>
            <a:pPr marL="658368" lvl="1" indent="-246888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Georgia"/>
              <a:buChar char="▫"/>
              <a:defRPr/>
            </a:pPr>
            <a:r>
              <a:rPr lang="cs-CZ" dirty="0" smtClean="0"/>
              <a:t> </a:t>
            </a:r>
            <a:r>
              <a:rPr lang="en-US" dirty="0" smtClean="0"/>
              <a:t>Everyone has the right to demand that his human dignity, personal honor, and good reputation be respected, and that his name be protected.</a:t>
            </a:r>
            <a:endParaRPr lang="cs-CZ" dirty="0" smtClean="0"/>
          </a:p>
          <a:p>
            <a:pPr marL="658368" lvl="1" indent="-246888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ransition>
    <p:push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Possible violations of personal rights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Paroubeknamars.cz</a:t>
            </a:r>
          </a:p>
          <a:p>
            <a:r>
              <a:rPr lang="cs-CZ" altLang="cs-CZ" smtClean="0"/>
              <a:t>bushsucks.com</a:t>
            </a:r>
          </a:p>
          <a:p>
            <a:r>
              <a:rPr lang="cs-CZ" altLang="cs-CZ" smtClean="0"/>
              <a:t>Ihategates.com (inactive)</a:t>
            </a:r>
          </a:p>
          <a:p>
            <a:endParaRPr lang="cs-CZ" altLang="cs-CZ" smtClean="0"/>
          </a:p>
          <a:p>
            <a:r>
              <a:rPr lang="cs-CZ" altLang="cs-CZ" smtClean="0"/>
              <a:t>Juliaroberts.com</a:t>
            </a:r>
          </a:p>
          <a:p>
            <a:r>
              <a:rPr lang="cs-CZ" altLang="cs-CZ" smtClean="0"/>
              <a:t>Britneyspears.com</a:t>
            </a:r>
          </a:p>
          <a:p>
            <a:endParaRPr lang="cs-CZ" altLang="cs-CZ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 smtClean="0"/>
              <a:t>Protection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company</a:t>
            </a:r>
            <a:r>
              <a:rPr lang="cs-CZ" dirty="0" smtClean="0"/>
              <a:t> </a:t>
            </a:r>
            <a:r>
              <a:rPr lang="cs-CZ" dirty="0" err="1" smtClean="0"/>
              <a:t>names</a:t>
            </a:r>
            <a:r>
              <a:rPr lang="cs-CZ" dirty="0" smtClean="0"/>
              <a:t> - § 423 Civil </a:t>
            </a:r>
            <a:r>
              <a:rPr lang="cs-CZ" dirty="0" err="1" smtClean="0"/>
              <a:t>code</a:t>
            </a:r>
            <a:endParaRPr lang="cs-CZ" dirty="0" smtClean="0"/>
          </a:p>
        </p:txBody>
      </p:sp>
      <p:sp>
        <p:nvSpPr>
          <p:cNvPr id="419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FIRMA</a:t>
            </a:r>
          </a:p>
          <a:p>
            <a:pPr lvl="1"/>
            <a:r>
              <a:rPr lang="cs-CZ" altLang="cs-CZ" smtClean="0"/>
              <a:t>FIRMA is potected by unfair commercial rules</a:t>
            </a:r>
          </a:p>
        </p:txBody>
      </p:sp>
    </p:spTree>
  </p:cSld>
  <p:clrMapOvr>
    <a:masterClrMapping/>
  </p:clrMapOvr>
  <p:transition>
    <p:push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Trademark</a:t>
            </a:r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3200" smtClean="0"/>
              <a:t>Exclusive right to use the trademark in connection with goods and services</a:t>
            </a:r>
            <a:endParaRPr lang="cs-CZ" altLang="cs-CZ" sz="3200" smtClean="0"/>
          </a:p>
          <a:p>
            <a:endParaRPr lang="en-US" altLang="cs-CZ" sz="3200" smtClean="0"/>
          </a:p>
          <a:p>
            <a:endParaRPr lang="cs-CZ" altLang="cs-CZ" sz="3200" smtClean="0"/>
          </a:p>
        </p:txBody>
      </p:sp>
    </p:spTree>
  </p:cSld>
  <p:clrMapOvr>
    <a:masterClrMapping/>
  </p:clrMapOvr>
  <p:transition>
    <p:push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Example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Squatter </a:t>
            </a:r>
            <a:r>
              <a:rPr lang="cs-CZ" dirty="0" err="1" smtClean="0"/>
              <a:t>registers</a:t>
            </a:r>
            <a:r>
              <a:rPr lang="cs-CZ" dirty="0" smtClean="0"/>
              <a:t> a </a:t>
            </a:r>
            <a:r>
              <a:rPr lang="cs-CZ" dirty="0" err="1" smtClean="0"/>
              <a:t>domain</a:t>
            </a:r>
            <a:r>
              <a:rPr lang="cs-CZ" dirty="0" smtClean="0"/>
              <a:t> sony.</a:t>
            </a:r>
            <a:r>
              <a:rPr lang="cs-CZ" dirty="0" err="1" smtClean="0"/>
              <a:t>cz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offers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sale</a:t>
            </a:r>
            <a:r>
              <a:rPr lang="cs-CZ" dirty="0" smtClean="0"/>
              <a:t> </a:t>
            </a:r>
          </a:p>
          <a:p>
            <a:pPr marL="658368" lvl="1" indent="-246888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Georgia"/>
              <a:buChar char="▫"/>
              <a:defRPr/>
            </a:pPr>
            <a:r>
              <a:rPr lang="cs-CZ" dirty="0" err="1" smtClean="0"/>
              <a:t>Can</a:t>
            </a:r>
            <a:r>
              <a:rPr lang="cs-CZ" dirty="0" smtClean="0"/>
              <a:t> these </a:t>
            </a:r>
            <a:r>
              <a:rPr lang="cs-CZ" dirty="0" err="1" smtClean="0"/>
              <a:t>companies</a:t>
            </a:r>
            <a:r>
              <a:rPr lang="cs-CZ" dirty="0" smtClean="0"/>
              <a:t> rely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protection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company</a:t>
            </a:r>
            <a:r>
              <a:rPr lang="cs-CZ" dirty="0" smtClean="0"/>
              <a:t> </a:t>
            </a:r>
            <a:r>
              <a:rPr lang="cs-CZ" dirty="0" err="1" smtClean="0"/>
              <a:t>name</a:t>
            </a:r>
            <a:r>
              <a:rPr lang="cs-CZ" dirty="0" smtClean="0"/>
              <a:t> </a:t>
            </a:r>
            <a:r>
              <a:rPr lang="cs-CZ" dirty="0" err="1" smtClean="0"/>
              <a:t>claims</a:t>
            </a:r>
            <a:r>
              <a:rPr lang="cs-CZ" dirty="0" smtClean="0"/>
              <a:t>?</a:t>
            </a:r>
          </a:p>
          <a:p>
            <a:pPr marL="923544" lvl="2" indent="-219456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"/>
              <a:defRPr/>
            </a:pPr>
            <a:r>
              <a:rPr lang="en-US" b="1" dirty="0" smtClean="0"/>
              <a:t>Sony Music Entertainment Czech Republic </a:t>
            </a:r>
            <a:r>
              <a:rPr lang="en-US" b="1" dirty="0" err="1" smtClean="0"/>
              <a:t>s.r.o</a:t>
            </a:r>
            <a:r>
              <a:rPr lang="en-US" b="1" dirty="0" smtClean="0"/>
              <a:t>.</a:t>
            </a:r>
            <a:endParaRPr lang="cs-CZ" b="1" dirty="0" smtClean="0"/>
          </a:p>
          <a:p>
            <a:pPr marL="923544" lvl="2" indent="-219456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"/>
              <a:defRPr/>
            </a:pPr>
            <a:r>
              <a:rPr lang="en-US" b="1" dirty="0" smtClean="0"/>
              <a:t>Sony Music Entertainment Czech Republic </a:t>
            </a:r>
            <a:r>
              <a:rPr lang="en-US" b="1" dirty="0" err="1" smtClean="0"/>
              <a:t>s.r.o</a:t>
            </a:r>
            <a:r>
              <a:rPr lang="en-US" b="1" dirty="0" smtClean="0"/>
              <a:t>.</a:t>
            </a:r>
            <a:endParaRPr lang="cs-CZ" b="1" dirty="0" smtClean="0"/>
          </a:p>
          <a:p>
            <a:pPr marL="923544" lvl="2" indent="-219456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"/>
              <a:defRPr/>
            </a:pPr>
            <a:r>
              <a:rPr lang="pl-PL" b="1" dirty="0" smtClean="0"/>
              <a:t>SONY Czech, spol. s r.o.</a:t>
            </a:r>
          </a:p>
          <a:p>
            <a:pPr marL="923544" lvl="2" indent="-219456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"/>
              <a:defRPr/>
            </a:pPr>
            <a:r>
              <a:rPr lang="cs-CZ" b="1" dirty="0" smtClean="0"/>
              <a:t>Sony Ericsson Mobile </a:t>
            </a:r>
            <a:r>
              <a:rPr lang="cs-CZ" b="1" dirty="0" err="1" smtClean="0"/>
              <a:t>Communications</a:t>
            </a:r>
            <a:r>
              <a:rPr lang="cs-CZ" b="1" dirty="0" smtClean="0"/>
              <a:t> </a:t>
            </a:r>
            <a:r>
              <a:rPr lang="cs-CZ" b="1" dirty="0" err="1" smtClean="0"/>
              <a:t>International</a:t>
            </a:r>
            <a:r>
              <a:rPr lang="cs-CZ" b="1" dirty="0" smtClean="0"/>
              <a:t> AB </a:t>
            </a:r>
            <a:r>
              <a:rPr lang="cs-CZ" b="1" dirty="0" err="1" smtClean="0"/>
              <a:t>Branch</a:t>
            </a:r>
            <a:r>
              <a:rPr lang="cs-CZ" b="1" dirty="0" smtClean="0"/>
              <a:t> Office </a:t>
            </a:r>
            <a:r>
              <a:rPr lang="cs-CZ" b="1" dirty="0" err="1" smtClean="0"/>
              <a:t>Czech</a:t>
            </a:r>
            <a:r>
              <a:rPr lang="cs-CZ" b="1" dirty="0" smtClean="0"/>
              <a:t> </a:t>
            </a:r>
            <a:r>
              <a:rPr lang="cs-CZ" b="1" dirty="0" err="1" smtClean="0"/>
              <a:t>Republic</a:t>
            </a:r>
            <a:r>
              <a:rPr lang="cs-CZ" b="1" dirty="0" smtClean="0"/>
              <a:t>, </a:t>
            </a:r>
            <a:endParaRPr lang="cs-CZ" dirty="0"/>
          </a:p>
        </p:txBody>
      </p:sp>
    </p:spTree>
  </p:cSld>
  <p:clrMapOvr>
    <a:masterClrMapping/>
  </p:clrMapOvr>
  <p:transition>
    <p:push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Example</a:t>
            </a:r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>
          <a:xfrm>
            <a:off x="3000375" y="2143125"/>
            <a:ext cx="5757863" cy="4324350"/>
          </a:xfrm>
        </p:spPr>
        <p:txBody>
          <a:bodyPr/>
          <a:lstStyle/>
          <a:p>
            <a:r>
              <a:rPr lang="cs-CZ" altLang="cs-CZ" smtClean="0"/>
              <a:t>Squatter registers the domain lego.cz</a:t>
            </a:r>
          </a:p>
          <a:p>
            <a:r>
              <a:rPr lang="cs-CZ" altLang="cs-CZ" smtClean="0"/>
              <a:t>He does not use this domain and offers it for sale for 200 000 Kč</a:t>
            </a:r>
          </a:p>
          <a:p>
            <a:endParaRPr lang="cs-CZ" altLang="cs-CZ" smtClean="0"/>
          </a:p>
          <a:p>
            <a:r>
              <a:rPr lang="cs-CZ" altLang="cs-CZ" smtClean="0"/>
              <a:t>Can the trademark owner claim violation of his rights?</a:t>
            </a:r>
          </a:p>
          <a:p>
            <a:r>
              <a:rPr lang="cs-CZ" altLang="cs-CZ" smtClean="0"/>
              <a:t>Can the trademark owner claim transfer of the domain name?</a:t>
            </a:r>
          </a:p>
          <a:p>
            <a:r>
              <a:rPr lang="cs-CZ" altLang="cs-CZ" smtClean="0"/>
              <a:t>What if the owner is based in denmark, administrator is Czech and squatter Russian?</a:t>
            </a:r>
          </a:p>
        </p:txBody>
      </p:sp>
      <p:pic>
        <p:nvPicPr>
          <p:cNvPr id="45060" name="Obrázek 3" descr="lego_computer_gu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286000"/>
            <a:ext cx="2071687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Alternative dispute resolution</a:t>
            </a:r>
          </a:p>
        </p:txBody>
      </p:sp>
      <p:sp>
        <p:nvSpPr>
          <p:cNvPr id="46083" name="Podnadpis 4"/>
          <p:cNvSpPr>
            <a:spLocks noGrp="1"/>
          </p:cNvSpPr>
          <p:nvPr>
            <p:ph type="subTitle" idx="1"/>
          </p:nvPr>
        </p:nvSpPr>
        <p:spPr>
          <a:xfrm>
            <a:off x="801688" y="4389438"/>
            <a:ext cx="5919787" cy="1069975"/>
          </a:xfrm>
        </p:spPr>
        <p:txBody>
          <a:bodyPr/>
          <a:lstStyle/>
          <a:p>
            <a:pPr marL="63500"/>
            <a:endParaRPr lang="cs-CZ" altLang="cs-CZ" smtClean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429125"/>
            <a:ext cx="2786063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Domain speculations</a:t>
            </a:r>
            <a:endParaRPr lang="cs-CZ" smtClean="0"/>
          </a:p>
        </p:txBody>
      </p:sp>
      <p:sp>
        <p:nvSpPr>
          <p:cNvPr id="13315" name="Podnadpis 4"/>
          <p:cNvSpPr>
            <a:spLocks noGrp="1"/>
          </p:cNvSpPr>
          <p:nvPr>
            <p:ph type="subTitle" idx="1"/>
          </p:nvPr>
        </p:nvSpPr>
        <p:spPr>
          <a:xfrm>
            <a:off x="801688" y="4389438"/>
            <a:ext cx="5919787" cy="1069975"/>
          </a:xfrm>
        </p:spPr>
        <p:txBody>
          <a:bodyPr/>
          <a:lstStyle/>
          <a:p>
            <a:pPr marL="63500"/>
            <a:r>
              <a:rPr lang="en-US" altLang="cs-CZ" smtClean="0"/>
              <a:t>And abusive registrations</a:t>
            </a:r>
            <a:endParaRPr lang="cs-CZ" altLang="cs-CZ" smtClean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Reasons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mtClean="0"/>
              <a:t>Increased volumes of squatting cases</a:t>
            </a:r>
          </a:p>
          <a:p>
            <a:r>
              <a:rPr lang="en-US" altLang="cs-CZ" smtClean="0"/>
              <a:t>Problems with international element</a:t>
            </a:r>
          </a:p>
          <a:p>
            <a:r>
              <a:rPr lang="en-US" altLang="cs-CZ" smtClean="0"/>
              <a:t>Insufficient national regulation</a:t>
            </a:r>
          </a:p>
          <a:p>
            <a:r>
              <a:rPr lang="en-US" altLang="cs-CZ" smtClean="0"/>
              <a:t>Low experience of judges with </a:t>
            </a:r>
            <a:r>
              <a:rPr lang="cs-CZ" altLang="cs-CZ" smtClean="0"/>
              <a:t>cybersquatting and IP </a:t>
            </a:r>
            <a:r>
              <a:rPr lang="en-US" altLang="cs-CZ" smtClean="0"/>
              <a:t>law</a:t>
            </a:r>
            <a:r>
              <a:rPr lang="cs-CZ" altLang="cs-CZ" smtClean="0"/>
              <a:t> in general</a:t>
            </a:r>
            <a:endParaRPr lang="en-US" altLang="cs-CZ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Alternative resolution - principle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mtClean="0"/>
              <a:t>Arbitration clause in the terms and conditions of registrations</a:t>
            </a:r>
          </a:p>
          <a:p>
            <a:r>
              <a:rPr lang="en-US" altLang="cs-CZ" smtClean="0"/>
              <a:t>Third parties have the right (not duty) to file a complaint at a selected arbitration institution</a:t>
            </a:r>
          </a:p>
          <a:p>
            <a:r>
              <a:rPr lang="en-US" altLang="cs-CZ" smtClean="0"/>
              <a:t>Arbitration clauses are contained in the majority of domain names </a:t>
            </a:r>
          </a:p>
          <a:p>
            <a:endParaRPr lang="en-US" altLang="cs-CZ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Domain .eu</a:t>
            </a:r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Not an arbitration clause</a:t>
            </a:r>
          </a:p>
          <a:p>
            <a:r>
              <a:rPr lang="cs-CZ" altLang="cs-CZ" smtClean="0"/>
              <a:t>Competence of arbitration courts enacted by regulation 874/2004/EC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3141034"/>
            <a:ext cx="7273772" cy="34752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/>
            <a:r>
              <a:rPr lang="en-US" dirty="0" smtClean="0"/>
              <a:t>Complainant must prove:</a:t>
            </a:r>
          </a:p>
          <a:p>
            <a:pPr lvl="1" algn="just"/>
            <a:r>
              <a:rPr lang="en-US" dirty="0" smtClean="0"/>
              <a:t>Domain name is </a:t>
            </a:r>
            <a:r>
              <a:rPr lang="en-US" b="1" dirty="0" smtClean="0"/>
              <a:t>identical or confusingly similar</a:t>
            </a:r>
            <a:r>
              <a:rPr lang="en-US" dirty="0" smtClean="0"/>
              <a:t> to a trademark in which complainant has rights</a:t>
            </a:r>
          </a:p>
          <a:p>
            <a:pPr lvl="1" algn="just"/>
            <a:r>
              <a:rPr lang="en-US" dirty="0"/>
              <a:t>Domain name has been registered and is being used in </a:t>
            </a:r>
            <a:r>
              <a:rPr lang="en-US" b="1" dirty="0"/>
              <a:t>bad faith</a:t>
            </a:r>
          </a:p>
          <a:p>
            <a:pPr lvl="1" algn="just"/>
            <a:r>
              <a:rPr lang="en-US" dirty="0" smtClean="0"/>
              <a:t>No rights or </a:t>
            </a:r>
            <a:r>
              <a:rPr lang="en-US" b="1" dirty="0" err="1" smtClean="0"/>
              <a:t>legiti</a:t>
            </a:r>
            <a:r>
              <a:rPr lang="cs-CZ" b="1" dirty="0" smtClean="0"/>
              <a:t>m</a:t>
            </a:r>
            <a:r>
              <a:rPr lang="en-US" b="1" dirty="0" smtClean="0"/>
              <a:t>ate interests </a:t>
            </a:r>
            <a:r>
              <a:rPr lang="en-US" dirty="0" smtClean="0"/>
              <a:t>in respect of current domain name</a:t>
            </a:r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37" y="256044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UDRP </a:t>
            </a:r>
            <a:r>
              <a:rPr lang="cs-CZ" dirty="0" err="1" smtClean="0"/>
              <a:t>process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1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971600" y="1988840"/>
            <a:ext cx="7273772" cy="34752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test: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comparison between the trademark and the domain name itself to determine likelihood of Internet user confusion</a:t>
            </a:r>
            <a:r>
              <a:rPr lang="en-US" b="0" dirty="0" smtClean="0"/>
              <a:t>.</a:t>
            </a:r>
            <a:endParaRPr lang="cs-CZ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the relevant trademark would generally need to be recognizable as such within the domain </a:t>
            </a:r>
            <a:r>
              <a:rPr lang="en-US" b="0" dirty="0" smtClean="0"/>
              <a:t>name</a:t>
            </a:r>
            <a:endParaRPr lang="cs-CZ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err="1" smtClean="0"/>
              <a:t>the</a:t>
            </a:r>
            <a:r>
              <a:rPr lang="cs-CZ" b="0" dirty="0" smtClean="0"/>
              <a:t> </a:t>
            </a:r>
            <a:r>
              <a:rPr lang="cs-CZ" b="0" dirty="0" err="1" smtClean="0"/>
              <a:t>content</a:t>
            </a:r>
            <a:r>
              <a:rPr lang="cs-CZ" b="0" dirty="0" smtClean="0"/>
              <a:t> </a:t>
            </a:r>
            <a:r>
              <a:rPr lang="cs-CZ" b="0" dirty="0" err="1" smtClean="0"/>
              <a:t>of</a:t>
            </a:r>
            <a:r>
              <a:rPr lang="cs-CZ" b="0" dirty="0" smtClean="0"/>
              <a:t> </a:t>
            </a:r>
            <a:r>
              <a:rPr lang="cs-CZ" b="0" dirty="0" err="1" smtClean="0"/>
              <a:t>website</a:t>
            </a:r>
            <a:r>
              <a:rPr lang="cs-CZ" b="0" dirty="0" smtClean="0"/>
              <a:t> </a:t>
            </a:r>
            <a:r>
              <a:rPr lang="cs-CZ" b="0" dirty="0" err="1" smtClean="0"/>
              <a:t>is</a:t>
            </a:r>
            <a:r>
              <a:rPr lang="cs-CZ" b="0" dirty="0" smtClean="0"/>
              <a:t> </a:t>
            </a:r>
            <a:r>
              <a:rPr lang="cs-CZ" b="0" dirty="0" err="1" smtClean="0"/>
              <a:t>irrelevant</a:t>
            </a:r>
            <a:endParaRPr lang="cs-CZ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err="1" smtClean="0"/>
              <a:t>E.g</a:t>
            </a:r>
            <a:r>
              <a:rPr lang="cs-CZ" b="0" dirty="0" smtClean="0"/>
              <a:t>. guiness.com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err="1" smtClean="0"/>
              <a:t>Typosqatting</a:t>
            </a:r>
            <a:r>
              <a:rPr lang="cs-CZ" b="0" dirty="0" smtClean="0"/>
              <a:t>!</a:t>
            </a:r>
            <a:endParaRPr lang="cs-CZ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37" y="349943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43291"/>
            <a:ext cx="6995120" cy="1371600"/>
          </a:xfrm>
        </p:spPr>
        <p:txBody>
          <a:bodyPr/>
          <a:lstStyle/>
          <a:p>
            <a:r>
              <a:rPr lang="cs-CZ" dirty="0" smtClean="0"/>
              <a:t>1) </a:t>
            </a:r>
            <a:r>
              <a:rPr lang="cs-CZ" dirty="0" err="1" smtClean="0"/>
              <a:t>Identical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confusingly</a:t>
            </a:r>
            <a:r>
              <a:rPr lang="cs-CZ" dirty="0" smtClean="0"/>
              <a:t> </a:t>
            </a:r>
            <a:r>
              <a:rPr lang="cs-CZ" dirty="0" err="1" smtClean="0"/>
              <a:t>similar</a:t>
            </a:r>
            <a:endParaRPr lang="en-GB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396" y="4848754"/>
            <a:ext cx="3203848" cy="204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2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07288" cy="1371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2) </a:t>
            </a:r>
            <a:r>
              <a:rPr lang="en-US" dirty="0" smtClean="0"/>
              <a:t>Lack </a:t>
            </a:r>
            <a:r>
              <a:rPr lang="en-US" dirty="0" smtClean="0"/>
              <a:t>of legitimate interests in generic words</a:t>
            </a:r>
            <a:endParaRPr lang="sk-SK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 smtClean="0"/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/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If the complainant makes a prima facie case that the respondent has no rights or legitimate interests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The respondent fails to show one of the three circumstances under Paragraph 4(c) of the Policy, 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The respondent may lack a legitimate interest in the domain name</a:t>
            </a:r>
          </a:p>
        </p:txBody>
      </p:sp>
    </p:spTree>
    <p:extLst>
      <p:ext uri="{BB962C8B-B14F-4D97-AF65-F5344CB8AC3E}">
        <p14:creationId xmlns:p14="http://schemas.microsoft.com/office/powerpoint/2010/main" val="68840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3) </a:t>
            </a:r>
            <a:r>
              <a:rPr lang="cs-CZ" dirty="0" err="1" smtClean="0"/>
              <a:t>Bad</a:t>
            </a:r>
            <a:r>
              <a:rPr lang="cs-CZ" dirty="0" smtClean="0"/>
              <a:t> </a:t>
            </a:r>
            <a:r>
              <a:rPr lang="cs-CZ" dirty="0" err="1" smtClean="0"/>
              <a:t>faith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3501008"/>
            <a:ext cx="7620000" cy="4373563"/>
          </a:xfrm>
        </p:spPr>
        <p:txBody>
          <a:bodyPr/>
          <a:lstStyle/>
          <a:p>
            <a:pPr algn="just"/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bad</a:t>
            </a:r>
            <a:r>
              <a:rPr lang="cs-CZ" dirty="0"/>
              <a:t> </a:t>
            </a:r>
            <a:r>
              <a:rPr lang="cs-CZ" dirty="0" err="1"/>
              <a:t>faith</a:t>
            </a:r>
            <a:r>
              <a:rPr lang="cs-CZ" dirty="0"/>
              <a:t>?</a:t>
            </a:r>
          </a:p>
          <a:p>
            <a:pPr lvl="1" algn="just"/>
            <a:r>
              <a:rPr lang="cs-CZ" dirty="0" err="1"/>
              <a:t>Attempt</a:t>
            </a:r>
            <a:r>
              <a:rPr lang="cs-CZ" dirty="0"/>
              <a:t> to </a:t>
            </a:r>
            <a:r>
              <a:rPr lang="cs-CZ" dirty="0" err="1"/>
              <a:t>sell</a:t>
            </a:r>
            <a:r>
              <a:rPr lang="cs-CZ" dirty="0"/>
              <a:t>, </a:t>
            </a:r>
            <a:r>
              <a:rPr lang="cs-CZ" dirty="0" err="1"/>
              <a:t>lease</a:t>
            </a:r>
            <a:r>
              <a:rPr lang="cs-CZ" dirty="0"/>
              <a:t>, </a:t>
            </a:r>
            <a:r>
              <a:rPr lang="cs-CZ" dirty="0" err="1"/>
              <a:t>etc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domain</a:t>
            </a:r>
            <a:r>
              <a:rPr lang="cs-CZ" dirty="0" smtClean="0"/>
              <a:t> (</a:t>
            </a:r>
            <a:r>
              <a:rPr lang="cs-CZ" dirty="0" err="1" smtClean="0"/>
              <a:t>cybersqatting</a:t>
            </a:r>
            <a:r>
              <a:rPr lang="cs-CZ" dirty="0" smtClean="0"/>
              <a:t>)</a:t>
            </a:r>
            <a:endParaRPr lang="cs-CZ" dirty="0"/>
          </a:p>
          <a:p>
            <a:pPr lvl="1" algn="just"/>
            <a:r>
              <a:rPr lang="cs-CZ" dirty="0" err="1"/>
              <a:t>Disrupt</a:t>
            </a:r>
            <a:r>
              <a:rPr lang="cs-CZ" dirty="0"/>
              <a:t> </a:t>
            </a:r>
            <a:r>
              <a:rPr lang="cs-CZ" dirty="0" err="1"/>
              <a:t>competitor‘s</a:t>
            </a:r>
            <a:r>
              <a:rPr lang="cs-CZ" dirty="0"/>
              <a:t> business</a:t>
            </a:r>
          </a:p>
          <a:p>
            <a:pPr lvl="1" algn="just"/>
            <a:r>
              <a:rPr lang="cs-CZ" dirty="0" err="1"/>
              <a:t>Attract</a:t>
            </a:r>
            <a:r>
              <a:rPr lang="cs-CZ" dirty="0"/>
              <a:t> (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commercial</a:t>
            </a:r>
            <a:r>
              <a:rPr lang="cs-CZ" dirty="0"/>
              <a:t> </a:t>
            </a:r>
            <a:r>
              <a:rPr lang="cs-CZ" dirty="0" err="1"/>
              <a:t>gain</a:t>
            </a:r>
            <a:r>
              <a:rPr lang="cs-CZ" dirty="0"/>
              <a:t>)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visitors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site</a:t>
            </a:r>
            <a:r>
              <a:rPr lang="cs-CZ" dirty="0"/>
              <a:t> via </a:t>
            </a:r>
            <a:r>
              <a:rPr lang="cs-CZ" dirty="0" err="1"/>
              <a:t>confusion</a:t>
            </a:r>
            <a:endParaRPr lang="cs-CZ" dirty="0"/>
          </a:p>
          <a:p>
            <a:pPr algn="just"/>
            <a:r>
              <a:rPr lang="cs-CZ" dirty="0" err="1"/>
              <a:t>Article</a:t>
            </a:r>
            <a:r>
              <a:rPr lang="cs-CZ" dirty="0"/>
              <a:t> 4 (b)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rules</a:t>
            </a:r>
            <a:endParaRPr lang="cs-CZ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37" y="349943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68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Quotation of picture</a:t>
            </a:r>
            <a:endParaRPr lang="sk-SK" smtClean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altLang="cs-CZ" smtClean="0"/>
          </a:p>
          <a:p>
            <a:r>
              <a:rPr lang="sk-SK" altLang="cs-CZ" smtClean="0"/>
              <a:t>http://pegasusservicesgroup.com/images/domain-name.jpg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602038"/>
            <a:ext cx="3643313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ultimate consequence of priority and singularity principles</a:t>
            </a:r>
            <a:endParaRPr lang="sk-SK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mtClean="0"/>
              <a:t>Competition for privileged domain names</a:t>
            </a:r>
          </a:p>
          <a:p>
            <a:r>
              <a:rPr lang="en-US" altLang="cs-CZ" smtClean="0"/>
              <a:t>Fastest user wins the race </a:t>
            </a:r>
          </a:p>
          <a:p>
            <a:r>
              <a:rPr lang="en-US" altLang="cs-CZ" smtClean="0"/>
              <a:t>Creates space for abusive domain name registrations</a:t>
            </a:r>
            <a:endParaRPr lang="cs-CZ" altLang="cs-CZ" smtClean="0"/>
          </a:p>
          <a:p>
            <a:pPr lvl="1"/>
            <a:r>
              <a:rPr lang="cs-CZ" altLang="cs-CZ" smtClean="0"/>
              <a:t>Cybersquatting</a:t>
            </a:r>
          </a:p>
          <a:p>
            <a:pPr lvl="1"/>
            <a:r>
              <a:rPr lang="cs-CZ" altLang="cs-CZ" smtClean="0"/>
              <a:t>Typosquatting</a:t>
            </a:r>
          </a:p>
          <a:p>
            <a:pPr lvl="1"/>
            <a:r>
              <a:rPr lang="cs-CZ" altLang="cs-CZ" smtClean="0"/>
              <a:t>Domain Kiting</a:t>
            </a:r>
          </a:p>
          <a:p>
            <a:pPr lvl="1"/>
            <a:r>
              <a:rPr lang="cs-CZ" altLang="cs-CZ" smtClean="0"/>
              <a:t>Domain Hijacking</a:t>
            </a:r>
            <a:endParaRPr lang="sk-SK" altLang="cs-CZ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5092700"/>
            <a:ext cx="1857375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539750" y="836613"/>
            <a:ext cx="82296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Domain name transfers 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395288" y="1844675"/>
            <a:ext cx="8229600" cy="4324350"/>
          </a:xfrm>
        </p:spPr>
        <p:txBody>
          <a:bodyPr/>
          <a:lstStyle/>
          <a:p>
            <a:r>
              <a:rPr lang="cs-CZ" altLang="cs-CZ" smtClean="0"/>
              <a:t>Sex.com for $13 million in October 2010</a:t>
            </a:r>
          </a:p>
          <a:p>
            <a:r>
              <a:rPr lang="cs-CZ" altLang="cs-CZ" smtClean="0"/>
              <a:t>FB.com for $8.5 million in November 2010</a:t>
            </a:r>
          </a:p>
          <a:p>
            <a:r>
              <a:rPr lang="cs-CZ" altLang="cs-CZ" smtClean="0"/>
              <a:t>Business.com for $7.5 million in December 1999</a:t>
            </a:r>
          </a:p>
          <a:p>
            <a:r>
              <a:rPr lang="cs-CZ" altLang="cs-CZ" smtClean="0"/>
              <a:t>AsSeenOnTv.com $5.1 million in January 2000</a:t>
            </a:r>
          </a:p>
          <a:p>
            <a:r>
              <a:rPr lang="cs-CZ" altLang="cs-CZ" smtClean="0"/>
              <a:t>Toys.com: Toys 'R' Us by auction for $5.1 million in 2009</a:t>
            </a:r>
            <a:r>
              <a:rPr lang="cs-CZ" altLang="cs-CZ" baseline="30000" smtClean="0">
                <a:hlinkClick r:id="rId2"/>
              </a:rPr>
              <a:t>[11]</a:t>
            </a:r>
            <a:endParaRPr lang="cs-CZ" altLang="cs-CZ" smtClean="0"/>
          </a:p>
          <a:p>
            <a:r>
              <a:rPr lang="cs-CZ" altLang="cs-CZ" smtClean="0"/>
              <a:t>Altavista.com for $3.3 million in August 1998</a:t>
            </a:r>
          </a:p>
          <a:p>
            <a:r>
              <a:rPr lang="cs-CZ" altLang="cs-CZ" smtClean="0"/>
              <a:t>Wine.com for $2.9 million in September 1999</a:t>
            </a:r>
          </a:p>
          <a:p>
            <a:r>
              <a:rPr lang="cs-CZ" altLang="cs-CZ" smtClean="0"/>
              <a:t>CreditCards.com for $2.75 million in July 2004</a:t>
            </a:r>
          </a:p>
          <a:p>
            <a:r>
              <a:rPr lang="cs-CZ" altLang="cs-CZ" smtClean="0"/>
              <a:t>Autos.com for $2.2 million in December 1999</a:t>
            </a:r>
          </a:p>
          <a:p>
            <a:pPr>
              <a:buFont typeface="Georgia" panose="02040502050405020303" pitchFamily="18" charset="0"/>
              <a:buNone/>
            </a:pPr>
            <a:endParaRPr lang="cs-CZ" altLang="cs-CZ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controls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DNS?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169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Internet </a:t>
            </a:r>
            <a:r>
              <a:rPr lang="cs-CZ" dirty="0" err="1" smtClean="0"/>
              <a:t>governance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://www.h3dwallpapers.com/wp-content/uploads/2014/08/Anonymous_ma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8920"/>
            <a:ext cx="216024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cpablog.com/storage/united-nations-logo.jpg?__SQUARESPACE_CACHEVERSION=13726827574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8920"/>
            <a:ext cx="2808312" cy="258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40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Dřev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řev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Typ dřeva</Template>
  <TotalTime>1730</TotalTime>
  <Words>1263</Words>
  <Application>Microsoft Office PowerPoint</Application>
  <PresentationFormat>Předvádění na obrazovce (4:3)</PresentationFormat>
  <Paragraphs>222</Paragraphs>
  <Slides>57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5" baseType="lpstr">
      <vt:lpstr>Arial</vt:lpstr>
      <vt:lpstr>Calibri</vt:lpstr>
      <vt:lpstr>Georgia</vt:lpstr>
      <vt:lpstr>Rockwell</vt:lpstr>
      <vt:lpstr>Rockwell Condensed</vt:lpstr>
      <vt:lpstr>Wingdings</vt:lpstr>
      <vt:lpstr>Wingdings 2</vt:lpstr>
      <vt:lpstr>Dřevo</vt:lpstr>
      <vt:lpstr>Law of domain names II</vt:lpstr>
      <vt:lpstr>How domain names are assigned</vt:lpstr>
      <vt:lpstr>Main principles of registration</vt:lpstr>
      <vt:lpstr>ICANN – top authority</vt:lpstr>
      <vt:lpstr>Domain speculations</vt:lpstr>
      <vt:lpstr>The ultimate consequence of priority and singularity principles</vt:lpstr>
      <vt:lpstr>Domain name transfers </vt:lpstr>
      <vt:lpstr>Who controls the DNS?</vt:lpstr>
      <vt:lpstr>Internet governance</vt:lpstr>
      <vt:lpstr>Prezentace aplikace PowerPoint</vt:lpstr>
      <vt:lpstr>Prezentace aplikace PowerPoint</vt:lpstr>
      <vt:lpstr>Proprietory or open format ? </vt:lpstr>
      <vt:lpstr>1982</vt:lpstr>
      <vt:lpstr>1988</vt:lpstr>
      <vt:lpstr>1991 Browser</vt:lpstr>
      <vt:lpstr>ISOC 1992</vt:lpstr>
      <vt:lpstr>1998</vt:lpstr>
      <vt:lpstr>ICANN</vt:lpstr>
      <vt:lpstr>After 2016</vt:lpstr>
      <vt:lpstr>ICANN – top authority</vt:lpstr>
      <vt:lpstr>Prezentace aplikace PowerPoint</vt:lpstr>
      <vt:lpstr>https://www.icann.org/en/system/files/files/iana-stewardship-transition-proposal-10mar16-en.pdf</vt:lpstr>
      <vt:lpstr>ICANN – top authority</vt:lpstr>
      <vt:lpstr>How to get a new TLD?</vt:lpstr>
      <vt:lpstr>HOW many TLD are there now?</vt:lpstr>
      <vt:lpstr>What do they have in common?</vt:lpstr>
      <vt:lpstr>What is harmonized?</vt:lpstr>
      <vt:lpstr>Alternative dispute resolution</vt:lpstr>
      <vt:lpstr>Reasons</vt:lpstr>
      <vt:lpstr>Alternative resolution - principle</vt:lpstr>
      <vt:lpstr>Another problem</vt:lpstr>
      <vt:lpstr>Why Taylor Swift is buying adult web domains (fortune.com)</vt:lpstr>
      <vt:lpstr>.porn as a business model?</vt:lpstr>
      <vt:lpstr>Trends to help trademark and personal rights</vt:lpstr>
      <vt:lpstr>Prezentace aplikace PowerPoint</vt:lpstr>
      <vt:lpstr>RESERVED NAMES</vt:lpstr>
      <vt:lpstr>Trademark Clearinghouse</vt:lpstr>
      <vt:lpstr>SUNRISE PERIODS</vt:lpstr>
      <vt:lpstr>Domain disputes</vt:lpstr>
      <vt:lpstr>How to be legally protected from squatters?</vt:lpstr>
      <vt:lpstr>UNFAIR COMPETITION</vt:lpstr>
      <vt:lpstr>UNFAIR COMPETITION</vt:lpstr>
      <vt:lpstr>Domain names and right for privacy and personality rights</vt:lpstr>
      <vt:lpstr>Possible violations of personal rights</vt:lpstr>
      <vt:lpstr>Protection of company names - § 423 Civil code</vt:lpstr>
      <vt:lpstr>Trademark</vt:lpstr>
      <vt:lpstr>Example</vt:lpstr>
      <vt:lpstr>Example</vt:lpstr>
      <vt:lpstr>Alternative dispute resolution</vt:lpstr>
      <vt:lpstr>Reasons</vt:lpstr>
      <vt:lpstr>Alternative resolution - principle</vt:lpstr>
      <vt:lpstr>Domain .eu</vt:lpstr>
      <vt:lpstr>UDRP process</vt:lpstr>
      <vt:lpstr>1) Identical or confusingly similar</vt:lpstr>
      <vt:lpstr>2) Lack of legitimate interests in generic words</vt:lpstr>
      <vt:lpstr>3) Bad faith </vt:lpstr>
      <vt:lpstr>Quotation of picture</vt:lpstr>
    </vt:vector>
  </TitlesOfParts>
  <Company>doma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Doménová jména a doménové spory</dc:title>
  <dc:creator>misko</dc:creator>
  <cp:lastModifiedBy>Michal Koščík</cp:lastModifiedBy>
  <cp:revision>149</cp:revision>
  <dcterms:created xsi:type="dcterms:W3CDTF">2009-11-08T09:35:53Z</dcterms:created>
  <dcterms:modified xsi:type="dcterms:W3CDTF">2019-03-20T14:32:04Z</dcterms:modified>
</cp:coreProperties>
</file>