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4"/>
  </p:sldMasterIdLst>
  <p:notesMasterIdLst>
    <p:notesMasterId r:id="rId72"/>
  </p:notesMasterIdLst>
  <p:sldIdLst>
    <p:sldId id="350" r:id="rId5"/>
    <p:sldId id="479" r:id="rId6"/>
    <p:sldId id="480" r:id="rId7"/>
    <p:sldId id="545" r:id="rId8"/>
    <p:sldId id="558" r:id="rId9"/>
    <p:sldId id="556" r:id="rId10"/>
    <p:sldId id="557" r:id="rId11"/>
    <p:sldId id="493" r:id="rId12"/>
    <p:sldId id="488" r:id="rId13"/>
    <p:sldId id="494" r:id="rId14"/>
    <p:sldId id="495" r:id="rId15"/>
    <p:sldId id="489" r:id="rId16"/>
    <p:sldId id="497" r:id="rId17"/>
    <p:sldId id="547" r:id="rId18"/>
    <p:sldId id="549" r:id="rId19"/>
    <p:sldId id="548" r:id="rId20"/>
    <p:sldId id="490" r:id="rId21"/>
    <p:sldId id="491" r:id="rId22"/>
    <p:sldId id="554" r:id="rId23"/>
    <p:sldId id="546" r:id="rId24"/>
    <p:sldId id="492" r:id="rId25"/>
    <p:sldId id="555" r:id="rId26"/>
    <p:sldId id="553" r:id="rId27"/>
    <p:sldId id="498" r:id="rId28"/>
    <p:sldId id="500" r:id="rId29"/>
    <p:sldId id="501" r:id="rId30"/>
    <p:sldId id="502" r:id="rId31"/>
    <p:sldId id="503" r:id="rId32"/>
    <p:sldId id="504" r:id="rId33"/>
    <p:sldId id="505" r:id="rId34"/>
    <p:sldId id="506" r:id="rId35"/>
    <p:sldId id="508" r:id="rId36"/>
    <p:sldId id="509" r:id="rId37"/>
    <p:sldId id="510" r:id="rId38"/>
    <p:sldId id="511" r:id="rId39"/>
    <p:sldId id="512" r:id="rId40"/>
    <p:sldId id="513" r:id="rId41"/>
    <p:sldId id="514" r:id="rId42"/>
    <p:sldId id="515" r:id="rId43"/>
    <p:sldId id="516" r:id="rId44"/>
    <p:sldId id="517" r:id="rId45"/>
    <p:sldId id="518" r:id="rId46"/>
    <p:sldId id="519" r:id="rId47"/>
    <p:sldId id="520" r:id="rId48"/>
    <p:sldId id="521" r:id="rId49"/>
    <p:sldId id="522" r:id="rId50"/>
    <p:sldId id="523" r:id="rId51"/>
    <p:sldId id="524" r:id="rId52"/>
    <p:sldId id="525" r:id="rId53"/>
    <p:sldId id="526" r:id="rId54"/>
    <p:sldId id="550" r:id="rId55"/>
    <p:sldId id="551" r:id="rId56"/>
    <p:sldId id="527" r:id="rId57"/>
    <p:sldId id="552" r:id="rId58"/>
    <p:sldId id="528" r:id="rId59"/>
    <p:sldId id="530" r:id="rId60"/>
    <p:sldId id="531" r:id="rId61"/>
    <p:sldId id="532" r:id="rId62"/>
    <p:sldId id="537" r:id="rId63"/>
    <p:sldId id="536" r:id="rId64"/>
    <p:sldId id="542" r:id="rId65"/>
    <p:sldId id="541" r:id="rId66"/>
    <p:sldId id="539" r:id="rId67"/>
    <p:sldId id="560" r:id="rId68"/>
    <p:sldId id="543" r:id="rId69"/>
    <p:sldId id="561" r:id="rId70"/>
    <p:sldId id="477" r:id="rId7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8C9F4-5124-430A-9941-4D96A46905B8}" v="6" dt="2019-03-13T13:47:36.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87" y="38"/>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12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el Loutocký" userId="45810d7c-c5bb-4314-8690-b3eafda1bbe4" providerId="ADAL" clId="{D498C9F4-5124-430A-9941-4D96A46905B8}"/>
    <pc:docChg chg="custSel addSld delSld modSld">
      <pc:chgData name="Pavel Loutocký" userId="45810d7c-c5bb-4314-8690-b3eafda1bbe4" providerId="ADAL" clId="{D498C9F4-5124-430A-9941-4D96A46905B8}" dt="2019-03-13T14:00:44.405" v="233" actId="20577"/>
      <pc:docMkLst>
        <pc:docMk/>
      </pc:docMkLst>
      <pc:sldChg chg="del">
        <pc:chgData name="Pavel Loutocký" userId="45810d7c-c5bb-4314-8690-b3eafda1bbe4" providerId="ADAL" clId="{D498C9F4-5124-430A-9941-4D96A46905B8}" dt="2019-03-13T13:39:47.377" v="54" actId="2696"/>
        <pc:sldMkLst>
          <pc:docMk/>
          <pc:sldMk cId="3106497988" sldId="529"/>
        </pc:sldMkLst>
      </pc:sldChg>
      <pc:sldChg chg="del">
        <pc:chgData name="Pavel Loutocký" userId="45810d7c-c5bb-4314-8690-b3eafda1bbe4" providerId="ADAL" clId="{D498C9F4-5124-430A-9941-4D96A46905B8}" dt="2019-03-13T13:40:00.980" v="55" actId="2696"/>
        <pc:sldMkLst>
          <pc:docMk/>
          <pc:sldMk cId="897340873" sldId="533"/>
        </pc:sldMkLst>
      </pc:sldChg>
      <pc:sldChg chg="del">
        <pc:chgData name="Pavel Loutocký" userId="45810d7c-c5bb-4314-8690-b3eafda1bbe4" providerId="ADAL" clId="{D498C9F4-5124-430A-9941-4D96A46905B8}" dt="2019-03-13T13:40:02.719" v="56" actId="2696"/>
        <pc:sldMkLst>
          <pc:docMk/>
          <pc:sldMk cId="3736107815" sldId="534"/>
        </pc:sldMkLst>
      </pc:sldChg>
      <pc:sldChg chg="del">
        <pc:chgData name="Pavel Loutocký" userId="45810d7c-c5bb-4314-8690-b3eafda1bbe4" providerId="ADAL" clId="{D498C9F4-5124-430A-9941-4D96A46905B8}" dt="2019-03-13T13:40:03.759" v="57" actId="2696"/>
        <pc:sldMkLst>
          <pc:docMk/>
          <pc:sldMk cId="671353793" sldId="535"/>
        </pc:sldMkLst>
      </pc:sldChg>
      <pc:sldChg chg="modSp">
        <pc:chgData name="Pavel Loutocký" userId="45810d7c-c5bb-4314-8690-b3eafda1bbe4" providerId="ADAL" clId="{D498C9F4-5124-430A-9941-4D96A46905B8}" dt="2019-03-13T13:40:32.905" v="93" actId="20577"/>
        <pc:sldMkLst>
          <pc:docMk/>
          <pc:sldMk cId="542900639" sldId="537"/>
        </pc:sldMkLst>
        <pc:spChg chg="mod">
          <ac:chgData name="Pavel Loutocký" userId="45810d7c-c5bb-4314-8690-b3eafda1bbe4" providerId="ADAL" clId="{D498C9F4-5124-430A-9941-4D96A46905B8}" dt="2019-03-13T13:40:32.905" v="93" actId="20577"/>
          <ac:spMkLst>
            <pc:docMk/>
            <pc:sldMk cId="542900639" sldId="537"/>
            <ac:spMk id="3" creationId="{00000000-0000-0000-0000-000000000000}"/>
          </ac:spMkLst>
        </pc:spChg>
      </pc:sldChg>
      <pc:sldChg chg="del">
        <pc:chgData name="Pavel Loutocký" userId="45810d7c-c5bb-4314-8690-b3eafda1bbe4" providerId="ADAL" clId="{D498C9F4-5124-430A-9941-4D96A46905B8}" dt="2019-03-13T13:37:06.651" v="53" actId="2696"/>
        <pc:sldMkLst>
          <pc:docMk/>
          <pc:sldMk cId="4134439565" sldId="540"/>
        </pc:sldMkLst>
      </pc:sldChg>
      <pc:sldChg chg="add">
        <pc:chgData name="Pavel Loutocký" userId="45810d7c-c5bb-4314-8690-b3eafda1bbe4" providerId="ADAL" clId="{D498C9F4-5124-430A-9941-4D96A46905B8}" dt="2019-03-13T13:35:45.230" v="52"/>
        <pc:sldMkLst>
          <pc:docMk/>
          <pc:sldMk cId="2733453081" sldId="545"/>
        </pc:sldMkLst>
      </pc:sldChg>
      <pc:sldChg chg="modSp del">
        <pc:chgData name="Pavel Loutocký" userId="45810d7c-c5bb-4314-8690-b3eafda1bbe4" providerId="ADAL" clId="{D498C9F4-5124-430A-9941-4D96A46905B8}" dt="2019-03-13T13:35:40.559" v="50" actId="2696"/>
        <pc:sldMkLst>
          <pc:docMk/>
          <pc:sldMk cId="4088335683" sldId="545"/>
        </pc:sldMkLst>
        <pc:spChg chg="mod">
          <ac:chgData name="Pavel Loutocký" userId="45810d7c-c5bb-4314-8690-b3eafda1bbe4" providerId="ADAL" clId="{D498C9F4-5124-430A-9941-4D96A46905B8}" dt="2019-03-13T13:33:59.651" v="28" actId="6549"/>
          <ac:spMkLst>
            <pc:docMk/>
            <pc:sldMk cId="4088335683" sldId="545"/>
            <ac:spMk id="63491" creationId="{00000000-0000-0000-0000-000000000000}"/>
          </ac:spMkLst>
        </pc:spChg>
      </pc:sldChg>
      <pc:sldChg chg="modSp add del">
        <pc:chgData name="Pavel Loutocký" userId="45810d7c-c5bb-4314-8690-b3eafda1bbe4" providerId="ADAL" clId="{D498C9F4-5124-430A-9941-4D96A46905B8}" dt="2019-03-13T13:35:40.582" v="51" actId="2696"/>
        <pc:sldMkLst>
          <pc:docMk/>
          <pc:sldMk cId="1003947818" sldId="558"/>
        </pc:sldMkLst>
        <pc:spChg chg="mod">
          <ac:chgData name="Pavel Loutocký" userId="45810d7c-c5bb-4314-8690-b3eafda1bbe4" providerId="ADAL" clId="{D498C9F4-5124-430A-9941-4D96A46905B8}" dt="2019-03-13T13:33:54.150" v="27" actId="20577"/>
          <ac:spMkLst>
            <pc:docMk/>
            <pc:sldMk cId="1003947818" sldId="558"/>
            <ac:spMk id="63490" creationId="{00000000-0000-0000-0000-000000000000}"/>
          </ac:spMkLst>
        </pc:spChg>
        <pc:spChg chg="mod">
          <ac:chgData name="Pavel Loutocký" userId="45810d7c-c5bb-4314-8690-b3eafda1bbe4" providerId="ADAL" clId="{D498C9F4-5124-430A-9941-4D96A46905B8}" dt="2019-03-13T13:35:10.505" v="49" actId="20577"/>
          <ac:spMkLst>
            <pc:docMk/>
            <pc:sldMk cId="1003947818" sldId="558"/>
            <ac:spMk id="63491" creationId="{00000000-0000-0000-0000-000000000000}"/>
          </ac:spMkLst>
        </pc:spChg>
      </pc:sldChg>
      <pc:sldChg chg="add">
        <pc:chgData name="Pavel Loutocký" userId="45810d7c-c5bb-4314-8690-b3eafda1bbe4" providerId="ADAL" clId="{D498C9F4-5124-430A-9941-4D96A46905B8}" dt="2019-03-13T13:35:45.230" v="52"/>
        <pc:sldMkLst>
          <pc:docMk/>
          <pc:sldMk cId="2078081050" sldId="558"/>
        </pc:sldMkLst>
      </pc:sldChg>
      <pc:sldChg chg="add del">
        <pc:chgData name="Pavel Loutocký" userId="45810d7c-c5bb-4314-8690-b3eafda1bbe4" providerId="ADAL" clId="{D498C9F4-5124-430A-9941-4D96A46905B8}" dt="2019-03-13T13:47:12.642" v="96" actId="2696"/>
        <pc:sldMkLst>
          <pc:docMk/>
          <pc:sldMk cId="2051610404" sldId="559"/>
        </pc:sldMkLst>
      </pc:sldChg>
      <pc:sldChg chg="modSp add">
        <pc:chgData name="Pavel Loutocký" userId="45810d7c-c5bb-4314-8690-b3eafda1bbe4" providerId="ADAL" clId="{D498C9F4-5124-430A-9941-4D96A46905B8}" dt="2019-03-13T13:47:23.098" v="120" actId="20577"/>
        <pc:sldMkLst>
          <pc:docMk/>
          <pc:sldMk cId="3965975586" sldId="560"/>
        </pc:sldMkLst>
        <pc:spChg chg="mod">
          <ac:chgData name="Pavel Loutocký" userId="45810d7c-c5bb-4314-8690-b3eafda1bbe4" providerId="ADAL" clId="{D498C9F4-5124-430A-9941-4D96A46905B8}" dt="2019-03-13T13:47:23.098" v="120" actId="20577"/>
          <ac:spMkLst>
            <pc:docMk/>
            <pc:sldMk cId="3965975586" sldId="560"/>
            <ac:spMk id="4" creationId="{00000000-0000-0000-0000-000000000000}"/>
          </ac:spMkLst>
        </pc:spChg>
      </pc:sldChg>
      <pc:sldChg chg="modSp add">
        <pc:chgData name="Pavel Loutocký" userId="45810d7c-c5bb-4314-8690-b3eafda1bbe4" providerId="ADAL" clId="{D498C9F4-5124-430A-9941-4D96A46905B8}" dt="2019-03-13T14:00:44.405" v="233" actId="20577"/>
        <pc:sldMkLst>
          <pc:docMk/>
          <pc:sldMk cId="4226076122" sldId="561"/>
        </pc:sldMkLst>
        <pc:spChg chg="mod">
          <ac:chgData name="Pavel Loutocký" userId="45810d7c-c5bb-4314-8690-b3eafda1bbe4" providerId="ADAL" clId="{D498C9F4-5124-430A-9941-4D96A46905B8}" dt="2019-03-13T13:47:54.649" v="155" actId="14100"/>
          <ac:spMkLst>
            <pc:docMk/>
            <pc:sldMk cId="4226076122" sldId="561"/>
            <ac:spMk id="2" creationId="{00000000-0000-0000-0000-000000000000}"/>
          </ac:spMkLst>
        </pc:spChg>
        <pc:spChg chg="mod">
          <ac:chgData name="Pavel Loutocký" userId="45810d7c-c5bb-4314-8690-b3eafda1bbe4" providerId="ADAL" clId="{D498C9F4-5124-430A-9941-4D96A46905B8}" dt="2019-03-13T14:00:44.405" v="233" actId="20577"/>
          <ac:spMkLst>
            <pc:docMk/>
            <pc:sldMk cId="4226076122" sldId="56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38FAE-8A0F-4FFB-B9D2-86920012FC1B}" type="datetimeFigureOut">
              <a:rPr lang="cs-CZ" smtClean="0"/>
              <a:pPr/>
              <a:t>13.03.2019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642FE-A17F-418B-BDE6-55891AAC6188}" type="slidenum">
              <a:rPr lang="cs-CZ" smtClean="0"/>
              <a:pPr/>
              <a:t>‹#›</a:t>
            </a:fld>
            <a:endParaRPr lang="cs-CZ"/>
          </a:p>
        </p:txBody>
      </p:sp>
    </p:spTree>
    <p:extLst>
      <p:ext uri="{BB962C8B-B14F-4D97-AF65-F5344CB8AC3E}">
        <p14:creationId xmlns:p14="http://schemas.microsoft.com/office/powerpoint/2010/main" val="250370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83642FE-A17F-418B-BDE6-55891AAC6188}" type="slidenum">
              <a:rPr lang="cs-CZ" smtClean="0"/>
              <a:pPr/>
              <a:t>1</a:t>
            </a:fld>
            <a:endParaRPr lang="cs-CZ"/>
          </a:p>
        </p:txBody>
      </p:sp>
    </p:spTree>
    <p:extLst>
      <p:ext uri="{BB962C8B-B14F-4D97-AF65-F5344CB8AC3E}">
        <p14:creationId xmlns:p14="http://schemas.microsoft.com/office/powerpoint/2010/main" val="330634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48</a:t>
            </a:fld>
            <a:endParaRPr lang="cs-CZ"/>
          </a:p>
        </p:txBody>
      </p:sp>
    </p:spTree>
    <p:extLst>
      <p:ext uri="{BB962C8B-B14F-4D97-AF65-F5344CB8AC3E}">
        <p14:creationId xmlns:p14="http://schemas.microsoft.com/office/powerpoint/2010/main" val="351558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50</a:t>
            </a:fld>
            <a:endParaRPr lang="cs-CZ"/>
          </a:p>
        </p:txBody>
      </p:sp>
    </p:spTree>
    <p:extLst>
      <p:ext uri="{BB962C8B-B14F-4D97-AF65-F5344CB8AC3E}">
        <p14:creationId xmlns:p14="http://schemas.microsoft.com/office/powerpoint/2010/main" val="83325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51</a:t>
            </a:fld>
            <a:endParaRPr lang="cs-CZ"/>
          </a:p>
        </p:txBody>
      </p:sp>
    </p:spTree>
    <p:extLst>
      <p:ext uri="{BB962C8B-B14F-4D97-AF65-F5344CB8AC3E}">
        <p14:creationId xmlns:p14="http://schemas.microsoft.com/office/powerpoint/2010/main" val="833258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53</a:t>
            </a:fld>
            <a:endParaRPr lang="cs-CZ"/>
          </a:p>
        </p:txBody>
      </p:sp>
    </p:spTree>
    <p:extLst>
      <p:ext uri="{BB962C8B-B14F-4D97-AF65-F5344CB8AC3E}">
        <p14:creationId xmlns:p14="http://schemas.microsoft.com/office/powerpoint/2010/main" val="226217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54</a:t>
            </a:fld>
            <a:endParaRPr lang="cs-CZ"/>
          </a:p>
        </p:txBody>
      </p:sp>
    </p:spTree>
    <p:extLst>
      <p:ext uri="{BB962C8B-B14F-4D97-AF65-F5344CB8AC3E}">
        <p14:creationId xmlns:p14="http://schemas.microsoft.com/office/powerpoint/2010/main" val="2262177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55</a:t>
            </a:fld>
            <a:endParaRPr lang="cs-CZ"/>
          </a:p>
        </p:txBody>
      </p:sp>
    </p:spTree>
    <p:extLst>
      <p:ext uri="{BB962C8B-B14F-4D97-AF65-F5344CB8AC3E}">
        <p14:creationId xmlns:p14="http://schemas.microsoft.com/office/powerpoint/2010/main" val="2632939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56</a:t>
            </a:fld>
            <a:endParaRPr lang="cs-CZ"/>
          </a:p>
        </p:txBody>
      </p:sp>
    </p:spTree>
    <p:extLst>
      <p:ext uri="{BB962C8B-B14F-4D97-AF65-F5344CB8AC3E}">
        <p14:creationId xmlns:p14="http://schemas.microsoft.com/office/powerpoint/2010/main" val="285226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57</a:t>
            </a:fld>
            <a:endParaRPr lang="cs-CZ"/>
          </a:p>
        </p:txBody>
      </p:sp>
    </p:spTree>
    <p:extLst>
      <p:ext uri="{BB962C8B-B14F-4D97-AF65-F5344CB8AC3E}">
        <p14:creationId xmlns:p14="http://schemas.microsoft.com/office/powerpoint/2010/main" val="1960957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58</a:t>
            </a:fld>
            <a:endParaRPr lang="cs-CZ"/>
          </a:p>
        </p:txBody>
      </p:sp>
    </p:spTree>
    <p:extLst>
      <p:ext uri="{BB962C8B-B14F-4D97-AF65-F5344CB8AC3E}">
        <p14:creationId xmlns:p14="http://schemas.microsoft.com/office/powerpoint/2010/main" val="353032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59</a:t>
            </a:fld>
            <a:endParaRPr lang="cs-CZ"/>
          </a:p>
        </p:txBody>
      </p:sp>
    </p:spTree>
    <p:extLst>
      <p:ext uri="{BB962C8B-B14F-4D97-AF65-F5344CB8AC3E}">
        <p14:creationId xmlns:p14="http://schemas.microsoft.com/office/powerpoint/2010/main" val="104875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27</a:t>
            </a:fld>
            <a:endParaRPr lang="cs-CZ"/>
          </a:p>
        </p:txBody>
      </p:sp>
    </p:spTree>
    <p:extLst>
      <p:ext uri="{BB962C8B-B14F-4D97-AF65-F5344CB8AC3E}">
        <p14:creationId xmlns:p14="http://schemas.microsoft.com/office/powerpoint/2010/main" val="174931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61</a:t>
            </a:fld>
            <a:endParaRPr lang="cs-CZ"/>
          </a:p>
        </p:txBody>
      </p:sp>
    </p:spTree>
    <p:extLst>
      <p:ext uri="{BB962C8B-B14F-4D97-AF65-F5344CB8AC3E}">
        <p14:creationId xmlns:p14="http://schemas.microsoft.com/office/powerpoint/2010/main" val="3092994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62</a:t>
            </a:fld>
            <a:endParaRPr lang="cs-CZ"/>
          </a:p>
        </p:txBody>
      </p:sp>
    </p:spTree>
    <p:extLst>
      <p:ext uri="{BB962C8B-B14F-4D97-AF65-F5344CB8AC3E}">
        <p14:creationId xmlns:p14="http://schemas.microsoft.com/office/powerpoint/2010/main" val="992478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63</a:t>
            </a:fld>
            <a:endParaRPr lang="cs-CZ"/>
          </a:p>
        </p:txBody>
      </p:sp>
    </p:spTree>
    <p:extLst>
      <p:ext uri="{BB962C8B-B14F-4D97-AF65-F5344CB8AC3E}">
        <p14:creationId xmlns:p14="http://schemas.microsoft.com/office/powerpoint/2010/main" val="3211135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64</a:t>
            </a:fld>
            <a:endParaRPr lang="cs-CZ"/>
          </a:p>
        </p:txBody>
      </p:sp>
    </p:spTree>
    <p:extLst>
      <p:ext uri="{BB962C8B-B14F-4D97-AF65-F5344CB8AC3E}">
        <p14:creationId xmlns:p14="http://schemas.microsoft.com/office/powerpoint/2010/main" val="1537694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65</a:t>
            </a:fld>
            <a:endParaRPr lang="cs-CZ"/>
          </a:p>
        </p:txBody>
      </p:sp>
    </p:spTree>
    <p:extLst>
      <p:ext uri="{BB962C8B-B14F-4D97-AF65-F5344CB8AC3E}">
        <p14:creationId xmlns:p14="http://schemas.microsoft.com/office/powerpoint/2010/main" val="964756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66</a:t>
            </a:fld>
            <a:endParaRPr lang="cs-CZ"/>
          </a:p>
        </p:txBody>
      </p:sp>
    </p:spTree>
    <p:extLst>
      <p:ext uri="{BB962C8B-B14F-4D97-AF65-F5344CB8AC3E}">
        <p14:creationId xmlns:p14="http://schemas.microsoft.com/office/powerpoint/2010/main" val="2203013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67</a:t>
            </a:fld>
            <a:endParaRPr lang="cs-CZ"/>
          </a:p>
        </p:txBody>
      </p:sp>
    </p:spTree>
    <p:extLst>
      <p:ext uri="{BB962C8B-B14F-4D97-AF65-F5344CB8AC3E}">
        <p14:creationId xmlns:p14="http://schemas.microsoft.com/office/powerpoint/2010/main" val="256124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31</a:t>
            </a:fld>
            <a:endParaRPr lang="cs-CZ"/>
          </a:p>
        </p:txBody>
      </p:sp>
    </p:spTree>
    <p:extLst>
      <p:ext uri="{BB962C8B-B14F-4D97-AF65-F5344CB8AC3E}">
        <p14:creationId xmlns:p14="http://schemas.microsoft.com/office/powerpoint/2010/main" val="171979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A5D3BF3-D352-46FC-8343-31F56E6730EA}" type="slidenum">
              <a:rPr lang="cs-CZ" smtClean="0"/>
              <a:pPr/>
              <a:t>32</a:t>
            </a:fld>
            <a:endParaRPr lang="cs-CZ"/>
          </a:p>
        </p:txBody>
      </p:sp>
    </p:spTree>
    <p:extLst>
      <p:ext uri="{BB962C8B-B14F-4D97-AF65-F5344CB8AC3E}">
        <p14:creationId xmlns:p14="http://schemas.microsoft.com/office/powerpoint/2010/main" val="216352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42</a:t>
            </a:fld>
            <a:endParaRPr lang="cs-CZ"/>
          </a:p>
        </p:txBody>
      </p:sp>
    </p:spTree>
    <p:extLst>
      <p:ext uri="{BB962C8B-B14F-4D97-AF65-F5344CB8AC3E}">
        <p14:creationId xmlns:p14="http://schemas.microsoft.com/office/powerpoint/2010/main" val="305004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43</a:t>
            </a:fld>
            <a:endParaRPr lang="cs-CZ"/>
          </a:p>
        </p:txBody>
      </p:sp>
    </p:spTree>
    <p:extLst>
      <p:ext uri="{BB962C8B-B14F-4D97-AF65-F5344CB8AC3E}">
        <p14:creationId xmlns:p14="http://schemas.microsoft.com/office/powerpoint/2010/main" val="290994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45</a:t>
            </a:fld>
            <a:endParaRPr lang="cs-CZ"/>
          </a:p>
        </p:txBody>
      </p:sp>
    </p:spTree>
    <p:extLst>
      <p:ext uri="{BB962C8B-B14F-4D97-AF65-F5344CB8AC3E}">
        <p14:creationId xmlns:p14="http://schemas.microsoft.com/office/powerpoint/2010/main" val="392992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46</a:t>
            </a:fld>
            <a:endParaRPr lang="cs-CZ"/>
          </a:p>
        </p:txBody>
      </p:sp>
    </p:spTree>
    <p:extLst>
      <p:ext uri="{BB962C8B-B14F-4D97-AF65-F5344CB8AC3E}">
        <p14:creationId xmlns:p14="http://schemas.microsoft.com/office/powerpoint/2010/main" val="20661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47</a:t>
            </a:fld>
            <a:endParaRPr lang="cs-CZ"/>
          </a:p>
        </p:txBody>
      </p:sp>
    </p:spTree>
    <p:extLst>
      <p:ext uri="{BB962C8B-B14F-4D97-AF65-F5344CB8AC3E}">
        <p14:creationId xmlns:p14="http://schemas.microsoft.com/office/powerpoint/2010/main" val="294048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75C9000A-0134-4EFE-A3B6-9B9C8107EE86}" type="datetimeFigureOut">
              <a:rPr lang="cs-CZ" smtClean="0"/>
              <a:pPr/>
              <a:t>13.03.2019</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11" name="Obdélník 10"/>
          <p:cNvSpPr/>
          <p:nvPr userDrawn="1"/>
        </p:nvSpPr>
        <p:spPr>
          <a:xfrm>
            <a:off x="467544" y="1484784"/>
            <a:ext cx="439248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75C9000A-0134-4EFE-A3B6-9B9C8107EE86}" type="datetimeFigureOut">
              <a:rPr lang="cs-CZ" smtClean="0"/>
              <a:pPr/>
              <a:t>13.03.2019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75C9000A-0134-4EFE-A3B6-9B9C8107EE86}" type="datetimeFigureOut">
              <a:rPr lang="cs-CZ" smtClean="0"/>
              <a:pPr/>
              <a:t>13.03.2019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cs-CZ"/>
              <a:t>Klepnutím lze upravit styl předlohy nadpisů.</a:t>
            </a:r>
            <a:endParaRPr/>
          </a:p>
        </p:txBody>
      </p:sp>
      <p:sp>
        <p:nvSpPr>
          <p:cNvPr id="3" name="Rectangle 2"/>
          <p:cNvSpPr>
            <a:spLocks noGrp="1"/>
          </p:cNvSpPr>
          <p:nvPr>
            <p:ph type="dt" sz="half" idx="10"/>
          </p:nvPr>
        </p:nvSpPr>
        <p:spPr/>
        <p:txBody>
          <a:bodyPr/>
          <a:lstStyle/>
          <a:p>
            <a:fld id="{E4606EA6-EFEA-4C30-9264-4F9291A5780D}" type="datetime1">
              <a:rPr lang="cs-CZ"/>
              <a:pPr/>
              <a:t>13.03.2019</a:t>
            </a:fld>
            <a:endParaRPr kumimoji="0" lang="cs-CZ"/>
          </a:p>
        </p:txBody>
      </p:sp>
      <p:sp>
        <p:nvSpPr>
          <p:cNvPr id="4" name="Rectangle 3"/>
          <p:cNvSpPr>
            <a:spLocks noGrp="1"/>
          </p:cNvSpPr>
          <p:nvPr>
            <p:ph type="ftr" sz="quarter" idx="11"/>
          </p:nvPr>
        </p:nvSpPr>
        <p:spPr/>
        <p:txBody>
          <a:bodyPr/>
          <a:lstStyle/>
          <a:p>
            <a:endParaRPr kumimoji="0" lang="cs-CZ"/>
          </a:p>
        </p:txBody>
      </p:sp>
      <p:sp>
        <p:nvSpPr>
          <p:cNvPr id="5" name="Rectangle 4"/>
          <p:cNvSpPr>
            <a:spLocks noGrp="1"/>
          </p:cNvSpPr>
          <p:nvPr>
            <p:ph type="sldNum" sz="quarter" idx="12"/>
          </p:nvPr>
        </p:nvSpPr>
        <p:spPr/>
        <p:txBody>
          <a:bodyPr/>
          <a:lstStyle/>
          <a:p>
            <a:pPr algn="ctr"/>
            <a:fld id="{8F82E0A0-C266-4798-8C8F-B9F91E9DA37E}" type="slidenum">
              <a:rPr kumimoji="0" lang="cs-CZ" sz="1700" b="1">
                <a:solidFill>
                  <a:srgbClr val="FFFFFF"/>
                </a:solidFill>
              </a:rPr>
              <a:pPr algn="ctr"/>
              <a:t>‹#›</a:t>
            </a:fld>
            <a:endParaRPr kumimoji="0" lang="cs-CZ" dirty="0"/>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Tree>
    <p:extLst>
      <p:ext uri="{BB962C8B-B14F-4D97-AF65-F5344CB8AC3E}">
        <p14:creationId xmlns:p14="http://schemas.microsoft.com/office/powerpoint/2010/main" val="194665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5C9000A-0134-4EFE-A3B6-9B9C8107EE86}" type="datetimeFigureOut">
              <a:rPr lang="cs-CZ" smtClean="0"/>
              <a:pPr/>
              <a:t>13.03.2019</a:t>
            </a:fld>
            <a:endParaRPr lang="cs-CZ"/>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7" name="Date Placeholder 6"/>
          <p:cNvSpPr>
            <a:spLocks noGrp="1"/>
          </p:cNvSpPr>
          <p:nvPr>
            <p:ph type="dt" sz="half" idx="10"/>
          </p:nvPr>
        </p:nvSpPr>
        <p:spPr/>
        <p:txBody>
          <a:bodyPr/>
          <a:lstStyle/>
          <a:p>
            <a:fld id="{75C9000A-0134-4EFE-A3B6-9B9C8107EE86}" type="datetimeFigureOut">
              <a:rPr lang="cs-CZ" smtClean="0"/>
              <a:pPr/>
              <a:t>13.03.2019</a:t>
            </a:fld>
            <a:endParaRPr lang="cs-CZ"/>
          </a:p>
        </p:txBody>
      </p:sp>
      <p:sp>
        <p:nvSpPr>
          <p:cNvPr id="8" name="Slide Number Placeholder 7"/>
          <p:cNvSpPr>
            <a:spLocks noGrp="1"/>
          </p:cNvSpPr>
          <p:nvPr>
            <p:ph type="sldNum" sz="quarter" idx="11"/>
          </p:nvPr>
        </p:nvSpPr>
        <p:spPr/>
        <p:txBody>
          <a:bodyPr/>
          <a:lstStyle/>
          <a:p>
            <a:fld id="{5705EB7B-411B-4A11-985E-C8AADE27BCAB}" type="slidenum">
              <a:rPr lang="cs-CZ" smtClean="0"/>
              <a:pPr/>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5C9000A-0134-4EFE-A3B6-9B9C8107EE86}" type="datetimeFigureOut">
              <a:rPr lang="cs-CZ" smtClean="0"/>
              <a:pPr/>
              <a:t>13.03.2019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5C9000A-0134-4EFE-A3B6-9B9C8107EE86}" type="datetimeFigureOut">
              <a:rPr lang="cs-CZ" smtClean="0"/>
              <a:pPr/>
              <a:t>13.03.2019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75C9000A-0134-4EFE-A3B6-9B9C8107EE86}" type="datetimeFigureOut">
              <a:rPr lang="cs-CZ" smtClean="0"/>
              <a:pPr/>
              <a:t>13.03.2019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9000A-0134-4EFE-A3B6-9B9C8107EE86}" type="datetimeFigureOut">
              <a:rPr lang="cs-CZ" smtClean="0"/>
              <a:pPr/>
              <a:t>13.03.2019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5C9000A-0134-4EFE-A3B6-9B9C8107EE86}" type="datetimeFigureOut">
              <a:rPr lang="cs-CZ" smtClean="0"/>
              <a:pPr/>
              <a:t>13.03.2019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05EB7B-411B-4A11-985E-C8AADE27BCAB}" type="slidenum">
              <a:rPr lang="cs-CZ" smtClean="0"/>
              <a:pPr/>
              <a:t>‹#›</a:t>
            </a:fld>
            <a:endParaRPr lang="cs-CZ"/>
          </a:p>
        </p:txBody>
      </p:sp>
      <p:sp>
        <p:nvSpPr>
          <p:cNvPr id="8" name="Title 7"/>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5C9000A-0134-4EFE-A3B6-9B9C8107EE86}" type="datetimeFigureOut">
              <a:rPr lang="cs-CZ" smtClean="0"/>
              <a:pPr/>
              <a:t>13.03.2019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05EB7B-411B-4A11-985E-C8AADE27BCAB}" type="slidenum">
              <a:rPr lang="cs-CZ" smtClean="0"/>
              <a:pPr/>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5C9000A-0134-4EFE-A3B6-9B9C8107EE86}" type="datetimeFigureOut">
              <a:rPr lang="cs-CZ" smtClean="0"/>
              <a:pPr/>
              <a:t>13.03.2019</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cs-CZ"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705EB7B-411B-4A11-985E-C8AADE27BCAB}" type="slidenum">
              <a:rPr lang="cs-CZ" smtClean="0"/>
              <a:pPr/>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cann.org/resources/pages/providers-6d-2012-02-25-en" TargetMode="External"/><Relationship Id="rId2" Type="http://schemas.openxmlformats.org/officeDocument/2006/relationships/hyperlink" Target="https://www.icann.org/resources/pages/help/dndr/udrp-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nic.cz/page/314/pravidla-a-postup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ec.europa.eu/ipg/basics/urls/doteu_en.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dr.e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hyperlink" Target="http://www.uncitral.org/uncitral/commission/working_groups/3Online_Dispute_Resolution.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9512" y="5157192"/>
            <a:ext cx="8784976" cy="1085800"/>
          </a:xfrm>
        </p:spPr>
        <p:txBody>
          <a:bodyPr>
            <a:noAutofit/>
          </a:bodyPr>
          <a:lstStyle/>
          <a:p>
            <a:pPr algn="ctr"/>
            <a:r>
              <a:rPr lang="en-US" sz="2400" dirty="0"/>
              <a:t>  Introduction to alternative dispute resolution and ODR, Domain names within the .</a:t>
            </a:r>
            <a:r>
              <a:rPr lang="en-US" sz="2400" dirty="0" err="1"/>
              <a:t>cz</a:t>
            </a:r>
            <a:r>
              <a:rPr lang="en-US" sz="2400" dirty="0"/>
              <a:t> domain and .</a:t>
            </a:r>
            <a:r>
              <a:rPr lang="en-US" sz="2400" dirty="0" err="1"/>
              <a:t>eu</a:t>
            </a:r>
            <a:r>
              <a:rPr lang="en-US" sz="2400" dirty="0"/>
              <a:t> domain</a:t>
            </a:r>
            <a:endParaRPr lang="cs-CZ" sz="2400" dirty="0"/>
          </a:p>
        </p:txBody>
      </p:sp>
      <p:sp>
        <p:nvSpPr>
          <p:cNvPr id="4" name="Content Placeholder 2"/>
          <p:cNvSpPr txBox="1">
            <a:spLocks/>
          </p:cNvSpPr>
          <p:nvPr/>
        </p:nvSpPr>
        <p:spPr>
          <a:xfrm>
            <a:off x="734616" y="6461720"/>
            <a:ext cx="8064896" cy="44043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cs-CZ" sz="1400" dirty="0"/>
              <a:t>Mgr. Pavel </a:t>
            </a:r>
            <a:r>
              <a:rPr lang="cs-CZ" sz="1400" dirty="0" err="1"/>
              <a:t>Loutocký</a:t>
            </a:r>
            <a:r>
              <a:rPr lang="cs-CZ" sz="1400" dirty="0"/>
              <a:t>, BA (Hons)</a:t>
            </a:r>
          </a:p>
        </p:txBody>
      </p:sp>
      <p:pic>
        <p:nvPicPr>
          <p:cNvPr id="2" name="Picture 2" descr="\\flsrv\profiles\210290\Desktop\Domain-N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3408"/>
            <a:ext cx="6583697" cy="5255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ovéPole 5"/>
          <p:cNvSpPr txBox="1"/>
          <p:nvPr/>
        </p:nvSpPr>
        <p:spPr>
          <a:xfrm>
            <a:off x="2915815" y="5589240"/>
            <a:ext cx="3134191" cy="1015663"/>
          </a:xfrm>
          <a:prstGeom prst="rect">
            <a:avLst/>
          </a:prstGeom>
          <a:noFill/>
        </p:spPr>
        <p:txBody>
          <a:bodyPr wrap="none" rtlCol="0">
            <a:spAutoFit/>
          </a:bodyPr>
          <a:lstStyle/>
          <a:p>
            <a:r>
              <a:rPr lang="cs-CZ" sz="6000" b="1" dirty="0">
                <a:solidFill>
                  <a:schemeClr val="bg1"/>
                </a:solidFill>
              </a:rPr>
              <a:t>#WWYD</a:t>
            </a:r>
            <a:endParaRPr lang="en-GB" sz="6000" b="1" dirty="0">
              <a:solidFill>
                <a:schemeClr val="bg1"/>
              </a:solidFill>
            </a:endParaRPr>
          </a:p>
        </p:txBody>
      </p:sp>
      <p:sp>
        <p:nvSpPr>
          <p:cNvPr id="7" name="TextovéPole 6"/>
          <p:cNvSpPr txBox="1"/>
          <p:nvPr/>
        </p:nvSpPr>
        <p:spPr>
          <a:xfrm>
            <a:off x="3043254" y="20223"/>
            <a:ext cx="2879314" cy="5386090"/>
          </a:xfrm>
          <a:prstGeom prst="rect">
            <a:avLst/>
          </a:prstGeom>
          <a:noFill/>
        </p:spPr>
        <p:txBody>
          <a:bodyPr wrap="none" rtlCol="0">
            <a:spAutoFit/>
          </a:bodyPr>
          <a:lstStyle/>
          <a:p>
            <a:r>
              <a:rPr lang="cs-CZ" sz="34400" b="1" dirty="0">
                <a:solidFill>
                  <a:schemeClr val="bg1"/>
                </a:solidFill>
              </a:rPr>
              <a:t>?</a:t>
            </a:r>
            <a:endParaRPr lang="en-GB" b="1" dirty="0">
              <a:solidFill>
                <a:schemeClr val="bg1"/>
              </a:solidFill>
            </a:endParaRPr>
          </a:p>
        </p:txBody>
      </p:sp>
    </p:spTree>
    <p:extLst>
      <p:ext uri="{BB962C8B-B14F-4D97-AF65-F5344CB8AC3E}">
        <p14:creationId xmlns:p14="http://schemas.microsoft.com/office/powerpoint/2010/main" val="134206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92" y="-9382"/>
            <a:ext cx="10286999" cy="7038782"/>
          </a:xfrm>
          <a:prstGeom prst="rect">
            <a:avLst/>
          </a:prstGeom>
        </p:spPr>
      </p:pic>
    </p:spTree>
    <p:extLst>
      <p:ext uri="{BB962C8B-B14F-4D97-AF65-F5344CB8AC3E}">
        <p14:creationId xmlns:p14="http://schemas.microsoft.com/office/powerpoint/2010/main" val="3311718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3"/>
          <p:cNvSpPr>
            <a:spLocks noGrp="1"/>
          </p:cNvSpPr>
          <p:nvPr>
            <p:ph type="ctrTitle"/>
          </p:nvPr>
        </p:nvSpPr>
        <p:spPr>
          <a:xfrm>
            <a:off x="345236" y="4949825"/>
            <a:ext cx="8458200" cy="1470025"/>
          </a:xfrm>
        </p:spPr>
        <p:txBody>
          <a:bodyPr/>
          <a:lstStyle/>
          <a:p>
            <a:pPr algn="ctr" eaLnBrk="1" hangingPunct="1"/>
            <a:r>
              <a:rPr lang="cs-CZ" altLang="cs-CZ" sz="4800" dirty="0" err="1">
                <a:solidFill>
                  <a:schemeClr val="tx2"/>
                </a:solidFill>
              </a:rPr>
              <a:t>Alternative</a:t>
            </a:r>
            <a:r>
              <a:rPr lang="cs-CZ" altLang="cs-CZ" sz="4800" dirty="0">
                <a:solidFill>
                  <a:schemeClr val="tx2"/>
                </a:solidFill>
              </a:rPr>
              <a:t> </a:t>
            </a:r>
            <a:r>
              <a:rPr lang="cs-CZ" altLang="cs-CZ" sz="4800" dirty="0" err="1">
                <a:solidFill>
                  <a:schemeClr val="tx2"/>
                </a:solidFill>
              </a:rPr>
              <a:t>dispute</a:t>
            </a:r>
            <a:r>
              <a:rPr lang="cs-CZ" altLang="cs-CZ" sz="4800" dirty="0">
                <a:solidFill>
                  <a:schemeClr val="tx2"/>
                </a:solidFill>
              </a:rPr>
              <a:t> </a:t>
            </a:r>
            <a:r>
              <a:rPr lang="cs-CZ" altLang="cs-CZ" sz="4800" dirty="0" err="1">
                <a:solidFill>
                  <a:schemeClr val="tx2"/>
                </a:solidFill>
              </a:rPr>
              <a:t>resolution</a:t>
            </a:r>
            <a:endParaRPr lang="cs-CZ" altLang="cs-CZ" sz="4800" dirty="0">
              <a:solidFill>
                <a:schemeClr val="tx2"/>
              </a:solidFill>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336" y="332656"/>
            <a:ext cx="6350000" cy="4381500"/>
          </a:xfrm>
          <a:prstGeom prst="rect">
            <a:avLst/>
          </a:prstGeom>
        </p:spPr>
      </p:pic>
    </p:spTree>
    <p:extLst>
      <p:ext uri="{BB962C8B-B14F-4D97-AF65-F5344CB8AC3E}">
        <p14:creationId xmlns:p14="http://schemas.microsoft.com/office/powerpoint/2010/main" val="318888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3"/>
          <p:cNvSpPr>
            <a:spLocks noGrp="1"/>
          </p:cNvSpPr>
          <p:nvPr>
            <p:ph type="ctrTitle"/>
          </p:nvPr>
        </p:nvSpPr>
        <p:spPr>
          <a:xfrm>
            <a:off x="345236" y="4949825"/>
            <a:ext cx="8458200" cy="1470025"/>
          </a:xfrm>
        </p:spPr>
        <p:txBody>
          <a:bodyPr/>
          <a:lstStyle/>
          <a:p>
            <a:pPr algn="ctr" eaLnBrk="1" hangingPunct="1"/>
            <a:r>
              <a:rPr lang="cs-CZ" altLang="cs-CZ" sz="4800" dirty="0" err="1">
                <a:solidFill>
                  <a:schemeClr val="tx2"/>
                </a:solidFill>
              </a:rPr>
              <a:t>What</a:t>
            </a:r>
            <a:r>
              <a:rPr lang="cs-CZ" altLang="cs-CZ" sz="4800" dirty="0">
                <a:solidFill>
                  <a:schemeClr val="tx2"/>
                </a:solidFill>
              </a:rPr>
              <a:t> </a:t>
            </a:r>
            <a:r>
              <a:rPr lang="cs-CZ" altLang="cs-CZ" sz="4800" dirty="0" err="1">
                <a:solidFill>
                  <a:schemeClr val="tx2"/>
                </a:solidFill>
              </a:rPr>
              <a:t>is</a:t>
            </a:r>
            <a:r>
              <a:rPr lang="cs-CZ" altLang="cs-CZ" sz="4800" dirty="0">
                <a:solidFill>
                  <a:schemeClr val="tx2"/>
                </a:solidFill>
              </a:rPr>
              <a:t> ADR?</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336" y="332656"/>
            <a:ext cx="6350000" cy="4381500"/>
          </a:xfrm>
          <a:prstGeom prst="rect">
            <a:avLst/>
          </a:prstGeom>
        </p:spPr>
      </p:pic>
    </p:spTree>
    <p:extLst>
      <p:ext uri="{BB962C8B-B14F-4D97-AF65-F5344CB8AC3E}">
        <p14:creationId xmlns:p14="http://schemas.microsoft.com/office/powerpoint/2010/main" val="365987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a:xfrm>
            <a:off x="457200" y="152718"/>
            <a:ext cx="8867328" cy="1371600"/>
          </a:xfrm>
        </p:spPr>
        <p:txBody>
          <a:bodyPr>
            <a:normAutofit/>
          </a:bodyPr>
          <a:lstStyle/>
          <a:p>
            <a:pPr eaLnBrk="1" hangingPunct="1"/>
            <a:r>
              <a:rPr lang="cs-CZ" altLang="cs-CZ" dirty="0"/>
              <a:t>ADR</a:t>
            </a:r>
          </a:p>
        </p:txBody>
      </p:sp>
      <p:sp>
        <p:nvSpPr>
          <p:cNvPr id="63491" name="Zástupný symbol pro obsah 2"/>
          <p:cNvSpPr>
            <a:spLocks noGrp="1"/>
          </p:cNvSpPr>
          <p:nvPr>
            <p:ph idx="1"/>
          </p:nvPr>
        </p:nvSpPr>
        <p:spPr>
          <a:xfrm>
            <a:off x="395288" y="2348880"/>
            <a:ext cx="8229600" cy="5044108"/>
          </a:xfrm>
        </p:spPr>
        <p:txBody>
          <a:bodyPr>
            <a:normAutofit/>
          </a:bodyPr>
          <a:lstStyle/>
          <a:p>
            <a:pPr marL="342900" indent="-342900" eaLnBrk="1" hangingPunct="1">
              <a:buClr>
                <a:schemeClr val="tx2"/>
              </a:buClr>
              <a:buFont typeface="Wingdings" panose="05000000000000000000" pitchFamily="2" charset="2"/>
              <a:buChar char="§"/>
            </a:pPr>
            <a:r>
              <a:rPr lang="cs-CZ" altLang="cs-CZ" sz="2800" dirty="0" err="1"/>
              <a:t>Out-of-court</a:t>
            </a:r>
            <a:r>
              <a:rPr lang="cs-CZ" altLang="cs-CZ" sz="2800" dirty="0"/>
              <a:t> </a:t>
            </a:r>
            <a:r>
              <a:rPr lang="cs-CZ" altLang="cs-CZ" sz="2800" dirty="0" err="1"/>
              <a:t>dispute</a:t>
            </a:r>
            <a:r>
              <a:rPr lang="cs-CZ" altLang="cs-CZ" sz="2800" dirty="0"/>
              <a:t> settlement</a:t>
            </a:r>
          </a:p>
          <a:p>
            <a:pPr marL="342900" indent="-342900" eaLnBrk="1" hangingPunct="1">
              <a:buClr>
                <a:schemeClr val="tx2"/>
              </a:buClr>
              <a:buFont typeface="Wingdings" panose="05000000000000000000" pitchFamily="2" charset="2"/>
              <a:buChar char="§"/>
            </a:pPr>
            <a:r>
              <a:rPr lang="cs-CZ" altLang="cs-CZ" sz="2800" dirty="0" err="1"/>
              <a:t>Classical</a:t>
            </a:r>
            <a:r>
              <a:rPr lang="cs-CZ" altLang="cs-CZ" sz="2800" dirty="0"/>
              <a:t> </a:t>
            </a:r>
            <a:r>
              <a:rPr lang="cs-CZ" altLang="cs-CZ" sz="2800" dirty="0" err="1"/>
              <a:t>tool</a:t>
            </a:r>
            <a:r>
              <a:rPr lang="cs-CZ" altLang="cs-CZ" sz="2800" dirty="0"/>
              <a:t> in </a:t>
            </a:r>
            <a:r>
              <a:rPr lang="cs-CZ" altLang="cs-CZ" sz="2800" dirty="0" err="1"/>
              <a:t>history</a:t>
            </a:r>
            <a:r>
              <a:rPr lang="cs-CZ" altLang="cs-CZ" sz="2800" dirty="0"/>
              <a:t> to </a:t>
            </a:r>
            <a:r>
              <a:rPr lang="cs-CZ" altLang="cs-CZ" sz="2800" dirty="0" err="1"/>
              <a:t>settle</a:t>
            </a:r>
            <a:r>
              <a:rPr lang="cs-CZ" altLang="cs-CZ" sz="2800" dirty="0"/>
              <a:t> </a:t>
            </a:r>
            <a:r>
              <a:rPr lang="cs-CZ" altLang="cs-CZ" sz="2800" dirty="0" err="1"/>
              <a:t>commercial</a:t>
            </a:r>
            <a:r>
              <a:rPr lang="cs-CZ" altLang="cs-CZ" sz="2800" dirty="0"/>
              <a:t> </a:t>
            </a:r>
            <a:r>
              <a:rPr lang="cs-CZ" altLang="cs-CZ" sz="2800" dirty="0" err="1"/>
              <a:t>dispute</a:t>
            </a:r>
            <a:endParaRPr lang="cs-CZ" altLang="cs-CZ" sz="2800" dirty="0"/>
          </a:p>
          <a:p>
            <a:pPr marL="342900" indent="-342900" eaLnBrk="1" hangingPunct="1">
              <a:buClr>
                <a:schemeClr val="tx2"/>
              </a:buClr>
              <a:buFont typeface="Wingdings" panose="05000000000000000000" pitchFamily="2" charset="2"/>
              <a:buChar char="§"/>
            </a:pPr>
            <a:r>
              <a:rPr lang="cs-CZ" altLang="cs-CZ" sz="2800" dirty="0" err="1"/>
              <a:t>Evolved</a:t>
            </a:r>
            <a:r>
              <a:rPr lang="cs-CZ" altLang="cs-CZ" sz="2800" dirty="0"/>
              <a:t> </a:t>
            </a:r>
            <a:r>
              <a:rPr lang="cs-CZ" altLang="cs-CZ" sz="2800" dirty="0" err="1"/>
              <a:t>into</a:t>
            </a:r>
            <a:r>
              <a:rPr lang="cs-CZ" altLang="cs-CZ" sz="2800" dirty="0"/>
              <a:t> </a:t>
            </a:r>
            <a:r>
              <a:rPr lang="cs-CZ" altLang="cs-CZ" sz="2800" dirty="0" err="1"/>
              <a:t>another</a:t>
            </a:r>
            <a:r>
              <a:rPr lang="cs-CZ" altLang="cs-CZ" sz="2800" dirty="0"/>
              <a:t> </a:t>
            </a:r>
            <a:r>
              <a:rPr lang="cs-CZ" altLang="cs-CZ" sz="2800" dirty="0" err="1"/>
              <a:t>fields</a:t>
            </a:r>
            <a:endParaRPr lang="cs-CZ" altLang="cs-CZ" sz="2800" dirty="0"/>
          </a:p>
          <a:p>
            <a:pPr marL="342900" indent="-342900" eaLnBrk="1" hangingPunct="1">
              <a:buClr>
                <a:schemeClr val="tx2"/>
              </a:buClr>
              <a:buFont typeface="Wingdings" panose="05000000000000000000" pitchFamily="2" charset="2"/>
              <a:buChar char="§"/>
            </a:pPr>
            <a:r>
              <a:rPr lang="cs-CZ" altLang="cs-CZ" sz="2800" dirty="0" err="1"/>
              <a:t>Less</a:t>
            </a:r>
            <a:r>
              <a:rPr lang="cs-CZ" altLang="cs-CZ" sz="2800" dirty="0"/>
              <a:t> </a:t>
            </a:r>
            <a:r>
              <a:rPr lang="cs-CZ" altLang="cs-CZ" sz="2800" dirty="0" err="1"/>
              <a:t>formal</a:t>
            </a:r>
            <a:r>
              <a:rPr lang="cs-CZ" altLang="cs-CZ" sz="2800" dirty="0"/>
              <a:t> </a:t>
            </a:r>
            <a:r>
              <a:rPr lang="cs-CZ" altLang="cs-CZ" sz="2800" dirty="0" err="1"/>
              <a:t>than</a:t>
            </a:r>
            <a:r>
              <a:rPr lang="cs-CZ" altLang="cs-CZ" sz="2800" dirty="0"/>
              <a:t> </a:t>
            </a:r>
            <a:r>
              <a:rPr lang="cs-CZ" altLang="cs-CZ" sz="2800" dirty="0" err="1"/>
              <a:t>court</a:t>
            </a:r>
            <a:r>
              <a:rPr lang="cs-CZ" altLang="cs-CZ" sz="2800" dirty="0"/>
              <a:t> </a:t>
            </a:r>
            <a:r>
              <a:rPr lang="cs-CZ" altLang="cs-CZ" sz="2800" dirty="0" err="1"/>
              <a:t>proceedings</a:t>
            </a:r>
            <a:endParaRPr lang="cs-CZ" altLang="cs-CZ" sz="2800" dirty="0"/>
          </a:p>
          <a:p>
            <a:pPr marL="342900" indent="-342900" eaLnBrk="1" hangingPunct="1">
              <a:buClr>
                <a:schemeClr val="tx2"/>
              </a:buClr>
              <a:buFont typeface="Wingdings" panose="05000000000000000000" pitchFamily="2" charset="2"/>
              <a:buChar char="§"/>
            </a:pPr>
            <a:r>
              <a:rPr lang="cs-CZ" altLang="cs-CZ" sz="2800" dirty="0" err="1"/>
              <a:t>Faster</a:t>
            </a:r>
            <a:r>
              <a:rPr lang="cs-CZ" altLang="cs-CZ" sz="2800" dirty="0"/>
              <a:t> in </a:t>
            </a:r>
            <a:r>
              <a:rPr lang="cs-CZ" altLang="cs-CZ" sz="2800" dirty="0" err="1"/>
              <a:t>specific</a:t>
            </a:r>
            <a:r>
              <a:rPr lang="cs-CZ" altLang="cs-CZ" sz="2800" dirty="0"/>
              <a:t> </a:t>
            </a:r>
            <a:r>
              <a:rPr lang="cs-CZ" altLang="cs-CZ" sz="2800" dirty="0" err="1"/>
              <a:t>cases</a:t>
            </a:r>
            <a:endParaRPr lang="cs-CZ" altLang="cs-CZ" sz="2800" dirty="0"/>
          </a:p>
          <a:p>
            <a:pPr marL="342900" indent="-342900" eaLnBrk="1" hangingPunct="1">
              <a:buClr>
                <a:schemeClr val="tx2"/>
              </a:buClr>
              <a:buFont typeface="Wingdings" panose="05000000000000000000" pitchFamily="2" charset="2"/>
              <a:buChar char="§"/>
            </a:pPr>
            <a:r>
              <a:rPr lang="cs-CZ" altLang="cs-CZ" sz="2800" dirty="0" err="1"/>
              <a:t>Based</a:t>
            </a:r>
            <a:r>
              <a:rPr lang="cs-CZ" altLang="cs-CZ" sz="2800" dirty="0"/>
              <a:t> on </a:t>
            </a:r>
            <a:r>
              <a:rPr lang="cs-CZ" altLang="cs-CZ" sz="2800" dirty="0" err="1"/>
              <a:t>the</a:t>
            </a:r>
            <a:r>
              <a:rPr lang="cs-CZ" altLang="cs-CZ" sz="2800" dirty="0"/>
              <a:t> </a:t>
            </a:r>
            <a:r>
              <a:rPr lang="cs-CZ" altLang="cs-CZ" sz="2800" dirty="0" err="1"/>
              <a:t>agreement</a:t>
            </a:r>
            <a:r>
              <a:rPr lang="cs-CZ" altLang="cs-CZ" sz="2800" dirty="0"/>
              <a:t> </a:t>
            </a:r>
            <a:r>
              <a:rPr lang="cs-CZ" altLang="cs-CZ" sz="2800" dirty="0" err="1"/>
              <a:t>of</a:t>
            </a:r>
            <a:r>
              <a:rPr lang="cs-CZ" altLang="cs-CZ" sz="2800" dirty="0"/>
              <a:t> </a:t>
            </a:r>
            <a:r>
              <a:rPr lang="cs-CZ" altLang="cs-CZ" sz="2800" dirty="0" err="1"/>
              <a:t>the</a:t>
            </a:r>
            <a:r>
              <a:rPr lang="cs-CZ" altLang="cs-CZ" sz="2800" dirty="0"/>
              <a:t> </a:t>
            </a:r>
            <a:r>
              <a:rPr lang="cs-CZ" altLang="cs-CZ" sz="2800" dirty="0" err="1"/>
              <a:t>parties</a:t>
            </a:r>
            <a:endParaRPr lang="cs-CZ" altLang="cs-CZ" sz="2800" dirty="0"/>
          </a:p>
        </p:txBody>
      </p:sp>
    </p:spTree>
    <p:extLst>
      <p:ext uri="{BB962C8B-B14F-4D97-AF65-F5344CB8AC3E}">
        <p14:creationId xmlns:p14="http://schemas.microsoft.com/office/powerpoint/2010/main" val="86108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a:xfrm>
            <a:off x="457200" y="152718"/>
            <a:ext cx="8867328" cy="1371600"/>
          </a:xfrm>
        </p:spPr>
        <p:txBody>
          <a:bodyPr>
            <a:normAutofit/>
          </a:bodyPr>
          <a:lstStyle/>
          <a:p>
            <a:pPr eaLnBrk="1" hangingPunct="1"/>
            <a:r>
              <a:rPr lang="cs-CZ" altLang="cs-CZ" dirty="0"/>
              <a:t>ADR</a:t>
            </a:r>
          </a:p>
        </p:txBody>
      </p:sp>
      <p:sp>
        <p:nvSpPr>
          <p:cNvPr id="63491" name="Zástupný symbol pro obsah 2"/>
          <p:cNvSpPr>
            <a:spLocks noGrp="1"/>
          </p:cNvSpPr>
          <p:nvPr>
            <p:ph idx="1"/>
          </p:nvPr>
        </p:nvSpPr>
        <p:spPr>
          <a:xfrm>
            <a:off x="395288" y="2348880"/>
            <a:ext cx="8229600" cy="5044108"/>
          </a:xfrm>
        </p:spPr>
        <p:txBody>
          <a:bodyPr>
            <a:normAutofit/>
          </a:bodyPr>
          <a:lstStyle/>
          <a:p>
            <a:pPr marL="342900" indent="-342900" eaLnBrk="1" hangingPunct="1">
              <a:buClr>
                <a:schemeClr val="tx2"/>
              </a:buClr>
              <a:buFont typeface="Wingdings" panose="05000000000000000000" pitchFamily="2" charset="2"/>
              <a:buChar char="§"/>
            </a:pPr>
            <a:r>
              <a:rPr lang="cs-CZ" altLang="cs-CZ" sz="2800" dirty="0" err="1"/>
              <a:t>Does</a:t>
            </a:r>
            <a:r>
              <a:rPr lang="cs-CZ" altLang="cs-CZ" sz="2800" dirty="0"/>
              <a:t> not fit </a:t>
            </a:r>
            <a:r>
              <a:rPr lang="cs-CZ" altLang="cs-CZ" sz="2800" dirty="0" err="1"/>
              <a:t>for</a:t>
            </a:r>
            <a:r>
              <a:rPr lang="cs-CZ" altLang="cs-CZ" sz="2800" dirty="0"/>
              <a:t> „internet </a:t>
            </a:r>
            <a:r>
              <a:rPr lang="cs-CZ" altLang="cs-CZ" sz="2800" dirty="0" err="1"/>
              <a:t>disputes</a:t>
            </a:r>
            <a:r>
              <a:rPr lang="cs-CZ" altLang="cs-CZ" sz="2800" dirty="0"/>
              <a:t>“</a:t>
            </a:r>
          </a:p>
          <a:p>
            <a:pPr marL="342900" indent="-342900" eaLnBrk="1" hangingPunct="1">
              <a:buClr>
                <a:schemeClr val="tx2"/>
              </a:buClr>
              <a:buFont typeface="Wingdings" panose="05000000000000000000" pitchFamily="2" charset="2"/>
              <a:buChar char="§"/>
            </a:pPr>
            <a:r>
              <a:rPr lang="cs-CZ" altLang="cs-CZ" sz="2800" dirty="0" err="1"/>
              <a:t>Judicial</a:t>
            </a:r>
            <a:r>
              <a:rPr lang="cs-CZ" altLang="cs-CZ" sz="2800" dirty="0"/>
              <a:t> </a:t>
            </a:r>
            <a:r>
              <a:rPr lang="cs-CZ" altLang="cs-CZ" sz="2800" dirty="0" err="1"/>
              <a:t>proceedings</a:t>
            </a:r>
            <a:r>
              <a:rPr lang="cs-CZ" altLang="cs-CZ" sz="2800" dirty="0"/>
              <a:t> are not </a:t>
            </a:r>
            <a:r>
              <a:rPr lang="cs-CZ" altLang="cs-CZ" sz="2800" dirty="0" err="1"/>
              <a:t>convinient</a:t>
            </a:r>
            <a:r>
              <a:rPr lang="cs-CZ" altLang="cs-CZ" sz="2800" dirty="0"/>
              <a:t> as </a:t>
            </a:r>
            <a:r>
              <a:rPr lang="cs-CZ" altLang="cs-CZ" sz="2800" dirty="0" err="1"/>
              <a:t>well</a:t>
            </a:r>
            <a:endParaRPr lang="cs-CZ" altLang="cs-CZ" sz="2800" dirty="0"/>
          </a:p>
          <a:p>
            <a:pPr marL="342900" indent="-342900" eaLnBrk="1" hangingPunct="1">
              <a:buClr>
                <a:schemeClr val="tx2"/>
              </a:buClr>
              <a:buFont typeface="Wingdings" panose="05000000000000000000" pitchFamily="2" charset="2"/>
              <a:buChar char="§"/>
            </a:pPr>
            <a:endParaRPr lang="cs-CZ" altLang="cs-CZ" sz="2800" dirty="0"/>
          </a:p>
          <a:p>
            <a:pPr marL="342900" indent="-342900" eaLnBrk="1" hangingPunct="1">
              <a:buClr>
                <a:schemeClr val="tx2"/>
              </a:buClr>
              <a:buFont typeface="Wingdings" panose="05000000000000000000" pitchFamily="2" charset="2"/>
              <a:buChar char="§"/>
            </a:pPr>
            <a:r>
              <a:rPr lang="cs-CZ" altLang="cs-CZ" sz="4000" dirty="0">
                <a:solidFill>
                  <a:srgbClr val="FF0000"/>
                </a:solidFill>
              </a:rPr>
              <a:t>EVOLUTION?</a:t>
            </a:r>
          </a:p>
          <a:p>
            <a:pPr marL="342900" indent="-342900" eaLnBrk="1" hangingPunct="1">
              <a:buClr>
                <a:schemeClr val="tx2"/>
              </a:buClr>
              <a:buFont typeface="Wingdings" panose="05000000000000000000" pitchFamily="2" charset="2"/>
              <a:buChar char="§"/>
            </a:pPr>
            <a:endParaRPr lang="cs-CZ" altLang="cs-CZ" sz="2800" dirty="0"/>
          </a:p>
        </p:txBody>
      </p:sp>
    </p:spTree>
    <p:extLst>
      <p:ext uri="{BB962C8B-B14F-4D97-AF65-F5344CB8AC3E}">
        <p14:creationId xmlns:p14="http://schemas.microsoft.com/office/powerpoint/2010/main" val="184143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3"/>
          <p:cNvSpPr>
            <a:spLocks noGrp="1"/>
          </p:cNvSpPr>
          <p:nvPr>
            <p:ph type="ctrTitle"/>
          </p:nvPr>
        </p:nvSpPr>
        <p:spPr>
          <a:xfrm>
            <a:off x="198884" y="2182162"/>
            <a:ext cx="8458200" cy="1470025"/>
          </a:xfrm>
        </p:spPr>
        <p:txBody>
          <a:bodyPr/>
          <a:lstStyle/>
          <a:p>
            <a:pPr algn="ctr" eaLnBrk="1" hangingPunct="1"/>
            <a:r>
              <a:rPr lang="cs-CZ" altLang="cs-CZ" sz="4800" b="1" dirty="0">
                <a:solidFill>
                  <a:schemeClr val="tx2"/>
                </a:solidFill>
              </a:rPr>
              <a:t>ADR </a:t>
            </a:r>
            <a:r>
              <a:rPr lang="cs-CZ" altLang="cs-CZ" sz="4800" b="1" dirty="0" err="1">
                <a:solidFill>
                  <a:schemeClr val="tx2"/>
                </a:solidFill>
              </a:rPr>
              <a:t>is</a:t>
            </a:r>
            <a:r>
              <a:rPr lang="cs-CZ" altLang="cs-CZ" sz="4800" b="1" dirty="0">
                <a:solidFill>
                  <a:schemeClr val="tx2"/>
                </a:solidFill>
              </a:rPr>
              <a:t> </a:t>
            </a:r>
            <a:r>
              <a:rPr lang="cs-CZ" altLang="cs-CZ" sz="4800" b="1" dirty="0" err="1">
                <a:solidFill>
                  <a:schemeClr val="tx2"/>
                </a:solidFill>
              </a:rPr>
              <a:t>old</a:t>
            </a:r>
            <a:br>
              <a:rPr lang="cs-CZ" altLang="cs-CZ" sz="4800" dirty="0">
                <a:solidFill>
                  <a:schemeClr val="tx2"/>
                </a:solidFill>
              </a:rPr>
            </a:br>
            <a:endParaRPr lang="cs-CZ" altLang="cs-CZ" sz="4800" dirty="0">
              <a:solidFill>
                <a:schemeClr val="tx2"/>
              </a:solidFill>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0"/>
            <a:ext cx="3112714" cy="2147773"/>
          </a:xfrm>
          <a:prstGeom prst="rect">
            <a:avLst/>
          </a:prstGeom>
        </p:spPr>
      </p:pic>
      <p:sp>
        <p:nvSpPr>
          <p:cNvPr id="4" name="Nadpis 3"/>
          <p:cNvSpPr txBox="1">
            <a:spLocks/>
          </p:cNvSpPr>
          <p:nvPr/>
        </p:nvSpPr>
        <p:spPr>
          <a:xfrm>
            <a:off x="315081" y="5907454"/>
            <a:ext cx="8458200" cy="147002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ctr"/>
            <a:r>
              <a:rPr lang="cs-CZ" altLang="cs-CZ" sz="3600" b="1" dirty="0">
                <a:solidFill>
                  <a:schemeClr val="tx2"/>
                </a:solidFill>
              </a:rPr>
              <a:t>!! ODR </a:t>
            </a:r>
            <a:r>
              <a:rPr lang="cs-CZ" altLang="cs-CZ" sz="3600" b="1" dirty="0" err="1">
                <a:solidFill>
                  <a:schemeClr val="tx2"/>
                </a:solidFill>
              </a:rPr>
              <a:t>should</a:t>
            </a:r>
            <a:r>
              <a:rPr lang="cs-CZ" altLang="cs-CZ" sz="3600" b="1" dirty="0">
                <a:solidFill>
                  <a:schemeClr val="tx2"/>
                </a:solidFill>
              </a:rPr>
              <a:t> </a:t>
            </a:r>
            <a:r>
              <a:rPr lang="cs-CZ" altLang="cs-CZ" sz="3600" b="1" dirty="0" err="1">
                <a:solidFill>
                  <a:schemeClr val="tx2"/>
                </a:solidFill>
              </a:rPr>
              <a:t>be</a:t>
            </a:r>
            <a:r>
              <a:rPr lang="cs-CZ" altLang="cs-CZ" sz="3600" b="1" dirty="0">
                <a:solidFill>
                  <a:schemeClr val="tx2"/>
                </a:solidFill>
              </a:rPr>
              <a:t> </a:t>
            </a:r>
            <a:r>
              <a:rPr lang="cs-CZ" altLang="cs-CZ" sz="3600" b="1" dirty="0" err="1">
                <a:solidFill>
                  <a:schemeClr val="tx2"/>
                </a:solidFill>
              </a:rPr>
              <a:t>the</a:t>
            </a:r>
            <a:r>
              <a:rPr lang="cs-CZ" altLang="cs-CZ" sz="3600" b="1" dirty="0">
                <a:solidFill>
                  <a:schemeClr val="tx2"/>
                </a:solidFill>
              </a:rPr>
              <a:t> FUTURE !!</a:t>
            </a:r>
            <a:br>
              <a:rPr lang="cs-CZ" altLang="cs-CZ" sz="4800" dirty="0">
                <a:solidFill>
                  <a:schemeClr val="tx2"/>
                </a:solidFill>
              </a:rPr>
            </a:br>
            <a:endParaRPr lang="cs-CZ" altLang="cs-CZ" sz="4800" dirty="0">
              <a:solidFill>
                <a:schemeClr val="tx2"/>
              </a:solidFill>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968" y="2917174"/>
            <a:ext cx="4114032" cy="2880320"/>
          </a:xfrm>
          <a:prstGeom prst="rect">
            <a:avLst/>
          </a:prstGeom>
        </p:spPr>
      </p:pic>
    </p:spTree>
    <p:extLst>
      <p:ext uri="{BB962C8B-B14F-4D97-AF65-F5344CB8AC3E}">
        <p14:creationId xmlns:p14="http://schemas.microsoft.com/office/powerpoint/2010/main" val="1417703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p:txBody>
          <a:bodyPr/>
          <a:lstStyle/>
          <a:p>
            <a:pPr eaLnBrk="1" hangingPunct="1"/>
            <a:r>
              <a:rPr lang="cs-CZ" altLang="cs-CZ" dirty="0" err="1"/>
              <a:t>Reasons</a:t>
            </a:r>
            <a:r>
              <a:rPr lang="cs-CZ" altLang="cs-CZ" dirty="0"/>
              <a:t>?</a:t>
            </a:r>
          </a:p>
        </p:txBody>
      </p:sp>
      <p:sp>
        <p:nvSpPr>
          <p:cNvPr id="62467" name="Zástupný symbol pro obsah 2"/>
          <p:cNvSpPr>
            <a:spLocks noGrp="1"/>
          </p:cNvSpPr>
          <p:nvPr>
            <p:ph idx="1"/>
          </p:nvPr>
        </p:nvSpPr>
        <p:spPr>
          <a:xfrm>
            <a:off x="468313" y="2533650"/>
            <a:ext cx="8229600" cy="4324350"/>
          </a:xfrm>
        </p:spPr>
        <p:txBody>
          <a:bodyPr>
            <a:noAutofit/>
          </a:bodyPr>
          <a:lstStyle/>
          <a:p>
            <a:pPr marL="342900" indent="-342900" eaLnBrk="1" hangingPunct="1">
              <a:buClr>
                <a:schemeClr val="tx2"/>
              </a:buClr>
              <a:buFont typeface="Wingdings" panose="05000000000000000000" pitchFamily="2" charset="2"/>
              <a:buChar char="§"/>
            </a:pPr>
            <a:endParaRPr lang="cs-CZ" altLang="cs-CZ" sz="2800" dirty="0"/>
          </a:p>
          <a:p>
            <a:pPr marL="342900" indent="-342900" eaLnBrk="1" hangingPunct="1">
              <a:buClr>
                <a:schemeClr val="tx2"/>
              </a:buClr>
              <a:buFont typeface="Wingdings" panose="05000000000000000000" pitchFamily="2" charset="2"/>
              <a:buChar char="§"/>
            </a:pPr>
            <a:r>
              <a:rPr lang="en-US" altLang="cs-CZ" sz="2800" dirty="0"/>
              <a:t>Increased volumes of squatting cases</a:t>
            </a:r>
          </a:p>
          <a:p>
            <a:pPr marL="342900" indent="-342900" eaLnBrk="1" hangingPunct="1">
              <a:buClr>
                <a:schemeClr val="tx2"/>
              </a:buClr>
              <a:buFont typeface="Wingdings" panose="05000000000000000000" pitchFamily="2" charset="2"/>
              <a:buChar char="§"/>
            </a:pPr>
            <a:r>
              <a:rPr lang="en-US" altLang="cs-CZ" sz="2800" dirty="0"/>
              <a:t>Problems with international element</a:t>
            </a:r>
          </a:p>
          <a:p>
            <a:pPr marL="342900" indent="-342900" eaLnBrk="1" hangingPunct="1">
              <a:buClr>
                <a:schemeClr val="tx2"/>
              </a:buClr>
              <a:buFont typeface="Wingdings" panose="05000000000000000000" pitchFamily="2" charset="2"/>
              <a:buChar char="§"/>
            </a:pPr>
            <a:r>
              <a:rPr lang="en-US" altLang="cs-CZ" sz="2800" dirty="0"/>
              <a:t>Insufficient national regulation</a:t>
            </a:r>
          </a:p>
          <a:p>
            <a:pPr marL="342900" indent="-342900" eaLnBrk="1" hangingPunct="1">
              <a:buClr>
                <a:schemeClr val="tx2"/>
              </a:buClr>
              <a:buFont typeface="Wingdings" panose="05000000000000000000" pitchFamily="2" charset="2"/>
              <a:buChar char="§"/>
            </a:pPr>
            <a:r>
              <a:rPr lang="en-US" altLang="cs-CZ" sz="2800" dirty="0"/>
              <a:t>Low experience of judges with </a:t>
            </a:r>
            <a:r>
              <a:rPr lang="cs-CZ" altLang="cs-CZ" sz="2800" dirty="0" err="1"/>
              <a:t>cybersquatting</a:t>
            </a:r>
            <a:r>
              <a:rPr lang="cs-CZ" altLang="cs-CZ" sz="2800" dirty="0"/>
              <a:t> and IP </a:t>
            </a:r>
            <a:r>
              <a:rPr lang="en-US" altLang="cs-CZ" sz="2800" dirty="0"/>
              <a:t>law</a:t>
            </a:r>
            <a:r>
              <a:rPr lang="cs-CZ" altLang="cs-CZ" sz="2800" dirty="0"/>
              <a:t> in </a:t>
            </a:r>
            <a:r>
              <a:rPr lang="cs-CZ" altLang="cs-CZ" sz="2800" dirty="0" err="1"/>
              <a:t>general</a:t>
            </a:r>
            <a:r>
              <a:rPr lang="cs-CZ" altLang="cs-CZ" sz="2800" dirty="0"/>
              <a:t> -&gt; </a:t>
            </a:r>
            <a:r>
              <a:rPr lang="cs-CZ" altLang="cs-CZ" sz="2800" dirty="0" err="1"/>
              <a:t>experts</a:t>
            </a:r>
            <a:r>
              <a:rPr lang="cs-CZ" altLang="cs-CZ" sz="2800" dirty="0"/>
              <a:t> are </a:t>
            </a:r>
            <a:r>
              <a:rPr lang="cs-CZ" altLang="cs-CZ" sz="2800" dirty="0" err="1"/>
              <a:t>deciding</a:t>
            </a:r>
            <a:r>
              <a:rPr lang="cs-CZ" altLang="cs-CZ" sz="2800" dirty="0"/>
              <a:t> </a:t>
            </a:r>
            <a:r>
              <a:rPr lang="cs-CZ" altLang="cs-CZ" sz="2800" dirty="0" err="1"/>
              <a:t>the</a:t>
            </a:r>
            <a:r>
              <a:rPr lang="cs-CZ" altLang="cs-CZ" sz="2800" dirty="0"/>
              <a:t> case</a:t>
            </a:r>
            <a:endParaRPr lang="en-US" altLang="cs-CZ" sz="2800" dirty="0"/>
          </a:p>
        </p:txBody>
      </p:sp>
    </p:spTree>
    <p:extLst>
      <p:ext uri="{BB962C8B-B14F-4D97-AF65-F5344CB8AC3E}">
        <p14:creationId xmlns:p14="http://schemas.microsoft.com/office/powerpoint/2010/main" val="363769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a:xfrm>
            <a:off x="457200" y="152718"/>
            <a:ext cx="8867328" cy="1371600"/>
          </a:xfrm>
        </p:spPr>
        <p:txBody>
          <a:bodyPr>
            <a:normAutofit/>
          </a:bodyPr>
          <a:lstStyle/>
          <a:p>
            <a:pPr eaLnBrk="1" hangingPunct="1"/>
            <a:r>
              <a:rPr lang="cs-CZ" altLang="cs-CZ" dirty="0" err="1"/>
              <a:t>Reasons</a:t>
            </a:r>
            <a:r>
              <a:rPr lang="cs-CZ" altLang="cs-CZ" dirty="0"/>
              <a:t>!</a:t>
            </a:r>
          </a:p>
        </p:txBody>
      </p:sp>
      <p:sp>
        <p:nvSpPr>
          <p:cNvPr id="63491" name="Zástupný symbol pro obsah 2"/>
          <p:cNvSpPr>
            <a:spLocks noGrp="1"/>
          </p:cNvSpPr>
          <p:nvPr>
            <p:ph idx="1"/>
          </p:nvPr>
        </p:nvSpPr>
        <p:spPr>
          <a:xfrm>
            <a:off x="395288" y="2348880"/>
            <a:ext cx="8229600" cy="5044108"/>
          </a:xfrm>
        </p:spPr>
        <p:txBody>
          <a:bodyPr>
            <a:normAutofit/>
          </a:bodyPr>
          <a:lstStyle/>
          <a:p>
            <a:pPr marL="342900" indent="-342900" eaLnBrk="1" hangingPunct="1">
              <a:buClr>
                <a:schemeClr val="tx2"/>
              </a:buClr>
              <a:buFont typeface="Wingdings" panose="05000000000000000000" pitchFamily="2" charset="2"/>
              <a:buChar char="§"/>
            </a:pPr>
            <a:r>
              <a:rPr lang="cs-CZ" altLang="cs-CZ" sz="2800" dirty="0" err="1"/>
              <a:t>Dispute</a:t>
            </a:r>
            <a:r>
              <a:rPr lang="cs-CZ" altLang="cs-CZ" sz="2800" dirty="0"/>
              <a:t> settlement</a:t>
            </a:r>
            <a:r>
              <a:rPr lang="en-US" altLang="cs-CZ" sz="2800" dirty="0"/>
              <a:t> clause in the terms and conditions of registrations</a:t>
            </a:r>
          </a:p>
          <a:p>
            <a:pPr marL="342900" indent="-342900" eaLnBrk="1" hangingPunct="1">
              <a:buClr>
                <a:schemeClr val="tx2"/>
              </a:buClr>
              <a:buFont typeface="Wingdings" panose="05000000000000000000" pitchFamily="2" charset="2"/>
              <a:buChar char="§"/>
            </a:pPr>
            <a:r>
              <a:rPr lang="en-US" altLang="cs-CZ" sz="2800" dirty="0"/>
              <a:t>Third parties have the right (not duty) to file a complaint at a selected institution</a:t>
            </a:r>
          </a:p>
          <a:p>
            <a:pPr marL="342900" indent="-342900" eaLnBrk="1" hangingPunct="1">
              <a:buClr>
                <a:schemeClr val="tx2"/>
              </a:buClr>
              <a:buFont typeface="Wingdings" panose="05000000000000000000" pitchFamily="2" charset="2"/>
              <a:buChar char="§"/>
            </a:pPr>
            <a:r>
              <a:rPr lang="cs-CZ" altLang="cs-CZ" sz="2800" dirty="0"/>
              <a:t>These</a:t>
            </a:r>
            <a:r>
              <a:rPr lang="en-US" altLang="cs-CZ" sz="2800" dirty="0"/>
              <a:t> clauses are contained in the majority of domain names</a:t>
            </a:r>
            <a:endParaRPr lang="cs-CZ" altLang="cs-CZ" sz="2800" dirty="0"/>
          </a:p>
          <a:p>
            <a:pPr marL="342900" indent="-342900" eaLnBrk="1" hangingPunct="1">
              <a:buClr>
                <a:schemeClr val="tx2"/>
              </a:buClr>
              <a:buFont typeface="Wingdings" panose="05000000000000000000" pitchFamily="2" charset="2"/>
              <a:buChar char="§"/>
            </a:pPr>
            <a:r>
              <a:rPr lang="cs-CZ" altLang="cs-CZ" sz="2800" dirty="0" err="1">
                <a:solidFill>
                  <a:srgbClr val="FF0000"/>
                </a:solidFill>
              </a:rPr>
              <a:t>Usually</a:t>
            </a:r>
            <a:r>
              <a:rPr lang="cs-CZ" altLang="cs-CZ" sz="2800" dirty="0">
                <a:solidFill>
                  <a:srgbClr val="FF0000"/>
                </a:solidFill>
              </a:rPr>
              <a:t> </a:t>
            </a:r>
            <a:r>
              <a:rPr lang="cs-CZ" altLang="cs-CZ" sz="2800" dirty="0" err="1">
                <a:solidFill>
                  <a:srgbClr val="FF0000"/>
                </a:solidFill>
              </a:rPr>
              <a:t>it</a:t>
            </a:r>
            <a:r>
              <a:rPr lang="cs-CZ" altLang="cs-CZ" sz="2800" dirty="0">
                <a:solidFill>
                  <a:srgbClr val="FF0000"/>
                </a:solidFill>
              </a:rPr>
              <a:t> </a:t>
            </a:r>
            <a:r>
              <a:rPr lang="cs-CZ" altLang="cs-CZ" sz="2800" dirty="0" err="1">
                <a:solidFill>
                  <a:srgbClr val="FF0000"/>
                </a:solidFill>
              </a:rPr>
              <a:t>is</a:t>
            </a:r>
            <a:r>
              <a:rPr lang="cs-CZ" altLang="cs-CZ" sz="2800" dirty="0">
                <a:solidFill>
                  <a:srgbClr val="FF0000"/>
                </a:solidFill>
              </a:rPr>
              <a:t> not </a:t>
            </a:r>
            <a:r>
              <a:rPr lang="cs-CZ" altLang="cs-CZ" sz="2800" dirty="0" err="1">
                <a:solidFill>
                  <a:srgbClr val="FF0000"/>
                </a:solidFill>
              </a:rPr>
              <a:t>arbitration</a:t>
            </a:r>
            <a:r>
              <a:rPr lang="cs-CZ" altLang="cs-CZ" sz="2800" dirty="0">
                <a:solidFill>
                  <a:srgbClr val="FF0000"/>
                </a:solidFill>
              </a:rPr>
              <a:t> </a:t>
            </a:r>
            <a:r>
              <a:rPr lang="cs-CZ" altLang="cs-CZ" sz="2800" dirty="0" err="1">
                <a:solidFill>
                  <a:srgbClr val="FF0000"/>
                </a:solidFill>
              </a:rPr>
              <a:t>clause</a:t>
            </a:r>
            <a:r>
              <a:rPr lang="cs-CZ" altLang="cs-CZ" sz="2800" dirty="0">
                <a:solidFill>
                  <a:srgbClr val="FF0000"/>
                </a:solidFill>
              </a:rPr>
              <a:t>, but non-</a:t>
            </a:r>
            <a:r>
              <a:rPr lang="cs-CZ" altLang="cs-CZ" sz="2800" dirty="0" err="1">
                <a:solidFill>
                  <a:srgbClr val="FF0000"/>
                </a:solidFill>
              </a:rPr>
              <a:t>binding</a:t>
            </a:r>
            <a:r>
              <a:rPr lang="cs-CZ" altLang="cs-CZ" sz="2800" dirty="0">
                <a:solidFill>
                  <a:srgbClr val="FF0000"/>
                </a:solidFill>
              </a:rPr>
              <a:t> ADR </a:t>
            </a:r>
            <a:r>
              <a:rPr lang="cs-CZ" altLang="cs-CZ" sz="2800" dirty="0" err="1">
                <a:solidFill>
                  <a:srgbClr val="FF0000"/>
                </a:solidFill>
              </a:rPr>
              <a:t>clause</a:t>
            </a:r>
            <a:r>
              <a:rPr lang="cs-CZ" altLang="cs-CZ" sz="2800" dirty="0">
                <a:solidFill>
                  <a:srgbClr val="FF0000"/>
                </a:solidFill>
              </a:rPr>
              <a:t>!!!</a:t>
            </a:r>
            <a:r>
              <a:rPr lang="en-US" altLang="cs-CZ" sz="2800" dirty="0">
                <a:solidFill>
                  <a:srgbClr val="FF0000"/>
                </a:solidFill>
              </a:rPr>
              <a:t> </a:t>
            </a:r>
          </a:p>
          <a:p>
            <a:pPr marL="342900" indent="-342900" eaLnBrk="1" hangingPunct="1">
              <a:buClr>
                <a:schemeClr val="tx2"/>
              </a:buClr>
              <a:buFont typeface="Wingdings" panose="05000000000000000000" pitchFamily="2" charset="2"/>
              <a:buChar char="§"/>
            </a:pPr>
            <a:endParaRPr lang="en-US" altLang="cs-CZ" sz="2800" dirty="0"/>
          </a:p>
        </p:txBody>
      </p:sp>
    </p:spTree>
    <p:extLst>
      <p:ext uri="{BB962C8B-B14F-4D97-AF65-F5344CB8AC3E}">
        <p14:creationId xmlns:p14="http://schemas.microsoft.com/office/powerpoint/2010/main" val="244804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a:xfrm>
            <a:off x="457200" y="152718"/>
            <a:ext cx="8867328" cy="1371600"/>
          </a:xfrm>
        </p:spPr>
        <p:txBody>
          <a:bodyPr>
            <a:normAutofit/>
          </a:bodyPr>
          <a:lstStyle/>
          <a:p>
            <a:pPr eaLnBrk="1" hangingPunct="1"/>
            <a:r>
              <a:rPr lang="cs-CZ" altLang="cs-CZ" dirty="0" err="1"/>
              <a:t>The</a:t>
            </a:r>
            <a:r>
              <a:rPr lang="cs-CZ" altLang="cs-CZ" dirty="0"/>
              <a:t> </a:t>
            </a:r>
            <a:r>
              <a:rPr lang="cs-CZ" altLang="cs-CZ" dirty="0" err="1"/>
              <a:t>rules</a:t>
            </a:r>
            <a:r>
              <a:rPr lang="cs-CZ" altLang="cs-CZ" dirty="0"/>
              <a:t> - </a:t>
            </a:r>
            <a:r>
              <a:rPr lang="cs-CZ" altLang="cs-CZ" dirty="0" err="1"/>
              <a:t>TLDs</a:t>
            </a:r>
            <a:endParaRPr lang="cs-CZ" altLang="cs-CZ" dirty="0"/>
          </a:p>
        </p:txBody>
      </p:sp>
      <p:sp>
        <p:nvSpPr>
          <p:cNvPr id="63491" name="Zástupný symbol pro obsah 2"/>
          <p:cNvSpPr>
            <a:spLocks noGrp="1"/>
          </p:cNvSpPr>
          <p:nvPr>
            <p:ph idx="1"/>
          </p:nvPr>
        </p:nvSpPr>
        <p:spPr>
          <a:xfrm>
            <a:off x="395288" y="2348880"/>
            <a:ext cx="8229600" cy="5044108"/>
          </a:xfrm>
        </p:spPr>
        <p:txBody>
          <a:bodyPr>
            <a:normAutofit/>
          </a:bodyPr>
          <a:lstStyle/>
          <a:p>
            <a:pPr marL="342900" indent="-342900" eaLnBrk="1" hangingPunct="1">
              <a:buClr>
                <a:schemeClr val="tx2"/>
              </a:buClr>
              <a:buFont typeface="Wingdings" panose="05000000000000000000" pitchFamily="2" charset="2"/>
              <a:buChar char="§"/>
            </a:pPr>
            <a:r>
              <a:rPr lang="cs-CZ" altLang="cs-CZ" sz="2800" dirty="0" err="1"/>
              <a:t>Uniform</a:t>
            </a:r>
            <a:r>
              <a:rPr lang="cs-CZ" altLang="cs-CZ" sz="2800" dirty="0"/>
              <a:t> </a:t>
            </a:r>
            <a:r>
              <a:rPr lang="cs-CZ" altLang="cs-CZ" sz="2800" dirty="0" err="1"/>
              <a:t>Domain-Name</a:t>
            </a:r>
            <a:r>
              <a:rPr lang="cs-CZ" altLang="cs-CZ" sz="2800" dirty="0"/>
              <a:t> </a:t>
            </a:r>
            <a:r>
              <a:rPr lang="cs-CZ" altLang="cs-CZ" sz="2800" dirty="0" err="1"/>
              <a:t>Dispute</a:t>
            </a:r>
            <a:r>
              <a:rPr lang="cs-CZ" altLang="cs-CZ" sz="2800" dirty="0"/>
              <a:t> </a:t>
            </a:r>
            <a:r>
              <a:rPr lang="cs-CZ" altLang="cs-CZ" sz="2800" dirty="0" err="1"/>
              <a:t>Resolution</a:t>
            </a:r>
            <a:r>
              <a:rPr lang="cs-CZ" altLang="cs-CZ" sz="2800" dirty="0"/>
              <a:t> </a:t>
            </a:r>
            <a:r>
              <a:rPr lang="cs-CZ" altLang="cs-CZ" sz="2800" dirty="0" err="1"/>
              <a:t>Policy</a:t>
            </a:r>
            <a:r>
              <a:rPr lang="cs-CZ" altLang="cs-CZ" sz="2800" dirty="0"/>
              <a:t> (UDRP)</a:t>
            </a:r>
          </a:p>
          <a:p>
            <a:pPr marL="342900" indent="-342900" eaLnBrk="1" hangingPunct="1">
              <a:buClr>
                <a:schemeClr val="tx2"/>
              </a:buClr>
              <a:buFont typeface="Wingdings" panose="05000000000000000000" pitchFamily="2" charset="2"/>
              <a:buChar char="§"/>
            </a:pPr>
            <a:r>
              <a:rPr lang="cs-CZ" altLang="cs-CZ" sz="2800" dirty="0"/>
              <a:t>Top-</a:t>
            </a:r>
            <a:r>
              <a:rPr lang="cs-CZ" altLang="cs-CZ" sz="2800" dirty="0" err="1"/>
              <a:t>level</a:t>
            </a:r>
            <a:r>
              <a:rPr lang="cs-CZ" altLang="cs-CZ" sz="2800" dirty="0"/>
              <a:t> </a:t>
            </a:r>
            <a:r>
              <a:rPr lang="cs-CZ" altLang="cs-CZ" sz="2800" dirty="0" err="1"/>
              <a:t>domain</a:t>
            </a:r>
            <a:r>
              <a:rPr lang="cs-CZ" altLang="cs-CZ" sz="2800" dirty="0"/>
              <a:t> </a:t>
            </a:r>
            <a:r>
              <a:rPr lang="cs-CZ" altLang="cs-CZ" sz="2800" dirty="0" err="1"/>
              <a:t>names</a:t>
            </a:r>
            <a:endParaRPr lang="cs-CZ" altLang="cs-CZ" sz="2800" dirty="0"/>
          </a:p>
          <a:p>
            <a:pPr marL="342900" indent="-342900">
              <a:buClr>
                <a:schemeClr val="tx2"/>
              </a:buClr>
              <a:buFont typeface="Wingdings" panose="05000000000000000000" pitchFamily="2" charset="2"/>
              <a:buChar char="§"/>
            </a:pPr>
            <a:r>
              <a:rPr lang="cs-CZ" altLang="cs-CZ" sz="2800" dirty="0">
                <a:hlinkClick r:id="rId2"/>
              </a:rPr>
              <a:t>https://www.icann.org/resources/pages/help/dndr/udrp-en</a:t>
            </a:r>
            <a:endParaRPr lang="cs-CZ" altLang="cs-CZ" sz="2800" dirty="0"/>
          </a:p>
          <a:p>
            <a:pPr marL="342900" indent="-342900">
              <a:buClr>
                <a:schemeClr val="tx2"/>
              </a:buClr>
              <a:buFont typeface="Wingdings" panose="05000000000000000000" pitchFamily="2" charset="2"/>
              <a:buChar char="§"/>
            </a:pPr>
            <a:r>
              <a:rPr lang="cs-CZ" altLang="cs-CZ" sz="2800" dirty="0"/>
              <a:t>List </a:t>
            </a:r>
            <a:r>
              <a:rPr lang="cs-CZ" altLang="cs-CZ" sz="2800" dirty="0" err="1"/>
              <a:t>of</a:t>
            </a:r>
            <a:r>
              <a:rPr lang="cs-CZ" altLang="cs-CZ" sz="2800" dirty="0"/>
              <a:t> </a:t>
            </a:r>
            <a:r>
              <a:rPr lang="cs-CZ" altLang="cs-CZ" sz="2800" dirty="0" err="1"/>
              <a:t>providers</a:t>
            </a:r>
            <a:r>
              <a:rPr lang="cs-CZ" altLang="cs-CZ" sz="2800" dirty="0"/>
              <a:t>:</a:t>
            </a:r>
          </a:p>
          <a:p>
            <a:pPr marL="342900" indent="-342900">
              <a:buClr>
                <a:schemeClr val="tx2"/>
              </a:buClr>
              <a:buFont typeface="Wingdings" panose="05000000000000000000" pitchFamily="2" charset="2"/>
              <a:buChar char="§"/>
            </a:pPr>
            <a:r>
              <a:rPr lang="cs-CZ" altLang="cs-CZ" sz="2800" dirty="0">
                <a:hlinkClick r:id="rId3"/>
              </a:rPr>
              <a:t>https://www.icann.org/resources/pages/providers-6d-2012-02-25-en</a:t>
            </a:r>
            <a:r>
              <a:rPr lang="cs-CZ" altLang="cs-CZ" sz="2800" dirty="0"/>
              <a:t> </a:t>
            </a:r>
          </a:p>
          <a:p>
            <a:pPr marL="342900" indent="-342900" eaLnBrk="1" hangingPunct="1">
              <a:buClr>
                <a:schemeClr val="tx2"/>
              </a:buClr>
              <a:buFont typeface="Wingdings" panose="05000000000000000000" pitchFamily="2" charset="2"/>
              <a:buChar char="§"/>
            </a:pPr>
            <a:endParaRPr lang="cs-CZ" altLang="cs-CZ" sz="2800" dirty="0"/>
          </a:p>
        </p:txBody>
      </p:sp>
    </p:spTree>
    <p:extLst>
      <p:ext uri="{BB962C8B-B14F-4D97-AF65-F5344CB8AC3E}">
        <p14:creationId xmlns:p14="http://schemas.microsoft.com/office/powerpoint/2010/main" val="304456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Podnadpis 4"/>
          <p:cNvSpPr>
            <a:spLocks noGrp="1"/>
          </p:cNvSpPr>
          <p:nvPr>
            <p:ph type="subTitle" idx="1"/>
          </p:nvPr>
        </p:nvSpPr>
        <p:spPr>
          <a:xfrm>
            <a:off x="611560" y="4869160"/>
            <a:ext cx="8363272" cy="1752600"/>
          </a:xfrm>
        </p:spPr>
        <p:txBody>
          <a:bodyPr>
            <a:noAutofit/>
          </a:bodyPr>
          <a:lstStyle/>
          <a:p>
            <a:pPr marL="63500" eaLnBrk="1" hangingPunct="1"/>
            <a:r>
              <a:rPr lang="cs-CZ" altLang="cs-CZ" sz="5400" dirty="0" err="1"/>
              <a:t>Domain</a:t>
            </a:r>
            <a:r>
              <a:rPr lang="cs-CZ" altLang="cs-CZ" sz="5400" dirty="0"/>
              <a:t> </a:t>
            </a:r>
            <a:r>
              <a:rPr lang="cs-CZ" altLang="cs-CZ" sz="5400" dirty="0" err="1"/>
              <a:t>name</a:t>
            </a:r>
            <a:r>
              <a:rPr lang="cs-CZ" altLang="cs-CZ" sz="5400" dirty="0"/>
              <a:t> </a:t>
            </a:r>
            <a:r>
              <a:rPr lang="cs-CZ" altLang="cs-CZ" sz="5400" dirty="0" err="1"/>
              <a:t>disputes</a:t>
            </a:r>
            <a:endParaRPr lang="cs-CZ" altLang="cs-CZ" sz="5400" dirty="0"/>
          </a:p>
        </p:txBody>
      </p:sp>
      <p:pic>
        <p:nvPicPr>
          <p:cNvPr id="1026" name="Picture 2" descr="\\flsrv\profiles\210290\Desktop\domain-name-dispu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48" y="1191014"/>
            <a:ext cx="7713984" cy="211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78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a:xfrm>
            <a:off x="457200" y="152718"/>
            <a:ext cx="8867328" cy="1371600"/>
          </a:xfrm>
        </p:spPr>
        <p:txBody>
          <a:bodyPr>
            <a:normAutofit/>
          </a:bodyPr>
          <a:lstStyle/>
          <a:p>
            <a:pPr eaLnBrk="1" hangingPunct="1"/>
            <a:r>
              <a:rPr lang="cs-CZ" altLang="cs-CZ" dirty="0" err="1"/>
              <a:t>The</a:t>
            </a:r>
            <a:r>
              <a:rPr lang="cs-CZ" altLang="cs-CZ" dirty="0"/>
              <a:t> </a:t>
            </a:r>
            <a:r>
              <a:rPr lang="cs-CZ" altLang="cs-CZ" dirty="0" err="1"/>
              <a:t>rules</a:t>
            </a:r>
            <a:r>
              <a:rPr lang="cs-CZ" altLang="cs-CZ" dirty="0"/>
              <a:t> - </a:t>
            </a:r>
            <a:r>
              <a:rPr lang="cs-CZ" altLang="cs-CZ" dirty="0" err="1"/>
              <a:t>ccTLDs</a:t>
            </a:r>
            <a:endParaRPr lang="cs-CZ" altLang="cs-CZ" dirty="0"/>
          </a:p>
        </p:txBody>
      </p:sp>
      <p:sp>
        <p:nvSpPr>
          <p:cNvPr id="63491" name="Zástupný symbol pro obsah 2"/>
          <p:cNvSpPr>
            <a:spLocks noGrp="1"/>
          </p:cNvSpPr>
          <p:nvPr>
            <p:ph idx="1"/>
          </p:nvPr>
        </p:nvSpPr>
        <p:spPr>
          <a:xfrm>
            <a:off x="395288" y="2348880"/>
            <a:ext cx="8229600" cy="5044108"/>
          </a:xfrm>
        </p:spPr>
        <p:txBody>
          <a:bodyPr>
            <a:normAutofit/>
          </a:bodyPr>
          <a:lstStyle/>
          <a:p>
            <a:pPr marL="342900" indent="-342900" eaLnBrk="1" hangingPunct="1">
              <a:buClr>
                <a:schemeClr val="tx2"/>
              </a:buClr>
              <a:buFont typeface="Wingdings" panose="05000000000000000000" pitchFamily="2" charset="2"/>
              <a:buChar char="§"/>
            </a:pPr>
            <a:r>
              <a:rPr lang="cs-CZ" altLang="cs-CZ" sz="2800" dirty="0" err="1"/>
              <a:t>National</a:t>
            </a:r>
            <a:r>
              <a:rPr lang="cs-CZ" altLang="cs-CZ" sz="2800" dirty="0"/>
              <a:t> </a:t>
            </a:r>
            <a:r>
              <a:rPr lang="cs-CZ" altLang="cs-CZ" sz="2800" dirty="0" err="1"/>
              <a:t>authorities</a:t>
            </a:r>
            <a:r>
              <a:rPr lang="cs-CZ" altLang="cs-CZ" sz="2800" dirty="0"/>
              <a:t> (</a:t>
            </a:r>
            <a:r>
              <a:rPr lang="cs-CZ" altLang="cs-CZ" sz="2800" dirty="0" err="1"/>
              <a:t>does</a:t>
            </a:r>
            <a:r>
              <a:rPr lang="cs-CZ" altLang="cs-CZ" sz="2800" dirty="0"/>
              <a:t> not </a:t>
            </a:r>
            <a:r>
              <a:rPr lang="cs-CZ" altLang="cs-CZ" sz="2800" dirty="0" err="1"/>
              <a:t>have</a:t>
            </a:r>
            <a:r>
              <a:rPr lang="cs-CZ" altLang="cs-CZ" sz="2800" dirty="0"/>
              <a:t> to </a:t>
            </a:r>
            <a:r>
              <a:rPr lang="cs-CZ" altLang="cs-CZ" sz="2800" dirty="0" err="1"/>
              <a:t>be</a:t>
            </a:r>
            <a:r>
              <a:rPr lang="cs-CZ" altLang="cs-CZ" sz="2800" dirty="0"/>
              <a:t> </a:t>
            </a:r>
            <a:r>
              <a:rPr lang="cs-CZ" altLang="cs-CZ" sz="2800" dirty="0" err="1"/>
              <a:t>governemental</a:t>
            </a:r>
            <a:r>
              <a:rPr lang="cs-CZ" altLang="cs-CZ" sz="2800" dirty="0"/>
              <a:t>)</a:t>
            </a:r>
          </a:p>
          <a:p>
            <a:pPr marL="342900" indent="-342900" eaLnBrk="1" hangingPunct="1">
              <a:buClr>
                <a:schemeClr val="tx2"/>
              </a:buClr>
              <a:buFont typeface="Wingdings" panose="05000000000000000000" pitchFamily="2" charset="2"/>
              <a:buChar char="§"/>
            </a:pPr>
            <a:r>
              <a:rPr lang="cs-CZ" altLang="cs-CZ" sz="2800" dirty="0" err="1"/>
              <a:t>Contract</a:t>
            </a:r>
            <a:r>
              <a:rPr lang="cs-CZ" altLang="cs-CZ" sz="2800" dirty="0"/>
              <a:t> </a:t>
            </a:r>
            <a:r>
              <a:rPr lang="cs-CZ" altLang="cs-CZ" sz="2800" dirty="0" err="1"/>
              <a:t>with</a:t>
            </a:r>
            <a:r>
              <a:rPr lang="cs-CZ" altLang="cs-CZ" sz="2800" dirty="0"/>
              <a:t> ICANN </a:t>
            </a:r>
          </a:p>
          <a:p>
            <a:pPr marL="342900" indent="-342900" eaLnBrk="1" hangingPunct="1">
              <a:buClr>
                <a:schemeClr val="tx2"/>
              </a:buClr>
              <a:buFont typeface="Wingdings" panose="05000000000000000000" pitchFamily="2" charset="2"/>
              <a:buChar char="§"/>
            </a:pPr>
            <a:r>
              <a:rPr lang="cs-CZ" altLang="cs-CZ" sz="2800" dirty="0"/>
              <a:t>In Czech Republic – CZ.NIC</a:t>
            </a:r>
          </a:p>
          <a:p>
            <a:pPr marL="342900" indent="-342900">
              <a:buClr>
                <a:schemeClr val="tx2"/>
              </a:buClr>
              <a:buFont typeface="Wingdings" panose="05000000000000000000" pitchFamily="2" charset="2"/>
              <a:buChar char="§"/>
            </a:pPr>
            <a:r>
              <a:rPr lang="cs-CZ" altLang="cs-CZ" sz="2800" dirty="0">
                <a:hlinkClick r:id="rId2"/>
              </a:rPr>
              <a:t>https://www.nic.cz/page/314/pravidla-a-postupy/</a:t>
            </a:r>
            <a:r>
              <a:rPr lang="cs-CZ" altLang="cs-CZ" sz="2800" dirty="0"/>
              <a:t> </a:t>
            </a:r>
          </a:p>
        </p:txBody>
      </p:sp>
    </p:spTree>
    <p:extLst>
      <p:ext uri="{BB962C8B-B14F-4D97-AF65-F5344CB8AC3E}">
        <p14:creationId xmlns:p14="http://schemas.microsoft.com/office/powerpoint/2010/main" val="347956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a:xfrm>
            <a:off x="457200" y="152718"/>
            <a:ext cx="7859216" cy="1371600"/>
          </a:xfrm>
        </p:spPr>
        <p:txBody>
          <a:bodyPr/>
          <a:lstStyle/>
          <a:p>
            <a:r>
              <a:rPr lang="cs-CZ" altLang="cs-CZ" dirty="0" err="1"/>
              <a:t>The</a:t>
            </a:r>
            <a:r>
              <a:rPr lang="cs-CZ" altLang="cs-CZ" dirty="0"/>
              <a:t> </a:t>
            </a:r>
            <a:r>
              <a:rPr lang="cs-CZ" altLang="cs-CZ" dirty="0" err="1"/>
              <a:t>rules</a:t>
            </a:r>
            <a:r>
              <a:rPr lang="cs-CZ" altLang="cs-CZ" dirty="0"/>
              <a:t> - .EU</a:t>
            </a:r>
          </a:p>
        </p:txBody>
      </p:sp>
      <p:sp>
        <p:nvSpPr>
          <p:cNvPr id="64515" name="Zástupný symbol pro obsah 2"/>
          <p:cNvSpPr>
            <a:spLocks noGrp="1"/>
          </p:cNvSpPr>
          <p:nvPr>
            <p:ph idx="1"/>
          </p:nvPr>
        </p:nvSpPr>
        <p:spPr>
          <a:xfrm>
            <a:off x="2987824" y="1707461"/>
            <a:ext cx="5853336" cy="5895975"/>
          </a:xfrm>
        </p:spPr>
        <p:txBody>
          <a:bodyPr>
            <a:normAutofit/>
          </a:bodyPr>
          <a:lstStyle/>
          <a:p>
            <a:pPr marL="342900" indent="-342900" eaLnBrk="1" hangingPunct="1">
              <a:buClr>
                <a:schemeClr val="tx2"/>
              </a:buClr>
              <a:buFont typeface="Wingdings" panose="05000000000000000000" pitchFamily="2" charset="2"/>
              <a:buChar char="§"/>
            </a:pPr>
            <a:r>
              <a:rPr lang="cs-CZ" altLang="cs-CZ" sz="3200" dirty="0"/>
              <a:t>Not </a:t>
            </a:r>
            <a:r>
              <a:rPr lang="cs-CZ" altLang="cs-CZ" sz="3200" dirty="0" err="1"/>
              <a:t>an</a:t>
            </a:r>
            <a:r>
              <a:rPr lang="cs-CZ" altLang="cs-CZ" sz="3200" dirty="0"/>
              <a:t> </a:t>
            </a:r>
            <a:r>
              <a:rPr lang="cs-CZ" altLang="cs-CZ" sz="3200" dirty="0" err="1"/>
              <a:t>arbitration</a:t>
            </a:r>
            <a:r>
              <a:rPr lang="cs-CZ" altLang="cs-CZ" sz="3200" dirty="0"/>
              <a:t> </a:t>
            </a:r>
            <a:r>
              <a:rPr lang="cs-CZ" altLang="cs-CZ" sz="3200" dirty="0" err="1"/>
              <a:t>clause</a:t>
            </a:r>
            <a:r>
              <a:rPr lang="cs-CZ" altLang="cs-CZ" sz="3200" dirty="0"/>
              <a:t>! (</a:t>
            </a:r>
            <a:r>
              <a:rPr lang="cs-CZ" altLang="cs-CZ" sz="3200" dirty="0" err="1"/>
              <a:t>again</a:t>
            </a:r>
            <a:r>
              <a:rPr lang="cs-CZ" altLang="cs-CZ" sz="3200" dirty="0"/>
              <a:t>)</a:t>
            </a:r>
          </a:p>
          <a:p>
            <a:pPr marL="342900" indent="-342900" eaLnBrk="1" hangingPunct="1">
              <a:buClr>
                <a:schemeClr val="tx2"/>
              </a:buClr>
              <a:buFont typeface="Wingdings" panose="05000000000000000000" pitchFamily="2" charset="2"/>
              <a:buChar char="§"/>
            </a:pPr>
            <a:r>
              <a:rPr lang="cs-CZ" altLang="cs-CZ" sz="3200" dirty="0" err="1"/>
              <a:t>Competence</a:t>
            </a:r>
            <a:r>
              <a:rPr lang="cs-CZ" altLang="cs-CZ" sz="3200" dirty="0"/>
              <a:t> </a:t>
            </a:r>
            <a:r>
              <a:rPr lang="cs-CZ" altLang="cs-CZ" sz="3200" dirty="0" err="1"/>
              <a:t>of</a:t>
            </a:r>
            <a:r>
              <a:rPr lang="cs-CZ" altLang="cs-CZ" sz="3200" dirty="0"/>
              <a:t> </a:t>
            </a:r>
            <a:r>
              <a:rPr lang="cs-CZ" altLang="cs-CZ" sz="3200" dirty="0" err="1"/>
              <a:t>arbitration</a:t>
            </a:r>
            <a:r>
              <a:rPr lang="cs-CZ" altLang="cs-CZ" sz="3200" dirty="0"/>
              <a:t> </a:t>
            </a:r>
            <a:r>
              <a:rPr lang="cs-CZ" altLang="cs-CZ" sz="3200" dirty="0" err="1"/>
              <a:t>courts</a:t>
            </a:r>
            <a:r>
              <a:rPr lang="cs-CZ" altLang="cs-CZ" sz="3200" dirty="0"/>
              <a:t> </a:t>
            </a:r>
            <a:r>
              <a:rPr lang="cs-CZ" altLang="cs-CZ" sz="3200" dirty="0" err="1"/>
              <a:t>enacted</a:t>
            </a:r>
            <a:r>
              <a:rPr lang="cs-CZ" altLang="cs-CZ" sz="3200" dirty="0"/>
              <a:t> by </a:t>
            </a:r>
            <a:r>
              <a:rPr lang="cs-CZ" altLang="cs-CZ" sz="3200" dirty="0" err="1"/>
              <a:t>regulation</a:t>
            </a:r>
            <a:r>
              <a:rPr lang="cs-CZ" altLang="cs-CZ" sz="3200" dirty="0"/>
              <a:t> 874/2004/EC</a:t>
            </a:r>
          </a:p>
          <a:p>
            <a:pPr marL="342900" indent="-342900">
              <a:buClr>
                <a:schemeClr val="tx2"/>
              </a:buClr>
              <a:buFont typeface="Wingdings" panose="05000000000000000000" pitchFamily="2" charset="2"/>
              <a:buChar char="§"/>
            </a:pPr>
            <a:r>
              <a:rPr lang="cs-CZ" altLang="cs-CZ" sz="3200" dirty="0"/>
              <a:t>https://eurid.eu/en/</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07461"/>
            <a:ext cx="2333625" cy="1571625"/>
          </a:xfrm>
          <a:prstGeom prst="rect">
            <a:avLst/>
          </a:prstGeom>
        </p:spPr>
      </p:pic>
    </p:spTree>
    <p:extLst>
      <p:ext uri="{BB962C8B-B14F-4D97-AF65-F5344CB8AC3E}">
        <p14:creationId xmlns:p14="http://schemas.microsoft.com/office/powerpoint/2010/main" val="103540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a:xfrm>
            <a:off x="457200" y="152718"/>
            <a:ext cx="7859216" cy="1371600"/>
          </a:xfrm>
        </p:spPr>
        <p:txBody>
          <a:bodyPr/>
          <a:lstStyle/>
          <a:p>
            <a:r>
              <a:rPr lang="cs-CZ" altLang="cs-CZ" dirty="0" err="1"/>
              <a:t>The</a:t>
            </a:r>
            <a:r>
              <a:rPr lang="cs-CZ" altLang="cs-CZ" dirty="0"/>
              <a:t> </a:t>
            </a:r>
            <a:r>
              <a:rPr lang="cs-CZ" altLang="cs-CZ" dirty="0" err="1"/>
              <a:t>rules</a:t>
            </a:r>
            <a:r>
              <a:rPr lang="cs-CZ" altLang="cs-CZ" dirty="0"/>
              <a:t> - .EU</a:t>
            </a:r>
          </a:p>
        </p:txBody>
      </p:sp>
      <p:sp>
        <p:nvSpPr>
          <p:cNvPr id="64515" name="Zástupný symbol pro obsah 2"/>
          <p:cNvSpPr>
            <a:spLocks noGrp="1"/>
          </p:cNvSpPr>
          <p:nvPr>
            <p:ph idx="1"/>
          </p:nvPr>
        </p:nvSpPr>
        <p:spPr>
          <a:xfrm>
            <a:off x="2987824" y="1707461"/>
            <a:ext cx="5853336" cy="5895975"/>
          </a:xfrm>
        </p:spPr>
        <p:txBody>
          <a:bodyPr>
            <a:normAutofit/>
          </a:bodyPr>
          <a:lstStyle/>
          <a:p>
            <a:pPr marL="342900" indent="-342900" eaLnBrk="1" hangingPunct="1">
              <a:buClr>
                <a:schemeClr val="tx2"/>
              </a:buClr>
              <a:buFont typeface="Wingdings" panose="05000000000000000000" pitchFamily="2" charset="2"/>
              <a:buChar char="§"/>
            </a:pPr>
            <a:endParaRPr lang="cs-CZ" altLang="cs-CZ" sz="3200" dirty="0"/>
          </a:p>
          <a:p>
            <a:pPr marL="342900" indent="-342900" eaLnBrk="1" hangingPunct="1">
              <a:buClr>
                <a:schemeClr val="tx2"/>
              </a:buClr>
              <a:buFont typeface="Wingdings" panose="05000000000000000000" pitchFamily="2" charset="2"/>
              <a:buChar char="§"/>
            </a:pPr>
            <a:endParaRPr lang="cs-CZ" altLang="cs-CZ" sz="3200" dirty="0"/>
          </a:p>
          <a:p>
            <a:pPr marL="342900" indent="-342900" eaLnBrk="1" hangingPunct="1">
              <a:buClr>
                <a:schemeClr val="tx2"/>
              </a:buClr>
              <a:buFont typeface="Wingdings" panose="05000000000000000000" pitchFamily="2" charset="2"/>
              <a:buChar char="§"/>
            </a:pPr>
            <a:endParaRPr lang="cs-CZ" altLang="cs-CZ" sz="3200" dirty="0"/>
          </a:p>
          <a:p>
            <a:pPr marL="342900" indent="-342900" eaLnBrk="1" hangingPunct="1">
              <a:buClr>
                <a:schemeClr val="tx2"/>
              </a:buClr>
              <a:buFont typeface="Wingdings" panose="05000000000000000000" pitchFamily="2" charset="2"/>
              <a:buChar char="§"/>
            </a:pPr>
            <a:r>
              <a:rPr lang="cs-CZ" altLang="cs-CZ" sz="3200" dirty="0"/>
              <a:t>Set </a:t>
            </a:r>
            <a:r>
              <a:rPr lang="cs-CZ" altLang="cs-CZ" sz="3200" dirty="0" err="1"/>
              <a:t>of</a:t>
            </a:r>
            <a:r>
              <a:rPr lang="cs-CZ" altLang="cs-CZ" sz="3200" dirty="0"/>
              <a:t> </a:t>
            </a:r>
            <a:r>
              <a:rPr lang="cs-CZ" altLang="cs-CZ" sz="3200" dirty="0" err="1"/>
              <a:t>eu</a:t>
            </a:r>
            <a:r>
              <a:rPr lang="cs-CZ" altLang="cs-CZ" sz="3200" dirty="0"/>
              <a:t> </a:t>
            </a:r>
            <a:r>
              <a:rPr lang="cs-CZ" altLang="cs-CZ" sz="3200" dirty="0" err="1"/>
              <a:t>regulations</a:t>
            </a:r>
            <a:r>
              <a:rPr lang="cs-CZ" altLang="cs-CZ" sz="3200" dirty="0"/>
              <a:t>:</a:t>
            </a:r>
          </a:p>
          <a:p>
            <a:pPr marL="342900" indent="-342900">
              <a:buClr>
                <a:schemeClr val="tx2"/>
              </a:buClr>
              <a:buFont typeface="Wingdings" panose="05000000000000000000" pitchFamily="2" charset="2"/>
              <a:buChar char="§"/>
            </a:pPr>
            <a:r>
              <a:rPr lang="cs-CZ" altLang="cs-CZ" sz="3200" dirty="0">
                <a:hlinkClick r:id="rId2"/>
              </a:rPr>
              <a:t>http://ec.europa.eu/ipg/basics/urls/doteu_en.htm</a:t>
            </a:r>
            <a:r>
              <a:rPr lang="cs-CZ" altLang="cs-CZ" sz="3200" dirty="0"/>
              <a:t> </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07461"/>
            <a:ext cx="2333625" cy="1571625"/>
          </a:xfrm>
          <a:prstGeom prst="rect">
            <a:avLst/>
          </a:prstGeom>
        </p:spPr>
      </p:pic>
    </p:spTree>
    <p:extLst>
      <p:ext uri="{BB962C8B-B14F-4D97-AF65-F5344CB8AC3E}">
        <p14:creationId xmlns:p14="http://schemas.microsoft.com/office/powerpoint/2010/main" val="320524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a:xfrm>
            <a:off x="457200" y="152718"/>
            <a:ext cx="7859216" cy="1371600"/>
          </a:xfrm>
        </p:spPr>
        <p:txBody>
          <a:bodyPr/>
          <a:lstStyle/>
          <a:p>
            <a:endParaRPr lang="cs-CZ" altLang="cs-CZ" dirty="0"/>
          </a:p>
        </p:txBody>
      </p:sp>
      <p:sp>
        <p:nvSpPr>
          <p:cNvPr id="64515" name="Zástupný symbol pro obsah 2"/>
          <p:cNvSpPr>
            <a:spLocks noGrp="1"/>
          </p:cNvSpPr>
          <p:nvPr>
            <p:ph idx="1"/>
          </p:nvPr>
        </p:nvSpPr>
        <p:spPr>
          <a:xfrm>
            <a:off x="1691680" y="2636912"/>
            <a:ext cx="5853336" cy="5895975"/>
          </a:xfrm>
        </p:spPr>
        <p:txBody>
          <a:bodyPr>
            <a:normAutofit/>
          </a:bodyPr>
          <a:lstStyle/>
          <a:p>
            <a:pPr marL="342900" indent="-342900">
              <a:buClr>
                <a:schemeClr val="tx2"/>
              </a:buClr>
              <a:buFont typeface="Wingdings" panose="05000000000000000000" pitchFamily="2" charset="2"/>
              <a:buChar char="§"/>
            </a:pPr>
            <a:r>
              <a:rPr lang="cs-CZ" altLang="cs-CZ" sz="3200" dirty="0">
                <a:hlinkClick r:id="rId2"/>
              </a:rPr>
              <a:t>http://www.adr.eu/</a:t>
            </a:r>
            <a:r>
              <a:rPr lang="cs-CZ" altLang="cs-CZ" sz="3200" dirty="0"/>
              <a:t> </a:t>
            </a:r>
          </a:p>
        </p:txBody>
      </p:sp>
    </p:spTree>
    <p:extLst>
      <p:ext uri="{BB962C8B-B14F-4D97-AF65-F5344CB8AC3E}">
        <p14:creationId xmlns:p14="http://schemas.microsoft.com/office/powerpoint/2010/main" val="1229119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3"/>
          <p:cNvSpPr>
            <a:spLocks noGrp="1"/>
          </p:cNvSpPr>
          <p:nvPr>
            <p:ph type="ctrTitle"/>
          </p:nvPr>
        </p:nvSpPr>
        <p:spPr>
          <a:xfrm>
            <a:off x="329263" y="5013176"/>
            <a:ext cx="8458200" cy="1470025"/>
          </a:xfrm>
        </p:spPr>
        <p:txBody>
          <a:bodyPr/>
          <a:lstStyle/>
          <a:p>
            <a:pPr algn="ctr" eaLnBrk="1" hangingPunct="1"/>
            <a:r>
              <a:rPr lang="cs-CZ" altLang="cs-CZ" sz="4800" b="1" dirty="0">
                <a:solidFill>
                  <a:schemeClr val="tx2"/>
                </a:solidFill>
              </a:rPr>
              <a:t>ODR IN GENERAL</a:t>
            </a:r>
            <a:br>
              <a:rPr lang="cs-CZ" altLang="cs-CZ" sz="4800" b="1" dirty="0">
                <a:solidFill>
                  <a:schemeClr val="tx2"/>
                </a:solidFill>
              </a:rPr>
            </a:br>
            <a:r>
              <a:rPr lang="cs-CZ" altLang="cs-CZ" sz="3200" b="1" dirty="0">
                <a:solidFill>
                  <a:schemeClr val="tx2"/>
                </a:solidFill>
              </a:rPr>
              <a:t>not </a:t>
            </a:r>
            <a:r>
              <a:rPr lang="cs-CZ" altLang="cs-CZ" sz="3200" b="1" dirty="0" err="1">
                <a:solidFill>
                  <a:schemeClr val="tx2"/>
                </a:solidFill>
              </a:rPr>
              <a:t>only</a:t>
            </a:r>
            <a:r>
              <a:rPr lang="cs-CZ" altLang="cs-CZ" sz="3200" b="1" dirty="0">
                <a:solidFill>
                  <a:schemeClr val="tx2"/>
                </a:solidFill>
              </a:rPr>
              <a:t> </a:t>
            </a:r>
            <a:r>
              <a:rPr lang="cs-CZ" altLang="cs-CZ" sz="3200" b="1" dirty="0" err="1">
                <a:solidFill>
                  <a:schemeClr val="tx2"/>
                </a:solidFill>
              </a:rPr>
              <a:t>domain</a:t>
            </a:r>
            <a:r>
              <a:rPr lang="cs-CZ" altLang="cs-CZ" sz="3200" b="1" dirty="0">
                <a:solidFill>
                  <a:schemeClr val="tx2"/>
                </a:solidFill>
              </a:rPr>
              <a:t> </a:t>
            </a:r>
            <a:r>
              <a:rPr lang="cs-CZ" altLang="cs-CZ" sz="3200" b="1" dirty="0" err="1">
                <a:solidFill>
                  <a:schemeClr val="tx2"/>
                </a:solidFill>
              </a:rPr>
              <a:t>names</a:t>
            </a:r>
            <a:r>
              <a:rPr lang="cs-CZ" altLang="cs-CZ" sz="3200" b="1" dirty="0">
                <a:solidFill>
                  <a:schemeClr val="tx2"/>
                </a:solidFill>
              </a:rPr>
              <a:t> but </a:t>
            </a:r>
            <a:r>
              <a:rPr lang="cs-CZ" altLang="cs-CZ" sz="3200" b="1" dirty="0" err="1">
                <a:solidFill>
                  <a:schemeClr val="tx2"/>
                </a:solidFill>
              </a:rPr>
              <a:t>all</a:t>
            </a:r>
            <a:r>
              <a:rPr lang="cs-CZ" altLang="cs-CZ" sz="3200" b="1" dirty="0">
                <a:solidFill>
                  <a:schemeClr val="tx2"/>
                </a:solidFill>
              </a:rPr>
              <a:t> </a:t>
            </a:r>
            <a:r>
              <a:rPr lang="cs-CZ" altLang="cs-CZ" sz="3200" b="1" dirty="0" err="1">
                <a:solidFill>
                  <a:schemeClr val="tx2"/>
                </a:solidFill>
              </a:rPr>
              <a:t>kinds</a:t>
            </a:r>
            <a:r>
              <a:rPr lang="cs-CZ" altLang="cs-CZ" sz="3200" b="1" dirty="0">
                <a:solidFill>
                  <a:schemeClr val="tx2"/>
                </a:solidFill>
              </a:rPr>
              <a:t> </a:t>
            </a:r>
            <a:r>
              <a:rPr lang="cs-CZ" altLang="cs-CZ" sz="3200" b="1" dirty="0" err="1">
                <a:solidFill>
                  <a:schemeClr val="tx2"/>
                </a:solidFill>
              </a:rPr>
              <a:t>of</a:t>
            </a:r>
            <a:r>
              <a:rPr lang="cs-CZ" altLang="cs-CZ" sz="3200" b="1" dirty="0">
                <a:solidFill>
                  <a:schemeClr val="tx2"/>
                </a:solidFill>
              </a:rPr>
              <a:t> </a:t>
            </a:r>
            <a:r>
              <a:rPr lang="cs-CZ" altLang="cs-CZ" sz="3200" b="1" dirty="0" err="1">
                <a:solidFill>
                  <a:schemeClr val="tx2"/>
                </a:solidFill>
              </a:rPr>
              <a:t>disputes</a:t>
            </a:r>
            <a:endParaRPr lang="cs-CZ" altLang="cs-CZ" sz="4800" dirty="0">
              <a:solidFill>
                <a:schemeClr val="tx2"/>
              </a:solidFill>
            </a:endParaRPr>
          </a:p>
        </p:txBody>
      </p:sp>
      <p:sp>
        <p:nvSpPr>
          <p:cNvPr id="4" name="Nadpis 3"/>
          <p:cNvSpPr txBox="1">
            <a:spLocks/>
          </p:cNvSpPr>
          <p:nvPr/>
        </p:nvSpPr>
        <p:spPr>
          <a:xfrm>
            <a:off x="315081" y="5907454"/>
            <a:ext cx="8458200" cy="147002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ctr"/>
            <a:endParaRPr lang="cs-CZ" altLang="cs-CZ" sz="4800" dirty="0">
              <a:solidFill>
                <a:schemeClr val="tx2"/>
              </a:solidFill>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254" y="0"/>
            <a:ext cx="6993854" cy="4896544"/>
          </a:xfrm>
          <a:prstGeom prst="rect">
            <a:avLst/>
          </a:prstGeom>
        </p:spPr>
      </p:pic>
    </p:spTree>
    <p:extLst>
      <p:ext uri="{BB962C8B-B14F-4D97-AF65-F5344CB8AC3E}">
        <p14:creationId xmlns:p14="http://schemas.microsoft.com/office/powerpoint/2010/main" val="3369613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lnSpcReduction="10000"/>
          </a:bodyPr>
          <a:lstStyle/>
          <a:p>
            <a:pPr algn="r"/>
            <a:r>
              <a:rPr lang="en-US" sz="2800" i="1" dirty="0"/>
              <a:t>The notion that most people want black-robed judges, well-dressed lawyers, and fine paneled courtrooms as the setting to resolve their dispute is not correct. People with problems, like people with pains, want relief, and they want it as quickly and inexpensively as possible.</a:t>
            </a:r>
          </a:p>
          <a:p>
            <a:pPr algn="r"/>
            <a:endParaRPr lang="en-US" sz="2200" dirty="0"/>
          </a:p>
          <a:p>
            <a:pPr algn="r"/>
            <a:r>
              <a:rPr lang="en-US" sz="2200" dirty="0"/>
              <a:t>Warren E. Burger</a:t>
            </a:r>
          </a:p>
          <a:p>
            <a:pPr algn="r"/>
            <a:r>
              <a:rPr lang="cs-CZ" sz="2200" dirty="0" err="1"/>
              <a:t>Former</a:t>
            </a:r>
            <a:r>
              <a:rPr lang="en-US" sz="2200" dirty="0"/>
              <a:t> judge at US Supreme Court</a:t>
            </a:r>
          </a:p>
        </p:txBody>
      </p:sp>
    </p:spTree>
    <p:extLst>
      <p:ext uri="{BB962C8B-B14F-4D97-AF65-F5344CB8AC3E}">
        <p14:creationId xmlns:p14="http://schemas.microsoft.com/office/powerpoint/2010/main" val="26842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12476" y="934891"/>
            <a:ext cx="3529749" cy="707886"/>
          </a:xfrm>
          <a:prstGeom prst="rect">
            <a:avLst/>
          </a:prstGeom>
        </p:spPr>
        <p:txBody>
          <a:bodyPr wrap="none">
            <a:spAutoFit/>
          </a:bodyPr>
          <a:lstStyle/>
          <a:p>
            <a:r>
              <a:rPr lang="cs-CZ" sz="4000" b="1" cap="small" dirty="0">
                <a:solidFill>
                  <a:schemeClr val="tx2"/>
                </a:solidFill>
                <a:latin typeface="+mj-lt"/>
                <a:cs typeface="Times New Roman" pitchFamily="18" charset="0"/>
              </a:rPr>
              <a:t>Background</a:t>
            </a:r>
            <a:endParaRPr lang="en-GB" sz="4000" dirty="0">
              <a:solidFill>
                <a:schemeClr val="tx2"/>
              </a:solidFill>
              <a:latin typeface="+mj-lt"/>
            </a:endParaRPr>
          </a:p>
        </p:txBody>
      </p:sp>
      <p:sp>
        <p:nvSpPr>
          <p:cNvPr id="6" name="Rectangle 2"/>
          <p:cNvSpPr>
            <a:spLocks noGrp="1"/>
          </p:cNvSpPr>
          <p:nvPr>
            <p:ph sz="quarter" idx="13"/>
          </p:nvPr>
        </p:nvSpPr>
        <p:spPr>
          <a:xfrm>
            <a:off x="612477" y="2349130"/>
            <a:ext cx="7273772" cy="4267200"/>
          </a:xfrm>
        </p:spPr>
        <p:txBody>
          <a:bodyPr anchor="ctr">
            <a:normAutofit lnSpcReduction="10000"/>
          </a:bodyPr>
          <a:lstStyle/>
          <a:p>
            <a:pPr marL="514247" indent="-514247" algn="just">
              <a:spcBef>
                <a:spcPts val="1800"/>
              </a:spcBef>
            </a:pPr>
            <a:r>
              <a:rPr lang="en-US" sz="2400" i="1" dirty="0">
                <a:latin typeface="+mj-lt"/>
              </a:rPr>
              <a:t>Traditional judicial mechanisms... did not offer an adequate solution for cross – border electronic commerce disputes, and that the solution (providing a quick resolution and enforcement of disputes across borders) might reside in a global ODR system for small value, high volume ... disputes</a:t>
            </a:r>
          </a:p>
          <a:p>
            <a:pPr marL="514247" indent="-514247" algn="just">
              <a:spcBef>
                <a:spcPts val="1800"/>
              </a:spcBef>
            </a:pPr>
            <a:r>
              <a:rPr lang="en-US" sz="2400" dirty="0">
                <a:latin typeface="+mj-lt"/>
                <a:cs typeface="Times New Roman" pitchFamily="18" charset="0"/>
              </a:rPr>
              <a:t>Courts are resolving only a fraction of today‘s legal disputes (especially low - value)</a:t>
            </a:r>
            <a:r>
              <a:rPr lang="cs-CZ" sz="2400" dirty="0">
                <a:latin typeface="+mj-lt"/>
                <a:cs typeface="Times New Roman" pitchFamily="18" charset="0"/>
              </a:rPr>
              <a:t> – </a:t>
            </a:r>
            <a:r>
              <a:rPr lang="cs-CZ" sz="2400" dirty="0">
                <a:solidFill>
                  <a:schemeClr val="tx2"/>
                </a:solidFill>
                <a:latin typeface="+mj-lt"/>
                <a:cs typeface="Times New Roman" pitchFamily="18" charset="0"/>
              </a:rPr>
              <a:t>PROBLEM!!</a:t>
            </a:r>
            <a:endParaRPr lang="en-US" sz="2400" dirty="0">
              <a:solidFill>
                <a:schemeClr val="tx2"/>
              </a:solidFill>
              <a:latin typeface="+mj-lt"/>
              <a:cs typeface="Times New Roman" pitchFamily="18" charset="0"/>
            </a:endParaRPr>
          </a:p>
        </p:txBody>
      </p:sp>
    </p:spTree>
    <p:extLst>
      <p:ext uri="{BB962C8B-B14F-4D97-AF65-F5344CB8AC3E}">
        <p14:creationId xmlns:p14="http://schemas.microsoft.com/office/powerpoint/2010/main" val="2183435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cs-CZ" b="1" cap="small" dirty="0" err="1">
                <a:cs typeface="Times New Roman" pitchFamily="18" charset="0"/>
              </a:rPr>
              <a:t>What</a:t>
            </a:r>
            <a:r>
              <a:rPr lang="cs-CZ" b="1" cap="small" dirty="0">
                <a:cs typeface="Times New Roman" pitchFamily="18" charset="0"/>
              </a:rPr>
              <a:t> </a:t>
            </a:r>
            <a:r>
              <a:rPr lang="cs-CZ" b="1" cap="small" dirty="0" err="1">
                <a:cs typeface="Times New Roman" pitchFamily="18" charset="0"/>
              </a:rPr>
              <a:t>is</a:t>
            </a:r>
            <a:r>
              <a:rPr lang="cs-CZ" b="1" cap="small" dirty="0">
                <a:cs typeface="Times New Roman" pitchFamily="18" charset="0"/>
              </a:rPr>
              <a:t> ODR?</a:t>
            </a:r>
            <a:endParaRPr lang="en-US" dirty="0"/>
          </a:p>
        </p:txBody>
      </p:sp>
      <p:sp>
        <p:nvSpPr>
          <p:cNvPr id="31" name="Rectangle 2"/>
          <p:cNvSpPr>
            <a:spLocks noGrp="1"/>
          </p:cNvSpPr>
          <p:nvPr>
            <p:ph sz="quarter" idx="4294967295"/>
          </p:nvPr>
        </p:nvSpPr>
        <p:spPr>
          <a:xfrm>
            <a:off x="612477" y="2349130"/>
            <a:ext cx="7273772" cy="4267200"/>
          </a:xfrm>
          <a:prstGeom prst="rect">
            <a:avLst/>
          </a:prstGeom>
        </p:spPr>
        <p:txBody>
          <a:bodyPr anchor="ctr">
            <a:normAutofit/>
          </a:bodyPr>
          <a:lstStyle/>
          <a:p>
            <a:pPr marL="514247" indent="-514247" algn="just">
              <a:spcBef>
                <a:spcPts val="1800"/>
              </a:spcBef>
              <a:buClr>
                <a:schemeClr val="tx2"/>
              </a:buClr>
              <a:buFont typeface="Wingdings" panose="05000000000000000000" pitchFamily="2" charset="2"/>
              <a:buChar char="§"/>
            </a:pPr>
            <a:r>
              <a:rPr lang="en-US" sz="2300" b="0" dirty="0">
                <a:latin typeface="+mj-lt"/>
                <a:cs typeface="Times New Roman" pitchFamily="18" charset="0"/>
              </a:rPr>
              <a:t>It is difficult to provide a self - contained definition of ODR</a:t>
            </a:r>
          </a:p>
          <a:p>
            <a:pPr marL="514247" indent="-514247" algn="just">
              <a:spcBef>
                <a:spcPts val="1800"/>
              </a:spcBef>
              <a:buClr>
                <a:schemeClr val="tx2"/>
              </a:buClr>
              <a:buFont typeface="Wingdings" panose="05000000000000000000" pitchFamily="2" charset="2"/>
              <a:buChar char="§"/>
            </a:pPr>
            <a:r>
              <a:rPr lang="en-US" sz="2300" dirty="0">
                <a:latin typeface="+mj-lt"/>
                <a:cs typeface="Times New Roman" pitchFamily="18" charset="0"/>
              </a:rPr>
              <a:t>Dispute resolution, which uses electronic communication to exchange every information between the parties</a:t>
            </a:r>
          </a:p>
          <a:p>
            <a:pPr marL="514247" indent="-514247" algn="just">
              <a:spcBef>
                <a:spcPts val="1800"/>
              </a:spcBef>
              <a:buClr>
                <a:schemeClr val="tx2"/>
              </a:buClr>
              <a:buFont typeface="Wingdings" panose="05000000000000000000" pitchFamily="2" charset="2"/>
              <a:buChar char="§"/>
            </a:pPr>
            <a:r>
              <a:rPr lang="en-US" sz="2300" dirty="0">
                <a:latin typeface="+mj-lt"/>
                <a:cs typeface="Times New Roman" pitchFamily="18" charset="0"/>
              </a:rPr>
              <a:t>A growing number of cases (especially low – cost cases) are being resolved by online tools and sometimes lawyers and judges are not even involved</a:t>
            </a:r>
          </a:p>
        </p:txBody>
      </p:sp>
    </p:spTree>
    <p:extLst>
      <p:ext uri="{BB962C8B-B14F-4D97-AF65-F5344CB8AC3E}">
        <p14:creationId xmlns:p14="http://schemas.microsoft.com/office/powerpoint/2010/main" val="1313685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sz="quarter" idx="4294967295"/>
          </p:nvPr>
        </p:nvSpPr>
        <p:spPr>
          <a:xfrm>
            <a:off x="612476" y="2349130"/>
            <a:ext cx="8280003" cy="4267200"/>
          </a:xfrm>
          <a:prstGeom prst="rect">
            <a:avLst/>
          </a:prstGeom>
        </p:spPr>
        <p:txBody>
          <a:bodyPr anchor="ctr">
            <a:normAutofit/>
          </a:bodyPr>
          <a:lstStyle/>
          <a:p>
            <a:pPr marL="514247" indent="-514247" algn="just">
              <a:spcBef>
                <a:spcPts val="1800"/>
              </a:spcBef>
            </a:pPr>
            <a:r>
              <a:rPr lang="en-US" sz="2300" dirty="0">
                <a:latin typeface="+mj-lt"/>
                <a:cs typeface="Times New Roman" pitchFamily="18" charset="0"/>
              </a:rPr>
              <a:t>Definitions:</a:t>
            </a:r>
          </a:p>
          <a:p>
            <a:pPr marL="896715" lvl="1" indent="-514247" algn="just">
              <a:spcBef>
                <a:spcPts val="1800"/>
              </a:spcBef>
            </a:pPr>
            <a:r>
              <a:rPr lang="en-US" i="1" dirty="0">
                <a:latin typeface="+mj-lt"/>
              </a:rPr>
              <a:t>dispute settlement which may or may not involve a binding decision being made by a third party, implying the use of online technologies to facilitate the resolution of disputes between the parties</a:t>
            </a:r>
          </a:p>
          <a:p>
            <a:pPr marL="896715" lvl="1" indent="-514247" algn="just">
              <a:spcBef>
                <a:spcPts val="1800"/>
              </a:spcBef>
            </a:pPr>
            <a:r>
              <a:rPr lang="en-US" i="1" dirty="0">
                <a:latin typeface="+mj-lt"/>
              </a:rPr>
              <a:t>dispute resolution carried out by combining the information processing powers of computers with the networked communication facilities of the Internet</a:t>
            </a:r>
            <a:endParaRPr lang="en-US" dirty="0">
              <a:latin typeface="+mj-lt"/>
              <a:cs typeface="Times New Roman" pitchFamily="18" charset="0"/>
            </a:endParaRPr>
          </a:p>
        </p:txBody>
      </p:sp>
      <p:sp>
        <p:nvSpPr>
          <p:cNvPr id="7" name="Rectangle 1"/>
          <p:cNvSpPr txBox="1">
            <a:spLocks/>
          </p:cNvSpPr>
          <p:nvPr/>
        </p:nvSpPr>
        <p:spPr>
          <a:xfrm>
            <a:off x="639453" y="332656"/>
            <a:ext cx="57912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b="1" cap="small" dirty="0" err="1">
                <a:cs typeface="Times New Roman" pitchFamily="18" charset="0"/>
              </a:rPr>
              <a:t>What</a:t>
            </a:r>
            <a:r>
              <a:rPr lang="cs-CZ" b="1" cap="small" dirty="0">
                <a:cs typeface="Times New Roman" pitchFamily="18" charset="0"/>
              </a:rPr>
              <a:t> </a:t>
            </a:r>
            <a:r>
              <a:rPr lang="cs-CZ" b="1" cap="small" dirty="0" err="1">
                <a:cs typeface="Times New Roman" pitchFamily="18" charset="0"/>
              </a:rPr>
              <a:t>is</a:t>
            </a:r>
            <a:r>
              <a:rPr lang="cs-CZ" b="1" cap="small" dirty="0">
                <a:cs typeface="Times New Roman" pitchFamily="18" charset="0"/>
              </a:rPr>
              <a:t> ODR?</a:t>
            </a:r>
            <a:endParaRPr lang="en-US" dirty="0"/>
          </a:p>
        </p:txBody>
      </p:sp>
    </p:spTree>
    <p:extLst>
      <p:ext uri="{BB962C8B-B14F-4D97-AF65-F5344CB8AC3E}">
        <p14:creationId xmlns:p14="http://schemas.microsoft.com/office/powerpoint/2010/main" val="245854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sz="quarter" idx="4294967295"/>
          </p:nvPr>
        </p:nvSpPr>
        <p:spPr>
          <a:xfrm>
            <a:off x="612477" y="2349130"/>
            <a:ext cx="7273772" cy="4267200"/>
          </a:xfrm>
          <a:prstGeom prst="rect">
            <a:avLst/>
          </a:prstGeom>
        </p:spPr>
        <p:txBody>
          <a:bodyPr anchor="ctr">
            <a:noAutofit/>
          </a:bodyPr>
          <a:lstStyle/>
          <a:p>
            <a:pPr marL="514247" indent="-514247" algn="just">
              <a:spcBef>
                <a:spcPts val="1800"/>
              </a:spcBef>
              <a:buClr>
                <a:schemeClr val="tx2"/>
              </a:buClr>
              <a:buFont typeface="Wingdings" panose="05000000000000000000" pitchFamily="2" charset="2"/>
              <a:buChar char="§"/>
            </a:pPr>
            <a:endParaRPr lang="en-US" dirty="0">
              <a:latin typeface="+mj-lt"/>
            </a:endParaRPr>
          </a:p>
          <a:p>
            <a:pPr marL="514247" indent="-514247" algn="just">
              <a:spcBef>
                <a:spcPts val="1800"/>
              </a:spcBef>
              <a:buClr>
                <a:schemeClr val="tx2"/>
              </a:buClr>
              <a:buFont typeface="Wingdings" panose="05000000000000000000" pitchFamily="2" charset="2"/>
              <a:buChar char="§"/>
            </a:pPr>
            <a:endParaRPr lang="en-US" dirty="0">
              <a:latin typeface="+mj-lt"/>
            </a:endParaRPr>
          </a:p>
          <a:p>
            <a:pPr marL="514247" indent="-514247" algn="just">
              <a:spcBef>
                <a:spcPts val="1800"/>
              </a:spcBef>
              <a:buClr>
                <a:schemeClr val="tx2"/>
              </a:buClr>
              <a:buFont typeface="Wingdings" panose="05000000000000000000" pitchFamily="2" charset="2"/>
              <a:buChar char="§"/>
            </a:pPr>
            <a:r>
              <a:rPr lang="en-US" dirty="0">
                <a:latin typeface="+mj-lt"/>
              </a:rPr>
              <a:t>ODR is NOT only modified ADR (alternative dispute resolution)</a:t>
            </a:r>
          </a:p>
          <a:p>
            <a:pPr marL="514247" indent="-514247" algn="just">
              <a:spcBef>
                <a:spcPts val="1800"/>
              </a:spcBef>
              <a:buClr>
                <a:schemeClr val="tx2"/>
              </a:buClr>
              <a:buFont typeface="Wingdings" panose="05000000000000000000" pitchFamily="2" charset="2"/>
              <a:buChar char="§"/>
            </a:pPr>
            <a:r>
              <a:rPr lang="en-US" dirty="0">
                <a:latin typeface="+mj-lt"/>
                <a:cs typeface="Times New Roman" pitchFamily="18" charset="0"/>
              </a:rPr>
              <a:t>The technology is the fourth party helping to settle the dispute</a:t>
            </a:r>
          </a:p>
          <a:p>
            <a:pPr marL="514247" indent="-514247" algn="just">
              <a:spcBef>
                <a:spcPts val="1800"/>
              </a:spcBef>
              <a:buClr>
                <a:schemeClr val="tx2"/>
              </a:buClr>
              <a:buFont typeface="Wingdings" panose="05000000000000000000" pitchFamily="2" charset="2"/>
              <a:buChar char="§"/>
            </a:pPr>
            <a:r>
              <a:rPr lang="cs-CZ" dirty="0" err="1">
                <a:latin typeface="+mj-lt"/>
                <a:cs typeface="Times New Roman" pitchFamily="18" charset="0"/>
              </a:rPr>
              <a:t>Triad</a:t>
            </a:r>
            <a:r>
              <a:rPr lang="cs-CZ" dirty="0">
                <a:latin typeface="+mj-lt"/>
                <a:cs typeface="Times New Roman" pitchFamily="18" charset="0"/>
              </a:rPr>
              <a:t>: </a:t>
            </a:r>
          </a:p>
          <a:p>
            <a:pPr marL="971447" lvl="1" indent="-514247" algn="just">
              <a:spcBef>
                <a:spcPts val="1800"/>
              </a:spcBef>
              <a:buFont typeface="Wingdings" panose="05000000000000000000" pitchFamily="2" charset="2"/>
              <a:buChar char="§"/>
            </a:pPr>
            <a:r>
              <a:rPr lang="cs-CZ" dirty="0">
                <a:latin typeface="+mj-lt"/>
                <a:cs typeface="Times New Roman" pitchFamily="18" charset="0"/>
              </a:rPr>
              <a:t>1) online </a:t>
            </a:r>
            <a:r>
              <a:rPr lang="cs-CZ" dirty="0" err="1">
                <a:latin typeface="+mj-lt"/>
                <a:cs typeface="Times New Roman" pitchFamily="18" charset="0"/>
              </a:rPr>
              <a:t>communication</a:t>
            </a:r>
            <a:r>
              <a:rPr lang="cs-CZ" dirty="0">
                <a:latin typeface="+mj-lt"/>
                <a:cs typeface="Times New Roman" pitchFamily="18" charset="0"/>
              </a:rPr>
              <a:t> </a:t>
            </a:r>
          </a:p>
          <a:p>
            <a:pPr marL="971447" lvl="1" indent="-514247" algn="just">
              <a:spcBef>
                <a:spcPts val="1800"/>
              </a:spcBef>
              <a:buFont typeface="Wingdings" panose="05000000000000000000" pitchFamily="2" charset="2"/>
              <a:buChar char="§"/>
            </a:pPr>
            <a:r>
              <a:rPr lang="cs-CZ" dirty="0">
                <a:latin typeface="+mj-lt"/>
                <a:cs typeface="Times New Roman" pitchFamily="18" charset="0"/>
              </a:rPr>
              <a:t>2) </a:t>
            </a:r>
            <a:r>
              <a:rPr lang="cs-CZ" dirty="0" err="1">
                <a:latin typeface="+mj-lt"/>
                <a:cs typeface="Times New Roman" pitchFamily="18" charset="0"/>
              </a:rPr>
              <a:t>dipute</a:t>
            </a:r>
            <a:r>
              <a:rPr lang="cs-CZ" dirty="0">
                <a:latin typeface="+mj-lt"/>
                <a:cs typeface="Times New Roman" pitchFamily="18" charset="0"/>
              </a:rPr>
              <a:t> settlement</a:t>
            </a:r>
          </a:p>
          <a:p>
            <a:pPr marL="971447" lvl="1" indent="-514247" algn="just">
              <a:spcBef>
                <a:spcPts val="1800"/>
              </a:spcBef>
              <a:buFont typeface="Wingdings" panose="05000000000000000000" pitchFamily="2" charset="2"/>
              <a:buChar char="§"/>
            </a:pPr>
            <a:r>
              <a:rPr lang="cs-CZ" dirty="0">
                <a:latin typeface="+mj-lt"/>
                <a:cs typeface="Times New Roman" pitchFamily="18" charset="0"/>
              </a:rPr>
              <a:t>3) software </a:t>
            </a:r>
            <a:r>
              <a:rPr lang="cs-CZ" dirty="0" err="1">
                <a:latin typeface="+mj-lt"/>
                <a:cs typeface="Times New Roman" pitchFamily="18" charset="0"/>
              </a:rPr>
              <a:t>assisstance</a:t>
            </a:r>
            <a:endParaRPr lang="en-US" dirty="0">
              <a:latin typeface="+mj-lt"/>
              <a:cs typeface="Times New Roman" pitchFamily="18" charset="0"/>
            </a:endParaRPr>
          </a:p>
          <a:p>
            <a:pPr marL="342900" indent="-342900" algn="just">
              <a:spcBef>
                <a:spcPts val="1800"/>
              </a:spcBef>
              <a:buClr>
                <a:schemeClr val="tx2"/>
              </a:buClr>
              <a:buFont typeface="Wingdings" panose="05000000000000000000" pitchFamily="2" charset="2"/>
              <a:buChar char="§"/>
            </a:pPr>
            <a:endParaRPr lang="en-US" dirty="0">
              <a:latin typeface="+mj-lt"/>
              <a:cs typeface="Times New Roman" pitchFamily="18" charset="0"/>
            </a:endParaRPr>
          </a:p>
          <a:p>
            <a:pPr marL="514247" indent="-514247" algn="just">
              <a:spcBef>
                <a:spcPts val="1800"/>
              </a:spcBef>
              <a:buClr>
                <a:schemeClr val="tx2"/>
              </a:buClr>
              <a:buFont typeface="Wingdings" panose="05000000000000000000" pitchFamily="2" charset="2"/>
              <a:buChar char="§"/>
            </a:pPr>
            <a:endParaRPr lang="en-US" dirty="0">
              <a:latin typeface="+mj-lt"/>
              <a:cs typeface="Times New Roman" pitchFamily="18" charset="0"/>
            </a:endParaRPr>
          </a:p>
        </p:txBody>
      </p:sp>
      <p:sp>
        <p:nvSpPr>
          <p:cNvPr id="5" name="Rectangle 1"/>
          <p:cNvSpPr txBox="1">
            <a:spLocks/>
          </p:cNvSpPr>
          <p:nvPr/>
        </p:nvSpPr>
        <p:spPr>
          <a:xfrm>
            <a:off x="639453" y="332656"/>
            <a:ext cx="57912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b="1" cap="small" dirty="0" err="1">
                <a:cs typeface="Times New Roman" pitchFamily="18" charset="0"/>
              </a:rPr>
              <a:t>What</a:t>
            </a:r>
            <a:r>
              <a:rPr lang="cs-CZ" b="1" cap="small" dirty="0">
                <a:cs typeface="Times New Roman" pitchFamily="18" charset="0"/>
              </a:rPr>
              <a:t> </a:t>
            </a:r>
            <a:r>
              <a:rPr lang="cs-CZ" b="1" cap="small" dirty="0" err="1">
                <a:cs typeface="Times New Roman" pitchFamily="18" charset="0"/>
              </a:rPr>
              <a:t>is</a:t>
            </a:r>
            <a:r>
              <a:rPr lang="cs-CZ" b="1" cap="small" dirty="0">
                <a:cs typeface="Times New Roman" pitchFamily="18" charset="0"/>
              </a:rPr>
              <a:t> ODR?</a:t>
            </a:r>
            <a:endParaRPr lang="en-US" dirty="0"/>
          </a:p>
        </p:txBody>
      </p:sp>
    </p:spTree>
    <p:extLst>
      <p:ext uri="{BB962C8B-B14F-4D97-AF65-F5344CB8AC3E}">
        <p14:creationId xmlns:p14="http://schemas.microsoft.com/office/powerpoint/2010/main" val="215705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cs-CZ" dirty="0" err="1"/>
              <a:t>MAIn</a:t>
            </a:r>
            <a:r>
              <a:rPr lang="cs-CZ" dirty="0"/>
              <a:t> </a:t>
            </a:r>
            <a:r>
              <a:rPr lang="cs-CZ" dirty="0" err="1"/>
              <a:t>principle</a:t>
            </a:r>
            <a:endParaRPr lang="sk-SK" dirty="0"/>
          </a:p>
        </p:txBody>
      </p:sp>
      <p:sp>
        <p:nvSpPr>
          <p:cNvPr id="52227" name="Content Placeholder 2"/>
          <p:cNvSpPr>
            <a:spLocks noGrp="1"/>
          </p:cNvSpPr>
          <p:nvPr>
            <p:ph idx="1"/>
          </p:nvPr>
        </p:nvSpPr>
        <p:spPr>
          <a:xfrm>
            <a:off x="755576" y="3573016"/>
            <a:ext cx="8229600" cy="4324350"/>
          </a:xfrm>
        </p:spPr>
        <p:txBody>
          <a:bodyPr/>
          <a:lstStyle/>
          <a:p>
            <a:pPr marL="342900" indent="-342900" eaLnBrk="1" hangingPunct="1">
              <a:buClr>
                <a:schemeClr val="tx2"/>
              </a:buClr>
              <a:buFont typeface="Wingdings" panose="05000000000000000000" pitchFamily="2" charset="2"/>
              <a:buChar char="§"/>
            </a:pPr>
            <a:r>
              <a:rPr lang="en-GB" altLang="cs-CZ" dirty="0"/>
              <a:t>First comes – first served</a:t>
            </a:r>
          </a:p>
          <a:p>
            <a:pPr marL="342900" indent="-342900" eaLnBrk="1" hangingPunct="1">
              <a:buClr>
                <a:schemeClr val="tx2"/>
              </a:buClr>
              <a:buFont typeface="Wingdings" panose="05000000000000000000" pitchFamily="2" charset="2"/>
              <a:buChar char="§"/>
            </a:pPr>
            <a:r>
              <a:rPr lang="en-GB" altLang="cs-CZ" dirty="0"/>
              <a:t>The domain name is immediately registered</a:t>
            </a:r>
          </a:p>
          <a:p>
            <a:pPr marL="342900" indent="-342900" eaLnBrk="1" hangingPunct="1">
              <a:buClr>
                <a:schemeClr val="tx2"/>
              </a:buClr>
              <a:buFont typeface="Wingdings" panose="05000000000000000000" pitchFamily="2" charset="2"/>
              <a:buChar char="§"/>
            </a:pPr>
            <a:r>
              <a:rPr lang="en-GB" altLang="cs-CZ" dirty="0"/>
              <a:t>What if the holder of domain name is not the one who should own it?</a:t>
            </a:r>
            <a:endParaRPr lang="cs-CZ" altLang="cs-CZ" dirty="0"/>
          </a:p>
          <a:p>
            <a:pPr marL="342900" indent="-342900" eaLnBrk="1" hangingPunct="1">
              <a:buClr>
                <a:schemeClr val="tx2"/>
              </a:buClr>
              <a:buFont typeface="Wingdings" panose="05000000000000000000" pitchFamily="2" charset="2"/>
              <a:buChar char="§"/>
            </a:pPr>
            <a:r>
              <a:rPr lang="cs-CZ" altLang="cs-CZ" dirty="0" err="1"/>
              <a:t>Cybersquatting</a:t>
            </a:r>
            <a:r>
              <a:rPr lang="cs-CZ" altLang="cs-CZ" dirty="0"/>
              <a:t>, </a:t>
            </a:r>
            <a:r>
              <a:rPr lang="cs-CZ" altLang="cs-CZ" dirty="0" err="1"/>
              <a:t>typosquatting</a:t>
            </a:r>
            <a:r>
              <a:rPr lang="cs-CZ" altLang="cs-CZ" dirty="0"/>
              <a:t>, </a:t>
            </a:r>
            <a:r>
              <a:rPr lang="cs-CZ" altLang="cs-CZ" dirty="0" err="1"/>
              <a:t>etc</a:t>
            </a:r>
            <a:r>
              <a:rPr lang="cs-CZ" altLang="cs-CZ" dirty="0"/>
              <a:t>.</a:t>
            </a:r>
          </a:p>
          <a:p>
            <a:pPr marL="342900" indent="-342900" eaLnBrk="1" hangingPunct="1">
              <a:buClr>
                <a:schemeClr val="tx2"/>
              </a:buClr>
              <a:buFont typeface="Wingdings" panose="05000000000000000000" pitchFamily="2" charset="2"/>
              <a:buChar char="§"/>
            </a:pPr>
            <a:endParaRPr lang="cs-CZ" altLang="cs-CZ" dirty="0"/>
          </a:p>
          <a:p>
            <a:pPr marL="342900" indent="-342900" eaLnBrk="1" hangingPunct="1">
              <a:buClr>
                <a:schemeClr val="tx2"/>
              </a:buClr>
              <a:buFont typeface="Wingdings" panose="05000000000000000000" pitchFamily="2" charset="2"/>
              <a:buChar char="§"/>
            </a:pPr>
            <a:endParaRPr lang="en-GB" altLang="cs-CZ" dirty="0"/>
          </a:p>
        </p:txBody>
      </p:sp>
    </p:spTree>
    <p:extLst>
      <p:ext uri="{BB962C8B-B14F-4D97-AF65-F5344CB8AC3E}">
        <p14:creationId xmlns:p14="http://schemas.microsoft.com/office/powerpoint/2010/main" val="4147772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sz="quarter" idx="4294967295"/>
          </p:nvPr>
        </p:nvSpPr>
        <p:spPr>
          <a:xfrm>
            <a:off x="612477" y="2349130"/>
            <a:ext cx="7273772" cy="4267200"/>
          </a:xfrm>
          <a:prstGeom prst="rect">
            <a:avLst/>
          </a:prstGeom>
        </p:spPr>
        <p:txBody>
          <a:bodyPr anchor="ctr">
            <a:normAutofit fontScale="92500" lnSpcReduction="20000"/>
          </a:bodyPr>
          <a:lstStyle/>
          <a:p>
            <a:pPr algn="just"/>
            <a:r>
              <a:rPr lang="en-GB" sz="2400" dirty="0"/>
              <a:t>The first ODR forms started to evolve between 1996 and 1997</a:t>
            </a:r>
            <a:r>
              <a:rPr lang="cs-CZ" sz="2400" dirty="0"/>
              <a:t> (software </a:t>
            </a:r>
            <a:r>
              <a:rPr lang="cs-CZ" sz="2400" dirty="0" err="1"/>
              <a:t>assistance</a:t>
            </a:r>
            <a:r>
              <a:rPr lang="cs-CZ" sz="2400" dirty="0"/>
              <a:t>)</a:t>
            </a:r>
            <a:endParaRPr lang="en-GB" sz="2400" dirty="0"/>
          </a:p>
          <a:p>
            <a:pPr algn="just"/>
            <a:r>
              <a:rPr lang="en-GB" sz="2400" dirty="0"/>
              <a:t>The first experiments were created at the University of Massachusetts in the USA and Canada</a:t>
            </a:r>
          </a:p>
          <a:p>
            <a:pPr algn="just"/>
            <a:r>
              <a:rPr lang="en-GB" sz="2400" dirty="0"/>
              <a:t>Those projects were later transformed for commercial use</a:t>
            </a:r>
          </a:p>
          <a:p>
            <a:pPr algn="just"/>
            <a:r>
              <a:rPr lang="en-GB" sz="2400" dirty="0"/>
              <a:t>One of the first official systems providing ODR was </a:t>
            </a:r>
            <a:r>
              <a:rPr lang="en-GB" sz="2400" i="1" dirty="0"/>
              <a:t>The Virtual Magistrate</a:t>
            </a:r>
          </a:p>
          <a:p>
            <a:pPr lvl="1" algn="just"/>
            <a:r>
              <a:rPr lang="en-GB" dirty="0"/>
              <a:t>it never fulfilled expectations of the founders</a:t>
            </a:r>
          </a:p>
          <a:p>
            <a:pPr lvl="1" algn="just"/>
            <a:r>
              <a:rPr lang="en-GB" dirty="0"/>
              <a:t>it was mainly caused by “</a:t>
            </a:r>
            <a:r>
              <a:rPr lang="en-GB" i="1" dirty="0"/>
              <a:t>limited scope of disputes, a lack of advertising and the fact that the project was voluntary so that the case managers had no way to force the defendant to take part in the proceedings or to enforce the decisions.</a:t>
            </a:r>
            <a:r>
              <a:rPr lang="en-GB" dirty="0"/>
              <a:t>” </a:t>
            </a:r>
            <a:endParaRPr lang="en-GB" sz="2300" dirty="0">
              <a:latin typeface="Calibri" panose="020F0502020204030204" pitchFamily="34" charset="0"/>
              <a:cs typeface="Times New Roman" pitchFamily="18" charset="0"/>
            </a:endParaRPr>
          </a:p>
        </p:txBody>
      </p:sp>
      <p:sp>
        <p:nvSpPr>
          <p:cNvPr id="5" name="Rectangle 1"/>
          <p:cNvSpPr txBox="1">
            <a:spLocks/>
          </p:cNvSpPr>
          <p:nvPr/>
        </p:nvSpPr>
        <p:spPr>
          <a:xfrm>
            <a:off x="639453" y="332656"/>
            <a:ext cx="57912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b="1" cap="small" dirty="0" err="1">
                <a:cs typeface="Times New Roman" pitchFamily="18" charset="0"/>
              </a:rPr>
              <a:t>History</a:t>
            </a:r>
            <a:r>
              <a:rPr lang="cs-CZ" b="1" cap="small" dirty="0">
                <a:cs typeface="Times New Roman" pitchFamily="18" charset="0"/>
              </a:rPr>
              <a:t> </a:t>
            </a:r>
            <a:r>
              <a:rPr lang="cs-CZ" b="1" cap="small" dirty="0" err="1">
                <a:cs typeface="Times New Roman" pitchFamily="18" charset="0"/>
              </a:rPr>
              <a:t>of</a:t>
            </a:r>
            <a:r>
              <a:rPr lang="cs-CZ" b="1" cap="small" dirty="0">
                <a:cs typeface="Times New Roman" pitchFamily="18" charset="0"/>
              </a:rPr>
              <a:t> ODR</a:t>
            </a:r>
            <a:endParaRPr lang="en-US" dirty="0"/>
          </a:p>
        </p:txBody>
      </p:sp>
    </p:spTree>
    <p:extLst>
      <p:ext uri="{BB962C8B-B14F-4D97-AF65-F5344CB8AC3E}">
        <p14:creationId xmlns:p14="http://schemas.microsoft.com/office/powerpoint/2010/main" val="3795768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cs-CZ" sz="2999" b="1" cap="small" dirty="0">
                <a:cs typeface="Times New Roman" pitchFamily="18" charset="0"/>
              </a:rPr>
              <a:t>ODR </a:t>
            </a:r>
            <a:r>
              <a:rPr lang="cs-CZ" sz="2999" b="1" cap="small" dirty="0" err="1">
                <a:cs typeface="Times New Roman" pitchFamily="18" charset="0"/>
              </a:rPr>
              <a:t>Methods</a:t>
            </a:r>
            <a:endParaRPr sz="2999" dirty="0"/>
          </a:p>
        </p:txBody>
      </p:sp>
      <p:grpSp>
        <p:nvGrpSpPr>
          <p:cNvPr id="4" name="Skupina 3"/>
          <p:cNvGrpSpPr/>
          <p:nvPr/>
        </p:nvGrpSpPr>
        <p:grpSpPr>
          <a:xfrm>
            <a:off x="251726" y="1701208"/>
            <a:ext cx="8136251" cy="4967402"/>
            <a:chOff x="251520" y="1701602"/>
            <a:chExt cx="8138134" cy="4968552"/>
          </a:xfrm>
        </p:grpSpPr>
        <p:grpSp>
          <p:nvGrpSpPr>
            <p:cNvPr id="3" name="Skupina 5"/>
            <p:cNvGrpSpPr/>
            <p:nvPr/>
          </p:nvGrpSpPr>
          <p:grpSpPr>
            <a:xfrm>
              <a:off x="251520" y="1701602"/>
              <a:ext cx="8138134" cy="4968552"/>
              <a:chOff x="1577107" y="1109295"/>
              <a:chExt cx="5681663" cy="3206126"/>
            </a:xfrm>
          </p:grpSpPr>
          <p:cxnSp>
            <p:nvCxnSpPr>
              <p:cNvPr id="7" name="Přímá spojovací čára 6"/>
              <p:cNvCxnSpPr/>
              <p:nvPr/>
            </p:nvCxnSpPr>
            <p:spPr>
              <a:xfrm flipV="1">
                <a:off x="6142757" y="2245321"/>
                <a:ext cx="0" cy="211162"/>
              </a:xfrm>
              <a:prstGeom prst="line">
                <a:avLst/>
              </a:prstGeom>
            </p:spPr>
            <p:style>
              <a:lnRef idx="1">
                <a:schemeClr val="accent1"/>
              </a:lnRef>
              <a:fillRef idx="0">
                <a:schemeClr val="accent1"/>
              </a:fillRef>
              <a:effectRef idx="0">
                <a:schemeClr val="accent1"/>
              </a:effectRef>
              <a:fontRef idx="minor">
                <a:schemeClr val="tx1"/>
              </a:fontRef>
            </p:style>
          </p:cxnSp>
          <p:sp>
            <p:nvSpPr>
              <p:cNvPr id="8" name="AutoShape 139"/>
              <p:cNvSpPr>
                <a:spLocks noChangeShapeType="1"/>
              </p:cNvSpPr>
              <p:nvPr/>
            </p:nvSpPr>
            <p:spPr bwMode="auto">
              <a:xfrm>
                <a:off x="3701182" y="3720108"/>
                <a:ext cx="0" cy="142875"/>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9" name="AutoShape 138"/>
              <p:cNvSpPr>
                <a:spLocks noChangeShapeType="1"/>
              </p:cNvSpPr>
              <p:nvPr/>
            </p:nvSpPr>
            <p:spPr bwMode="auto">
              <a:xfrm>
                <a:off x="2150195" y="3720108"/>
                <a:ext cx="1550987"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10" name="AutoShape 137"/>
              <p:cNvSpPr>
                <a:spLocks noChangeShapeType="1"/>
              </p:cNvSpPr>
              <p:nvPr/>
            </p:nvSpPr>
            <p:spPr bwMode="auto">
              <a:xfrm>
                <a:off x="2150195" y="3583583"/>
                <a:ext cx="0" cy="27940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11" name="AutoShape 136"/>
              <p:cNvSpPr>
                <a:spLocks noChangeArrowheads="1"/>
              </p:cNvSpPr>
              <p:nvPr/>
            </p:nvSpPr>
            <p:spPr bwMode="auto">
              <a:xfrm>
                <a:off x="2451820" y="1888133"/>
                <a:ext cx="1289050" cy="644525"/>
              </a:xfrm>
              <a:prstGeom prst="roundRect">
                <a:avLst>
                  <a:gd name="adj" fmla="val 16667"/>
                </a:avLst>
              </a:prstGeom>
              <a:solidFill>
                <a:schemeClr val="accent2"/>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1600" b="1" dirty="0">
                    <a:latin typeface="Times New Roman" pitchFamily="18" charset="0"/>
                    <a:ea typeface="Calibri" pitchFamily="34" charset="0"/>
                    <a:cs typeface="Times New Roman" pitchFamily="18" charset="0"/>
                  </a:rPr>
                  <a:t>„</a:t>
                </a:r>
                <a:r>
                  <a:rPr lang="en-US" sz="1600" b="1" dirty="0">
                    <a:latin typeface="Times New Roman" pitchFamily="18" charset="0"/>
                    <a:ea typeface="Calibri" pitchFamily="34" charset="0"/>
                    <a:cs typeface="Times New Roman" pitchFamily="18" charset="0"/>
                  </a:rPr>
                  <a:t>Non – binding</a:t>
                </a:r>
                <a:r>
                  <a:rPr lang="cs-CZ" sz="1600" b="1" dirty="0">
                    <a:latin typeface="Times New Roman" pitchFamily="18" charset="0"/>
                    <a:ea typeface="Calibri" pitchFamily="34" charset="0"/>
                    <a:cs typeface="Times New Roman" pitchFamily="18" charset="0"/>
                  </a:rPr>
                  <a:t>“</a:t>
                </a:r>
                <a:r>
                  <a:rPr lang="en-US" sz="1600" b="1" dirty="0">
                    <a:latin typeface="Times New Roman" pitchFamily="18" charset="0"/>
                    <a:ea typeface="Calibri" pitchFamily="34" charset="0"/>
                    <a:cs typeface="Times New Roman" pitchFamily="18" charset="0"/>
                  </a:rPr>
                  <a:t> dispute resolution</a:t>
                </a:r>
                <a:endParaRPr lang="en-US" sz="1600" dirty="0">
                  <a:latin typeface="Arial" pitchFamily="34" charset="0"/>
                  <a:cs typeface="Arial" pitchFamily="34" charset="0"/>
                </a:endParaRPr>
              </a:p>
            </p:txBody>
          </p:sp>
          <p:sp>
            <p:nvSpPr>
              <p:cNvPr id="12" name="AutoShape 135"/>
              <p:cNvSpPr>
                <a:spLocks noChangeArrowheads="1"/>
              </p:cNvSpPr>
              <p:nvPr/>
            </p:nvSpPr>
            <p:spPr bwMode="auto">
              <a:xfrm>
                <a:off x="1577107" y="2893021"/>
                <a:ext cx="1279525"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1400" dirty="0">
                    <a:latin typeface="Times New Roman" pitchFamily="18" charset="0"/>
                    <a:ea typeface="Calibri" pitchFamily="34" charset="0"/>
                    <a:cs typeface="Times New Roman" pitchFamily="18" charset="0"/>
                  </a:rPr>
                  <a:t>2.1 </a:t>
                </a:r>
                <a:r>
                  <a:rPr lang="en-GB" sz="1400" dirty="0">
                    <a:latin typeface="Times New Roman" pitchFamily="18" charset="0"/>
                    <a:ea typeface="Calibri" pitchFamily="34" charset="0"/>
                    <a:cs typeface="Times New Roman" pitchFamily="18" charset="0"/>
                  </a:rPr>
                  <a:t>Automated software negotiation</a:t>
                </a:r>
                <a:endParaRPr lang="en-GB" sz="1400" dirty="0">
                  <a:latin typeface="Arial" pitchFamily="34" charset="0"/>
                  <a:cs typeface="Arial" pitchFamily="34" charset="0"/>
                </a:endParaRPr>
              </a:p>
            </p:txBody>
          </p:sp>
          <p:sp>
            <p:nvSpPr>
              <p:cNvPr id="13" name="AutoShape 134"/>
              <p:cNvSpPr>
                <a:spLocks noChangeArrowheads="1"/>
              </p:cNvSpPr>
              <p:nvPr/>
            </p:nvSpPr>
            <p:spPr bwMode="auto">
              <a:xfrm>
                <a:off x="3018557" y="2893021"/>
                <a:ext cx="1349375"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1400" dirty="0">
                    <a:latin typeface="Times New Roman" pitchFamily="18" charset="0"/>
                    <a:ea typeface="Calibri" pitchFamily="34" charset="0"/>
                    <a:cs typeface="Times New Roman" pitchFamily="18" charset="0"/>
                  </a:rPr>
                  <a:t>2.2 </a:t>
                </a:r>
                <a:r>
                  <a:rPr lang="en-GB" sz="1400" dirty="0">
                    <a:latin typeface="Times New Roman" pitchFamily="18" charset="0"/>
                    <a:ea typeface="Calibri" pitchFamily="34" charset="0"/>
                    <a:cs typeface="Times New Roman" pitchFamily="18" charset="0"/>
                  </a:rPr>
                  <a:t>Online mediation</a:t>
                </a:r>
                <a:endParaRPr lang="en-GB" sz="1400" dirty="0">
                  <a:latin typeface="Arial" pitchFamily="34" charset="0"/>
                  <a:cs typeface="Arial" pitchFamily="34" charset="0"/>
                </a:endParaRPr>
              </a:p>
            </p:txBody>
          </p:sp>
          <p:sp>
            <p:nvSpPr>
              <p:cNvPr id="14" name="AutoShape 133"/>
              <p:cNvSpPr>
                <a:spLocks noChangeArrowheads="1"/>
              </p:cNvSpPr>
              <p:nvPr/>
            </p:nvSpPr>
            <p:spPr bwMode="auto">
              <a:xfrm>
                <a:off x="4486995" y="2893021"/>
                <a:ext cx="1336675"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1400" dirty="0">
                    <a:latin typeface="Times New Roman" pitchFamily="18" charset="0"/>
                    <a:ea typeface="Calibri" pitchFamily="34" charset="0"/>
                    <a:cs typeface="Times New Roman" pitchFamily="18" charset="0"/>
                  </a:rPr>
                  <a:t>2.3 </a:t>
                </a:r>
                <a:r>
                  <a:rPr lang="en-GB" sz="1400" dirty="0">
                    <a:latin typeface="Times New Roman" pitchFamily="18" charset="0"/>
                    <a:ea typeface="Calibri" pitchFamily="34" charset="0"/>
                    <a:cs typeface="Times New Roman" pitchFamily="18" charset="0"/>
                  </a:rPr>
                  <a:t>Non - binding arbitration</a:t>
                </a:r>
                <a:endParaRPr lang="en-GB" sz="1400" dirty="0">
                  <a:latin typeface="Arial" pitchFamily="34" charset="0"/>
                  <a:cs typeface="Arial" pitchFamily="34" charset="0"/>
                </a:endParaRPr>
              </a:p>
            </p:txBody>
          </p:sp>
          <p:sp>
            <p:nvSpPr>
              <p:cNvPr id="15" name="AutoShape 132"/>
              <p:cNvSpPr>
                <a:spLocks noChangeArrowheads="1"/>
              </p:cNvSpPr>
              <p:nvPr/>
            </p:nvSpPr>
            <p:spPr bwMode="auto">
              <a:xfrm>
                <a:off x="5969720" y="2893021"/>
                <a:ext cx="1288191"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1400" dirty="0">
                    <a:latin typeface="Times New Roman" pitchFamily="18" charset="0"/>
                    <a:ea typeface="Calibri" pitchFamily="34" charset="0"/>
                    <a:cs typeface="Times New Roman" pitchFamily="18" charset="0"/>
                  </a:rPr>
                  <a:t>2.4 </a:t>
                </a:r>
                <a:r>
                  <a:rPr lang="en-GB" sz="1400" dirty="0">
                    <a:latin typeface="Times New Roman" pitchFamily="18" charset="0"/>
                    <a:ea typeface="Calibri" pitchFamily="34" charset="0"/>
                    <a:cs typeface="Times New Roman" pitchFamily="18" charset="0"/>
                  </a:rPr>
                  <a:t>Binding arbitration</a:t>
                </a:r>
                <a:endParaRPr lang="en-GB" sz="1400" dirty="0">
                  <a:latin typeface="Arial" pitchFamily="34" charset="0"/>
                  <a:cs typeface="Arial" pitchFamily="34" charset="0"/>
                </a:endParaRPr>
              </a:p>
            </p:txBody>
          </p:sp>
          <p:sp>
            <p:nvSpPr>
              <p:cNvPr id="16" name="AutoShape 131"/>
              <p:cNvSpPr>
                <a:spLocks noChangeShapeType="1"/>
              </p:cNvSpPr>
              <p:nvPr/>
            </p:nvSpPr>
            <p:spPr bwMode="auto">
              <a:xfrm>
                <a:off x="2150195" y="2726333"/>
                <a:ext cx="3000375"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17" name="AutoShape 130"/>
              <p:cNvSpPr>
                <a:spLocks noChangeShapeType="1"/>
              </p:cNvSpPr>
              <p:nvPr/>
            </p:nvSpPr>
            <p:spPr bwMode="auto">
              <a:xfrm>
                <a:off x="5150570" y="2726333"/>
                <a:ext cx="0" cy="16668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18" name="AutoShape 129"/>
              <p:cNvSpPr>
                <a:spLocks noChangeShapeType="1"/>
              </p:cNvSpPr>
              <p:nvPr/>
            </p:nvSpPr>
            <p:spPr bwMode="auto">
              <a:xfrm flipV="1">
                <a:off x="2150195" y="2726333"/>
                <a:ext cx="0" cy="16668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19" name="AutoShape 128"/>
              <p:cNvSpPr>
                <a:spLocks noChangeShapeType="1"/>
              </p:cNvSpPr>
              <p:nvPr/>
            </p:nvSpPr>
            <p:spPr bwMode="auto">
              <a:xfrm flipV="1">
                <a:off x="3701182" y="2726333"/>
                <a:ext cx="0" cy="16668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20" name="AutoShape 127"/>
              <p:cNvSpPr>
                <a:spLocks noChangeShapeType="1"/>
              </p:cNvSpPr>
              <p:nvPr/>
            </p:nvSpPr>
            <p:spPr bwMode="auto">
              <a:xfrm>
                <a:off x="3059832" y="2561233"/>
                <a:ext cx="0" cy="150813"/>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21" name="AutoShape 125"/>
              <p:cNvSpPr>
                <a:spLocks noChangeArrowheads="1"/>
              </p:cNvSpPr>
              <p:nvPr/>
            </p:nvSpPr>
            <p:spPr bwMode="auto">
              <a:xfrm>
                <a:off x="1577107" y="3875683"/>
                <a:ext cx="1279525" cy="439738"/>
              </a:xfrm>
              <a:prstGeom prst="roundRect">
                <a:avLst>
                  <a:gd name="adj" fmla="val 16667"/>
                </a:avLst>
              </a:prstGeom>
              <a:solidFill>
                <a:schemeClr val="accent1">
                  <a:lumMod val="20000"/>
                  <a:lumOff val="8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1400" dirty="0">
                    <a:latin typeface="Times New Roman" pitchFamily="18" charset="0"/>
                    <a:ea typeface="Calibri" pitchFamily="34" charset="0"/>
                    <a:cs typeface="Times New Roman" pitchFamily="18" charset="0"/>
                  </a:rPr>
                  <a:t>2.1.1 </a:t>
                </a:r>
                <a:r>
                  <a:rPr lang="en-GB" sz="1400" dirty="0">
                    <a:latin typeface="Times New Roman" pitchFamily="18" charset="0"/>
                    <a:ea typeface="Calibri" pitchFamily="34" charset="0"/>
                    <a:cs typeface="Times New Roman" pitchFamily="18" charset="0"/>
                  </a:rPr>
                  <a:t>Assisted negotiation</a:t>
                </a:r>
                <a:endParaRPr lang="en-GB" sz="1400" dirty="0">
                  <a:latin typeface="Arial" pitchFamily="34" charset="0"/>
                  <a:cs typeface="Arial" pitchFamily="34" charset="0"/>
                </a:endParaRPr>
              </a:p>
            </p:txBody>
          </p:sp>
          <p:sp>
            <p:nvSpPr>
              <p:cNvPr id="22" name="AutoShape 124"/>
              <p:cNvSpPr>
                <a:spLocks noChangeArrowheads="1"/>
              </p:cNvSpPr>
              <p:nvPr/>
            </p:nvSpPr>
            <p:spPr bwMode="auto">
              <a:xfrm>
                <a:off x="3018557" y="3875683"/>
                <a:ext cx="1343025" cy="439738"/>
              </a:xfrm>
              <a:prstGeom prst="roundRect">
                <a:avLst>
                  <a:gd name="adj" fmla="val 16667"/>
                </a:avLst>
              </a:prstGeom>
              <a:solidFill>
                <a:schemeClr val="accent1">
                  <a:lumMod val="20000"/>
                  <a:lumOff val="8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1400" dirty="0">
                    <a:latin typeface="Times New Roman" pitchFamily="18" charset="0"/>
                    <a:ea typeface="Calibri" pitchFamily="34" charset="0"/>
                    <a:cs typeface="Times New Roman" pitchFamily="18" charset="0"/>
                  </a:rPr>
                  <a:t>2.1.2 </a:t>
                </a:r>
                <a:r>
                  <a:rPr lang="en-US" sz="1400" dirty="0">
                    <a:latin typeface="Times New Roman" pitchFamily="18" charset="0"/>
                    <a:ea typeface="Calibri" pitchFamily="34" charset="0"/>
                    <a:cs typeface="Times New Roman" pitchFamily="18" charset="0"/>
                  </a:rPr>
                  <a:t>Blind - bidding negotiation</a:t>
                </a:r>
                <a:endParaRPr lang="en-US" sz="1400" dirty="0">
                  <a:latin typeface="Arial" pitchFamily="34" charset="0"/>
                  <a:cs typeface="Arial" pitchFamily="34" charset="0"/>
                </a:endParaRPr>
              </a:p>
            </p:txBody>
          </p:sp>
          <p:sp>
            <p:nvSpPr>
              <p:cNvPr id="23" name="AutoShape 123"/>
              <p:cNvSpPr>
                <a:spLocks noChangeArrowheads="1"/>
              </p:cNvSpPr>
              <p:nvPr/>
            </p:nvSpPr>
            <p:spPr bwMode="auto">
              <a:xfrm>
                <a:off x="5969720" y="1889721"/>
                <a:ext cx="1289050" cy="644525"/>
              </a:xfrm>
              <a:prstGeom prst="roundRect">
                <a:avLst>
                  <a:gd name="adj" fmla="val 16667"/>
                </a:avLst>
              </a:prstGeom>
              <a:solidFill>
                <a:schemeClr val="accent2"/>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1600" b="1" dirty="0">
                    <a:latin typeface="Times New Roman" pitchFamily="18" charset="0"/>
                    <a:ea typeface="Calibri" pitchFamily="34" charset="0"/>
                    <a:cs typeface="Times New Roman" pitchFamily="18" charset="0"/>
                  </a:rPr>
                  <a:t>„</a:t>
                </a:r>
                <a:r>
                  <a:rPr lang="en-GB" sz="1600" b="1" dirty="0">
                    <a:latin typeface="Times New Roman" pitchFamily="18" charset="0"/>
                    <a:ea typeface="Calibri" pitchFamily="34" charset="0"/>
                    <a:cs typeface="Times New Roman" pitchFamily="18" charset="0"/>
                  </a:rPr>
                  <a:t>Binding</a:t>
                </a:r>
                <a:r>
                  <a:rPr lang="cs-CZ" sz="1600" b="1" dirty="0">
                    <a:latin typeface="Times New Roman" pitchFamily="18" charset="0"/>
                    <a:ea typeface="Calibri" pitchFamily="34" charset="0"/>
                    <a:cs typeface="Times New Roman" pitchFamily="18" charset="0"/>
                  </a:rPr>
                  <a:t>“</a:t>
                </a:r>
                <a:r>
                  <a:rPr lang="en-GB" sz="1600" b="1" dirty="0">
                    <a:latin typeface="Times New Roman" pitchFamily="18" charset="0"/>
                    <a:ea typeface="Calibri" pitchFamily="34" charset="0"/>
                    <a:cs typeface="Times New Roman" pitchFamily="18" charset="0"/>
                  </a:rPr>
                  <a:t> dispute resolution</a:t>
                </a:r>
                <a:endParaRPr lang="en-GB" sz="1600" dirty="0">
                  <a:latin typeface="Arial" pitchFamily="34" charset="0"/>
                  <a:cs typeface="Arial" pitchFamily="34" charset="0"/>
                </a:endParaRPr>
              </a:p>
            </p:txBody>
          </p:sp>
          <p:sp>
            <p:nvSpPr>
              <p:cNvPr id="24" name="AutoShape 122"/>
              <p:cNvSpPr>
                <a:spLocks noChangeShapeType="1"/>
              </p:cNvSpPr>
              <p:nvPr/>
            </p:nvSpPr>
            <p:spPr bwMode="auto">
              <a:xfrm>
                <a:off x="3059832" y="1700808"/>
                <a:ext cx="2763838"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25" name="AutoShape 121"/>
              <p:cNvSpPr>
                <a:spLocks noChangeShapeType="1"/>
              </p:cNvSpPr>
              <p:nvPr/>
            </p:nvSpPr>
            <p:spPr bwMode="auto">
              <a:xfrm>
                <a:off x="3059832" y="1700808"/>
                <a:ext cx="0" cy="17303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26" name="AutoShape 120"/>
              <p:cNvSpPr>
                <a:spLocks noChangeShapeType="1"/>
              </p:cNvSpPr>
              <p:nvPr/>
            </p:nvSpPr>
            <p:spPr bwMode="auto">
              <a:xfrm>
                <a:off x="6641232" y="1700808"/>
                <a:ext cx="0" cy="17303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dirty="0"/>
              </a:p>
            </p:txBody>
          </p:sp>
          <p:sp>
            <p:nvSpPr>
              <p:cNvPr id="27" name="AutoShape 119"/>
              <p:cNvSpPr>
                <a:spLocks noChangeShapeType="1"/>
              </p:cNvSpPr>
              <p:nvPr/>
            </p:nvSpPr>
            <p:spPr bwMode="auto">
              <a:xfrm>
                <a:off x="5823670" y="1700808"/>
                <a:ext cx="819150"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sp>
            <p:nvSpPr>
              <p:cNvPr id="28" name="AutoShape 118"/>
              <p:cNvSpPr>
                <a:spLocks noChangeShapeType="1"/>
              </p:cNvSpPr>
              <p:nvPr/>
            </p:nvSpPr>
            <p:spPr bwMode="auto">
              <a:xfrm flipV="1">
                <a:off x="4442643" y="1109295"/>
                <a:ext cx="556" cy="577225"/>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grpSp>
        <p:sp>
          <p:nvSpPr>
            <p:cNvPr id="30" name="AutoShape 118"/>
            <p:cNvSpPr>
              <a:spLocks noChangeShapeType="1"/>
            </p:cNvSpPr>
            <p:nvPr/>
          </p:nvSpPr>
          <p:spPr bwMode="auto">
            <a:xfrm flipV="1">
              <a:off x="7527591" y="3907395"/>
              <a:ext cx="796" cy="558456"/>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4234533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p:cNvSpPr>
          <p:nvPr>
            <p:ph type="title"/>
          </p:nvPr>
        </p:nvSpPr>
        <p:spPr>
          <a:xfrm>
            <a:off x="609829" y="157480"/>
            <a:ext cx="8152929" cy="1341121"/>
          </a:xfrm>
        </p:spPr>
        <p:txBody>
          <a:bodyPr>
            <a:normAutofit/>
          </a:bodyPr>
          <a:lstStyle/>
          <a:p>
            <a:pPr lvl="0" fontAlgn="base">
              <a:spcAft>
                <a:spcPct val="0"/>
              </a:spcAft>
            </a:pPr>
            <a:r>
              <a:rPr lang="cs-CZ" sz="2999" b="1" cap="small" dirty="0">
                <a:ea typeface="Calibri" pitchFamily="34" charset="0"/>
                <a:cs typeface="Times New Roman" pitchFamily="18" charset="0"/>
              </a:rPr>
              <a:t>2.1 </a:t>
            </a:r>
            <a:r>
              <a:rPr lang="en-GB" sz="2999" b="1" cap="small" dirty="0">
                <a:ea typeface="Calibri" pitchFamily="34" charset="0"/>
                <a:cs typeface="Times New Roman" pitchFamily="18" charset="0"/>
              </a:rPr>
              <a:t>Automated software negotiation</a:t>
            </a:r>
            <a:endParaRPr lang="en-GB" sz="2999" b="1" cap="small" dirty="0">
              <a:cs typeface="Arial" pitchFamily="34" charset="0"/>
            </a:endParaRPr>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en-US" sz="2400" dirty="0"/>
              <a:t>Negotiating software is used to reach the agreement between parties without using any third party (negotiator, mediator)</a:t>
            </a:r>
          </a:p>
          <a:p>
            <a:pPr algn="just"/>
            <a:r>
              <a:rPr lang="en-US" sz="2400" dirty="0"/>
              <a:t>Negotiation can’t discuss the liability, only the final sum of the damages</a:t>
            </a:r>
          </a:p>
          <a:p>
            <a:pPr lvl="1" algn="just"/>
            <a:r>
              <a:rPr lang="en-US" dirty="0"/>
              <a:t>2.1.1 Assisted negotiation</a:t>
            </a:r>
          </a:p>
          <a:p>
            <a:pPr lvl="1" algn="just"/>
            <a:r>
              <a:rPr lang="en-US" dirty="0"/>
              <a:t>2.1.2 Blind - bidding negotiation</a:t>
            </a:r>
          </a:p>
        </p:txBody>
      </p:sp>
    </p:spTree>
    <p:extLst>
      <p:ext uri="{BB962C8B-B14F-4D97-AF65-F5344CB8AC3E}">
        <p14:creationId xmlns:p14="http://schemas.microsoft.com/office/powerpoint/2010/main" val="2292059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sz="quarter" idx="4294967295"/>
          </p:nvPr>
        </p:nvSpPr>
        <p:spPr>
          <a:xfrm>
            <a:off x="612477" y="2709087"/>
            <a:ext cx="7273772" cy="4463463"/>
          </a:xfrm>
          <a:prstGeom prst="rect">
            <a:avLst/>
          </a:prstGeom>
        </p:spPr>
        <p:txBody>
          <a:bodyPr anchor="ctr">
            <a:normAutofit/>
          </a:bodyPr>
          <a:lstStyle/>
          <a:p>
            <a:pPr algn="just"/>
            <a:r>
              <a:rPr lang="en-US" sz="2400" dirty="0"/>
              <a:t>The ODR system helps parties through software to create the most efficient solution for both parties (win – win solution)</a:t>
            </a:r>
          </a:p>
          <a:p>
            <a:pPr algn="just"/>
            <a:r>
              <a:rPr lang="en-US" sz="2400" dirty="0"/>
              <a:t>It tries to calculate the best outcome proposing parties possible solutions </a:t>
            </a:r>
          </a:p>
          <a:p>
            <a:pPr algn="just"/>
            <a:r>
              <a:rPr lang="en-US" sz="2400" dirty="0"/>
              <a:t>The parties should be able to  achieve an agreement, if they agree with the solution</a:t>
            </a:r>
          </a:p>
          <a:p>
            <a:pPr algn="just"/>
            <a:endParaRPr lang="en-US" sz="2400" dirty="0"/>
          </a:p>
        </p:txBody>
      </p:sp>
      <p:sp>
        <p:nvSpPr>
          <p:cNvPr id="7" name="Rectangle 1"/>
          <p:cNvSpPr>
            <a:spLocks noGrp="1"/>
          </p:cNvSpPr>
          <p:nvPr>
            <p:ph type="title"/>
          </p:nvPr>
        </p:nvSpPr>
        <p:spPr>
          <a:xfrm>
            <a:off x="609829" y="157480"/>
            <a:ext cx="8152929" cy="1341121"/>
          </a:xfrm>
        </p:spPr>
        <p:txBody>
          <a:bodyPr>
            <a:normAutofit/>
          </a:bodyPr>
          <a:lstStyle/>
          <a:p>
            <a:pPr lvl="0" fontAlgn="base">
              <a:spcAft>
                <a:spcPct val="0"/>
              </a:spcAft>
            </a:pPr>
            <a:r>
              <a:rPr lang="cs-CZ" sz="2999" b="1" cap="small" dirty="0">
                <a:ea typeface="Calibri" pitchFamily="34" charset="0"/>
                <a:cs typeface="Times New Roman" pitchFamily="18" charset="0"/>
              </a:rPr>
              <a:t>2.1.1 </a:t>
            </a:r>
            <a:r>
              <a:rPr lang="cs-CZ" sz="2999" b="1" cap="small" dirty="0" err="1">
                <a:ea typeface="Calibri" pitchFamily="34" charset="0"/>
                <a:cs typeface="Times New Roman" pitchFamily="18" charset="0"/>
              </a:rPr>
              <a:t>Assisted</a:t>
            </a:r>
            <a:r>
              <a:rPr lang="cs-CZ" sz="2999" b="1" cap="small" dirty="0">
                <a:ea typeface="Calibri" pitchFamily="34" charset="0"/>
                <a:cs typeface="Times New Roman" pitchFamily="18" charset="0"/>
              </a:rPr>
              <a:t> </a:t>
            </a:r>
            <a:r>
              <a:rPr lang="cs-CZ" sz="2999" b="1" cap="small" dirty="0" err="1">
                <a:ea typeface="Calibri" pitchFamily="34" charset="0"/>
                <a:cs typeface="Times New Roman" pitchFamily="18" charset="0"/>
              </a:rPr>
              <a:t>negotiation</a:t>
            </a:r>
            <a:endParaRPr lang="en-GB" sz="2999" b="1" cap="small" dirty="0">
              <a:cs typeface="Arial" pitchFamily="34" charset="0"/>
            </a:endParaRPr>
          </a:p>
        </p:txBody>
      </p:sp>
    </p:spTree>
    <p:extLst>
      <p:ext uri="{BB962C8B-B14F-4D97-AF65-F5344CB8AC3E}">
        <p14:creationId xmlns:p14="http://schemas.microsoft.com/office/powerpoint/2010/main" val="247327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p:cNvSpPr>
          <p:nvPr>
            <p:ph type="title"/>
          </p:nvPr>
        </p:nvSpPr>
        <p:spPr>
          <a:xfrm>
            <a:off x="609829" y="157480"/>
            <a:ext cx="8152929" cy="1341121"/>
          </a:xfrm>
        </p:spPr>
        <p:txBody>
          <a:bodyPr>
            <a:normAutofit/>
          </a:bodyPr>
          <a:lstStyle/>
          <a:p>
            <a:pPr lvl="0" fontAlgn="base">
              <a:spcAft>
                <a:spcPct val="0"/>
              </a:spcAft>
            </a:pPr>
            <a:r>
              <a:rPr lang="cs-CZ" sz="2999" b="1" cap="small" dirty="0">
                <a:ea typeface="Calibri" pitchFamily="34" charset="0"/>
                <a:cs typeface="Times New Roman" pitchFamily="18" charset="0"/>
              </a:rPr>
              <a:t>2.1.2 Blind - </a:t>
            </a:r>
            <a:r>
              <a:rPr lang="cs-CZ" sz="2999" b="1" cap="small" dirty="0" err="1">
                <a:ea typeface="Calibri" pitchFamily="34" charset="0"/>
                <a:cs typeface="Times New Roman" pitchFamily="18" charset="0"/>
              </a:rPr>
              <a:t>bidding</a:t>
            </a:r>
            <a:r>
              <a:rPr lang="cs-CZ" sz="2999" b="1" cap="small" dirty="0">
                <a:ea typeface="Calibri" pitchFamily="34" charset="0"/>
                <a:cs typeface="Times New Roman" pitchFamily="18" charset="0"/>
              </a:rPr>
              <a:t> </a:t>
            </a:r>
            <a:r>
              <a:rPr lang="cs-CZ" sz="2999" b="1" cap="small" dirty="0" err="1">
                <a:ea typeface="Calibri" pitchFamily="34" charset="0"/>
                <a:cs typeface="Times New Roman" pitchFamily="18" charset="0"/>
              </a:rPr>
              <a:t>negotiation</a:t>
            </a:r>
            <a:endParaRPr lang="en-GB" sz="2999" b="1" cap="small" dirty="0">
              <a:cs typeface="Arial" pitchFamily="34" charset="0"/>
            </a:endParaRPr>
          </a:p>
        </p:txBody>
      </p:sp>
      <p:sp>
        <p:nvSpPr>
          <p:cNvPr id="6" name="Rectangle 2"/>
          <p:cNvSpPr>
            <a:spLocks noGrp="1"/>
          </p:cNvSpPr>
          <p:nvPr>
            <p:ph sz="quarter" idx="4294967295"/>
          </p:nvPr>
        </p:nvSpPr>
        <p:spPr>
          <a:xfrm>
            <a:off x="612477" y="3069044"/>
            <a:ext cx="7273772" cy="2663679"/>
          </a:xfrm>
          <a:prstGeom prst="rect">
            <a:avLst/>
          </a:prstGeom>
        </p:spPr>
        <p:txBody>
          <a:bodyPr anchor="ctr">
            <a:normAutofit/>
          </a:bodyPr>
          <a:lstStyle/>
          <a:p>
            <a:pPr algn="just"/>
            <a:r>
              <a:rPr lang="en-US" sz="2400" dirty="0"/>
              <a:t>The ODR system allows both parties to put bids without seeing the sum offered by other party</a:t>
            </a:r>
          </a:p>
          <a:p>
            <a:pPr algn="just">
              <a:tabLst>
                <a:tab pos="358703" algn="l"/>
              </a:tabLst>
            </a:pPr>
            <a:r>
              <a:rPr lang="en-US" sz="2400" dirty="0"/>
              <a:t>	When these bids reach certain level (amount of 	money), which approaches to each other, than software 	automatically reveals those offers and proposes the 	settlement</a:t>
            </a:r>
          </a:p>
        </p:txBody>
      </p:sp>
      <p:sp>
        <p:nvSpPr>
          <p:cNvPr id="7" name="Šipka doprava 6"/>
          <p:cNvSpPr/>
          <p:nvPr/>
        </p:nvSpPr>
        <p:spPr>
          <a:xfrm>
            <a:off x="684468" y="4148913"/>
            <a:ext cx="287965" cy="215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0021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p:cNvSpPr>
          <p:nvPr/>
        </p:nvSpPr>
        <p:spPr>
          <a:xfrm>
            <a:off x="762194" y="189390"/>
            <a:ext cx="8152929" cy="1341121"/>
          </a:xfrm>
          <a:prstGeom prst="rect">
            <a:avLst/>
          </a:prstGeom>
        </p:spPr>
        <p:txBody>
          <a:bodyPr vert="horz" lIns="109273" tIns="54636" rIns="109273" bIns="54636" anchor="b">
            <a:normAutofit/>
          </a:bodyPr>
          <a:lstStyle>
            <a:lvl1pPr algn="l" rtl="0" eaLnBrk="1" latinLnBrk="0" hangingPunct="1">
              <a:spcBef>
                <a:spcPct val="0"/>
              </a:spcBef>
              <a:buNone/>
              <a:defRPr kumimoji="0" lang="cs-CZ" sz="5000" kern="1200">
                <a:solidFill>
                  <a:schemeClr val="tx2"/>
                </a:solidFill>
                <a:latin typeface="+mj-lt"/>
                <a:ea typeface="+mj-ea"/>
                <a:cs typeface="+mj-cs"/>
              </a:defRPr>
            </a:lvl1pPr>
            <a:extLst/>
          </a:lstStyle>
          <a:p>
            <a:r>
              <a:rPr lang="cs-CZ" sz="3200" b="1" cap="small" dirty="0">
                <a:cs typeface="Times New Roman" panose="02020603050405020304" pitchFamily="18" charset="0"/>
              </a:rPr>
              <a:t>Blind - </a:t>
            </a:r>
            <a:r>
              <a:rPr lang="cs-CZ" sz="3200" b="1" cap="small" dirty="0" err="1">
                <a:cs typeface="Times New Roman" panose="02020603050405020304" pitchFamily="18" charset="0"/>
              </a:rPr>
              <a:t>bidding</a:t>
            </a:r>
            <a:endParaRPr lang="en-GB" sz="3600" dirty="0">
              <a:cs typeface="Times New Roman" panose="02020603050405020304" pitchFamily="18" charset="0"/>
            </a:endParaRPr>
          </a:p>
        </p:txBody>
      </p:sp>
      <p:sp>
        <p:nvSpPr>
          <p:cNvPr id="7" name="Rectangle 2"/>
          <p:cNvSpPr>
            <a:spLocks noGrp="1"/>
          </p:cNvSpPr>
          <p:nvPr>
            <p:ph sz="quarter" idx="4294967295"/>
          </p:nvPr>
        </p:nvSpPr>
        <p:spPr>
          <a:xfrm>
            <a:off x="762194" y="1629216"/>
            <a:ext cx="7985304" cy="1871775"/>
          </a:xfrm>
          <a:prstGeom prst="rect">
            <a:avLst/>
          </a:prstGeom>
        </p:spPr>
        <p:txBody>
          <a:bodyPr anchor="ctr">
            <a:normAutofit/>
          </a:bodyPr>
          <a:lstStyle/>
          <a:p>
            <a:pPr lvl="1" algn="just"/>
            <a:r>
              <a:rPr lang="en-US" sz="1800" dirty="0">
                <a:latin typeface="Calibri" panose="020F0502020204030204" pitchFamily="34" charset="0"/>
                <a:cs typeface="Times New Roman" pitchFamily="18" charset="0"/>
              </a:rPr>
              <a:t>The parties are willing to enter negotiation and to reach the settlement, which is binding between the parties once, they agree so</a:t>
            </a:r>
          </a:p>
          <a:p>
            <a:pPr lvl="1" algn="just"/>
            <a:r>
              <a:rPr lang="en-US" sz="1800" dirty="0">
                <a:latin typeface="Calibri" panose="020F0502020204030204" pitchFamily="34" charset="0"/>
                <a:cs typeface="Times New Roman" pitchFamily="18" charset="0"/>
              </a:rPr>
              <a:t>The process is developed for single issue, monetary claims</a:t>
            </a:r>
          </a:p>
        </p:txBody>
      </p:sp>
      <p:grpSp>
        <p:nvGrpSpPr>
          <p:cNvPr id="19" name="Skupina 18"/>
          <p:cNvGrpSpPr/>
          <p:nvPr/>
        </p:nvGrpSpPr>
        <p:grpSpPr>
          <a:xfrm>
            <a:off x="889744" y="3907061"/>
            <a:ext cx="7439866" cy="1657199"/>
            <a:chOff x="486580" y="4709641"/>
            <a:chExt cx="7729620" cy="1708049"/>
          </a:xfrm>
        </p:grpSpPr>
        <p:sp>
          <p:nvSpPr>
            <p:cNvPr id="8" name="Obdélník 7"/>
            <p:cNvSpPr/>
            <p:nvPr/>
          </p:nvSpPr>
          <p:spPr>
            <a:xfrm>
              <a:off x="1332434" y="5280164"/>
              <a:ext cx="3507080"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rPr>
                <a:t>The highest sum to satisfy </a:t>
              </a:r>
              <a:r>
                <a:rPr lang="en-GB" sz="1200" b="1" dirty="0">
                  <a:latin typeface="Calibri" panose="020F0502020204030204" pitchFamily="34" charset="0"/>
                </a:rPr>
                <a:t>the initiator</a:t>
              </a:r>
            </a:p>
          </p:txBody>
        </p:sp>
        <p:sp>
          <p:nvSpPr>
            <p:cNvPr id="9" name="Obdélník 8"/>
            <p:cNvSpPr/>
            <p:nvPr/>
          </p:nvSpPr>
          <p:spPr>
            <a:xfrm>
              <a:off x="1332434" y="5671572"/>
              <a:ext cx="3168352"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0" name="Obdélník 9"/>
            <p:cNvSpPr/>
            <p:nvPr/>
          </p:nvSpPr>
          <p:spPr>
            <a:xfrm>
              <a:off x="1332434" y="6094090"/>
              <a:ext cx="2707302" cy="288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rPr>
                <a:t>The lowest sum to satisfy </a:t>
              </a:r>
              <a:r>
                <a:rPr lang="en-GB" sz="1200" b="1" dirty="0">
                  <a:latin typeface="Calibri" panose="020F0502020204030204" pitchFamily="34" charset="0"/>
                </a:rPr>
                <a:t>the initiator</a:t>
              </a:r>
            </a:p>
          </p:txBody>
        </p:sp>
        <p:sp>
          <p:nvSpPr>
            <p:cNvPr id="11" name="TextovéPole 10"/>
            <p:cNvSpPr txBox="1"/>
            <p:nvPr/>
          </p:nvSpPr>
          <p:spPr>
            <a:xfrm>
              <a:off x="486580" y="5254903"/>
              <a:ext cx="792088" cy="348861"/>
            </a:xfrm>
            <a:prstGeom prst="rect">
              <a:avLst/>
            </a:prstGeom>
            <a:noFill/>
          </p:spPr>
          <p:txBody>
            <a:bodyPr wrap="square" rtlCol="0">
              <a:spAutoFit/>
            </a:bodyPr>
            <a:lstStyle/>
            <a:p>
              <a:r>
                <a:rPr lang="en-GB" sz="1600" dirty="0">
                  <a:latin typeface="Calibri" panose="020F0502020204030204" pitchFamily="34" charset="0"/>
                </a:rPr>
                <a:t>1</a:t>
              </a:r>
              <a:r>
                <a:rPr lang="en-GB" sz="1600" baseline="30000" dirty="0">
                  <a:latin typeface="Calibri" panose="020F0502020204030204" pitchFamily="34" charset="0"/>
                </a:rPr>
                <a:t>st</a:t>
              </a:r>
              <a:r>
                <a:rPr lang="en-GB" sz="1600" dirty="0">
                  <a:latin typeface="Calibri" panose="020F0502020204030204" pitchFamily="34" charset="0"/>
                </a:rPr>
                <a:t> bid</a:t>
              </a:r>
            </a:p>
          </p:txBody>
        </p:sp>
        <p:sp>
          <p:nvSpPr>
            <p:cNvPr id="12" name="Obdélník 11"/>
            <p:cNvSpPr/>
            <p:nvPr/>
          </p:nvSpPr>
          <p:spPr>
            <a:xfrm>
              <a:off x="5220866" y="5280164"/>
              <a:ext cx="1159430" cy="2880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rPr>
                <a:t>The lowest sum</a:t>
              </a:r>
            </a:p>
          </p:txBody>
        </p:sp>
        <p:sp>
          <p:nvSpPr>
            <p:cNvPr id="13" name="Obdélník 12"/>
            <p:cNvSpPr/>
            <p:nvPr/>
          </p:nvSpPr>
          <p:spPr>
            <a:xfrm>
              <a:off x="5220866" y="5671572"/>
              <a:ext cx="1728192" cy="2880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4" name="Obdélník 13"/>
            <p:cNvSpPr/>
            <p:nvPr/>
          </p:nvSpPr>
          <p:spPr>
            <a:xfrm>
              <a:off x="5220866" y="6094090"/>
              <a:ext cx="2995334" cy="288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rPr>
                <a:t>The highest  sum </a:t>
              </a:r>
              <a:r>
                <a:rPr lang="en-GB" sz="1200" b="1" dirty="0">
                  <a:latin typeface="Calibri" panose="020F0502020204030204" pitchFamily="34" charset="0"/>
                </a:rPr>
                <a:t>sued party</a:t>
              </a:r>
              <a:r>
                <a:rPr lang="en-GB" sz="1200" dirty="0">
                  <a:latin typeface="Calibri" panose="020F0502020204030204" pitchFamily="34" charset="0"/>
                </a:rPr>
                <a:t> is willing to pay</a:t>
              </a:r>
            </a:p>
          </p:txBody>
        </p:sp>
        <p:sp>
          <p:nvSpPr>
            <p:cNvPr id="15" name="TextovéPole 14"/>
            <p:cNvSpPr txBox="1"/>
            <p:nvPr/>
          </p:nvSpPr>
          <p:spPr>
            <a:xfrm>
              <a:off x="1260426" y="4726518"/>
              <a:ext cx="2664296" cy="348861"/>
            </a:xfrm>
            <a:prstGeom prst="rect">
              <a:avLst/>
            </a:prstGeom>
            <a:noFill/>
          </p:spPr>
          <p:txBody>
            <a:bodyPr wrap="square" rtlCol="0">
              <a:spAutoFit/>
            </a:bodyPr>
            <a:lstStyle/>
            <a:p>
              <a:r>
                <a:rPr lang="en-GB" sz="1600" b="1" cap="small" dirty="0">
                  <a:latin typeface="Calibri" panose="020F0502020204030204" pitchFamily="34" charset="0"/>
                  <a:ea typeface="+mj-ea"/>
                  <a:cs typeface="Times New Roman" pitchFamily="18" charset="0"/>
                </a:rPr>
                <a:t>The initiator (damaged party)</a:t>
              </a:r>
            </a:p>
          </p:txBody>
        </p:sp>
        <p:sp>
          <p:nvSpPr>
            <p:cNvPr id="16" name="TextovéPole 15"/>
            <p:cNvSpPr txBox="1"/>
            <p:nvPr/>
          </p:nvSpPr>
          <p:spPr>
            <a:xfrm>
              <a:off x="5120156" y="4709641"/>
              <a:ext cx="2520280" cy="348861"/>
            </a:xfrm>
            <a:prstGeom prst="rect">
              <a:avLst/>
            </a:prstGeom>
            <a:noFill/>
          </p:spPr>
          <p:txBody>
            <a:bodyPr wrap="square" rtlCol="0">
              <a:spAutoFit/>
            </a:bodyPr>
            <a:lstStyle/>
            <a:p>
              <a:r>
                <a:rPr lang="en-GB" sz="1600" b="1" cap="small" dirty="0">
                  <a:latin typeface="Calibri" panose="020F0502020204030204" pitchFamily="34" charset="0"/>
                  <a:ea typeface="+mj-ea"/>
                  <a:cs typeface="Times New Roman" pitchFamily="18" charset="0"/>
                </a:rPr>
                <a:t>Sued party</a:t>
              </a:r>
            </a:p>
          </p:txBody>
        </p:sp>
        <p:sp>
          <p:nvSpPr>
            <p:cNvPr id="17" name="TextovéPole 16"/>
            <p:cNvSpPr txBox="1"/>
            <p:nvPr/>
          </p:nvSpPr>
          <p:spPr>
            <a:xfrm>
              <a:off x="486580" y="5646311"/>
              <a:ext cx="792088" cy="348861"/>
            </a:xfrm>
            <a:prstGeom prst="rect">
              <a:avLst/>
            </a:prstGeom>
            <a:noFill/>
          </p:spPr>
          <p:txBody>
            <a:bodyPr wrap="square" rtlCol="0">
              <a:spAutoFit/>
            </a:bodyPr>
            <a:lstStyle/>
            <a:p>
              <a:r>
                <a:rPr lang="en-GB" sz="1600" dirty="0">
                  <a:latin typeface="Calibri" panose="020F0502020204030204" pitchFamily="34" charset="0"/>
                </a:rPr>
                <a:t>2</a:t>
              </a:r>
              <a:r>
                <a:rPr lang="en-GB" sz="1600" baseline="30000" dirty="0">
                  <a:latin typeface="Calibri" panose="020F0502020204030204" pitchFamily="34" charset="0"/>
                </a:rPr>
                <a:t>st</a:t>
              </a:r>
              <a:r>
                <a:rPr lang="en-GB" sz="1600" dirty="0">
                  <a:latin typeface="Calibri" panose="020F0502020204030204" pitchFamily="34" charset="0"/>
                </a:rPr>
                <a:t> bid</a:t>
              </a:r>
            </a:p>
          </p:txBody>
        </p:sp>
        <p:sp>
          <p:nvSpPr>
            <p:cNvPr id="18" name="TextovéPole 17"/>
            <p:cNvSpPr txBox="1"/>
            <p:nvPr/>
          </p:nvSpPr>
          <p:spPr>
            <a:xfrm>
              <a:off x="486580" y="6068829"/>
              <a:ext cx="792088" cy="348861"/>
            </a:xfrm>
            <a:prstGeom prst="rect">
              <a:avLst/>
            </a:prstGeom>
            <a:noFill/>
          </p:spPr>
          <p:txBody>
            <a:bodyPr wrap="square" rtlCol="0">
              <a:spAutoFit/>
            </a:bodyPr>
            <a:lstStyle/>
            <a:p>
              <a:r>
                <a:rPr lang="en-GB" sz="1600" dirty="0">
                  <a:latin typeface="Calibri" panose="020F0502020204030204" pitchFamily="34" charset="0"/>
                </a:rPr>
                <a:t>3</a:t>
              </a:r>
              <a:r>
                <a:rPr lang="en-GB" sz="1600" baseline="30000" dirty="0">
                  <a:latin typeface="Calibri" panose="020F0502020204030204" pitchFamily="34" charset="0"/>
                </a:rPr>
                <a:t>st</a:t>
              </a:r>
              <a:r>
                <a:rPr lang="en-GB" sz="1600" dirty="0">
                  <a:latin typeface="Calibri" panose="020F0502020204030204" pitchFamily="34" charset="0"/>
                </a:rPr>
                <a:t> bid</a:t>
              </a:r>
            </a:p>
          </p:txBody>
        </p:sp>
      </p:gr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173" y="161082"/>
            <a:ext cx="3743325" cy="781050"/>
          </a:xfrm>
          <a:prstGeom prst="rect">
            <a:avLst/>
          </a:prstGeom>
        </p:spPr>
      </p:pic>
    </p:spTree>
    <p:extLst>
      <p:ext uri="{BB962C8B-B14F-4D97-AF65-F5344CB8AC3E}">
        <p14:creationId xmlns:p14="http://schemas.microsoft.com/office/powerpoint/2010/main" val="136131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p:cNvSpPr>
          <p:nvPr>
            <p:ph type="title"/>
          </p:nvPr>
        </p:nvSpPr>
        <p:spPr>
          <a:xfrm>
            <a:off x="609829" y="124822"/>
            <a:ext cx="8152929" cy="1341121"/>
          </a:xfrm>
        </p:spPr>
        <p:txBody>
          <a:bodyPr>
            <a:normAutofit/>
          </a:bodyPr>
          <a:lstStyle/>
          <a:p>
            <a:pPr fontAlgn="base">
              <a:spcAft>
                <a:spcPct val="0"/>
              </a:spcAft>
            </a:pPr>
            <a:r>
              <a:rPr lang="cs-CZ" sz="2999" b="1" cap="small" dirty="0">
                <a:ea typeface="Calibri" pitchFamily="34" charset="0"/>
                <a:cs typeface="Times New Roman" pitchFamily="18" charset="0"/>
              </a:rPr>
              <a:t>2.2 Online </a:t>
            </a:r>
            <a:r>
              <a:rPr lang="cs-CZ" sz="2999" b="1" cap="small" dirty="0" err="1">
                <a:ea typeface="Calibri" pitchFamily="34" charset="0"/>
                <a:cs typeface="Times New Roman" pitchFamily="18" charset="0"/>
              </a:rPr>
              <a:t>mediation</a:t>
            </a:r>
            <a:endParaRPr lang="en-GB" sz="2999" b="1" cap="small" dirty="0">
              <a:ea typeface="Calibri" pitchFamily="34" charset="0"/>
              <a:cs typeface="Times New Roman" pitchFamily="18" charset="0"/>
            </a:endParaRPr>
          </a:p>
        </p:txBody>
      </p:sp>
      <p:sp>
        <p:nvSpPr>
          <p:cNvPr id="4"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en-GB" sz="2400" dirty="0"/>
              <a:t>It can be seen as classical mediation using modern technologies and online tools</a:t>
            </a:r>
          </a:p>
          <a:p>
            <a:pPr algn="just"/>
            <a:r>
              <a:rPr lang="en-GB" sz="2400" dirty="0"/>
              <a:t>As non – binding solution, it uses cyberspace to communicate between the parties and mediator(s) through email, videoconference, special webpage or particular software</a:t>
            </a:r>
          </a:p>
          <a:p>
            <a:pPr algn="just"/>
            <a:r>
              <a:rPr lang="en-GB" sz="2400" dirty="0"/>
              <a:t>Great advantage is seen in dynamic form reacting to the direction of dispute by varying the mediation process</a:t>
            </a:r>
          </a:p>
        </p:txBody>
      </p:sp>
    </p:spTree>
    <p:extLst>
      <p:ext uri="{BB962C8B-B14F-4D97-AF65-F5344CB8AC3E}">
        <p14:creationId xmlns:p14="http://schemas.microsoft.com/office/powerpoint/2010/main" val="1262076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p:cNvSpPr>
          <p:nvPr>
            <p:ph type="title"/>
          </p:nvPr>
        </p:nvSpPr>
        <p:spPr>
          <a:xfrm>
            <a:off x="612477" y="116632"/>
            <a:ext cx="8152929" cy="1341121"/>
          </a:xfrm>
        </p:spPr>
        <p:txBody>
          <a:bodyPr>
            <a:normAutofit/>
          </a:bodyPr>
          <a:lstStyle/>
          <a:p>
            <a:pPr lvl="0" fontAlgn="base">
              <a:spcAft>
                <a:spcPct val="0"/>
              </a:spcAft>
            </a:pPr>
            <a:r>
              <a:rPr lang="cs-CZ" sz="2999" b="1" cap="small" dirty="0">
                <a:ea typeface="Calibri" pitchFamily="34" charset="0"/>
                <a:cs typeface="Times New Roman" pitchFamily="18" charset="0"/>
              </a:rPr>
              <a:t>2.3 Non – </a:t>
            </a:r>
            <a:r>
              <a:rPr lang="cs-CZ" sz="2999" b="1" cap="small" dirty="0" err="1">
                <a:ea typeface="Calibri" pitchFamily="34" charset="0"/>
                <a:cs typeface="Times New Roman" pitchFamily="18" charset="0"/>
              </a:rPr>
              <a:t>binding</a:t>
            </a:r>
            <a:r>
              <a:rPr lang="cs-CZ" sz="2999" b="1" cap="small" dirty="0">
                <a:ea typeface="Calibri" pitchFamily="34" charset="0"/>
                <a:cs typeface="Times New Roman" pitchFamily="18" charset="0"/>
              </a:rPr>
              <a:t> </a:t>
            </a:r>
            <a:r>
              <a:rPr lang="cs-CZ" sz="2999" b="1" cap="small" dirty="0" err="1">
                <a:ea typeface="Calibri" pitchFamily="34" charset="0"/>
                <a:cs typeface="Times New Roman" pitchFamily="18" charset="0"/>
              </a:rPr>
              <a:t>arbitration</a:t>
            </a:r>
            <a:endParaRPr lang="en-GB" sz="2999" b="1" cap="small" dirty="0">
              <a:ea typeface="Calibri" pitchFamily="34" charset="0"/>
              <a:cs typeface="Times New Roman" pitchFamily="18" charset="0"/>
            </a:endParaRPr>
          </a:p>
        </p:txBody>
      </p:sp>
      <p:sp>
        <p:nvSpPr>
          <p:cNvPr id="4" name="Rectangle 2"/>
          <p:cNvSpPr>
            <a:spLocks noGrp="1"/>
          </p:cNvSpPr>
          <p:nvPr>
            <p:ph sz="quarter" idx="4294967295"/>
          </p:nvPr>
        </p:nvSpPr>
        <p:spPr>
          <a:xfrm>
            <a:off x="612477" y="2781078"/>
            <a:ext cx="7273772" cy="3835252"/>
          </a:xfrm>
          <a:prstGeom prst="rect">
            <a:avLst/>
          </a:prstGeom>
        </p:spPr>
        <p:txBody>
          <a:bodyPr anchor="ctr">
            <a:normAutofit/>
          </a:bodyPr>
          <a:lstStyle/>
          <a:p>
            <a:pPr algn="just"/>
            <a:r>
              <a:rPr lang="en-US" sz="2400" dirty="0">
                <a:latin typeface="+mj-lt"/>
              </a:rPr>
              <a:t>This ODR method is lying on the borders between binding and non-binding ODR</a:t>
            </a:r>
          </a:p>
          <a:p>
            <a:pPr algn="just"/>
            <a:r>
              <a:rPr lang="en-US" sz="2400" dirty="0">
                <a:latin typeface="+mj-lt"/>
                <a:cs typeface="Times New Roman" pitchFamily="18" charset="0"/>
              </a:rPr>
              <a:t>Enforcement is secured by private organization using less formalized rules</a:t>
            </a:r>
          </a:p>
          <a:p>
            <a:pPr algn="just"/>
            <a:r>
              <a:rPr lang="en-US" sz="2400" dirty="0">
                <a:latin typeface="+mj-lt"/>
                <a:cs typeface="Times New Roman" pitchFamily="18" charset="0"/>
              </a:rPr>
              <a:t>Non – binding arbitration is based on the idea of self - regulating the community with no connection to national legislation and enforcement mechanisms</a:t>
            </a:r>
            <a:endParaRPr lang="cs-CZ" sz="2400" dirty="0">
              <a:latin typeface="+mj-lt"/>
              <a:cs typeface="Times New Roman" pitchFamily="18" charset="0"/>
            </a:endParaRPr>
          </a:p>
          <a:p>
            <a:pPr algn="just"/>
            <a:r>
              <a:rPr lang="cs-CZ" sz="2400" dirty="0" err="1">
                <a:solidFill>
                  <a:schemeClr val="tx2"/>
                </a:solidFill>
                <a:latin typeface="+mj-lt"/>
                <a:cs typeface="Times New Roman" pitchFamily="18" charset="0"/>
              </a:rPr>
              <a:t>Domian</a:t>
            </a:r>
            <a:r>
              <a:rPr lang="cs-CZ" sz="2400" dirty="0">
                <a:solidFill>
                  <a:schemeClr val="tx2"/>
                </a:solidFill>
                <a:latin typeface="+mj-lt"/>
                <a:cs typeface="Times New Roman" pitchFamily="18" charset="0"/>
              </a:rPr>
              <a:t> </a:t>
            </a:r>
            <a:r>
              <a:rPr lang="cs-CZ" sz="2400" dirty="0" err="1">
                <a:solidFill>
                  <a:schemeClr val="tx2"/>
                </a:solidFill>
                <a:latin typeface="+mj-lt"/>
                <a:cs typeface="Times New Roman" pitchFamily="18" charset="0"/>
              </a:rPr>
              <a:t>name</a:t>
            </a:r>
            <a:r>
              <a:rPr lang="cs-CZ" sz="2400" dirty="0">
                <a:solidFill>
                  <a:schemeClr val="tx2"/>
                </a:solidFill>
                <a:latin typeface="+mj-lt"/>
                <a:cs typeface="Times New Roman" pitchFamily="18" charset="0"/>
              </a:rPr>
              <a:t> </a:t>
            </a:r>
            <a:r>
              <a:rPr lang="cs-CZ" sz="2400" dirty="0" err="1">
                <a:solidFill>
                  <a:schemeClr val="tx2"/>
                </a:solidFill>
                <a:latin typeface="+mj-lt"/>
                <a:cs typeface="Times New Roman" pitchFamily="18" charset="0"/>
              </a:rPr>
              <a:t>dispute</a:t>
            </a:r>
            <a:r>
              <a:rPr lang="cs-CZ" sz="2400" dirty="0">
                <a:solidFill>
                  <a:schemeClr val="tx2"/>
                </a:solidFill>
                <a:latin typeface="+mj-lt"/>
                <a:cs typeface="Times New Roman" pitchFamily="18" charset="0"/>
              </a:rPr>
              <a:t> settlement!</a:t>
            </a:r>
            <a:endParaRPr lang="en-US" sz="2400" dirty="0">
              <a:solidFill>
                <a:schemeClr val="tx2"/>
              </a:solidFill>
              <a:latin typeface="+mj-lt"/>
              <a:cs typeface="Times New Roman" pitchFamily="18" charset="0"/>
            </a:endParaRPr>
          </a:p>
        </p:txBody>
      </p:sp>
    </p:spTree>
    <p:extLst>
      <p:ext uri="{BB962C8B-B14F-4D97-AF65-F5344CB8AC3E}">
        <p14:creationId xmlns:p14="http://schemas.microsoft.com/office/powerpoint/2010/main" val="2632244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outocký\Desktop\ican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052736"/>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Grp="1"/>
          </p:cNvSpPr>
          <p:nvPr>
            <p:ph type="title"/>
          </p:nvPr>
        </p:nvSpPr>
        <p:spPr>
          <a:xfrm>
            <a:off x="612477" y="116632"/>
            <a:ext cx="8152929" cy="1341121"/>
          </a:xfrm>
        </p:spPr>
        <p:txBody>
          <a:bodyPr>
            <a:normAutofit/>
          </a:bodyPr>
          <a:lstStyle/>
          <a:p>
            <a:pPr lvl="0" fontAlgn="base">
              <a:spcAft>
                <a:spcPct val="0"/>
              </a:spcAft>
            </a:pPr>
            <a:r>
              <a:rPr lang="cs-CZ" sz="2999" b="1" cap="small" dirty="0">
                <a:ea typeface="Calibri" pitchFamily="34" charset="0"/>
                <a:cs typeface="Times New Roman" pitchFamily="18" charset="0"/>
              </a:rPr>
              <a:t>2.3 Non – </a:t>
            </a:r>
            <a:r>
              <a:rPr lang="cs-CZ" sz="2999" b="1" cap="small" dirty="0" err="1">
                <a:ea typeface="Calibri" pitchFamily="34" charset="0"/>
                <a:cs typeface="Times New Roman" pitchFamily="18" charset="0"/>
              </a:rPr>
              <a:t>binding</a:t>
            </a:r>
            <a:r>
              <a:rPr lang="cs-CZ" sz="2999" b="1" cap="small" dirty="0">
                <a:ea typeface="Calibri" pitchFamily="34" charset="0"/>
                <a:cs typeface="Times New Roman" pitchFamily="18" charset="0"/>
              </a:rPr>
              <a:t> </a:t>
            </a:r>
            <a:r>
              <a:rPr lang="cs-CZ" sz="2999" b="1" cap="small" dirty="0" err="1">
                <a:ea typeface="Calibri" pitchFamily="34" charset="0"/>
                <a:cs typeface="Times New Roman" pitchFamily="18" charset="0"/>
              </a:rPr>
              <a:t>arbitration</a:t>
            </a:r>
            <a:endParaRPr lang="en-GB" sz="2999" b="1" cap="small" dirty="0">
              <a:ea typeface="Calibri" pitchFamily="34" charset="0"/>
              <a:cs typeface="Times New Roman" pitchFamily="18" charset="0"/>
            </a:endParaRPr>
          </a:p>
        </p:txBody>
      </p:sp>
      <p:sp>
        <p:nvSpPr>
          <p:cNvPr id="4" name="Rectangle 2"/>
          <p:cNvSpPr>
            <a:spLocks noGrp="1"/>
          </p:cNvSpPr>
          <p:nvPr>
            <p:ph sz="quarter" idx="4294967295"/>
          </p:nvPr>
        </p:nvSpPr>
        <p:spPr>
          <a:xfrm>
            <a:off x="612477" y="2853069"/>
            <a:ext cx="7273772" cy="3763261"/>
          </a:xfrm>
          <a:prstGeom prst="rect">
            <a:avLst/>
          </a:prstGeom>
        </p:spPr>
        <p:txBody>
          <a:bodyPr anchor="ctr">
            <a:normAutofit/>
          </a:bodyPr>
          <a:lstStyle/>
          <a:p>
            <a:pPr algn="just"/>
            <a:endParaRPr lang="cs-CZ" sz="2400" dirty="0">
              <a:latin typeface="+mj-lt"/>
              <a:cs typeface="Times New Roman" pitchFamily="18" charset="0"/>
            </a:endParaRPr>
          </a:p>
          <a:p>
            <a:pPr algn="just"/>
            <a:r>
              <a:rPr lang="en-US" sz="2400" dirty="0">
                <a:latin typeface="+mj-lt"/>
                <a:cs typeface="Times New Roman" pitchFamily="18" charset="0"/>
              </a:rPr>
              <a:t>Private organization is the only one, who controls the resources valuable to both buyers and sellers traded under certain community</a:t>
            </a:r>
          </a:p>
          <a:p>
            <a:pPr algn="just"/>
            <a:r>
              <a:rPr lang="en-US" sz="2400" dirty="0">
                <a:latin typeface="+mj-lt"/>
                <a:cs typeface="Times New Roman" pitchFamily="18" charset="0"/>
              </a:rPr>
              <a:t>Example: ICANN </a:t>
            </a:r>
            <a:r>
              <a:rPr lang="en-US" sz="1800" i="1" dirty="0">
                <a:latin typeface="+mj-lt"/>
                <a:cs typeface="Times New Roman" pitchFamily="18" charset="0"/>
              </a:rPr>
              <a:t>(</a:t>
            </a:r>
            <a:r>
              <a:rPr lang="en-US" sz="1800" i="1" dirty="0">
                <a:latin typeface="+mj-lt"/>
              </a:rPr>
              <a:t>Internet Corporation for Assigned Names and Numbers</a:t>
            </a:r>
            <a:r>
              <a:rPr lang="en-US" sz="1800" i="1" dirty="0">
                <a:latin typeface="+mj-lt"/>
                <a:cs typeface="Times New Roman" pitchFamily="18" charset="0"/>
              </a:rPr>
              <a:t>) </a:t>
            </a:r>
            <a:r>
              <a:rPr lang="en-US" sz="2400" dirty="0">
                <a:latin typeface="+mj-lt"/>
                <a:cs typeface="Times New Roman" pitchFamily="18" charset="0"/>
              </a:rPr>
              <a:t>and its UDRP process </a:t>
            </a:r>
            <a:r>
              <a:rPr lang="en-US" sz="1800" i="1" dirty="0">
                <a:latin typeface="+mj-lt"/>
                <a:cs typeface="Times New Roman" pitchFamily="18" charset="0"/>
              </a:rPr>
              <a:t>(</a:t>
            </a:r>
            <a:r>
              <a:rPr lang="en-US" sz="1800" i="1" dirty="0">
                <a:latin typeface="+mj-lt"/>
              </a:rPr>
              <a:t>Uniform Domain - Name Dispute - Resolution Policy</a:t>
            </a:r>
            <a:r>
              <a:rPr lang="en-US" sz="1800" i="1" dirty="0">
                <a:latin typeface="+mj-lt"/>
                <a:cs typeface="Times New Roman" pitchFamily="18" charset="0"/>
              </a:rPr>
              <a:t>)</a:t>
            </a:r>
          </a:p>
        </p:txBody>
      </p:sp>
    </p:spTree>
    <p:extLst>
      <p:ext uri="{BB962C8B-B14F-4D97-AF65-F5344CB8AC3E}">
        <p14:creationId xmlns:p14="http://schemas.microsoft.com/office/powerpoint/2010/main" val="1105792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p:cNvSpPr>
          <p:nvPr>
            <p:ph type="title"/>
          </p:nvPr>
        </p:nvSpPr>
        <p:spPr>
          <a:xfrm>
            <a:off x="609829" y="157480"/>
            <a:ext cx="8152929" cy="1341121"/>
          </a:xfrm>
        </p:spPr>
        <p:txBody>
          <a:bodyPr>
            <a:normAutofit/>
          </a:bodyPr>
          <a:lstStyle/>
          <a:p>
            <a:pPr fontAlgn="base">
              <a:spcAft>
                <a:spcPct val="0"/>
              </a:spcAft>
            </a:pPr>
            <a:r>
              <a:rPr lang="en-GB" sz="2999" b="1" cap="small" dirty="0">
                <a:ea typeface="Calibri" pitchFamily="34" charset="0"/>
                <a:cs typeface="Times New Roman" pitchFamily="18" charset="0"/>
              </a:rPr>
              <a:t>2.4 Binding arbitration</a:t>
            </a:r>
          </a:p>
        </p:txBody>
      </p:sp>
      <p:sp>
        <p:nvSpPr>
          <p:cNvPr id="6" name="Zástupný symbol pro obsah 2"/>
          <p:cNvSpPr>
            <a:spLocks noGrp="1"/>
          </p:cNvSpPr>
          <p:nvPr>
            <p:ph sz="quarter" idx="4294967295"/>
          </p:nvPr>
        </p:nvSpPr>
        <p:spPr>
          <a:xfrm>
            <a:off x="612476" y="3069044"/>
            <a:ext cx="8209660" cy="3164513"/>
          </a:xfrm>
          <a:prstGeom prst="rect">
            <a:avLst/>
          </a:prstGeom>
        </p:spPr>
        <p:txBody>
          <a:bodyPr>
            <a:normAutofit/>
          </a:bodyPr>
          <a:lstStyle/>
          <a:p>
            <a:pPr algn="just"/>
            <a:r>
              <a:rPr lang="en-GB" dirty="0">
                <a:latin typeface="+mj-lt"/>
              </a:rPr>
              <a:t>Arbitration is a process where a neutral third party (arbitrator) creates a decision which is final and binding</a:t>
            </a:r>
          </a:p>
          <a:p>
            <a:pPr algn="just"/>
            <a:r>
              <a:rPr lang="en-GB" dirty="0">
                <a:latin typeface="+mj-lt"/>
              </a:rPr>
              <a:t>It is quasi - judicial procedure - the award replaces a court decision </a:t>
            </a:r>
          </a:p>
          <a:p>
            <a:pPr algn="just"/>
            <a:r>
              <a:rPr lang="en-GB" dirty="0">
                <a:latin typeface="+mj-lt"/>
              </a:rPr>
              <a:t>Arbitration is often used to resolve business disputes because it is usually faster than litigation</a:t>
            </a:r>
          </a:p>
          <a:p>
            <a:pPr algn="just"/>
            <a:r>
              <a:rPr lang="en-GB" dirty="0">
                <a:latin typeface="+mj-lt"/>
              </a:rPr>
              <a:t>Arbitral awards are usually easier to be enforced abroad comparing to the court decisions</a:t>
            </a:r>
          </a:p>
        </p:txBody>
      </p:sp>
    </p:spTree>
    <p:extLst>
      <p:ext uri="{BB962C8B-B14F-4D97-AF65-F5344CB8AC3E}">
        <p14:creationId xmlns:p14="http://schemas.microsoft.com/office/powerpoint/2010/main" val="125804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a:xfrm>
            <a:off x="457200" y="152718"/>
            <a:ext cx="8867328" cy="1371600"/>
          </a:xfrm>
        </p:spPr>
        <p:txBody>
          <a:bodyPr>
            <a:normAutofit/>
          </a:bodyPr>
          <a:lstStyle/>
          <a:p>
            <a:pPr eaLnBrk="1" hangingPunct="1"/>
            <a:r>
              <a:rPr lang="cs-CZ" altLang="cs-CZ" dirty="0" err="1"/>
              <a:t>The</a:t>
            </a:r>
            <a:r>
              <a:rPr lang="cs-CZ" altLang="cs-CZ" dirty="0"/>
              <a:t> </a:t>
            </a:r>
            <a:r>
              <a:rPr lang="cs-CZ" altLang="cs-CZ" dirty="0" err="1"/>
              <a:t>Structure</a:t>
            </a:r>
            <a:endParaRPr lang="cs-CZ" altLang="cs-CZ" dirty="0"/>
          </a:p>
        </p:txBody>
      </p:sp>
      <p:sp>
        <p:nvSpPr>
          <p:cNvPr id="63491" name="Zástupný symbol pro obsah 2"/>
          <p:cNvSpPr>
            <a:spLocks noGrp="1"/>
          </p:cNvSpPr>
          <p:nvPr>
            <p:ph idx="1"/>
          </p:nvPr>
        </p:nvSpPr>
        <p:spPr>
          <a:xfrm>
            <a:off x="395288" y="1556792"/>
            <a:ext cx="8229600" cy="5836196"/>
          </a:xfrm>
        </p:spPr>
        <p:txBody>
          <a:bodyPr>
            <a:normAutofit/>
          </a:bodyPr>
          <a:lstStyle/>
          <a:p>
            <a:r>
              <a:rPr lang="en-US" altLang="cs-CZ" dirty="0"/>
              <a:t>T</a:t>
            </a:r>
            <a:r>
              <a:rPr lang="cs-CZ" altLang="cs-CZ" dirty="0"/>
              <a:t>op </a:t>
            </a:r>
            <a:r>
              <a:rPr lang="cs-CZ" altLang="cs-CZ" dirty="0" err="1"/>
              <a:t>level</a:t>
            </a:r>
            <a:r>
              <a:rPr lang="cs-CZ" altLang="cs-CZ" dirty="0"/>
              <a:t> </a:t>
            </a:r>
            <a:r>
              <a:rPr lang="cs-CZ" altLang="cs-CZ" dirty="0" err="1"/>
              <a:t>domain</a:t>
            </a:r>
            <a:r>
              <a:rPr lang="cs-CZ" altLang="cs-CZ" dirty="0"/>
              <a:t> </a:t>
            </a:r>
            <a:r>
              <a:rPr lang="cs-CZ" altLang="cs-CZ" dirty="0" err="1"/>
              <a:t>names</a:t>
            </a:r>
            <a:r>
              <a:rPr lang="cs-CZ" altLang="cs-CZ" dirty="0"/>
              <a:t> (</a:t>
            </a:r>
            <a:r>
              <a:rPr lang="cs-CZ" altLang="cs-CZ" dirty="0" err="1"/>
              <a:t>TLDs</a:t>
            </a:r>
            <a:r>
              <a:rPr lang="cs-CZ" altLang="cs-CZ" dirty="0"/>
              <a:t>) </a:t>
            </a:r>
          </a:p>
          <a:p>
            <a:pPr lvl="1"/>
            <a:r>
              <a:rPr lang="en-US" altLang="cs-CZ" dirty="0" err="1"/>
              <a:t>Generi</a:t>
            </a:r>
            <a:r>
              <a:rPr lang="cs-CZ" altLang="cs-CZ" dirty="0"/>
              <a:t>c	 .</a:t>
            </a:r>
            <a:r>
              <a:rPr lang="cs-CZ" altLang="cs-CZ" dirty="0" err="1"/>
              <a:t>com</a:t>
            </a:r>
            <a:r>
              <a:rPr lang="cs-CZ" altLang="cs-CZ" dirty="0"/>
              <a:t>,	.</a:t>
            </a:r>
            <a:r>
              <a:rPr lang="cs-CZ" altLang="cs-CZ" dirty="0" err="1"/>
              <a:t>gov</a:t>
            </a:r>
            <a:r>
              <a:rPr lang="cs-CZ" altLang="cs-CZ" dirty="0"/>
              <a:t>, .</a:t>
            </a:r>
            <a:r>
              <a:rPr lang="cs-CZ" altLang="cs-CZ" dirty="0" err="1"/>
              <a:t>org</a:t>
            </a:r>
            <a:r>
              <a:rPr lang="cs-CZ" altLang="cs-CZ" dirty="0"/>
              <a:t>, .</a:t>
            </a:r>
            <a:r>
              <a:rPr lang="cs-CZ" altLang="cs-CZ" dirty="0" err="1"/>
              <a:t>biz</a:t>
            </a:r>
            <a:r>
              <a:rPr lang="cs-CZ" altLang="cs-CZ" dirty="0"/>
              <a:t>, .</a:t>
            </a:r>
            <a:r>
              <a:rPr lang="cs-CZ" altLang="cs-CZ" dirty="0" err="1"/>
              <a:t>edu</a:t>
            </a:r>
            <a:endParaRPr lang="cs-CZ" altLang="cs-CZ" dirty="0"/>
          </a:p>
          <a:p>
            <a:pPr lvl="1"/>
            <a:r>
              <a:rPr lang="en-US" altLang="cs-CZ" dirty="0"/>
              <a:t>N</a:t>
            </a:r>
            <a:r>
              <a:rPr lang="cs-CZ" altLang="cs-CZ" dirty="0" err="1"/>
              <a:t>ational</a:t>
            </a:r>
            <a:r>
              <a:rPr lang="cs-CZ" altLang="cs-CZ" dirty="0"/>
              <a:t>	 .</a:t>
            </a:r>
            <a:r>
              <a:rPr lang="cs-CZ" altLang="cs-CZ" dirty="0" err="1"/>
              <a:t>cz</a:t>
            </a:r>
            <a:r>
              <a:rPr lang="cs-CZ" altLang="cs-CZ" dirty="0"/>
              <a:t>, .</a:t>
            </a:r>
            <a:r>
              <a:rPr lang="cs-CZ" altLang="cs-CZ" dirty="0" err="1"/>
              <a:t>uk</a:t>
            </a:r>
            <a:r>
              <a:rPr lang="cs-CZ" altLang="cs-CZ" dirty="0"/>
              <a:t>, .de, .</a:t>
            </a:r>
            <a:r>
              <a:rPr lang="cs-CZ" altLang="cs-CZ" dirty="0" err="1"/>
              <a:t>sk</a:t>
            </a:r>
            <a:r>
              <a:rPr lang="cs-CZ" altLang="cs-CZ" dirty="0"/>
              <a:t>, .</a:t>
            </a:r>
            <a:r>
              <a:rPr lang="cs-CZ" altLang="cs-CZ" dirty="0" err="1"/>
              <a:t>ru</a:t>
            </a:r>
            <a:endParaRPr lang="cs-CZ" altLang="cs-CZ" dirty="0"/>
          </a:p>
          <a:p>
            <a:pPr lvl="1"/>
            <a:r>
              <a:rPr lang="cs-CZ" altLang="cs-CZ" dirty="0" err="1"/>
              <a:t>Specific</a:t>
            </a:r>
            <a:r>
              <a:rPr lang="cs-CZ" altLang="cs-CZ" dirty="0"/>
              <a:t>	 .</a:t>
            </a:r>
            <a:r>
              <a:rPr lang="cs-CZ" altLang="cs-CZ" dirty="0" err="1"/>
              <a:t>eu</a:t>
            </a:r>
            <a:endParaRPr lang="cs-CZ" altLang="cs-CZ" dirty="0"/>
          </a:p>
          <a:p>
            <a:r>
              <a:rPr lang="en-US" altLang="cs-CZ" dirty="0" err="1"/>
              <a:t>Subdo</a:t>
            </a:r>
            <a:r>
              <a:rPr lang="cs-CZ" altLang="cs-CZ" dirty="0" err="1"/>
              <a:t>mains</a:t>
            </a:r>
            <a:endParaRPr lang="cs-CZ" altLang="cs-CZ" dirty="0"/>
          </a:p>
          <a:p>
            <a:pPr lvl="1"/>
            <a:r>
              <a:rPr lang="cs-CZ" altLang="cs-CZ" dirty="0"/>
              <a:t>muni.cz, seznam.cz, google.com</a:t>
            </a:r>
          </a:p>
          <a:p>
            <a:r>
              <a:rPr lang="cs-CZ" altLang="cs-CZ" dirty="0" err="1"/>
              <a:t>Lower</a:t>
            </a:r>
            <a:r>
              <a:rPr lang="cs-CZ" altLang="cs-CZ" dirty="0"/>
              <a:t> </a:t>
            </a:r>
            <a:r>
              <a:rPr lang="cs-CZ" altLang="cs-CZ" dirty="0" err="1"/>
              <a:t>Subdomains</a:t>
            </a:r>
            <a:endParaRPr lang="en-US" altLang="cs-CZ" dirty="0"/>
          </a:p>
          <a:p>
            <a:pPr lvl="1"/>
            <a:r>
              <a:rPr lang="cs-CZ" altLang="cs-CZ" dirty="0"/>
              <a:t>law.muni.cz, mail.google.com</a:t>
            </a:r>
          </a:p>
          <a:p>
            <a:pPr lvl="1"/>
            <a:endParaRPr lang="cs-CZ" altLang="cs-CZ" dirty="0"/>
          </a:p>
          <a:p>
            <a:pPr lvl="1"/>
            <a:endParaRPr lang="cs-CZ" altLang="cs-CZ" dirty="0"/>
          </a:p>
        </p:txBody>
      </p:sp>
    </p:spTree>
    <p:extLst>
      <p:ext uri="{BB962C8B-B14F-4D97-AF65-F5344CB8AC3E}">
        <p14:creationId xmlns:p14="http://schemas.microsoft.com/office/powerpoint/2010/main" val="2733453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outocký\Desktop\OnlineArbi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948" y="1845191"/>
            <a:ext cx="3130127" cy="20892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p:cNvSpPr>
          <p:nvPr>
            <p:ph sz="quarter" idx="4294967295"/>
          </p:nvPr>
        </p:nvSpPr>
        <p:spPr>
          <a:xfrm>
            <a:off x="612477" y="3429000"/>
            <a:ext cx="7273772" cy="3187330"/>
          </a:xfrm>
          <a:prstGeom prst="rect">
            <a:avLst/>
          </a:prstGeom>
        </p:spPr>
        <p:txBody>
          <a:bodyPr anchor="ctr">
            <a:normAutofit/>
          </a:bodyPr>
          <a:lstStyle/>
          <a:p>
            <a:pPr algn="just"/>
            <a:r>
              <a:rPr lang="en-GB" sz="2400" dirty="0"/>
              <a:t>The result of online arbitration should be binding and ?enforceable? </a:t>
            </a:r>
          </a:p>
          <a:p>
            <a:pPr algn="just"/>
            <a:r>
              <a:rPr lang="en-GB" sz="2400" dirty="0"/>
              <a:t>Every requirement of national and international legal framework has to be followed and respected to reach the full possibility to enforce online award </a:t>
            </a:r>
          </a:p>
        </p:txBody>
      </p:sp>
      <p:sp>
        <p:nvSpPr>
          <p:cNvPr id="8" name="Rectangle 1"/>
          <p:cNvSpPr>
            <a:spLocks noGrp="1"/>
          </p:cNvSpPr>
          <p:nvPr>
            <p:ph type="title"/>
          </p:nvPr>
        </p:nvSpPr>
        <p:spPr>
          <a:xfrm>
            <a:off x="609829" y="477356"/>
            <a:ext cx="8152929" cy="1021245"/>
          </a:xfrm>
        </p:spPr>
        <p:txBody>
          <a:bodyPr>
            <a:normAutofit/>
          </a:bodyPr>
          <a:lstStyle/>
          <a:p>
            <a:pPr fontAlgn="base">
              <a:spcAft>
                <a:spcPct val="0"/>
              </a:spcAft>
            </a:pPr>
            <a:r>
              <a:rPr lang="cs-CZ" sz="2999" b="1" cap="small" dirty="0">
                <a:ea typeface="Calibri" pitchFamily="34" charset="0"/>
                <a:cs typeface="Times New Roman" pitchFamily="18" charset="0"/>
              </a:rPr>
              <a:t>2.4 </a:t>
            </a:r>
            <a:r>
              <a:rPr lang="cs-CZ" sz="2999" b="1" cap="small" dirty="0" err="1">
                <a:ea typeface="Calibri" pitchFamily="34" charset="0"/>
                <a:cs typeface="Times New Roman" pitchFamily="18" charset="0"/>
              </a:rPr>
              <a:t>Binding</a:t>
            </a:r>
            <a:r>
              <a:rPr lang="cs-CZ" sz="2999" b="1" cap="small" dirty="0">
                <a:ea typeface="Calibri" pitchFamily="34" charset="0"/>
                <a:cs typeface="Times New Roman" pitchFamily="18" charset="0"/>
              </a:rPr>
              <a:t> </a:t>
            </a:r>
            <a:r>
              <a:rPr lang="cs-CZ" sz="2999" b="1" cap="small" dirty="0" err="1">
                <a:ea typeface="Calibri" pitchFamily="34" charset="0"/>
                <a:cs typeface="Times New Roman" pitchFamily="18" charset="0"/>
              </a:rPr>
              <a:t>arbitration</a:t>
            </a:r>
            <a:endParaRPr lang="en-GB" sz="2999" b="1" cap="small" dirty="0">
              <a:ea typeface="Calibri" pitchFamily="34" charset="0"/>
              <a:cs typeface="Times New Roman" pitchFamily="18" charset="0"/>
            </a:endParaRPr>
          </a:p>
        </p:txBody>
      </p:sp>
    </p:spTree>
    <p:extLst>
      <p:ext uri="{BB962C8B-B14F-4D97-AF65-F5344CB8AC3E}">
        <p14:creationId xmlns:p14="http://schemas.microsoft.com/office/powerpoint/2010/main" val="3620934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p:cNvSpPr>
          <p:nvPr>
            <p:ph type="title"/>
          </p:nvPr>
        </p:nvSpPr>
        <p:spPr>
          <a:xfrm>
            <a:off x="609829" y="477356"/>
            <a:ext cx="8152929" cy="1021245"/>
          </a:xfrm>
        </p:spPr>
        <p:txBody>
          <a:bodyPr>
            <a:normAutofit/>
          </a:bodyPr>
          <a:lstStyle/>
          <a:p>
            <a:pPr fontAlgn="base">
              <a:spcAft>
                <a:spcPct val="0"/>
              </a:spcAft>
            </a:pPr>
            <a:r>
              <a:rPr lang="en-US" sz="2999" b="1" cap="small" dirty="0">
                <a:ea typeface="Calibri" pitchFamily="34" charset="0"/>
                <a:cs typeface="Times New Roman" pitchFamily="18" charset="0"/>
              </a:rPr>
              <a:t>Advantages and disadvantages of ODR</a:t>
            </a:r>
          </a:p>
        </p:txBody>
      </p:sp>
      <p:graphicFrame>
        <p:nvGraphicFramePr>
          <p:cNvPr id="8" name="Tabulka 7"/>
          <p:cNvGraphicFramePr>
            <a:graphicFrameLocks noGrp="1"/>
          </p:cNvGraphicFramePr>
          <p:nvPr>
            <p:extLst>
              <p:ext uri="{D42A27DB-BD31-4B8C-83A1-F6EECF244321}">
                <p14:modId xmlns:p14="http://schemas.microsoft.com/office/powerpoint/2010/main" val="4033957122"/>
              </p:ext>
            </p:extLst>
          </p:nvPr>
        </p:nvGraphicFramePr>
        <p:xfrm>
          <a:off x="612477" y="2133156"/>
          <a:ext cx="7991038" cy="4494982"/>
        </p:xfrm>
        <a:graphic>
          <a:graphicData uri="http://schemas.openxmlformats.org/drawingml/2006/table">
            <a:tbl>
              <a:tblPr firstRow="1" bandRow="1">
                <a:tableStyleId>{5C22544A-7EE6-4342-B048-85BDC9FD1C3A}</a:tableStyleId>
              </a:tblPr>
              <a:tblGrid>
                <a:gridCol w="3995519">
                  <a:extLst>
                    <a:ext uri="{9D8B030D-6E8A-4147-A177-3AD203B41FA5}">
                      <a16:colId xmlns:a16="http://schemas.microsoft.com/office/drawing/2014/main" val="20000"/>
                    </a:ext>
                  </a:extLst>
                </a:gridCol>
                <a:gridCol w="3995519">
                  <a:extLst>
                    <a:ext uri="{9D8B030D-6E8A-4147-A177-3AD203B41FA5}">
                      <a16:colId xmlns:a16="http://schemas.microsoft.com/office/drawing/2014/main" val="20001"/>
                    </a:ext>
                  </a:extLst>
                </a:gridCol>
              </a:tblGrid>
              <a:tr h="370754">
                <a:tc>
                  <a:txBody>
                    <a:bodyPr/>
                    <a:lstStyle/>
                    <a:p>
                      <a:pPr algn="ctr"/>
                      <a:r>
                        <a:rPr lang="cs-CZ" sz="1600" dirty="0"/>
                        <a:t>PROS</a:t>
                      </a:r>
                      <a:endParaRPr lang="en-GB" sz="1600" dirty="0"/>
                    </a:p>
                  </a:txBody>
                  <a:tcPr marL="91419" marR="91419" marT="45709" marB="45709">
                    <a:solidFill>
                      <a:srgbClr val="92D050"/>
                    </a:solidFill>
                  </a:tcPr>
                </a:tc>
                <a:tc>
                  <a:txBody>
                    <a:bodyPr/>
                    <a:lstStyle/>
                    <a:p>
                      <a:pPr algn="ctr"/>
                      <a:r>
                        <a:rPr lang="cs-CZ" sz="1600" dirty="0"/>
                        <a:t>CONS</a:t>
                      </a:r>
                      <a:endParaRPr lang="en-GB" sz="1600" dirty="0"/>
                    </a:p>
                  </a:txBody>
                  <a:tcPr marL="91419" marR="91419" marT="45709" marB="45709">
                    <a:solidFill>
                      <a:schemeClr val="accent2"/>
                    </a:solidFill>
                  </a:tcPr>
                </a:tc>
                <a:extLst>
                  <a:ext uri="{0D108BD9-81ED-4DB2-BD59-A6C34878D82A}">
                    <a16:rowId xmlns:a16="http://schemas.microsoft.com/office/drawing/2014/main" val="10000"/>
                  </a:ext>
                </a:extLst>
              </a:tr>
              <a:tr h="370754">
                <a:tc>
                  <a:txBody>
                    <a:bodyPr/>
                    <a:lstStyle/>
                    <a:p>
                      <a:r>
                        <a:rPr lang="cs-CZ" sz="1600" dirty="0"/>
                        <a:t>1.</a:t>
                      </a:r>
                      <a:r>
                        <a:rPr kumimoji="0" lang="en-GB" sz="1600" kern="1200" dirty="0">
                          <a:solidFill>
                            <a:schemeClr val="dk1"/>
                          </a:solidFill>
                          <a:effectLst/>
                          <a:latin typeface="+mn-lt"/>
                          <a:ea typeface="+mn-ea"/>
                          <a:cs typeface="+mn-cs"/>
                        </a:rPr>
                        <a:t> Speed and work with information</a:t>
                      </a:r>
                      <a:endParaRPr lang="en-GB" sz="1600" dirty="0"/>
                    </a:p>
                  </a:txBody>
                  <a:tcPr marL="91419" marR="91419" marT="45709" marB="45709"/>
                </a:tc>
                <a:tc>
                  <a:txBody>
                    <a:bodyPr/>
                    <a:lstStyle/>
                    <a:p>
                      <a:r>
                        <a:rPr lang="cs-CZ" sz="1600" dirty="0"/>
                        <a:t>1.</a:t>
                      </a:r>
                      <a:r>
                        <a:rPr kumimoji="0" lang="en-GB" sz="1600" kern="1200" dirty="0">
                          <a:solidFill>
                            <a:schemeClr val="dk1"/>
                          </a:solidFill>
                          <a:effectLst/>
                          <a:latin typeface="+mn-lt"/>
                          <a:ea typeface="+mn-ea"/>
                          <a:cs typeface="+mn-cs"/>
                        </a:rPr>
                        <a:t> Obstructions of the process</a:t>
                      </a:r>
                      <a:endParaRPr lang="en-GB" sz="1600" dirty="0"/>
                    </a:p>
                  </a:txBody>
                  <a:tcPr marL="91419" marR="91419" marT="45709" marB="45709"/>
                </a:tc>
                <a:extLst>
                  <a:ext uri="{0D108BD9-81ED-4DB2-BD59-A6C34878D82A}">
                    <a16:rowId xmlns:a16="http://schemas.microsoft.com/office/drawing/2014/main" val="10001"/>
                  </a:ext>
                </a:extLst>
              </a:tr>
              <a:tr h="370754">
                <a:tc>
                  <a:txBody>
                    <a:bodyPr/>
                    <a:lstStyle/>
                    <a:p>
                      <a:r>
                        <a:rPr lang="cs-CZ" sz="1600" dirty="0"/>
                        <a:t>2.</a:t>
                      </a:r>
                      <a:r>
                        <a:rPr kumimoji="0" lang="en-GB" sz="1600" kern="1200" dirty="0">
                          <a:solidFill>
                            <a:schemeClr val="dk1"/>
                          </a:solidFill>
                          <a:effectLst/>
                          <a:latin typeface="+mn-lt"/>
                          <a:ea typeface="+mn-ea"/>
                          <a:cs typeface="+mn-cs"/>
                        </a:rPr>
                        <a:t> The fourth party</a:t>
                      </a:r>
                      <a:endParaRPr lang="en-GB" sz="1600" dirty="0"/>
                    </a:p>
                  </a:txBody>
                  <a:tcPr marL="91419" marR="91419" marT="45709" marB="45709"/>
                </a:tc>
                <a:tc>
                  <a:txBody>
                    <a:bodyPr/>
                    <a:lstStyle/>
                    <a:p>
                      <a:r>
                        <a:rPr lang="cs-CZ" sz="1600" dirty="0"/>
                        <a:t>2.</a:t>
                      </a:r>
                      <a:r>
                        <a:rPr kumimoji="0" lang="en-GB" sz="1600" kern="1200" dirty="0">
                          <a:solidFill>
                            <a:schemeClr val="dk1"/>
                          </a:solidFill>
                          <a:effectLst/>
                          <a:latin typeface="+mn-lt"/>
                          <a:ea typeface="+mn-ea"/>
                          <a:cs typeface="+mn-cs"/>
                        </a:rPr>
                        <a:t> Technological limitations</a:t>
                      </a:r>
                      <a:endParaRPr lang="en-GB" sz="1600" dirty="0"/>
                    </a:p>
                  </a:txBody>
                  <a:tcPr marL="91419" marR="91419" marT="45709" marB="45709"/>
                </a:tc>
                <a:extLst>
                  <a:ext uri="{0D108BD9-81ED-4DB2-BD59-A6C34878D82A}">
                    <a16:rowId xmlns:a16="http://schemas.microsoft.com/office/drawing/2014/main" val="10002"/>
                  </a:ext>
                </a:extLst>
              </a:tr>
              <a:tr h="370754">
                <a:tc>
                  <a:txBody>
                    <a:bodyPr/>
                    <a:lstStyle/>
                    <a:p>
                      <a:r>
                        <a:rPr lang="cs-CZ" sz="1600" dirty="0"/>
                        <a:t>3.</a:t>
                      </a:r>
                      <a:r>
                        <a:rPr kumimoji="0" lang="en-GB" sz="1600" kern="1200" dirty="0">
                          <a:solidFill>
                            <a:schemeClr val="dk1"/>
                          </a:solidFill>
                          <a:effectLst/>
                          <a:latin typeface="+mn-lt"/>
                          <a:ea typeface="+mn-ea"/>
                          <a:cs typeface="+mn-cs"/>
                        </a:rPr>
                        <a:t> Legality</a:t>
                      </a:r>
                      <a:endParaRPr lang="en-GB" sz="1600" dirty="0"/>
                    </a:p>
                  </a:txBody>
                  <a:tcPr marL="91419" marR="91419" marT="45709" marB="45709"/>
                </a:tc>
                <a:tc>
                  <a:txBody>
                    <a:bodyPr/>
                    <a:lstStyle/>
                    <a:p>
                      <a:r>
                        <a:rPr lang="cs-CZ" sz="1600" dirty="0"/>
                        <a:t>3.</a:t>
                      </a:r>
                      <a:r>
                        <a:rPr kumimoji="0" lang="en-GB" sz="1600" kern="1200" dirty="0">
                          <a:solidFill>
                            <a:schemeClr val="dk1"/>
                          </a:solidFill>
                          <a:effectLst/>
                          <a:latin typeface="+mn-lt"/>
                          <a:ea typeface="+mn-ea"/>
                          <a:cs typeface="+mn-cs"/>
                        </a:rPr>
                        <a:t> Due process</a:t>
                      </a:r>
                      <a:endParaRPr lang="en-GB" sz="1600" dirty="0"/>
                    </a:p>
                  </a:txBody>
                  <a:tcPr marL="91419" marR="91419" marT="45709" marB="45709"/>
                </a:tc>
                <a:extLst>
                  <a:ext uri="{0D108BD9-81ED-4DB2-BD59-A6C34878D82A}">
                    <a16:rowId xmlns:a16="http://schemas.microsoft.com/office/drawing/2014/main" val="10003"/>
                  </a:ext>
                </a:extLst>
              </a:tr>
              <a:tr h="578986">
                <a:tc>
                  <a:txBody>
                    <a:bodyPr/>
                    <a:lstStyle/>
                    <a:p>
                      <a:r>
                        <a:rPr lang="cs-CZ" sz="1600" dirty="0"/>
                        <a:t>4.</a:t>
                      </a:r>
                      <a:r>
                        <a:rPr kumimoji="0" lang="en-GB" sz="1600" kern="1200" dirty="0">
                          <a:solidFill>
                            <a:schemeClr val="dk1"/>
                          </a:solidFill>
                          <a:effectLst/>
                          <a:latin typeface="+mn-lt"/>
                          <a:ea typeface="+mn-ea"/>
                          <a:cs typeface="+mn-cs"/>
                        </a:rPr>
                        <a:t> Erasing distances</a:t>
                      </a:r>
                      <a:endParaRPr lang="en-GB" sz="1600" dirty="0"/>
                    </a:p>
                  </a:txBody>
                  <a:tcPr marL="91419" marR="91419" marT="45709" marB="45709"/>
                </a:tc>
                <a:tc>
                  <a:txBody>
                    <a:bodyPr/>
                    <a:lstStyle/>
                    <a:p>
                      <a:r>
                        <a:rPr lang="cs-CZ" sz="1600" dirty="0"/>
                        <a:t>4.</a:t>
                      </a:r>
                      <a:r>
                        <a:rPr kumimoji="0" lang="en-GB" sz="1600" kern="1200" dirty="0">
                          <a:solidFill>
                            <a:schemeClr val="dk1"/>
                          </a:solidFill>
                          <a:effectLst/>
                          <a:latin typeface="+mn-lt"/>
                          <a:ea typeface="+mn-ea"/>
                          <a:cs typeface="+mn-cs"/>
                        </a:rPr>
                        <a:t> Insufficiency of non – verbal communication</a:t>
                      </a:r>
                      <a:endParaRPr lang="en-GB" sz="1600" dirty="0"/>
                    </a:p>
                  </a:txBody>
                  <a:tcPr marL="91419" marR="91419" marT="45709" marB="45709"/>
                </a:tc>
                <a:extLst>
                  <a:ext uri="{0D108BD9-81ED-4DB2-BD59-A6C34878D82A}">
                    <a16:rowId xmlns:a16="http://schemas.microsoft.com/office/drawing/2014/main" val="10004"/>
                  </a:ext>
                </a:extLst>
              </a:tr>
              <a:tr h="370754">
                <a:tc>
                  <a:txBody>
                    <a:bodyPr/>
                    <a:lstStyle/>
                    <a:p>
                      <a:r>
                        <a:rPr lang="cs-CZ" sz="1600" dirty="0"/>
                        <a:t>5.</a:t>
                      </a:r>
                      <a:r>
                        <a:rPr kumimoji="0" lang="en-GB" sz="1600" kern="1200" dirty="0">
                          <a:solidFill>
                            <a:schemeClr val="dk1"/>
                          </a:solidFill>
                          <a:effectLst/>
                          <a:latin typeface="+mn-lt"/>
                          <a:ea typeface="+mn-ea"/>
                          <a:cs typeface="+mn-cs"/>
                        </a:rPr>
                        <a:t> Asynchronous communication</a:t>
                      </a:r>
                      <a:endParaRPr lang="en-GB" sz="1600" dirty="0"/>
                    </a:p>
                  </a:txBody>
                  <a:tcPr marL="91419" marR="91419" marT="45709" marB="45709"/>
                </a:tc>
                <a:tc>
                  <a:txBody>
                    <a:bodyPr/>
                    <a:lstStyle/>
                    <a:p>
                      <a:r>
                        <a:rPr lang="cs-CZ" sz="1600" dirty="0"/>
                        <a:t>5.</a:t>
                      </a:r>
                      <a:r>
                        <a:rPr kumimoji="0" lang="en-GB" sz="1600" kern="1200" dirty="0">
                          <a:solidFill>
                            <a:schemeClr val="dk1"/>
                          </a:solidFill>
                          <a:effectLst/>
                          <a:latin typeface="+mn-lt"/>
                          <a:ea typeface="+mn-ea"/>
                          <a:cs typeface="+mn-cs"/>
                        </a:rPr>
                        <a:t> Inequality of the parties</a:t>
                      </a:r>
                      <a:endParaRPr lang="en-GB" sz="1600" dirty="0"/>
                    </a:p>
                  </a:txBody>
                  <a:tcPr marL="91419" marR="91419" marT="45709" marB="45709"/>
                </a:tc>
                <a:extLst>
                  <a:ext uri="{0D108BD9-81ED-4DB2-BD59-A6C34878D82A}">
                    <a16:rowId xmlns:a16="http://schemas.microsoft.com/office/drawing/2014/main" val="10005"/>
                  </a:ext>
                </a:extLst>
              </a:tr>
              <a:tr h="370754">
                <a:tc>
                  <a:txBody>
                    <a:bodyPr/>
                    <a:lstStyle/>
                    <a:p>
                      <a:r>
                        <a:rPr lang="cs-CZ" sz="1600" dirty="0"/>
                        <a:t>6.</a:t>
                      </a:r>
                      <a:r>
                        <a:rPr kumimoji="0" lang="en-GB" sz="1600" kern="1200" dirty="0">
                          <a:solidFill>
                            <a:schemeClr val="dk1"/>
                          </a:solidFill>
                          <a:effectLst/>
                          <a:latin typeface="+mn-lt"/>
                          <a:ea typeface="+mn-ea"/>
                          <a:cs typeface="+mn-cs"/>
                        </a:rPr>
                        <a:t> Adaptability of the system</a:t>
                      </a:r>
                      <a:endParaRPr lang="en-GB" sz="1600" dirty="0"/>
                    </a:p>
                  </a:txBody>
                  <a:tcPr marL="91419" marR="91419"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6.</a:t>
                      </a:r>
                      <a:r>
                        <a:rPr kumimoji="0" lang="en-GB" sz="1600" kern="1200" dirty="0">
                          <a:solidFill>
                            <a:schemeClr val="dk1"/>
                          </a:solidFill>
                          <a:effectLst/>
                          <a:latin typeface="+mn-lt"/>
                          <a:ea typeface="+mn-ea"/>
                          <a:cs typeface="+mn-cs"/>
                        </a:rPr>
                        <a:t> Security of cyberspace and privacy</a:t>
                      </a:r>
                      <a:endParaRPr lang="en-GB" sz="1600" dirty="0"/>
                    </a:p>
                  </a:txBody>
                  <a:tcPr marL="91419" marR="91419" marT="45709" marB="45709"/>
                </a:tc>
                <a:extLst>
                  <a:ext uri="{0D108BD9-81ED-4DB2-BD59-A6C34878D82A}">
                    <a16:rowId xmlns:a16="http://schemas.microsoft.com/office/drawing/2014/main" val="10006"/>
                  </a:ext>
                </a:extLst>
              </a:tr>
              <a:tr h="578986">
                <a:tc>
                  <a:txBody>
                    <a:bodyPr/>
                    <a:lstStyle/>
                    <a:p>
                      <a:r>
                        <a:rPr lang="cs-CZ" sz="1600" dirty="0"/>
                        <a:t>7.</a:t>
                      </a:r>
                      <a:r>
                        <a:rPr kumimoji="0" lang="en-GB" sz="1600" kern="1200" dirty="0">
                          <a:solidFill>
                            <a:schemeClr val="dk1"/>
                          </a:solidFill>
                          <a:effectLst/>
                          <a:latin typeface="+mn-lt"/>
                          <a:ea typeface="+mn-ea"/>
                          <a:cs typeface="+mn-cs"/>
                        </a:rPr>
                        <a:t> Liberation from emotions and F2F contact</a:t>
                      </a:r>
                      <a:endParaRPr lang="en-GB" sz="1600" dirty="0"/>
                    </a:p>
                  </a:txBody>
                  <a:tcPr marL="91419" marR="91419" marT="45709" marB="45709"/>
                </a:tc>
                <a:tc>
                  <a:txBody>
                    <a:bodyPr/>
                    <a:lstStyle/>
                    <a:p>
                      <a:r>
                        <a:rPr lang="cs-CZ" sz="1600" dirty="0"/>
                        <a:t>7.</a:t>
                      </a:r>
                      <a:r>
                        <a:rPr kumimoji="0" lang="en-GB" sz="1600" kern="1200" dirty="0">
                          <a:solidFill>
                            <a:schemeClr val="dk1"/>
                          </a:solidFill>
                          <a:effectLst/>
                          <a:latin typeface="+mn-lt"/>
                          <a:ea typeface="+mn-ea"/>
                          <a:cs typeface="+mn-cs"/>
                        </a:rPr>
                        <a:t> Boundaries caused by lack of F2F communication</a:t>
                      </a:r>
                      <a:endParaRPr lang="en-GB" sz="1600" dirty="0"/>
                    </a:p>
                  </a:txBody>
                  <a:tcPr marL="91419" marR="91419" marT="45709" marB="45709"/>
                </a:tc>
                <a:extLst>
                  <a:ext uri="{0D108BD9-81ED-4DB2-BD59-A6C34878D82A}">
                    <a16:rowId xmlns:a16="http://schemas.microsoft.com/office/drawing/2014/main" val="10007"/>
                  </a:ext>
                </a:extLst>
              </a:tr>
              <a:tr h="370754">
                <a:tc>
                  <a:txBody>
                    <a:bodyPr/>
                    <a:lstStyle/>
                    <a:p>
                      <a:r>
                        <a:rPr lang="cs-CZ" sz="1600" dirty="0"/>
                        <a:t>8.</a:t>
                      </a:r>
                      <a:r>
                        <a:rPr kumimoji="0" lang="en-GB" sz="1600" kern="1200" dirty="0">
                          <a:solidFill>
                            <a:schemeClr val="dk1"/>
                          </a:solidFill>
                          <a:effectLst/>
                          <a:latin typeface="+mn-lt"/>
                          <a:ea typeface="+mn-ea"/>
                          <a:cs typeface="+mn-cs"/>
                        </a:rPr>
                        <a:t> Quick intercession</a:t>
                      </a:r>
                      <a:endParaRPr lang="en-GB" sz="1600" dirty="0"/>
                    </a:p>
                  </a:txBody>
                  <a:tcPr marL="91419" marR="91419" marT="45709" marB="45709"/>
                </a:tc>
                <a:tc>
                  <a:txBody>
                    <a:bodyPr/>
                    <a:lstStyle/>
                    <a:p>
                      <a:endParaRPr lang="en-GB" sz="1600" dirty="0"/>
                    </a:p>
                  </a:txBody>
                  <a:tcPr marL="91419" marR="91419" marT="45709" marB="45709"/>
                </a:tc>
                <a:extLst>
                  <a:ext uri="{0D108BD9-81ED-4DB2-BD59-A6C34878D82A}">
                    <a16:rowId xmlns:a16="http://schemas.microsoft.com/office/drawing/2014/main" val="10008"/>
                  </a:ext>
                </a:extLst>
              </a:tr>
              <a:tr h="370754">
                <a:tc>
                  <a:txBody>
                    <a:bodyPr/>
                    <a:lstStyle/>
                    <a:p>
                      <a:r>
                        <a:rPr lang="cs-CZ" sz="1600" dirty="0"/>
                        <a:t>9.</a:t>
                      </a:r>
                      <a:r>
                        <a:rPr kumimoji="0" lang="en-GB" sz="1600" kern="1200" dirty="0">
                          <a:solidFill>
                            <a:schemeClr val="dk1"/>
                          </a:solidFill>
                          <a:effectLst/>
                          <a:latin typeface="+mn-lt"/>
                          <a:ea typeface="+mn-ea"/>
                          <a:cs typeface="+mn-cs"/>
                        </a:rPr>
                        <a:t> Saving the costs</a:t>
                      </a:r>
                      <a:endParaRPr lang="en-GB" sz="1600" dirty="0"/>
                    </a:p>
                  </a:txBody>
                  <a:tcPr marL="91419" marR="91419" marT="45709" marB="45709"/>
                </a:tc>
                <a:tc>
                  <a:txBody>
                    <a:bodyPr/>
                    <a:lstStyle/>
                    <a:p>
                      <a:endParaRPr lang="en-GB" sz="1600" dirty="0"/>
                    </a:p>
                  </a:txBody>
                  <a:tcPr marL="91419" marR="91419" marT="45709" marB="45709"/>
                </a:tc>
                <a:extLst>
                  <a:ext uri="{0D108BD9-81ED-4DB2-BD59-A6C34878D82A}">
                    <a16:rowId xmlns:a16="http://schemas.microsoft.com/office/drawing/2014/main" val="10009"/>
                  </a:ext>
                </a:extLst>
              </a:tr>
              <a:tr h="370754">
                <a:tc>
                  <a:txBody>
                    <a:bodyPr/>
                    <a:lstStyle/>
                    <a:p>
                      <a:r>
                        <a:rPr lang="cs-CZ" sz="1600" dirty="0"/>
                        <a:t>10.</a:t>
                      </a:r>
                      <a:r>
                        <a:rPr kumimoji="0" lang="en-GB" sz="1600" kern="1200" dirty="0">
                          <a:solidFill>
                            <a:schemeClr val="dk1"/>
                          </a:solidFill>
                          <a:effectLst/>
                          <a:latin typeface="+mn-lt"/>
                          <a:ea typeface="+mn-ea"/>
                          <a:cs typeface="+mn-cs"/>
                        </a:rPr>
                        <a:t> Use of translation software</a:t>
                      </a:r>
                      <a:endParaRPr lang="en-GB" sz="1600" dirty="0"/>
                    </a:p>
                  </a:txBody>
                  <a:tcPr marL="91419" marR="91419" marT="45709" marB="45709"/>
                </a:tc>
                <a:tc>
                  <a:txBody>
                    <a:bodyPr/>
                    <a:lstStyle/>
                    <a:p>
                      <a:endParaRPr lang="en-GB" sz="1600" dirty="0"/>
                    </a:p>
                  </a:txBody>
                  <a:tcPr marL="91419" marR="91419" marT="45709" marB="45709"/>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58932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22977"/>
            <a:ext cx="6202549" cy="1371600"/>
          </a:xfrm>
        </p:spPr>
        <p:txBody>
          <a:bodyPr>
            <a:normAutofit/>
          </a:bodyPr>
          <a:lstStyle/>
          <a:p>
            <a:r>
              <a:rPr lang="en-US" sz="2999" b="1" cap="small" dirty="0">
                <a:cs typeface="Times New Roman" pitchFamily="18" charset="0"/>
              </a:rPr>
              <a:t>UNCITRAL Working group III.</a:t>
            </a:r>
            <a:endParaRPr lang="en-US" sz="2999"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endParaRPr lang="cs-CZ" sz="2300" dirty="0">
              <a:latin typeface="Times New Roman" pitchFamily="18" charset="0"/>
              <a:cs typeface="Times New Roman" pitchFamily="18" charset="0"/>
            </a:endParaRPr>
          </a:p>
          <a:p>
            <a:pPr algn="just"/>
            <a:endParaRPr lang="cs-CZ" sz="2300" dirty="0">
              <a:latin typeface="Times New Roman" pitchFamily="18" charset="0"/>
              <a:cs typeface="Times New Roman" pitchFamily="18" charset="0"/>
            </a:endParaRPr>
          </a:p>
          <a:p>
            <a:pPr algn="just"/>
            <a:endParaRPr lang="cs-CZ" sz="2300" dirty="0">
              <a:latin typeface="Times New Roman" pitchFamily="18" charset="0"/>
              <a:cs typeface="Times New Roman" pitchFamily="18" charset="0"/>
            </a:endParaRPr>
          </a:p>
          <a:p>
            <a:pPr algn="just"/>
            <a:endParaRPr lang="cs-CZ" sz="2300" dirty="0">
              <a:latin typeface="Times New Roman" pitchFamily="18" charset="0"/>
              <a:cs typeface="Times New Roman" pitchFamily="18" charset="0"/>
            </a:endParaRPr>
          </a:p>
          <a:p>
            <a:pPr algn="just"/>
            <a:r>
              <a:rPr lang="en-GB" dirty="0"/>
              <a:t>The core legal body of the United Nations system in the field of international trade law</a:t>
            </a:r>
            <a:endParaRPr lang="cs-CZ" dirty="0"/>
          </a:p>
          <a:p>
            <a:pPr algn="just"/>
            <a:r>
              <a:rPr lang="en-GB" dirty="0"/>
              <a:t>A legal body with universal membership specializing in commercial law reform worldwide for over 40 years</a:t>
            </a:r>
            <a:endParaRPr lang="cs-CZ" dirty="0"/>
          </a:p>
          <a:p>
            <a:pPr algn="just"/>
            <a:r>
              <a:rPr lang="en-GB" dirty="0"/>
              <a:t>UNCITRAL's business is the modernization and harmonization of rules on international business</a:t>
            </a:r>
            <a:endParaRPr lang="cs-CZ" sz="2300" dirty="0">
              <a:latin typeface="Times New Roman" pitchFamily="18" charset="0"/>
              <a:cs typeface="Times New Roman" pitchFamily="18" charset="0"/>
            </a:endParaRPr>
          </a:p>
        </p:txBody>
      </p:sp>
      <p:pic>
        <p:nvPicPr>
          <p:cNvPr id="1026" name="Picture 2" descr="C:\Users\Asus\Desktop\Cyberspace 2012\uncitral.jpg"/>
          <p:cNvPicPr>
            <a:picLocks noChangeAspect="1" noChangeArrowheads="1"/>
          </p:cNvPicPr>
          <p:nvPr/>
        </p:nvPicPr>
        <p:blipFill>
          <a:blip r:embed="rId3" cstate="print"/>
          <a:srcRect/>
          <a:stretch>
            <a:fillRect/>
          </a:stretch>
        </p:blipFill>
        <p:spPr bwMode="auto">
          <a:xfrm>
            <a:off x="6659749" y="117399"/>
            <a:ext cx="1079870" cy="1253183"/>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3642345" y="1845191"/>
            <a:ext cx="4088154" cy="2375713"/>
          </a:xfrm>
          <a:prstGeom prst="rect">
            <a:avLst/>
          </a:prstGeom>
          <a:noFill/>
          <a:ln w="9525">
            <a:noFill/>
            <a:miter lim="800000"/>
            <a:headEnd/>
            <a:tailEnd/>
          </a:ln>
        </p:spPr>
      </p:pic>
    </p:spTree>
    <p:extLst>
      <p:ext uri="{BB962C8B-B14F-4D97-AF65-F5344CB8AC3E}">
        <p14:creationId xmlns:p14="http://schemas.microsoft.com/office/powerpoint/2010/main" val="2552809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quarter" idx="4294967295"/>
          </p:nvPr>
        </p:nvSpPr>
        <p:spPr>
          <a:xfrm>
            <a:off x="612477" y="2349130"/>
            <a:ext cx="7273772" cy="4267200"/>
          </a:xfrm>
          <a:prstGeom prst="rect">
            <a:avLst/>
          </a:prstGeom>
        </p:spPr>
        <p:txBody>
          <a:bodyPr anchor="ctr">
            <a:normAutofit fontScale="92500" lnSpcReduction="20000"/>
          </a:bodyPr>
          <a:lstStyle/>
          <a:p>
            <a:pPr algn="just"/>
            <a:endParaRPr lang="cs-CZ" sz="2300" dirty="0">
              <a:latin typeface="+mj-lt"/>
              <a:cs typeface="Times New Roman" pitchFamily="18" charset="0"/>
            </a:endParaRPr>
          </a:p>
          <a:p>
            <a:pPr algn="just"/>
            <a:endParaRPr lang="cs-CZ" sz="2300" dirty="0">
              <a:latin typeface="+mj-lt"/>
              <a:cs typeface="Times New Roman" pitchFamily="18" charset="0"/>
            </a:endParaRPr>
          </a:p>
          <a:p>
            <a:pPr algn="just"/>
            <a:endParaRPr lang="cs-CZ" sz="2300" dirty="0">
              <a:latin typeface="+mj-lt"/>
              <a:cs typeface="Times New Roman" pitchFamily="18" charset="0"/>
            </a:endParaRPr>
          </a:p>
          <a:p>
            <a:pPr algn="just"/>
            <a:endParaRPr lang="cs-CZ" sz="2300" dirty="0">
              <a:latin typeface="+mj-lt"/>
              <a:cs typeface="Times New Roman" pitchFamily="18" charset="0"/>
            </a:endParaRPr>
          </a:p>
          <a:p>
            <a:pPr algn="just"/>
            <a:endParaRPr lang="en-US" dirty="0">
              <a:latin typeface="+mj-lt"/>
              <a:cs typeface="Times New Roman" pitchFamily="18" charset="0"/>
            </a:endParaRPr>
          </a:p>
          <a:p>
            <a:pPr algn="just"/>
            <a:r>
              <a:rPr lang="en-US" dirty="0">
                <a:latin typeface="+mj-lt"/>
                <a:cs typeface="Times New Roman" pitchFamily="18" charset="0"/>
              </a:rPr>
              <a:t>Model law for online dispute resolution relating to cross-border electronic commerce transactions, including business - to - business (B2B) and business - to - consumer (B2C) transactions</a:t>
            </a:r>
          </a:p>
          <a:p>
            <a:pPr algn="just"/>
            <a:r>
              <a:rPr lang="en-US" dirty="0">
                <a:latin typeface="+mj-lt"/>
                <a:cs typeface="Times New Roman" pitchFamily="18" charset="0"/>
              </a:rPr>
              <a:t>Rules of different ODR providers should be harmonized</a:t>
            </a:r>
            <a:endParaRPr lang="cs-CZ" dirty="0">
              <a:latin typeface="+mj-lt"/>
              <a:cs typeface="Times New Roman" pitchFamily="18" charset="0"/>
            </a:endParaRPr>
          </a:p>
          <a:p>
            <a:pPr algn="just"/>
            <a:r>
              <a:rPr lang="en-US" dirty="0">
                <a:latin typeface="+mj-lt"/>
                <a:cs typeface="Times New Roman" pitchFamily="18" charset="0"/>
                <a:hlinkClick r:id="rId3"/>
              </a:rPr>
              <a:t>http://www.uncitral.org/uncitral/commission/working_groups/3Online_Dispute_Resolution.html</a:t>
            </a:r>
            <a:r>
              <a:rPr lang="cs-CZ" dirty="0">
                <a:latin typeface="+mj-lt"/>
                <a:cs typeface="Times New Roman" pitchFamily="18" charset="0"/>
              </a:rPr>
              <a:t> </a:t>
            </a:r>
            <a:endParaRPr lang="en-US" dirty="0">
              <a:latin typeface="+mj-lt"/>
              <a:cs typeface="Times New Roman" pitchFamily="18" charset="0"/>
            </a:endParaRPr>
          </a:p>
        </p:txBody>
      </p:sp>
      <p:pic>
        <p:nvPicPr>
          <p:cNvPr id="1026" name="Picture 2" descr="C:\Users\Asus\Desktop\Cyberspace 2012\uncitral.jpg"/>
          <p:cNvPicPr>
            <a:picLocks noChangeAspect="1" noChangeArrowheads="1"/>
          </p:cNvPicPr>
          <p:nvPr/>
        </p:nvPicPr>
        <p:blipFill>
          <a:blip r:embed="rId4" cstate="print"/>
          <a:srcRect/>
          <a:stretch>
            <a:fillRect/>
          </a:stretch>
        </p:blipFill>
        <p:spPr bwMode="auto">
          <a:xfrm>
            <a:off x="6659749" y="117399"/>
            <a:ext cx="1079870" cy="1253183"/>
          </a:xfrm>
          <a:prstGeom prst="rect">
            <a:avLst/>
          </a:prstGeom>
          <a:noFill/>
        </p:spPr>
      </p:pic>
      <p:pic>
        <p:nvPicPr>
          <p:cNvPr id="1028" name="Picture 4"/>
          <p:cNvPicPr>
            <a:picLocks noChangeAspect="1" noChangeArrowheads="1"/>
          </p:cNvPicPr>
          <p:nvPr/>
        </p:nvPicPr>
        <p:blipFill>
          <a:blip r:embed="rId5" cstate="print"/>
          <a:srcRect/>
          <a:stretch>
            <a:fillRect/>
          </a:stretch>
        </p:blipFill>
        <p:spPr bwMode="auto">
          <a:xfrm>
            <a:off x="3642345" y="1845191"/>
            <a:ext cx="4088154" cy="2375713"/>
          </a:xfrm>
          <a:prstGeom prst="rect">
            <a:avLst/>
          </a:prstGeom>
          <a:noFill/>
          <a:ln w="9525">
            <a:noFill/>
            <a:miter lim="800000"/>
            <a:headEnd/>
            <a:tailEnd/>
          </a:ln>
        </p:spPr>
      </p:pic>
      <p:sp>
        <p:nvSpPr>
          <p:cNvPr id="7" name="Rectangle 1"/>
          <p:cNvSpPr>
            <a:spLocks noGrp="1"/>
          </p:cNvSpPr>
          <p:nvPr>
            <p:ph type="title"/>
          </p:nvPr>
        </p:nvSpPr>
        <p:spPr>
          <a:xfrm>
            <a:off x="457200" y="116632"/>
            <a:ext cx="6202549" cy="1371600"/>
          </a:xfrm>
        </p:spPr>
        <p:txBody>
          <a:bodyPr>
            <a:normAutofit/>
          </a:bodyPr>
          <a:lstStyle/>
          <a:p>
            <a:r>
              <a:rPr lang="en-US" sz="2999" b="1" cap="small" dirty="0">
                <a:cs typeface="Times New Roman" pitchFamily="18" charset="0"/>
              </a:rPr>
              <a:t>UNCITRAL Working group III.</a:t>
            </a:r>
            <a:endParaRPr lang="en-US" sz="2999" dirty="0"/>
          </a:p>
        </p:txBody>
      </p:sp>
    </p:spTree>
    <p:extLst>
      <p:ext uri="{BB962C8B-B14F-4D97-AF65-F5344CB8AC3E}">
        <p14:creationId xmlns:p14="http://schemas.microsoft.com/office/powerpoint/2010/main" val="4072069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477" y="2565104"/>
            <a:ext cx="8362466" cy="4399445"/>
          </a:xfrm>
        </p:spPr>
        <p:txBody>
          <a:bodyPr rtlCol="0">
            <a:noAutofit/>
          </a:bodyPr>
          <a:lstStyle/>
          <a:p>
            <a:pPr marL="182861" indent="-182861">
              <a:spcBef>
                <a:spcPts val="0"/>
              </a:spcBef>
              <a:buFont typeface="Arial" pitchFamily="34" charset="0"/>
              <a:buChar char="•"/>
              <a:defRPr/>
            </a:pPr>
            <a:r>
              <a:rPr lang="en-US" sz="2200" dirty="0"/>
              <a:t>Scope of application:</a:t>
            </a:r>
          </a:p>
          <a:p>
            <a:pPr marL="548585" lvl="1" indent="-182861">
              <a:spcBef>
                <a:spcPts val="0"/>
              </a:spcBef>
              <a:buFont typeface="Arial" pitchFamily="34" charset="0"/>
              <a:buChar char="–"/>
              <a:defRPr/>
            </a:pPr>
            <a:r>
              <a:rPr lang="en-US" sz="2200" dirty="0"/>
              <a:t>low-value </a:t>
            </a:r>
          </a:p>
          <a:p>
            <a:pPr marL="548585" lvl="1" indent="-182861">
              <a:spcBef>
                <a:spcPts val="0"/>
              </a:spcBef>
              <a:buFont typeface="Arial" pitchFamily="34" charset="0"/>
              <a:buChar char="–"/>
              <a:defRPr/>
            </a:pPr>
            <a:r>
              <a:rPr lang="en-US" sz="2200" dirty="0"/>
              <a:t>cross-border </a:t>
            </a:r>
          </a:p>
          <a:p>
            <a:pPr marL="548585" lvl="1" indent="-182861">
              <a:spcBef>
                <a:spcPts val="0"/>
              </a:spcBef>
              <a:buFont typeface="Arial" pitchFamily="34" charset="0"/>
              <a:buChar char="–"/>
              <a:defRPr/>
            </a:pPr>
            <a:r>
              <a:rPr lang="en-US" sz="2200" dirty="0"/>
              <a:t>e-commerce</a:t>
            </a:r>
          </a:p>
          <a:p>
            <a:pPr marL="182861" indent="-182861">
              <a:spcBef>
                <a:spcPts val="0"/>
              </a:spcBef>
              <a:buFont typeface="Arial" pitchFamily="34" charset="0"/>
              <a:buChar char="•"/>
              <a:defRPr/>
            </a:pPr>
            <a:r>
              <a:rPr lang="en-US" sz="2200" dirty="0"/>
              <a:t>Language will be the one employed in the contract </a:t>
            </a:r>
          </a:p>
          <a:p>
            <a:pPr marL="182861" indent="-182861">
              <a:spcBef>
                <a:spcPts val="0"/>
              </a:spcBef>
              <a:buFont typeface="Arial" pitchFamily="34" charset="0"/>
              <a:buChar char="•"/>
              <a:defRPr/>
            </a:pPr>
            <a:r>
              <a:rPr lang="en-US" sz="2200" dirty="0"/>
              <a:t>Multi-step process</a:t>
            </a:r>
          </a:p>
          <a:p>
            <a:pPr marL="971453" lvl="1" indent="-514298">
              <a:spcBef>
                <a:spcPts val="0"/>
              </a:spcBef>
              <a:buFont typeface="+mj-lt"/>
              <a:buAutoNum type="arabicPeriod"/>
              <a:defRPr/>
            </a:pPr>
            <a:r>
              <a:rPr lang="en-US" sz="2200" dirty="0"/>
              <a:t>Negotiation</a:t>
            </a:r>
          </a:p>
          <a:p>
            <a:pPr marL="971453" lvl="1" indent="-514298">
              <a:spcBef>
                <a:spcPts val="0"/>
              </a:spcBef>
              <a:buFont typeface="+mj-lt"/>
              <a:buAutoNum type="arabicPeriod"/>
              <a:defRPr/>
            </a:pPr>
            <a:r>
              <a:rPr lang="en-US" sz="2200" dirty="0"/>
              <a:t>Facilitation </a:t>
            </a:r>
          </a:p>
          <a:p>
            <a:pPr marL="971453" lvl="1" indent="-514298">
              <a:spcBef>
                <a:spcPts val="0"/>
              </a:spcBef>
              <a:buFont typeface="+mj-lt"/>
              <a:buAutoNum type="arabicPeriod"/>
              <a:defRPr/>
            </a:pPr>
            <a:r>
              <a:rPr lang="en-US" sz="2200" dirty="0"/>
              <a:t>Arbitration</a:t>
            </a:r>
          </a:p>
          <a:p>
            <a:pPr marL="177764" indent="-120626">
              <a:spcBef>
                <a:spcPts val="0"/>
              </a:spcBef>
              <a:buFont typeface="Arial" pitchFamily="34" charset="0"/>
              <a:buChar char="•"/>
              <a:defRPr/>
            </a:pPr>
            <a:r>
              <a:rPr lang="en-US" sz="2200" dirty="0"/>
              <a:t>Enforcement of outcomes through online arbitration process</a:t>
            </a:r>
          </a:p>
        </p:txBody>
      </p:sp>
      <p:pic>
        <p:nvPicPr>
          <p:cNvPr id="6" name="Picture 2" descr="C:\Users\Asus\Desktop\Cyberspace 2012\uncitral.jpg"/>
          <p:cNvPicPr>
            <a:picLocks noChangeAspect="1" noChangeArrowheads="1"/>
          </p:cNvPicPr>
          <p:nvPr/>
        </p:nvPicPr>
        <p:blipFill>
          <a:blip r:embed="rId2" cstate="print"/>
          <a:srcRect/>
          <a:stretch>
            <a:fillRect/>
          </a:stretch>
        </p:blipFill>
        <p:spPr bwMode="auto">
          <a:xfrm>
            <a:off x="6659749" y="117399"/>
            <a:ext cx="1079870" cy="1253183"/>
          </a:xfrm>
          <a:prstGeom prst="rect">
            <a:avLst/>
          </a:prstGeom>
          <a:noFill/>
        </p:spPr>
      </p:pic>
      <p:sp>
        <p:nvSpPr>
          <p:cNvPr id="7" name="Rectangle 1"/>
          <p:cNvSpPr>
            <a:spLocks noGrp="1"/>
          </p:cNvSpPr>
          <p:nvPr>
            <p:ph type="title"/>
          </p:nvPr>
        </p:nvSpPr>
        <p:spPr>
          <a:xfrm>
            <a:off x="457200" y="122977"/>
            <a:ext cx="6202549" cy="1371600"/>
          </a:xfrm>
        </p:spPr>
        <p:txBody>
          <a:bodyPr>
            <a:normAutofit/>
          </a:bodyPr>
          <a:lstStyle/>
          <a:p>
            <a:r>
              <a:rPr lang="en-US" sz="2999" b="1" cap="small" dirty="0">
                <a:cs typeface="Times New Roman" pitchFamily="18" charset="0"/>
              </a:rPr>
              <a:t>UNCITRAL Working group III.</a:t>
            </a:r>
            <a:endParaRPr lang="en-US" sz="2999" dirty="0"/>
          </a:p>
        </p:txBody>
      </p:sp>
    </p:spTree>
    <p:extLst>
      <p:ext uri="{BB962C8B-B14F-4D97-AF65-F5344CB8AC3E}">
        <p14:creationId xmlns:p14="http://schemas.microsoft.com/office/powerpoint/2010/main" val="3594367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67544" y="117399"/>
            <a:ext cx="5791200" cy="1371600"/>
          </a:xfrm>
        </p:spPr>
        <p:txBody>
          <a:bodyPr>
            <a:normAutofit/>
          </a:bodyPr>
          <a:lstStyle/>
          <a:p>
            <a:r>
              <a:rPr lang="cs-CZ" sz="2999" b="1" cap="small" dirty="0">
                <a:cs typeface="Times New Roman" pitchFamily="18" charset="0"/>
              </a:rPr>
              <a:t>Draft </a:t>
            </a:r>
            <a:r>
              <a:rPr lang="cs-CZ" sz="2999" b="1" cap="small" dirty="0" err="1">
                <a:cs typeface="Times New Roman" pitchFamily="18" charset="0"/>
              </a:rPr>
              <a:t>procedural</a:t>
            </a:r>
            <a:r>
              <a:rPr lang="cs-CZ" sz="2999" b="1" cap="small" dirty="0">
                <a:cs typeface="Times New Roman" pitchFamily="18" charset="0"/>
              </a:rPr>
              <a:t> </a:t>
            </a:r>
            <a:r>
              <a:rPr lang="cs-CZ" sz="2999" b="1" cap="small" dirty="0" err="1">
                <a:cs typeface="Times New Roman" pitchFamily="18" charset="0"/>
              </a:rPr>
              <a:t>rules</a:t>
            </a:r>
            <a:endParaRPr lang="en-US" sz="2999" dirty="0"/>
          </a:p>
        </p:txBody>
      </p:sp>
      <p:sp>
        <p:nvSpPr>
          <p:cNvPr id="3" name="Rectangle 2"/>
          <p:cNvSpPr>
            <a:spLocks noGrp="1"/>
          </p:cNvSpPr>
          <p:nvPr>
            <p:ph sz="quarter" idx="4294967295"/>
          </p:nvPr>
        </p:nvSpPr>
        <p:spPr>
          <a:xfrm>
            <a:off x="612477" y="1834657"/>
            <a:ext cx="7273772" cy="5039393"/>
          </a:xfrm>
          <a:prstGeom prst="rect">
            <a:avLst/>
          </a:prstGeom>
        </p:spPr>
        <p:txBody>
          <a:bodyPr anchor="ctr">
            <a:normAutofit fontScale="47500" lnSpcReduction="20000"/>
          </a:bodyPr>
          <a:lstStyle/>
          <a:p>
            <a:pPr algn="just"/>
            <a:r>
              <a:rPr lang="en-US" sz="2300" dirty="0" err="1">
                <a:latin typeface="Times New Roman" pitchFamily="18" charset="0"/>
                <a:cs typeface="Times New Roman" pitchFamily="18" charset="0"/>
              </a:rPr>
              <a:t>Preambule</a:t>
            </a:r>
            <a:endParaRPr lang="en-US" sz="2300" dirty="0">
              <a:latin typeface="Times New Roman" pitchFamily="18" charset="0"/>
              <a:cs typeface="Times New Roman" pitchFamily="18" charset="0"/>
            </a:endParaRPr>
          </a:p>
          <a:p>
            <a:pPr algn="just"/>
            <a:r>
              <a:rPr lang="en-US" sz="2300" dirty="0">
                <a:latin typeface="Times New Roman" pitchFamily="18" charset="0"/>
                <a:cs typeface="Times New Roman" pitchFamily="18" charset="0"/>
              </a:rPr>
              <a:t>Draft article 1 - Scope of application</a:t>
            </a:r>
          </a:p>
          <a:p>
            <a:pPr algn="just"/>
            <a:r>
              <a:rPr lang="en-US" sz="2300" dirty="0">
                <a:latin typeface="Times New Roman" pitchFamily="18" charset="0"/>
                <a:cs typeface="Times New Roman" pitchFamily="18" charset="0"/>
              </a:rPr>
              <a:t>Draft article 2 - Definitions</a:t>
            </a:r>
          </a:p>
          <a:p>
            <a:pPr algn="just"/>
            <a:r>
              <a:rPr lang="en-US" sz="2300" dirty="0">
                <a:latin typeface="Times New Roman" pitchFamily="18" charset="0"/>
                <a:cs typeface="Times New Roman" pitchFamily="18" charset="0"/>
              </a:rPr>
              <a:t>Draft article 3 - Communications</a:t>
            </a:r>
          </a:p>
          <a:p>
            <a:pPr algn="just"/>
            <a:r>
              <a:rPr lang="en-US" sz="2300" dirty="0">
                <a:latin typeface="Times New Roman" pitchFamily="18" charset="0"/>
                <a:cs typeface="Times New Roman" pitchFamily="18" charset="0"/>
              </a:rPr>
              <a:t>Draft article 4A - Notice</a:t>
            </a:r>
          </a:p>
          <a:p>
            <a:pPr algn="just"/>
            <a:r>
              <a:rPr lang="en-US" sz="2300" dirty="0">
                <a:latin typeface="Times New Roman" pitchFamily="18" charset="0"/>
                <a:cs typeface="Times New Roman" pitchFamily="18" charset="0"/>
              </a:rPr>
              <a:t>Draft article 4B - Response</a:t>
            </a:r>
          </a:p>
          <a:p>
            <a:pPr algn="just"/>
            <a:r>
              <a:rPr lang="en-US" sz="2300" dirty="0">
                <a:latin typeface="Times New Roman" pitchFamily="18" charset="0"/>
                <a:cs typeface="Times New Roman" pitchFamily="18" charset="0"/>
              </a:rPr>
              <a:t>Draft article 4C - Counterclaim</a:t>
            </a:r>
          </a:p>
          <a:p>
            <a:pPr algn="just"/>
            <a:r>
              <a:rPr lang="en-US" sz="2300" dirty="0">
                <a:latin typeface="Times New Roman" pitchFamily="18" charset="0"/>
                <a:cs typeface="Times New Roman" pitchFamily="18" charset="0"/>
              </a:rPr>
              <a:t>Draft article 5 - Negotiation</a:t>
            </a:r>
          </a:p>
          <a:p>
            <a:pPr algn="just"/>
            <a:r>
              <a:rPr lang="en-US" sz="2300" dirty="0">
                <a:latin typeface="Times New Roman" pitchFamily="18" charset="0"/>
                <a:cs typeface="Times New Roman" pitchFamily="18" charset="0"/>
              </a:rPr>
              <a:t>Draft article 6 - Facilitated settlement</a:t>
            </a:r>
          </a:p>
          <a:p>
            <a:pPr algn="just"/>
            <a:r>
              <a:rPr lang="en-US" sz="2300" dirty="0">
                <a:latin typeface="Times New Roman" pitchFamily="18" charset="0"/>
                <a:cs typeface="Times New Roman" pitchFamily="18" charset="0"/>
              </a:rPr>
              <a:t>Draft article 7 - Recommendation by a neutral</a:t>
            </a:r>
          </a:p>
          <a:p>
            <a:pPr algn="just"/>
            <a:r>
              <a:rPr lang="en-US" sz="2300" dirty="0">
                <a:latin typeface="Times New Roman" pitchFamily="18" charset="0"/>
                <a:cs typeface="Times New Roman" pitchFamily="18" charset="0"/>
              </a:rPr>
              <a:t>Draft article 8 - Settlement</a:t>
            </a:r>
          </a:p>
          <a:p>
            <a:pPr algn="just"/>
            <a:r>
              <a:rPr lang="en-US" sz="2300" dirty="0">
                <a:latin typeface="Times New Roman" pitchFamily="18" charset="0"/>
                <a:cs typeface="Times New Roman" pitchFamily="18" charset="0"/>
              </a:rPr>
              <a:t>Draft article 9 - Appointment of neutral</a:t>
            </a:r>
          </a:p>
          <a:p>
            <a:pPr algn="just"/>
            <a:r>
              <a:rPr lang="en-US" sz="2300" dirty="0">
                <a:latin typeface="Times New Roman" pitchFamily="18" charset="0"/>
                <a:cs typeface="Times New Roman" pitchFamily="18" charset="0"/>
              </a:rPr>
              <a:t>Draft article 10 - Resignation or replacement of neutral</a:t>
            </a:r>
          </a:p>
          <a:p>
            <a:pPr algn="just"/>
            <a:r>
              <a:rPr lang="en-US" sz="2300" dirty="0">
                <a:latin typeface="Times New Roman" pitchFamily="18" charset="0"/>
                <a:cs typeface="Times New Roman" pitchFamily="18" charset="0"/>
              </a:rPr>
              <a:t>Draft article 11 - Power of the neutral</a:t>
            </a:r>
          </a:p>
          <a:p>
            <a:pPr algn="just"/>
            <a:r>
              <a:rPr lang="en-US" sz="2300" dirty="0">
                <a:latin typeface="Times New Roman" pitchFamily="18" charset="0"/>
                <a:cs typeface="Times New Roman" pitchFamily="18" charset="0"/>
              </a:rPr>
              <a:t>Draft article 12 - ODR provider</a:t>
            </a:r>
          </a:p>
          <a:p>
            <a:pPr algn="just"/>
            <a:r>
              <a:rPr lang="en-US" sz="2300" dirty="0">
                <a:latin typeface="Times New Roman" pitchFamily="18" charset="0"/>
                <a:cs typeface="Times New Roman" pitchFamily="18" charset="0"/>
              </a:rPr>
              <a:t>Draft article 13 - Language of proceedings</a:t>
            </a:r>
          </a:p>
          <a:p>
            <a:pPr algn="just"/>
            <a:r>
              <a:rPr lang="en-US" sz="2300" dirty="0">
                <a:latin typeface="Times New Roman" pitchFamily="18" charset="0"/>
                <a:cs typeface="Times New Roman" pitchFamily="18" charset="0"/>
              </a:rPr>
              <a:t>Draft article 14 - Representation</a:t>
            </a:r>
          </a:p>
          <a:p>
            <a:pPr algn="just"/>
            <a:r>
              <a:rPr lang="en-US" sz="2300" dirty="0">
                <a:latin typeface="Times New Roman" pitchFamily="18" charset="0"/>
                <a:cs typeface="Times New Roman" pitchFamily="18" charset="0"/>
              </a:rPr>
              <a:t>Draft article 15 - Exclusion of liability</a:t>
            </a:r>
          </a:p>
          <a:p>
            <a:pPr algn="just"/>
            <a:r>
              <a:rPr lang="en-US" sz="2300" dirty="0">
                <a:latin typeface="Times New Roman" pitchFamily="18" charset="0"/>
                <a:cs typeface="Times New Roman" pitchFamily="18" charset="0"/>
              </a:rPr>
              <a:t>Draft article 16 - Costs</a:t>
            </a:r>
          </a:p>
        </p:txBody>
      </p:sp>
      <p:pic>
        <p:nvPicPr>
          <p:cNvPr id="1026" name="Picture 2" descr="C:\Users\Asus\Desktop\Cyberspace 2012\uncitral.jpg"/>
          <p:cNvPicPr>
            <a:picLocks noChangeAspect="1" noChangeArrowheads="1"/>
          </p:cNvPicPr>
          <p:nvPr/>
        </p:nvPicPr>
        <p:blipFill>
          <a:blip r:embed="rId3" cstate="print"/>
          <a:srcRect/>
          <a:stretch>
            <a:fillRect/>
          </a:stretch>
        </p:blipFill>
        <p:spPr bwMode="auto">
          <a:xfrm>
            <a:off x="6659749" y="117399"/>
            <a:ext cx="1079870" cy="1253183"/>
          </a:xfrm>
          <a:prstGeom prst="rect">
            <a:avLst/>
          </a:prstGeom>
          <a:noFill/>
        </p:spPr>
      </p:pic>
    </p:spTree>
    <p:extLst>
      <p:ext uri="{BB962C8B-B14F-4D97-AF65-F5344CB8AC3E}">
        <p14:creationId xmlns:p14="http://schemas.microsoft.com/office/powerpoint/2010/main" val="3367781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cs-CZ" sz="2999" b="1" cap="small" dirty="0">
                <a:cs typeface="Times New Roman" pitchFamily="18" charset="0"/>
              </a:rPr>
              <a:t>EU </a:t>
            </a:r>
            <a:r>
              <a:rPr lang="cs-CZ" sz="2999" b="1" cap="small" dirty="0" err="1">
                <a:cs typeface="Times New Roman" pitchFamily="18" charset="0"/>
              </a:rPr>
              <a:t>initiative</a:t>
            </a:r>
            <a:endParaRPr lang="en-US" sz="2999" dirty="0"/>
          </a:p>
        </p:txBody>
      </p:sp>
      <p:sp>
        <p:nvSpPr>
          <p:cNvPr id="3" name="Rectangle 2"/>
          <p:cNvSpPr>
            <a:spLocks noGrp="1"/>
          </p:cNvSpPr>
          <p:nvPr>
            <p:ph sz="quarter" idx="4294967295"/>
          </p:nvPr>
        </p:nvSpPr>
        <p:spPr>
          <a:xfrm>
            <a:off x="612477" y="1834657"/>
            <a:ext cx="7273772" cy="5039393"/>
          </a:xfrm>
          <a:prstGeom prst="rect">
            <a:avLst/>
          </a:prstGeom>
        </p:spPr>
        <p:txBody>
          <a:bodyPr anchor="ctr">
            <a:normAutofit/>
          </a:bodyPr>
          <a:lstStyle/>
          <a:p>
            <a:pPr algn="just"/>
            <a:r>
              <a:rPr lang="en-US" sz="2300" dirty="0">
                <a:latin typeface="+mj-lt"/>
                <a:cs typeface="Times New Roman" pitchFamily="18" charset="0"/>
              </a:rPr>
              <a:t>Statistical background:</a:t>
            </a:r>
          </a:p>
          <a:p>
            <a:pPr algn="just"/>
            <a:endParaRPr lang="en-US" sz="2300" dirty="0">
              <a:latin typeface="+mj-lt"/>
              <a:cs typeface="Times New Roman" pitchFamily="18" charset="0"/>
            </a:endParaRPr>
          </a:p>
          <a:p>
            <a:pPr lvl="1"/>
            <a:r>
              <a:rPr lang="en-US" sz="1600" dirty="0">
                <a:latin typeface="+mj-lt"/>
              </a:rPr>
              <a:t>1 in 5 consumers in the EU encountered problems when buying goods or services – loss estimated at 0.</a:t>
            </a:r>
            <a:r>
              <a:rPr lang="cs-CZ" sz="1600" dirty="0">
                <a:latin typeface="+mj-lt"/>
              </a:rPr>
              <a:t>4</a:t>
            </a:r>
            <a:r>
              <a:rPr lang="en-US" sz="1600" dirty="0">
                <a:latin typeface="+mj-lt"/>
              </a:rPr>
              <a:t>% of the EU’s GDP</a:t>
            </a:r>
          </a:p>
          <a:p>
            <a:pPr lvl="1"/>
            <a:r>
              <a:rPr lang="en-US" sz="1600" dirty="0">
                <a:latin typeface="+mj-lt"/>
              </a:rPr>
              <a:t>More than 750 ADR entities in the EU</a:t>
            </a:r>
          </a:p>
          <a:p>
            <a:pPr lvl="2"/>
            <a:r>
              <a:rPr lang="en-US" sz="1200" dirty="0">
                <a:latin typeface="+mj-lt"/>
              </a:rPr>
              <a:t>Diverse not only in different EU states but also within countries</a:t>
            </a:r>
          </a:p>
          <a:p>
            <a:pPr lvl="2"/>
            <a:r>
              <a:rPr lang="en-US" sz="1200" dirty="0">
                <a:latin typeface="+mj-lt"/>
              </a:rPr>
              <a:t>50% of the existing ADR entities are notified to the European Commission by national authorities as meeting the quality criteria set out in the Commission Recommendations</a:t>
            </a:r>
          </a:p>
          <a:p>
            <a:pPr lvl="1"/>
            <a:r>
              <a:rPr lang="en-US" sz="1600" dirty="0">
                <a:latin typeface="+mj-lt"/>
              </a:rPr>
              <a:t>The level of access to dispute resolution is differentiated</a:t>
            </a:r>
          </a:p>
          <a:p>
            <a:pPr lvl="2"/>
            <a:r>
              <a:rPr lang="en-US" sz="1200" dirty="0">
                <a:latin typeface="+mj-lt"/>
              </a:rPr>
              <a:t>No recognized ADR entities (e.g. Slovakia, Slovenia)</a:t>
            </a:r>
          </a:p>
          <a:p>
            <a:pPr lvl="2"/>
            <a:r>
              <a:rPr lang="en-US" sz="1200" dirty="0">
                <a:latin typeface="+mj-lt"/>
              </a:rPr>
              <a:t>Very limited access to ADR entities (e.g. Cyprus, Romania)</a:t>
            </a:r>
          </a:p>
        </p:txBody>
      </p:sp>
      <p:pic>
        <p:nvPicPr>
          <p:cNvPr id="4" name="Picture 2" descr="C:\Users\Loutocký\Desktop\european_flag_01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741" y="405364"/>
            <a:ext cx="1367488" cy="91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cs-CZ" sz="2999" b="1" cap="small" dirty="0">
                <a:cs typeface="Times New Roman" pitchFamily="18" charset="0"/>
              </a:rPr>
              <a:t>EU </a:t>
            </a:r>
            <a:r>
              <a:rPr lang="cs-CZ" sz="2999" b="1" cap="small" dirty="0" err="1">
                <a:cs typeface="Times New Roman" pitchFamily="18" charset="0"/>
              </a:rPr>
              <a:t>initiative</a:t>
            </a:r>
            <a:endParaRPr lang="en-US" sz="2999" dirty="0"/>
          </a:p>
        </p:txBody>
      </p:sp>
      <p:sp>
        <p:nvSpPr>
          <p:cNvPr id="3" name="Rectangle 2"/>
          <p:cNvSpPr>
            <a:spLocks noGrp="1"/>
          </p:cNvSpPr>
          <p:nvPr>
            <p:ph sz="quarter" idx="4294967295"/>
          </p:nvPr>
        </p:nvSpPr>
        <p:spPr>
          <a:xfrm>
            <a:off x="612477" y="1834657"/>
            <a:ext cx="7273772" cy="5039393"/>
          </a:xfrm>
          <a:prstGeom prst="rect">
            <a:avLst/>
          </a:prstGeom>
        </p:spPr>
        <p:txBody>
          <a:bodyPr anchor="ctr">
            <a:normAutofit/>
          </a:bodyPr>
          <a:lstStyle/>
          <a:p>
            <a:pPr algn="just"/>
            <a:r>
              <a:rPr lang="en-US" sz="2300" dirty="0">
                <a:latin typeface="+mj-lt"/>
                <a:cs typeface="Times New Roman" pitchFamily="18" charset="0"/>
              </a:rPr>
              <a:t>Directive on alternative dispute resolution for consumer disputes (ADR) </a:t>
            </a:r>
          </a:p>
          <a:p>
            <a:pPr lvl="1" algn="just"/>
            <a:r>
              <a:rPr lang="en-US" dirty="0">
                <a:latin typeface="+mj-lt"/>
              </a:rPr>
              <a:t>The directive should ensure that consumers can turn to quality alternative dispute resolution entities for all kinds of contractual disputes</a:t>
            </a:r>
          </a:p>
          <a:p>
            <a:pPr lvl="1" algn="just"/>
            <a:r>
              <a:rPr lang="en-US" dirty="0">
                <a:latin typeface="+mj-lt"/>
              </a:rPr>
              <a:t>It doesn‘t matter, what they purchased (excluding disputes regarding health and higher education) and whether they purchased it online or offline, domestically or across borders</a:t>
            </a:r>
          </a:p>
          <a:p>
            <a:pPr lvl="1" algn="just"/>
            <a:r>
              <a:rPr lang="en-US" dirty="0">
                <a:latin typeface="+mj-lt"/>
              </a:rPr>
              <a:t>It does not apply to traders’ complaints against consumers (such as claims for payment) or to trader-to-trader complaints</a:t>
            </a:r>
            <a:endParaRPr lang="en-US" sz="1900" b="1" dirty="0">
              <a:latin typeface="+mj-lt"/>
              <a:cs typeface="Times New Roman" pitchFamily="18" charset="0"/>
            </a:endParaRPr>
          </a:p>
        </p:txBody>
      </p:sp>
      <p:pic>
        <p:nvPicPr>
          <p:cNvPr id="4" name="Picture 2" descr="C:\Users\Loutocký\Desktop\european_flag_01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741" y="405364"/>
            <a:ext cx="1367488" cy="91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31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cs-CZ" sz="2999" b="1" cap="small" dirty="0">
                <a:cs typeface="Times New Roman" pitchFamily="18" charset="0"/>
              </a:rPr>
              <a:t>EU </a:t>
            </a:r>
            <a:r>
              <a:rPr lang="cs-CZ" sz="2999" b="1" cap="small" dirty="0" err="1">
                <a:cs typeface="Times New Roman" pitchFamily="18" charset="0"/>
              </a:rPr>
              <a:t>initiative</a:t>
            </a:r>
            <a:endParaRPr lang="en-US" sz="2999" dirty="0"/>
          </a:p>
        </p:txBody>
      </p:sp>
      <p:sp>
        <p:nvSpPr>
          <p:cNvPr id="3" name="Rectangle 2"/>
          <p:cNvSpPr>
            <a:spLocks noGrp="1"/>
          </p:cNvSpPr>
          <p:nvPr>
            <p:ph sz="quarter" idx="4294967295"/>
          </p:nvPr>
        </p:nvSpPr>
        <p:spPr>
          <a:xfrm>
            <a:off x="612477" y="2277139"/>
            <a:ext cx="7273772" cy="4596912"/>
          </a:xfrm>
          <a:prstGeom prst="rect">
            <a:avLst/>
          </a:prstGeom>
        </p:spPr>
        <p:txBody>
          <a:bodyPr anchor="ctr">
            <a:normAutofit fontScale="92500" lnSpcReduction="20000"/>
          </a:bodyPr>
          <a:lstStyle/>
          <a:p>
            <a:pPr algn="just"/>
            <a:r>
              <a:rPr lang="en-US" sz="2300" dirty="0">
                <a:latin typeface="+mj-lt"/>
                <a:cs typeface="Times New Roman" pitchFamily="18" charset="0"/>
              </a:rPr>
              <a:t>Regulation on online dispute resolution for consumer disputes (ODR)</a:t>
            </a:r>
          </a:p>
          <a:p>
            <a:pPr lvl="1" algn="just"/>
            <a:r>
              <a:rPr lang="en-US" dirty="0">
                <a:latin typeface="+mj-lt"/>
              </a:rPr>
              <a:t>The regulation is setting up EU-wide online platform</a:t>
            </a:r>
          </a:p>
          <a:p>
            <a:pPr lvl="1" algn="just"/>
            <a:r>
              <a:rPr lang="en-US" dirty="0">
                <a:latin typeface="+mj-lt"/>
              </a:rPr>
              <a:t>For the disputes that arise from online transactions</a:t>
            </a:r>
          </a:p>
          <a:p>
            <a:pPr lvl="1" algn="just"/>
            <a:r>
              <a:rPr lang="en-US" dirty="0">
                <a:latin typeface="+mj-lt"/>
              </a:rPr>
              <a:t>The platform will link all the national alternative dispute resolution entities and will operate in all official EU languages</a:t>
            </a:r>
          </a:p>
          <a:p>
            <a:pPr lvl="1" algn="just"/>
            <a:r>
              <a:rPr lang="en-US" dirty="0">
                <a:latin typeface="+mj-lt"/>
              </a:rPr>
              <a:t>Establishment of a free, interactive website through which parties can initiate ODR in relation to disputes concerning online transactions (offline transactions are excluded)</a:t>
            </a:r>
          </a:p>
          <a:p>
            <a:pPr lvl="1" algn="just"/>
            <a:r>
              <a:rPr lang="en-US" dirty="0">
                <a:latin typeface="+mj-lt"/>
              </a:rPr>
              <a:t>National ADR entities will receive the complaint electronically and seek to resolve the dispute through ADR, using the ODR platform exclusively if they wish </a:t>
            </a:r>
            <a:endParaRPr lang="en-US" sz="1900" dirty="0">
              <a:latin typeface="+mj-lt"/>
              <a:cs typeface="Times New Roman" pitchFamily="18" charset="0"/>
            </a:endParaRPr>
          </a:p>
        </p:txBody>
      </p:sp>
      <p:pic>
        <p:nvPicPr>
          <p:cNvPr id="4" name="Picture 2" descr="C:\Users\Loutocký\Desktop\european_flag_01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741" y="405364"/>
            <a:ext cx="1367488" cy="91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62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Text Box 14"/>
          <p:cNvSpPr txBox="1">
            <a:spLocks noChangeArrowheads="1"/>
          </p:cNvSpPr>
          <p:nvPr/>
        </p:nvSpPr>
        <p:spPr bwMode="auto">
          <a:xfrm>
            <a:off x="1116214" y="333375"/>
            <a:ext cx="720048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lgn="ctr">
              <a:spcBef>
                <a:spcPct val="50000"/>
              </a:spcBef>
            </a:pPr>
            <a:r>
              <a:rPr lang="en-US" altLang="en-US" sz="1600" b="1">
                <a:solidFill>
                  <a:schemeClr val="bg1"/>
                </a:solidFill>
                <a:latin typeface="Arial Black" pitchFamily="34" charset="0"/>
              </a:rPr>
              <a:t>C</a:t>
            </a:r>
            <a:r>
              <a:rPr lang="pl-PL" altLang="en-US" sz="1600" b="1">
                <a:solidFill>
                  <a:schemeClr val="bg1"/>
                </a:solidFill>
                <a:latin typeface="Arial Black" pitchFamily="34" charset="0"/>
              </a:rPr>
              <a:t>ONSUMER DISPUTES IN THE SINGLE MARKET</a:t>
            </a:r>
            <a:endParaRPr lang="en-US" altLang="en-US" sz="1600" b="1">
              <a:solidFill>
                <a:schemeClr val="bg1"/>
              </a:solidFill>
              <a:latin typeface="Arial Black" pitchFamily="34" charset="0"/>
            </a:endParaRPr>
          </a:p>
        </p:txBody>
      </p:sp>
      <p:sp>
        <p:nvSpPr>
          <p:cNvPr id="10259" name="Oval 19"/>
          <p:cNvSpPr>
            <a:spLocks noChangeArrowheads="1"/>
          </p:cNvSpPr>
          <p:nvPr/>
        </p:nvSpPr>
        <p:spPr bwMode="auto">
          <a:xfrm>
            <a:off x="251075" y="2205038"/>
            <a:ext cx="3312921" cy="431800"/>
          </a:xfrm>
          <a:prstGeom prst="ellipse">
            <a:avLst/>
          </a:prstGeom>
          <a:gradFill rotWithShape="1">
            <a:gsLst>
              <a:gs pos="0">
                <a:schemeClr val="folHlink"/>
              </a:gs>
              <a:gs pos="100000">
                <a:srgbClr val="00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p>
            <a:endParaRPr lang="en-GB"/>
          </a:p>
        </p:txBody>
      </p:sp>
      <p:sp>
        <p:nvSpPr>
          <p:cNvPr id="10267" name="Oval 27"/>
          <p:cNvSpPr>
            <a:spLocks noChangeArrowheads="1"/>
          </p:cNvSpPr>
          <p:nvPr/>
        </p:nvSpPr>
        <p:spPr bwMode="auto">
          <a:xfrm>
            <a:off x="179642" y="3211514"/>
            <a:ext cx="3384355" cy="649287"/>
          </a:xfrm>
          <a:prstGeom prst="ellipse">
            <a:avLst/>
          </a:prstGeom>
          <a:gradFill rotWithShape="1">
            <a:gsLst>
              <a:gs pos="0">
                <a:schemeClr val="folHlink"/>
              </a:gs>
              <a:gs pos="100000">
                <a:srgbClr val="00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p>
            <a:endParaRPr lang="en-GB"/>
          </a:p>
        </p:txBody>
      </p:sp>
      <p:sp>
        <p:nvSpPr>
          <p:cNvPr id="10273" name="Oval 33"/>
          <p:cNvSpPr>
            <a:spLocks noChangeArrowheads="1"/>
          </p:cNvSpPr>
          <p:nvPr/>
        </p:nvSpPr>
        <p:spPr bwMode="auto">
          <a:xfrm>
            <a:off x="251075" y="4437063"/>
            <a:ext cx="3312921" cy="647700"/>
          </a:xfrm>
          <a:prstGeom prst="ellipse">
            <a:avLst/>
          </a:prstGeom>
          <a:gradFill rotWithShape="1">
            <a:gsLst>
              <a:gs pos="0">
                <a:schemeClr val="folHlink"/>
              </a:gs>
              <a:gs pos="100000">
                <a:srgbClr val="00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p>
            <a:endParaRPr lang="en-GB"/>
          </a:p>
        </p:txBody>
      </p:sp>
      <p:grpSp>
        <p:nvGrpSpPr>
          <p:cNvPr id="2" name="Skupina 1"/>
          <p:cNvGrpSpPr/>
          <p:nvPr/>
        </p:nvGrpSpPr>
        <p:grpSpPr>
          <a:xfrm>
            <a:off x="395530" y="1773238"/>
            <a:ext cx="8497396" cy="4679951"/>
            <a:chOff x="395357" y="1773649"/>
            <a:chExt cx="8499363" cy="4681034"/>
          </a:xfrm>
        </p:grpSpPr>
        <p:sp>
          <p:nvSpPr>
            <p:cNvPr id="10244" name="Text Box 4"/>
            <p:cNvSpPr txBox="1">
              <a:spLocks noChangeArrowheads="1"/>
            </p:cNvSpPr>
            <p:nvPr/>
          </p:nvSpPr>
          <p:spPr bwMode="auto">
            <a:xfrm>
              <a:off x="5868420" y="2637448"/>
              <a:ext cx="2880225" cy="3817234"/>
            </a:xfrm>
            <a:prstGeom prst="rect">
              <a:avLst/>
            </a:prstGeom>
            <a:gradFill rotWithShape="1">
              <a:gsLst>
                <a:gs pos="0">
                  <a:schemeClr val="folHlink"/>
                </a:gs>
                <a:gs pos="100000">
                  <a:srgbClr val="22B6FE"/>
                </a:gs>
              </a:gsLst>
              <a:lin ang="5400000" scaled="1"/>
            </a:gra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lstStyle/>
            <a:p>
              <a:pPr algn="just"/>
              <a:r>
                <a:rPr lang="en-GB" altLang="en-US" sz="1000"/>
                <a:t>  </a:t>
              </a:r>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fr-BE" altLang="en-US" sz="1000"/>
            </a:p>
            <a:p>
              <a:pPr algn="just"/>
              <a:endParaRPr lang="en-GB" altLang="en-US" sz="1000"/>
            </a:p>
          </p:txBody>
        </p:sp>
        <p:sp>
          <p:nvSpPr>
            <p:cNvPr id="10246" name="Text Box 6"/>
            <p:cNvSpPr txBox="1">
              <a:spLocks noChangeArrowheads="1"/>
            </p:cNvSpPr>
            <p:nvPr/>
          </p:nvSpPr>
          <p:spPr bwMode="auto">
            <a:xfrm>
              <a:off x="3636006" y="5041480"/>
              <a:ext cx="3385138" cy="3693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lgn="ctr">
                <a:spcBef>
                  <a:spcPct val="50000"/>
                </a:spcBef>
              </a:pPr>
              <a:r>
                <a:rPr lang="en-GB" altLang="en-US" b="1"/>
                <a:t>ADR Entities</a:t>
              </a:r>
            </a:p>
          </p:txBody>
        </p:sp>
        <p:sp>
          <p:nvSpPr>
            <p:cNvPr id="10247" name="Text Box 7"/>
            <p:cNvSpPr txBox="1">
              <a:spLocks noChangeArrowheads="1"/>
            </p:cNvSpPr>
            <p:nvPr/>
          </p:nvSpPr>
          <p:spPr bwMode="auto">
            <a:xfrm>
              <a:off x="5941457" y="2853398"/>
              <a:ext cx="2592838" cy="1215723"/>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lgn="ctr">
                <a:spcBef>
                  <a:spcPct val="50000"/>
                </a:spcBef>
              </a:pPr>
              <a:r>
                <a:rPr lang="en-GB" altLang="en-US" b="1"/>
                <a:t>ODR  Platform</a:t>
              </a:r>
            </a:p>
            <a:p>
              <a:pPr>
                <a:spcBef>
                  <a:spcPct val="50000"/>
                </a:spcBef>
                <a:buFontTx/>
                <a:buChar char="-"/>
              </a:pPr>
              <a:r>
                <a:rPr lang="en-GB" altLang="en-US" sz="1000" b="1"/>
                <a:t>All ADR entities</a:t>
              </a:r>
              <a:r>
                <a:rPr lang="en-GB" altLang="en-US" sz="1000"/>
                <a:t> </a:t>
              </a:r>
              <a:r>
                <a:rPr lang="en-GB" altLang="en-US" sz="1000" b="1"/>
                <a:t>electronically registered</a:t>
              </a:r>
              <a:r>
                <a:rPr lang="en-GB" altLang="en-US" sz="1000"/>
                <a:t> </a:t>
              </a:r>
              <a:r>
                <a:rPr lang="en-GB" altLang="en-US" sz="1000" b="1"/>
                <a:t>with platform </a:t>
              </a:r>
            </a:p>
            <a:p>
              <a:pPr>
                <a:spcBef>
                  <a:spcPct val="50000"/>
                </a:spcBef>
                <a:buFontTx/>
                <a:buChar char="-"/>
              </a:pPr>
              <a:r>
                <a:rPr lang="en-GB" altLang="en-US" sz="1000" b="1"/>
                <a:t>Information on ADR entities</a:t>
              </a:r>
              <a:endParaRPr lang="en-GB" altLang="en-US" sz="1000"/>
            </a:p>
            <a:p>
              <a:pPr>
                <a:spcBef>
                  <a:spcPct val="50000"/>
                </a:spcBef>
                <a:buFontTx/>
                <a:buChar char="-"/>
              </a:pPr>
              <a:r>
                <a:rPr lang="en-GB" altLang="en-US" sz="1000" b="1"/>
                <a:t>Complaint form in all EU languages </a:t>
              </a:r>
            </a:p>
          </p:txBody>
        </p:sp>
        <p:sp>
          <p:nvSpPr>
            <p:cNvPr id="10252" name="Text Box 12"/>
            <p:cNvSpPr txBox="1">
              <a:spLocks noChangeArrowheads="1"/>
            </p:cNvSpPr>
            <p:nvPr/>
          </p:nvSpPr>
          <p:spPr bwMode="auto">
            <a:xfrm>
              <a:off x="3059645" y="6140285"/>
              <a:ext cx="4682350" cy="3143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pPr algn="ctr">
                <a:spcBef>
                  <a:spcPct val="50000"/>
                </a:spcBef>
              </a:pPr>
              <a:r>
                <a:rPr lang="en-US" altLang="en-US" sz="1400" b="1"/>
                <a:t>Resolution of the consumer dispute</a:t>
              </a:r>
            </a:p>
          </p:txBody>
        </p:sp>
        <p:sp>
          <p:nvSpPr>
            <p:cNvPr id="10260" name="Text Box 20"/>
            <p:cNvSpPr txBox="1">
              <a:spLocks noChangeArrowheads="1"/>
            </p:cNvSpPr>
            <p:nvPr/>
          </p:nvSpPr>
          <p:spPr bwMode="auto">
            <a:xfrm>
              <a:off x="395357" y="2278591"/>
              <a:ext cx="3169200" cy="27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pPr algn="ctr">
                <a:spcBef>
                  <a:spcPct val="50000"/>
                </a:spcBef>
              </a:pPr>
              <a:r>
                <a:rPr lang="en-GB" altLang="en-US" sz="1200">
                  <a:solidFill>
                    <a:schemeClr val="bg1"/>
                  </a:solidFill>
                </a:rPr>
                <a:t>Defines information of complaint form</a:t>
              </a:r>
            </a:p>
          </p:txBody>
        </p:sp>
        <p:sp>
          <p:nvSpPr>
            <p:cNvPr id="10263" name="Text Box 23"/>
            <p:cNvSpPr txBox="1">
              <a:spLocks noChangeArrowheads="1"/>
            </p:cNvSpPr>
            <p:nvPr/>
          </p:nvSpPr>
          <p:spPr bwMode="auto">
            <a:xfrm>
              <a:off x="900270" y="1773649"/>
              <a:ext cx="2016475" cy="42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pPr>
                <a:spcBef>
                  <a:spcPct val="20000"/>
                </a:spcBef>
              </a:pPr>
              <a:r>
                <a:rPr lang="en-GB" altLang="en-US" sz="1200" dirty="0"/>
                <a:t>Submission of a complaint</a:t>
              </a:r>
            </a:p>
            <a:p>
              <a:pPr algn="ctr">
                <a:spcBef>
                  <a:spcPct val="20000"/>
                </a:spcBef>
              </a:pPr>
              <a:r>
                <a:rPr lang="fr-BE" altLang="en-US" sz="800" dirty="0"/>
                <a:t>(ODR Reg. Art. 7)</a:t>
              </a:r>
              <a:endParaRPr lang="en-GB" altLang="en-US" sz="800" dirty="0"/>
            </a:p>
          </p:txBody>
        </p:sp>
        <p:sp>
          <p:nvSpPr>
            <p:cNvPr id="10269" name="Text Box 29"/>
            <p:cNvSpPr txBox="1">
              <a:spLocks noChangeArrowheads="1"/>
            </p:cNvSpPr>
            <p:nvPr/>
          </p:nvSpPr>
          <p:spPr bwMode="auto">
            <a:xfrm>
              <a:off x="684332" y="3285298"/>
              <a:ext cx="3169200" cy="4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r>
                <a:rPr lang="en-GB" altLang="en-US" sz="1200">
                  <a:solidFill>
                    <a:schemeClr val="bg1"/>
                  </a:solidFill>
                </a:rPr>
                <a:t>Put in contact the parties</a:t>
              </a:r>
            </a:p>
            <a:p>
              <a:r>
                <a:rPr lang="en-GB" altLang="en-US" sz="1200">
                  <a:solidFill>
                    <a:schemeClr val="bg1"/>
                  </a:solidFill>
                </a:rPr>
                <a:t>Proposes 1/+ competent ADR entities</a:t>
              </a:r>
            </a:p>
          </p:txBody>
        </p:sp>
        <p:sp>
          <p:nvSpPr>
            <p:cNvPr id="10271" name="Text Box 31"/>
            <p:cNvSpPr txBox="1">
              <a:spLocks noChangeArrowheads="1"/>
            </p:cNvSpPr>
            <p:nvPr/>
          </p:nvSpPr>
          <p:spPr bwMode="auto">
            <a:xfrm>
              <a:off x="900270" y="2780357"/>
              <a:ext cx="2016475" cy="42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pPr>
                <a:spcBef>
                  <a:spcPct val="20000"/>
                </a:spcBef>
              </a:pPr>
              <a:r>
                <a:rPr lang="en-GB" altLang="en-US" sz="1200"/>
                <a:t>Processing of a complaint</a:t>
              </a:r>
            </a:p>
            <a:p>
              <a:pPr algn="ctr">
                <a:spcBef>
                  <a:spcPct val="20000"/>
                </a:spcBef>
              </a:pPr>
              <a:r>
                <a:rPr lang="fr-BE" altLang="en-US" sz="800"/>
                <a:t>(ODR Reg. Art. 8)</a:t>
              </a:r>
              <a:endParaRPr lang="en-GB" altLang="en-US" sz="800"/>
            </a:p>
          </p:txBody>
        </p:sp>
        <p:sp>
          <p:nvSpPr>
            <p:cNvPr id="10275" name="Text Box 35"/>
            <p:cNvSpPr txBox="1">
              <a:spLocks noChangeArrowheads="1"/>
            </p:cNvSpPr>
            <p:nvPr/>
          </p:nvSpPr>
          <p:spPr bwMode="auto">
            <a:xfrm>
              <a:off x="900269" y="4006191"/>
              <a:ext cx="2159375" cy="42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pPr>
                <a:spcBef>
                  <a:spcPct val="20000"/>
                </a:spcBef>
              </a:pPr>
              <a:r>
                <a:rPr lang="en-GB" altLang="en-US" sz="1200"/>
                <a:t>Transmission of a complaint</a:t>
              </a:r>
            </a:p>
            <a:p>
              <a:pPr algn="ctr">
                <a:spcBef>
                  <a:spcPct val="20000"/>
                </a:spcBef>
              </a:pPr>
              <a:r>
                <a:rPr lang="fr-BE" altLang="en-US" sz="800"/>
                <a:t>(ODR Reg. Art. 8)</a:t>
              </a:r>
              <a:endParaRPr lang="en-GB" altLang="en-US" sz="800"/>
            </a:p>
          </p:txBody>
        </p:sp>
        <p:sp>
          <p:nvSpPr>
            <p:cNvPr id="10276" name="Text Box 36"/>
            <p:cNvSpPr txBox="1">
              <a:spLocks noChangeArrowheads="1"/>
            </p:cNvSpPr>
            <p:nvPr/>
          </p:nvSpPr>
          <p:spPr bwMode="auto">
            <a:xfrm>
              <a:off x="684332" y="4509544"/>
              <a:ext cx="3169200" cy="4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r>
                <a:rPr lang="en-GB" altLang="en-US" sz="1200">
                  <a:solidFill>
                    <a:schemeClr val="bg1"/>
                  </a:solidFill>
                </a:rPr>
                <a:t>If agreement by parties,</a:t>
              </a:r>
            </a:p>
            <a:p>
              <a:r>
                <a:rPr lang="en-GB" altLang="en-US" sz="1200">
                  <a:solidFill>
                    <a:schemeClr val="bg1"/>
                  </a:solidFill>
                </a:rPr>
                <a:t>automatic transmission of complaint</a:t>
              </a:r>
            </a:p>
          </p:txBody>
        </p:sp>
        <p:sp>
          <p:nvSpPr>
            <p:cNvPr id="10280" name="Text Box 40"/>
            <p:cNvSpPr txBox="1">
              <a:spLocks noChangeArrowheads="1"/>
            </p:cNvSpPr>
            <p:nvPr/>
          </p:nvSpPr>
          <p:spPr bwMode="auto">
            <a:xfrm>
              <a:off x="5941457" y="5517841"/>
              <a:ext cx="2448350" cy="57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r>
                <a:rPr lang="en-GB" altLang="en-US" sz="1200">
                  <a:solidFill>
                    <a:schemeClr val="bg1"/>
                  </a:solidFill>
                </a:rPr>
                <a:t>ADR entity apply its own RoP</a:t>
              </a:r>
            </a:p>
            <a:p>
              <a:r>
                <a:rPr lang="en-GB" altLang="en-US" sz="1200">
                  <a:solidFill>
                    <a:schemeClr val="bg1"/>
                  </a:solidFill>
                </a:rPr>
                <a:t>Dispute resolution within 30 days</a:t>
              </a:r>
            </a:p>
            <a:p>
              <a:pPr algn="ctr"/>
              <a:r>
                <a:rPr lang="fr-BE" altLang="en-US" sz="800">
                  <a:solidFill>
                    <a:schemeClr val="bg1"/>
                  </a:solidFill>
                </a:rPr>
                <a:t>(ODR Reg. Art. 9(b) )</a:t>
              </a:r>
              <a:endParaRPr lang="en-GB" altLang="en-US" sz="800">
                <a:solidFill>
                  <a:schemeClr val="bg1"/>
                </a:solidFill>
              </a:endParaRPr>
            </a:p>
          </p:txBody>
        </p:sp>
        <p:cxnSp>
          <p:nvCxnSpPr>
            <p:cNvPr id="10283" name="AutoShape 43"/>
            <p:cNvCxnSpPr>
              <a:cxnSpLocks noChangeShapeType="1"/>
              <a:stCxn id="10273" idx="4"/>
              <a:endCxn id="10246" idx="1"/>
            </p:cNvCxnSpPr>
            <p:nvPr/>
          </p:nvCxnSpPr>
          <p:spPr bwMode="auto">
            <a:xfrm>
              <a:off x="1907713" y="5085940"/>
              <a:ext cx="1728293" cy="1402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84" name="Oval 44"/>
            <p:cNvSpPr>
              <a:spLocks noChangeArrowheads="1"/>
            </p:cNvSpPr>
            <p:nvPr/>
          </p:nvSpPr>
          <p:spPr bwMode="auto">
            <a:xfrm>
              <a:off x="3780494" y="3501249"/>
              <a:ext cx="1656050" cy="1008295"/>
            </a:xfrm>
            <a:prstGeom prst="ellipse">
              <a:avLst/>
            </a:prstGeom>
            <a:gradFill rotWithShape="1">
              <a:gsLst>
                <a:gs pos="0">
                  <a:schemeClr val="folHlink"/>
                </a:gs>
                <a:gs pos="100000">
                  <a:srgbClr val="00CCFF"/>
                </a:gs>
              </a:gsLst>
              <a:lin ang="5400000" scaled="1"/>
            </a:gradFill>
            <a:ln w="2857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p>
              <a:endParaRPr lang="en-GB"/>
            </a:p>
          </p:txBody>
        </p:sp>
        <p:sp>
          <p:nvSpPr>
            <p:cNvPr id="10285" name="Text Box 45"/>
            <p:cNvSpPr txBox="1">
              <a:spLocks noChangeArrowheads="1"/>
            </p:cNvSpPr>
            <p:nvPr/>
          </p:nvSpPr>
          <p:spPr bwMode="auto">
            <a:xfrm>
              <a:off x="3709045" y="3790240"/>
              <a:ext cx="1871988" cy="4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pPr algn="ctr">
                <a:spcBef>
                  <a:spcPct val="50000"/>
                </a:spcBef>
              </a:pPr>
              <a:r>
                <a:rPr lang="en-GB" altLang="en-US" sz="1200"/>
                <a:t>Network of ODR facilitators</a:t>
              </a:r>
            </a:p>
          </p:txBody>
        </p:sp>
        <p:sp>
          <p:nvSpPr>
            <p:cNvPr id="10286" name="Line 46"/>
            <p:cNvSpPr>
              <a:spLocks noChangeShapeType="1"/>
            </p:cNvSpPr>
            <p:nvPr/>
          </p:nvSpPr>
          <p:spPr bwMode="auto">
            <a:xfrm flipH="1">
              <a:off x="5581032" y="3934736"/>
              <a:ext cx="431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
          <p:nvSpPr>
            <p:cNvPr id="10287" name="Line 47"/>
            <p:cNvSpPr>
              <a:spLocks noChangeShapeType="1"/>
            </p:cNvSpPr>
            <p:nvPr/>
          </p:nvSpPr>
          <p:spPr bwMode="auto">
            <a:xfrm flipH="1">
              <a:off x="5581032" y="1916557"/>
              <a:ext cx="0" cy="20181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
          <p:nvSpPr>
            <p:cNvPr id="10288" name="Line 48"/>
            <p:cNvSpPr>
              <a:spLocks noChangeShapeType="1"/>
            </p:cNvSpPr>
            <p:nvPr/>
          </p:nvSpPr>
          <p:spPr bwMode="auto">
            <a:xfrm flipH="1">
              <a:off x="3059644" y="1916557"/>
              <a:ext cx="25213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
          <p:nvSpPr>
            <p:cNvPr id="10289" name="Line 49"/>
            <p:cNvSpPr>
              <a:spLocks noChangeShapeType="1"/>
            </p:cNvSpPr>
            <p:nvPr/>
          </p:nvSpPr>
          <p:spPr bwMode="auto">
            <a:xfrm flipH="1">
              <a:off x="2916744" y="1916557"/>
              <a:ext cx="1444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
          <p:nvSpPr>
            <p:cNvPr id="10290" name="Line 50"/>
            <p:cNvSpPr>
              <a:spLocks noChangeShapeType="1"/>
            </p:cNvSpPr>
            <p:nvPr/>
          </p:nvSpPr>
          <p:spPr bwMode="auto">
            <a:xfrm>
              <a:off x="1908506" y="2637449"/>
              <a:ext cx="0" cy="2159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
          <p:nvSpPr>
            <p:cNvPr id="10291" name="Line 51"/>
            <p:cNvSpPr>
              <a:spLocks noChangeShapeType="1"/>
            </p:cNvSpPr>
            <p:nvPr/>
          </p:nvSpPr>
          <p:spPr bwMode="auto">
            <a:xfrm>
              <a:off x="5149157" y="5446387"/>
              <a:ext cx="0" cy="57639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
          <p:nvSpPr>
            <p:cNvPr id="10292" name="Line 52"/>
            <p:cNvSpPr>
              <a:spLocks noChangeShapeType="1"/>
            </p:cNvSpPr>
            <p:nvPr/>
          </p:nvSpPr>
          <p:spPr bwMode="auto">
            <a:xfrm>
              <a:off x="1908506" y="3861694"/>
              <a:ext cx="0" cy="2159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
          <p:nvSpPr>
            <p:cNvPr id="10293" name="Line 53"/>
            <p:cNvSpPr>
              <a:spLocks noChangeShapeType="1"/>
            </p:cNvSpPr>
            <p:nvPr/>
          </p:nvSpPr>
          <p:spPr bwMode="auto">
            <a:xfrm>
              <a:off x="7237082" y="2421499"/>
              <a:ext cx="0" cy="431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
          <p:nvSpPr>
            <p:cNvPr id="10295" name="Text Box 55"/>
            <p:cNvSpPr txBox="1">
              <a:spLocks noChangeArrowheads="1"/>
            </p:cNvSpPr>
            <p:nvPr/>
          </p:nvSpPr>
          <p:spPr bwMode="auto">
            <a:xfrm>
              <a:off x="5796970" y="2134094"/>
              <a:ext cx="3097750" cy="284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pPr algn="ctr">
                <a:spcBef>
                  <a:spcPct val="50000"/>
                </a:spcBef>
              </a:pPr>
              <a:r>
                <a:rPr lang="en-GB" altLang="en-US" sz="1200"/>
                <a:t>Complainant accesses platform’s website</a:t>
              </a:r>
            </a:p>
          </p:txBody>
        </p:sp>
        <p:sp>
          <p:nvSpPr>
            <p:cNvPr id="10298" name="Line 58"/>
            <p:cNvSpPr>
              <a:spLocks noChangeShapeType="1"/>
            </p:cNvSpPr>
            <p:nvPr/>
          </p:nvSpPr>
          <p:spPr bwMode="auto">
            <a:xfrm>
              <a:off x="4644244" y="4509544"/>
              <a:ext cx="0" cy="5049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
          <p:nvSpPr>
            <p:cNvPr id="10299" name="Line 59"/>
            <p:cNvSpPr>
              <a:spLocks noChangeShapeType="1"/>
            </p:cNvSpPr>
            <p:nvPr/>
          </p:nvSpPr>
          <p:spPr bwMode="auto">
            <a:xfrm flipV="1">
              <a:off x="5436544" y="4077644"/>
              <a:ext cx="504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grpSp>
      <p:sp>
        <p:nvSpPr>
          <p:cNvPr id="34" name="Rectangle 1"/>
          <p:cNvSpPr>
            <a:spLocks noGrp="1"/>
          </p:cNvSpPr>
          <p:nvPr>
            <p:ph type="title"/>
          </p:nvPr>
        </p:nvSpPr>
        <p:spPr>
          <a:xfrm>
            <a:off x="609829" y="157480"/>
            <a:ext cx="8152929" cy="1341121"/>
          </a:xfrm>
        </p:spPr>
        <p:txBody>
          <a:bodyPr>
            <a:normAutofit/>
          </a:bodyPr>
          <a:lstStyle/>
          <a:p>
            <a:r>
              <a:rPr lang="cs-CZ" sz="2999" b="1" cap="small" dirty="0">
                <a:cs typeface="Times New Roman" pitchFamily="18" charset="0"/>
              </a:rPr>
              <a:t>EU </a:t>
            </a:r>
            <a:r>
              <a:rPr lang="cs-CZ" sz="2999" b="1" cap="small" dirty="0" err="1">
                <a:cs typeface="Times New Roman" pitchFamily="18" charset="0"/>
              </a:rPr>
              <a:t>regulation</a:t>
            </a:r>
            <a:r>
              <a:rPr lang="cs-CZ" sz="2999" b="1" cap="small" dirty="0">
                <a:cs typeface="Times New Roman" pitchFamily="18" charset="0"/>
              </a:rPr>
              <a:t> </a:t>
            </a:r>
            <a:r>
              <a:rPr lang="cs-CZ" sz="2999" b="1" cap="small" dirty="0" err="1">
                <a:cs typeface="Times New Roman" pitchFamily="18" charset="0"/>
              </a:rPr>
              <a:t>scheme</a:t>
            </a:r>
            <a:endParaRPr lang="en-US" sz="2999" dirty="0"/>
          </a:p>
        </p:txBody>
      </p:sp>
    </p:spTree>
    <p:extLst>
      <p:ext uri="{BB962C8B-B14F-4D97-AF65-F5344CB8AC3E}">
        <p14:creationId xmlns:p14="http://schemas.microsoft.com/office/powerpoint/2010/main" val="24807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a:xfrm>
            <a:off x="457200" y="152718"/>
            <a:ext cx="8867328" cy="1371600"/>
          </a:xfrm>
        </p:spPr>
        <p:txBody>
          <a:bodyPr>
            <a:normAutofit/>
          </a:bodyPr>
          <a:lstStyle/>
          <a:p>
            <a:pPr eaLnBrk="1" hangingPunct="1"/>
            <a:r>
              <a:rPr lang="cs-CZ" altLang="cs-CZ" dirty="0"/>
              <a:t>New GTLDS</a:t>
            </a:r>
          </a:p>
        </p:txBody>
      </p:sp>
      <p:sp>
        <p:nvSpPr>
          <p:cNvPr id="63491" name="Zástupný symbol pro obsah 2"/>
          <p:cNvSpPr>
            <a:spLocks noGrp="1"/>
          </p:cNvSpPr>
          <p:nvPr>
            <p:ph idx="1"/>
          </p:nvPr>
        </p:nvSpPr>
        <p:spPr>
          <a:xfrm>
            <a:off x="395288" y="1556792"/>
            <a:ext cx="8229600" cy="5836196"/>
          </a:xfrm>
        </p:spPr>
        <p:txBody>
          <a:bodyPr>
            <a:normAutofit/>
          </a:bodyPr>
          <a:lstStyle/>
          <a:p>
            <a:r>
              <a:rPr lang="cs-CZ" altLang="cs-CZ" dirty="0"/>
              <a:t>New top level </a:t>
            </a:r>
            <a:r>
              <a:rPr lang="cs-CZ" altLang="cs-CZ" dirty="0" err="1"/>
              <a:t>domain</a:t>
            </a:r>
            <a:r>
              <a:rPr lang="cs-CZ" altLang="cs-CZ" dirty="0"/>
              <a:t> </a:t>
            </a:r>
            <a:r>
              <a:rPr lang="cs-CZ" altLang="cs-CZ" dirty="0" err="1"/>
              <a:t>names</a:t>
            </a:r>
            <a:r>
              <a:rPr lang="cs-CZ" altLang="cs-CZ" dirty="0"/>
              <a:t> (</a:t>
            </a:r>
            <a:r>
              <a:rPr lang="cs-CZ" altLang="cs-CZ" dirty="0" err="1"/>
              <a:t>TLDs</a:t>
            </a:r>
            <a:r>
              <a:rPr lang="cs-CZ" altLang="cs-CZ" dirty="0"/>
              <a:t>) </a:t>
            </a:r>
            <a:r>
              <a:rPr lang="cs-CZ" altLang="cs-CZ" dirty="0" err="1"/>
              <a:t>from</a:t>
            </a:r>
            <a:r>
              <a:rPr lang="cs-CZ" altLang="cs-CZ" dirty="0"/>
              <a:t> 2013</a:t>
            </a:r>
          </a:p>
          <a:p>
            <a:pPr lvl="1"/>
            <a:r>
              <a:rPr lang="cs-CZ" altLang="cs-CZ" dirty="0"/>
              <a:t>https://newgtlds.icann.org/en/</a:t>
            </a:r>
          </a:p>
          <a:p>
            <a:pPr lvl="1"/>
            <a:endParaRPr lang="cs-CZ" altLang="cs-CZ" dirty="0"/>
          </a:p>
          <a:p>
            <a:pPr lvl="1"/>
            <a:r>
              <a:rPr lang="en-US" altLang="cs-CZ" sz="2800" b="1" dirty="0"/>
              <a:t>List of all </a:t>
            </a:r>
            <a:r>
              <a:rPr lang="cs-CZ" altLang="cs-CZ" sz="2800" b="1" dirty="0" err="1"/>
              <a:t>generic</a:t>
            </a:r>
            <a:r>
              <a:rPr lang="cs-CZ" altLang="cs-CZ" sz="2800" b="1" dirty="0"/>
              <a:t> </a:t>
            </a:r>
            <a:r>
              <a:rPr lang="en-US" altLang="cs-CZ" sz="2800" b="1" dirty="0"/>
              <a:t>domain names</a:t>
            </a:r>
            <a:r>
              <a:rPr lang="cs-CZ" altLang="cs-CZ" sz="2800" b="1" dirty="0"/>
              <a:t> </a:t>
            </a:r>
            <a:r>
              <a:rPr lang="en-US" altLang="cs-CZ" sz="2800" b="1" dirty="0"/>
              <a:t>(more than </a:t>
            </a:r>
            <a:r>
              <a:rPr lang="cs-CZ" altLang="cs-CZ" sz="2800" b="1" dirty="0"/>
              <a:t>1532</a:t>
            </a:r>
            <a:r>
              <a:rPr lang="en-US" altLang="cs-CZ" sz="2800" b="1" dirty="0"/>
              <a:t>):</a:t>
            </a:r>
          </a:p>
          <a:p>
            <a:pPr lvl="1"/>
            <a:r>
              <a:rPr lang="en-US" altLang="cs-CZ" dirty="0"/>
              <a:t>http://data.iana.org/TLD/tlds-alpha-by-domain.txt</a:t>
            </a:r>
            <a:endParaRPr lang="cs-CZ" altLang="cs-CZ" dirty="0"/>
          </a:p>
        </p:txBody>
      </p:sp>
    </p:spTree>
    <p:extLst>
      <p:ext uri="{BB962C8B-B14F-4D97-AF65-F5344CB8AC3E}">
        <p14:creationId xmlns:p14="http://schemas.microsoft.com/office/powerpoint/2010/main" val="2078081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87404"/>
            <a:ext cx="5791200" cy="1371600"/>
          </a:xfrm>
        </p:spPr>
        <p:txBody>
          <a:bodyPr>
            <a:normAutofit/>
          </a:bodyPr>
          <a:lstStyle/>
          <a:p>
            <a:r>
              <a:rPr lang="cs-CZ" sz="2999" b="1" cap="small" dirty="0">
                <a:cs typeface="Times New Roman" pitchFamily="18" charset="0"/>
              </a:rPr>
              <a:t>EU </a:t>
            </a:r>
            <a:r>
              <a:rPr lang="cs-CZ" sz="2999" b="1" cap="small" dirty="0" err="1">
                <a:cs typeface="Times New Roman" pitchFamily="18" charset="0"/>
              </a:rPr>
              <a:t>initiative</a:t>
            </a:r>
            <a:endParaRPr lang="en-US" sz="2999" dirty="0"/>
          </a:p>
        </p:txBody>
      </p:sp>
      <p:sp>
        <p:nvSpPr>
          <p:cNvPr id="3" name="Rectangle 2"/>
          <p:cNvSpPr>
            <a:spLocks noGrp="1"/>
          </p:cNvSpPr>
          <p:nvPr>
            <p:ph sz="quarter" idx="4294967295"/>
          </p:nvPr>
        </p:nvSpPr>
        <p:spPr>
          <a:xfrm>
            <a:off x="612477" y="2302329"/>
            <a:ext cx="7273772" cy="4571722"/>
          </a:xfrm>
          <a:prstGeom prst="rect">
            <a:avLst/>
          </a:prstGeom>
        </p:spPr>
        <p:txBody>
          <a:bodyPr anchor="ctr">
            <a:normAutofit/>
          </a:bodyPr>
          <a:lstStyle/>
          <a:p>
            <a:r>
              <a:rPr lang="en-US" sz="2400" dirty="0"/>
              <a:t>Problems?</a:t>
            </a:r>
            <a:r>
              <a:rPr lang="cs-CZ" sz="2400" dirty="0"/>
              <a:t> </a:t>
            </a:r>
            <a:r>
              <a:rPr lang="cs-CZ" sz="2400" dirty="0" err="1">
                <a:solidFill>
                  <a:srgbClr val="FF0000"/>
                </a:solidFill>
              </a:rPr>
              <a:t>There</a:t>
            </a:r>
            <a:r>
              <a:rPr lang="cs-CZ" sz="2400" dirty="0">
                <a:solidFill>
                  <a:srgbClr val="FF0000"/>
                </a:solidFill>
              </a:rPr>
              <a:t> are </a:t>
            </a:r>
            <a:r>
              <a:rPr lang="cs-CZ" sz="2400" dirty="0" err="1">
                <a:solidFill>
                  <a:srgbClr val="FF0000"/>
                </a:solidFill>
              </a:rPr>
              <a:t>some</a:t>
            </a:r>
            <a:r>
              <a:rPr lang="cs-CZ" sz="2400" dirty="0">
                <a:solidFill>
                  <a:srgbClr val="FF0000"/>
                </a:solidFill>
              </a:rPr>
              <a:t>..</a:t>
            </a:r>
            <a:endParaRPr lang="en-US" sz="2400" dirty="0">
              <a:solidFill>
                <a:srgbClr val="FF0000"/>
              </a:solidFill>
            </a:endParaRPr>
          </a:p>
          <a:p>
            <a:pPr lvl="1" algn="just"/>
            <a:r>
              <a:rPr lang="cs-CZ" dirty="0"/>
              <a:t>1</a:t>
            </a:r>
            <a:r>
              <a:rPr lang="en-US" dirty="0"/>
              <a:t>) </a:t>
            </a:r>
            <a:r>
              <a:rPr lang="cs-CZ" dirty="0" err="1"/>
              <a:t>Missing</a:t>
            </a:r>
            <a:r>
              <a:rPr lang="cs-CZ" dirty="0"/>
              <a:t> p</a:t>
            </a:r>
            <a:r>
              <a:rPr lang="en-US" dirty="0" err="1"/>
              <a:t>resence</a:t>
            </a:r>
            <a:r>
              <a:rPr lang="en-US" dirty="0"/>
              <a:t> of online negotiation under ODR</a:t>
            </a:r>
            <a:r>
              <a:rPr lang="cs-CZ" dirty="0"/>
              <a:t> </a:t>
            </a:r>
            <a:r>
              <a:rPr lang="en-US" dirty="0"/>
              <a:t>platform</a:t>
            </a:r>
            <a:endParaRPr lang="cs-CZ" dirty="0"/>
          </a:p>
          <a:p>
            <a:pPr lvl="1" algn="just"/>
            <a:r>
              <a:rPr lang="cs-CZ" dirty="0"/>
              <a:t>2</a:t>
            </a:r>
            <a:r>
              <a:rPr lang="en-US" dirty="0"/>
              <a:t>) Misleading reference to the use of ODR platform </a:t>
            </a:r>
            <a:endParaRPr lang="cs-CZ" dirty="0"/>
          </a:p>
          <a:p>
            <a:pPr lvl="1" algn="just"/>
            <a:r>
              <a:rPr lang="en-US" dirty="0"/>
              <a:t>3) Language issues</a:t>
            </a:r>
          </a:p>
          <a:p>
            <a:pPr lvl="1" algn="just"/>
            <a:r>
              <a:rPr lang="cs-CZ" dirty="0"/>
              <a:t>4</a:t>
            </a:r>
            <a:r>
              <a:rPr lang="en-US" dirty="0"/>
              <a:t>) Forum shopping</a:t>
            </a:r>
            <a:endParaRPr lang="cs-CZ" dirty="0"/>
          </a:p>
        </p:txBody>
      </p:sp>
      <p:pic>
        <p:nvPicPr>
          <p:cNvPr id="4" name="Picture 2" descr="C:\Users\Loutocký\Desktop\european_flag_01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741" y="405364"/>
            <a:ext cx="1367488" cy="91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678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87404"/>
            <a:ext cx="5791200" cy="1371600"/>
          </a:xfrm>
        </p:spPr>
        <p:txBody>
          <a:bodyPr>
            <a:normAutofit/>
          </a:bodyPr>
          <a:lstStyle/>
          <a:p>
            <a:r>
              <a:rPr lang="cs-CZ" sz="2999" b="1" cap="small" dirty="0">
                <a:cs typeface="Times New Roman" pitchFamily="18" charset="0"/>
              </a:rPr>
              <a:t>EU </a:t>
            </a:r>
            <a:r>
              <a:rPr lang="cs-CZ" sz="2999" b="1" cap="small" dirty="0" err="1">
                <a:cs typeface="Times New Roman" pitchFamily="18" charset="0"/>
              </a:rPr>
              <a:t>initiative</a:t>
            </a:r>
            <a:endParaRPr lang="en-US" sz="2999" dirty="0"/>
          </a:p>
        </p:txBody>
      </p:sp>
      <p:sp>
        <p:nvSpPr>
          <p:cNvPr id="3" name="Rectangle 2"/>
          <p:cNvSpPr>
            <a:spLocks noGrp="1"/>
          </p:cNvSpPr>
          <p:nvPr>
            <p:ph sz="quarter" idx="4294967295"/>
          </p:nvPr>
        </p:nvSpPr>
        <p:spPr>
          <a:xfrm>
            <a:off x="612477" y="2302329"/>
            <a:ext cx="7273772" cy="4571722"/>
          </a:xfrm>
          <a:prstGeom prst="rect">
            <a:avLst/>
          </a:prstGeom>
        </p:spPr>
        <p:txBody>
          <a:bodyPr anchor="ctr">
            <a:normAutofit/>
          </a:bodyPr>
          <a:lstStyle/>
          <a:p>
            <a:r>
              <a:rPr lang="cs-CZ" sz="2400" dirty="0"/>
              <a:t>More p</a:t>
            </a:r>
            <a:r>
              <a:rPr lang="en-US" sz="2400" dirty="0" err="1"/>
              <a:t>roblems</a:t>
            </a:r>
            <a:r>
              <a:rPr lang="en-US" sz="2400" dirty="0"/>
              <a:t>?</a:t>
            </a:r>
          </a:p>
          <a:p>
            <a:pPr lvl="1" algn="just"/>
            <a:r>
              <a:rPr lang="cs-CZ" dirty="0"/>
              <a:t>5</a:t>
            </a:r>
            <a:r>
              <a:rPr lang="en-US" dirty="0"/>
              <a:t>) Unsatisfactory legal basis of ADR and ODR regime</a:t>
            </a:r>
            <a:r>
              <a:rPr lang="cs-CZ" dirty="0"/>
              <a:t> </a:t>
            </a:r>
            <a:r>
              <a:rPr lang="en-US" dirty="0"/>
              <a:t>in EU</a:t>
            </a:r>
          </a:p>
          <a:p>
            <a:pPr lvl="1" algn="just"/>
            <a:r>
              <a:rPr lang="cs-CZ" dirty="0"/>
              <a:t>6</a:t>
            </a:r>
            <a:r>
              <a:rPr lang="en-US" dirty="0"/>
              <a:t>) General issues relating to the functionality of the</a:t>
            </a:r>
            <a:r>
              <a:rPr lang="cs-CZ" dirty="0"/>
              <a:t> </a:t>
            </a:r>
            <a:r>
              <a:rPr lang="en-US" dirty="0"/>
              <a:t>ODR platform</a:t>
            </a:r>
          </a:p>
          <a:p>
            <a:pPr lvl="1" algn="just"/>
            <a:r>
              <a:rPr lang="cs-CZ" dirty="0"/>
              <a:t>7</a:t>
            </a:r>
            <a:r>
              <a:rPr lang="en-US" dirty="0"/>
              <a:t>) The absence of evaluation and incentive for the</a:t>
            </a:r>
            <a:r>
              <a:rPr lang="cs-CZ" dirty="0"/>
              <a:t> </a:t>
            </a:r>
            <a:r>
              <a:rPr lang="en-US" dirty="0"/>
              <a:t>parties to settle dispute</a:t>
            </a:r>
          </a:p>
          <a:p>
            <a:pPr lvl="1" algn="just"/>
            <a:r>
              <a:rPr lang="en-US" dirty="0"/>
              <a:t>8) Non-existing interconnection of the ODR with the</a:t>
            </a:r>
          </a:p>
          <a:p>
            <a:pPr lvl="1" algn="just"/>
            <a:r>
              <a:rPr lang="en-US" dirty="0"/>
              <a:t>small claims procedure</a:t>
            </a:r>
            <a:endParaRPr lang="cs-CZ" dirty="0"/>
          </a:p>
          <a:p>
            <a:pPr lvl="1" algn="just"/>
            <a:endParaRPr lang="cs-CZ" dirty="0"/>
          </a:p>
          <a:p>
            <a:pPr algn="just"/>
            <a:r>
              <a:rPr lang="cs-CZ" sz="2400" dirty="0" err="1"/>
              <a:t>Attempt</a:t>
            </a:r>
            <a:r>
              <a:rPr lang="cs-CZ" sz="2400" dirty="0"/>
              <a:t> to </a:t>
            </a:r>
            <a:r>
              <a:rPr lang="cs-CZ" sz="2400" dirty="0" err="1"/>
              <a:t>offer</a:t>
            </a:r>
            <a:r>
              <a:rPr lang="cs-CZ" sz="2400" dirty="0"/>
              <a:t> </a:t>
            </a:r>
            <a:r>
              <a:rPr lang="cs-CZ" sz="2400" dirty="0" err="1"/>
              <a:t>quick</a:t>
            </a:r>
            <a:r>
              <a:rPr lang="cs-CZ" sz="2400" dirty="0"/>
              <a:t> and </a:t>
            </a:r>
            <a:r>
              <a:rPr lang="cs-CZ" sz="2400" dirty="0" err="1"/>
              <a:t>easy</a:t>
            </a:r>
            <a:r>
              <a:rPr lang="cs-CZ" sz="2400" dirty="0"/>
              <a:t> </a:t>
            </a:r>
            <a:r>
              <a:rPr lang="cs-CZ" sz="2400" dirty="0" err="1"/>
              <a:t>solution</a:t>
            </a:r>
            <a:r>
              <a:rPr lang="cs-CZ" sz="2400" dirty="0"/>
              <a:t> to </a:t>
            </a:r>
            <a:r>
              <a:rPr lang="cs-CZ" sz="2400" dirty="0" err="1"/>
              <a:t>the</a:t>
            </a:r>
            <a:r>
              <a:rPr lang="cs-CZ" sz="2400" dirty="0"/>
              <a:t> </a:t>
            </a:r>
            <a:r>
              <a:rPr lang="cs-CZ" sz="2400" dirty="0" err="1"/>
              <a:t>consumers</a:t>
            </a:r>
            <a:r>
              <a:rPr lang="cs-CZ" sz="2400" dirty="0"/>
              <a:t> (</a:t>
            </a:r>
            <a:r>
              <a:rPr lang="cs-CZ" sz="2400" dirty="0" err="1">
                <a:solidFill>
                  <a:schemeClr val="tx2"/>
                </a:solidFill>
              </a:rPr>
              <a:t>did</a:t>
            </a:r>
            <a:r>
              <a:rPr lang="cs-CZ" sz="2400" dirty="0">
                <a:solidFill>
                  <a:schemeClr val="tx2"/>
                </a:solidFill>
              </a:rPr>
              <a:t> </a:t>
            </a:r>
            <a:r>
              <a:rPr lang="cs-CZ" sz="2400" dirty="0" err="1">
                <a:solidFill>
                  <a:schemeClr val="tx2"/>
                </a:solidFill>
              </a:rPr>
              <a:t>it</a:t>
            </a:r>
            <a:r>
              <a:rPr lang="cs-CZ" sz="2400" dirty="0">
                <a:solidFill>
                  <a:schemeClr val="tx2"/>
                </a:solidFill>
              </a:rPr>
              <a:t> </a:t>
            </a:r>
            <a:r>
              <a:rPr lang="cs-CZ" sz="2400" dirty="0" err="1">
                <a:solidFill>
                  <a:schemeClr val="tx2"/>
                </a:solidFill>
              </a:rPr>
              <a:t>fail</a:t>
            </a:r>
            <a:r>
              <a:rPr lang="cs-CZ" sz="2400" dirty="0">
                <a:solidFill>
                  <a:schemeClr val="tx2"/>
                </a:solidFill>
              </a:rPr>
              <a:t>?</a:t>
            </a:r>
            <a:r>
              <a:rPr lang="cs-CZ" sz="2400" dirty="0"/>
              <a:t>)</a:t>
            </a:r>
            <a:endParaRPr lang="en-US" sz="2400" dirty="0"/>
          </a:p>
        </p:txBody>
      </p:sp>
      <p:pic>
        <p:nvPicPr>
          <p:cNvPr id="4" name="Picture 2" descr="C:\Users\Loutocký\Desktop\european_flag_01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741" y="405364"/>
            <a:ext cx="1367488" cy="91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810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83768" y="2996952"/>
            <a:ext cx="5791200" cy="1371600"/>
          </a:xfrm>
        </p:spPr>
        <p:txBody>
          <a:bodyPr>
            <a:noAutofit/>
          </a:bodyPr>
          <a:lstStyle/>
          <a:p>
            <a:r>
              <a:rPr lang="cs-CZ" sz="8800" dirty="0"/>
              <a:t>(YES?)</a:t>
            </a:r>
          </a:p>
        </p:txBody>
      </p:sp>
      <p:sp>
        <p:nvSpPr>
          <p:cNvPr id="3" name="Zástupný symbol pro obsah 2"/>
          <p:cNvSpPr>
            <a:spLocks noGrp="1"/>
          </p:cNvSpPr>
          <p:nvPr>
            <p:ph sz="half" idx="1"/>
          </p:nvPr>
        </p:nvSpPr>
        <p:spPr/>
        <p:txBody>
          <a:bodyPr/>
          <a:lstStyle/>
          <a:p>
            <a:endParaRPr lang="cs-CZ" dirty="0"/>
          </a:p>
        </p:txBody>
      </p:sp>
      <p:sp>
        <p:nvSpPr>
          <p:cNvPr id="4" name="Zástupný symbol pro obsah 3"/>
          <p:cNvSpPr>
            <a:spLocks noGrp="1"/>
          </p:cNvSpPr>
          <p:nvPr>
            <p:ph sz="half" idx="2"/>
          </p:nvPr>
        </p:nvSpPr>
        <p:spPr/>
        <p:txBody>
          <a:bodyPr/>
          <a:lstStyle/>
          <a:p>
            <a:endParaRPr lang="cs-CZ"/>
          </a:p>
        </p:txBody>
      </p:sp>
    </p:spTree>
    <p:extLst>
      <p:ext uri="{BB962C8B-B14F-4D97-AF65-F5344CB8AC3E}">
        <p14:creationId xmlns:p14="http://schemas.microsoft.com/office/powerpoint/2010/main" val="763447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52718"/>
            <a:ext cx="8507288" cy="1371600"/>
          </a:xfrm>
        </p:spPr>
        <p:txBody>
          <a:bodyPr>
            <a:normAutofit/>
          </a:bodyPr>
          <a:lstStyle/>
          <a:p>
            <a:r>
              <a:rPr lang="cs-CZ" sz="4400" b="1" cap="small" dirty="0" err="1">
                <a:cs typeface="Times New Roman" pitchFamily="18" charset="0"/>
              </a:rPr>
              <a:t>Binding</a:t>
            </a:r>
            <a:r>
              <a:rPr lang="cs-CZ" sz="4400" b="1" cap="small" dirty="0">
                <a:cs typeface="Times New Roman" pitchFamily="18" charset="0"/>
              </a:rPr>
              <a:t> / Non – </a:t>
            </a:r>
            <a:r>
              <a:rPr lang="cs-CZ" sz="4400" b="1" cap="small" dirty="0" err="1">
                <a:cs typeface="Times New Roman" pitchFamily="18" charset="0"/>
              </a:rPr>
              <a:t>binding</a:t>
            </a:r>
            <a:r>
              <a:rPr lang="cs-CZ" sz="4400" b="1" cap="small" dirty="0">
                <a:cs typeface="Times New Roman" pitchFamily="18" charset="0"/>
              </a:rPr>
              <a:t> ODR</a:t>
            </a:r>
            <a:endParaRPr lang="en-US" sz="4400" dirty="0"/>
          </a:p>
        </p:txBody>
      </p:sp>
      <p:sp>
        <p:nvSpPr>
          <p:cNvPr id="3" name="Rectangle 2"/>
          <p:cNvSpPr>
            <a:spLocks noGrp="1"/>
          </p:cNvSpPr>
          <p:nvPr>
            <p:ph sz="quarter" idx="4294967295"/>
          </p:nvPr>
        </p:nvSpPr>
        <p:spPr>
          <a:xfrm>
            <a:off x="612477" y="4394097"/>
            <a:ext cx="7273772" cy="2479953"/>
          </a:xfrm>
          <a:prstGeom prst="rect">
            <a:avLst/>
          </a:prstGeom>
        </p:spPr>
        <p:txBody>
          <a:bodyPr anchor="ctr">
            <a:normAutofit/>
          </a:bodyPr>
          <a:lstStyle/>
          <a:p>
            <a:pPr algn="just"/>
            <a:endParaRPr lang="en-US" dirty="0"/>
          </a:p>
        </p:txBody>
      </p:sp>
      <p:pic>
        <p:nvPicPr>
          <p:cNvPr id="2051" name="Picture 3" descr="C:\Users\Loutocký\Desktop\Obráze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761172"/>
            <a:ext cx="6737889" cy="411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58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cs-CZ" sz="2999" b="1" cap="small" dirty="0" err="1">
                <a:cs typeface="Times New Roman" pitchFamily="18" charset="0"/>
              </a:rPr>
              <a:t>Binding</a:t>
            </a:r>
            <a:r>
              <a:rPr lang="cs-CZ" sz="2999" b="1" cap="small" dirty="0">
                <a:cs typeface="Times New Roman" pitchFamily="18" charset="0"/>
              </a:rPr>
              <a:t> / Non – </a:t>
            </a:r>
            <a:r>
              <a:rPr lang="cs-CZ" sz="2999" b="1" cap="small" dirty="0" err="1">
                <a:cs typeface="Times New Roman" pitchFamily="18" charset="0"/>
              </a:rPr>
              <a:t>binding</a:t>
            </a:r>
            <a:r>
              <a:rPr lang="cs-CZ" sz="2999" b="1" cap="small" dirty="0">
                <a:cs typeface="Times New Roman" pitchFamily="18" charset="0"/>
              </a:rPr>
              <a:t> ODR</a:t>
            </a:r>
            <a:endParaRPr lang="en-US" sz="2999" dirty="0"/>
          </a:p>
        </p:txBody>
      </p:sp>
      <p:sp>
        <p:nvSpPr>
          <p:cNvPr id="3" name="Rectangle 2"/>
          <p:cNvSpPr>
            <a:spLocks noGrp="1"/>
          </p:cNvSpPr>
          <p:nvPr>
            <p:ph sz="quarter" idx="4294967295"/>
          </p:nvPr>
        </p:nvSpPr>
        <p:spPr>
          <a:xfrm>
            <a:off x="612477" y="4394097"/>
            <a:ext cx="7273772" cy="2479953"/>
          </a:xfrm>
          <a:prstGeom prst="rect">
            <a:avLst/>
          </a:prstGeom>
        </p:spPr>
        <p:txBody>
          <a:bodyPr anchor="ctr">
            <a:normAutofit fontScale="70000" lnSpcReduction="20000"/>
          </a:bodyPr>
          <a:lstStyle/>
          <a:p>
            <a:pPr algn="just"/>
            <a:r>
              <a:rPr lang="en-US" sz="2400" dirty="0"/>
              <a:t>The possibility to </a:t>
            </a:r>
            <a:r>
              <a:rPr lang="cs-CZ" sz="2400" dirty="0"/>
              <a:t>„</a:t>
            </a:r>
            <a:r>
              <a:rPr lang="en-US" sz="2400" dirty="0"/>
              <a:t>enforce</a:t>
            </a:r>
            <a:r>
              <a:rPr lang="cs-CZ" sz="2400" dirty="0"/>
              <a:t>“</a:t>
            </a:r>
            <a:r>
              <a:rPr lang="en-US" sz="2400" dirty="0"/>
              <a:t> the outcome of ODR is one of the key factors</a:t>
            </a:r>
          </a:p>
          <a:p>
            <a:pPr algn="just"/>
            <a:r>
              <a:rPr lang="en-US" sz="2400" dirty="0"/>
              <a:t>Binding ODR</a:t>
            </a:r>
          </a:p>
          <a:p>
            <a:pPr lvl="1" algn="just"/>
            <a:r>
              <a:rPr lang="en-US" dirty="0"/>
              <a:t>Enforcement by public authorities</a:t>
            </a:r>
          </a:p>
          <a:p>
            <a:pPr algn="just"/>
            <a:r>
              <a:rPr lang="en-US" sz="2400" dirty="0"/>
              <a:t>Non – binding ODR</a:t>
            </a:r>
          </a:p>
          <a:p>
            <a:pPr lvl="1" algn="just"/>
            <a:r>
              <a:rPr lang="en-US" dirty="0"/>
              <a:t>Acceptance of the decision by participating parties and enforcement solely by private mechanisms</a:t>
            </a:r>
          </a:p>
          <a:p>
            <a:pPr algn="just"/>
            <a:r>
              <a:rPr lang="en-US" sz="2400" dirty="0">
                <a:latin typeface="Calibri" panose="020F0502020204030204" pitchFamily="34" charset="0"/>
                <a:cs typeface="Times New Roman" pitchFamily="18" charset="0"/>
              </a:rPr>
              <a:t>ODR highly increases access to justice in low - cost </a:t>
            </a:r>
            <a:r>
              <a:rPr lang="cs-CZ" sz="2400" dirty="0">
                <a:latin typeface="Calibri" panose="020F0502020204030204" pitchFamily="34" charset="0"/>
                <a:cs typeface="Times New Roman" pitchFamily="18" charset="0"/>
              </a:rPr>
              <a:t>(</a:t>
            </a:r>
            <a:r>
              <a:rPr lang="cs-CZ" sz="2400" dirty="0" err="1">
                <a:latin typeface="Calibri" panose="020F0502020204030204" pitchFamily="34" charset="0"/>
                <a:cs typeface="Times New Roman" pitchFamily="18" charset="0"/>
              </a:rPr>
              <a:t>or</a:t>
            </a:r>
            <a:r>
              <a:rPr lang="cs-CZ" sz="2400" dirty="0">
                <a:latin typeface="Calibri" panose="020F0502020204030204" pitchFamily="34" charset="0"/>
                <a:cs typeface="Times New Roman" pitchFamily="18" charset="0"/>
              </a:rPr>
              <a:t> </a:t>
            </a:r>
            <a:r>
              <a:rPr lang="cs-CZ" sz="2400" dirty="0" err="1">
                <a:latin typeface="Calibri" panose="020F0502020204030204" pitchFamily="34" charset="0"/>
                <a:cs typeface="Times New Roman" pitchFamily="18" charset="0"/>
              </a:rPr>
              <a:t>repetetive</a:t>
            </a:r>
            <a:r>
              <a:rPr lang="cs-CZ" sz="2400" dirty="0">
                <a:latin typeface="Calibri" panose="020F0502020204030204" pitchFamily="34" charset="0"/>
                <a:cs typeface="Times New Roman" pitchFamily="18" charset="0"/>
              </a:rPr>
              <a:t>) </a:t>
            </a:r>
            <a:r>
              <a:rPr lang="en-US" sz="2400" dirty="0">
                <a:latin typeface="Calibri" panose="020F0502020204030204" pitchFamily="34" charset="0"/>
                <a:cs typeface="Times New Roman" pitchFamily="18" charset="0"/>
              </a:rPr>
              <a:t>cases</a:t>
            </a:r>
            <a:endParaRPr lang="en-US" dirty="0"/>
          </a:p>
        </p:txBody>
      </p:sp>
      <p:pic>
        <p:nvPicPr>
          <p:cNvPr id="2051" name="Picture 3" descr="C:\Users\Loutocký\Desktop\Obráze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139" y="1761173"/>
            <a:ext cx="4289350" cy="262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71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2799" b="1" cap="small" dirty="0">
                <a:cs typeface="Times New Roman" pitchFamily="18" charset="0"/>
              </a:rPr>
              <a:t>Binding ODR</a:t>
            </a:r>
            <a:endParaRPr sz="2999"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fontScale="85000" lnSpcReduction="20000"/>
          </a:bodyPr>
          <a:lstStyle/>
          <a:p>
            <a:pPr marL="571386" indent="-571386" algn="just">
              <a:spcBef>
                <a:spcPts val="1800"/>
              </a:spcBef>
            </a:pPr>
            <a:r>
              <a:rPr lang="en-US" sz="2300" dirty="0">
                <a:latin typeface="+mj-lt"/>
                <a:cs typeface="Times New Roman" pitchFamily="18" charset="0"/>
              </a:rPr>
              <a:t>New York Convention is the most important tool to recognize and enforce binding arbitral award</a:t>
            </a:r>
          </a:p>
          <a:p>
            <a:pPr marL="571386" indent="-571386" algn="just">
              <a:spcBef>
                <a:spcPts val="1800"/>
              </a:spcBef>
            </a:pPr>
            <a:r>
              <a:rPr lang="en-US" sz="2300" dirty="0">
                <a:latin typeface="+mj-lt"/>
                <a:cs typeface="Times New Roman" pitchFamily="18" charset="0"/>
              </a:rPr>
              <a:t>It is the key to enforce online binding decisions adjudicated in contractual states</a:t>
            </a:r>
          </a:p>
          <a:p>
            <a:pPr marL="571386" indent="-571386" algn="just">
              <a:spcBef>
                <a:spcPts val="1800"/>
              </a:spcBef>
            </a:pPr>
            <a:r>
              <a:rPr lang="en-US" sz="2300" dirty="0">
                <a:latin typeface="+mj-lt"/>
                <a:cs typeface="Times New Roman" pitchFamily="18" charset="0"/>
              </a:rPr>
              <a:t>Legality of online arbitration</a:t>
            </a:r>
          </a:p>
          <a:p>
            <a:pPr marL="953853" lvl="1" indent="-571386" algn="just">
              <a:spcBef>
                <a:spcPts val="1800"/>
              </a:spcBef>
            </a:pPr>
            <a:r>
              <a:rPr lang="en-US" sz="1900" dirty="0">
                <a:latin typeface="+mj-lt"/>
                <a:cs typeface="Times New Roman" pitchFamily="18" charset="0"/>
              </a:rPr>
              <a:t>Online arbitration agreement</a:t>
            </a:r>
          </a:p>
          <a:p>
            <a:pPr marL="953853" lvl="1" indent="-571386" algn="just">
              <a:spcBef>
                <a:spcPts val="1800"/>
              </a:spcBef>
            </a:pPr>
            <a:r>
              <a:rPr lang="en-US" sz="1900" dirty="0">
                <a:latin typeface="+mj-lt"/>
                <a:cs typeface="Times New Roman" pitchFamily="18" charset="0"/>
              </a:rPr>
              <a:t>Online arbitration proceedings</a:t>
            </a:r>
          </a:p>
          <a:p>
            <a:pPr marL="953853" lvl="1" indent="-571386" algn="just">
              <a:spcBef>
                <a:spcPts val="1800"/>
              </a:spcBef>
            </a:pPr>
            <a:r>
              <a:rPr lang="en-US" sz="1900" dirty="0">
                <a:latin typeface="+mj-lt"/>
                <a:cs typeface="Times New Roman" pitchFamily="18" charset="0"/>
              </a:rPr>
              <a:t>Online arbitration award</a:t>
            </a:r>
          </a:p>
          <a:p>
            <a:pPr marL="953853" lvl="1" indent="-571386" algn="just">
              <a:spcBef>
                <a:spcPts val="1800"/>
              </a:spcBef>
            </a:pPr>
            <a:r>
              <a:rPr lang="en-US" sz="1900" dirty="0">
                <a:latin typeface="+mj-lt"/>
                <a:cs typeface="Times New Roman" pitchFamily="18" charset="0"/>
              </a:rPr>
              <a:t>Online arbitration enforcement</a:t>
            </a:r>
          </a:p>
          <a:p>
            <a:pPr marL="953853" lvl="1" indent="-571386" algn="just">
              <a:spcBef>
                <a:spcPts val="1800"/>
              </a:spcBef>
            </a:pPr>
            <a:r>
              <a:rPr lang="en-US" sz="1900" dirty="0">
                <a:latin typeface="+mj-lt"/>
                <a:cs typeface="Times New Roman" pitchFamily="18" charset="0"/>
              </a:rPr>
              <a:t>Appeal and  revision</a:t>
            </a:r>
          </a:p>
        </p:txBody>
      </p:sp>
    </p:spTree>
    <p:extLst>
      <p:ext uri="{BB962C8B-B14F-4D97-AF65-F5344CB8AC3E}">
        <p14:creationId xmlns:p14="http://schemas.microsoft.com/office/powerpoint/2010/main" val="3669580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2799" b="1" cap="small" dirty="0">
                <a:cs typeface="Times New Roman" pitchFamily="18" charset="0"/>
              </a:rPr>
              <a:t>Binding ODR</a:t>
            </a:r>
            <a:endParaRPr sz="2999"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fontScale="85000" lnSpcReduction="20000"/>
          </a:bodyPr>
          <a:lstStyle/>
          <a:p>
            <a:pPr marL="571386" indent="-571386" algn="just">
              <a:spcBef>
                <a:spcPts val="1800"/>
              </a:spcBef>
            </a:pPr>
            <a:endParaRPr lang="en-US" sz="1500" dirty="0">
              <a:latin typeface="+mj-lt"/>
              <a:cs typeface="Times New Roman" pitchFamily="18" charset="0"/>
            </a:endParaRPr>
          </a:p>
          <a:p>
            <a:pPr marL="571386" indent="-571386" algn="just">
              <a:spcBef>
                <a:spcPts val="1800"/>
              </a:spcBef>
            </a:pPr>
            <a:r>
              <a:rPr lang="en-US" sz="2300" dirty="0">
                <a:latin typeface="+mj-lt"/>
                <a:cs typeface="Times New Roman" pitchFamily="18" charset="0"/>
              </a:rPr>
              <a:t>Problems:</a:t>
            </a:r>
          </a:p>
          <a:p>
            <a:pPr marL="971356" lvl="1" indent="-571386" algn="just">
              <a:spcBef>
                <a:spcPts val="1800"/>
              </a:spcBef>
            </a:pPr>
            <a:r>
              <a:rPr lang="en-US" sz="1900" dirty="0">
                <a:latin typeface="+mj-lt"/>
                <a:cs typeface="Times New Roman" pitchFamily="18" charset="0"/>
              </a:rPr>
              <a:t>Outdated mechanisms for enforcement of online awards</a:t>
            </a:r>
          </a:p>
          <a:p>
            <a:pPr marL="971356" lvl="1" indent="-571386" algn="just">
              <a:spcBef>
                <a:spcPts val="1800"/>
              </a:spcBef>
            </a:pPr>
            <a:r>
              <a:rPr lang="en-US" sz="1900" dirty="0">
                <a:latin typeface="+mj-lt"/>
                <a:cs typeface="Times New Roman" pitchFamily="18" charset="0"/>
              </a:rPr>
              <a:t>Traditionalism of some legislations with recognition and enforcement of online arbitral award (e.g. identification of the arbiters, localization of  the arbitration, agreeing by parties on the arbitral agreement)</a:t>
            </a:r>
          </a:p>
          <a:p>
            <a:pPr marL="971356" lvl="1" indent="-571386" algn="just">
              <a:spcBef>
                <a:spcPts val="1800"/>
              </a:spcBef>
            </a:pPr>
            <a:r>
              <a:rPr lang="en-US" sz="1900" dirty="0">
                <a:latin typeface="+mj-lt"/>
                <a:cs typeface="Times New Roman" pitchFamily="18" charset="0"/>
              </a:rPr>
              <a:t>National rules of protecting the consumer</a:t>
            </a:r>
          </a:p>
          <a:p>
            <a:pPr marL="971356" lvl="1" indent="-571386" algn="just">
              <a:spcBef>
                <a:spcPts val="1800"/>
              </a:spcBef>
            </a:pPr>
            <a:r>
              <a:rPr lang="en-US" sz="1900" dirty="0">
                <a:latin typeface="+mj-lt"/>
                <a:cs typeface="Times New Roman" pitchFamily="18" charset="0"/>
              </a:rPr>
              <a:t>Slowness of using New York Convention mechanisms</a:t>
            </a:r>
          </a:p>
          <a:p>
            <a:pPr marL="971356" lvl="1" indent="-571386" algn="just">
              <a:spcBef>
                <a:spcPts val="1800"/>
              </a:spcBef>
            </a:pPr>
            <a:r>
              <a:rPr lang="en-US" sz="1900" dirty="0">
                <a:latin typeface="+mj-lt"/>
                <a:cs typeface="Times New Roman" pitchFamily="18" charset="0"/>
              </a:rPr>
              <a:t>Trust by the users into the online tools and binding enforcement mechanisms</a:t>
            </a:r>
            <a:endParaRPr lang="en-US" dirty="0">
              <a:latin typeface="+mj-lt"/>
            </a:endParaRPr>
          </a:p>
        </p:txBody>
      </p:sp>
    </p:spTree>
    <p:extLst>
      <p:ext uri="{BB962C8B-B14F-4D97-AF65-F5344CB8AC3E}">
        <p14:creationId xmlns:p14="http://schemas.microsoft.com/office/powerpoint/2010/main" val="1352475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2799" b="1" cap="small" dirty="0">
                <a:cs typeface="Times New Roman" pitchFamily="18" charset="0"/>
              </a:rPr>
              <a:t>Non – binding ODR</a:t>
            </a:r>
            <a:endParaRPr sz="2999" dirty="0"/>
          </a:p>
        </p:txBody>
      </p:sp>
      <p:sp>
        <p:nvSpPr>
          <p:cNvPr id="7" name="Rectangle 2"/>
          <p:cNvSpPr>
            <a:spLocks noGrp="1"/>
          </p:cNvSpPr>
          <p:nvPr>
            <p:ph sz="quarter" idx="4294967295"/>
          </p:nvPr>
        </p:nvSpPr>
        <p:spPr>
          <a:xfrm>
            <a:off x="612477" y="2421121"/>
            <a:ext cx="7273772" cy="4195209"/>
          </a:xfrm>
          <a:prstGeom prst="rect">
            <a:avLst/>
          </a:prstGeom>
        </p:spPr>
        <p:txBody>
          <a:bodyPr anchor="ctr">
            <a:normAutofit fontScale="70000" lnSpcReduction="20000"/>
          </a:bodyPr>
          <a:lstStyle/>
          <a:p>
            <a:pPr marL="539642" indent="-539642" algn="just">
              <a:spcBef>
                <a:spcPts val="1800"/>
              </a:spcBef>
            </a:pPr>
            <a:r>
              <a:rPr lang="en-US" sz="2400" dirty="0">
                <a:latin typeface="+mj-lt"/>
                <a:cs typeface="Times New Roman" pitchFamily="18" charset="0"/>
              </a:rPr>
              <a:t>Enforcement is secured by private organization using less formalized rules especially in small – value B2C, C2C transactions</a:t>
            </a:r>
            <a:endParaRPr lang="en-US" sz="2300" dirty="0">
              <a:latin typeface="+mj-lt"/>
              <a:cs typeface="Times New Roman" pitchFamily="18" charset="0"/>
            </a:endParaRPr>
          </a:p>
          <a:p>
            <a:pPr marL="571386" indent="-571386" algn="just">
              <a:spcBef>
                <a:spcPts val="1800"/>
              </a:spcBef>
            </a:pPr>
            <a:r>
              <a:rPr lang="en-US" sz="2400" dirty="0">
                <a:latin typeface="+mj-lt"/>
                <a:cs typeface="Times New Roman" pitchFamily="18" charset="0"/>
              </a:rPr>
              <a:t>Non – binding arbitration is based on the idea of self - regulating the community with no connection to national legislation and enforcement mechanisms</a:t>
            </a:r>
          </a:p>
          <a:p>
            <a:pPr marL="571386" indent="-571386" algn="just">
              <a:spcBef>
                <a:spcPts val="1800"/>
              </a:spcBef>
            </a:pPr>
            <a:r>
              <a:rPr lang="en-US" sz="2400" dirty="0">
                <a:latin typeface="+mj-lt"/>
                <a:cs typeface="Times New Roman" pitchFamily="18" charset="0"/>
              </a:rPr>
              <a:t>Private organization is the only one, who controls the resources valuable to both buyers and sellers traded under certain community</a:t>
            </a:r>
          </a:p>
          <a:p>
            <a:pPr marL="571386" indent="-571386" algn="just">
              <a:spcBef>
                <a:spcPts val="1800"/>
              </a:spcBef>
            </a:pPr>
            <a:r>
              <a:rPr lang="en-US" sz="2400" dirty="0">
                <a:latin typeface="+mj-lt"/>
                <a:cs typeface="Times New Roman" pitchFamily="18" charset="0"/>
              </a:rPr>
              <a:t>Only very few online buyers and sellers are willing to go to court to enforce their decisions under national and international rules (especially in low – value cases)</a:t>
            </a:r>
          </a:p>
        </p:txBody>
      </p:sp>
    </p:spTree>
    <p:extLst>
      <p:ext uri="{BB962C8B-B14F-4D97-AF65-F5344CB8AC3E}">
        <p14:creationId xmlns:p14="http://schemas.microsoft.com/office/powerpoint/2010/main" val="3909326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2799" b="1" cap="small" dirty="0">
                <a:cs typeface="Times New Roman" pitchFamily="18" charset="0"/>
              </a:rPr>
              <a:t>Non – binding ODR</a:t>
            </a:r>
            <a:endParaRPr sz="2999"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fontScale="77500" lnSpcReduction="20000"/>
          </a:bodyPr>
          <a:lstStyle/>
          <a:p>
            <a:pPr algn="just">
              <a:buNone/>
            </a:pPr>
            <a:r>
              <a:rPr lang="en-US" sz="2400" dirty="0">
                <a:latin typeface="+mj-lt"/>
                <a:cs typeface="Times New Roman" pitchFamily="18" charset="0"/>
              </a:rPr>
              <a:t>Problems</a:t>
            </a:r>
            <a:r>
              <a:rPr lang="cs-CZ" sz="2400" dirty="0">
                <a:latin typeface="+mj-lt"/>
                <a:cs typeface="Times New Roman" pitchFamily="18" charset="0"/>
              </a:rPr>
              <a:t>?</a:t>
            </a:r>
            <a:endParaRPr lang="en-US" sz="2400" dirty="0">
              <a:latin typeface="+mj-lt"/>
              <a:cs typeface="Times New Roman" pitchFamily="18" charset="0"/>
            </a:endParaRPr>
          </a:p>
          <a:p>
            <a:pPr lvl="0" algn="just"/>
            <a:endParaRPr lang="en-US" sz="2400" dirty="0">
              <a:latin typeface="+mj-lt"/>
              <a:cs typeface="Times New Roman" pitchFamily="18" charset="0"/>
            </a:endParaRPr>
          </a:p>
          <a:p>
            <a:pPr lvl="0" algn="just"/>
            <a:r>
              <a:rPr lang="en-US" sz="2400" dirty="0">
                <a:latin typeface="+mj-lt"/>
                <a:cs typeface="Times New Roman" pitchFamily="18" charset="0"/>
              </a:rPr>
              <a:t>The rules are created </a:t>
            </a:r>
            <a:r>
              <a:rPr lang="en-US" sz="2400" i="1" dirty="0">
                <a:latin typeface="+mj-lt"/>
                <a:cs typeface="Times New Roman" pitchFamily="18" charset="0"/>
              </a:rPr>
              <a:t>ad hoc</a:t>
            </a:r>
            <a:r>
              <a:rPr lang="en-US" sz="2400" dirty="0">
                <a:latin typeface="+mj-lt"/>
                <a:cs typeface="Times New Roman" pitchFamily="18" charset="0"/>
              </a:rPr>
              <a:t> and ODR systems are fragmented, which can lead into decreasing users‘ confidentiality in solving their disputes using non – binding methods</a:t>
            </a:r>
          </a:p>
          <a:p>
            <a:pPr algn="just">
              <a:spcBef>
                <a:spcPts val="1800"/>
              </a:spcBef>
            </a:pPr>
            <a:r>
              <a:rPr lang="en-US" sz="2400" dirty="0">
                <a:latin typeface="+mj-lt"/>
                <a:cs typeface="Times New Roman" pitchFamily="18" charset="0"/>
              </a:rPr>
              <a:t>It is impossible to decide the damages of the dispute</a:t>
            </a:r>
          </a:p>
          <a:p>
            <a:pPr algn="just">
              <a:spcBef>
                <a:spcPts val="1800"/>
              </a:spcBef>
            </a:pPr>
            <a:r>
              <a:rPr lang="en-US" sz="2400" dirty="0">
                <a:latin typeface="+mj-lt"/>
                <a:cs typeface="Times New Roman" pitchFamily="18" charset="0"/>
              </a:rPr>
              <a:t>Non – binding ODR enforcement mechanisms are fully workable when the transactions are repeating</a:t>
            </a:r>
          </a:p>
          <a:p>
            <a:pPr algn="just">
              <a:spcBef>
                <a:spcPts val="1800"/>
              </a:spcBef>
            </a:pPr>
            <a:r>
              <a:rPr lang="en-US" sz="2400" dirty="0">
                <a:latin typeface="+mj-lt"/>
                <a:cs typeface="Times New Roman" pitchFamily="18" charset="0"/>
              </a:rPr>
              <a:t>Convincing online businesses to finance ODR systems, thus to use ODR mechanisms</a:t>
            </a:r>
          </a:p>
        </p:txBody>
      </p:sp>
    </p:spTree>
    <p:extLst>
      <p:ext uri="{BB962C8B-B14F-4D97-AF65-F5344CB8AC3E}">
        <p14:creationId xmlns:p14="http://schemas.microsoft.com/office/powerpoint/2010/main" val="857996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52718"/>
            <a:ext cx="8784976" cy="1371600"/>
          </a:xfrm>
        </p:spPr>
        <p:txBody>
          <a:bodyPr>
            <a:normAutofit/>
          </a:bodyPr>
          <a:lstStyle/>
          <a:p>
            <a:r>
              <a:rPr lang="en-US" sz="2799" b="1" cap="small" dirty="0">
                <a:cs typeface="Times New Roman" pitchFamily="18" charset="0"/>
              </a:rPr>
              <a:t>Binding or Non – binding enforcement of ODR:</a:t>
            </a:r>
            <a:br>
              <a:rPr lang="en-US" sz="2799" b="1" cap="small" dirty="0">
                <a:cs typeface="Times New Roman" pitchFamily="18" charset="0"/>
              </a:rPr>
            </a:br>
            <a:r>
              <a:rPr lang="en-US" sz="2799" b="1" cap="small" dirty="0">
                <a:cs typeface="Times New Roman" pitchFamily="18" charset="0"/>
              </a:rPr>
              <a:t>The outcome?</a:t>
            </a:r>
            <a:endParaRPr lang="en-US" sz="2999"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fontScale="92500" lnSpcReduction="20000"/>
          </a:bodyPr>
          <a:lstStyle/>
          <a:p>
            <a:pPr algn="just"/>
            <a:r>
              <a:rPr lang="en-US" sz="2400" dirty="0">
                <a:latin typeface="+mj-lt"/>
                <a:cs typeface="Times New Roman" pitchFamily="18" charset="0"/>
              </a:rPr>
              <a:t>Binding ODR</a:t>
            </a:r>
          </a:p>
          <a:p>
            <a:pPr lvl="1" algn="just"/>
            <a:r>
              <a:rPr lang="en-US" sz="2300" dirty="0">
                <a:latin typeface="+mj-lt"/>
                <a:cs typeface="Times New Roman" pitchFamily="18" charset="0"/>
              </a:rPr>
              <a:t>International framework with NYC and national rules are the most convenient tool to be used in nonrecurring (</a:t>
            </a:r>
            <a:r>
              <a:rPr lang="en-US" sz="2300" i="1" dirty="0">
                <a:latin typeface="+mj-lt"/>
                <a:cs typeface="Times New Roman" pitchFamily="18" charset="0"/>
              </a:rPr>
              <a:t>single - shot</a:t>
            </a:r>
            <a:r>
              <a:rPr lang="en-US" sz="2300" dirty="0">
                <a:latin typeface="+mj-lt"/>
                <a:cs typeface="Times New Roman" pitchFamily="18" charset="0"/>
              </a:rPr>
              <a:t>) higher value especially in B2B transactions</a:t>
            </a:r>
          </a:p>
          <a:p>
            <a:pPr lvl="1" algn="just"/>
            <a:endParaRPr lang="en-US" sz="1900" dirty="0">
              <a:latin typeface="+mj-lt"/>
              <a:cs typeface="Times New Roman" pitchFamily="18" charset="0"/>
            </a:endParaRPr>
          </a:p>
          <a:p>
            <a:pPr algn="just"/>
            <a:r>
              <a:rPr lang="en-US" sz="2400" dirty="0">
                <a:latin typeface="+mj-lt"/>
                <a:cs typeface="Times New Roman" pitchFamily="18" charset="0"/>
              </a:rPr>
              <a:t>Non - binding ODR</a:t>
            </a:r>
          </a:p>
          <a:p>
            <a:pPr lvl="1" algn="just"/>
            <a:r>
              <a:rPr lang="en-US" sz="2300" dirty="0">
                <a:latin typeface="+mj-lt"/>
                <a:cs typeface="Times New Roman" pitchFamily="18" charset="0"/>
              </a:rPr>
              <a:t>Contract binding, does not establish </a:t>
            </a:r>
            <a:r>
              <a:rPr lang="en-US" sz="2300" i="1" dirty="0">
                <a:latin typeface="+mj-lt"/>
                <a:cs typeface="Times New Roman" pitchFamily="18" charset="0"/>
              </a:rPr>
              <a:t>res </a:t>
            </a:r>
            <a:r>
              <a:rPr lang="en-US" sz="2300" i="1" dirty="0" err="1">
                <a:latin typeface="+mj-lt"/>
                <a:cs typeface="Times New Roman" pitchFamily="18" charset="0"/>
              </a:rPr>
              <a:t>iudicata</a:t>
            </a:r>
            <a:endParaRPr lang="en-US" sz="2300" dirty="0">
              <a:latin typeface="+mj-lt"/>
              <a:cs typeface="Times New Roman" pitchFamily="18" charset="0"/>
            </a:endParaRPr>
          </a:p>
          <a:p>
            <a:pPr lvl="1" algn="just"/>
            <a:r>
              <a:rPr lang="en-US" sz="2300" dirty="0">
                <a:latin typeface="+mj-lt"/>
                <a:cs typeface="Times New Roman" pitchFamily="18" charset="0"/>
              </a:rPr>
              <a:t>The significant usability mainly in repeated (</a:t>
            </a:r>
            <a:r>
              <a:rPr lang="en-US" sz="2300" i="1" dirty="0">
                <a:latin typeface="+mj-lt"/>
                <a:cs typeface="Times New Roman" pitchFamily="18" charset="0"/>
              </a:rPr>
              <a:t>multiple – shot</a:t>
            </a:r>
            <a:r>
              <a:rPr lang="en-US" sz="2300" dirty="0">
                <a:latin typeface="+mj-lt"/>
                <a:cs typeface="Times New Roman" pitchFamily="18" charset="0"/>
              </a:rPr>
              <a:t>) B2C, C2C low – value, high - volume cases</a:t>
            </a:r>
            <a:endParaRPr lang="cs-CZ" sz="2300" dirty="0">
              <a:latin typeface="+mj-lt"/>
              <a:cs typeface="Times New Roman" pitchFamily="18" charset="0"/>
            </a:endParaRPr>
          </a:p>
          <a:p>
            <a:pPr lvl="1" algn="just"/>
            <a:r>
              <a:rPr lang="cs-CZ" sz="2300" dirty="0">
                <a:latin typeface="+mj-lt"/>
                <a:cs typeface="Times New Roman" pitchFamily="18" charset="0"/>
              </a:rPr>
              <a:t>1) </a:t>
            </a:r>
            <a:r>
              <a:rPr lang="cs-CZ" sz="2300" dirty="0" err="1">
                <a:latin typeface="+mj-lt"/>
                <a:cs typeface="Times New Roman" pitchFamily="18" charset="0"/>
              </a:rPr>
              <a:t>reputation</a:t>
            </a:r>
            <a:endParaRPr lang="cs-CZ" sz="2300" dirty="0">
              <a:latin typeface="+mj-lt"/>
              <a:cs typeface="Times New Roman" pitchFamily="18" charset="0"/>
            </a:endParaRPr>
          </a:p>
          <a:p>
            <a:pPr lvl="1" algn="just"/>
            <a:r>
              <a:rPr lang="cs-CZ" sz="2300" dirty="0">
                <a:latin typeface="+mj-lt"/>
                <a:cs typeface="Times New Roman" pitchFamily="18" charset="0"/>
              </a:rPr>
              <a:t>2) </a:t>
            </a:r>
            <a:r>
              <a:rPr lang="cs-CZ" sz="2300" dirty="0" err="1">
                <a:latin typeface="+mj-lt"/>
                <a:cs typeface="Times New Roman" pitchFamily="18" charset="0"/>
              </a:rPr>
              <a:t>escrow</a:t>
            </a:r>
            <a:r>
              <a:rPr lang="cs-CZ" sz="2300" dirty="0">
                <a:latin typeface="+mj-lt"/>
                <a:cs typeface="Times New Roman" pitchFamily="18" charset="0"/>
              </a:rPr>
              <a:t>/</a:t>
            </a:r>
            <a:r>
              <a:rPr lang="cs-CZ" sz="2300" dirty="0" err="1">
                <a:latin typeface="+mj-lt"/>
                <a:cs typeface="Times New Roman" pitchFamily="18" charset="0"/>
              </a:rPr>
              <a:t>chargeback</a:t>
            </a:r>
            <a:endParaRPr lang="en-US" sz="2300" dirty="0">
              <a:latin typeface="+mj-lt"/>
              <a:cs typeface="Times New Roman" pitchFamily="18" charset="0"/>
            </a:endParaRPr>
          </a:p>
          <a:p>
            <a:pPr lvl="1" algn="just"/>
            <a:endParaRPr lang="en-US" sz="2300" dirty="0">
              <a:latin typeface="+mj-lt"/>
              <a:cs typeface="Times New Roman" pitchFamily="18" charset="0"/>
            </a:endParaRPr>
          </a:p>
        </p:txBody>
      </p:sp>
    </p:spTree>
    <p:extLst>
      <p:ext uri="{BB962C8B-B14F-4D97-AF65-F5344CB8AC3E}">
        <p14:creationId xmlns:p14="http://schemas.microsoft.com/office/powerpoint/2010/main" val="54290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1264" cy="1371600"/>
          </a:xfrm>
        </p:spPr>
        <p:txBody>
          <a:bodyPr>
            <a:normAutofit/>
          </a:bodyPr>
          <a:lstStyle/>
          <a:p>
            <a:pPr eaLnBrk="1" fontAlgn="auto" hangingPunct="1">
              <a:spcAft>
                <a:spcPts val="0"/>
              </a:spcAft>
              <a:defRPr/>
            </a:pPr>
            <a:r>
              <a:rPr lang="cs-CZ" dirty="0" err="1"/>
              <a:t>Sqautters</a:t>
            </a:r>
            <a:r>
              <a:rPr lang="cs-CZ" dirty="0"/>
              <a:t> </a:t>
            </a:r>
            <a:r>
              <a:rPr lang="cs-CZ" dirty="0" err="1"/>
              <a:t>allowed</a:t>
            </a:r>
            <a:r>
              <a:rPr lang="cs-CZ" dirty="0"/>
              <a:t>?</a:t>
            </a:r>
            <a:endParaRPr lang="sk-SK" dirty="0"/>
          </a:p>
        </p:txBody>
      </p:sp>
      <p:sp>
        <p:nvSpPr>
          <p:cNvPr id="3" name="Zástupný symbol pro obsah 2"/>
          <p:cNvSpPr>
            <a:spLocks noGrp="1"/>
          </p:cNvSpPr>
          <p:nvPr>
            <p:ph idx="1"/>
          </p:nvPr>
        </p:nvSpPr>
        <p:spPr/>
        <p:txBody>
          <a:bodyPr/>
          <a:lstStyle/>
          <a:p>
            <a:endParaRPr lang="cs-CZ"/>
          </a:p>
        </p:txBody>
      </p:sp>
      <p:pic>
        <p:nvPicPr>
          <p:cNvPr id="1026" name="Picture 2" descr="\\flsrv\profiles\210290\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1" y="1844825"/>
            <a:ext cx="9008999" cy="506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79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p:cNvSpPr>
          <p:nvPr/>
        </p:nvSpPr>
        <p:spPr>
          <a:xfrm>
            <a:off x="762195" y="189390"/>
            <a:ext cx="6401494" cy="1341121"/>
          </a:xfrm>
          <a:prstGeom prst="rect">
            <a:avLst/>
          </a:prstGeom>
        </p:spPr>
        <p:txBody>
          <a:bodyPr vert="horz" lIns="109273" tIns="54636" rIns="109273" bIns="54636" anchor="b">
            <a:normAutofit/>
          </a:bodyPr>
          <a:lstStyle>
            <a:lvl1pPr algn="l" rtl="0" eaLnBrk="1" latinLnBrk="0" hangingPunct="1">
              <a:spcBef>
                <a:spcPct val="0"/>
              </a:spcBef>
              <a:buNone/>
              <a:defRPr kumimoji="0" lang="cs-CZ" sz="5000" kern="1200">
                <a:solidFill>
                  <a:schemeClr val="tx2"/>
                </a:solidFill>
                <a:latin typeface="+mj-lt"/>
                <a:ea typeface="+mj-ea"/>
                <a:cs typeface="+mj-cs"/>
              </a:defRPr>
            </a:lvl1pPr>
            <a:extLst/>
          </a:lstStyle>
          <a:p>
            <a:r>
              <a:rPr lang="en-GB" sz="2799" b="1" cap="small" dirty="0" err="1">
                <a:cs typeface="Times New Roman" pitchFamily="18" charset="0"/>
              </a:rPr>
              <a:t>Icann</a:t>
            </a:r>
            <a:r>
              <a:rPr lang="en-GB" sz="2799" b="1" cap="small" dirty="0">
                <a:cs typeface="Times New Roman" pitchFamily="18" charset="0"/>
              </a:rPr>
              <a:t> &amp; </a:t>
            </a:r>
            <a:r>
              <a:rPr lang="en-GB" sz="2799" b="1" cap="small" dirty="0" err="1">
                <a:cs typeface="Times New Roman" pitchFamily="18" charset="0"/>
              </a:rPr>
              <a:t>Udrp</a:t>
            </a:r>
            <a:r>
              <a:rPr lang="cs-CZ" sz="2799" b="1" cap="small" dirty="0">
                <a:cs typeface="Times New Roman" pitchFamily="18" charset="0"/>
              </a:rPr>
              <a:t> (</a:t>
            </a:r>
            <a:r>
              <a:rPr lang="cs-CZ" sz="2799" b="1" cap="small" dirty="0" err="1">
                <a:cs typeface="Times New Roman" pitchFamily="18" charset="0"/>
              </a:rPr>
              <a:t>something</a:t>
            </a:r>
            <a:r>
              <a:rPr lang="cs-CZ" sz="2799" b="1" cap="small" dirty="0">
                <a:cs typeface="Times New Roman" pitchFamily="18" charset="0"/>
              </a:rPr>
              <a:t> in </a:t>
            </a:r>
            <a:r>
              <a:rPr lang="cs-CZ" sz="2799" b="1" cap="small" dirty="0" err="1">
                <a:cs typeface="Times New Roman" pitchFamily="18" charset="0"/>
              </a:rPr>
              <a:t>between</a:t>
            </a:r>
            <a:r>
              <a:rPr lang="cs-CZ" sz="2799" b="1" cap="small" dirty="0">
                <a:cs typeface="Times New Roman" pitchFamily="18" charset="0"/>
              </a:rPr>
              <a:t>)</a:t>
            </a:r>
            <a:r>
              <a:rPr lang="en-GB" sz="2799" b="1" cap="small" dirty="0">
                <a:cs typeface="Times New Roman" pitchFamily="18" charset="0"/>
              </a:rPr>
              <a:t> </a:t>
            </a:r>
            <a:endParaRPr lang="en-GB" sz="2999" dirty="0"/>
          </a:p>
        </p:txBody>
      </p:sp>
      <p:sp>
        <p:nvSpPr>
          <p:cNvPr id="8" name="Rectangle 2"/>
          <p:cNvSpPr>
            <a:spLocks noGrp="1"/>
          </p:cNvSpPr>
          <p:nvPr>
            <p:ph sz="quarter" idx="4294967295"/>
          </p:nvPr>
        </p:nvSpPr>
        <p:spPr>
          <a:xfrm>
            <a:off x="612477" y="2349130"/>
            <a:ext cx="8207012" cy="4267200"/>
          </a:xfrm>
          <a:prstGeom prst="rect">
            <a:avLst/>
          </a:prstGeom>
        </p:spPr>
        <p:txBody>
          <a:bodyPr anchor="ctr">
            <a:normAutofit lnSpcReduction="10000"/>
          </a:bodyPr>
          <a:lstStyle/>
          <a:p>
            <a:pPr lvl="1" algn="just"/>
            <a:endParaRPr lang="en-GB" dirty="0">
              <a:latin typeface="Calibri" panose="020F0502020204030204" pitchFamily="34" charset="0"/>
              <a:cs typeface="Times New Roman" pitchFamily="18" charset="0"/>
            </a:endParaRPr>
          </a:p>
          <a:p>
            <a:pPr lvl="1" algn="just"/>
            <a:r>
              <a:rPr lang="en-GB" dirty="0">
                <a:latin typeface="Calibri" panose="020F0502020204030204" pitchFamily="34" charset="0"/>
                <a:cs typeface="Times New Roman" pitchFamily="18" charset="0"/>
              </a:rPr>
              <a:t>In the beginning, when the party registers the domain name, </a:t>
            </a:r>
            <a:r>
              <a:rPr lang="cs-CZ" dirty="0" err="1">
                <a:latin typeface="Calibri" panose="020F0502020204030204" pitchFamily="34" charset="0"/>
                <a:cs typeface="Times New Roman" pitchFamily="18" charset="0"/>
              </a:rPr>
              <a:t>it</a:t>
            </a:r>
            <a:r>
              <a:rPr lang="cs-CZ" dirty="0">
                <a:latin typeface="Calibri" panose="020F0502020204030204" pitchFamily="34" charset="0"/>
                <a:cs typeface="Times New Roman" pitchFamily="18" charset="0"/>
              </a:rPr>
              <a:t> </a:t>
            </a:r>
            <a:r>
              <a:rPr lang="en-GB" dirty="0">
                <a:latin typeface="Calibri" panose="020F0502020204030204" pitchFamily="34" charset="0"/>
                <a:cs typeface="Times New Roman" pitchFamily="18" charset="0"/>
              </a:rPr>
              <a:t>agrees to undergo an online </a:t>
            </a:r>
            <a:r>
              <a:rPr lang="cs-CZ" dirty="0" err="1">
                <a:latin typeface="Calibri" panose="020F0502020204030204" pitchFamily="34" charset="0"/>
                <a:cs typeface="Times New Roman" pitchFamily="18" charset="0"/>
              </a:rPr>
              <a:t>dispute</a:t>
            </a:r>
            <a:r>
              <a:rPr lang="cs-CZ" dirty="0">
                <a:latin typeface="Calibri" panose="020F0502020204030204" pitchFamily="34" charset="0"/>
                <a:cs typeface="Times New Roman" pitchFamily="18" charset="0"/>
              </a:rPr>
              <a:t> settlement</a:t>
            </a:r>
            <a:r>
              <a:rPr lang="en-GB" dirty="0">
                <a:latin typeface="Calibri" panose="020F0502020204030204" pitchFamily="34" charset="0"/>
                <a:cs typeface="Times New Roman" pitchFamily="18" charset="0"/>
              </a:rPr>
              <a:t> if someone files a complaint about his registered domain name</a:t>
            </a:r>
            <a:r>
              <a:rPr lang="cs-CZ" dirty="0">
                <a:latin typeface="Calibri" panose="020F0502020204030204" pitchFamily="34" charset="0"/>
                <a:cs typeface="Times New Roman" pitchFamily="18" charset="0"/>
              </a:rPr>
              <a:t> in </a:t>
            </a:r>
            <a:r>
              <a:rPr lang="cs-CZ" dirty="0" err="1">
                <a:latin typeface="Calibri" panose="020F0502020204030204" pitchFamily="34" charset="0"/>
                <a:cs typeface="Times New Roman" pitchFamily="18" charset="0"/>
              </a:rPr>
              <a:t>the</a:t>
            </a:r>
            <a:r>
              <a:rPr lang="cs-CZ" dirty="0">
                <a:latin typeface="Calibri" panose="020F0502020204030204" pitchFamily="34" charset="0"/>
                <a:cs typeface="Times New Roman" pitchFamily="18" charset="0"/>
              </a:rPr>
              <a:t> </a:t>
            </a:r>
            <a:r>
              <a:rPr lang="cs-CZ" dirty="0" err="1">
                <a:latin typeface="Calibri" panose="020F0502020204030204" pitchFamily="34" charset="0"/>
                <a:cs typeface="Times New Roman" pitchFamily="18" charset="0"/>
              </a:rPr>
              <a:t>future</a:t>
            </a:r>
            <a:endParaRPr lang="en-GB" dirty="0">
              <a:latin typeface="Calibri" panose="020F0502020204030204" pitchFamily="34" charset="0"/>
              <a:cs typeface="Times New Roman" pitchFamily="18" charset="0"/>
            </a:endParaRPr>
          </a:p>
          <a:p>
            <a:pPr lvl="1" algn="just"/>
            <a:r>
              <a:rPr lang="en-GB" dirty="0">
                <a:latin typeface="Calibri" panose="020F0502020204030204" pitchFamily="34" charset="0"/>
                <a:cs typeface="Times New Roman" pitchFamily="18" charset="0"/>
              </a:rPr>
              <a:t>ICANN as the organization securing top – level domain names is the only one responsible for enforcing the rules in this area using UDRP (Uniform Domain-Name Dispute-Resolution Policy)</a:t>
            </a:r>
          </a:p>
          <a:p>
            <a:pPr lvl="1" algn="just"/>
            <a:endParaRPr lang="en-GB" dirty="0">
              <a:latin typeface="Calibri" panose="020F0502020204030204" pitchFamily="34" charset="0"/>
              <a:cs typeface="Times New Roman" pitchFamily="18" charset="0"/>
            </a:endParaRPr>
          </a:p>
          <a:p>
            <a:pPr lvl="1" algn="just"/>
            <a:r>
              <a:rPr lang="en-GB" sz="1900" b="1" cap="small" dirty="0">
                <a:latin typeface="Calibri" panose="020F0502020204030204" pitchFamily="34" charset="0"/>
                <a:cs typeface="Times New Roman" pitchFamily="18" charset="0"/>
              </a:rPr>
              <a:t>The enforcement</a:t>
            </a:r>
          </a:p>
          <a:p>
            <a:pPr lvl="2" algn="just"/>
            <a:r>
              <a:rPr lang="en-GB" sz="1600" dirty="0">
                <a:latin typeface="Calibri" panose="020F0502020204030204" pitchFamily="34" charset="0"/>
                <a:cs typeface="Times New Roman" pitchFamily="18" charset="0"/>
              </a:rPr>
              <a:t>If the complainant loses, the holder of the domain name remains the owner</a:t>
            </a:r>
          </a:p>
          <a:p>
            <a:pPr lvl="2" algn="just"/>
            <a:r>
              <a:rPr lang="en-GB" sz="1600" dirty="0">
                <a:latin typeface="Calibri" panose="020F0502020204030204" pitchFamily="34" charset="0"/>
                <a:cs typeface="Times New Roman" pitchFamily="18" charset="0"/>
              </a:rPr>
              <a:t>If the complainant wins, the domain name is transferred by ICANN to the complainant</a:t>
            </a:r>
          </a:p>
          <a:p>
            <a:pPr lvl="2" algn="just"/>
            <a:r>
              <a:rPr lang="en-GB" sz="1600" dirty="0">
                <a:latin typeface="Calibri" panose="020F0502020204030204" pitchFamily="34" charset="0"/>
                <a:cs typeface="Times New Roman" pitchFamily="18" charset="0"/>
              </a:rPr>
              <a:t>The court proceeding are possible, but rarely used. The court however follows previous decision made by UDRP arbitration process.</a:t>
            </a:r>
          </a:p>
        </p:txBody>
      </p:sp>
      <p:pic>
        <p:nvPicPr>
          <p:cNvPr id="1026" name="Picture 2" descr="C:\Users\Loutocký\Desktop\ican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3689" y="176304"/>
            <a:ext cx="1963398" cy="130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257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1400"/>
            <a:ext cx="6244122" cy="7284809"/>
          </a:xfrm>
          <a:prstGeom prst="rect">
            <a:avLst/>
          </a:prstGeom>
        </p:spPr>
      </p:pic>
    </p:spTree>
    <p:extLst>
      <p:ext uri="{BB962C8B-B14F-4D97-AF65-F5344CB8AC3E}">
        <p14:creationId xmlns:p14="http://schemas.microsoft.com/office/powerpoint/2010/main" val="2075480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52718"/>
            <a:ext cx="7643192" cy="1371600"/>
          </a:xfrm>
        </p:spPr>
        <p:txBody>
          <a:bodyPr>
            <a:normAutofit/>
          </a:bodyPr>
          <a:lstStyle/>
          <a:p>
            <a:r>
              <a:rPr lang="cs-CZ" sz="3200" b="1" cap="small" dirty="0" err="1">
                <a:cs typeface="Times New Roman" pitchFamily="18" charset="0"/>
              </a:rPr>
              <a:t>Stay</a:t>
            </a:r>
            <a:r>
              <a:rPr lang="cs-CZ" sz="3200" b="1" cap="small" dirty="0">
                <a:cs typeface="Times New Roman" pitchFamily="18" charset="0"/>
              </a:rPr>
              <a:t> </a:t>
            </a:r>
            <a:r>
              <a:rPr lang="cs-CZ" sz="3200" b="1" cap="small" dirty="0" err="1">
                <a:cs typeface="Times New Roman" pitchFamily="18" charset="0"/>
              </a:rPr>
              <a:t>sober</a:t>
            </a:r>
            <a:r>
              <a:rPr lang="cs-CZ" sz="3200" b="1" cap="small" dirty="0">
                <a:cs typeface="Times New Roman" pitchFamily="18" charset="0"/>
              </a:rPr>
              <a:t> (ODR </a:t>
            </a:r>
            <a:r>
              <a:rPr lang="cs-CZ" sz="3200" b="1" cap="small" dirty="0" err="1">
                <a:cs typeface="Times New Roman" pitchFamily="18" charset="0"/>
              </a:rPr>
              <a:t>won‘t</a:t>
            </a:r>
            <a:r>
              <a:rPr lang="cs-CZ" sz="3200" b="1" cap="small" dirty="0">
                <a:cs typeface="Times New Roman" pitchFamily="18" charset="0"/>
              </a:rPr>
              <a:t> </a:t>
            </a:r>
            <a:r>
              <a:rPr lang="cs-CZ" sz="3200" b="1" cap="small" dirty="0" err="1">
                <a:cs typeface="Times New Roman" pitchFamily="18" charset="0"/>
              </a:rPr>
              <a:t>save</a:t>
            </a:r>
            <a:r>
              <a:rPr lang="cs-CZ" sz="3200" b="1" cap="small" dirty="0">
                <a:cs typeface="Times New Roman" pitchFamily="18" charset="0"/>
              </a:rPr>
              <a:t> </a:t>
            </a:r>
            <a:r>
              <a:rPr lang="cs-CZ" sz="3200" b="1" cap="small" dirty="0" err="1">
                <a:cs typeface="Times New Roman" pitchFamily="18" charset="0"/>
              </a:rPr>
              <a:t>the</a:t>
            </a:r>
            <a:r>
              <a:rPr lang="cs-CZ" sz="3200" b="1" cap="small" dirty="0">
                <a:cs typeface="Times New Roman" pitchFamily="18" charset="0"/>
              </a:rPr>
              <a:t> </a:t>
            </a:r>
            <a:r>
              <a:rPr lang="cs-CZ" sz="3200" b="1" cap="small" dirty="0" err="1">
                <a:cs typeface="Times New Roman" pitchFamily="18" charset="0"/>
              </a:rPr>
              <a:t>world</a:t>
            </a:r>
            <a:r>
              <a:rPr lang="cs-CZ" sz="3200" b="1" cap="small" dirty="0">
                <a:cs typeface="Times New Roman" pitchFamily="18" charset="0"/>
              </a:rPr>
              <a:t>)</a:t>
            </a:r>
            <a:endParaRPr lang="en-US"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lnSpcReduction="10000"/>
          </a:bodyPr>
          <a:lstStyle/>
          <a:p>
            <a:pPr marL="457200" indent="-457200" algn="just">
              <a:buClr>
                <a:schemeClr val="tx2"/>
              </a:buClr>
              <a:buFont typeface="Arial" panose="020B0604020202020204" pitchFamily="34" charset="0"/>
              <a:buChar char="•"/>
            </a:pPr>
            <a:r>
              <a:rPr lang="en-US" sz="2400" dirty="0">
                <a:latin typeface="+mj-lt"/>
                <a:cs typeface="Times New Roman" pitchFamily="18" charset="0"/>
              </a:rPr>
              <a:t>Modern technologies help with access to justice, but it can‘t be overrated</a:t>
            </a:r>
          </a:p>
          <a:p>
            <a:pPr marL="457200" indent="-457200" algn="just">
              <a:buClr>
                <a:schemeClr val="tx2"/>
              </a:buClr>
              <a:buFont typeface="Arial" panose="020B0604020202020204" pitchFamily="34" charset="0"/>
              <a:buChar char="•"/>
            </a:pPr>
            <a:r>
              <a:rPr lang="en-US" sz="2400" dirty="0">
                <a:latin typeface="+mj-lt"/>
                <a:cs typeface="Times New Roman" pitchFamily="18" charset="0"/>
              </a:rPr>
              <a:t>The dispute can</a:t>
            </a:r>
            <a:r>
              <a:rPr lang="cs-CZ" sz="2400" dirty="0">
                <a:latin typeface="+mj-lt"/>
                <a:cs typeface="Times New Roman" pitchFamily="18" charset="0"/>
              </a:rPr>
              <a:t> </a:t>
            </a:r>
            <a:r>
              <a:rPr lang="cs-CZ" sz="2400" dirty="0" err="1">
                <a:latin typeface="+mj-lt"/>
                <a:cs typeface="Times New Roman" pitchFamily="18" charset="0"/>
              </a:rPr>
              <a:t>still</a:t>
            </a:r>
            <a:r>
              <a:rPr lang="en-US" sz="2400" dirty="0">
                <a:latin typeface="+mj-lt"/>
                <a:cs typeface="Times New Roman" pitchFamily="18" charset="0"/>
              </a:rPr>
              <a:t> be decided also without using modern technologies</a:t>
            </a:r>
          </a:p>
          <a:p>
            <a:pPr marL="457200" indent="-457200" algn="just">
              <a:buClr>
                <a:schemeClr val="tx2"/>
              </a:buClr>
              <a:buFont typeface="Arial" panose="020B0604020202020204" pitchFamily="34" charset="0"/>
              <a:buChar char="•"/>
            </a:pPr>
            <a:r>
              <a:rPr lang="en-US" sz="2400" dirty="0">
                <a:latin typeface="+mj-lt"/>
                <a:cs typeface="Times New Roman" pitchFamily="18" charset="0"/>
              </a:rPr>
              <a:t>Full utilization of online communication, online file management, etc. isn‘t absolute condition to decide the case</a:t>
            </a:r>
          </a:p>
          <a:p>
            <a:pPr marL="457200" indent="-457200" algn="just">
              <a:buClr>
                <a:schemeClr val="tx2"/>
              </a:buClr>
              <a:buFont typeface="Arial" panose="020B0604020202020204" pitchFamily="34" charset="0"/>
              <a:buChar char="•"/>
            </a:pPr>
            <a:r>
              <a:rPr lang="en-US" sz="2400" dirty="0">
                <a:latin typeface="+mj-lt"/>
                <a:cs typeface="Times New Roman" pitchFamily="18" charset="0"/>
              </a:rPr>
              <a:t>However all those tools significantly speed up the process and help the parties to </a:t>
            </a:r>
            <a:r>
              <a:rPr lang="cs-CZ" sz="2400" dirty="0" err="1">
                <a:latin typeface="+mj-lt"/>
                <a:cs typeface="Times New Roman" pitchFamily="18" charset="0"/>
              </a:rPr>
              <a:t>solve</a:t>
            </a:r>
            <a:r>
              <a:rPr lang="en-US" sz="2400" dirty="0">
                <a:latin typeface="+mj-lt"/>
                <a:cs typeface="Times New Roman" pitchFamily="18" charset="0"/>
              </a:rPr>
              <a:t> their case</a:t>
            </a:r>
            <a:endParaRPr lang="en-US" sz="2300" dirty="0">
              <a:latin typeface="+mj-lt"/>
              <a:cs typeface="Times New Roman" pitchFamily="18" charset="0"/>
            </a:endParaRPr>
          </a:p>
        </p:txBody>
      </p:sp>
    </p:spTree>
    <p:extLst>
      <p:ext uri="{BB962C8B-B14F-4D97-AF65-F5344CB8AC3E}">
        <p14:creationId xmlns:p14="http://schemas.microsoft.com/office/powerpoint/2010/main" val="1658667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cs-CZ" sz="2799" b="1" cap="small" dirty="0" err="1">
                <a:cs typeface="Times New Roman" pitchFamily="18" charset="0"/>
              </a:rPr>
              <a:t>Future</a:t>
            </a:r>
            <a:r>
              <a:rPr lang="cs-CZ" sz="2799" b="1" cap="small" dirty="0">
                <a:cs typeface="Times New Roman" pitchFamily="18" charset="0"/>
              </a:rPr>
              <a:t>?</a:t>
            </a:r>
            <a:endParaRPr lang="en-US" sz="2999"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en-US" sz="2400" dirty="0">
                <a:latin typeface="+mj-lt"/>
                <a:cs typeface="Times New Roman" pitchFamily="18" charset="0"/>
              </a:rPr>
              <a:t>Lex </a:t>
            </a:r>
            <a:r>
              <a:rPr lang="en-US" sz="2400" dirty="0" err="1">
                <a:latin typeface="+mj-lt"/>
                <a:cs typeface="Times New Roman" pitchFamily="18" charset="0"/>
              </a:rPr>
              <a:t>informatica</a:t>
            </a:r>
            <a:r>
              <a:rPr lang="en-US" sz="2400" dirty="0">
                <a:latin typeface="+mj-lt"/>
                <a:cs typeface="Times New Roman" pitchFamily="18" charset="0"/>
              </a:rPr>
              <a:t> – development, existence?</a:t>
            </a:r>
          </a:p>
          <a:p>
            <a:pPr algn="just"/>
            <a:r>
              <a:rPr lang="en-US" sz="2400" dirty="0">
                <a:latin typeface="+mj-lt"/>
                <a:cs typeface="Times New Roman" pitchFamily="18" charset="0"/>
              </a:rPr>
              <a:t>Necessary investment</a:t>
            </a:r>
            <a:endParaRPr lang="cs-CZ" sz="2400" dirty="0">
              <a:latin typeface="+mj-lt"/>
              <a:cs typeface="Times New Roman" pitchFamily="18" charset="0"/>
            </a:endParaRPr>
          </a:p>
          <a:p>
            <a:pPr algn="just"/>
            <a:r>
              <a:rPr lang="en-US" sz="2400" dirty="0">
                <a:latin typeface="+mj-lt"/>
                <a:cs typeface="Times New Roman" pitchFamily="18" charset="0"/>
              </a:rPr>
              <a:t>Possible application not only in e – commerce, but also in other smaller disputes:</a:t>
            </a:r>
          </a:p>
          <a:p>
            <a:pPr lvl="1" algn="just"/>
            <a:r>
              <a:rPr lang="en-US" b="1" dirty="0">
                <a:latin typeface="+mj-lt"/>
                <a:cs typeface="Times New Roman" pitchFamily="18" charset="0"/>
              </a:rPr>
              <a:t>Telecommunications, energetics</a:t>
            </a:r>
            <a:r>
              <a:rPr lang="cs-CZ" b="1" dirty="0">
                <a:latin typeface="+mj-lt"/>
                <a:cs typeface="Times New Roman" pitchFamily="18" charset="0"/>
              </a:rPr>
              <a:t>, </a:t>
            </a:r>
            <a:r>
              <a:rPr lang="cs-CZ" b="1" dirty="0" err="1">
                <a:latin typeface="+mj-lt"/>
                <a:cs typeface="Times New Roman" pitchFamily="18" charset="0"/>
              </a:rPr>
              <a:t>etc</a:t>
            </a:r>
            <a:r>
              <a:rPr lang="cs-CZ" b="1" dirty="0">
                <a:latin typeface="+mj-lt"/>
                <a:cs typeface="Times New Roman" pitchFamily="18" charset="0"/>
              </a:rPr>
              <a:t>.</a:t>
            </a:r>
            <a:endParaRPr lang="en-US" b="1" dirty="0">
              <a:latin typeface="+mj-lt"/>
              <a:cs typeface="Times New Roman" pitchFamily="18" charset="0"/>
            </a:endParaRPr>
          </a:p>
          <a:p>
            <a:pPr algn="just"/>
            <a:r>
              <a:rPr lang="en-US" sz="2400" dirty="0">
                <a:latin typeface="+mj-lt"/>
                <a:cs typeface="Times New Roman" pitchFamily="18" charset="0"/>
              </a:rPr>
              <a:t>ODR tools can be applied in court proceedings</a:t>
            </a:r>
            <a:endParaRPr lang="en-US" sz="2300" dirty="0">
              <a:latin typeface="+mj-lt"/>
              <a:cs typeface="Times New Roman" pitchFamily="18" charset="0"/>
            </a:endParaRPr>
          </a:p>
        </p:txBody>
      </p:sp>
    </p:spTree>
    <p:extLst>
      <p:ext uri="{BB962C8B-B14F-4D97-AF65-F5344CB8AC3E}">
        <p14:creationId xmlns:p14="http://schemas.microsoft.com/office/powerpoint/2010/main" val="7331825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87524" y="260648"/>
            <a:ext cx="8568952" cy="1371600"/>
          </a:xfrm>
        </p:spPr>
        <p:txBody>
          <a:bodyPr>
            <a:normAutofit/>
          </a:bodyPr>
          <a:lstStyle/>
          <a:p>
            <a:pPr lvl="0"/>
            <a:r>
              <a:rPr lang="cs-CZ" b="1" dirty="0" err="1"/>
              <a:t>Future</a:t>
            </a:r>
            <a:r>
              <a:rPr lang="cs-CZ" b="1" dirty="0"/>
              <a:t> </a:t>
            </a:r>
            <a:r>
              <a:rPr lang="cs-CZ" b="1" dirty="0" err="1"/>
              <a:t>of</a:t>
            </a:r>
            <a:r>
              <a:rPr lang="cs-CZ" b="1" dirty="0"/>
              <a:t> ODR - </a:t>
            </a:r>
            <a:r>
              <a:rPr lang="cs-CZ" b="1" dirty="0" err="1"/>
              <a:t>ejustice</a:t>
            </a:r>
            <a:endParaRPr lang="cs-CZ" b="1" dirty="0"/>
          </a:p>
        </p:txBody>
      </p:sp>
      <p:sp>
        <p:nvSpPr>
          <p:cNvPr id="6" name="Rectangle 2">
            <a:extLst>
              <a:ext uri="{FF2B5EF4-FFF2-40B4-BE49-F238E27FC236}">
                <a16:creationId xmlns:a16="http://schemas.microsoft.com/office/drawing/2014/main" id="{EEE12761-E17B-4374-AF3C-D8C2E950AD6D}"/>
              </a:ext>
            </a:extLst>
          </p:cNvPr>
          <p:cNvSpPr txBox="1">
            <a:spLocks/>
          </p:cNvSpPr>
          <p:nvPr/>
        </p:nvSpPr>
        <p:spPr>
          <a:xfrm>
            <a:off x="612248" y="1834657"/>
            <a:ext cx="7274193" cy="5039393"/>
          </a:xfrm>
          <a:prstGeom prst="rect">
            <a:avLst/>
          </a:prstGeom>
        </p:spPr>
        <p:txBody>
          <a:bodyPr vert="horz" lIns="91422" tIns="45711" rIns="91422" bIns="45711" rtlCol="0" anchor="ct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lvl="1" algn="just"/>
            <a:r>
              <a:rPr lang="cs-CZ" dirty="0" err="1"/>
              <a:t>Multi</a:t>
            </a:r>
            <a:r>
              <a:rPr lang="cs-CZ" dirty="0"/>
              <a:t>-step </a:t>
            </a:r>
            <a:r>
              <a:rPr lang="cs-CZ" dirty="0" err="1"/>
              <a:t>process</a:t>
            </a:r>
            <a:r>
              <a:rPr lang="cs-CZ" dirty="0"/>
              <a:t>:</a:t>
            </a:r>
          </a:p>
          <a:p>
            <a:pPr lvl="1" algn="just"/>
            <a:r>
              <a:rPr lang="cs-CZ" sz="2400" b="1" dirty="0">
                <a:latin typeface="+mj-lt"/>
              </a:rPr>
              <a:t>1) </a:t>
            </a:r>
            <a:r>
              <a:rPr lang="cs-CZ" sz="2400" b="1" dirty="0" err="1">
                <a:latin typeface="+mj-lt"/>
              </a:rPr>
              <a:t>negotiation</a:t>
            </a:r>
            <a:endParaRPr lang="cs-CZ" sz="2400" b="1" dirty="0">
              <a:latin typeface="+mj-lt"/>
            </a:endParaRPr>
          </a:p>
          <a:p>
            <a:pPr lvl="1" algn="just"/>
            <a:r>
              <a:rPr lang="cs-CZ" sz="2400" b="1" dirty="0">
                <a:latin typeface="+mj-lt"/>
              </a:rPr>
              <a:t>2) </a:t>
            </a:r>
            <a:r>
              <a:rPr lang="cs-CZ" sz="2400" b="1" dirty="0" err="1">
                <a:latin typeface="+mj-lt"/>
              </a:rPr>
              <a:t>mediation</a:t>
            </a:r>
            <a:endParaRPr lang="cs-CZ" sz="2400" b="1" dirty="0">
              <a:latin typeface="+mj-lt"/>
            </a:endParaRPr>
          </a:p>
          <a:p>
            <a:pPr lvl="1" algn="just"/>
            <a:r>
              <a:rPr lang="cs-CZ" sz="2400" b="1" dirty="0">
                <a:latin typeface="+mj-lt"/>
              </a:rPr>
              <a:t>3) </a:t>
            </a:r>
            <a:r>
              <a:rPr lang="cs-CZ" sz="2400" b="1" dirty="0" err="1">
                <a:latin typeface="+mj-lt"/>
              </a:rPr>
              <a:t>binding</a:t>
            </a:r>
            <a:r>
              <a:rPr lang="cs-CZ" sz="2400" b="1" dirty="0">
                <a:latin typeface="+mj-lt"/>
              </a:rPr>
              <a:t> </a:t>
            </a:r>
            <a:r>
              <a:rPr lang="cs-CZ" sz="2400" b="1" dirty="0" err="1">
                <a:latin typeface="+mj-lt"/>
              </a:rPr>
              <a:t>decision-making</a:t>
            </a:r>
            <a:r>
              <a:rPr lang="cs-CZ" sz="2400" b="1" dirty="0">
                <a:latin typeface="+mj-lt"/>
              </a:rPr>
              <a:t> </a:t>
            </a:r>
            <a:r>
              <a:rPr lang="cs-CZ" sz="2400" b="1" dirty="0" err="1">
                <a:latin typeface="+mj-lt"/>
              </a:rPr>
              <a:t>process</a:t>
            </a:r>
            <a:endParaRPr lang="cs-CZ" sz="2400" b="1" dirty="0">
              <a:latin typeface="+mj-lt"/>
            </a:endParaRPr>
          </a:p>
          <a:p>
            <a:pPr lvl="1" algn="just"/>
            <a:endParaRPr lang="cs-CZ" sz="2400" b="1" dirty="0">
              <a:latin typeface="+mj-lt"/>
            </a:endParaRPr>
          </a:p>
          <a:p>
            <a:pPr lvl="1" algn="just"/>
            <a:r>
              <a:rPr lang="en-GB" dirty="0"/>
              <a:t>The courts would manage whole process, transfer available information to the next stages, and ultimately process the court's decision when linking non-binding decision-making to the judicial </a:t>
            </a:r>
            <a:r>
              <a:rPr lang="en-GB" dirty="0" err="1"/>
              <a:t>syst</a:t>
            </a:r>
            <a:r>
              <a:rPr lang="cs-CZ" dirty="0"/>
              <a:t>e</a:t>
            </a:r>
            <a:r>
              <a:rPr lang="en-GB" dirty="0"/>
              <a:t>m</a:t>
            </a:r>
            <a:endParaRPr lang="cs-CZ" dirty="0"/>
          </a:p>
          <a:p>
            <a:pPr marL="274320" lvl="1" indent="0" algn="just">
              <a:buNone/>
            </a:pPr>
            <a:r>
              <a:rPr lang="cs-CZ" dirty="0"/>
              <a:t>	→ </a:t>
            </a:r>
            <a:r>
              <a:rPr lang="cs-CZ" dirty="0" err="1"/>
              <a:t>the</a:t>
            </a:r>
            <a:r>
              <a:rPr lang="cs-CZ" dirty="0"/>
              <a:t> </a:t>
            </a:r>
            <a:r>
              <a:rPr lang="cs-CZ" dirty="0" err="1"/>
              <a:t>courts</a:t>
            </a:r>
            <a:r>
              <a:rPr lang="cs-CZ" dirty="0"/>
              <a:t> </a:t>
            </a:r>
            <a:r>
              <a:rPr lang="cs-CZ" dirty="0" err="1"/>
              <a:t>would</a:t>
            </a:r>
            <a:r>
              <a:rPr lang="cs-CZ" dirty="0"/>
              <a:t> </a:t>
            </a:r>
            <a:r>
              <a:rPr lang="cs-CZ" dirty="0" err="1"/>
              <a:t>be</a:t>
            </a:r>
            <a:r>
              <a:rPr lang="cs-CZ" dirty="0"/>
              <a:t> </a:t>
            </a:r>
            <a:r>
              <a:rPr lang="cs-CZ" dirty="0" err="1"/>
              <a:t>shielding</a:t>
            </a:r>
            <a:r>
              <a:rPr lang="cs-CZ" dirty="0"/>
              <a:t> </a:t>
            </a:r>
            <a:r>
              <a:rPr lang="cs-CZ" dirty="0" err="1"/>
              <a:t>whole</a:t>
            </a:r>
            <a:r>
              <a:rPr lang="cs-CZ" dirty="0"/>
              <a:t> </a:t>
            </a:r>
            <a:r>
              <a:rPr lang="cs-CZ" dirty="0" err="1"/>
              <a:t>process</a:t>
            </a:r>
            <a:r>
              <a:rPr lang="cs-CZ" dirty="0"/>
              <a:t> and 	</a:t>
            </a:r>
            <a:r>
              <a:rPr lang="cs-CZ" dirty="0" err="1"/>
              <a:t>offer</a:t>
            </a:r>
            <a:r>
              <a:rPr lang="cs-CZ" dirty="0"/>
              <a:t> </a:t>
            </a:r>
            <a:r>
              <a:rPr lang="cs-CZ" dirty="0" err="1"/>
              <a:t>whole</a:t>
            </a:r>
            <a:r>
              <a:rPr lang="cs-CZ" dirty="0"/>
              <a:t> </a:t>
            </a:r>
            <a:r>
              <a:rPr lang="cs-CZ" dirty="0" err="1"/>
              <a:t>technologiacal</a:t>
            </a:r>
            <a:r>
              <a:rPr lang="cs-CZ" dirty="0"/>
              <a:t> environment and </a:t>
            </a:r>
            <a:r>
              <a:rPr lang="cs-CZ" dirty="0" err="1"/>
              <a:t>tools</a:t>
            </a:r>
            <a:r>
              <a:rPr lang="cs-CZ" dirty="0"/>
              <a:t>)</a:t>
            </a:r>
          </a:p>
        </p:txBody>
      </p:sp>
    </p:spTree>
    <p:extLst>
      <p:ext uri="{BB962C8B-B14F-4D97-AF65-F5344CB8AC3E}">
        <p14:creationId xmlns:p14="http://schemas.microsoft.com/office/powerpoint/2010/main" val="39659755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cs-CZ" sz="2799" b="1" cap="small" dirty="0" err="1">
                <a:cs typeface="Times New Roman" pitchFamily="18" charset="0"/>
              </a:rPr>
              <a:t>Back</a:t>
            </a:r>
            <a:r>
              <a:rPr lang="cs-CZ" sz="2799" b="1" cap="small" dirty="0">
                <a:cs typeface="Times New Roman" pitchFamily="18" charset="0"/>
              </a:rPr>
              <a:t> to UDRP</a:t>
            </a:r>
            <a:endParaRPr lang="en-US" sz="2999"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cs-CZ" sz="2400" dirty="0" err="1">
                <a:latin typeface="+mj-lt"/>
                <a:cs typeface="Times New Roman" pitchFamily="18" charset="0"/>
              </a:rPr>
              <a:t>What</a:t>
            </a:r>
            <a:r>
              <a:rPr lang="cs-CZ" sz="2400" dirty="0">
                <a:latin typeface="+mj-lt"/>
                <a:cs typeface="Times New Roman" pitchFamily="18" charset="0"/>
              </a:rPr>
              <a:t> </a:t>
            </a:r>
            <a:r>
              <a:rPr lang="cs-CZ" sz="2400" dirty="0" err="1">
                <a:latin typeface="+mj-lt"/>
                <a:cs typeface="Times New Roman" pitchFamily="18" charset="0"/>
              </a:rPr>
              <a:t>is</a:t>
            </a:r>
            <a:r>
              <a:rPr lang="cs-CZ" sz="2400" dirty="0">
                <a:latin typeface="+mj-lt"/>
                <a:cs typeface="Times New Roman" pitchFamily="18" charset="0"/>
              </a:rPr>
              <a:t> </a:t>
            </a:r>
            <a:r>
              <a:rPr lang="cs-CZ" sz="2400" dirty="0" err="1">
                <a:latin typeface="+mj-lt"/>
                <a:cs typeface="Times New Roman" pitchFamily="18" charset="0"/>
              </a:rPr>
              <a:t>it</a:t>
            </a:r>
            <a:r>
              <a:rPr lang="cs-CZ" sz="2400" dirty="0">
                <a:latin typeface="+mj-lt"/>
                <a:cs typeface="Times New Roman" pitchFamily="18" charset="0"/>
              </a:rPr>
              <a:t>?</a:t>
            </a:r>
          </a:p>
          <a:p>
            <a:pPr algn="just"/>
            <a:r>
              <a:rPr lang="cs-CZ" sz="2400" dirty="0" err="1">
                <a:latin typeface="+mj-lt"/>
                <a:cs typeface="Times New Roman" pitchFamily="18" charset="0"/>
              </a:rPr>
              <a:t>What</a:t>
            </a:r>
            <a:r>
              <a:rPr lang="cs-CZ" sz="2400" dirty="0">
                <a:latin typeface="+mj-lt"/>
                <a:cs typeface="Times New Roman" pitchFamily="18" charset="0"/>
              </a:rPr>
              <a:t> </a:t>
            </a:r>
            <a:r>
              <a:rPr lang="cs-CZ" sz="2400" dirty="0" err="1">
                <a:latin typeface="+mj-lt"/>
                <a:cs typeface="Times New Roman" pitchFamily="18" charset="0"/>
              </a:rPr>
              <a:t>it</a:t>
            </a:r>
            <a:r>
              <a:rPr lang="cs-CZ" sz="2400" dirty="0">
                <a:latin typeface="+mj-lt"/>
                <a:cs typeface="Times New Roman" pitchFamily="18" charset="0"/>
              </a:rPr>
              <a:t> </a:t>
            </a:r>
            <a:r>
              <a:rPr lang="cs-CZ" sz="2400" dirty="0" err="1">
                <a:latin typeface="+mj-lt"/>
                <a:cs typeface="Times New Roman" pitchFamily="18" charset="0"/>
              </a:rPr>
              <a:t>serves</a:t>
            </a:r>
            <a:r>
              <a:rPr lang="cs-CZ" sz="2400" dirty="0">
                <a:latin typeface="+mj-lt"/>
                <a:cs typeface="Times New Roman" pitchFamily="18" charset="0"/>
              </a:rPr>
              <a:t> </a:t>
            </a:r>
            <a:r>
              <a:rPr lang="cs-CZ" sz="2400" dirty="0" err="1">
                <a:latin typeface="+mj-lt"/>
                <a:cs typeface="Times New Roman" pitchFamily="18" charset="0"/>
              </a:rPr>
              <a:t>for</a:t>
            </a:r>
            <a:r>
              <a:rPr lang="cs-CZ" sz="2400" dirty="0">
                <a:latin typeface="+mj-lt"/>
                <a:cs typeface="Times New Roman" pitchFamily="18" charset="0"/>
              </a:rPr>
              <a:t>?</a:t>
            </a:r>
          </a:p>
          <a:p>
            <a:pPr algn="just"/>
            <a:r>
              <a:rPr lang="cs-CZ" sz="2400" dirty="0" err="1">
                <a:latin typeface="+mj-lt"/>
                <a:cs typeface="Times New Roman" pitchFamily="18" charset="0"/>
              </a:rPr>
              <a:t>Why</a:t>
            </a:r>
            <a:r>
              <a:rPr lang="cs-CZ" sz="2400" dirty="0">
                <a:latin typeface="+mj-lt"/>
                <a:cs typeface="Times New Roman" pitchFamily="18" charset="0"/>
              </a:rPr>
              <a:t> </a:t>
            </a:r>
            <a:r>
              <a:rPr lang="cs-CZ" sz="2400" dirty="0" err="1">
                <a:latin typeface="+mj-lt"/>
                <a:cs typeface="Times New Roman" pitchFamily="18" charset="0"/>
              </a:rPr>
              <a:t>is</a:t>
            </a:r>
            <a:r>
              <a:rPr lang="cs-CZ" sz="2400" dirty="0">
                <a:latin typeface="+mj-lt"/>
                <a:cs typeface="Times New Roman" pitchFamily="18" charset="0"/>
              </a:rPr>
              <a:t> </a:t>
            </a:r>
            <a:r>
              <a:rPr lang="cs-CZ" sz="2400" dirty="0" err="1">
                <a:latin typeface="+mj-lt"/>
                <a:cs typeface="Times New Roman" pitchFamily="18" charset="0"/>
              </a:rPr>
              <a:t>it</a:t>
            </a:r>
            <a:r>
              <a:rPr lang="cs-CZ" sz="2400" dirty="0">
                <a:latin typeface="+mj-lt"/>
                <a:cs typeface="Times New Roman" pitchFamily="18" charset="0"/>
              </a:rPr>
              <a:t> </a:t>
            </a:r>
            <a:r>
              <a:rPr lang="cs-CZ" sz="2400" dirty="0" err="1">
                <a:latin typeface="+mj-lt"/>
                <a:cs typeface="Times New Roman" pitchFamily="18" charset="0"/>
              </a:rPr>
              <a:t>binding</a:t>
            </a:r>
            <a:r>
              <a:rPr lang="cs-CZ" sz="2400" dirty="0">
                <a:latin typeface="+mj-lt"/>
                <a:cs typeface="Times New Roman" pitchFamily="18" charset="0"/>
              </a:rPr>
              <a:t> (</a:t>
            </a:r>
            <a:r>
              <a:rPr lang="cs-CZ" sz="2400" dirty="0" err="1">
                <a:latin typeface="+mj-lt"/>
                <a:cs typeface="Times New Roman" pitchFamily="18" charset="0"/>
              </a:rPr>
              <a:t>or</a:t>
            </a:r>
            <a:r>
              <a:rPr lang="cs-CZ" sz="2400" dirty="0">
                <a:latin typeface="+mj-lt"/>
                <a:cs typeface="Times New Roman" pitchFamily="18" charset="0"/>
              </a:rPr>
              <a:t> </a:t>
            </a:r>
            <a:r>
              <a:rPr lang="cs-CZ" sz="2400" dirty="0" err="1">
                <a:latin typeface="+mj-lt"/>
                <a:cs typeface="Times New Roman" pitchFamily="18" charset="0"/>
              </a:rPr>
              <a:t>is</a:t>
            </a:r>
            <a:r>
              <a:rPr lang="cs-CZ" sz="2400" dirty="0">
                <a:latin typeface="+mj-lt"/>
                <a:cs typeface="Times New Roman" pitchFamily="18" charset="0"/>
              </a:rPr>
              <a:t> </a:t>
            </a:r>
            <a:r>
              <a:rPr lang="cs-CZ" sz="2400" dirty="0" err="1">
                <a:latin typeface="+mj-lt"/>
                <a:cs typeface="Times New Roman" pitchFamily="18" charset="0"/>
              </a:rPr>
              <a:t>it</a:t>
            </a:r>
            <a:r>
              <a:rPr lang="cs-CZ" sz="2400" dirty="0">
                <a:latin typeface="+mj-lt"/>
                <a:cs typeface="Times New Roman" pitchFamily="18" charset="0"/>
              </a:rPr>
              <a:t>)?</a:t>
            </a:r>
            <a:endParaRPr lang="en-US" sz="2300" dirty="0">
              <a:latin typeface="+mj-lt"/>
              <a:cs typeface="Times New Roman" pitchFamily="18" charset="0"/>
            </a:endParaRPr>
          </a:p>
        </p:txBody>
      </p:sp>
    </p:spTree>
    <p:extLst>
      <p:ext uri="{BB962C8B-B14F-4D97-AF65-F5344CB8AC3E}">
        <p14:creationId xmlns:p14="http://schemas.microsoft.com/office/powerpoint/2010/main" val="3574359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199" y="152718"/>
            <a:ext cx="7429049" cy="1371600"/>
          </a:xfrm>
        </p:spPr>
        <p:txBody>
          <a:bodyPr>
            <a:normAutofit/>
          </a:bodyPr>
          <a:lstStyle/>
          <a:p>
            <a:r>
              <a:rPr lang="cs-CZ" sz="2799" b="1" cap="small" dirty="0">
                <a:cs typeface="Times New Roman" pitchFamily="18" charset="0"/>
              </a:rPr>
              <a:t>UDRP vs </a:t>
            </a:r>
            <a:r>
              <a:rPr lang="cs-CZ" sz="2799" b="1" cap="small" dirty="0" err="1">
                <a:cs typeface="Times New Roman" pitchFamily="18" charset="0"/>
              </a:rPr>
              <a:t>National</a:t>
            </a:r>
            <a:r>
              <a:rPr lang="cs-CZ" sz="2799" b="1" cap="small" dirty="0">
                <a:cs typeface="Times New Roman" pitchFamily="18" charset="0"/>
              </a:rPr>
              <a:t> </a:t>
            </a:r>
            <a:r>
              <a:rPr lang="cs-CZ" sz="2799" b="1" cap="small" dirty="0" err="1">
                <a:cs typeface="Times New Roman" pitchFamily="18" charset="0"/>
              </a:rPr>
              <a:t>solution</a:t>
            </a:r>
            <a:r>
              <a:rPr lang="cs-CZ" sz="2799" b="1" cap="small" dirty="0">
                <a:cs typeface="Times New Roman" pitchFamily="18" charset="0"/>
              </a:rPr>
              <a:t> </a:t>
            </a:r>
            <a:r>
              <a:rPr lang="cs-CZ" sz="2799" b="1" cap="small" dirty="0" err="1">
                <a:cs typeface="Times New Roman" pitchFamily="18" charset="0"/>
              </a:rPr>
              <a:t>or</a:t>
            </a:r>
            <a:r>
              <a:rPr lang="cs-CZ" sz="2799" b="1" cap="small" dirty="0">
                <a:cs typeface="Times New Roman" pitchFamily="18" charset="0"/>
              </a:rPr>
              <a:t> .</a:t>
            </a:r>
            <a:r>
              <a:rPr lang="cs-CZ" sz="2799" b="1" cap="small" dirty="0" err="1">
                <a:cs typeface="Times New Roman" pitchFamily="18" charset="0"/>
              </a:rPr>
              <a:t>eu</a:t>
            </a:r>
            <a:r>
              <a:rPr lang="cs-CZ" sz="2799" b="1" cap="small" dirty="0">
                <a:cs typeface="Times New Roman" pitchFamily="18" charset="0"/>
              </a:rPr>
              <a:t>?</a:t>
            </a:r>
            <a:endParaRPr lang="en-US" sz="2999"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cs-CZ" sz="2400" dirty="0" err="1">
                <a:latin typeface="+mj-lt"/>
                <a:cs typeface="Times New Roman" pitchFamily="18" charset="0"/>
              </a:rPr>
              <a:t>Did</a:t>
            </a:r>
            <a:r>
              <a:rPr lang="cs-CZ" sz="2400" dirty="0">
                <a:latin typeface="+mj-lt"/>
                <a:cs typeface="Times New Roman" pitchFamily="18" charset="0"/>
              </a:rPr>
              <a:t> </a:t>
            </a:r>
            <a:r>
              <a:rPr lang="cs-CZ" sz="2400" dirty="0" err="1">
                <a:latin typeface="+mj-lt"/>
                <a:cs typeface="Times New Roman" pitchFamily="18" charset="0"/>
              </a:rPr>
              <a:t>you</a:t>
            </a:r>
            <a:r>
              <a:rPr lang="cs-CZ" sz="2400" dirty="0">
                <a:latin typeface="+mj-lt"/>
                <a:cs typeface="Times New Roman" pitchFamily="18" charset="0"/>
              </a:rPr>
              <a:t> </a:t>
            </a:r>
            <a:r>
              <a:rPr lang="cs-CZ" sz="2400" dirty="0" err="1">
                <a:latin typeface="+mj-lt"/>
                <a:cs typeface="Times New Roman" pitchFamily="18" charset="0"/>
              </a:rPr>
              <a:t>understand</a:t>
            </a:r>
            <a:r>
              <a:rPr lang="cs-CZ" sz="2400" dirty="0">
                <a:latin typeface="+mj-lt"/>
                <a:cs typeface="Times New Roman" pitchFamily="18" charset="0"/>
              </a:rPr>
              <a:t> </a:t>
            </a:r>
            <a:r>
              <a:rPr lang="cs-CZ" sz="2400" dirty="0" err="1">
                <a:latin typeface="+mj-lt"/>
                <a:cs typeface="Times New Roman" pitchFamily="18" charset="0"/>
              </a:rPr>
              <a:t>how</a:t>
            </a:r>
            <a:r>
              <a:rPr lang="cs-CZ" sz="2400" dirty="0">
                <a:latin typeface="+mj-lt"/>
                <a:cs typeface="Times New Roman" pitchFamily="18" charset="0"/>
              </a:rPr>
              <a:t> </a:t>
            </a:r>
            <a:r>
              <a:rPr lang="cs-CZ" sz="2400" dirty="0" err="1">
                <a:latin typeface="+mj-lt"/>
                <a:cs typeface="Times New Roman" pitchFamily="18" charset="0"/>
              </a:rPr>
              <a:t>it</a:t>
            </a:r>
            <a:r>
              <a:rPr lang="cs-CZ" sz="2400" dirty="0">
                <a:latin typeface="+mj-lt"/>
                <a:cs typeface="Times New Roman" pitchFamily="18" charset="0"/>
              </a:rPr>
              <a:t> </a:t>
            </a:r>
            <a:r>
              <a:rPr lang="cs-CZ" sz="2400" dirty="0" err="1">
                <a:latin typeface="+mj-lt"/>
                <a:cs typeface="Times New Roman" pitchFamily="18" charset="0"/>
              </a:rPr>
              <a:t>works</a:t>
            </a:r>
            <a:r>
              <a:rPr lang="cs-CZ" sz="2400" dirty="0">
                <a:latin typeface="+mj-lt"/>
                <a:cs typeface="Times New Roman" pitchFamily="18" charset="0"/>
              </a:rPr>
              <a:t>? </a:t>
            </a:r>
          </a:p>
          <a:p>
            <a:pPr algn="just"/>
            <a:r>
              <a:rPr lang="cs-CZ" sz="2400" dirty="0" err="1">
                <a:latin typeface="+mj-lt"/>
                <a:cs typeface="Times New Roman" pitchFamily="18" charset="0"/>
              </a:rPr>
              <a:t>What</a:t>
            </a:r>
            <a:r>
              <a:rPr lang="cs-CZ" sz="2400" dirty="0">
                <a:latin typeface="+mj-lt"/>
                <a:cs typeface="Times New Roman" pitchFamily="18" charset="0"/>
              </a:rPr>
              <a:t> </a:t>
            </a:r>
            <a:r>
              <a:rPr lang="cs-CZ" sz="2400" dirty="0" err="1">
                <a:latin typeface="+mj-lt"/>
                <a:cs typeface="Times New Roman" pitchFamily="18" charset="0"/>
              </a:rPr>
              <a:t>is</a:t>
            </a:r>
            <a:r>
              <a:rPr lang="cs-CZ" sz="2400" dirty="0">
                <a:latin typeface="+mj-lt"/>
                <a:cs typeface="Times New Roman" pitchFamily="18" charset="0"/>
              </a:rPr>
              <a:t> </a:t>
            </a:r>
            <a:r>
              <a:rPr lang="cs-CZ" sz="2400" dirty="0" err="1">
                <a:latin typeface="+mj-lt"/>
                <a:cs typeface="Times New Roman" pitchFamily="18" charset="0"/>
              </a:rPr>
              <a:t>the</a:t>
            </a:r>
            <a:r>
              <a:rPr lang="cs-CZ" sz="2400" dirty="0">
                <a:latin typeface="+mj-lt"/>
                <a:cs typeface="Times New Roman" pitchFamily="18" charset="0"/>
              </a:rPr>
              <a:t> </a:t>
            </a:r>
            <a:r>
              <a:rPr lang="cs-CZ" sz="2400" dirty="0" err="1">
                <a:latin typeface="+mj-lt"/>
                <a:cs typeface="Times New Roman" pitchFamily="18" charset="0"/>
              </a:rPr>
              <a:t>relationship</a:t>
            </a:r>
            <a:r>
              <a:rPr lang="cs-CZ" sz="2400" dirty="0">
                <a:latin typeface="+mj-lt"/>
                <a:cs typeface="Times New Roman" pitchFamily="18" charset="0"/>
              </a:rPr>
              <a:t>? </a:t>
            </a:r>
          </a:p>
          <a:p>
            <a:pPr algn="just"/>
            <a:endParaRPr lang="cs-CZ" sz="2400" dirty="0">
              <a:latin typeface="+mj-lt"/>
              <a:cs typeface="Times New Roman" pitchFamily="18" charset="0"/>
            </a:endParaRPr>
          </a:p>
          <a:p>
            <a:pPr algn="just"/>
            <a:r>
              <a:rPr lang="cs-CZ" sz="2400" dirty="0" err="1">
                <a:latin typeface="+mj-lt"/>
                <a:cs typeface="Times New Roman" pitchFamily="18" charset="0"/>
              </a:rPr>
              <a:t>Please</a:t>
            </a:r>
            <a:r>
              <a:rPr lang="cs-CZ" sz="2400" dirty="0">
                <a:latin typeface="+mj-lt"/>
                <a:cs typeface="Times New Roman" pitchFamily="18" charset="0"/>
              </a:rPr>
              <a:t> </a:t>
            </a:r>
            <a:r>
              <a:rPr lang="cs-CZ" sz="2400" dirty="0" err="1">
                <a:latin typeface="+mj-lt"/>
                <a:cs typeface="Times New Roman" pitchFamily="18" charset="0"/>
              </a:rPr>
              <a:t>discuss</a:t>
            </a:r>
            <a:r>
              <a:rPr lang="cs-CZ" sz="2400">
                <a:latin typeface="+mj-lt"/>
                <a:cs typeface="Times New Roman" pitchFamily="18" charset="0"/>
              </a:rPr>
              <a:t>..</a:t>
            </a:r>
            <a:endParaRPr lang="en-US" sz="2300" dirty="0">
              <a:latin typeface="+mj-lt"/>
              <a:cs typeface="Times New Roman" pitchFamily="18" charset="0"/>
            </a:endParaRPr>
          </a:p>
        </p:txBody>
      </p:sp>
    </p:spTree>
    <p:extLst>
      <p:ext uri="{BB962C8B-B14F-4D97-AF65-F5344CB8AC3E}">
        <p14:creationId xmlns:p14="http://schemas.microsoft.com/office/powerpoint/2010/main" val="4226076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descr="Obrázek1.jpg"/>
          <p:cNvPicPr>
            <a:picLocks noGrp="1" noChangeAspect="1"/>
          </p:cNvPicPr>
          <p:nvPr>
            <p:ph type="pic" idx="1"/>
          </p:nvPr>
        </p:nvPicPr>
        <p:blipFill>
          <a:blip r:embed="rId3" cstate="print"/>
          <a:srcRect t="3923" r="551" b="3923"/>
          <a:stretch>
            <a:fillRect/>
          </a:stretch>
        </p:blipFill>
        <p:spPr>
          <a:xfrm>
            <a:off x="0" y="0"/>
            <a:ext cx="8964488" cy="4869160"/>
          </a:xfrm>
        </p:spPr>
      </p:pic>
      <p:sp>
        <p:nvSpPr>
          <p:cNvPr id="3" name="Rectangle 2"/>
          <p:cNvSpPr>
            <a:spLocks noGrp="1"/>
          </p:cNvSpPr>
          <p:nvPr>
            <p:ph type="body" sz="half" idx="2"/>
          </p:nvPr>
        </p:nvSpPr>
        <p:spPr>
          <a:xfrm>
            <a:off x="755576" y="5877272"/>
            <a:ext cx="8153400" cy="457200"/>
          </a:xfrm>
        </p:spPr>
        <p:txBody>
          <a:bodyPr>
            <a:noAutofit/>
          </a:bodyPr>
          <a:lstStyle/>
          <a:p>
            <a:r>
              <a:rPr lang="cs-CZ" sz="3600" b="1" cap="small" dirty="0" err="1">
                <a:latin typeface="+mj-lt"/>
                <a:cs typeface="Times New Roman" pitchFamily="18" charset="0"/>
              </a:rPr>
              <a:t>Questions</a:t>
            </a:r>
            <a:r>
              <a:rPr lang="cs-CZ" sz="3600" b="1" cap="small" dirty="0">
                <a:latin typeface="+mj-lt"/>
                <a:cs typeface="Times New Roman" pitchFamily="18" charset="0"/>
              </a:rPr>
              <a:t>?</a:t>
            </a:r>
            <a:endParaRPr sz="3600" dirty="0">
              <a:latin typeface="+mj-lt"/>
            </a:endParaRPr>
          </a:p>
        </p:txBody>
      </p:sp>
      <p:sp>
        <p:nvSpPr>
          <p:cNvPr id="4" name="Rectangle 3"/>
          <p:cNvSpPr>
            <a:spLocks noGrp="1"/>
          </p:cNvSpPr>
          <p:nvPr>
            <p:ph type="title"/>
          </p:nvPr>
        </p:nvSpPr>
        <p:spPr>
          <a:xfrm>
            <a:off x="755576" y="5085184"/>
            <a:ext cx="8153400" cy="762000"/>
          </a:xfrm>
        </p:spPr>
        <p:txBody>
          <a:bodyPr>
            <a:normAutofit/>
          </a:bodyPr>
          <a:lstStyle/>
          <a:p>
            <a:r>
              <a:rPr lang="en-US" sz="3600" b="1" cap="small" dirty="0">
                <a:cs typeface="Times New Roman" pitchFamily="18" charset="0"/>
              </a:rPr>
              <a:t>Thank you for your attention!</a:t>
            </a:r>
            <a:endParaRPr lang="en-US" dirty="0"/>
          </a:p>
        </p:txBody>
      </p:sp>
    </p:spTree>
    <p:extLst>
      <p:ext uri="{BB962C8B-B14F-4D97-AF65-F5344CB8AC3E}">
        <p14:creationId xmlns:p14="http://schemas.microsoft.com/office/powerpoint/2010/main" val="56319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1264" cy="1371600"/>
          </a:xfrm>
        </p:spPr>
        <p:txBody>
          <a:bodyPr>
            <a:normAutofit/>
          </a:bodyPr>
          <a:lstStyle/>
          <a:p>
            <a:pPr eaLnBrk="1" fontAlgn="auto" hangingPunct="1">
              <a:spcAft>
                <a:spcPts val="0"/>
              </a:spcAft>
              <a:defRPr/>
            </a:pPr>
            <a:r>
              <a:rPr lang="cs-CZ" dirty="0" err="1"/>
              <a:t>Sqautters</a:t>
            </a:r>
            <a:r>
              <a:rPr lang="cs-CZ" dirty="0"/>
              <a:t> </a:t>
            </a:r>
            <a:r>
              <a:rPr lang="cs-CZ" dirty="0" err="1"/>
              <a:t>allowed</a:t>
            </a:r>
            <a:r>
              <a:rPr lang="cs-CZ" dirty="0"/>
              <a:t>? NO!</a:t>
            </a:r>
            <a:endParaRPr lang="sk-SK" dirty="0"/>
          </a:p>
        </p:txBody>
      </p:sp>
      <p:sp>
        <p:nvSpPr>
          <p:cNvPr id="3" name="Zástupný symbol pro obsah 2"/>
          <p:cNvSpPr>
            <a:spLocks noGrp="1"/>
          </p:cNvSpPr>
          <p:nvPr>
            <p:ph idx="1"/>
          </p:nvPr>
        </p:nvSpPr>
        <p:spPr/>
        <p:txBody>
          <a:bodyPr/>
          <a:lstStyle/>
          <a:p>
            <a:endParaRPr lang="cs-CZ"/>
          </a:p>
        </p:txBody>
      </p:sp>
      <p:pic>
        <p:nvPicPr>
          <p:cNvPr id="1026" name="Picture 2" descr="\\flsrv\profiles\210290\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1" y="1844825"/>
            <a:ext cx="9008999" cy="506756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4"/>
          <p:cNvCxnSpPr/>
          <p:nvPr/>
        </p:nvCxnSpPr>
        <p:spPr>
          <a:xfrm flipV="1">
            <a:off x="0" y="1844825"/>
            <a:ext cx="8964488" cy="5013175"/>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44511" y="1844825"/>
            <a:ext cx="9008999" cy="5013175"/>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92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31224" cy="1371600"/>
          </a:xfrm>
        </p:spPr>
        <p:txBody>
          <a:bodyPr>
            <a:normAutofit fontScale="90000"/>
          </a:bodyPr>
          <a:lstStyle/>
          <a:p>
            <a:pPr eaLnBrk="1" fontAlgn="auto" hangingPunct="1">
              <a:spcAft>
                <a:spcPts val="0"/>
              </a:spcAft>
              <a:defRPr/>
            </a:pPr>
            <a:r>
              <a:rPr lang="cs-CZ" dirty="0" err="1"/>
              <a:t>How</a:t>
            </a:r>
            <a:r>
              <a:rPr lang="cs-CZ" dirty="0"/>
              <a:t> to </a:t>
            </a:r>
            <a:r>
              <a:rPr lang="cs-CZ" dirty="0" err="1"/>
              <a:t>be</a:t>
            </a:r>
            <a:r>
              <a:rPr lang="cs-CZ" dirty="0"/>
              <a:t> </a:t>
            </a:r>
            <a:r>
              <a:rPr lang="cs-CZ" dirty="0" err="1"/>
              <a:t>legally</a:t>
            </a:r>
            <a:r>
              <a:rPr lang="cs-CZ" dirty="0"/>
              <a:t> </a:t>
            </a:r>
            <a:r>
              <a:rPr lang="cs-CZ" dirty="0" err="1"/>
              <a:t>protected</a:t>
            </a:r>
            <a:r>
              <a:rPr lang="cs-CZ" dirty="0"/>
              <a:t> </a:t>
            </a:r>
            <a:r>
              <a:rPr lang="cs-CZ" dirty="0" err="1"/>
              <a:t>from</a:t>
            </a:r>
            <a:r>
              <a:rPr lang="cs-CZ" dirty="0"/>
              <a:t> </a:t>
            </a:r>
            <a:r>
              <a:rPr lang="cs-CZ" dirty="0" err="1"/>
              <a:t>Cybersquatters</a:t>
            </a:r>
            <a:r>
              <a:rPr lang="cs-CZ" dirty="0"/>
              <a:t>?</a:t>
            </a:r>
            <a:endParaRPr lang="sk-SK" dirty="0"/>
          </a:p>
        </p:txBody>
      </p:sp>
      <p:sp>
        <p:nvSpPr>
          <p:cNvPr id="52227" name="Content Placeholder 2"/>
          <p:cNvSpPr>
            <a:spLocks noGrp="1"/>
          </p:cNvSpPr>
          <p:nvPr>
            <p:ph idx="1"/>
          </p:nvPr>
        </p:nvSpPr>
        <p:spPr>
          <a:xfrm>
            <a:off x="323528" y="1988840"/>
            <a:ext cx="8229600" cy="4324350"/>
          </a:xfrm>
        </p:spPr>
        <p:txBody>
          <a:bodyPr>
            <a:normAutofit lnSpcReduction="10000"/>
          </a:bodyPr>
          <a:lstStyle/>
          <a:p>
            <a:pPr marL="342900" indent="-342900" eaLnBrk="1" hangingPunct="1">
              <a:buClr>
                <a:schemeClr val="tx2"/>
              </a:buClr>
              <a:buFont typeface="Wingdings" panose="05000000000000000000" pitchFamily="2" charset="2"/>
              <a:buChar char="§"/>
            </a:pPr>
            <a:r>
              <a:rPr lang="sk-SK" altLang="cs-CZ" dirty="0" err="1"/>
              <a:t>Competition</a:t>
            </a:r>
            <a:r>
              <a:rPr lang="sk-SK" altLang="cs-CZ" dirty="0"/>
              <a:t> </a:t>
            </a:r>
            <a:r>
              <a:rPr lang="sk-SK" altLang="cs-CZ" dirty="0" err="1"/>
              <a:t>law</a:t>
            </a:r>
            <a:r>
              <a:rPr lang="sk-SK" altLang="cs-CZ" dirty="0"/>
              <a:t>?</a:t>
            </a:r>
          </a:p>
          <a:p>
            <a:pPr marL="342900" indent="-342900" eaLnBrk="1" hangingPunct="1">
              <a:buClr>
                <a:schemeClr val="tx2"/>
              </a:buClr>
              <a:buFont typeface="Wingdings" panose="05000000000000000000" pitchFamily="2" charset="2"/>
              <a:buChar char="§"/>
            </a:pPr>
            <a:r>
              <a:rPr lang="sk-SK" altLang="cs-CZ" dirty="0" err="1"/>
              <a:t>Trademark</a:t>
            </a:r>
            <a:r>
              <a:rPr lang="sk-SK" altLang="cs-CZ" dirty="0"/>
              <a:t> </a:t>
            </a:r>
            <a:r>
              <a:rPr lang="sk-SK" altLang="cs-CZ" dirty="0" err="1"/>
              <a:t>law</a:t>
            </a:r>
            <a:r>
              <a:rPr lang="sk-SK" altLang="cs-CZ" dirty="0"/>
              <a:t>?</a:t>
            </a:r>
          </a:p>
          <a:p>
            <a:pPr marL="342900" indent="-342900" eaLnBrk="1" hangingPunct="1">
              <a:buClr>
                <a:schemeClr val="tx2"/>
              </a:buClr>
              <a:buFont typeface="Wingdings" panose="05000000000000000000" pitchFamily="2" charset="2"/>
              <a:buChar char="§"/>
            </a:pPr>
            <a:r>
              <a:rPr lang="sk-SK" altLang="cs-CZ" dirty="0" err="1"/>
              <a:t>Geographical</a:t>
            </a:r>
            <a:r>
              <a:rPr lang="sk-SK" altLang="cs-CZ" dirty="0"/>
              <a:t> </a:t>
            </a:r>
            <a:r>
              <a:rPr lang="sk-SK" altLang="cs-CZ" dirty="0" err="1"/>
              <a:t>indications</a:t>
            </a:r>
            <a:r>
              <a:rPr lang="sk-SK" altLang="cs-CZ" dirty="0"/>
              <a:t>?</a:t>
            </a:r>
          </a:p>
          <a:p>
            <a:pPr marL="342900" indent="-342900" eaLnBrk="1" hangingPunct="1">
              <a:buClr>
                <a:schemeClr val="tx2"/>
              </a:buClr>
              <a:buFont typeface="Wingdings" panose="05000000000000000000" pitchFamily="2" charset="2"/>
              <a:buChar char="§"/>
            </a:pPr>
            <a:r>
              <a:rPr lang="sk-SK" altLang="cs-CZ" dirty="0"/>
              <a:t>Commercial </a:t>
            </a:r>
            <a:r>
              <a:rPr lang="sk-SK" altLang="cs-CZ" dirty="0" err="1"/>
              <a:t>name</a:t>
            </a:r>
            <a:r>
              <a:rPr lang="sk-SK" altLang="cs-CZ" dirty="0"/>
              <a:t> (</a:t>
            </a:r>
            <a:r>
              <a:rPr lang="sk-SK" altLang="cs-CZ" dirty="0" err="1"/>
              <a:t>firm</a:t>
            </a:r>
            <a:r>
              <a:rPr lang="sk-SK" altLang="cs-CZ" dirty="0"/>
              <a:t>)?</a:t>
            </a:r>
          </a:p>
          <a:p>
            <a:pPr marL="342900" indent="-342900" eaLnBrk="1" hangingPunct="1">
              <a:buClr>
                <a:schemeClr val="tx2"/>
              </a:buClr>
              <a:buFont typeface="Wingdings" panose="05000000000000000000" pitchFamily="2" charset="2"/>
              <a:buChar char="§"/>
            </a:pPr>
            <a:r>
              <a:rPr lang="sk-SK" altLang="cs-CZ" dirty="0" err="1"/>
              <a:t>Right</a:t>
            </a:r>
            <a:r>
              <a:rPr lang="sk-SK" altLang="cs-CZ" dirty="0"/>
              <a:t> </a:t>
            </a:r>
            <a:r>
              <a:rPr lang="sk-SK" altLang="cs-CZ" dirty="0" err="1"/>
              <a:t>for</a:t>
            </a:r>
            <a:r>
              <a:rPr lang="sk-SK" altLang="cs-CZ" dirty="0"/>
              <a:t> </a:t>
            </a:r>
            <a:r>
              <a:rPr lang="sk-SK" altLang="cs-CZ" dirty="0" err="1"/>
              <a:t>privacy</a:t>
            </a:r>
            <a:r>
              <a:rPr lang="sk-SK" altLang="cs-CZ" dirty="0"/>
              <a:t> (</a:t>
            </a:r>
            <a:r>
              <a:rPr lang="sk-SK" altLang="cs-CZ" dirty="0" err="1"/>
              <a:t>e.g</a:t>
            </a:r>
            <a:r>
              <a:rPr lang="sk-SK" altLang="cs-CZ" dirty="0"/>
              <a:t>. EUHR)?</a:t>
            </a:r>
          </a:p>
          <a:p>
            <a:pPr marL="342900" indent="-342900" eaLnBrk="1" hangingPunct="1">
              <a:buClr>
                <a:schemeClr val="tx2"/>
              </a:buClr>
              <a:buFont typeface="Wingdings" panose="05000000000000000000" pitchFamily="2" charset="2"/>
              <a:buChar char="§"/>
            </a:pPr>
            <a:endParaRPr lang="sk-SK" altLang="cs-CZ" dirty="0"/>
          </a:p>
          <a:p>
            <a:pPr marL="342900" indent="-342900" eaLnBrk="1" hangingPunct="1">
              <a:buClr>
                <a:schemeClr val="tx2"/>
              </a:buClr>
              <a:buFont typeface="Wingdings" panose="05000000000000000000" pitchFamily="2" charset="2"/>
              <a:buChar char="§"/>
            </a:pPr>
            <a:r>
              <a:rPr lang="sk-SK" altLang="cs-CZ" dirty="0"/>
              <a:t>COURT?</a:t>
            </a:r>
          </a:p>
          <a:p>
            <a:pPr marL="342900" indent="-342900" eaLnBrk="1" hangingPunct="1">
              <a:buClr>
                <a:schemeClr val="tx2"/>
              </a:buClr>
              <a:buFont typeface="Wingdings" panose="05000000000000000000" pitchFamily="2" charset="2"/>
              <a:buChar char="§"/>
            </a:pPr>
            <a:r>
              <a:rPr lang="sk-SK" altLang="cs-CZ" dirty="0"/>
              <a:t>ANOTHER MORE SUITABLE SOULUTION?</a:t>
            </a:r>
          </a:p>
          <a:p>
            <a:pPr marL="342900" indent="-342900" eaLnBrk="1" hangingPunct="1">
              <a:buClr>
                <a:schemeClr val="tx2"/>
              </a:buClr>
              <a:buFont typeface="Wingdings" panose="05000000000000000000" pitchFamily="2" charset="2"/>
              <a:buChar char="§"/>
            </a:pPr>
            <a:endParaRPr lang="sk-SK" altLang="cs-CZ" dirty="0"/>
          </a:p>
          <a:p>
            <a:pPr marL="342900" indent="-342900">
              <a:buClr>
                <a:schemeClr val="tx2"/>
              </a:buClr>
              <a:buFont typeface="Wingdings" panose="05000000000000000000" pitchFamily="2" charset="2"/>
              <a:buChar char="§"/>
            </a:pPr>
            <a:r>
              <a:rPr lang="en-GB" altLang="cs-CZ" sz="2800" dirty="0"/>
              <a:t>WHAT WOULD YOU DO?</a:t>
            </a:r>
          </a:p>
        </p:txBody>
      </p:sp>
    </p:spTree>
    <p:extLst>
      <p:ext uri="{BB962C8B-B14F-4D97-AF65-F5344CB8AC3E}">
        <p14:creationId xmlns:p14="http://schemas.microsoft.com/office/powerpoint/2010/main" val="230192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l="599" t="4996" r="6682" b="5237"/>
          <a:stretch/>
        </p:blipFill>
        <p:spPr>
          <a:xfrm>
            <a:off x="-1584000" y="2124000"/>
            <a:ext cx="5652000" cy="4104000"/>
          </a:xfrm>
          <a:prstGeom prst="rect">
            <a:avLst/>
          </a:prstGeom>
        </p:spPr>
      </p:pic>
      <p:sp>
        <p:nvSpPr>
          <p:cNvPr id="60418" name="Nadpis 1"/>
          <p:cNvSpPr>
            <a:spLocks noGrp="1"/>
          </p:cNvSpPr>
          <p:nvPr>
            <p:ph type="title"/>
          </p:nvPr>
        </p:nvSpPr>
        <p:spPr/>
        <p:txBody>
          <a:bodyPr/>
          <a:lstStyle/>
          <a:p>
            <a:pPr eaLnBrk="1" hangingPunct="1"/>
            <a:r>
              <a:rPr lang="cs-CZ" altLang="cs-CZ"/>
              <a:t>Example</a:t>
            </a:r>
          </a:p>
        </p:txBody>
      </p:sp>
      <p:sp>
        <p:nvSpPr>
          <p:cNvPr id="43011" name="Zástupný symbol pro obsah 2"/>
          <p:cNvSpPr>
            <a:spLocks noGrp="1"/>
          </p:cNvSpPr>
          <p:nvPr>
            <p:ph idx="1"/>
          </p:nvPr>
        </p:nvSpPr>
        <p:spPr>
          <a:xfrm>
            <a:off x="3000375" y="2143125"/>
            <a:ext cx="5757863" cy="4324350"/>
          </a:xfrm>
        </p:spPr>
        <p:txBody>
          <a:bodyPr>
            <a:normAutofit lnSpcReduction="10000"/>
          </a:bodyPr>
          <a:lstStyle/>
          <a:p>
            <a:pPr marL="342900" indent="-342900" eaLnBrk="1" hangingPunct="1">
              <a:buClr>
                <a:schemeClr val="tx2"/>
              </a:buClr>
              <a:buFont typeface="Wingdings" panose="05000000000000000000" pitchFamily="2" charset="2"/>
              <a:buChar char="§"/>
            </a:pPr>
            <a:r>
              <a:rPr lang="en-GB" altLang="cs-CZ" sz="2000" dirty="0"/>
              <a:t>Someone would register the domain microsoft.cz</a:t>
            </a:r>
          </a:p>
          <a:p>
            <a:pPr marL="342900" indent="-342900" eaLnBrk="1" hangingPunct="1">
              <a:buClr>
                <a:schemeClr val="tx2"/>
              </a:buClr>
              <a:buFont typeface="Wingdings" panose="05000000000000000000" pitchFamily="2" charset="2"/>
              <a:buChar char="§"/>
            </a:pPr>
            <a:r>
              <a:rPr lang="en-GB" altLang="cs-CZ" sz="2000" dirty="0"/>
              <a:t>He does not use this domain and offers it for sale for €200 000</a:t>
            </a:r>
          </a:p>
          <a:p>
            <a:pPr marL="342900" indent="-342900" eaLnBrk="1" hangingPunct="1">
              <a:buClr>
                <a:schemeClr val="tx2"/>
              </a:buClr>
              <a:buFont typeface="Wingdings" panose="05000000000000000000" pitchFamily="2" charset="2"/>
              <a:buChar char="§"/>
            </a:pPr>
            <a:endParaRPr lang="en-GB" altLang="cs-CZ" sz="2000" dirty="0"/>
          </a:p>
          <a:p>
            <a:pPr marL="342900" indent="-342900" eaLnBrk="1" hangingPunct="1">
              <a:buClr>
                <a:schemeClr val="tx2"/>
              </a:buClr>
              <a:buFont typeface="Wingdings" panose="05000000000000000000" pitchFamily="2" charset="2"/>
              <a:buChar char="§"/>
            </a:pPr>
            <a:r>
              <a:rPr lang="en-GB" altLang="cs-CZ" sz="2000" dirty="0"/>
              <a:t>Can the trademark owner claim violation of his rights?</a:t>
            </a:r>
          </a:p>
          <a:p>
            <a:pPr marL="342900" indent="-342900" eaLnBrk="1" hangingPunct="1">
              <a:buClr>
                <a:schemeClr val="tx2"/>
              </a:buClr>
              <a:buFont typeface="Wingdings" panose="05000000000000000000" pitchFamily="2" charset="2"/>
              <a:buChar char="§"/>
            </a:pPr>
            <a:r>
              <a:rPr lang="en-GB" altLang="cs-CZ" sz="2000" dirty="0"/>
              <a:t>Can the trademark owner claim transfer of the domain name?</a:t>
            </a:r>
          </a:p>
          <a:p>
            <a:pPr marL="342900" indent="-342900" eaLnBrk="1" hangingPunct="1">
              <a:buClr>
                <a:schemeClr val="tx2"/>
              </a:buClr>
              <a:buFont typeface="Wingdings" panose="05000000000000000000" pitchFamily="2" charset="2"/>
              <a:buChar char="§"/>
            </a:pPr>
            <a:r>
              <a:rPr lang="en-GB" altLang="cs-CZ" sz="2000" dirty="0"/>
              <a:t>What if the owner is based in US, administrator is Czech and squatter Russian?</a:t>
            </a:r>
          </a:p>
        </p:txBody>
      </p:sp>
    </p:spTree>
    <p:extLst>
      <p:ext uri="{BB962C8B-B14F-4D97-AF65-F5344CB8AC3E}">
        <p14:creationId xmlns:p14="http://schemas.microsoft.com/office/powerpoint/2010/main" val="3232775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11">
                                            <p:txEl>
                                              <p:pRg st="3" end="3"/>
                                            </p:txEl>
                                          </p:spTgt>
                                        </p:tgtEl>
                                        <p:attrNameLst>
                                          <p:attrName>style.visibility</p:attrName>
                                        </p:attrNameLst>
                                      </p:cBhvr>
                                      <p:to>
                                        <p:strVal val="visible"/>
                                      </p:to>
                                    </p:set>
                                    <p:animEffect transition="in" filter="box(in)">
                                      <p:cBhvr>
                                        <p:cTn id="7" dur="500"/>
                                        <p:tgtEl>
                                          <p:spTgt spid="4301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011">
                                            <p:txEl>
                                              <p:pRg st="4" end="4"/>
                                            </p:txEl>
                                          </p:spTgt>
                                        </p:tgtEl>
                                        <p:attrNameLst>
                                          <p:attrName>style.visibility</p:attrName>
                                        </p:attrNameLst>
                                      </p:cBhvr>
                                      <p:to>
                                        <p:strVal val="visible"/>
                                      </p:to>
                                    </p:set>
                                    <p:animEffect transition="in" filter="box(in)">
                                      <p:cBhvr>
                                        <p:cTn id="12" dur="500"/>
                                        <p:tgtEl>
                                          <p:spTgt spid="4301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3011">
                                            <p:txEl>
                                              <p:pRg st="5" end="5"/>
                                            </p:txEl>
                                          </p:spTgt>
                                        </p:tgtEl>
                                        <p:attrNameLst>
                                          <p:attrName>style.visibility</p:attrName>
                                        </p:attrNameLst>
                                      </p:cBhvr>
                                      <p:to>
                                        <p:strVal val="visible"/>
                                      </p:to>
                                    </p:set>
                                    <p:animEffect transition="in" filter="box(in)">
                                      <p:cBhvr>
                                        <p:cTn id="17" dur="5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3AC86D95CB3E448A802B521E235A440" ma:contentTypeVersion="0" ma:contentTypeDescription="Vytvoří nový dokument" ma:contentTypeScope="" ma:versionID="5cf2d8aa68b0428fb749dc5a30b57f32">
  <xsd:schema xmlns:xsd="http://www.w3.org/2001/XMLSchema" xmlns:xs="http://www.w3.org/2001/XMLSchema" xmlns:p="http://schemas.microsoft.com/office/2006/metadata/properties" targetNamespace="http://schemas.microsoft.com/office/2006/metadata/properties" ma:root="true" ma:fieldsID="e5030a4fb49af6ac1945304746faa32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E0F7C2-919F-49EF-B515-76FECC2A5321}">
  <ds:schemaRefs>
    <ds:schemaRef ds:uri="http://schemas.microsoft.com/sharepoint/v3/contenttype/forms"/>
  </ds:schemaRefs>
</ds:datastoreItem>
</file>

<file path=customXml/itemProps2.xml><?xml version="1.0" encoding="utf-8"?>
<ds:datastoreItem xmlns:ds="http://schemas.openxmlformats.org/officeDocument/2006/customXml" ds:itemID="{79C6B8B8-8DDC-45C2-862D-95FCCFF70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ABE475C-47BE-48AB-9464-3098EA55EBD5}">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Essential</Template>
  <TotalTime>1400</TotalTime>
  <Words>2974</Words>
  <Application>Microsoft Office PowerPoint</Application>
  <PresentationFormat>Předvádění na obrazovce (4:3)</PresentationFormat>
  <Paragraphs>436</Paragraphs>
  <Slides>67</Slides>
  <Notes>26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67</vt:i4>
      </vt:variant>
    </vt:vector>
  </HeadingPairs>
  <TitlesOfParts>
    <vt:vector size="73" baseType="lpstr">
      <vt:lpstr>Arial</vt:lpstr>
      <vt:lpstr>Arial Black</vt:lpstr>
      <vt:lpstr>Calibri</vt:lpstr>
      <vt:lpstr>Times New Roman</vt:lpstr>
      <vt:lpstr>Wingdings</vt:lpstr>
      <vt:lpstr>Základní</vt:lpstr>
      <vt:lpstr>Prezentace aplikace PowerPoint</vt:lpstr>
      <vt:lpstr>Prezentace aplikace PowerPoint</vt:lpstr>
      <vt:lpstr>MAIn principle</vt:lpstr>
      <vt:lpstr>The Structure</vt:lpstr>
      <vt:lpstr>New GTLDS</vt:lpstr>
      <vt:lpstr>Sqautters allowed?</vt:lpstr>
      <vt:lpstr>Sqautters allowed? NO!</vt:lpstr>
      <vt:lpstr>How to be legally protected from Cybersquatters?</vt:lpstr>
      <vt:lpstr>Example</vt:lpstr>
      <vt:lpstr>Prezentace aplikace PowerPoint</vt:lpstr>
      <vt:lpstr>Prezentace aplikace PowerPoint</vt:lpstr>
      <vt:lpstr>Alternative dispute resolution</vt:lpstr>
      <vt:lpstr>What is ADR?</vt:lpstr>
      <vt:lpstr>ADR</vt:lpstr>
      <vt:lpstr>ADR</vt:lpstr>
      <vt:lpstr>ADR is old </vt:lpstr>
      <vt:lpstr>Reasons?</vt:lpstr>
      <vt:lpstr>Reasons!</vt:lpstr>
      <vt:lpstr>The rules - TLDs</vt:lpstr>
      <vt:lpstr>The rules - ccTLDs</vt:lpstr>
      <vt:lpstr>The rules - .EU</vt:lpstr>
      <vt:lpstr>The rules - .EU</vt:lpstr>
      <vt:lpstr>Prezentace aplikace PowerPoint</vt:lpstr>
      <vt:lpstr>ODR IN GENERAL not only domain names but all kinds of disputes</vt:lpstr>
      <vt:lpstr>Prezentace aplikace PowerPoint</vt:lpstr>
      <vt:lpstr>Prezentace aplikace PowerPoint</vt:lpstr>
      <vt:lpstr>What is ODR?</vt:lpstr>
      <vt:lpstr>Prezentace aplikace PowerPoint</vt:lpstr>
      <vt:lpstr>Prezentace aplikace PowerPoint</vt:lpstr>
      <vt:lpstr>Prezentace aplikace PowerPoint</vt:lpstr>
      <vt:lpstr>ODR Methods</vt:lpstr>
      <vt:lpstr>2.1 Automated software negotiation</vt:lpstr>
      <vt:lpstr>2.1.1 Assisted negotiation</vt:lpstr>
      <vt:lpstr>2.1.2 Blind - bidding negotiation</vt:lpstr>
      <vt:lpstr>Prezentace aplikace PowerPoint</vt:lpstr>
      <vt:lpstr>2.2 Online mediation</vt:lpstr>
      <vt:lpstr>2.3 Non – binding arbitration</vt:lpstr>
      <vt:lpstr>2.3 Non – binding arbitration</vt:lpstr>
      <vt:lpstr>2.4 Binding arbitration</vt:lpstr>
      <vt:lpstr>2.4 Binding arbitration</vt:lpstr>
      <vt:lpstr>Advantages and disadvantages of ODR</vt:lpstr>
      <vt:lpstr>UNCITRAL Working group III.</vt:lpstr>
      <vt:lpstr>UNCITRAL Working group III.</vt:lpstr>
      <vt:lpstr>UNCITRAL Working group III.</vt:lpstr>
      <vt:lpstr>Draft procedural rules</vt:lpstr>
      <vt:lpstr>EU initiative</vt:lpstr>
      <vt:lpstr>EU initiative</vt:lpstr>
      <vt:lpstr>EU initiative</vt:lpstr>
      <vt:lpstr>EU regulation scheme</vt:lpstr>
      <vt:lpstr>EU initiative</vt:lpstr>
      <vt:lpstr>EU initiative</vt:lpstr>
      <vt:lpstr>(YES?)</vt:lpstr>
      <vt:lpstr>Binding / Non – binding ODR</vt:lpstr>
      <vt:lpstr>Binding / Non – binding ODR</vt:lpstr>
      <vt:lpstr>Binding ODR</vt:lpstr>
      <vt:lpstr>Binding ODR</vt:lpstr>
      <vt:lpstr>Non – binding ODR</vt:lpstr>
      <vt:lpstr>Non – binding ODR</vt:lpstr>
      <vt:lpstr>Binding or Non – binding enforcement of ODR: The outcome?</vt:lpstr>
      <vt:lpstr>Prezentace aplikace PowerPoint</vt:lpstr>
      <vt:lpstr>Prezentace aplikace PowerPoint</vt:lpstr>
      <vt:lpstr>Stay sober (ODR won‘t save the world)</vt:lpstr>
      <vt:lpstr>Future?</vt:lpstr>
      <vt:lpstr>Future of ODR - ejustice</vt:lpstr>
      <vt:lpstr>Back to UDRP</vt:lpstr>
      <vt:lpstr>UDRP vs National solution or .eu?</vt:lpstr>
      <vt:lpstr>Thank you for your attention!</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Autorskoprávní rámec pro jednotný trh</dc:title>
  <dc:creator>Pavel Loutocký</dc:creator>
  <cp:lastModifiedBy>Pavel Loutocký</cp:lastModifiedBy>
  <cp:revision>88</cp:revision>
  <dcterms:created xsi:type="dcterms:W3CDTF">2012-09-20T07:56:23Z</dcterms:created>
  <dcterms:modified xsi:type="dcterms:W3CDTF">2019-03-13T14:00:54Z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0x01010083AC86D95CB3E448A802B521E235A440</vt:lpwstr>
  </property>
</Properties>
</file>