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61" r:id="rId5"/>
    <p:sldId id="262" r:id="rId6"/>
    <p:sldId id="271" r:id="rId7"/>
    <p:sldId id="263" r:id="rId8"/>
    <p:sldId id="272" r:id="rId9"/>
    <p:sldId id="274" r:id="rId10"/>
    <p:sldId id="273" r:id="rId11"/>
    <p:sldId id="275" r:id="rId12"/>
    <p:sldId id="276" r:id="rId13"/>
    <p:sldId id="264" r:id="rId14"/>
    <p:sldId id="277" r:id="rId15"/>
    <p:sldId id="278" r:id="rId16"/>
    <p:sldId id="279" r:id="rId17"/>
    <p:sldId id="280" r:id="rId18"/>
    <p:sldId id="281" r:id="rId19"/>
    <p:sldId id="265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80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36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129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088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227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547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6569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08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043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800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699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9556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6000">
              <a:schemeClr val="accent1">
                <a:tint val="44500"/>
                <a:satMod val="160000"/>
                <a:lumMod val="79000"/>
                <a:lumOff val="21000"/>
                <a:alpha val="76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85CF7-67B1-42DC-A758-4E71ED4DAC80}" type="datetimeFigureOut">
              <a:rPr lang="cs-CZ" smtClean="0"/>
              <a:t>11.04.2019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D9CB3-00AB-4B8F-B45B-A373E9ED75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030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944215"/>
          </a:xfrm>
        </p:spPr>
        <p:txBody>
          <a:bodyPr>
            <a:normAutofit fontScale="90000"/>
          </a:bodyPr>
          <a:lstStyle/>
          <a:p>
            <a:r>
              <a:rPr lang="cs-CZ" dirty="0"/>
              <a:t>Mimořádné procedury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propuštění </a:t>
            </a:r>
            <a:r>
              <a:rPr lang="cs-CZ" dirty="0"/>
              <a:t>katolických </a:t>
            </a:r>
            <a:r>
              <a:rPr lang="cs-CZ" dirty="0" smtClean="0"/>
              <a:t>duchovních</a:t>
            </a:r>
            <a:br>
              <a:rPr lang="cs-CZ" dirty="0" smtClean="0"/>
            </a:br>
            <a:r>
              <a:rPr lang="cs-CZ" dirty="0" smtClean="0"/>
              <a:t>z </a:t>
            </a:r>
            <a:r>
              <a:rPr lang="cs-CZ" dirty="0" smtClean="0"/>
              <a:t>klerického </a:t>
            </a:r>
            <a:r>
              <a:rPr lang="cs-CZ" dirty="0"/>
              <a:t>stavu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01688"/>
          </a:xfrm>
        </p:spPr>
        <p:txBody>
          <a:bodyPr/>
          <a:lstStyle/>
          <a:p>
            <a:r>
              <a:rPr lang="cs-CZ" dirty="0" smtClean="0"/>
              <a:t>Damián Němec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009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3.</a:t>
            </a:r>
            <a:r>
              <a:rPr lang="cs-CZ" sz="3200" b="1" dirty="0"/>
              <a:t> Mimořádná zmocnění daná Kongregaci pro klérus z let 2009 a 2010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748464" cy="53285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 smtClean="0">
                <a:latin typeface="Bookman Old Style" pitchFamily="18" charset="0"/>
              </a:rPr>
              <a:t>3.3 Třetí zmocnění </a:t>
            </a:r>
          </a:p>
          <a:p>
            <a:pPr marL="0" lvl="0" indent="0">
              <a:buNone/>
            </a:pPr>
            <a:r>
              <a:rPr lang="cs-CZ" dirty="0"/>
              <a:t>Zvláštní pravomoc projednávat případy, kdy se jedná o </a:t>
            </a:r>
            <a:r>
              <a:rPr lang="cs-CZ" b="1" dirty="0"/>
              <a:t>prohlášení ztráty </a:t>
            </a:r>
            <a:r>
              <a:rPr lang="cs-CZ" b="1" dirty="0"/>
              <a:t>klerického</a:t>
            </a:r>
            <a:r>
              <a:rPr lang="cs-CZ" b="1" dirty="0" smtClean="0"/>
              <a:t> </a:t>
            </a:r>
            <a:r>
              <a:rPr lang="cs-CZ" b="1" dirty="0"/>
              <a:t>stavu</a:t>
            </a:r>
            <a:r>
              <a:rPr lang="cs-CZ" dirty="0"/>
              <a:t> s příslušnou dispensí od kněžských závazků </a:t>
            </a:r>
            <a:r>
              <a:rPr lang="cs-CZ" u="sng" dirty="0"/>
              <a:t>včetně celibátu</a:t>
            </a:r>
            <a:r>
              <a:rPr lang="cs-CZ" dirty="0"/>
              <a:t> v případě </a:t>
            </a:r>
            <a:r>
              <a:rPr lang="cs-CZ" dirty="0" smtClean="0"/>
              <a:t>kleriků, </a:t>
            </a:r>
            <a:r>
              <a:rPr lang="cs-CZ" dirty="0"/>
              <a:t>kteří </a:t>
            </a:r>
            <a:r>
              <a:rPr lang="cs-CZ" dirty="0">
                <a:solidFill>
                  <a:srgbClr val="FF0000"/>
                </a:solidFill>
              </a:rPr>
              <a:t>opustili službu na dobu delší než 5 po sobě jdoucích let</a:t>
            </a:r>
            <a:r>
              <a:rPr lang="cs-CZ" dirty="0"/>
              <a:t> a kteří po pečlivém ověření, nakolik bylo možné, setrvávají v takovém dobrovolném a nedovoleném nevykonávání své služby.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7890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3.</a:t>
            </a:r>
            <a:r>
              <a:rPr lang="cs-CZ" sz="3200" b="1" dirty="0"/>
              <a:t> Mimořádná zmocnění daná Kongregaci pro klérus z let 2009 a 2010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340768"/>
            <a:ext cx="9036496" cy="5328592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cs-CZ" b="1" dirty="0" smtClean="0">
                <a:latin typeface="Bookman Old Style" pitchFamily="18" charset="0"/>
              </a:rPr>
              <a:t>3.4 Procesní řízení</a:t>
            </a:r>
          </a:p>
          <a:p>
            <a:pPr marL="0" lvl="0" indent="0">
              <a:buNone/>
            </a:pPr>
            <a:r>
              <a:rPr lang="cs-CZ" b="1" i="1" dirty="0" smtClean="0"/>
              <a:t>I. + II. </a:t>
            </a:r>
            <a:r>
              <a:rPr lang="cs-CZ" b="1" i="1" dirty="0"/>
              <a:t>m</a:t>
            </a:r>
            <a:r>
              <a:rPr lang="cs-CZ" b="1" i="1" dirty="0" smtClean="0"/>
              <a:t>imořádné zmocnění – procedura mimosoudního uložení trestu s</a:t>
            </a:r>
            <a:r>
              <a:rPr lang="cs-CZ" b="1" i="1" dirty="0"/>
              <a:t> </a:t>
            </a:r>
            <a:r>
              <a:rPr lang="cs-CZ" b="1" i="1" dirty="0" smtClean="0"/>
              <a:t>těmito úpravami:</a:t>
            </a:r>
            <a:endParaRPr lang="cs-CZ" b="1" i="1" dirty="0"/>
          </a:p>
          <a:p>
            <a:pPr lvl="0"/>
            <a:r>
              <a:rPr lang="cs-CZ" dirty="0" smtClean="0"/>
              <a:t>musí </a:t>
            </a:r>
            <a:r>
              <a:rPr lang="cs-CZ" dirty="0"/>
              <a:t>být doložena nemožnost nebo mimořádná obtížnost bránící uplatnění řádného řízení cestou žádosti kněze nebo trestního řízení soudního;</a:t>
            </a:r>
          </a:p>
          <a:p>
            <a:pPr lvl="0"/>
            <a:r>
              <a:rPr lang="cs-CZ" dirty="0"/>
              <a:t>kromě dvou přísedících musí být jmenováni i instruktor kauzy a sekretář;</a:t>
            </a:r>
          </a:p>
          <a:p>
            <a:pPr lvl="0"/>
            <a:r>
              <a:rPr lang="cs-CZ" dirty="0"/>
              <a:t>jako úřední osoby se řízení smějí účastnit pouze kněží;</a:t>
            </a:r>
          </a:p>
          <a:p>
            <a:pPr lvl="0"/>
            <a:r>
              <a:rPr lang="cs-CZ" dirty="0"/>
              <a:t>obviněný </a:t>
            </a:r>
            <a:r>
              <a:rPr lang="cs-CZ" dirty="0" smtClean="0"/>
              <a:t>klerik </a:t>
            </a:r>
            <a:r>
              <a:rPr lang="cs-CZ" dirty="0"/>
              <a:t>si může zvolit advokáta nebo zástupce;</a:t>
            </a:r>
          </a:p>
          <a:p>
            <a:pPr lvl="0"/>
            <a:r>
              <a:rPr lang="cs-CZ" dirty="0"/>
              <a:t>řízení u ordináře má charakter přípravného řízení, ordinář tedy </a:t>
            </a:r>
            <a:r>
              <a:rPr lang="cs-CZ" dirty="0" smtClean="0"/>
              <a:t>buď nevydává rozhodnutí (I.+II.), nebo vydává prozatímní rozhodnutí (II.), vždy to má charakter </a:t>
            </a:r>
            <a:r>
              <a:rPr lang="cs-CZ" i="1" dirty="0" smtClean="0"/>
              <a:t>žádosti</a:t>
            </a:r>
            <a:r>
              <a:rPr lang="cs-CZ" dirty="0" smtClean="0"/>
              <a:t> adresované </a:t>
            </a:r>
            <a:r>
              <a:rPr lang="cs-CZ" dirty="0"/>
              <a:t>AS </a:t>
            </a:r>
            <a:r>
              <a:rPr lang="cs-CZ" dirty="0" smtClean="0"/>
              <a:t>a obsahující </a:t>
            </a:r>
            <a:r>
              <a:rPr lang="cs-CZ" dirty="0"/>
              <a:t>hodnocení každého jednotlivého obvinění </a:t>
            </a:r>
            <a:r>
              <a:rPr lang="cs-CZ" i="1" dirty="0"/>
              <a:t>de iure </a:t>
            </a:r>
            <a:r>
              <a:rPr lang="cs-CZ" dirty="0"/>
              <a:t>i </a:t>
            </a:r>
            <a:r>
              <a:rPr lang="cs-CZ" i="1" dirty="0"/>
              <a:t>de facto</a:t>
            </a:r>
            <a:r>
              <a:rPr lang="cs-CZ" dirty="0"/>
              <a:t> včetně mínění jednotlivých přísedících; </a:t>
            </a:r>
          </a:p>
          <a:p>
            <a:pPr lvl="0"/>
            <a:r>
              <a:rPr lang="cs-CZ" dirty="0"/>
              <a:t>ordinář k žádosti přiloží votum instruktora a své votum;</a:t>
            </a:r>
          </a:p>
          <a:p>
            <a:pPr lvl="0"/>
            <a:r>
              <a:rPr lang="cs-CZ" dirty="0"/>
              <a:t>v případě potřeby AS vyzve ordináře k doplnění vyšetřování;</a:t>
            </a:r>
          </a:p>
          <a:p>
            <a:pPr lvl="0"/>
            <a:r>
              <a:rPr lang="cs-CZ" dirty="0"/>
              <a:t>rozhodnutí přísluší v poslední instanci papeži, ordinář je pak má sdělit dotyčnému duchovnímu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821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3.</a:t>
            </a:r>
            <a:r>
              <a:rPr lang="cs-CZ" sz="3200" b="1" dirty="0"/>
              <a:t> Mimořádná zmocnění daná Kongregaci pro klérus z let 2009 a 2010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412776"/>
            <a:ext cx="9036496" cy="5256584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cs-CZ" sz="3800" b="1" dirty="0" smtClean="0">
                <a:latin typeface="Bookman Old Style" pitchFamily="18" charset="0"/>
              </a:rPr>
              <a:t>3.4 Procesní řízení</a:t>
            </a:r>
          </a:p>
          <a:p>
            <a:pPr marL="0" lvl="0" indent="0">
              <a:buNone/>
            </a:pPr>
            <a:r>
              <a:rPr lang="cs-CZ" sz="3800" b="1" i="1" dirty="0" smtClean="0"/>
              <a:t>III. </a:t>
            </a:r>
            <a:r>
              <a:rPr lang="cs-CZ" sz="3800" b="1" i="1" dirty="0"/>
              <a:t>m</a:t>
            </a:r>
            <a:r>
              <a:rPr lang="cs-CZ" sz="3800" b="1" i="1" dirty="0" smtClean="0"/>
              <a:t>imořádné zmocnění – procedura administrativní obdobná jako v</a:t>
            </a:r>
            <a:r>
              <a:rPr lang="cs-CZ" sz="3800" b="1" i="1" dirty="0"/>
              <a:t> </a:t>
            </a:r>
            <a:r>
              <a:rPr lang="cs-CZ" sz="3800" b="1" i="1" dirty="0" smtClean="0"/>
              <a:t>případě žádosti </a:t>
            </a:r>
            <a:r>
              <a:rPr lang="cs-CZ" sz="3800" b="1" i="1" dirty="0" smtClean="0"/>
              <a:t>klerika </a:t>
            </a:r>
            <a:r>
              <a:rPr lang="cs-CZ" sz="3800" b="1" i="1" dirty="0" smtClean="0"/>
              <a:t>o dispens od celibátu </a:t>
            </a:r>
            <a:r>
              <a:rPr lang="cs-CZ" sz="3800" b="1" i="1" dirty="0"/>
              <a:t>s těmito </a:t>
            </a:r>
            <a:r>
              <a:rPr lang="cs-CZ" sz="3800" b="1" i="1" dirty="0" smtClean="0"/>
              <a:t>úpravami:</a:t>
            </a:r>
            <a:endParaRPr lang="cs-CZ" sz="3800" b="1" i="1" dirty="0"/>
          </a:p>
          <a:p>
            <a:pPr lvl="0"/>
            <a:r>
              <a:rPr lang="cs-CZ" sz="3800" dirty="0" smtClean="0"/>
              <a:t>musí </a:t>
            </a:r>
            <a:r>
              <a:rPr lang="cs-CZ" sz="3800" dirty="0"/>
              <a:t>být doložena nemožnost nebo mimořádná obtížnost bránící uplatnění řádného řízení cestou žádosti kněze nebo trestního řízení soudního;</a:t>
            </a:r>
          </a:p>
          <a:p>
            <a:pPr lvl="0"/>
            <a:r>
              <a:rPr lang="cs-CZ" sz="3800" dirty="0" smtClean="0"/>
              <a:t>jako </a:t>
            </a:r>
            <a:r>
              <a:rPr lang="cs-CZ" sz="3800" dirty="0"/>
              <a:t>úřední osoby se řízení smějí účastnit pouze kněží;</a:t>
            </a:r>
          </a:p>
          <a:p>
            <a:pPr lvl="0"/>
            <a:r>
              <a:rPr lang="cs-CZ" sz="3800" dirty="0"/>
              <a:t>obviněný </a:t>
            </a:r>
            <a:r>
              <a:rPr lang="cs-CZ" sz="3800" dirty="0" smtClean="0"/>
              <a:t>klerik </a:t>
            </a:r>
            <a:r>
              <a:rPr lang="cs-CZ" sz="3800" dirty="0"/>
              <a:t>si může zvolit advokáta nebo zástupce;</a:t>
            </a:r>
          </a:p>
          <a:p>
            <a:pPr lvl="0"/>
            <a:r>
              <a:rPr lang="cs-CZ" sz="3800" dirty="0"/>
              <a:t>v celém řízení vystupuje také ochránce spravedlnosti (buď trvale ustanovený na soudu, nebo jmenovaný </a:t>
            </a:r>
            <a:r>
              <a:rPr lang="cs-CZ" sz="3800" i="1" dirty="0"/>
              <a:t>ad hoc</a:t>
            </a:r>
            <a:r>
              <a:rPr lang="cs-CZ" sz="3800" dirty="0"/>
              <a:t>);</a:t>
            </a:r>
          </a:p>
          <a:p>
            <a:pPr lvl="0"/>
            <a:r>
              <a:rPr lang="cs-CZ" sz="3800" dirty="0"/>
              <a:t>kromě vota instruktora kauzy a ordináře se vyžaduje vyjádření </a:t>
            </a:r>
            <a:r>
              <a:rPr lang="cs-CZ" sz="3800" i="1" dirty="0"/>
              <a:t>(observationes)</a:t>
            </a:r>
            <a:r>
              <a:rPr lang="cs-CZ" sz="3800" dirty="0"/>
              <a:t> ochránce spravedlnosti;</a:t>
            </a:r>
          </a:p>
          <a:p>
            <a:pPr lvl="0"/>
            <a:r>
              <a:rPr lang="cs-CZ" sz="3800" dirty="0"/>
              <a:t>votum ordináře musí obsahovat zhodnocení důkazů každého jednotlivého obvinění</a:t>
            </a:r>
            <a:r>
              <a:rPr lang="cs-CZ" sz="3800" i="1" dirty="0"/>
              <a:t> de iure </a:t>
            </a:r>
            <a:r>
              <a:rPr lang="cs-CZ" sz="3800" dirty="0"/>
              <a:t>i </a:t>
            </a:r>
            <a:r>
              <a:rPr lang="cs-CZ" sz="3800" i="1" dirty="0"/>
              <a:t>de facto</a:t>
            </a:r>
            <a:r>
              <a:rPr lang="cs-CZ" sz="3800" dirty="0"/>
              <a:t>;</a:t>
            </a:r>
          </a:p>
          <a:p>
            <a:r>
              <a:rPr lang="cs-CZ" sz="3800" dirty="0"/>
              <a:t>ordinář přiloží žádost AS stolci o uplatnění třetího zmocnění.</a:t>
            </a:r>
          </a:p>
        </p:txBody>
      </p:sp>
    </p:spTree>
    <p:extLst>
      <p:ext uri="{BB962C8B-B14F-4D97-AF65-F5344CB8AC3E}">
        <p14:creationId xmlns:p14="http://schemas.microsoft.com/office/powerpoint/2010/main" val="140535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63272" cy="792088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4. Propuštění </a:t>
            </a:r>
            <a:r>
              <a:rPr lang="cs-CZ" sz="3200" b="1" dirty="0"/>
              <a:t>pro </a:t>
            </a:r>
            <a:r>
              <a:rPr lang="cs-CZ" sz="3200" b="1" dirty="0" smtClean="0"/>
              <a:t>závažnější </a:t>
            </a:r>
            <a:r>
              <a:rPr lang="cs-CZ" sz="3200" b="1" dirty="0"/>
              <a:t>trestné činy</a:t>
            </a:r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80526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4.1 Závažnější trestné činy – právní základ</a:t>
            </a:r>
          </a:p>
          <a:p>
            <a:r>
              <a:rPr lang="la-Latn" cap="small" dirty="0"/>
              <a:t>Ioannes Paulus II</a:t>
            </a:r>
            <a:r>
              <a:rPr lang="la-Latn" dirty="0"/>
              <a:t>., </a:t>
            </a:r>
            <a:r>
              <a:rPr lang="la-Latn" i="1" dirty="0"/>
              <a:t>Litterae apostolicae motu proprio datae Sacramentorum sanctitatis tutela quibus normae de gravioribus delictis Congregationi pro Doctrina Fidei reservatis promulgantur (30. 4. 2001)</a:t>
            </a:r>
            <a:r>
              <a:rPr lang="la-Latn" dirty="0"/>
              <a:t>, </a:t>
            </a:r>
            <a:r>
              <a:rPr lang="cs-CZ" dirty="0" smtClean="0"/>
              <a:t>I</a:t>
            </a:r>
            <a:r>
              <a:rPr lang="la-Latn" dirty="0" smtClean="0"/>
              <a:t>n</a:t>
            </a:r>
            <a:r>
              <a:rPr lang="la-Latn" dirty="0"/>
              <a:t>: </a:t>
            </a:r>
            <a:r>
              <a:rPr lang="la-Latn" i="1" dirty="0"/>
              <a:t>AAS </a:t>
            </a:r>
            <a:r>
              <a:rPr lang="la-Latn" dirty="0"/>
              <a:t>XCIII (2001), s. </a:t>
            </a:r>
            <a:r>
              <a:rPr lang="la-Latn" dirty="0" smtClean="0"/>
              <a:t>737–739</a:t>
            </a:r>
            <a:endParaRPr lang="cs-CZ" dirty="0" smtClean="0"/>
          </a:p>
          <a:p>
            <a:r>
              <a:rPr lang="la-Latn" cap="small" dirty="0"/>
              <a:t>Congregatio pro Doctrina Fidei</a:t>
            </a:r>
            <a:r>
              <a:rPr lang="la-Latn" dirty="0"/>
              <a:t>, </a:t>
            </a:r>
            <a:r>
              <a:rPr lang="la-Latn" i="1" dirty="0"/>
              <a:t>Epistula a Congregatione pro Doctrina Fidei missa ad totius Catholicae Ecclesiae Episcopos aliosque Ordinarios et Hierarchas interesse habentes: De gravioribus delictis eidem Congregationi pro Doctrina Fidei reservatis (18. 5. 2001)</a:t>
            </a:r>
            <a:r>
              <a:rPr lang="la-Latn" dirty="0"/>
              <a:t>, </a:t>
            </a:r>
            <a:r>
              <a:rPr lang="cs-CZ" dirty="0" smtClean="0"/>
              <a:t>I</a:t>
            </a:r>
            <a:r>
              <a:rPr lang="la-Latn" dirty="0" smtClean="0"/>
              <a:t>n</a:t>
            </a:r>
            <a:r>
              <a:rPr lang="la-Latn" dirty="0"/>
              <a:t>: </a:t>
            </a:r>
            <a:r>
              <a:rPr lang="la-Latn" i="1" dirty="0"/>
              <a:t>AAS </a:t>
            </a:r>
            <a:r>
              <a:rPr lang="la-Latn" dirty="0"/>
              <a:t>XCIII (2001), s. </a:t>
            </a:r>
            <a:r>
              <a:rPr lang="la-Latn" dirty="0" smtClean="0"/>
              <a:t>785–788</a:t>
            </a:r>
            <a:endParaRPr lang="cs-CZ" dirty="0" smtClean="0"/>
          </a:p>
          <a:p>
            <a:r>
              <a:rPr lang="la-Latn" cap="small" dirty="0"/>
              <a:t>Congregatio pro Doctrina Fidei</a:t>
            </a:r>
            <a:r>
              <a:rPr lang="la-Latn" dirty="0"/>
              <a:t>, </a:t>
            </a:r>
            <a:r>
              <a:rPr lang="la-Latn" i="1" dirty="0"/>
              <a:t>Normae de delictis Congregationi pro Doctrina Fidei reservatis seu Normae de delictis contra fidem necnon de gravioribus delictis (21. 5. 2010)</a:t>
            </a:r>
            <a:r>
              <a:rPr lang="la-Latn" dirty="0"/>
              <a:t>.</a:t>
            </a:r>
            <a:r>
              <a:rPr lang="cs-CZ" dirty="0"/>
              <a:t> </a:t>
            </a:r>
            <a:r>
              <a:rPr lang="cs-CZ" dirty="0" smtClean="0"/>
              <a:t>In: </a:t>
            </a:r>
            <a:r>
              <a:rPr lang="cs-CZ" i="1" dirty="0" smtClean="0"/>
              <a:t>AAS</a:t>
            </a:r>
            <a:r>
              <a:rPr lang="cs-CZ" dirty="0" smtClean="0"/>
              <a:t> </a:t>
            </a:r>
            <a:r>
              <a:rPr lang="cs-CZ" dirty="0"/>
              <a:t>CII (2010), s. 419–434</a:t>
            </a:r>
          </a:p>
        </p:txBody>
      </p:sp>
    </p:spTree>
    <p:extLst>
      <p:ext uri="{BB962C8B-B14F-4D97-AF65-F5344CB8AC3E}">
        <p14:creationId xmlns:p14="http://schemas.microsoft.com/office/powerpoint/2010/main" val="262499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63272" cy="648072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4. Propuštění </a:t>
            </a:r>
            <a:r>
              <a:rPr lang="cs-CZ" sz="3200" b="1" dirty="0"/>
              <a:t>pro </a:t>
            </a:r>
            <a:r>
              <a:rPr lang="cs-CZ" sz="3200" b="1" dirty="0" smtClean="0"/>
              <a:t>závažnější </a:t>
            </a:r>
            <a:r>
              <a:rPr lang="cs-CZ" sz="3200" b="1" dirty="0"/>
              <a:t>trestné činy</a:t>
            </a:r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0" y="764704"/>
            <a:ext cx="9036496" cy="60932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1600" b="1" dirty="0" smtClean="0"/>
              <a:t>4.2 Závažnější trestné činy – kategorizace</a:t>
            </a:r>
          </a:p>
          <a:p>
            <a:pPr lvl="0">
              <a:buFont typeface="+mj-lt"/>
              <a:buAutoNum type="arabicPeriod"/>
            </a:pPr>
            <a:r>
              <a:rPr lang="cs-CZ" sz="1200" b="1" i="1" dirty="0"/>
              <a:t>TČ proti víře</a:t>
            </a:r>
            <a:r>
              <a:rPr lang="cs-CZ" sz="1200" dirty="0"/>
              <a:t>, tj. hereze, apostaze a schisma (kán. 751 a 1364 CIC a kán. 1436 § 1 a 1437 CCEO);</a:t>
            </a:r>
          </a:p>
          <a:p>
            <a:pPr lvl="0">
              <a:buFont typeface="+mj-lt"/>
              <a:buAutoNum type="arabicPeriod"/>
            </a:pPr>
            <a:r>
              <a:rPr lang="cs-CZ" sz="1200" b="1" i="1" dirty="0"/>
              <a:t>závažnější TČ proti svatosti nejvznešenější oběti a svátosti Eucharistie</a:t>
            </a:r>
            <a:r>
              <a:rPr lang="cs-CZ" sz="1200" dirty="0"/>
              <a:t>:</a:t>
            </a:r>
          </a:p>
          <a:p>
            <a:pPr lvl="1"/>
            <a:r>
              <a:rPr lang="cs-CZ" sz="1200" dirty="0"/>
              <a:t>odnesení nebo ponechání si eucharistických způsob ke svatokrádežným účelům nebo jejich pohození (kán. 1367 CIC a kán. 1442 CCEO);</a:t>
            </a:r>
          </a:p>
          <a:p>
            <a:pPr lvl="1"/>
            <a:r>
              <a:rPr lang="cs-CZ" sz="1200" dirty="0"/>
              <a:t>pokus sloužit mši osobou bez kněžského svěcení (kán. 1378 § 2 odst. 1 CIC);</a:t>
            </a:r>
          </a:p>
          <a:p>
            <a:pPr lvl="1"/>
            <a:r>
              <a:rPr lang="cs-CZ" sz="1200" dirty="0"/>
              <a:t>předstírání sloužení mše (kán. 1379 CIC a kán. 1443 CCEO);</a:t>
            </a:r>
          </a:p>
          <a:p>
            <a:pPr lvl="1"/>
            <a:r>
              <a:rPr lang="cs-CZ" sz="1200" dirty="0"/>
              <a:t>spoluslavení mše se služebníky církevních společenství nemajících apoštolskou posloupnost a neuznávajících svátostnou důstojnost kněžského svěcení (kán. 908 a 1365 CIC a kán. 702 a 1440 CCEO);</a:t>
            </a:r>
          </a:p>
          <a:p>
            <a:pPr lvl="1"/>
            <a:r>
              <a:rPr lang="cs-CZ" sz="1200" dirty="0"/>
              <a:t>přepodstatnění jedné látky bez druhé nebo obou se svatokrádežným účelem jak ve mši, tak mimo ni (kán. 927 CIC);</a:t>
            </a:r>
          </a:p>
          <a:p>
            <a:pPr lvl="0">
              <a:buFont typeface="+mj-lt"/>
              <a:buAutoNum type="arabicPeriod"/>
            </a:pPr>
            <a:r>
              <a:rPr lang="cs-CZ" sz="1200" b="1" i="1" dirty="0"/>
              <a:t>závažnější TČ proti vznešenosti svátosti pokání: </a:t>
            </a:r>
          </a:p>
          <a:p>
            <a:pPr lvl="1"/>
            <a:r>
              <a:rPr lang="cs-CZ" sz="1200" dirty="0"/>
              <a:t>rozhřešení spoluviníka hříchu proti šestému přikázání Desatera (kán. 1378 § 1 CIC a kán. 1457 CCEO);</a:t>
            </a:r>
          </a:p>
          <a:p>
            <a:pPr lvl="1"/>
            <a:r>
              <a:rPr lang="cs-CZ" sz="1200" dirty="0"/>
              <a:t>pokus o svátostné rozhřešení nebo zakázané vyslechnutí svátostného vyznání hříchů (kán. 1378 § 2 odst. 2 CIC);</a:t>
            </a:r>
          </a:p>
          <a:p>
            <a:pPr lvl="1"/>
            <a:r>
              <a:rPr lang="cs-CZ" sz="1200" dirty="0"/>
              <a:t>předstírání svátostného rozhřešení (kán. 1379 CIC a kán. 1443 CCEO);</a:t>
            </a:r>
          </a:p>
          <a:p>
            <a:pPr lvl="1"/>
            <a:r>
              <a:rPr lang="cs-CZ" sz="1200" dirty="0"/>
              <a:t>svádění k hříchu proti šestému přikázání Desatera při udílení nebo u příležitosti nebo pod záminkou svátosti pokání (kán. 1387 CIC a kán. 1458 CCEO), pokud je zaměřeno ke hříchu se samotným zpovědníkem;</a:t>
            </a:r>
          </a:p>
          <a:p>
            <a:pPr lvl="1"/>
            <a:r>
              <a:rPr lang="cs-CZ" sz="1200" dirty="0"/>
              <a:t>přímé nebo nepřímé porušení svátostného tajemství (kán. 1388 § 1 CIC a kán. 1456 § 1 CCEO);</a:t>
            </a:r>
          </a:p>
          <a:p>
            <a:pPr lvl="1"/>
            <a:r>
              <a:rPr lang="cs-CZ" sz="1200" dirty="0"/>
              <a:t>nahrání jakýmkoli technickým prostředkem nebo zlovolné rozšiřování sdělovacími prostředky toho, co bylo ve skutečném nebo fiktivním svátostném vyznání řečeno zpovědníkem nebo kajícníkem;</a:t>
            </a:r>
          </a:p>
          <a:p>
            <a:pPr lvl="0">
              <a:buFont typeface="+mj-lt"/>
              <a:buAutoNum type="arabicPeriod"/>
            </a:pPr>
            <a:r>
              <a:rPr lang="cs-CZ" sz="1200" b="1" i="1" dirty="0"/>
              <a:t>pokus o svátostné svěcení ženy;</a:t>
            </a:r>
          </a:p>
          <a:p>
            <a:pPr lvl="0">
              <a:buFont typeface="+mj-lt"/>
              <a:buAutoNum type="arabicPeriod"/>
            </a:pPr>
            <a:r>
              <a:rPr lang="cs-CZ" sz="1200" b="1" i="1" dirty="0"/>
              <a:t>závažnější TČ proti mravům:</a:t>
            </a:r>
          </a:p>
          <a:p>
            <a:pPr lvl="1"/>
            <a:r>
              <a:rPr lang="cs-CZ" sz="1200" dirty="0"/>
              <a:t>TČ proti šestému přikázání Desatera spáchaný duchovním s nezletilou osobou mladší 18 let; pro účely této instrukce je nezletilým postavena na roveň osoba, která trvale nemá úplné užívání </a:t>
            </a:r>
            <a:r>
              <a:rPr lang="cs-CZ" sz="1200" dirty="0" smtClean="0"/>
              <a:t>rozumu;</a:t>
            </a:r>
          </a:p>
          <a:p>
            <a:pPr lvl="1"/>
            <a:r>
              <a:rPr lang="cs-CZ" sz="1200" dirty="0" smtClean="0"/>
              <a:t>získávání</a:t>
            </a:r>
            <a:r>
              <a:rPr lang="cs-CZ" sz="1200" dirty="0"/>
              <a:t>, držení nebo rozšiřování pornografických obrazových materiálů osob mladších 14 let spáchané duchovním k nemravným účelům, a to jakýmkoli způsobem a jakýmkoli technickým prostředkem. Zajímavé je, že instrukce </a:t>
            </a:r>
            <a:r>
              <a:rPr lang="cs-CZ" sz="1200" i="1" dirty="0"/>
              <a:t>De gravioribus delictis</a:t>
            </a:r>
            <a:r>
              <a:rPr lang="cs-CZ" sz="1200" dirty="0"/>
              <a:t> toto jednání explicitně označuje jako TČ, ačkoli tato skutková podstata není v CIC vymezena v 6. knize pojednávající o trestním právu, ale ve 4. knize pojednávající o posvěcující službě církve, jejíž ustanovení nejsou </a:t>
            </a:r>
            <a:r>
              <a:rPr lang="cs-CZ" sz="1200" i="1" dirty="0"/>
              <a:t>sensu stricto </a:t>
            </a:r>
            <a:r>
              <a:rPr lang="cs-CZ" sz="1200" dirty="0"/>
              <a:t>trestní normou. Toto je bezesporu nedostatek, který bude nutno napravit v připravované revizi 6. knihy CIC</a:t>
            </a:r>
            <a:r>
              <a:rPr lang="cs-CZ" sz="1200" dirty="0" smtClean="0"/>
              <a:t>.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34289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63272" cy="792088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4. Propuštění </a:t>
            </a:r>
            <a:r>
              <a:rPr lang="cs-CZ" sz="3200" b="1" dirty="0"/>
              <a:t>pro </a:t>
            </a:r>
            <a:r>
              <a:rPr lang="cs-CZ" sz="3200" b="1" dirty="0" smtClean="0"/>
              <a:t>závažnější </a:t>
            </a:r>
            <a:r>
              <a:rPr lang="cs-CZ" sz="3200" b="1" dirty="0"/>
              <a:t>trestné činy</a:t>
            </a:r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805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4.3 Závažnější trestné činy mravnostní – prováděcí směrnice</a:t>
            </a:r>
          </a:p>
          <a:p>
            <a:r>
              <a:rPr lang="it-IT" cap="small" dirty="0"/>
              <a:t>Congregazione per la dottrina della fede</a:t>
            </a:r>
            <a:r>
              <a:rPr lang="it-IT" dirty="0"/>
              <a:t>, </a:t>
            </a:r>
            <a:r>
              <a:rPr lang="it-IT" i="1" dirty="0"/>
              <a:t>Lettera del Cardinale William Levada per la presentazione della circolare alle Conferenze episcopali sulle linee guida per i casi di abuso sessuale nei confronti di minori da parte di chierici (3. 5. 2011</a:t>
            </a:r>
            <a:r>
              <a:rPr lang="it-IT" i="1" dirty="0" smtClean="0"/>
              <a:t>)</a:t>
            </a:r>
            <a:endParaRPr lang="cs-CZ" dirty="0"/>
          </a:p>
          <a:p>
            <a:r>
              <a:rPr lang="it-IT" cap="small" dirty="0"/>
              <a:t>Congregazione per la dottrina della fede</a:t>
            </a:r>
            <a:r>
              <a:rPr lang="it-IT" dirty="0"/>
              <a:t>, </a:t>
            </a:r>
            <a:r>
              <a:rPr lang="it-IT" i="1" dirty="0"/>
              <a:t>Lettera circolare alle Conferenze episcopali sulle linee guida per i casi di abuso sessuale nei confronti di minori da parte di chierici (3. 5. 2011)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391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63272" cy="792088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4. Propuštění </a:t>
            </a:r>
            <a:r>
              <a:rPr lang="cs-CZ" sz="3200" b="1" dirty="0"/>
              <a:t>pro </a:t>
            </a:r>
            <a:r>
              <a:rPr lang="cs-CZ" sz="3200" b="1" dirty="0" smtClean="0"/>
              <a:t>závažnější </a:t>
            </a:r>
            <a:r>
              <a:rPr lang="cs-CZ" sz="3200" b="1" dirty="0"/>
              <a:t>trestné činy</a:t>
            </a:r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4.4 Závažnější trestné činy – promlčení</a:t>
            </a:r>
          </a:p>
          <a:p>
            <a:r>
              <a:rPr lang="cs-CZ" dirty="0" smtClean="0"/>
              <a:t>Verze z r. 2001: </a:t>
            </a:r>
            <a:r>
              <a:rPr lang="cs-CZ" dirty="0"/>
              <a:t>10 let, která se v případě nezletilé oběti </a:t>
            </a:r>
            <a:r>
              <a:rPr lang="cs-CZ" dirty="0" smtClean="0"/>
              <a:t>počítaná </a:t>
            </a:r>
            <a:r>
              <a:rPr lang="cs-CZ" dirty="0"/>
              <a:t>až od zletilosti </a:t>
            </a:r>
            <a:r>
              <a:rPr lang="cs-CZ" dirty="0" smtClean="0"/>
              <a:t>oběti</a:t>
            </a:r>
          </a:p>
          <a:p>
            <a:r>
              <a:rPr lang="cs-CZ" dirty="0" smtClean="0"/>
              <a:t>Verze z r. 2010: </a:t>
            </a:r>
            <a:r>
              <a:rPr lang="cs-CZ" dirty="0"/>
              <a:t>20 </a:t>
            </a:r>
            <a:r>
              <a:rPr lang="cs-CZ" dirty="0" smtClean="0"/>
              <a:t>let, v</a:t>
            </a:r>
            <a:r>
              <a:rPr lang="cs-CZ" dirty="0"/>
              <a:t> případě pohlavního zneužití nezletilého (ne však dětské pornografie) lhůta běží až od zletilosti oběti; navíc </a:t>
            </a:r>
            <a:r>
              <a:rPr lang="cs-CZ" dirty="0" smtClean="0"/>
              <a:t>oprávnění kongregace </a:t>
            </a:r>
            <a:r>
              <a:rPr lang="cs-CZ" dirty="0"/>
              <a:t>pro nauku víry </a:t>
            </a:r>
            <a:r>
              <a:rPr lang="cs-CZ" dirty="0" smtClean="0"/>
              <a:t>derogovat </a:t>
            </a:r>
            <a:r>
              <a:rPr lang="cs-CZ" dirty="0"/>
              <a:t>toto ustanovení, tedy stanovit pro všechny dotčené TČ jinou, zpravidla vyšší dobu, či dokonce nepromlčitelnost</a:t>
            </a:r>
          </a:p>
        </p:txBody>
      </p:sp>
    </p:spTree>
    <p:extLst>
      <p:ext uri="{BB962C8B-B14F-4D97-AF65-F5344CB8AC3E}">
        <p14:creationId xmlns:p14="http://schemas.microsoft.com/office/powerpoint/2010/main" val="244327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63272" cy="792088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4. Propuštění </a:t>
            </a:r>
            <a:r>
              <a:rPr lang="cs-CZ" sz="3200" b="1" dirty="0"/>
              <a:t>pro </a:t>
            </a:r>
            <a:r>
              <a:rPr lang="cs-CZ" sz="3200" b="1" dirty="0" smtClean="0"/>
              <a:t>závažnější </a:t>
            </a:r>
            <a:r>
              <a:rPr lang="cs-CZ" sz="3200" b="1" dirty="0"/>
              <a:t>trestné činy</a:t>
            </a:r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94928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4.4 Závažnější trestné činy – procesní normy (2010)</a:t>
            </a:r>
          </a:p>
          <a:p>
            <a:pPr lvl="0"/>
            <a:r>
              <a:rPr lang="cs-CZ" dirty="0"/>
              <a:t>Nejvyšší soud Kongregace pro nauku víry tvoří kardinálové Kongregace a mohou být jmenováni jako soudci další kněží s doktorátem kanonického práva; všechny úřady v těchto řízeních zastávají kněží; jeho rozsudky nepodléhají schválení </a:t>
            </a:r>
            <a:r>
              <a:rPr lang="cs-CZ" dirty="0" smtClean="0"/>
              <a:t>papežem</a:t>
            </a:r>
            <a:endParaRPr lang="cs-CZ" dirty="0"/>
          </a:p>
          <a:p>
            <a:pPr lvl="0"/>
            <a:r>
              <a:rPr lang="cs-CZ" dirty="0"/>
              <a:t>má se konat na místní úrovni předběžné šetření – pokud je kauza předložena Kongregaci bez tohoto šetření, vykoná je Kongregace </a:t>
            </a:r>
            <a:r>
              <a:rPr lang="cs-CZ" dirty="0" smtClean="0"/>
              <a:t>sama</a:t>
            </a:r>
            <a:endParaRPr lang="cs-CZ" dirty="0"/>
          </a:p>
          <a:p>
            <a:pPr lvl="0"/>
            <a:r>
              <a:rPr lang="cs-CZ" dirty="0" smtClean="0"/>
              <a:t>kauza </a:t>
            </a:r>
            <a:r>
              <a:rPr lang="cs-CZ" dirty="0"/>
              <a:t>musí být řešena cestou soudního řízení, a to v 1. instanci obvykle na místní úrovni – přesto může Kongregace dovolit či sama stanovit administrativní </a:t>
            </a:r>
            <a:r>
              <a:rPr lang="cs-CZ" dirty="0" smtClean="0"/>
              <a:t>řízení</a:t>
            </a:r>
            <a:endParaRPr lang="cs-CZ" dirty="0"/>
          </a:p>
          <a:p>
            <a:pPr lvl="0"/>
            <a:r>
              <a:rPr lang="cs-CZ" dirty="0" smtClean="0"/>
              <a:t>v zvlášť závažných případech, </a:t>
            </a:r>
            <a:r>
              <a:rPr lang="cs-CZ" dirty="0"/>
              <a:t>kde je spáchání TČ zcela zřejmé, může Kongregace předat </a:t>
            </a:r>
            <a:r>
              <a:rPr lang="cs-CZ" dirty="0" smtClean="0"/>
              <a:t>kauzu přímo </a:t>
            </a:r>
            <a:r>
              <a:rPr lang="cs-CZ" dirty="0"/>
              <a:t>papeži pro rozhodnutí o propuštění z duchovního stavu či zbavení duchovenské </a:t>
            </a:r>
            <a:r>
              <a:rPr lang="cs-CZ" dirty="0" smtClean="0"/>
              <a:t>hodnosti</a:t>
            </a:r>
            <a:endParaRPr lang="cs-CZ" dirty="0"/>
          </a:p>
          <a:p>
            <a:pPr lvl="0"/>
            <a:r>
              <a:rPr lang="cs-CZ" dirty="0"/>
              <a:t>výsledek řízení v 1. instanci na místní úrovni se zašle Kongregaci spolu s úplnými akty </a:t>
            </a:r>
            <a:r>
              <a:rPr lang="cs-CZ" dirty="0" smtClean="0"/>
              <a:t>kauzy</a:t>
            </a:r>
            <a:endParaRPr lang="cs-CZ" dirty="0"/>
          </a:p>
          <a:p>
            <a:pPr lvl="0"/>
            <a:r>
              <a:rPr lang="cs-CZ" dirty="0"/>
              <a:t>2. instancí je pouze Nejvyšší soud </a:t>
            </a:r>
            <a:r>
              <a:rPr lang="cs-CZ" dirty="0" smtClean="0"/>
              <a:t>Kongregace</a:t>
            </a:r>
            <a:endParaRPr lang="cs-CZ" dirty="0"/>
          </a:p>
          <a:p>
            <a:pPr lvl="0"/>
            <a:r>
              <a:rPr lang="cs-CZ" dirty="0"/>
              <a:t>detailní řešení správního rekursu proti individuálním správním aktům Kongregace, nabytí právní moci rozsudku a hrazení soudních výloh;</a:t>
            </a:r>
          </a:p>
          <a:p>
            <a:r>
              <a:rPr lang="cs-CZ" dirty="0" smtClean="0"/>
              <a:t>stanovení papežského tajemství.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22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63272" cy="792088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4. Propuštění </a:t>
            </a:r>
            <a:r>
              <a:rPr lang="cs-CZ" sz="3200" b="1" dirty="0"/>
              <a:t>pro </a:t>
            </a:r>
            <a:r>
              <a:rPr lang="cs-CZ" sz="3200" b="1" dirty="0" smtClean="0"/>
              <a:t>závažnější </a:t>
            </a:r>
            <a:r>
              <a:rPr lang="cs-CZ" sz="3200" b="1" dirty="0"/>
              <a:t>trestné činy</a:t>
            </a:r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908720"/>
            <a:ext cx="8496944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	4.4 Závažnější trestné činy – propuštění 	z</a:t>
            </a:r>
            <a:r>
              <a:rPr lang="cs-CZ" dirty="0"/>
              <a:t> </a:t>
            </a:r>
            <a:r>
              <a:rPr lang="cs-CZ" b="1" dirty="0" smtClean="0"/>
              <a:t>klerického</a:t>
            </a:r>
            <a:r>
              <a:rPr lang="cs-CZ" b="1" dirty="0" smtClean="0"/>
              <a:t> </a:t>
            </a:r>
            <a:r>
              <a:rPr lang="cs-CZ" b="1" dirty="0" smtClean="0"/>
              <a:t>stavu</a:t>
            </a:r>
          </a:p>
          <a:p>
            <a:pPr lvl="0"/>
            <a:r>
              <a:rPr lang="cs-CZ" dirty="0" smtClean="0"/>
              <a:t>Zvlášť </a:t>
            </a:r>
            <a:r>
              <a:rPr lang="cs-CZ" dirty="0"/>
              <a:t>závažné případy, kde je spáchání TČ zcela </a:t>
            </a:r>
            <a:r>
              <a:rPr lang="cs-CZ" dirty="0" smtClean="0"/>
              <a:t>zřejmé: Kongregace </a:t>
            </a:r>
            <a:r>
              <a:rPr lang="cs-CZ" dirty="0"/>
              <a:t>může </a:t>
            </a:r>
            <a:r>
              <a:rPr lang="cs-CZ" dirty="0" smtClean="0"/>
              <a:t>předat kauzu přímo </a:t>
            </a:r>
            <a:r>
              <a:rPr lang="cs-CZ" dirty="0"/>
              <a:t>papeži pro rozhodnutí o propuštění z </a:t>
            </a:r>
            <a:r>
              <a:rPr lang="cs-CZ" dirty="0"/>
              <a:t>klerického </a:t>
            </a:r>
            <a:r>
              <a:rPr lang="cs-CZ" dirty="0"/>
              <a:t>stavu či zbavení </a:t>
            </a:r>
            <a:r>
              <a:rPr lang="cs-CZ" dirty="0" smtClean="0"/>
              <a:t>klerické </a:t>
            </a:r>
            <a:r>
              <a:rPr lang="cs-CZ" dirty="0" smtClean="0"/>
              <a:t>hodnosti</a:t>
            </a:r>
            <a:endParaRPr lang="cs-CZ" dirty="0"/>
          </a:p>
          <a:p>
            <a:pPr lvl="0"/>
            <a:r>
              <a:rPr lang="cs-CZ" dirty="0" smtClean="0"/>
              <a:t>V běžných případech: jak Kongregace, tak pověřený  ordinář/jeho soud mohou stanovit propuštění z </a:t>
            </a:r>
            <a:r>
              <a:rPr lang="cs-CZ" dirty="0"/>
              <a:t>klerického </a:t>
            </a:r>
            <a:r>
              <a:rPr lang="cs-CZ" dirty="0" smtClean="0"/>
              <a:t>stavu, a to i administrativní cestou.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487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90465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>
                <a:latin typeface="Bookman Old Style" pitchFamily="18" charset="0"/>
              </a:rPr>
              <a:t>Malá účinnost kodexových trestních norem – mimokodexové normy.</a:t>
            </a:r>
          </a:p>
          <a:p>
            <a:r>
              <a:rPr lang="cs-CZ" dirty="0" smtClean="0">
                <a:latin typeface="Bookman Old Style" pitchFamily="18" charset="0"/>
              </a:rPr>
              <a:t>Mimořádná zmocnění Kongregace pro klérus – jen latinská církev.</a:t>
            </a:r>
          </a:p>
          <a:p>
            <a:r>
              <a:rPr lang="cs-CZ" dirty="0" smtClean="0">
                <a:latin typeface="Bookman Old Style" pitchFamily="18" charset="0"/>
              </a:rPr>
              <a:t>Závažnější trestné činy – celá církev.</a:t>
            </a:r>
          </a:p>
          <a:p>
            <a:r>
              <a:rPr lang="cs-CZ" dirty="0" smtClean="0">
                <a:latin typeface="Bookman Old Style" pitchFamily="18" charset="0"/>
              </a:rPr>
              <a:t>Možnost mimosoudního uložení trestu propuštění z duchovního stavu, v případě III.</a:t>
            </a:r>
            <a:r>
              <a:rPr lang="cs-CZ" dirty="0"/>
              <a:t> </a:t>
            </a:r>
            <a:r>
              <a:rPr lang="cs-CZ" dirty="0" smtClean="0">
                <a:latin typeface="Bookman Old Style" pitchFamily="18" charset="0"/>
              </a:rPr>
              <a:t>mimořádného zmocnění jeho prohlášení (koordinace faktického a právního stavu).</a:t>
            </a:r>
          </a:p>
          <a:p>
            <a:r>
              <a:rPr lang="cs-CZ" dirty="0" smtClean="0">
                <a:latin typeface="Bookman Old Style" pitchFamily="18" charset="0"/>
              </a:rPr>
              <a:t>Zajištění práva na obhajobu, zapojení dalších oficiálů.</a:t>
            </a:r>
          </a:p>
          <a:p>
            <a:r>
              <a:rPr lang="cs-CZ" dirty="0" smtClean="0">
                <a:latin typeface="Bookman Old Style" pitchFamily="18" charset="0"/>
              </a:rPr>
              <a:t>Požadavek spolupráce se státními orgány činnými v trestním řízení, v případě mravnostních činů vůči nezletilým podrobné normy biskupské konference v souladu se sekulárním právem</a:t>
            </a:r>
            <a:endParaRPr lang="cs-CZ" dirty="0">
              <a:latin typeface="Bookman Old Style" pitchFamily="18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cs-CZ" dirty="0" smtClean="0"/>
              <a:t>Résumé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608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850106"/>
          </a:xfrm>
        </p:spPr>
        <p:txBody>
          <a:bodyPr>
            <a:normAutofit/>
          </a:bodyPr>
          <a:lstStyle/>
          <a:p>
            <a:r>
              <a:rPr lang="cs-CZ" dirty="0" smtClean="0"/>
              <a:t>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536504"/>
          </a:xfrm>
        </p:spPr>
        <p:txBody>
          <a:bodyPr>
            <a:normAutofit fontScale="925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sz="4000" b="1" dirty="0" smtClean="0"/>
              <a:t>Způsoby pozbytí </a:t>
            </a:r>
            <a:r>
              <a:rPr lang="cs-CZ" sz="4000" b="1" dirty="0" smtClean="0"/>
              <a:t>klerického </a:t>
            </a:r>
            <a:r>
              <a:rPr lang="cs-CZ" sz="4000" b="1" dirty="0" smtClean="0"/>
              <a:t>stavu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4000" b="1" dirty="0"/>
              <a:t>Řádné způsoby propuštění </a:t>
            </a:r>
            <a:r>
              <a:rPr lang="cs-CZ" sz="4000" b="1" dirty="0" smtClean="0"/>
              <a:t>z</a:t>
            </a:r>
            <a:r>
              <a:rPr lang="cs-CZ" sz="4000" dirty="0"/>
              <a:t> </a:t>
            </a:r>
            <a:r>
              <a:rPr lang="cs-CZ" sz="4000" b="1" dirty="0" smtClean="0"/>
              <a:t>klerického </a:t>
            </a:r>
            <a:r>
              <a:rPr lang="cs-CZ" sz="4000" b="1" dirty="0"/>
              <a:t>stavu</a:t>
            </a:r>
            <a:endParaRPr lang="cs-CZ" sz="4000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cs-CZ" sz="4000" b="1" dirty="0" smtClean="0"/>
              <a:t>Mimořádná zmocnění daná Kongregaci pro klérus z let 2009 a 2010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4000" b="1" dirty="0" smtClean="0"/>
              <a:t>Propuštění pro závažnější trestné činy</a:t>
            </a:r>
            <a:endParaRPr lang="cs-CZ" sz="4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046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19256" cy="836712"/>
          </a:xfrm>
        </p:spPr>
        <p:txBody>
          <a:bodyPr>
            <a:normAutofit/>
          </a:bodyPr>
          <a:lstStyle/>
          <a:p>
            <a:pPr lvl="0"/>
            <a:r>
              <a:rPr lang="cs-CZ" sz="3600" b="1" dirty="0" smtClean="0"/>
              <a:t>1. </a:t>
            </a:r>
            <a:r>
              <a:rPr lang="cs-CZ" sz="3600" b="1" dirty="0"/>
              <a:t>Způsoby pozbytí </a:t>
            </a:r>
            <a:r>
              <a:rPr lang="cs-CZ" sz="3600" b="1" dirty="0"/>
              <a:t>klerického </a:t>
            </a:r>
            <a:r>
              <a:rPr lang="cs-CZ" sz="3600" b="1" dirty="0" smtClean="0"/>
              <a:t>stavu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500" dirty="0" smtClean="0"/>
              <a:t>Prohlášení </a:t>
            </a:r>
            <a:r>
              <a:rPr lang="cs-CZ" sz="3500" dirty="0"/>
              <a:t>neplatnosti přijetí svátosti svěcení </a:t>
            </a:r>
          </a:p>
          <a:p>
            <a:pPr lvl="1">
              <a:buFont typeface="Wingdings" pitchFamily="2" charset="2"/>
              <a:buChar char="Ø"/>
            </a:pPr>
            <a:r>
              <a:rPr lang="cs-CZ" sz="3200" dirty="0"/>
              <a:t>C</a:t>
            </a:r>
            <a:r>
              <a:rPr lang="cs-CZ" sz="3200" dirty="0" smtClean="0"/>
              <a:t>estou </a:t>
            </a:r>
            <a:r>
              <a:rPr lang="cs-CZ" sz="3200" dirty="0"/>
              <a:t>soudního </a:t>
            </a:r>
            <a:r>
              <a:rPr lang="cs-CZ" sz="3200" dirty="0" smtClean="0"/>
              <a:t>výroku, nebo </a:t>
            </a:r>
            <a:r>
              <a:rPr lang="cs-CZ" sz="3200" dirty="0"/>
              <a:t>mimosoudním správním </a:t>
            </a:r>
            <a:r>
              <a:rPr lang="cs-CZ" sz="3200" dirty="0" smtClean="0"/>
              <a:t>rozhodnutím</a:t>
            </a:r>
          </a:p>
          <a:p>
            <a:pPr lvl="1">
              <a:buFont typeface="Wingdings" pitchFamily="2" charset="2"/>
              <a:buChar char="Ø"/>
            </a:pPr>
            <a:r>
              <a:rPr lang="cs-CZ" sz="3200" dirty="0" smtClean="0">
                <a:latin typeface="Bookman Old Style" pitchFamily="18" charset="0"/>
              </a:rPr>
              <a:t>Mimokodexová norma: </a:t>
            </a:r>
            <a:r>
              <a:rPr lang="la-Latn" sz="3200" cap="small" dirty="0"/>
              <a:t>Congregatio de Cultu Divino et disciplina </a:t>
            </a:r>
            <a:r>
              <a:rPr lang="la-Latn" sz="3200" cap="small" dirty="0" smtClean="0"/>
              <a:t>sacramen</a:t>
            </a:r>
            <a:r>
              <a:rPr lang="cs-CZ" sz="3200" cap="small" dirty="0" smtClean="0"/>
              <a:t>-</a:t>
            </a:r>
            <a:r>
              <a:rPr lang="la-Latn" sz="3200" cap="small" dirty="0" smtClean="0"/>
              <a:t>torum</a:t>
            </a:r>
            <a:r>
              <a:rPr lang="la-Latn" sz="3200" cap="small" dirty="0"/>
              <a:t>,</a:t>
            </a:r>
            <a:r>
              <a:rPr lang="la-Latn" sz="3200" dirty="0"/>
              <a:t> </a:t>
            </a:r>
            <a:r>
              <a:rPr lang="la-Latn" sz="3200" i="1" dirty="0"/>
              <a:t>Decretum quo </a:t>
            </a:r>
            <a:r>
              <a:rPr lang="la-Latn" sz="3200" b="1" i="1" dirty="0"/>
              <a:t>Regulæ Servandæ</a:t>
            </a:r>
            <a:r>
              <a:rPr lang="la-Latn" sz="3200" i="1" dirty="0"/>
              <a:t> ad nullitatem sacræ Ordinationis declarandam foras dantur </a:t>
            </a:r>
            <a:r>
              <a:rPr lang="cs-CZ" sz="3200" dirty="0"/>
              <a:t>(16. 10. 2001), In </a:t>
            </a:r>
            <a:r>
              <a:rPr lang="cs-CZ" sz="3200" i="1" dirty="0"/>
              <a:t>AAS</a:t>
            </a:r>
            <a:r>
              <a:rPr lang="cs-CZ" sz="3200" dirty="0"/>
              <a:t> XCIV (2002),</a:t>
            </a:r>
            <a:r>
              <a:rPr lang="cs-CZ" sz="3200" i="1" dirty="0"/>
              <a:t> </a:t>
            </a:r>
            <a:r>
              <a:rPr lang="cs-CZ" sz="3200" dirty="0" smtClean="0"/>
              <a:t>s.</a:t>
            </a:r>
            <a:r>
              <a:rPr lang="cs-CZ" sz="2000" dirty="0"/>
              <a:t>  </a:t>
            </a:r>
            <a:r>
              <a:rPr lang="cs-CZ" sz="3200" dirty="0" smtClean="0"/>
              <a:t>292–300</a:t>
            </a:r>
          </a:p>
          <a:p>
            <a:pPr lvl="1">
              <a:buFont typeface="Wingdings" pitchFamily="2" charset="2"/>
              <a:buChar char="Ø"/>
            </a:pPr>
            <a:r>
              <a:rPr lang="cs-CZ" sz="3200" dirty="0" smtClean="0">
                <a:latin typeface="Bookman Old Style" pitchFamily="18" charset="0"/>
              </a:rPr>
              <a:t>Zanikají všechna povinnosti i práva vč. celibátu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500" dirty="0"/>
              <a:t>R</a:t>
            </a:r>
            <a:r>
              <a:rPr lang="cs-CZ" sz="3500" dirty="0" smtClean="0"/>
              <a:t>eskript </a:t>
            </a:r>
            <a:r>
              <a:rPr lang="cs-CZ" sz="3500" dirty="0"/>
              <a:t>vydaný na žádost </a:t>
            </a:r>
            <a:r>
              <a:rPr lang="cs-CZ" sz="3500" dirty="0" smtClean="0"/>
              <a:t>klerika</a:t>
            </a:r>
            <a:endParaRPr lang="cs-CZ" sz="3500" dirty="0" smtClean="0"/>
          </a:p>
          <a:p>
            <a:pPr lvl="1">
              <a:buFont typeface="Wingdings" pitchFamily="2" charset="2"/>
              <a:buChar char="Ø"/>
            </a:pPr>
            <a:r>
              <a:rPr lang="cs-CZ" sz="3200" dirty="0" smtClean="0"/>
              <a:t>CIC: pouze AS, CCEO: </a:t>
            </a:r>
            <a:r>
              <a:rPr lang="cs-CZ" sz="3200" dirty="0"/>
              <a:t>AS, nebo </a:t>
            </a:r>
            <a:r>
              <a:rPr lang="cs-CZ" sz="3200" dirty="0" smtClean="0"/>
              <a:t>patriarcha řádně se souhlasem synodu biskupů, mimořádně se souhlasem stálého synodu</a:t>
            </a:r>
          </a:p>
          <a:p>
            <a:pPr lvl="1">
              <a:buFont typeface="Wingdings" pitchFamily="2" charset="2"/>
              <a:buChar char="Ø"/>
            </a:pPr>
            <a:r>
              <a:rPr lang="cs-CZ" sz="3200" dirty="0" smtClean="0"/>
              <a:t>Mimosoudním správním rozhodnutím</a:t>
            </a:r>
          </a:p>
          <a:p>
            <a:pPr lvl="1">
              <a:buFont typeface="Wingdings" pitchFamily="2" charset="2"/>
              <a:buChar char="Ø"/>
            </a:pPr>
            <a:r>
              <a:rPr lang="cs-CZ" sz="3200" dirty="0" smtClean="0"/>
              <a:t>Zanikají všechny povinnosti a práva vyjma celibátu</a:t>
            </a:r>
            <a:endParaRPr lang="cs-CZ" sz="3200" dirty="0">
              <a:latin typeface="Bookman Old Style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cs-CZ" sz="3200" dirty="0" smtClean="0"/>
              <a:t>Většinou žádost klerika o dispens od celibátu - m</a:t>
            </a:r>
            <a:r>
              <a:rPr lang="cs-CZ" sz="3200" dirty="0" smtClean="0">
                <a:latin typeface="Bookman Old Style" pitchFamily="18" charset="0"/>
              </a:rPr>
              <a:t>imokodexové normy: </a:t>
            </a:r>
            <a:r>
              <a:rPr lang="la-Latn" sz="3200" cap="small" dirty="0" smtClean="0"/>
              <a:t>Congregatio </a:t>
            </a:r>
            <a:r>
              <a:rPr lang="la-Latn" sz="3200" cap="small" dirty="0"/>
              <a:t>pro doctrina fidei,</a:t>
            </a:r>
            <a:r>
              <a:rPr lang="la-Latn" sz="3200" dirty="0"/>
              <a:t> </a:t>
            </a:r>
            <a:r>
              <a:rPr lang="la-Latn" sz="3200" i="1" dirty="0"/>
              <a:t>Litteræ circulares omnibus locorum Ordinariis et Moderatoribus generalibus religionum clericalium de dispensatione a sacerdotali cœlibatu </a:t>
            </a:r>
            <a:r>
              <a:rPr lang="la-Latn" sz="3200" b="1" i="1" dirty="0"/>
              <a:t>Per litteras ad universos</a:t>
            </a:r>
            <a:r>
              <a:rPr lang="la-Latn" sz="3200" i="1" dirty="0"/>
              <a:t> </a:t>
            </a:r>
            <a:r>
              <a:rPr lang="cs-CZ" sz="3200" dirty="0"/>
              <a:t>(14. 10. 1980), In </a:t>
            </a:r>
            <a:r>
              <a:rPr lang="cs-CZ" sz="3200" i="1" dirty="0"/>
              <a:t>AAS</a:t>
            </a:r>
            <a:r>
              <a:rPr lang="cs-CZ" sz="3200" dirty="0"/>
              <a:t> LXXII (1980), s. 1132–1135, a následné procedurální normy </a:t>
            </a:r>
            <a:r>
              <a:rPr lang="la-Latn" sz="3200" cap="small" dirty="0"/>
              <a:t>Congregatio pro doctrina fidei,</a:t>
            </a:r>
            <a:r>
              <a:rPr lang="la-Latn" sz="3200" dirty="0"/>
              <a:t> </a:t>
            </a:r>
            <a:r>
              <a:rPr lang="la-Latn" sz="3200" i="1" dirty="0"/>
              <a:t>Normæ de dispensatione a sacerdotali cœlibatu ad instantiam partis </a:t>
            </a:r>
            <a:r>
              <a:rPr lang="la-Latn" sz="3200" b="1" i="1" dirty="0"/>
              <a:t>Ordinarius competens</a:t>
            </a:r>
            <a:r>
              <a:rPr lang="la-Latn" sz="3200" i="1" dirty="0"/>
              <a:t> </a:t>
            </a:r>
            <a:r>
              <a:rPr lang="cs-CZ" sz="3200" dirty="0"/>
              <a:t>(14. 10. 1980), In </a:t>
            </a:r>
            <a:r>
              <a:rPr lang="cs-CZ" sz="3200" i="1" dirty="0"/>
              <a:t>AAS</a:t>
            </a:r>
            <a:r>
              <a:rPr lang="cs-CZ" sz="3200" dirty="0"/>
              <a:t> LXXII (1980), s. </a:t>
            </a:r>
            <a:r>
              <a:rPr lang="cs-CZ" sz="3200" dirty="0" smtClean="0"/>
              <a:t>1136–1137</a:t>
            </a:r>
          </a:p>
          <a:p>
            <a:pPr lvl="1">
              <a:buFont typeface="Wingdings" pitchFamily="2" charset="2"/>
              <a:buChar char="Ø"/>
            </a:pPr>
            <a:r>
              <a:rPr lang="cs-CZ" sz="3200" dirty="0" smtClean="0">
                <a:latin typeface="Bookman Old Style" pitchFamily="18" charset="0"/>
              </a:rPr>
              <a:t>S touto dispenzí ex lege nerozdílně propuštění z duchovního stavu</a:t>
            </a:r>
            <a:endParaRPr lang="cs-CZ" sz="3200" dirty="0">
              <a:latin typeface="Bookman Old Style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3500" dirty="0" smtClean="0">
                <a:latin typeface="+mj-lt"/>
              </a:rPr>
              <a:t>Trest propuštění z </a:t>
            </a:r>
            <a:r>
              <a:rPr lang="cs-CZ" sz="3500" dirty="0">
                <a:latin typeface="+mj-lt"/>
              </a:rPr>
              <a:t>klerického </a:t>
            </a:r>
            <a:r>
              <a:rPr lang="cs-CZ" sz="3500" dirty="0" smtClean="0">
                <a:latin typeface="+mj-lt"/>
              </a:rPr>
              <a:t>stavu</a:t>
            </a:r>
          </a:p>
        </p:txBody>
      </p:sp>
    </p:spTree>
    <p:extLst>
      <p:ext uri="{BB962C8B-B14F-4D97-AF65-F5344CB8AC3E}">
        <p14:creationId xmlns:p14="http://schemas.microsoft.com/office/powerpoint/2010/main" val="115220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5661248"/>
          </a:xfrm>
        </p:spPr>
        <p:txBody>
          <a:bodyPr>
            <a:normAutofit fontScale="70000" lnSpcReduction="20000"/>
          </a:bodyPr>
          <a:lstStyle/>
          <a:p>
            <a:r>
              <a:rPr lang="cs-CZ" sz="4000" dirty="0" smtClean="0">
                <a:latin typeface="Bookman Old Style" pitchFamily="18" charset="0"/>
              </a:rPr>
              <a:t>CIC: </a:t>
            </a:r>
            <a:r>
              <a:rPr lang="cs-CZ" sz="4000" i="1" dirty="0" err="1">
                <a:latin typeface="Times New Roman"/>
                <a:ea typeface="Times New Roman"/>
              </a:rPr>
              <a:t>dimissio</a:t>
            </a:r>
            <a:r>
              <a:rPr lang="cs-CZ" sz="4000" i="1" dirty="0">
                <a:latin typeface="Times New Roman"/>
                <a:ea typeface="Times New Roman"/>
              </a:rPr>
              <a:t> a </a:t>
            </a:r>
            <a:r>
              <a:rPr lang="cs-CZ" sz="4000" i="1" dirty="0" err="1">
                <a:latin typeface="Times New Roman"/>
                <a:ea typeface="Times New Roman"/>
              </a:rPr>
              <a:t>statu</a:t>
            </a:r>
            <a:r>
              <a:rPr lang="cs-CZ" sz="4000" i="1" dirty="0">
                <a:latin typeface="Times New Roman"/>
                <a:ea typeface="Times New Roman"/>
              </a:rPr>
              <a:t> clericali</a:t>
            </a:r>
            <a:r>
              <a:rPr lang="cs-CZ" sz="4000" dirty="0" smtClean="0">
                <a:latin typeface="Bookman Old Style" pitchFamily="18" charset="0"/>
              </a:rPr>
              <a:t>, CCEO: </a:t>
            </a:r>
            <a:r>
              <a:rPr lang="cs-CZ" sz="4000" i="1" dirty="0" err="1">
                <a:latin typeface="Times New Roman"/>
                <a:ea typeface="Times New Roman"/>
              </a:rPr>
              <a:t>depositio</a:t>
            </a:r>
            <a:r>
              <a:rPr lang="cs-CZ" sz="4000" i="1" dirty="0">
                <a:latin typeface="Times New Roman"/>
                <a:ea typeface="Times New Roman"/>
              </a:rPr>
              <a:t> a </a:t>
            </a:r>
            <a:r>
              <a:rPr lang="cs-CZ" sz="4000" i="1" dirty="0" err="1">
                <a:latin typeface="Times New Roman"/>
                <a:ea typeface="Times New Roman"/>
              </a:rPr>
              <a:t>statu</a:t>
            </a:r>
            <a:r>
              <a:rPr lang="cs-CZ" sz="4000" i="1" dirty="0">
                <a:latin typeface="Times New Roman"/>
                <a:ea typeface="Times New Roman"/>
              </a:rPr>
              <a:t> clericali</a:t>
            </a:r>
            <a:endParaRPr lang="cs-CZ" sz="4000" dirty="0" smtClean="0">
              <a:latin typeface="Bookman Old Style" pitchFamily="18" charset="0"/>
            </a:endParaRPr>
          </a:p>
          <a:p>
            <a:r>
              <a:rPr lang="cs-CZ" sz="4000" dirty="0">
                <a:latin typeface="Bookman Old Style" pitchFamily="18" charset="0"/>
              </a:rPr>
              <a:t>Nejtěžší pořádkový trest</a:t>
            </a:r>
            <a:endParaRPr lang="cs-CZ" sz="4000" dirty="0" smtClean="0">
              <a:latin typeface="Bookman Old Style" pitchFamily="18" charset="0"/>
            </a:endParaRPr>
          </a:p>
          <a:p>
            <a:r>
              <a:rPr lang="cs-CZ" sz="4000" dirty="0" smtClean="0">
                <a:latin typeface="Bookman Old Style" pitchFamily="18" charset="0"/>
              </a:rPr>
              <a:t>Svou povahou trvalý trest</a:t>
            </a:r>
          </a:p>
          <a:p>
            <a:r>
              <a:rPr lang="cs-CZ" sz="4000" dirty="0" smtClean="0">
                <a:latin typeface="Bookman Old Style" pitchFamily="18" charset="0"/>
              </a:rPr>
              <a:t>Trest může uložit ordinář i AS</a:t>
            </a:r>
          </a:p>
          <a:p>
            <a:r>
              <a:rPr lang="cs-CZ" sz="4000" dirty="0" smtClean="0">
                <a:latin typeface="Bookman Old Style" pitchFamily="18" charset="0"/>
              </a:rPr>
              <a:t>Jako trvalý trest musí být uložen soudní cestou, a to v právně vymezených případech:</a:t>
            </a:r>
          </a:p>
          <a:p>
            <a:pPr>
              <a:buFont typeface="Wingdings" pitchFamily="2" charset="2"/>
              <a:buChar char="Ø"/>
            </a:pPr>
            <a:r>
              <a:rPr lang="cs-CZ" sz="3100" dirty="0">
                <a:latin typeface="Bookman Old Style" pitchFamily="18" charset="0"/>
              </a:rPr>
              <a:t>Výslovně je možnost propuštění </a:t>
            </a:r>
            <a:r>
              <a:rPr lang="cs-CZ" sz="3100" dirty="0" smtClean="0">
                <a:latin typeface="Bookman Old Style" pitchFamily="18" charset="0"/>
              </a:rPr>
              <a:t>zmíněna </a:t>
            </a:r>
            <a:r>
              <a:rPr lang="cs-CZ" sz="3100" dirty="0">
                <a:latin typeface="Bookman Old Style" pitchFamily="18" charset="0"/>
              </a:rPr>
              <a:t>u </a:t>
            </a:r>
            <a:r>
              <a:rPr lang="cs-CZ" sz="3100" dirty="0" smtClean="0">
                <a:latin typeface="Bookman Old Style" pitchFamily="18" charset="0"/>
              </a:rPr>
              <a:t>trestných činů</a:t>
            </a:r>
            <a:endParaRPr lang="cs-CZ" sz="3100" dirty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3100" dirty="0">
                <a:latin typeface="Bookman Old Style" pitchFamily="18" charset="0"/>
              </a:rPr>
              <a:t>vyplývá z ustanovení dávajícího možnost potrestání těžším trestem, než je stanoven v trestním zákoně či trestním příkazu, </a:t>
            </a:r>
            <a:r>
              <a:rPr lang="cs-CZ" sz="3100" dirty="0" smtClean="0">
                <a:latin typeface="Bookman Old Style" pitchFamily="18" charset="0"/>
              </a:rPr>
              <a:t>pokud: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3100" dirty="0" smtClean="0">
                <a:latin typeface="Bookman Old Style" pitchFamily="18" charset="0"/>
              </a:rPr>
              <a:t>CIC: recidiva, </a:t>
            </a:r>
            <a:r>
              <a:rPr lang="cs-CZ" sz="3100" dirty="0">
                <a:latin typeface="Bookman Old Style" pitchFamily="18" charset="0"/>
              </a:rPr>
              <a:t>zneužití úřadu nebo </a:t>
            </a:r>
            <a:r>
              <a:rPr lang="cs-CZ" sz="3100" dirty="0" smtClean="0">
                <a:latin typeface="Bookman Old Style" pitchFamily="18" charset="0"/>
              </a:rPr>
              <a:t>hrubá </a:t>
            </a:r>
            <a:r>
              <a:rPr lang="cs-CZ" sz="3100" dirty="0">
                <a:latin typeface="Bookman Old Style" pitchFamily="18" charset="0"/>
              </a:rPr>
              <a:t>nedbalost (kán. 1326</a:t>
            </a:r>
            <a:r>
              <a:rPr lang="cs-CZ" sz="3100" dirty="0" smtClean="0">
                <a:latin typeface="Bookman Old Style" pitchFamily="18" charset="0"/>
              </a:rPr>
              <a:t>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3100" dirty="0" smtClean="0">
                <a:latin typeface="Bookman Old Style" pitchFamily="18" charset="0"/>
              </a:rPr>
              <a:t>CCEO: recidiva </a:t>
            </a:r>
            <a:r>
              <a:rPr lang="cs-CZ" sz="3100" dirty="0">
                <a:latin typeface="Bookman Old Style" pitchFamily="18" charset="0"/>
              </a:rPr>
              <a:t>nebo jinou přitěžující okolnost dle obecné praxe a kanonické nauky (kán. 1416</a:t>
            </a:r>
            <a:r>
              <a:rPr lang="cs-CZ" sz="3100" dirty="0" smtClean="0">
                <a:latin typeface="Bookman Old Style" pitchFamily="18" charset="0"/>
              </a:rPr>
              <a:t>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sz="3100" dirty="0" smtClean="0">
                <a:latin typeface="Bookman Old Style" pitchFamily="18" charset="0"/>
              </a:rPr>
              <a:t>Nelze použít u neurčitého trestu (iusta/</a:t>
            </a:r>
            <a:r>
              <a:rPr lang="cs-CZ" sz="3100" dirty="0" err="1" smtClean="0">
                <a:latin typeface="Bookman Old Style" pitchFamily="18" charset="0"/>
              </a:rPr>
              <a:t>congrua</a:t>
            </a:r>
            <a:r>
              <a:rPr lang="cs-CZ" sz="3100" dirty="0" smtClean="0">
                <a:latin typeface="Bookman Old Style" pitchFamily="18" charset="0"/>
              </a:rPr>
              <a:t> </a:t>
            </a:r>
            <a:r>
              <a:rPr lang="cs-CZ" sz="3100" dirty="0" err="1" smtClean="0">
                <a:latin typeface="Bookman Old Style" pitchFamily="18" charset="0"/>
              </a:rPr>
              <a:t>poena</a:t>
            </a:r>
            <a:r>
              <a:rPr lang="cs-CZ" sz="3100" dirty="0" smtClean="0">
                <a:latin typeface="Bookman Old Style" pitchFamily="18" charset="0"/>
              </a:rPr>
              <a:t>)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34082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2. </a:t>
            </a:r>
            <a:r>
              <a:rPr lang="cs-CZ" sz="3200" b="1" dirty="0"/>
              <a:t>Řádné způsoby propuštění z</a:t>
            </a:r>
            <a:r>
              <a:rPr lang="cs-CZ" sz="3200" dirty="0"/>
              <a:t> </a:t>
            </a:r>
            <a:r>
              <a:rPr lang="cs-CZ" sz="3200" b="1" dirty="0" smtClean="0"/>
              <a:t>klerického </a:t>
            </a:r>
            <a:r>
              <a:rPr lang="cs-CZ" sz="3200" b="1" dirty="0"/>
              <a:t>stavu</a:t>
            </a:r>
          </a:p>
        </p:txBody>
      </p:sp>
    </p:spTree>
    <p:extLst>
      <p:ext uri="{BB962C8B-B14F-4D97-AF65-F5344CB8AC3E}">
        <p14:creationId xmlns:p14="http://schemas.microsoft.com/office/powerpoint/2010/main" val="365500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648072"/>
          </a:xfrm>
        </p:spPr>
        <p:txBody>
          <a:bodyPr>
            <a:noAutofit/>
          </a:bodyPr>
          <a:lstStyle/>
          <a:p>
            <a:r>
              <a:rPr lang="cs-CZ" sz="3200" b="1" dirty="0"/>
              <a:t>2. Řádné způsoby propuštění z</a:t>
            </a:r>
            <a:r>
              <a:rPr lang="cs-CZ" sz="3200" dirty="0"/>
              <a:t> </a:t>
            </a:r>
            <a:r>
              <a:rPr lang="cs-CZ" sz="3200" b="1" dirty="0" smtClean="0"/>
              <a:t>klerického </a:t>
            </a:r>
            <a:r>
              <a:rPr lang="cs-CZ" sz="3200" b="1" dirty="0"/>
              <a:t>stavu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08720"/>
            <a:ext cx="9036496" cy="5949280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400" b="1" i="1" dirty="0">
                <a:latin typeface="Bookman Old Style" pitchFamily="18" charset="0"/>
              </a:rPr>
              <a:t>Výslovně </a:t>
            </a:r>
            <a:r>
              <a:rPr lang="cs-CZ" sz="2400" b="1" i="1" dirty="0" smtClean="0">
                <a:latin typeface="Bookman Old Style" pitchFamily="18" charset="0"/>
              </a:rPr>
              <a:t>u </a:t>
            </a:r>
            <a:r>
              <a:rPr lang="cs-CZ" sz="2400" b="1" i="1" dirty="0">
                <a:latin typeface="Bookman Old Style" pitchFamily="18" charset="0"/>
              </a:rPr>
              <a:t>trestných </a:t>
            </a:r>
            <a:r>
              <a:rPr lang="cs-CZ" sz="2400" b="1" i="1" dirty="0" smtClean="0">
                <a:latin typeface="Bookman Old Style" pitchFamily="18" charset="0"/>
              </a:rPr>
              <a:t>činů:</a:t>
            </a:r>
            <a:endParaRPr lang="cs-CZ" sz="2400" b="1" i="1" dirty="0">
              <a:latin typeface="Bookman Old Style" pitchFamily="18" charset="0"/>
            </a:endParaRPr>
          </a:p>
          <a:p>
            <a:pPr lvl="0">
              <a:lnSpc>
                <a:spcPct val="80000"/>
              </a:lnSpc>
            </a:pPr>
            <a:r>
              <a:rPr lang="cs-CZ" sz="2400" dirty="0">
                <a:latin typeface="Bookman Old Style" panose="02050604050505020204" pitchFamily="18" charset="0"/>
              </a:rPr>
              <a:t>apostaze, hereze nebo </a:t>
            </a:r>
            <a:r>
              <a:rPr lang="cs-CZ" sz="2400" dirty="0" smtClean="0">
                <a:latin typeface="Bookman Old Style" panose="02050604050505020204" pitchFamily="18" charset="0"/>
              </a:rPr>
              <a:t>schisma</a:t>
            </a:r>
          </a:p>
          <a:p>
            <a:pPr lvl="0">
              <a:lnSpc>
                <a:spcPct val="80000"/>
              </a:lnSpc>
            </a:pPr>
            <a:r>
              <a:rPr lang="cs-CZ" sz="2400" dirty="0" smtClean="0">
                <a:latin typeface="Bookman Old Style" panose="02050604050505020204" pitchFamily="18" charset="0"/>
              </a:rPr>
              <a:t>zneuctění </a:t>
            </a:r>
            <a:r>
              <a:rPr lang="cs-CZ" sz="2400" dirty="0">
                <a:latin typeface="Bookman Old Style" panose="02050604050505020204" pitchFamily="18" charset="0"/>
              </a:rPr>
              <a:t>konsekrovaných způsob </a:t>
            </a:r>
            <a:endParaRPr lang="cs-CZ" sz="2400" dirty="0" smtClean="0">
              <a:latin typeface="Bookman Old Style" panose="02050604050505020204" pitchFamily="18" charset="0"/>
            </a:endParaRPr>
          </a:p>
          <a:p>
            <a:pPr lvl="0">
              <a:lnSpc>
                <a:spcPct val="80000"/>
              </a:lnSpc>
            </a:pPr>
            <a:r>
              <a:rPr lang="cs-CZ" sz="2400" dirty="0" smtClean="0">
                <a:latin typeface="Bookman Old Style" panose="02050604050505020204" pitchFamily="18" charset="0"/>
              </a:rPr>
              <a:t>fyzické </a:t>
            </a:r>
            <a:r>
              <a:rPr lang="cs-CZ" sz="2400" dirty="0">
                <a:latin typeface="Bookman Old Style" panose="02050604050505020204" pitchFamily="18" charset="0"/>
              </a:rPr>
              <a:t>napadení </a:t>
            </a:r>
            <a:r>
              <a:rPr lang="cs-CZ" sz="2400" dirty="0" smtClean="0">
                <a:latin typeface="Bookman Old Style" panose="02050604050505020204" pitchFamily="18" charset="0"/>
              </a:rPr>
              <a:t>papeže</a:t>
            </a:r>
          </a:p>
          <a:p>
            <a:pPr lvl="0">
              <a:lnSpc>
                <a:spcPct val="80000"/>
              </a:lnSpc>
            </a:pPr>
            <a:r>
              <a:rPr lang="cs-CZ" sz="2400" dirty="0" smtClean="0">
                <a:latin typeface="Bookman Old Style" panose="02050604050505020204" pitchFamily="18" charset="0"/>
              </a:rPr>
              <a:t>svádění </a:t>
            </a:r>
            <a:r>
              <a:rPr lang="cs-CZ" sz="2400" dirty="0">
                <a:latin typeface="Bookman Old Style" panose="02050604050505020204" pitchFamily="18" charset="0"/>
              </a:rPr>
              <a:t>penitenta k těžkému hříchu proti 6. přikázání při udílení nebo pod záminkou svátosti </a:t>
            </a:r>
            <a:r>
              <a:rPr lang="cs-CZ" sz="2400" dirty="0" smtClean="0">
                <a:latin typeface="Bookman Old Style" panose="02050604050505020204" pitchFamily="18" charset="0"/>
              </a:rPr>
              <a:t>smíření;</a:t>
            </a:r>
            <a:endParaRPr lang="cs-CZ" sz="2400" dirty="0">
              <a:latin typeface="Bookman Old Style" panose="02050604050505020204" pitchFamily="18" charset="0"/>
            </a:endParaRPr>
          </a:p>
          <a:p>
            <a:pPr lvl="0">
              <a:lnSpc>
                <a:spcPct val="80000"/>
              </a:lnSpc>
            </a:pPr>
            <a:r>
              <a:rPr lang="cs-CZ" sz="2400" dirty="0">
                <a:latin typeface="Bookman Old Style" panose="02050604050505020204" pitchFamily="18" charset="0"/>
              </a:rPr>
              <a:t>pokus o uzavření manželství, byť jen civilní </a:t>
            </a:r>
            <a:r>
              <a:rPr lang="cs-CZ" sz="2400" dirty="0" smtClean="0">
                <a:latin typeface="Bookman Old Style" panose="02050604050505020204" pitchFamily="18" charset="0"/>
              </a:rPr>
              <a:t>formou</a:t>
            </a:r>
            <a:endParaRPr lang="cs-CZ" sz="2400" dirty="0">
              <a:latin typeface="Bookman Old Style" panose="02050604050505020204" pitchFamily="18" charset="0"/>
            </a:endParaRPr>
          </a:p>
          <a:p>
            <a:pPr lvl="0">
              <a:lnSpc>
                <a:spcPct val="80000"/>
              </a:lnSpc>
            </a:pPr>
            <a:r>
              <a:rPr lang="cs-CZ" sz="2400" dirty="0">
                <a:latin typeface="Bookman Old Style" panose="02050604050505020204" pitchFamily="18" charset="0"/>
              </a:rPr>
              <a:t>život v konkubinátu nebo jiném pohoršlivém vnějším hříchu proti 6. </a:t>
            </a:r>
            <a:r>
              <a:rPr lang="cs-CZ" sz="2400" dirty="0" smtClean="0">
                <a:latin typeface="Bookman Old Style" panose="02050604050505020204" pitchFamily="18" charset="0"/>
              </a:rPr>
              <a:t>přikázání</a:t>
            </a:r>
            <a:endParaRPr lang="cs-CZ" sz="2400" dirty="0">
              <a:latin typeface="Bookman Old Style" panose="02050604050505020204" pitchFamily="18" charset="0"/>
            </a:endParaRPr>
          </a:p>
          <a:p>
            <a:pPr lvl="0">
              <a:lnSpc>
                <a:spcPct val="80000"/>
              </a:lnSpc>
            </a:pPr>
            <a:r>
              <a:rPr lang="cs-CZ" sz="2400" dirty="0">
                <a:latin typeface="Bookman Old Style" panose="02050604050505020204" pitchFamily="18" charset="0"/>
              </a:rPr>
              <a:t>trestný čin proti 6. přikázání spáchaný násilně, pod hrozbou, veřejně nebo s osobou mladší 16 let, přičemž normy ohledně mravnostních trestných činů duchovních z r. 2001 tuto hranici zvýšily na 18 </a:t>
            </a:r>
            <a:r>
              <a:rPr lang="cs-CZ" sz="2400" dirty="0" smtClean="0">
                <a:latin typeface="Bookman Old Style" panose="02050604050505020204" pitchFamily="18" charset="0"/>
              </a:rPr>
              <a:t>let – viz kap. 4</a:t>
            </a:r>
            <a:endParaRPr lang="cs-CZ" sz="2400" dirty="0">
              <a:latin typeface="Bookman Old Style" panose="02050604050505020204" pitchFamily="18" charset="0"/>
            </a:endParaRPr>
          </a:p>
          <a:p>
            <a:pPr lvl="0">
              <a:lnSpc>
                <a:spcPct val="80000"/>
              </a:lnSpc>
            </a:pPr>
            <a:r>
              <a:rPr lang="cs-CZ" sz="2400" dirty="0">
                <a:latin typeface="Bookman Old Style" panose="02050604050505020204" pitchFamily="18" charset="0"/>
              </a:rPr>
              <a:t>vražda, dále únos člověka na základě podvodu, zadržování, zmrzačení nebo těžké zranění </a:t>
            </a:r>
            <a:r>
              <a:rPr lang="cs-CZ" sz="2400" dirty="0" smtClean="0">
                <a:latin typeface="Bookman Old Style" panose="02050604050505020204" pitchFamily="18" charset="0"/>
              </a:rPr>
              <a:t>člověka</a:t>
            </a:r>
          </a:p>
          <a:p>
            <a:pPr>
              <a:lnSpc>
                <a:spcPct val="80000"/>
              </a:lnSpc>
            </a:pPr>
            <a:r>
              <a:rPr lang="cs-CZ" sz="2400" dirty="0" smtClean="0">
                <a:latin typeface="Bookman Old Style" panose="02050604050505020204" pitchFamily="18" charset="0"/>
              </a:rPr>
              <a:t>CCEO: také </a:t>
            </a:r>
            <a:r>
              <a:rPr lang="cs-CZ" sz="2400" dirty="0" smtClean="0">
                <a:latin typeface="Bookman Old Style" panose="02050604050505020204" pitchFamily="18" charset="0"/>
              </a:rPr>
              <a:t>klerik, </a:t>
            </a:r>
            <a:r>
              <a:rPr lang="cs-CZ" sz="2400" dirty="0">
                <a:latin typeface="Bookman Old Style" panose="02050604050505020204" pitchFamily="18" charset="0"/>
              </a:rPr>
              <a:t>který dosáhne svěcení, církevního úřadu, služby nebo pověření zásahem civilní </a:t>
            </a:r>
            <a:r>
              <a:rPr lang="cs-CZ" sz="2400" dirty="0" smtClean="0">
                <a:latin typeface="Bookman Old Style" panose="02050604050505020204" pitchFamily="18" charset="0"/>
              </a:rPr>
              <a:t>autority</a:t>
            </a:r>
            <a:endParaRPr lang="cs-CZ" sz="2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75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864096"/>
          </a:xfrm>
        </p:spPr>
        <p:txBody>
          <a:bodyPr>
            <a:noAutofit/>
          </a:bodyPr>
          <a:lstStyle/>
          <a:p>
            <a:r>
              <a:rPr lang="cs-CZ" sz="3200" b="1" dirty="0"/>
              <a:t>3. Mimořádná zmocnění daná Kongregaci pro klérus z let 2009 a 2010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268760"/>
            <a:ext cx="9036496" cy="5328592"/>
          </a:xfrm>
        </p:spPr>
        <p:txBody>
          <a:bodyPr>
            <a:noAutofit/>
          </a:bodyPr>
          <a:lstStyle/>
          <a:p>
            <a:pPr lvl="0">
              <a:lnSpc>
                <a:spcPct val="80000"/>
              </a:lnSpc>
            </a:pPr>
            <a:r>
              <a:rPr lang="cs-CZ" sz="2800" dirty="0" smtClean="0">
                <a:latin typeface="Bookman Old Style" panose="02050604050505020204" pitchFamily="18" charset="0"/>
              </a:rPr>
              <a:t>Dána pro možnost snazšího a účinného řešení</a:t>
            </a:r>
          </a:p>
          <a:p>
            <a:pPr lvl="0">
              <a:lnSpc>
                <a:spcPct val="80000"/>
              </a:lnSpc>
            </a:pPr>
            <a:r>
              <a:rPr lang="cs-CZ" sz="2800" dirty="0" smtClean="0">
                <a:latin typeface="Bookman Old Style" panose="02050604050505020204" pitchFamily="18" charset="0"/>
              </a:rPr>
              <a:t>V řádném řízení nesnáze v aplikaci hmotné úpravy: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>
                <a:latin typeface="Bookman Old Style" panose="02050604050505020204" pitchFamily="18" charset="0"/>
              </a:rPr>
              <a:t>Tendence </a:t>
            </a:r>
            <a:r>
              <a:rPr lang="cs-CZ" sz="2400" dirty="0">
                <a:latin typeface="Bookman Old Style" panose="02050604050505020204" pitchFamily="18" charset="0"/>
              </a:rPr>
              <a:t>uplatňovat </a:t>
            </a:r>
            <a:r>
              <a:rPr lang="cs-CZ" sz="2400" dirty="0" smtClean="0">
                <a:latin typeface="Bookman Old Style" panose="02050604050505020204" pitchFamily="18" charset="0"/>
              </a:rPr>
              <a:t>taxativně výčet TČ spjatých s</a:t>
            </a:r>
            <a:r>
              <a:rPr lang="cs-CZ" sz="2400" dirty="0"/>
              <a:t> </a:t>
            </a:r>
            <a:r>
              <a:rPr lang="cs-CZ" sz="2400" dirty="0" smtClean="0">
                <a:latin typeface="Bookman Old Style" panose="02050604050505020204" pitchFamily="18" charset="0"/>
              </a:rPr>
              <a:t>možností udělit propuštění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>
                <a:latin typeface="Bookman Old Style" panose="02050604050505020204" pitchFamily="18" charset="0"/>
              </a:rPr>
              <a:t>Potřeba větší odvahy </a:t>
            </a:r>
            <a:r>
              <a:rPr lang="cs-CZ" sz="2400" dirty="0">
                <a:latin typeface="Bookman Old Style" panose="02050604050505020204" pitchFamily="18" charset="0"/>
              </a:rPr>
              <a:t>v aplikaci práva ordinářem </a:t>
            </a:r>
            <a:r>
              <a:rPr lang="cs-CZ" sz="2400" dirty="0" smtClean="0">
                <a:latin typeface="Bookman Old Style" panose="02050604050505020204" pitchFamily="18" charset="0"/>
              </a:rPr>
              <a:t>a</a:t>
            </a:r>
            <a:r>
              <a:rPr lang="cs-CZ" sz="2400" dirty="0"/>
              <a:t> </a:t>
            </a:r>
            <a:r>
              <a:rPr lang="cs-CZ" sz="2400" dirty="0" smtClean="0">
                <a:latin typeface="Bookman Old Style" panose="02050604050505020204" pitchFamily="18" charset="0"/>
              </a:rPr>
              <a:t>církevním </a:t>
            </a:r>
            <a:r>
              <a:rPr lang="cs-CZ" sz="2400" dirty="0">
                <a:latin typeface="Bookman Old Style" panose="02050604050505020204" pitchFamily="18" charset="0"/>
              </a:rPr>
              <a:t>soudem</a:t>
            </a:r>
            <a:endParaRPr lang="cs-CZ" sz="2400" dirty="0" smtClean="0">
              <a:latin typeface="Bookman Old Style" panose="02050604050505020204" pitchFamily="18" charset="0"/>
            </a:endParaRPr>
          </a:p>
          <a:p>
            <a:pPr lvl="0">
              <a:lnSpc>
                <a:spcPct val="80000"/>
              </a:lnSpc>
            </a:pPr>
            <a:r>
              <a:rPr lang="cs-CZ" sz="2800" dirty="0" smtClean="0">
                <a:latin typeface="Bookman Old Style" panose="02050604050505020204" pitchFamily="18" charset="0"/>
              </a:rPr>
              <a:t>V řádném řízení nesnáze </a:t>
            </a:r>
            <a:r>
              <a:rPr lang="cs-CZ" sz="2800" dirty="0">
                <a:latin typeface="Bookman Old Style" panose="02050604050505020204" pitchFamily="18" charset="0"/>
              </a:rPr>
              <a:t>v aplikaci </a:t>
            </a:r>
            <a:r>
              <a:rPr lang="cs-CZ" sz="2800" dirty="0" smtClean="0">
                <a:latin typeface="Bookman Old Style" panose="02050604050505020204" pitchFamily="18" charset="0"/>
              </a:rPr>
              <a:t>procesní úpravy</a:t>
            </a:r>
            <a:r>
              <a:rPr lang="cs-CZ" sz="2800" dirty="0">
                <a:latin typeface="Bookman Old Style" panose="02050604050505020204" pitchFamily="18" charset="0"/>
              </a:rPr>
              <a:t>: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>
                <a:latin typeface="Bookman Old Style" panose="02050604050505020204" pitchFamily="18" charset="0"/>
              </a:rPr>
              <a:t>Musí jít o soudní řízení</a:t>
            </a:r>
            <a:endParaRPr lang="cs-CZ" sz="2400" dirty="0">
              <a:latin typeface="Bookman Old Style" panose="02050604050505020204" pitchFamily="18" charset="0"/>
            </a:endParaRPr>
          </a:p>
          <a:p>
            <a:pPr lvl="1">
              <a:lnSpc>
                <a:spcPct val="80000"/>
              </a:lnSpc>
            </a:pPr>
            <a:r>
              <a:rPr lang="cs-CZ" sz="2400" dirty="0">
                <a:latin typeface="Bookman Old Style" panose="02050604050505020204" pitchFamily="18" charset="0"/>
              </a:rPr>
              <a:t>Nutnost dbát na ochranu práva obviněného hájit </a:t>
            </a:r>
            <a:r>
              <a:rPr lang="cs-CZ" sz="2400" dirty="0" smtClean="0">
                <a:latin typeface="Bookman Old Style" panose="02050604050505020204" pitchFamily="18" charset="0"/>
              </a:rPr>
              <a:t>se</a:t>
            </a:r>
          </a:p>
          <a:p>
            <a:pPr lvl="1">
              <a:lnSpc>
                <a:spcPct val="80000"/>
              </a:lnSpc>
            </a:pPr>
            <a:r>
              <a:rPr lang="cs-CZ" sz="2400" dirty="0">
                <a:latin typeface="Bookman Old Style" panose="02050604050505020204" pitchFamily="18" charset="0"/>
              </a:rPr>
              <a:t>Příkaz </a:t>
            </a:r>
            <a:r>
              <a:rPr lang="cs-CZ" sz="2400" dirty="0" smtClean="0">
                <a:latin typeface="Bookman Old Style" panose="02050604050505020204" pitchFamily="18" charset="0"/>
              </a:rPr>
              <a:t>užívání </a:t>
            </a:r>
            <a:r>
              <a:rPr lang="cs-CZ" sz="2400" dirty="0">
                <a:latin typeface="Bookman Old Style" panose="02050604050505020204" pitchFamily="18" charset="0"/>
              </a:rPr>
              <a:t>striktního (zužujícího) výkladu práva, který je příznivější pro obviněného</a:t>
            </a:r>
          </a:p>
          <a:p>
            <a:pPr lvl="0">
              <a:lnSpc>
                <a:spcPct val="80000"/>
              </a:lnSpc>
            </a:pPr>
            <a:r>
              <a:rPr lang="cs-CZ" sz="2800" dirty="0" smtClean="0">
                <a:latin typeface="Bookman Old Style" panose="02050604050505020204" pitchFamily="18" charset="0"/>
              </a:rPr>
              <a:t>Dána jen pro západní církev (vázanou CIC)</a:t>
            </a:r>
          </a:p>
        </p:txBody>
      </p:sp>
    </p:spTree>
    <p:extLst>
      <p:ext uri="{BB962C8B-B14F-4D97-AF65-F5344CB8AC3E}">
        <p14:creationId xmlns:p14="http://schemas.microsoft.com/office/powerpoint/2010/main" val="374031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3.</a:t>
            </a:r>
            <a:r>
              <a:rPr lang="cs-CZ" sz="3200" b="1" dirty="0"/>
              <a:t> Mimořádná zmocnění daná Kongregaci pro klérus z let 2009 a 2010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340768"/>
            <a:ext cx="9036496" cy="518457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b="1" dirty="0" smtClean="0">
                <a:latin typeface="Bookman Old Style" pitchFamily="18" charset="0"/>
              </a:rPr>
              <a:t>3.1 První zmocnění </a:t>
            </a:r>
          </a:p>
          <a:p>
            <a:pPr marL="0" indent="0">
              <a:buNone/>
            </a:pPr>
            <a:r>
              <a:rPr lang="cs-CZ" dirty="0"/>
              <a:t>Zvláštní pravomoc jednat a předkládat Svatému otci ke schválení specifickou formou a k rozhodnutí případy propuštění z </a:t>
            </a:r>
            <a:r>
              <a:rPr lang="cs-CZ" dirty="0"/>
              <a:t>klerického </a:t>
            </a:r>
            <a:r>
              <a:rPr lang="cs-CZ" dirty="0"/>
              <a:t>stavu </a:t>
            </a:r>
            <a:r>
              <a:rPr lang="cs-CZ" b="1" dirty="0"/>
              <a:t>„</a:t>
            </a:r>
            <a:r>
              <a:rPr lang="cs-CZ" b="1" i="1" dirty="0"/>
              <a:t>in </a:t>
            </a:r>
            <a:r>
              <a:rPr lang="cs-CZ" b="1" i="1" dirty="0" err="1"/>
              <a:t>pœnam</a:t>
            </a:r>
            <a:r>
              <a:rPr lang="cs-CZ" b="1" dirty="0"/>
              <a:t>“</a:t>
            </a:r>
            <a:r>
              <a:rPr lang="cs-CZ" dirty="0"/>
              <a:t> s příslušnou dispensí od závazků plynoucích ze svěcení </a:t>
            </a:r>
            <a:r>
              <a:rPr lang="cs-CZ" u="sng" dirty="0"/>
              <a:t>včetně celibátu</a:t>
            </a:r>
            <a:r>
              <a:rPr lang="cs-CZ" dirty="0"/>
              <a:t> </a:t>
            </a:r>
            <a:r>
              <a:rPr lang="cs-CZ" dirty="0" smtClean="0"/>
              <a:t>v</a:t>
            </a:r>
            <a:r>
              <a:rPr lang="cs-CZ" dirty="0"/>
              <a:t> </a:t>
            </a:r>
            <a:r>
              <a:rPr lang="cs-CZ" dirty="0" smtClean="0"/>
              <a:t>případě </a:t>
            </a:r>
            <a:r>
              <a:rPr lang="cs-CZ" dirty="0" smtClean="0"/>
              <a:t>kleriků, </a:t>
            </a:r>
            <a:r>
              <a:rPr lang="cs-CZ" dirty="0"/>
              <a:t>kteří </a:t>
            </a:r>
            <a:r>
              <a:rPr lang="cs-CZ" dirty="0">
                <a:solidFill>
                  <a:srgbClr val="FF0000"/>
                </a:solidFill>
              </a:rPr>
              <a:t>neplatně uzavřeli manželství</a:t>
            </a:r>
            <a:r>
              <a:rPr lang="cs-CZ" dirty="0"/>
              <a:t>, byť pouze civilní, a i po napomenutí se nenapravili a setrvali v nelegitimním a pohoršlivém životě (srov. kán. 1394 § 1); </a:t>
            </a:r>
            <a:r>
              <a:rPr lang="cs-CZ" dirty="0" smtClean="0"/>
              <a:t>a</a:t>
            </a:r>
            <a:r>
              <a:rPr lang="cs-CZ" dirty="0"/>
              <a:t> </a:t>
            </a:r>
            <a:r>
              <a:rPr lang="cs-CZ" dirty="0" smtClean="0"/>
              <a:t>také </a:t>
            </a:r>
            <a:r>
              <a:rPr lang="cs-CZ" dirty="0"/>
              <a:t>v případě duchovních, kteří </a:t>
            </a:r>
            <a:r>
              <a:rPr lang="cs-CZ" dirty="0">
                <a:solidFill>
                  <a:srgbClr val="FF0000"/>
                </a:solidFill>
              </a:rPr>
              <a:t>se provinili ve vnějších těžkých hříších proti šestému přikázání</a:t>
            </a:r>
            <a:r>
              <a:rPr lang="cs-CZ" dirty="0"/>
              <a:t> (srov. kán. 1395 §§ 1–2</a:t>
            </a:r>
            <a:r>
              <a:rPr lang="cs-CZ" dirty="0" smtClean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583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3.</a:t>
            </a:r>
            <a:r>
              <a:rPr lang="cs-CZ" sz="3200" b="1" dirty="0"/>
              <a:t> Mimořádná zmocnění daná Kongregaci pro klérus z let 2009 a 2010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340768"/>
            <a:ext cx="9036496" cy="532859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b="1" dirty="0" smtClean="0">
                <a:latin typeface="Bookman Old Style" pitchFamily="18" charset="0"/>
              </a:rPr>
              <a:t>3.2 Druhé zmocnění </a:t>
            </a:r>
          </a:p>
          <a:p>
            <a:pPr marL="0" lvl="0" indent="0">
              <a:buNone/>
            </a:pPr>
            <a:r>
              <a:rPr lang="cs-CZ" dirty="0"/>
              <a:t>Zvláštní pravomoc </a:t>
            </a:r>
            <a:r>
              <a:rPr lang="cs-CZ" b="1" dirty="0"/>
              <a:t>jednat ve smyslu CIC, kán. 1399</a:t>
            </a:r>
            <a:r>
              <a:rPr lang="cs-CZ" dirty="0"/>
              <a:t>, buď svým </a:t>
            </a:r>
            <a:r>
              <a:rPr lang="cs-CZ" dirty="0">
                <a:solidFill>
                  <a:srgbClr val="FF0000"/>
                </a:solidFill>
              </a:rPr>
              <a:t>přímým zásahem</a:t>
            </a:r>
            <a:r>
              <a:rPr lang="cs-CZ" dirty="0"/>
              <a:t>, anebo </a:t>
            </a:r>
            <a:r>
              <a:rPr lang="cs-CZ" dirty="0">
                <a:solidFill>
                  <a:srgbClr val="FF0000"/>
                </a:solidFill>
              </a:rPr>
              <a:t>potvrzením rozhodnutí ordinářů</a:t>
            </a:r>
            <a:r>
              <a:rPr lang="cs-CZ" dirty="0"/>
              <a:t>, když o to kompetentní ordináři požádají, v případech zvlášť závažného porušení zákonů a naléhavé nutnosti vyhnout se objektivnímu pohoršení.</a:t>
            </a:r>
          </a:p>
          <a:p>
            <a:pPr marL="0" indent="0">
              <a:buNone/>
            </a:pPr>
            <a:r>
              <a:rPr lang="cs-CZ" dirty="0"/>
              <a:t>Tímto se zároveň částečně ruší (derogují) ustanovení CIC, kánonů 1317, 1319, 1342 § 2 a 1349 ohledně udělení trvalých trestů, které se mají ukládat v závažných případech jáhnům a v nejzávažnějších případech kněžím, přičemž se tyto případy vždy předkládají přímo Svatému otci ke schválení specifickou formou a k rozhodnutí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463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3.</a:t>
            </a:r>
            <a:r>
              <a:rPr lang="cs-CZ" sz="3200" b="1" dirty="0"/>
              <a:t> Mimořádná zmocnění daná Kongregaci pro klérus z let 2009 a 2010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484784"/>
            <a:ext cx="9036496" cy="518457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b="1" dirty="0" smtClean="0">
                <a:latin typeface="Bookman Old Style" pitchFamily="18" charset="0"/>
              </a:rPr>
              <a:t>3.2 Druhé zmocnění </a:t>
            </a:r>
          </a:p>
          <a:p>
            <a:pPr marL="0" lvl="0" indent="0">
              <a:buNone/>
            </a:pPr>
            <a:r>
              <a:rPr lang="cs-CZ" dirty="0" smtClean="0"/>
              <a:t>Derogace:</a:t>
            </a:r>
          </a:p>
          <a:p>
            <a:pPr lvl="0"/>
            <a:r>
              <a:rPr lang="cs-CZ" dirty="0"/>
              <a:t>kán. 1317 – </a:t>
            </a:r>
            <a:r>
              <a:rPr lang="cs-CZ" dirty="0" smtClean="0"/>
              <a:t>zákaz stanovit </a:t>
            </a:r>
            <a:r>
              <a:rPr lang="cs-CZ" dirty="0"/>
              <a:t>trest propuštění z duchovního stavu partikulárním zákonem;</a:t>
            </a:r>
          </a:p>
          <a:p>
            <a:pPr lvl="0"/>
            <a:r>
              <a:rPr lang="cs-CZ" dirty="0"/>
              <a:t>kán. 1319 – </a:t>
            </a:r>
            <a:r>
              <a:rPr lang="cs-CZ" dirty="0" smtClean="0"/>
              <a:t>zákaz stanovit </a:t>
            </a:r>
            <a:r>
              <a:rPr lang="cs-CZ" dirty="0"/>
              <a:t>trvalý pořádkový trest (tedy především propuštění z </a:t>
            </a:r>
            <a:r>
              <a:rPr lang="cs-CZ" dirty="0"/>
              <a:t>klerického </a:t>
            </a:r>
            <a:r>
              <a:rPr lang="cs-CZ" dirty="0"/>
              <a:t>stavu) trestním příkazem;</a:t>
            </a:r>
          </a:p>
          <a:p>
            <a:pPr lvl="0"/>
            <a:r>
              <a:rPr lang="cs-CZ" dirty="0"/>
              <a:t>kán. 1342 § 2 – </a:t>
            </a:r>
            <a:r>
              <a:rPr lang="cs-CZ" dirty="0" smtClean="0"/>
              <a:t>zákaz udělit </a:t>
            </a:r>
            <a:r>
              <a:rPr lang="cs-CZ" dirty="0"/>
              <a:t>trvalé tresty mimosoudním rozhodnutím (tedy správní cestou);</a:t>
            </a:r>
          </a:p>
          <a:p>
            <a:r>
              <a:rPr lang="cs-CZ" dirty="0"/>
              <a:t>kán. 1349 – </a:t>
            </a:r>
            <a:r>
              <a:rPr lang="cs-CZ" dirty="0" smtClean="0"/>
              <a:t>zákaz uložit </a:t>
            </a:r>
            <a:r>
              <a:rPr lang="cs-CZ" dirty="0"/>
              <a:t>trvalé tresty v případě, kdy je trestním zákonem dána pouze neurčitá sankce (v dikci CIC „spravedlivý trest“).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8867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633</Words>
  <Application>Microsoft Office PowerPoint</Application>
  <PresentationFormat>Předvádění na obrazovce (4:3)</PresentationFormat>
  <Paragraphs>143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Bookman Old Style</vt:lpstr>
      <vt:lpstr>Calibri</vt:lpstr>
      <vt:lpstr>Times New Roman</vt:lpstr>
      <vt:lpstr>Wingdings</vt:lpstr>
      <vt:lpstr>Motiv systému Office</vt:lpstr>
      <vt:lpstr>Mimořádné procedury  propuštění katolických duchovních z klerického stavu</vt:lpstr>
      <vt:lpstr>STRUKTURA</vt:lpstr>
      <vt:lpstr>1. Způsoby pozbytí klerického stavu</vt:lpstr>
      <vt:lpstr>2. Řádné způsoby propuštění z klerického stavu</vt:lpstr>
      <vt:lpstr>2. Řádné způsoby propuštění z klerického stavu</vt:lpstr>
      <vt:lpstr>3. Mimořádná zmocnění daná Kongregaci pro klérus z let 2009 a 2010</vt:lpstr>
      <vt:lpstr>3. Mimořádná zmocnění daná Kongregaci pro klérus z let 2009 a 2010</vt:lpstr>
      <vt:lpstr>3. Mimořádná zmocnění daná Kongregaci pro klérus z let 2009 a 2010</vt:lpstr>
      <vt:lpstr>3. Mimořádná zmocnění daná Kongregaci pro klérus z let 2009 a 2010</vt:lpstr>
      <vt:lpstr>3. Mimořádná zmocnění daná Kongregaci pro klérus z let 2009 a 2010</vt:lpstr>
      <vt:lpstr>3. Mimořádná zmocnění daná Kongregaci pro klérus z let 2009 a 2010</vt:lpstr>
      <vt:lpstr>3. Mimořádná zmocnění daná Kongregaci pro klérus z let 2009 a 2010</vt:lpstr>
      <vt:lpstr>4. Propuštění pro závažnější trestné činy</vt:lpstr>
      <vt:lpstr>4. Propuštění pro závažnější trestné činy</vt:lpstr>
      <vt:lpstr>4. Propuštění pro závažnější trestné činy</vt:lpstr>
      <vt:lpstr>4. Propuštění pro závažnější trestné činy</vt:lpstr>
      <vt:lpstr>4. Propuštění pro závažnější trestné činy</vt:lpstr>
      <vt:lpstr>4. Propuštění pro závažnější trestné činy</vt:lpstr>
      <vt:lpstr>Résumé</vt:lpstr>
    </vt:vector>
  </TitlesOfParts>
  <Company>CMTF UP OLomouc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České konfesní právo (pokračování)</dc:title>
  <dc:creator>Damian Němec</dc:creator>
  <cp:lastModifiedBy>Nemec Damian</cp:lastModifiedBy>
  <cp:revision>58</cp:revision>
  <dcterms:created xsi:type="dcterms:W3CDTF">2012-12-14T22:01:05Z</dcterms:created>
  <dcterms:modified xsi:type="dcterms:W3CDTF">2019-04-11T20:30:38Z</dcterms:modified>
</cp:coreProperties>
</file>