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59" r:id="rId3"/>
    <p:sldId id="471" r:id="rId4"/>
    <p:sldId id="462" r:id="rId5"/>
    <p:sldId id="465" r:id="rId6"/>
    <p:sldId id="399" r:id="rId7"/>
    <p:sldId id="475" r:id="rId8"/>
    <p:sldId id="398" r:id="rId9"/>
    <p:sldId id="473" r:id="rId10"/>
    <p:sldId id="476" r:id="rId11"/>
    <p:sldId id="478" r:id="rId12"/>
    <p:sldId id="477" r:id="rId13"/>
    <p:sldId id="479" r:id="rId14"/>
    <p:sldId id="436" r:id="rId15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3C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 autoAdjust="0"/>
    <p:restoredTop sz="94536" autoAdjust="0"/>
  </p:normalViewPr>
  <p:slideViewPr>
    <p:cSldViewPr snapToGrid="0">
      <p:cViewPr varScale="1">
        <p:scale>
          <a:sx n="80" d="100"/>
          <a:sy n="80" d="100"/>
        </p:scale>
        <p:origin x="184" y="2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1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955" y="0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pPr>
              <a:defRPr/>
            </a:pPr>
            <a:fld id="{794976E6-D5C6-4ECF-B8A8-7E910BD3A5D8}" type="datetimeFigureOut">
              <a:rPr lang="cs-CZ"/>
              <a:pPr>
                <a:defRPr/>
              </a:pPr>
              <a:t>07.05.18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955" y="9429039"/>
            <a:ext cx="2946135" cy="49601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pPr>
              <a:defRPr/>
            </a:pPr>
            <a:fld id="{E7BE8EAA-0FE0-4D3C-89AC-6F1365F44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49312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955" y="0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44" y="4714519"/>
            <a:ext cx="5437188" cy="4467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039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955" y="9429039"/>
            <a:ext cx="2946135" cy="496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94" tIns="45647" rIns="91294" bIns="4564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F5A6100-98A1-49CE-AAAA-F298E6468D2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04710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370638" y="1366838"/>
            <a:ext cx="1798637" cy="508635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71550" y="1366838"/>
            <a:ext cx="5246688" cy="508635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550" y="2517775"/>
            <a:ext cx="3522663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2517775"/>
            <a:ext cx="3522662" cy="3935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ormal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366838"/>
            <a:ext cx="7197725" cy="90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517775"/>
            <a:ext cx="7197725" cy="393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33725" y="692150"/>
            <a:ext cx="50133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Datum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9763"/>
            <a:ext cx="5008562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F3C72"/>
                </a:solidFill>
              </a:defRPr>
            </a:lvl1pPr>
          </a:lstStyle>
          <a:p>
            <a:pPr>
              <a:defRPr/>
            </a:pPr>
            <a:r>
              <a:rPr lang="cs-CZ"/>
              <a:t>Zobrazit / Záhlaví a zápatí / Název dokumentu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0F3C7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titulk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274" y="3175"/>
            <a:ext cx="9140825" cy="685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1813" y="3686167"/>
            <a:ext cx="8208962" cy="1009651"/>
          </a:xfrm>
        </p:spPr>
        <p:txBody>
          <a:bodyPr/>
          <a:lstStyle/>
          <a:p>
            <a:r>
              <a:rPr lang="cs-CZ" sz="3600" dirty="0"/>
              <a:t>Odebírání českých dětí v cizině</a:t>
            </a:r>
            <a:endParaRPr lang="cs-CZ" sz="2800" b="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505518" y="3686166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7" name="Line 6"/>
          <p:cNvSpPr>
            <a:spLocks noChangeShapeType="1"/>
          </p:cNvSpPr>
          <p:nvPr/>
        </p:nvSpPr>
        <p:spPr bwMode="auto">
          <a:xfrm>
            <a:off x="535680" y="6210030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522801" y="5503838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5680" y="5547036"/>
            <a:ext cx="8235949" cy="628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9pPr>
          </a:lstStyle>
          <a:p>
            <a:pPr algn="just" eaLnBrk="1" hangingPunct="1">
              <a:defRPr/>
            </a:pPr>
            <a:r>
              <a:rPr lang="cs-CZ" sz="2400" b="0" kern="0" dirty="0">
                <a:latin typeface="+mn-lt"/>
              </a:rPr>
              <a:t>Zdeněk Kapitán</a:t>
            </a:r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508792" y="4695818"/>
            <a:ext cx="8205787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535680" y="4695818"/>
            <a:ext cx="8235949" cy="80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108000" rIns="0" bIns="10800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F3C72"/>
                </a:solidFill>
                <a:latin typeface="Arial" charset="0"/>
              </a:defRPr>
            </a:lvl9pPr>
          </a:lstStyle>
          <a:p>
            <a:r>
              <a:rPr lang="cs-CZ" altLang="cs-CZ" sz="2000" b="0" dirty="0"/>
              <a:t>Výklad pro kurs MVV1968K na Právnické fakultě Masarykovy univerzity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Úmluvy o právech dítěte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71550" y="2318198"/>
            <a:ext cx="7197725" cy="372199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2400" dirty="0"/>
              <a:t>povaha regulace – primárně se jedná závazky státu a vzdor progresivnímu vývoji v nauce mezinárodního práva je stále sporné, zda se práv garantovaných úmluvou může dovolávat jednotlivec (</a:t>
            </a:r>
            <a:r>
              <a:rPr lang="cs-CZ" sz="2400" dirty="0" err="1"/>
              <a:t>self-executing</a:t>
            </a:r>
            <a:r>
              <a:rPr lang="cs-CZ" sz="2400" dirty="0"/>
              <a:t>) 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opomíjí se primární limit aplikace úmluvy – nejlepší zájem dítěte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úmluva má univerzální povahu; státní občanství nijak zásadně neovlivňuje výkon práv z ní (viz další snímek)</a:t>
            </a:r>
            <a:endParaRPr lang="cs-CZ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181427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85838" y="1434452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78257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Článek 20 Úmluvy o právech dítěte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71550" y="2318198"/>
            <a:ext cx="7197725" cy="3721994"/>
          </a:xfrm>
        </p:spPr>
        <p:txBody>
          <a:bodyPr/>
          <a:lstStyle/>
          <a:p>
            <a:pPr marL="0" indent="0" algn="just">
              <a:spcBef>
                <a:spcPts val="0"/>
              </a:spcBef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Dítě dočasně nebo trvale zbavené svého rodinného prostředí nebo dítě, které ve svém vlastním zájmu nemůže být ponecháno v tomto prostředí, má právo na zvláštní ochranu a pomoc poskytovanou státem.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Státy, které jsou smluvní stranou úmluvy, zabezpečí takovému dítěti v souladu se svým vnitrostátním zákonodárstvím náhradní péči.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Tato péče může mezi jiným zahrnovat předání do výchovy, institut "</a:t>
            </a:r>
            <a:r>
              <a:rPr lang="cs-CZ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kafala</a:t>
            </a:r>
            <a:r>
              <a:rPr lang="cs-CZ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podle islámského práva, osvojení a v nutných případech umístění do vhodného zařízení péče o děti. </a:t>
            </a:r>
            <a:r>
              <a:rPr lang="cs-CZ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Při volbě řešení je nutno brát potřebný ohled na žádoucí kontinuitu ve výchově dítěte a na jeho etnický, náboženský, kulturní a jazykový původ.</a:t>
            </a:r>
            <a:endParaRPr lang="cs-CZ" sz="2000" b="1" dirty="0"/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181427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85838" y="1434452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16524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Aplikace Evropské úmluvy </a:t>
            </a:r>
            <a:r>
              <a:rPr lang="cs-CZ" dirty="0" err="1"/>
              <a:t>LPZS</a:t>
            </a:r>
            <a:endParaRPr lang="cs-CZ" dirty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71550" y="2318198"/>
            <a:ext cx="7197725" cy="372199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2400" dirty="0"/>
              <a:t>nejpodstatnější z ní je ochrana práva na spravedlivý proces a na rodinný život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odebrání z rodiny má být dočasným opatřením; pokud se k němu stát uchýlí, je odpovědný za to, že bude činit opatření pro aktivní práci s rodinou tak, aby mohlo být dítě do rodiny vráceno (s výhradou nejlepšího zájmu dítěte)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prostor pro stát – v případě porušení těchto garancí je prostor pro intervenci státu ve prospěch vlastního občana v řízení před </a:t>
            </a:r>
            <a:r>
              <a:rPr lang="cs-CZ" sz="2400" dirty="0" err="1"/>
              <a:t>ESLP</a:t>
            </a:r>
            <a:endParaRPr lang="cs-CZ" sz="2400" dirty="0"/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181427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85838" y="1434452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181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Systémová poučení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71550" y="2318198"/>
            <a:ext cx="7197725" cy="372199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2400" dirty="0"/>
              <a:t>biologickou vazbu v rodině lze podporovat především v rámci prevence, zejména kvalitním systémem terénních služeb pro rodiny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pokud děti z rodiny nebudou odebírány, není třeba intervence v podobě náhradní rodinné péče či ústavní výchovy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v případě odebrání dítěte z rodiny je třeba práci s rodnou zahájit co nejdříve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je třeba podporovat také odpovědnost rodiny za vlastní osud 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181427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85838" y="1434452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4579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3200" dirty="0"/>
              <a:t>Děkuji za pozornost.</a:t>
            </a:r>
          </a:p>
        </p:txBody>
      </p:sp>
      <p:sp>
        <p:nvSpPr>
          <p:cNvPr id="21507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8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534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Podstata odebírání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71550" y="2318198"/>
            <a:ext cx="7197725" cy="3721994"/>
          </a:xfrm>
        </p:spPr>
        <p:txBody>
          <a:bodyPr/>
          <a:lstStyle/>
          <a:p>
            <a:pPr algn="just"/>
            <a:r>
              <a:rPr lang="cs-CZ" sz="2200" dirty="0"/>
              <a:t>v rámci systému sociálně-právní ochrany jiných států existují případy, kdy je z rodiny odebráno dítě a svěřeno do ústavního zařízení či do jiné formy náhradní rodinné péče s tím, že se následně hledá další řešení situace</a:t>
            </a:r>
          </a:p>
          <a:p>
            <a:pPr algn="just"/>
            <a:r>
              <a:rPr lang="cs-CZ" sz="2200" dirty="0"/>
              <a:t>měl by být informován český zastupitelský úřad (Vídeňská úmluva o konzulárních stycích – čl. 37 odst. 2)</a:t>
            </a:r>
          </a:p>
          <a:p>
            <a:pPr algn="just"/>
            <a:r>
              <a:rPr lang="cs-CZ" sz="2200" dirty="0"/>
              <a:t>prostor pro intervenci státu je v těchto případech dán v mezích právních předpisů státu obvyklého bydliště</a:t>
            </a:r>
            <a:endParaRPr lang="cs-CZ" sz="2200" b="1" dirty="0"/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181427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85838" y="1434452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27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Souhrnné statistiky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3240505"/>
            <a:ext cx="7197725" cy="2971383"/>
          </a:xfrm>
        </p:spPr>
        <p:txBody>
          <a:bodyPr/>
          <a:lstStyle/>
          <a:p>
            <a:pPr marL="444500" lvl="2" indent="-444500" algn="just" eaLnBrk="1" hangingPunct="1">
              <a:spcBef>
                <a:spcPts val="1200"/>
              </a:spcBef>
              <a:tabLst>
                <a:tab pos="442913" algn="l"/>
              </a:tabLst>
            </a:pPr>
            <a:r>
              <a:rPr lang="cs-CZ" sz="2800" dirty="0"/>
              <a:t>viz samostatný soubor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6064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1225169"/>
            <a:ext cx="7197725" cy="900112"/>
          </a:xfrm>
        </p:spPr>
        <p:txBody>
          <a:bodyPr/>
          <a:lstStyle/>
          <a:p>
            <a:r>
              <a:rPr lang="cs-CZ" dirty="0"/>
              <a:t>Strategie České republiky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550" y="2099256"/>
            <a:ext cx="7197725" cy="3972932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1850" dirty="0"/>
              <a:t>důraz na to, aby cizí státy Českou republiku včas informovaly o záměru odebrání, nebo o odebrání</a:t>
            </a:r>
          </a:p>
          <a:p>
            <a:pPr algn="just">
              <a:spcBef>
                <a:spcPts val="0"/>
              </a:spcBef>
            </a:pPr>
            <a:r>
              <a:rPr lang="cs-CZ" sz="1850" dirty="0"/>
              <a:t>na prvním místě se snažíme komunikovat jak </a:t>
            </a:r>
            <a:br>
              <a:rPr lang="cs-CZ" sz="1850" dirty="0"/>
            </a:br>
            <a:r>
              <a:rPr lang="cs-CZ" sz="1850" dirty="0"/>
              <a:t>s rodinou, tak především s orgány v zemi odebrání</a:t>
            </a:r>
            <a:endParaRPr lang="cs-CZ" sz="1850" b="1" dirty="0"/>
          </a:p>
          <a:p>
            <a:pPr algn="just">
              <a:spcBef>
                <a:spcPts val="0"/>
              </a:spcBef>
            </a:pPr>
            <a:r>
              <a:rPr lang="cs-CZ" sz="1850" dirty="0"/>
              <a:t>následuje komunikace s cizími orgány; v ní usilujeme </a:t>
            </a:r>
            <a:br>
              <a:rPr lang="cs-CZ" sz="1850" dirty="0"/>
            </a:br>
            <a:r>
              <a:rPr lang="cs-CZ" sz="1850" dirty="0"/>
              <a:t>o tento postup</a:t>
            </a:r>
          </a:p>
          <a:p>
            <a:pPr marL="800100" indent="-439738" algn="just">
              <a:spcBef>
                <a:spcPts val="0"/>
              </a:spcBef>
              <a:buAutoNum type="arabicPeriod"/>
            </a:pPr>
            <a:r>
              <a:rPr lang="cs-CZ" sz="1850" b="1" dirty="0"/>
              <a:t>aby byly děti vraceny co nejdříve do rodiny nebo do širší rodiny</a:t>
            </a:r>
          </a:p>
          <a:p>
            <a:pPr marL="800100" indent="-439738" algn="just">
              <a:spcBef>
                <a:spcPts val="0"/>
              </a:spcBef>
              <a:buAutoNum type="arabicPeriod"/>
            </a:pPr>
            <a:r>
              <a:rPr lang="cs-CZ" sz="1850" b="1" dirty="0"/>
              <a:t>aby byly děti vraceny (umístěny) do České republiky</a:t>
            </a:r>
          </a:p>
          <a:p>
            <a:pPr marL="800100" indent="-439738" algn="just">
              <a:spcBef>
                <a:spcPts val="0"/>
              </a:spcBef>
              <a:buAutoNum type="arabicPeriod"/>
            </a:pPr>
            <a:r>
              <a:rPr lang="cs-CZ" sz="1850" b="1" dirty="0"/>
              <a:t>aby cizozemské soudy přenesly příslušnost na české soudy</a:t>
            </a:r>
          </a:p>
          <a:p>
            <a:pPr marL="357188" indent="-357188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50" dirty="0"/>
              <a:t>zejména pro body 1. a 2. vytváříme aktivity směřující ke zvýšení prestiže rodiny v řízeních před zahraničními soudy; to však musí mít reálný základ a vyžaduje součinnost rodiny</a:t>
            </a:r>
            <a:endParaRPr lang="cs-CZ" sz="1850" b="1" dirty="0"/>
          </a:p>
          <a:p>
            <a:pPr marL="360362" indent="0" algn="just">
              <a:spcBef>
                <a:spcPts val="0"/>
              </a:spcBef>
              <a:buNone/>
            </a:pPr>
            <a:endParaRPr lang="cs-CZ" sz="1950" b="1" dirty="0"/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001121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73136" y="1316394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55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sz="2800" dirty="0"/>
              <a:t>Intervence GB – systémové srovnání 2015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51075"/>
            <a:ext cx="7197725" cy="3903663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2100" dirty="0"/>
              <a:t>v současné době je v GB cca 69 000 odebraných dětí (nebo dětí, u nichž hrozí odebrání), z toho je 75 % v pěstounské péči, 5 % adoptováno, 9 % v zařízeních (pěstounská péče), 6 % v menší komunitě před odchodem z péče a 5 % u rodičů </a:t>
            </a:r>
          </a:p>
          <a:p>
            <a:pPr marL="342900" lvl="2" indent="-342900" algn="just" eaLnBrk="1" hangingPunct="1">
              <a:spcBef>
                <a:spcPts val="0"/>
              </a:spcBef>
              <a:tabLst>
                <a:tab pos="449263" algn="l"/>
              </a:tabLst>
            </a:pPr>
            <a:r>
              <a:rPr lang="cs-CZ" sz="2100" dirty="0"/>
              <a:t>ve srovnání s vnitrostátní britskou tendencí dosahujeme daleko častěji řešení, které odpovídají výše zmíněné strategii (viz souhrnné statistiky) – zejména roste podíl vydání dětí do České republiky a přenesení příslušnosti k českým soudům</a:t>
            </a:r>
          </a:p>
          <a:p>
            <a:pPr marL="342900" lvl="2" indent="-342900" algn="just" eaLnBrk="1" hangingPunct="1">
              <a:spcBef>
                <a:spcPts val="0"/>
              </a:spcBef>
              <a:tabLst>
                <a:tab pos="449263" algn="l"/>
              </a:tabLst>
            </a:pPr>
            <a:r>
              <a:rPr lang="cs-CZ" sz="2100" dirty="0"/>
              <a:t>pravděpodobná tendence – přenos mezinárodní příslušnosti do České republiky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12102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Specifikum Norska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236785"/>
            <a:ext cx="7197725" cy="3903663"/>
          </a:xfrm>
        </p:spPr>
        <p:txBody>
          <a:bodyPr/>
          <a:lstStyle/>
          <a:p>
            <a:pPr marL="444500" lvl="2" indent="-444500" algn="just" eaLnBrk="1" hangingPunct="1">
              <a:spcBef>
                <a:spcPts val="1200"/>
              </a:spcBef>
              <a:tabLst>
                <a:tab pos="449263" algn="l"/>
              </a:tabLst>
            </a:pPr>
            <a:r>
              <a:rPr lang="cs-CZ" sz="2100" dirty="0"/>
              <a:t>Norsko není členským státem Evropské unie, ani smluvním státem haagské úmluvy z roku 1996; tyto dva nástroje jsou schopny garantovat mezinárodní spolupráci; jinak zůstávají jen prostředky diplomatického práva</a:t>
            </a:r>
          </a:p>
          <a:p>
            <a:pPr marL="444500" lvl="2" indent="-444500" algn="just" eaLnBrk="1" hangingPunct="1">
              <a:spcBef>
                <a:spcPts val="1200"/>
              </a:spcBef>
              <a:tabLst>
                <a:tab pos="449263" algn="l"/>
              </a:tabLst>
            </a:pPr>
            <a:r>
              <a:rPr lang="cs-CZ" sz="2100" dirty="0"/>
              <a:t>základním nástrojem řešení je aktivita v soudním řízení, v němž se o osudu dětí rozhoduje; aktivitu rodičů v tomto řízení žádný diplomatický tlak nenahradí</a:t>
            </a:r>
          </a:p>
          <a:p>
            <a:pPr marL="444500" lvl="2" indent="-444500" algn="just" eaLnBrk="1" hangingPunct="1">
              <a:spcBef>
                <a:spcPts val="1200"/>
              </a:spcBef>
              <a:tabLst>
                <a:tab pos="449263" algn="l"/>
              </a:tabLst>
            </a:pPr>
            <a:r>
              <a:rPr lang="cs-CZ" sz="2100" dirty="0"/>
              <a:t>Analogické případy v řízení před Evropským soudem pro lidská práva (dva případy rozhodnuty jako neporušení Úmluvy Norskem)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398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3041650"/>
            <a:ext cx="7197725" cy="723900"/>
          </a:xfrm>
        </p:spPr>
        <p:txBody>
          <a:bodyPr/>
          <a:lstStyle/>
          <a:p>
            <a:pPr eaLnBrk="1" hangingPunct="1"/>
            <a:r>
              <a:rPr lang="cs-CZ" sz="3600" dirty="0"/>
              <a:t>Systémová hodnocení</a:t>
            </a:r>
          </a:p>
        </p:txBody>
      </p:sp>
      <p:sp>
        <p:nvSpPr>
          <p:cNvPr id="21507" name="Line 20"/>
          <p:cNvSpPr>
            <a:spLocks noChangeShapeType="1"/>
          </p:cNvSpPr>
          <p:nvPr/>
        </p:nvSpPr>
        <p:spPr bwMode="auto">
          <a:xfrm>
            <a:off x="985838" y="3808413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1508" name="Line 21"/>
          <p:cNvSpPr>
            <a:spLocks noChangeShapeType="1"/>
          </p:cNvSpPr>
          <p:nvPr/>
        </p:nvSpPr>
        <p:spPr bwMode="auto">
          <a:xfrm>
            <a:off x="985838" y="2967038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75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971550" y="1366838"/>
            <a:ext cx="7197725" cy="723900"/>
          </a:xfrm>
        </p:spPr>
        <p:txBody>
          <a:bodyPr/>
          <a:lstStyle/>
          <a:p>
            <a:pPr eaLnBrk="1" hangingPunct="1"/>
            <a:r>
              <a:rPr lang="cs-CZ" dirty="0"/>
              <a:t>Hodnotící poznámky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308225"/>
            <a:ext cx="7197725" cy="3903663"/>
          </a:xfrm>
        </p:spPr>
        <p:txBody>
          <a:bodyPr/>
          <a:lstStyle/>
          <a:p>
            <a:pPr marL="533400" indent="-533400" algn="just" eaLnBrk="1" hangingPunct="1">
              <a:spcBef>
                <a:spcPct val="0"/>
              </a:spcBef>
              <a:spcAft>
                <a:spcPts val="0"/>
              </a:spcAft>
              <a:tabLst>
                <a:tab pos="533400" algn="l"/>
              </a:tabLst>
            </a:pPr>
            <a:r>
              <a:rPr lang="cs-CZ" sz="2350" dirty="0"/>
              <a:t>schází systémový nadhled k němu směřuje aktivita Rady Evropy – Parlamentní shromáždění by mělo na svém jarním zasedání projednat zprávu Výboru pro sociální věci, zdraví a udržitelný rozvoj z ledna 2015</a:t>
            </a:r>
          </a:p>
          <a:p>
            <a:pPr marL="533400" indent="-533400" algn="just" eaLnBrk="1" hangingPunct="1">
              <a:spcBef>
                <a:spcPct val="0"/>
              </a:spcBef>
              <a:spcAft>
                <a:spcPts val="0"/>
              </a:spcAft>
              <a:tabLst>
                <a:tab pos="533400" algn="l"/>
              </a:tabLst>
            </a:pPr>
            <a:r>
              <a:rPr lang="cs-CZ" sz="2350" dirty="0"/>
              <a:t>potřeby a zájmy dospělých přehlušují zájmy dětí</a:t>
            </a:r>
          </a:p>
          <a:p>
            <a:pPr marL="533400" indent="-533400" algn="just" eaLnBrk="1" hangingPunct="1">
              <a:spcBef>
                <a:spcPct val="0"/>
              </a:spcBef>
              <a:spcAft>
                <a:spcPts val="0"/>
              </a:spcAft>
              <a:tabLst>
                <a:tab pos="533400" algn="l"/>
              </a:tabLst>
            </a:pPr>
            <a:r>
              <a:rPr lang="cs-CZ" sz="2350" dirty="0"/>
              <a:t>politické postoje nahrazují či popírají právo a zájmy dětí</a:t>
            </a:r>
          </a:p>
          <a:p>
            <a:pPr marL="533400" indent="-533400" algn="just" eaLnBrk="1" hangingPunct="1">
              <a:spcBef>
                <a:spcPct val="0"/>
              </a:spcBef>
              <a:spcAft>
                <a:spcPts val="0"/>
              </a:spcAft>
              <a:tabLst>
                <a:tab pos="533400" algn="l"/>
              </a:tabLst>
            </a:pPr>
            <a:r>
              <a:rPr lang="cs-CZ" sz="2350" dirty="0"/>
              <a:t>v případě kritiky cizích států musíme být připravení unést kritiku státu vlastního</a:t>
            </a:r>
          </a:p>
        </p:txBody>
      </p:sp>
      <p:sp>
        <p:nvSpPr>
          <p:cNvPr id="5124" name="Line 20"/>
          <p:cNvSpPr>
            <a:spLocks noChangeShapeType="1"/>
          </p:cNvSpPr>
          <p:nvPr/>
        </p:nvSpPr>
        <p:spPr bwMode="auto">
          <a:xfrm>
            <a:off x="971550" y="2105025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125" name="Line 21"/>
          <p:cNvSpPr>
            <a:spLocks noChangeShapeType="1"/>
          </p:cNvSpPr>
          <p:nvPr/>
        </p:nvSpPr>
        <p:spPr bwMode="auto">
          <a:xfrm>
            <a:off x="971550" y="1365250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6541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státního občanství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71550" y="2318198"/>
            <a:ext cx="7197725" cy="3721994"/>
          </a:xfrm>
        </p:spPr>
        <p:txBody>
          <a:bodyPr/>
          <a:lstStyle/>
          <a:p>
            <a:pPr algn="just">
              <a:spcBef>
                <a:spcPts val="0"/>
              </a:spcBef>
            </a:pPr>
            <a:r>
              <a:rPr lang="cs-CZ" sz="2400" dirty="0"/>
              <a:t>v oblasti soudního projednání soukromoprávních záležitostí je upozaďováno státní občanství a nahrazuje jej kritérium obvyklého bydliště jako místa životních zájmů osob(y)</a:t>
            </a:r>
          </a:p>
          <a:p>
            <a:pPr algn="just">
              <a:spcBef>
                <a:spcPts val="0"/>
              </a:spcBef>
            </a:pPr>
            <a:r>
              <a:rPr lang="cs-CZ" sz="2400" dirty="0"/>
              <a:t>obsah státního občanství a nároků vůči státu, které z titulu tohoto právního svazku plynou, není univerzálně definován</a:t>
            </a:r>
          </a:p>
        </p:txBody>
      </p:sp>
      <p:sp>
        <p:nvSpPr>
          <p:cNvPr id="4" name="Line 21"/>
          <p:cNvSpPr>
            <a:spLocks noChangeShapeType="1"/>
          </p:cNvSpPr>
          <p:nvPr/>
        </p:nvSpPr>
        <p:spPr bwMode="auto">
          <a:xfrm>
            <a:off x="973137" y="2181427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5" name="Line 21"/>
          <p:cNvSpPr>
            <a:spLocks noChangeShapeType="1"/>
          </p:cNvSpPr>
          <p:nvPr/>
        </p:nvSpPr>
        <p:spPr bwMode="auto">
          <a:xfrm>
            <a:off x="985838" y="1434452"/>
            <a:ext cx="7197725" cy="0"/>
          </a:xfrm>
          <a:prstGeom prst="line">
            <a:avLst/>
          </a:prstGeom>
          <a:noFill/>
          <a:ln w="9525">
            <a:solidFill>
              <a:srgbClr val="0F3C7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49385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 UMPOD">
  <a:themeElements>
    <a:clrScheme name="UMPOD_prezentace (2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UMPOD_prezentace (2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UMPOD_prezentace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POD_prezentace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POD_prezentace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UMPOD</Template>
  <TotalTime>1903</TotalTime>
  <Words>678</Words>
  <Application>Microsoft Macintosh PowerPoint</Application>
  <PresentationFormat>Předvádění na obrazovce (4:3)</PresentationFormat>
  <Paragraphs>52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Times New Roman</vt:lpstr>
      <vt:lpstr>Prezentace UMPOD</vt:lpstr>
      <vt:lpstr>Odebírání českých dětí v cizině</vt:lpstr>
      <vt:lpstr>Podstata odebírání</vt:lpstr>
      <vt:lpstr>Souhrnné statistiky</vt:lpstr>
      <vt:lpstr>Strategie České republiky</vt:lpstr>
      <vt:lpstr>Intervence GB – systémové srovnání 2015</vt:lpstr>
      <vt:lpstr>Specifikum Norska</vt:lpstr>
      <vt:lpstr>Systémová hodnocení</vt:lpstr>
      <vt:lpstr>Hodnotící poznámky</vt:lpstr>
      <vt:lpstr>Funkce státního občanství</vt:lpstr>
      <vt:lpstr>Aplikace Úmluvy o právech dítěte</vt:lpstr>
      <vt:lpstr>Článek 20 Úmluvy o právech dítěte</vt:lpstr>
      <vt:lpstr>Aplikace Evropské úmluvy LPZS</vt:lpstr>
      <vt:lpstr>Systémová poučení</vt:lpstr>
      <vt:lpstr>Děkuji za pozornost.</vt:lpstr>
    </vt:vector>
  </TitlesOfParts>
  <Company>Hewlett-Packard</Company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ZK</dc:creator>
  <cp:lastModifiedBy>Zdeněk Kapitán</cp:lastModifiedBy>
  <cp:revision>181</cp:revision>
  <cp:lastPrinted>2014-12-01T08:56:09Z</cp:lastPrinted>
  <dcterms:created xsi:type="dcterms:W3CDTF">2010-04-10T12:18:04Z</dcterms:created>
  <dcterms:modified xsi:type="dcterms:W3CDTF">2018-05-07T12:39:58Z</dcterms:modified>
</cp:coreProperties>
</file>