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09" r:id="rId3"/>
    <p:sldId id="330" r:id="rId4"/>
    <p:sldId id="332" r:id="rId5"/>
    <p:sldId id="331" r:id="rId6"/>
    <p:sldId id="311" r:id="rId7"/>
    <p:sldId id="304" r:id="rId8"/>
    <p:sldId id="313" r:id="rId9"/>
    <p:sldId id="305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7" r:id="rId22"/>
    <p:sldId id="324" r:id="rId23"/>
    <p:sldId id="325" r:id="rId24"/>
    <p:sldId id="326" r:id="rId25"/>
    <p:sldId id="328" r:id="rId2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1" autoAdjust="0"/>
    <p:restoredTop sz="94653" autoAdjust="0"/>
  </p:normalViewPr>
  <p:slideViewPr>
    <p:cSldViewPr showGuides="1">
      <p:cViewPr varScale="1">
        <p:scale>
          <a:sx n="81" d="100"/>
          <a:sy n="81" d="100"/>
        </p:scale>
        <p:origin x="2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Kapitán" userId="e5dc1b28bc06aaa8" providerId="LiveId" clId="{9BE52C61-E515-8F42-B76F-CE64FA11FE05}"/>
    <pc:docChg chg="modSld">
      <pc:chgData name="Zdeněk Kapitán" userId="e5dc1b28bc06aaa8" providerId="LiveId" clId="{9BE52C61-E515-8F42-B76F-CE64FA11FE05}" dt="2019-03-04T09:22:53.474" v="17" actId="20577"/>
      <pc:docMkLst>
        <pc:docMk/>
      </pc:docMkLst>
      <pc:sldChg chg="modSp">
        <pc:chgData name="Zdeněk Kapitán" userId="e5dc1b28bc06aaa8" providerId="LiveId" clId="{9BE52C61-E515-8F42-B76F-CE64FA11FE05}" dt="2019-03-04T09:22:53.474" v="17" actId="20577"/>
        <pc:sldMkLst>
          <pc:docMk/>
          <pc:sldMk cId="3840108186" sldId="325"/>
        </pc:sldMkLst>
        <pc:spChg chg="mod">
          <ac:chgData name="Zdeněk Kapitán" userId="e5dc1b28bc06aaa8" providerId="LiveId" clId="{9BE52C61-E515-8F42-B76F-CE64FA11FE05}" dt="2019-03-04T09:22:53.474" v="17" actId="20577"/>
          <ac:spMkLst>
            <pc:docMk/>
            <pc:sldMk cId="3840108186" sldId="325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98AF8-F8E2-4872-ADE2-D445444B4CB5}" type="doc">
      <dgm:prSet loTypeId="urn:microsoft.com/office/officeart/2005/8/layout/cycle8" loCatId="cycle" qsTypeId="urn:microsoft.com/office/officeart/2005/8/quickstyle/simple1" qsCatId="simple" csTypeId="urn:microsoft.com/office/officeart/2005/8/colors/accent5_2" csCatId="accent5" phldr="1"/>
      <dgm:spPr/>
    </dgm:pt>
    <dgm:pt modelId="{5930588B-59E5-448B-B093-39E396CE0A5C}">
      <dgm:prSet phldrT="[Text]"/>
      <dgm:spPr/>
      <dgm:t>
        <a:bodyPr/>
        <a:lstStyle/>
        <a:p>
          <a:r>
            <a:rPr lang="cs-CZ" dirty="0" err="1"/>
            <a:t>VsP</a:t>
          </a:r>
          <a:endParaRPr lang="cs-CZ" dirty="0"/>
        </a:p>
      </dgm:t>
    </dgm:pt>
    <dgm:pt modelId="{F68FBBBC-28D8-4D6B-B23F-3478EEE5F0EC}" type="parTrans" cxnId="{4846980A-BD84-430B-AFA8-C2EE13CC0C5F}">
      <dgm:prSet/>
      <dgm:spPr/>
      <dgm:t>
        <a:bodyPr/>
        <a:lstStyle/>
        <a:p>
          <a:endParaRPr lang="cs-CZ"/>
        </a:p>
      </dgm:t>
    </dgm:pt>
    <dgm:pt modelId="{D94E44BC-489E-44DB-BF82-75AD1E3E2F66}" type="sibTrans" cxnId="{4846980A-BD84-430B-AFA8-C2EE13CC0C5F}">
      <dgm:prSet/>
      <dgm:spPr/>
      <dgm:t>
        <a:bodyPr/>
        <a:lstStyle/>
        <a:p>
          <a:endParaRPr lang="cs-CZ"/>
        </a:p>
      </dgm:t>
    </dgm:pt>
    <dgm:pt modelId="{AED9BBA3-4D25-4692-AB12-E652C6CD363A}">
      <dgm:prSet phldrT="[Text]"/>
      <dgm:spPr/>
      <dgm:t>
        <a:bodyPr/>
        <a:lstStyle/>
        <a:p>
          <a:r>
            <a:rPr lang="cs-CZ"/>
            <a:t>MP</a:t>
          </a:r>
          <a:endParaRPr lang="cs-CZ" dirty="0"/>
        </a:p>
      </dgm:t>
    </dgm:pt>
    <dgm:pt modelId="{5A77874C-8361-4E17-A5C7-0AD867232592}" type="parTrans" cxnId="{79791FA9-1255-43A0-8F7F-16301DECD7F7}">
      <dgm:prSet/>
      <dgm:spPr/>
      <dgm:t>
        <a:bodyPr/>
        <a:lstStyle/>
        <a:p>
          <a:endParaRPr lang="cs-CZ"/>
        </a:p>
      </dgm:t>
    </dgm:pt>
    <dgm:pt modelId="{512361ED-F58A-41BE-B192-89CFE922879A}" type="sibTrans" cxnId="{79791FA9-1255-43A0-8F7F-16301DECD7F7}">
      <dgm:prSet/>
      <dgm:spPr/>
      <dgm:t>
        <a:bodyPr/>
        <a:lstStyle/>
        <a:p>
          <a:endParaRPr lang="cs-CZ"/>
        </a:p>
      </dgm:t>
    </dgm:pt>
    <dgm:pt modelId="{94D71F3E-CAC4-47D0-8324-F43683CEDE9D}">
      <dgm:prSet phldrT="[Text]"/>
      <dgm:spPr/>
      <dgm:t>
        <a:bodyPr/>
        <a:lstStyle/>
        <a:p>
          <a:r>
            <a:rPr lang="cs-CZ"/>
            <a:t>PEU</a:t>
          </a:r>
          <a:endParaRPr lang="cs-CZ" dirty="0"/>
        </a:p>
      </dgm:t>
    </dgm:pt>
    <dgm:pt modelId="{511AA596-3F6B-4FFC-93D7-2C00B5D679F7}" type="parTrans" cxnId="{1C64F290-CFCB-402C-A70E-1E17D5D39C1D}">
      <dgm:prSet/>
      <dgm:spPr/>
      <dgm:t>
        <a:bodyPr/>
        <a:lstStyle/>
        <a:p>
          <a:endParaRPr lang="cs-CZ"/>
        </a:p>
      </dgm:t>
    </dgm:pt>
    <dgm:pt modelId="{2077D009-8CB1-427D-85F5-91A0F74A25D7}" type="sibTrans" cxnId="{1C64F290-CFCB-402C-A70E-1E17D5D39C1D}">
      <dgm:prSet/>
      <dgm:spPr/>
      <dgm:t>
        <a:bodyPr/>
        <a:lstStyle/>
        <a:p>
          <a:endParaRPr lang="cs-CZ"/>
        </a:p>
      </dgm:t>
    </dgm:pt>
    <dgm:pt modelId="{9EFC4A97-8E57-4E8F-9E6A-84D0B15CE0CB}" type="pres">
      <dgm:prSet presAssocID="{2E298AF8-F8E2-4872-ADE2-D445444B4CB5}" presName="compositeShape" presStyleCnt="0">
        <dgm:presLayoutVars>
          <dgm:chMax val="7"/>
          <dgm:dir/>
          <dgm:resizeHandles val="exact"/>
        </dgm:presLayoutVars>
      </dgm:prSet>
      <dgm:spPr/>
    </dgm:pt>
    <dgm:pt modelId="{E6025691-8637-466A-98E4-5A6F7A6735F0}" type="pres">
      <dgm:prSet presAssocID="{2E298AF8-F8E2-4872-ADE2-D445444B4CB5}" presName="wedge1" presStyleLbl="node1" presStyleIdx="0" presStyleCnt="3" custScaleX="92988" custScaleY="92252"/>
      <dgm:spPr/>
    </dgm:pt>
    <dgm:pt modelId="{B426C2D8-8ED1-4B14-AB4C-44657E9796DC}" type="pres">
      <dgm:prSet presAssocID="{2E298AF8-F8E2-4872-ADE2-D445444B4CB5}" presName="dummy1a" presStyleCnt="0"/>
      <dgm:spPr/>
    </dgm:pt>
    <dgm:pt modelId="{17F5F5FF-A0C1-4811-AA70-EFDC8FE018BE}" type="pres">
      <dgm:prSet presAssocID="{2E298AF8-F8E2-4872-ADE2-D445444B4CB5}" presName="dummy1b" presStyleCnt="0"/>
      <dgm:spPr/>
    </dgm:pt>
    <dgm:pt modelId="{38F8B79C-6FED-4DA7-8D7C-FC2E3ACD4C34}" type="pres">
      <dgm:prSet presAssocID="{2E298AF8-F8E2-4872-ADE2-D445444B4CB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92374B4-8F30-4FDF-8C9A-2482FE8919E6}" type="pres">
      <dgm:prSet presAssocID="{2E298AF8-F8E2-4872-ADE2-D445444B4CB5}" presName="wedge2" presStyleLbl="node1" presStyleIdx="1" presStyleCnt="3"/>
      <dgm:spPr/>
    </dgm:pt>
    <dgm:pt modelId="{7B1B9F8D-ACCC-4BF6-8B87-339EB2787738}" type="pres">
      <dgm:prSet presAssocID="{2E298AF8-F8E2-4872-ADE2-D445444B4CB5}" presName="dummy2a" presStyleCnt="0"/>
      <dgm:spPr/>
    </dgm:pt>
    <dgm:pt modelId="{B2ACEEEC-B9FA-4EF0-8025-10763A4385FE}" type="pres">
      <dgm:prSet presAssocID="{2E298AF8-F8E2-4872-ADE2-D445444B4CB5}" presName="dummy2b" presStyleCnt="0"/>
      <dgm:spPr/>
    </dgm:pt>
    <dgm:pt modelId="{96568D36-C899-43BD-9893-7DBE7A112CCA}" type="pres">
      <dgm:prSet presAssocID="{2E298AF8-F8E2-4872-ADE2-D445444B4CB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DFD577B-1412-44AF-8BE9-B9FD7DB5D8A9}" type="pres">
      <dgm:prSet presAssocID="{2E298AF8-F8E2-4872-ADE2-D445444B4CB5}" presName="wedge3" presStyleLbl="node1" presStyleIdx="2" presStyleCnt="3" custAng="0" custLinFactNeighborX="702" custLinFactNeighborY="-170"/>
      <dgm:spPr/>
    </dgm:pt>
    <dgm:pt modelId="{BA7CF00D-E501-49AC-9EC2-78D53E617460}" type="pres">
      <dgm:prSet presAssocID="{2E298AF8-F8E2-4872-ADE2-D445444B4CB5}" presName="dummy3a" presStyleCnt="0"/>
      <dgm:spPr/>
    </dgm:pt>
    <dgm:pt modelId="{A53E61F9-DCFC-40B6-AD0E-B7E9009AC6B4}" type="pres">
      <dgm:prSet presAssocID="{2E298AF8-F8E2-4872-ADE2-D445444B4CB5}" presName="dummy3b" presStyleCnt="0"/>
      <dgm:spPr/>
    </dgm:pt>
    <dgm:pt modelId="{78FBC57A-211A-4358-8080-87A42CD1A144}" type="pres">
      <dgm:prSet presAssocID="{2E298AF8-F8E2-4872-ADE2-D445444B4CB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D7A2E007-A74D-4A24-8E1C-227C3BBBBC8D}" type="pres">
      <dgm:prSet presAssocID="{D94E44BC-489E-44DB-BF82-75AD1E3E2F66}" presName="arrowWedge1" presStyleLbl="fgSibTrans2D1" presStyleIdx="0" presStyleCnt="3"/>
      <dgm:spPr/>
    </dgm:pt>
    <dgm:pt modelId="{840142DD-9836-4405-9992-0E5BE8531709}" type="pres">
      <dgm:prSet presAssocID="{512361ED-F58A-41BE-B192-89CFE922879A}" presName="arrowWedge2" presStyleLbl="fgSibTrans2D1" presStyleIdx="1" presStyleCnt="3"/>
      <dgm:spPr/>
    </dgm:pt>
    <dgm:pt modelId="{DD50EF02-EFC9-4CE8-BF6C-CE7FAB2A7E1C}" type="pres">
      <dgm:prSet presAssocID="{2077D009-8CB1-427D-85F5-91A0F74A25D7}" presName="arrowWedge3" presStyleLbl="fgSibTrans2D1" presStyleIdx="2" presStyleCnt="3"/>
      <dgm:spPr/>
    </dgm:pt>
  </dgm:ptLst>
  <dgm:cxnLst>
    <dgm:cxn modelId="{5F174600-0118-4CA2-A2A6-358D6EC57A18}" type="presOf" srcId="{94D71F3E-CAC4-47D0-8324-F43683CEDE9D}" destId="{78FBC57A-211A-4358-8080-87A42CD1A144}" srcOrd="1" destOrd="0" presId="urn:microsoft.com/office/officeart/2005/8/layout/cycle8"/>
    <dgm:cxn modelId="{4846980A-BD84-430B-AFA8-C2EE13CC0C5F}" srcId="{2E298AF8-F8E2-4872-ADE2-D445444B4CB5}" destId="{5930588B-59E5-448B-B093-39E396CE0A5C}" srcOrd="0" destOrd="0" parTransId="{F68FBBBC-28D8-4D6B-B23F-3478EEE5F0EC}" sibTransId="{D94E44BC-489E-44DB-BF82-75AD1E3E2F66}"/>
    <dgm:cxn modelId="{24D8F71D-0BA6-4796-8180-38D29EF11FEA}" type="presOf" srcId="{AED9BBA3-4D25-4692-AB12-E652C6CD363A}" destId="{992374B4-8F30-4FDF-8C9A-2482FE8919E6}" srcOrd="0" destOrd="0" presId="urn:microsoft.com/office/officeart/2005/8/layout/cycle8"/>
    <dgm:cxn modelId="{E3751721-7492-4337-85C3-63031E1D65E3}" type="presOf" srcId="{5930588B-59E5-448B-B093-39E396CE0A5C}" destId="{E6025691-8637-466A-98E4-5A6F7A6735F0}" srcOrd="0" destOrd="0" presId="urn:microsoft.com/office/officeart/2005/8/layout/cycle8"/>
    <dgm:cxn modelId="{E22EDE89-CAD1-47C2-BE90-E16FF46E27E0}" type="presOf" srcId="{AED9BBA3-4D25-4692-AB12-E652C6CD363A}" destId="{96568D36-C899-43BD-9893-7DBE7A112CCA}" srcOrd="1" destOrd="0" presId="urn:microsoft.com/office/officeart/2005/8/layout/cycle8"/>
    <dgm:cxn modelId="{1C64F290-CFCB-402C-A70E-1E17D5D39C1D}" srcId="{2E298AF8-F8E2-4872-ADE2-D445444B4CB5}" destId="{94D71F3E-CAC4-47D0-8324-F43683CEDE9D}" srcOrd="2" destOrd="0" parTransId="{511AA596-3F6B-4FFC-93D7-2C00B5D679F7}" sibTransId="{2077D009-8CB1-427D-85F5-91A0F74A25D7}"/>
    <dgm:cxn modelId="{79791FA9-1255-43A0-8F7F-16301DECD7F7}" srcId="{2E298AF8-F8E2-4872-ADE2-D445444B4CB5}" destId="{AED9BBA3-4D25-4692-AB12-E652C6CD363A}" srcOrd="1" destOrd="0" parTransId="{5A77874C-8361-4E17-A5C7-0AD867232592}" sibTransId="{512361ED-F58A-41BE-B192-89CFE922879A}"/>
    <dgm:cxn modelId="{983C31B4-CEC8-49FF-8216-A36E3270D68B}" type="presOf" srcId="{2E298AF8-F8E2-4872-ADE2-D445444B4CB5}" destId="{9EFC4A97-8E57-4E8F-9E6A-84D0B15CE0CB}" srcOrd="0" destOrd="0" presId="urn:microsoft.com/office/officeart/2005/8/layout/cycle8"/>
    <dgm:cxn modelId="{E5C575EA-2712-4C42-A4F6-17076608C440}" type="presOf" srcId="{5930588B-59E5-448B-B093-39E396CE0A5C}" destId="{38F8B79C-6FED-4DA7-8D7C-FC2E3ACD4C34}" srcOrd="1" destOrd="0" presId="urn:microsoft.com/office/officeart/2005/8/layout/cycle8"/>
    <dgm:cxn modelId="{517EA2F7-D9FF-4D84-876E-7E0E4EA21FC3}" type="presOf" srcId="{94D71F3E-CAC4-47D0-8324-F43683CEDE9D}" destId="{EDFD577B-1412-44AF-8BE9-B9FD7DB5D8A9}" srcOrd="0" destOrd="0" presId="urn:microsoft.com/office/officeart/2005/8/layout/cycle8"/>
    <dgm:cxn modelId="{352B040D-FED7-473C-A902-47864FC7DB2D}" type="presParOf" srcId="{9EFC4A97-8E57-4E8F-9E6A-84D0B15CE0CB}" destId="{E6025691-8637-466A-98E4-5A6F7A6735F0}" srcOrd="0" destOrd="0" presId="urn:microsoft.com/office/officeart/2005/8/layout/cycle8"/>
    <dgm:cxn modelId="{5D060E57-46EC-48B1-AD41-DA4DC37BBD1B}" type="presParOf" srcId="{9EFC4A97-8E57-4E8F-9E6A-84D0B15CE0CB}" destId="{B426C2D8-8ED1-4B14-AB4C-44657E9796DC}" srcOrd="1" destOrd="0" presId="urn:microsoft.com/office/officeart/2005/8/layout/cycle8"/>
    <dgm:cxn modelId="{52E12AC7-AB33-4EC5-8589-08577ADD22F2}" type="presParOf" srcId="{9EFC4A97-8E57-4E8F-9E6A-84D0B15CE0CB}" destId="{17F5F5FF-A0C1-4811-AA70-EFDC8FE018BE}" srcOrd="2" destOrd="0" presId="urn:microsoft.com/office/officeart/2005/8/layout/cycle8"/>
    <dgm:cxn modelId="{E496932D-9515-48B3-BF58-42696A1FF674}" type="presParOf" srcId="{9EFC4A97-8E57-4E8F-9E6A-84D0B15CE0CB}" destId="{38F8B79C-6FED-4DA7-8D7C-FC2E3ACD4C34}" srcOrd="3" destOrd="0" presId="urn:microsoft.com/office/officeart/2005/8/layout/cycle8"/>
    <dgm:cxn modelId="{9C26690A-9386-4BDC-8152-EE2B12DC17B2}" type="presParOf" srcId="{9EFC4A97-8E57-4E8F-9E6A-84D0B15CE0CB}" destId="{992374B4-8F30-4FDF-8C9A-2482FE8919E6}" srcOrd="4" destOrd="0" presId="urn:microsoft.com/office/officeart/2005/8/layout/cycle8"/>
    <dgm:cxn modelId="{8BD7E14B-E7CB-41D0-82D4-1E4722C015C3}" type="presParOf" srcId="{9EFC4A97-8E57-4E8F-9E6A-84D0B15CE0CB}" destId="{7B1B9F8D-ACCC-4BF6-8B87-339EB2787738}" srcOrd="5" destOrd="0" presId="urn:microsoft.com/office/officeart/2005/8/layout/cycle8"/>
    <dgm:cxn modelId="{8FE39340-8D06-43E8-9869-DDBD19B7CFEF}" type="presParOf" srcId="{9EFC4A97-8E57-4E8F-9E6A-84D0B15CE0CB}" destId="{B2ACEEEC-B9FA-4EF0-8025-10763A4385FE}" srcOrd="6" destOrd="0" presId="urn:microsoft.com/office/officeart/2005/8/layout/cycle8"/>
    <dgm:cxn modelId="{2A0B4F96-A6BD-49F6-8AE3-CFFBA899E8B4}" type="presParOf" srcId="{9EFC4A97-8E57-4E8F-9E6A-84D0B15CE0CB}" destId="{96568D36-C899-43BD-9893-7DBE7A112CCA}" srcOrd="7" destOrd="0" presId="urn:microsoft.com/office/officeart/2005/8/layout/cycle8"/>
    <dgm:cxn modelId="{C7B3AA22-E1A4-4236-B542-5642605744DF}" type="presParOf" srcId="{9EFC4A97-8E57-4E8F-9E6A-84D0B15CE0CB}" destId="{EDFD577B-1412-44AF-8BE9-B9FD7DB5D8A9}" srcOrd="8" destOrd="0" presId="urn:microsoft.com/office/officeart/2005/8/layout/cycle8"/>
    <dgm:cxn modelId="{6F688050-9BFF-4C99-B311-9DF8ADEEC9C6}" type="presParOf" srcId="{9EFC4A97-8E57-4E8F-9E6A-84D0B15CE0CB}" destId="{BA7CF00D-E501-49AC-9EC2-78D53E617460}" srcOrd="9" destOrd="0" presId="urn:microsoft.com/office/officeart/2005/8/layout/cycle8"/>
    <dgm:cxn modelId="{1B2F886A-D5C7-438D-B7A6-19EBE430785D}" type="presParOf" srcId="{9EFC4A97-8E57-4E8F-9E6A-84D0B15CE0CB}" destId="{A53E61F9-DCFC-40B6-AD0E-B7E9009AC6B4}" srcOrd="10" destOrd="0" presId="urn:microsoft.com/office/officeart/2005/8/layout/cycle8"/>
    <dgm:cxn modelId="{982E9258-5759-4CCB-AE3C-C4CCF29DCB95}" type="presParOf" srcId="{9EFC4A97-8E57-4E8F-9E6A-84D0B15CE0CB}" destId="{78FBC57A-211A-4358-8080-87A42CD1A144}" srcOrd="11" destOrd="0" presId="urn:microsoft.com/office/officeart/2005/8/layout/cycle8"/>
    <dgm:cxn modelId="{4E3C73B2-AC92-4369-A290-8E2931D76E20}" type="presParOf" srcId="{9EFC4A97-8E57-4E8F-9E6A-84D0B15CE0CB}" destId="{D7A2E007-A74D-4A24-8E1C-227C3BBBBC8D}" srcOrd="12" destOrd="0" presId="urn:microsoft.com/office/officeart/2005/8/layout/cycle8"/>
    <dgm:cxn modelId="{E23F9E20-34B8-4B7F-AC89-94D23A85DEFE}" type="presParOf" srcId="{9EFC4A97-8E57-4E8F-9E6A-84D0B15CE0CB}" destId="{840142DD-9836-4405-9992-0E5BE8531709}" srcOrd="13" destOrd="0" presId="urn:microsoft.com/office/officeart/2005/8/layout/cycle8"/>
    <dgm:cxn modelId="{816A51C5-FB31-477F-9CC6-02311A57DF2A}" type="presParOf" srcId="{9EFC4A97-8E57-4E8F-9E6A-84D0B15CE0CB}" destId="{DD50EF02-EFC9-4CE8-BF6C-CE7FAB2A7E1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25691-8637-466A-98E4-5A6F7A6735F0}">
      <dsp:nvSpPr>
        <dsp:cNvPr id="0" name=""/>
        <dsp:cNvSpPr/>
      </dsp:nvSpPr>
      <dsp:spPr>
        <a:xfrm>
          <a:off x="2142762" y="387427"/>
          <a:ext cx="3102467" cy="3077911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 err="1"/>
            <a:t>VsP</a:t>
          </a:r>
          <a:endParaRPr lang="cs-CZ" sz="4800" kern="1200" dirty="0"/>
        </a:p>
      </dsp:txBody>
      <dsp:txXfrm>
        <a:off x="3777836" y="1039652"/>
        <a:ext cx="1108024" cy="916045"/>
      </dsp:txXfrm>
    </dsp:sp>
    <dsp:sp modelId="{992374B4-8F30-4FDF-8C9A-2482FE8919E6}">
      <dsp:nvSpPr>
        <dsp:cNvPr id="0" name=""/>
        <dsp:cNvSpPr/>
      </dsp:nvSpPr>
      <dsp:spPr>
        <a:xfrm>
          <a:off x="1957073" y="377332"/>
          <a:ext cx="3336417" cy="3336417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/>
            <a:t>MP</a:t>
          </a:r>
          <a:endParaRPr lang="cs-CZ" sz="4800" kern="1200" dirty="0"/>
        </a:p>
      </dsp:txBody>
      <dsp:txXfrm>
        <a:off x="2751458" y="2542032"/>
        <a:ext cx="1787366" cy="873823"/>
      </dsp:txXfrm>
    </dsp:sp>
    <dsp:sp modelId="{EDFD577B-1412-44AF-8BE9-B9FD7DB5D8A9}">
      <dsp:nvSpPr>
        <dsp:cNvPr id="0" name=""/>
        <dsp:cNvSpPr/>
      </dsp:nvSpPr>
      <dsp:spPr>
        <a:xfrm>
          <a:off x="1911780" y="252503"/>
          <a:ext cx="3336417" cy="3336417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/>
            <a:t>PEU</a:t>
          </a:r>
          <a:endParaRPr lang="cs-CZ" sz="4800" kern="1200" dirty="0"/>
        </a:p>
      </dsp:txBody>
      <dsp:txXfrm>
        <a:off x="2298249" y="959505"/>
        <a:ext cx="1191577" cy="992981"/>
      </dsp:txXfrm>
    </dsp:sp>
    <dsp:sp modelId="{D7A2E007-A74D-4A24-8E1C-227C3BBBBC8D}">
      <dsp:nvSpPr>
        <dsp:cNvPr id="0" name=""/>
        <dsp:cNvSpPr/>
      </dsp:nvSpPr>
      <dsp:spPr>
        <a:xfrm>
          <a:off x="1820785" y="53029"/>
          <a:ext cx="3749497" cy="37494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142DD-9836-4405-9992-0E5BE8531709}">
      <dsp:nvSpPr>
        <dsp:cNvPr id="0" name=""/>
        <dsp:cNvSpPr/>
      </dsp:nvSpPr>
      <dsp:spPr>
        <a:xfrm>
          <a:off x="1750533" y="170581"/>
          <a:ext cx="3749497" cy="37494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0EF02-EFC9-4CE8-BF6C-CE7FAB2A7E1C}">
      <dsp:nvSpPr>
        <dsp:cNvPr id="0" name=""/>
        <dsp:cNvSpPr/>
      </dsp:nvSpPr>
      <dsp:spPr>
        <a:xfrm>
          <a:off x="1704965" y="45963"/>
          <a:ext cx="3749497" cy="37494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6792F2E-25B9-4673-9FCF-84616E6809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3240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69B689C-052A-4459-A556-1DDCAA005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529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1549B-51D0-4FA8-9F1F-6653E80D2517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03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002CEC2-20BD-4344-AC2B-4B6790D443D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4A850-B293-4E6A-A9B7-7F6DC154BE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436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3275BA-9F7E-426D-A860-DF6C0221CF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7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2450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49892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2595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23282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74219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5042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160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4391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A0BE7-0824-43C3-BA9C-2863FB1C55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2464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934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47650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0398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B0E469-20EA-4BB2-9FD3-6AC86631DA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691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3AB110-B0B2-419F-81B9-2F6F809327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10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FE472B-1160-418E-8952-0CADA0552C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573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AE71DC-F9F6-4AD2-92A7-3C1D22B7CB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115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D98802-A804-4C0D-B8DB-26D1C91EF2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75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3D1DE5-6D03-4BBC-BE82-2A650CC983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1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2D8B9-175C-4273-A179-0CFB7F6683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301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F74F7D28-EC09-40AB-B0A1-54930917018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ventions.coe.int/" TargetMode="External"/><Relationship Id="rId2" Type="http://schemas.openxmlformats.org/officeDocument/2006/relationships/hyperlink" Target="http://www.hcch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xtranet01.servis.justice.cz/extranet.aspx?j=33&amp;o=23&amp;k=3444&amp;d=32175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2016125"/>
          </a:xfrm>
        </p:spPr>
        <p:txBody>
          <a:bodyPr/>
          <a:lstStyle/>
          <a:p>
            <a:r>
              <a:rPr lang="cs-CZ" altLang="cs-CZ" sz="3600" dirty="0"/>
              <a:t>Praxe mezinárodněprávní ochrany dětí</a:t>
            </a:r>
            <a:br>
              <a:rPr lang="cs-CZ" altLang="cs-CZ" sz="3600" dirty="0"/>
            </a:br>
            <a:br>
              <a:rPr lang="cs-CZ" altLang="cs-CZ" sz="1800" dirty="0"/>
            </a:br>
            <a:r>
              <a:rPr lang="cs-CZ" altLang="cs-CZ" sz="2800" dirty="0"/>
              <a:t>Prezentace k bloku 1 (opakování)</a:t>
            </a:r>
            <a:endParaRPr lang="cs-CZ" altLang="cs-CZ" sz="2000" dirty="0"/>
          </a:p>
        </p:txBody>
      </p:sp>
      <p:sp>
        <p:nvSpPr>
          <p:cNvPr id="318484" name="Rectangle 20"/>
          <p:cNvSpPr>
            <a:spLocks noChangeArrowheads="1"/>
          </p:cNvSpPr>
          <p:nvPr/>
        </p:nvSpPr>
        <p:spPr bwMode="auto">
          <a:xfrm>
            <a:off x="2627313" y="5373688"/>
            <a:ext cx="4752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altLang="cs-CZ" sz="2000"/>
              <a:t>Zdeněk Kapitán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/>
              <a:t>Řešení (výslovně neřešených) konfliktů mezinárodních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nauka vypracovala pouze pravidla pro řešení konfliktu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pravidla: nastane-li konflikt konvencí, pak se použije ta, která je lex </a:t>
            </a:r>
            <a:r>
              <a:rPr lang="cs-CZ" sz="2200" dirty="0" err="1"/>
              <a:t>specialis</a:t>
            </a:r>
            <a:r>
              <a:rPr lang="cs-CZ" sz="2200" dirty="0"/>
              <a:t>; za lex </a:t>
            </a:r>
            <a:r>
              <a:rPr lang="cs-CZ" sz="2200" dirty="0" err="1"/>
              <a:t>specialis</a:t>
            </a:r>
            <a:r>
              <a:rPr lang="cs-CZ" sz="2200" dirty="0"/>
              <a:t> se považuje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lex </a:t>
            </a:r>
            <a:r>
              <a:rPr lang="cs-CZ" dirty="0" err="1">
                <a:solidFill>
                  <a:srgbClr val="0F3C72"/>
                </a:solidFill>
              </a:rPr>
              <a:t>posterior</a:t>
            </a:r>
            <a:endParaRPr lang="cs-CZ" dirty="0">
              <a:solidFill>
                <a:srgbClr val="0F3C72"/>
              </a:solidFill>
            </a:endParaRP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přímá metoda před kolizní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dvoustranná (</a:t>
            </a:r>
            <a:r>
              <a:rPr lang="cs-CZ" dirty="0" err="1">
                <a:solidFill>
                  <a:srgbClr val="0F3C72"/>
                </a:solidFill>
              </a:rPr>
              <a:t>méněstranná</a:t>
            </a:r>
            <a:r>
              <a:rPr lang="cs-CZ" dirty="0">
                <a:solidFill>
                  <a:srgbClr val="0F3C72"/>
                </a:solidFill>
              </a:rPr>
              <a:t>) před mnohostrannou (vícestrannou)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b="1" dirty="0">
                <a:solidFill>
                  <a:srgbClr val="0F3C72"/>
                </a:solidFill>
              </a:rPr>
              <a:t>efektivnější před méně efektivní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použitelnost i pro vztah unijních nástrojů a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/>
              <a:t>příměr s hromádkou předpisů (viz dále), příklady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077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Metodologie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3530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„Hromádka předpisů“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tvoří ji typologicky: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 err="1"/>
              <a:t>ZMPS</a:t>
            </a:r>
            <a:endParaRPr lang="cs-CZ" dirty="0"/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dvoustranné mezinárodní smlouvy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mnohostranné mezinárodní smlouvy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unijní předpisy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„Opus“ Ministerstva spravedlnosti …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hledání v Eur-lex (konsolidovaná znění)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smluvní státy mezinárodních smluv…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utřídění dle pravidel řešení vztahu a konfliktu pramenů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70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praktickou práci…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konsolidovaná znění předpisů práva Evropské unie – viz hledání na Eur-lex; praktická ukázka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vyhledávání aktuálního stavu smluvních států haagských smluv – viz hledání na </a:t>
            </a:r>
            <a:r>
              <a:rPr lang="cs-CZ" dirty="0" err="1">
                <a:hlinkClick r:id="rId2"/>
              </a:rPr>
              <a:t>www.hcch.net</a:t>
            </a:r>
            <a:r>
              <a:rPr lang="cs-CZ" dirty="0"/>
              <a:t> </a:t>
            </a:r>
            <a:r>
              <a:rPr lang="cs-CZ" dirty="0" err="1">
                <a:hlinkClick r:id="rId3"/>
              </a:rPr>
              <a:t>www.conventions.coe.int</a:t>
            </a:r>
            <a:r>
              <a:rPr lang="cs-CZ" dirty="0"/>
              <a:t>; praktická ukázka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„opus“ Ministerstva spravedlnosti – materiál „Mezinárodní soudní spolupráce v civilních věcech Informace k jednotlivým státům“ aktuální verze je dostupná na extranetu Ministerstva spravedlnosti </a:t>
            </a:r>
            <a:r>
              <a:rPr lang="cs-CZ" u="sng" dirty="0">
                <a:hlinkClick r:id="rId4"/>
              </a:rPr>
              <a:t>http://</a:t>
            </a:r>
            <a:r>
              <a:rPr lang="cs-CZ" u="sng" dirty="0" err="1">
                <a:hlinkClick r:id="rId4"/>
              </a:rPr>
              <a:t>extranet01.servis.justice.cz</a:t>
            </a:r>
            <a:r>
              <a:rPr lang="cs-CZ" u="sng" dirty="0">
                <a:hlinkClick r:id="rId4"/>
              </a:rPr>
              <a:t>/</a:t>
            </a:r>
            <a:r>
              <a:rPr lang="cs-CZ" u="sng" dirty="0" err="1">
                <a:hlinkClick r:id="rId4"/>
              </a:rPr>
              <a:t>extranet.aspx?j</a:t>
            </a:r>
            <a:r>
              <a:rPr lang="cs-CZ" u="sng" dirty="0">
                <a:hlinkClick r:id="rId4"/>
              </a:rPr>
              <a:t>=</a:t>
            </a:r>
            <a:r>
              <a:rPr lang="cs-CZ" u="sng" dirty="0" err="1">
                <a:hlinkClick r:id="rId4"/>
              </a:rPr>
              <a:t>33&amp;o</a:t>
            </a:r>
            <a:r>
              <a:rPr lang="cs-CZ" u="sng" dirty="0">
                <a:hlinkClick r:id="rId4"/>
              </a:rPr>
              <a:t>=</a:t>
            </a:r>
            <a:r>
              <a:rPr lang="cs-CZ" u="sng" dirty="0" err="1">
                <a:hlinkClick r:id="rId4"/>
              </a:rPr>
              <a:t>23&amp;k</a:t>
            </a:r>
            <a:r>
              <a:rPr lang="cs-CZ" u="sng" dirty="0">
                <a:hlinkClick r:id="rId4"/>
              </a:rPr>
              <a:t>=</a:t>
            </a:r>
            <a:r>
              <a:rPr lang="cs-CZ" u="sng" dirty="0" err="1">
                <a:hlinkClick r:id="rId4"/>
              </a:rPr>
              <a:t>3444&amp;d</a:t>
            </a:r>
            <a:r>
              <a:rPr lang="cs-CZ" u="sng" dirty="0">
                <a:hlinkClick r:id="rId4"/>
              </a:rPr>
              <a:t>=32175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82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aplikace kolizních norem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11163" algn="just">
              <a:lnSpc>
                <a:spcPct val="95000"/>
              </a:lnSpc>
              <a:spcBef>
                <a:spcPts val="0"/>
              </a:spcBef>
            </a:pPr>
            <a:r>
              <a:rPr lang="cs-CZ" sz="2100" b="1" dirty="0"/>
              <a:t>kolizní řešení lze z kolizních norem vyvozovat: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/>
              <a:t>přímou aplikací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/>
              <a:t>extenzivní interpretací kolizní normy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/>
              <a:t>analogií </a:t>
            </a:r>
          </a:p>
          <a:p>
            <a:pPr marL="457200" indent="-411163" algn="just">
              <a:lnSpc>
                <a:spcPct val="95000"/>
              </a:lnSpc>
              <a:spcBef>
                <a:spcPts val="0"/>
              </a:spcBef>
            </a:pPr>
            <a:r>
              <a:rPr lang="cs-CZ" sz="2100" dirty="0"/>
              <a:t>praktická pravidla: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arabicPeriod"/>
            </a:pPr>
            <a:r>
              <a:rPr lang="cs-CZ" sz="2100" dirty="0"/>
              <a:t>pro aplikaci unijně-právních předpisů a mezinárodních smluv je třeba respektovat jejich specialitu plynoucí jejich věcným rozsahem; zde je třeba tendovat </a:t>
            </a:r>
            <a:br>
              <a:rPr lang="cs-CZ" sz="2100" dirty="0"/>
            </a:br>
            <a:r>
              <a:rPr lang="cs-CZ" sz="2100" dirty="0"/>
              <a:t>k restrikci (řešení dle bodu I. a II.)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arabicPeriod"/>
            </a:pPr>
            <a:r>
              <a:rPr lang="cs-CZ" sz="2100" dirty="0"/>
              <a:t>není-li něco upraveno předpisy dle bodu 1., je dán prostor pro aplikaci vnitrostátního kolizního práva; to má subsidiární povahu a vždy musí mít nějaké řešení (kromě bodů I. a II. tak připadá i bod III.)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5424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 v krocích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07617"/>
            <a:ext cx="7772400" cy="4357687"/>
          </a:xfrm>
        </p:spPr>
        <p:txBody>
          <a:bodyPr/>
          <a:lstStyle/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Kvalifikace vztahu pro účely </a:t>
            </a:r>
            <a:r>
              <a:rPr lang="cs-CZ" altLang="cs-CZ" dirty="0">
                <a:solidFill>
                  <a:srgbClr val="FF0000"/>
                </a:solidFill>
              </a:rPr>
              <a:t>procesní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orgánu s pravomocí pro rozhodnutí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Kvalifikace vztahu pro účely nalezení </a:t>
            </a:r>
            <a:r>
              <a:rPr lang="cs-CZ" altLang="cs-CZ" dirty="0">
                <a:solidFill>
                  <a:srgbClr val="FF0000"/>
                </a:solidFill>
              </a:rPr>
              <a:t>rozhodného </a:t>
            </a:r>
            <a:r>
              <a:rPr lang="cs-CZ" altLang="cs-CZ" dirty="0"/>
              <a:t>práva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a aplikace kolizní normy (včetně interpretace)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práva rozhodného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Hodnocení účinků použití práva rozhodného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Možnost vznést výhradu veřejného pořádku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náhradního práva rozhodného</a:t>
            </a:r>
          </a:p>
          <a:p>
            <a:pPr marL="0" indent="0" algn="just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Tx/>
              <a:buNone/>
            </a:pPr>
            <a:r>
              <a:rPr lang="cs-CZ" altLang="cs-CZ" dirty="0"/>
              <a:t>Srov. i § 20 </a:t>
            </a:r>
            <a:r>
              <a:rPr lang="cs-CZ" altLang="cs-CZ" dirty="0" err="1"/>
              <a:t>ZMPS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410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metodologie – nařízení Brusel </a:t>
            </a:r>
            <a:r>
              <a:rPr lang="cs-CZ" dirty="0" err="1"/>
              <a:t>IIa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časová působnost – pro právní poměry vzniklé od 1. 5. 2004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místní působnost – „vnitřní </a:t>
            </a:r>
            <a:r>
              <a:rPr lang="cs-CZ" sz="2000" dirty="0" err="1"/>
              <a:t>extrateritorialita</a:t>
            </a:r>
            <a:r>
              <a:rPr lang="cs-CZ" sz="2000" dirty="0"/>
              <a:t>“ EU (mimo </a:t>
            </a:r>
            <a:r>
              <a:rPr lang="cs-CZ" sz="2000" dirty="0" err="1"/>
              <a:t>DK</a:t>
            </a:r>
            <a:r>
              <a:rPr lang="cs-CZ" sz="2000" dirty="0"/>
              <a:t>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vztah k jiným nástrojům – specialita (čl. 59 a násl.)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věcná působnost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/>
              <a:t>pozitivní: rozvod, rozluka, neplatnost manželství a rodičovská zodpovědnost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/>
              <a:t>negativní: rodičovství, adopce, jméno a příjmení, určení zletilosti, </a:t>
            </a:r>
            <a:r>
              <a:rPr lang="cs-CZ" sz="2000" dirty="0" err="1"/>
              <a:t>vyživné</a:t>
            </a:r>
            <a:r>
              <a:rPr lang="cs-CZ" sz="2000" dirty="0"/>
              <a:t>, část správy jmění, dědictví, opatření přijatá v důsledku trestných činů dětí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působnost „</a:t>
            </a:r>
            <a:r>
              <a:rPr lang="cs-CZ" sz="2000" dirty="0" err="1"/>
              <a:t>MPS</a:t>
            </a:r>
            <a:r>
              <a:rPr lang="cs-CZ" sz="2000" dirty="0"/>
              <a:t>“: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mezinárodní příslušnost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/>
              <a:t>právo rozhodné		 – ne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uznání a výkon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právní pomoc		 – ano (omezeně)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4752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30" dirty="0"/>
              <a:t>Příklad metodologie – haagská úmluva 1996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časová působnost – pro právní poměry vzniklé od 31. 12. 2001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místní působnost – mezi smluvními státy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vztah k jiným nástrojům – subsidiarita (čl. 52)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věcná působnost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/>
              <a:t>pozitivní: rodičovská zodpovědnost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/>
              <a:t>negativní: </a:t>
            </a:r>
            <a:r>
              <a:rPr lang="cs-CZ" sz="2000" spc="-50" dirty="0"/>
              <a:t>rodičovství, adopce, jméno a příjmení, určení svéprávnosti, výživné, část správy jmění, dědictví, sociální za-</a:t>
            </a:r>
            <a:r>
              <a:rPr lang="cs-CZ" sz="2000" spc="-50" dirty="0" err="1"/>
              <a:t>bezpečení</a:t>
            </a:r>
            <a:r>
              <a:rPr lang="cs-CZ" sz="2000" spc="-50" dirty="0"/>
              <a:t>, veřejná opatření v oblasti vzdělání a zdravotnictví, opatření přijatá v důsledku trestných činů dětí, azyl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/>
              <a:t>působnost „</a:t>
            </a:r>
            <a:r>
              <a:rPr lang="cs-CZ" sz="2000" dirty="0" err="1"/>
              <a:t>MPS</a:t>
            </a:r>
            <a:r>
              <a:rPr lang="cs-CZ" sz="2000" dirty="0"/>
              <a:t>“: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mezinárodní příslušnost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právo rozhodné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uznání a výkon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/>
              <a:t>právní pomoc		 – ano (omezeně) 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7137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případy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dirty="0"/>
              <a:t>1. 	</a:t>
            </a:r>
            <a:r>
              <a:rPr lang="cs-CZ" sz="2200" dirty="0"/>
              <a:t>Česká republika – Slovensko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uznání a výkon</a:t>
            </a:r>
          </a:p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sz="2200" dirty="0"/>
              <a:t>2. 	Česká republika – Ukrajina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uznání a výkon</a:t>
            </a:r>
          </a:p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sz="2200" dirty="0"/>
              <a:t>3. 	Česká republika – Maroko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/>
              <a:t>uznání a výkon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7761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rodičovské (z)odpovědnosti…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/>
              <a:tabLst>
                <a:tab pos="449263" algn="l"/>
                <a:tab pos="457200" algn="l"/>
              </a:tabLst>
            </a:pPr>
            <a:r>
              <a:rPr lang="cs-CZ" sz="2000" spc="-80" dirty="0"/>
              <a:t>Česká republika – Slovensko (</a:t>
            </a:r>
            <a:r>
              <a:rPr lang="cs-CZ" sz="2000" spc="-80" dirty="0" err="1"/>
              <a:t>dvoustr</a:t>
            </a:r>
            <a:r>
              <a:rPr lang="cs-CZ" sz="2000" spc="-80" dirty="0"/>
              <a:t>. </a:t>
            </a:r>
            <a:r>
              <a:rPr lang="cs-CZ" sz="2000" spc="-80" dirty="0" err="1"/>
              <a:t>sml</a:t>
            </a:r>
            <a:r>
              <a:rPr lang="cs-CZ" sz="2000" spc="-80" dirty="0"/>
              <a:t>. o PP, Brusel </a:t>
            </a:r>
            <a:r>
              <a:rPr lang="cs-CZ" sz="2000" spc="-80" dirty="0" err="1"/>
              <a:t>IIa</a:t>
            </a:r>
            <a:r>
              <a:rPr lang="cs-CZ" sz="2000" spc="-80" dirty="0"/>
              <a:t>, </a:t>
            </a:r>
            <a:r>
              <a:rPr lang="cs-CZ" sz="2000" spc="-80" dirty="0" err="1"/>
              <a:t>HÚ</a:t>
            </a:r>
            <a:r>
              <a:rPr lang="cs-CZ" sz="2000" spc="-80" dirty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/>
              <a:t>mezinárodní příslušnost – nařízení Brusel </a:t>
            </a:r>
            <a:r>
              <a:rPr lang="cs-CZ" sz="2000" dirty="0" err="1"/>
              <a:t>IIa</a:t>
            </a:r>
            <a:endParaRPr lang="cs-CZ" sz="2000" dirty="0"/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/>
              <a:t>právo rozhodné – </a:t>
            </a:r>
            <a:r>
              <a:rPr lang="cs-CZ" sz="2000" dirty="0" err="1"/>
              <a:t>HÚ</a:t>
            </a:r>
            <a:r>
              <a:rPr lang="cs-CZ" sz="2000" dirty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/>
              <a:t>uznání a výkon – nařízení Brusel </a:t>
            </a:r>
            <a:r>
              <a:rPr lang="cs-CZ" sz="2000" dirty="0" err="1"/>
              <a:t>IIa</a:t>
            </a:r>
            <a:endParaRPr lang="cs-CZ" sz="2000" dirty="0"/>
          </a:p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 startAt="2"/>
              <a:tabLst>
                <a:tab pos="449263" algn="l"/>
                <a:tab pos="457200" algn="l"/>
              </a:tabLst>
            </a:pPr>
            <a:r>
              <a:rPr lang="cs-CZ" sz="2000" spc="-50" dirty="0"/>
              <a:t>Česká republika – Ukrajina (dvoustranná smlouva o PP, </a:t>
            </a:r>
            <a:r>
              <a:rPr lang="cs-CZ" sz="2000" spc="-50" dirty="0" err="1"/>
              <a:t>HÚ</a:t>
            </a:r>
            <a:r>
              <a:rPr lang="cs-CZ" sz="2000" spc="-50" dirty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/>
              <a:t>mezinárodní příslušnost – </a:t>
            </a:r>
            <a:r>
              <a:rPr lang="cs-CZ" sz="2000" dirty="0" err="1"/>
              <a:t>HÚ</a:t>
            </a:r>
            <a:r>
              <a:rPr lang="cs-CZ" sz="2000" dirty="0"/>
              <a:t> 1996/dvoustranná </a:t>
            </a:r>
            <a:r>
              <a:rPr lang="cs-CZ" sz="2000" dirty="0" err="1"/>
              <a:t>sml</a:t>
            </a:r>
            <a:r>
              <a:rPr lang="cs-CZ" sz="2000" dirty="0"/>
              <a:t>. o PP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/>
              <a:t>právo rozhodné – dvoustranná smlouva o PP (</a:t>
            </a:r>
            <a:r>
              <a:rPr lang="cs-CZ" sz="2000" dirty="0" err="1"/>
              <a:t>HÚ</a:t>
            </a:r>
            <a:r>
              <a:rPr lang="cs-CZ" sz="2000" dirty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/>
              <a:t>uznání a výkon – dvoustranná smlouva o PP (</a:t>
            </a:r>
            <a:r>
              <a:rPr lang="cs-CZ" sz="2000" dirty="0" err="1"/>
              <a:t>HÚ</a:t>
            </a:r>
            <a:r>
              <a:rPr lang="cs-CZ" sz="2000" dirty="0"/>
              <a:t> 1996)</a:t>
            </a:r>
          </a:p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 startAt="3"/>
              <a:tabLst>
                <a:tab pos="449263" algn="l"/>
                <a:tab pos="457200" algn="l"/>
              </a:tabLst>
            </a:pPr>
            <a:r>
              <a:rPr lang="cs-CZ" sz="2000" dirty="0"/>
              <a:t>Česká republika – Maroko (</a:t>
            </a:r>
            <a:r>
              <a:rPr lang="cs-CZ" sz="2000" dirty="0" err="1"/>
              <a:t>HÚ</a:t>
            </a:r>
            <a:r>
              <a:rPr lang="cs-CZ" sz="2000" dirty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/>
              <a:t>mezinárodní příslušnost – </a:t>
            </a:r>
            <a:r>
              <a:rPr lang="cs-CZ" sz="2000" dirty="0" err="1"/>
              <a:t>HÚ</a:t>
            </a:r>
            <a:r>
              <a:rPr lang="cs-CZ" sz="2000" dirty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/>
              <a:t>právo rozhodné – </a:t>
            </a:r>
            <a:r>
              <a:rPr lang="cs-CZ" sz="2000" dirty="0" err="1"/>
              <a:t>HÚ</a:t>
            </a:r>
            <a:r>
              <a:rPr lang="cs-CZ" sz="2000" dirty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/>
              <a:t>uznání a výkon – </a:t>
            </a:r>
            <a:r>
              <a:rPr lang="cs-CZ" sz="2000" dirty="0" err="1"/>
              <a:t>HÚ</a:t>
            </a:r>
            <a:r>
              <a:rPr lang="cs-CZ" sz="2000" dirty="0"/>
              <a:t> 1996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015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Technické poznámky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270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Obvyklé bydliště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304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Obvyklé bydliště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449263" algn="l"/>
                <a:tab pos="900113" algn="l"/>
              </a:tabLst>
            </a:pPr>
            <a:r>
              <a:rPr lang="cs-CZ" sz="2100" dirty="0"/>
              <a:t>obvyklé bydliště je v moderním mezinárodním právu soukromém používán jako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/>
              <a:t>základní kritérium pro určováním mezinárodní příslušnosti soudů a jiných orgánů, a to například dle</a:t>
            </a:r>
          </a:p>
          <a:p>
            <a:pPr marL="901700" lvl="2" indent="-457200" algn="just" eaLnBrk="1" hangingPunct="1">
              <a:lnSpc>
                <a:spcPct val="12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dirty="0"/>
              <a:t>předpisů sekundárního práva EU (např. soudní řízení ve věcech výchovy se vede ve státě obvyklého bydliště dítěte)</a:t>
            </a:r>
          </a:p>
          <a:p>
            <a:pPr marL="901700" lvl="2" indent="-457200" algn="just" eaLnBrk="1" hangingPunct="1">
              <a:lnSpc>
                <a:spcPct val="12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dirty="0"/>
              <a:t>mezinárodních  smluv Haagské konference </a:t>
            </a:r>
            <a:r>
              <a:rPr lang="cs-CZ" dirty="0" err="1"/>
              <a:t>MPS</a:t>
            </a:r>
            <a:r>
              <a:rPr lang="cs-CZ" dirty="0"/>
              <a:t> 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/>
              <a:t>časté kritérium pro stanovení práva rozhodného ve vztazích mezinárodního rodinného práva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/>
              <a:t>kritérium použití mezinárodní smlouvy (například haagské adopční úmluvy)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818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Obvyklé bydliště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/>
              <a:t>nezaměňovat obvyklé bydliště s </a:t>
            </a:r>
            <a:r>
              <a:rPr lang="cs-CZ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„jakýmkoliv“ bydlištěm</a:t>
            </a:r>
            <a:r>
              <a:rPr lang="cs-CZ" sz="2200" dirty="0"/>
              <a:t>, ani </a:t>
            </a:r>
            <a:r>
              <a:rPr lang="cs-CZ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trvalým pobytem </a:t>
            </a:r>
            <a:r>
              <a:rPr lang="cs-CZ" sz="2200" dirty="0"/>
              <a:t>dle zákona o evidenci obyvatel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/>
              <a:t>neexistuje definice obvyklého bydliště; </a:t>
            </a:r>
            <a:r>
              <a:rPr lang="cs-CZ" sz="2200" i="1" dirty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bydliště</a:t>
            </a:r>
            <a:r>
              <a:rPr lang="cs-CZ" sz="2200" dirty="0">
                <a:solidFill>
                  <a:srgbClr val="0F3C72"/>
                </a:solidFill>
              </a:rPr>
              <a:t> </a:t>
            </a:r>
            <a:r>
              <a:rPr lang="cs-CZ" sz="2200" dirty="0"/>
              <a:t>dle nařízení Brusel I ≈ </a:t>
            </a:r>
            <a:r>
              <a:rPr lang="cs-CZ" sz="2200" i="1" dirty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obvyklé bydliště </a:t>
            </a:r>
            <a:r>
              <a:rPr lang="cs-CZ" sz="2200" dirty="0"/>
              <a:t>dle nařízení Brusel </a:t>
            </a:r>
            <a:r>
              <a:rPr lang="cs-CZ" sz="2200" dirty="0" err="1"/>
              <a:t>Ia</a:t>
            </a:r>
            <a:r>
              <a:rPr lang="cs-CZ" sz="2200"/>
              <a:t> a IIa</a:t>
            </a:r>
            <a:r>
              <a:rPr lang="cs-CZ" sz="2200" dirty="0"/>
              <a:t> ≈ </a:t>
            </a:r>
            <a:r>
              <a:rPr lang="cs-CZ" sz="2200" i="1" dirty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obvyklý pobyt </a:t>
            </a:r>
            <a:r>
              <a:rPr lang="cs-CZ" sz="2200" dirty="0"/>
              <a:t>dle nařízení o výživném ≈ </a:t>
            </a:r>
            <a:r>
              <a:rPr lang="cs-CZ" sz="2200" i="1" dirty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domicil</a:t>
            </a:r>
            <a:r>
              <a:rPr lang="cs-CZ" sz="2200" dirty="0"/>
              <a:t> jako teoretický pojem ≈ místo, k němuž má osoba vytvořen subjektivní vztah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/>
              <a:t>Soudní dvůr Evropské unie ve věci A (C-523/08) potvrdil tendenci, podle které obvyklé bydliště musí být místo, ve kterém je osoba sociálně integrována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/>
              <a:t>je třeba respektovat skutečnost, že tato interpretace obvyklého bydliště platí pouze pro právo EU, nelze ji tedy automaticky používat pro haagské úmluvy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108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</a:t>
            </a:r>
            <a:r>
              <a:rPr lang="cs-CZ" dirty="0" err="1"/>
              <a:t>SDEU</a:t>
            </a:r>
            <a:r>
              <a:rPr lang="cs-CZ" dirty="0"/>
              <a:t> ve věci A (C-523/07)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51633"/>
            <a:ext cx="7772400" cy="4141663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Pojem „obvyklé bydliště“ podle čl. 8 odst. 1 nařízení č. 2201/2003 musí být vykládán v tom smyslu, že toto bydliště odpovídá místu, které vykazuje určitou integraci dítěte v rámci sociálního a rodinného prostředí. Za tímto účelem musí být přihlédnuto zejména k trvání, pravidelnosti, podmínkám a důvodům pobytu na území členského státu a přestěhování rodiny do tohoto státu, ke státní příslušnosti dítěte, k místu a podmínkám školní docházky, k jazykovým znalostem, jakož i k rodinným a sociálním vazbám dítěte v uvedeném státě. Vnitrostátnímu soudu přísluší určit místo obvyklého bydliště dítěte s přihlédnutím ke všem konkrétním skutkovým okolnostem v každém jednotlivém případě.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1851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Pro dnešek děkuji.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758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práci v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51633"/>
            <a:ext cx="7772400" cy="406965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je třeba si opatřit předpisy (zejm. </a:t>
            </a:r>
            <a:r>
              <a:rPr lang="cs-CZ" dirty="0" err="1"/>
              <a:t>ÚZ</a:t>
            </a:r>
            <a:r>
              <a:rPr lang="cs-CZ" dirty="0"/>
              <a:t> Rodinné právo, </a:t>
            </a:r>
            <a:r>
              <a:rPr lang="cs-CZ" dirty="0" err="1"/>
              <a:t>ZMPS</a:t>
            </a:r>
            <a:r>
              <a:rPr lang="cs-CZ" dirty="0"/>
              <a:t>, nařízení Brusel </a:t>
            </a:r>
            <a:r>
              <a:rPr lang="cs-CZ" dirty="0" err="1"/>
              <a:t>IIa</a:t>
            </a:r>
            <a:r>
              <a:rPr lang="cs-CZ" dirty="0"/>
              <a:t>, evropské nařízení o výživném)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před každou hodinou je třeba si zopakovat podle tématu bloku látku povinného kursu a seznámit se podrobněji s právní úpravou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průběžně budou zadány dva úkoly pro domácí zpracování a vložení do </a:t>
            </a:r>
            <a:r>
              <a:rPr lang="cs-CZ" dirty="0" err="1"/>
              <a:t>odevzdávárny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na druhém bloku zadáme témata kolokviálních prací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912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Obecně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27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D0CF-2452-4F39-BBED-E2445363CE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Mezinárodní a přeshraniční prvek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b="1" dirty="0"/>
              <a:t>mezinárodní prvek </a:t>
            </a:r>
            <a:r>
              <a:rPr lang="cs-CZ" dirty="0"/>
              <a:t>= (skutková) okolnost, která si vynucuje použití mezinárodního práva soukromého (občanství, plnění přes hranice aj.) </a:t>
            </a:r>
          </a:p>
          <a:p>
            <a:pPr algn="just" eaLnBrk="1" hangingPunct="1"/>
            <a:r>
              <a:rPr lang="cs-CZ" b="1" dirty="0"/>
              <a:t>přeshraničn</a:t>
            </a:r>
            <a:r>
              <a:rPr lang="cs-CZ" dirty="0"/>
              <a:t>í (mezinárodní) </a:t>
            </a:r>
            <a:r>
              <a:rPr lang="cs-CZ" b="1" dirty="0"/>
              <a:t>prvek</a:t>
            </a:r>
            <a:r>
              <a:rPr lang="cs-CZ" dirty="0"/>
              <a:t> = situace, kdy je skutkový stav rozložen současně ve dvou a více státech</a:t>
            </a:r>
          </a:p>
          <a:p>
            <a:pPr algn="just" eaLnBrk="1" hangingPunct="1"/>
            <a:r>
              <a:rPr lang="cs-CZ" dirty="0"/>
              <a:t>ne každý mezinárodní prvek je současně přeshraniční; kompetence Úřadu pro mezinárodněprávní ochranu dětí je založena toliko případy přeshraničního mezinárodního prvku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48A19-E5E3-48D5-A4CF-140AFD8BDE51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100" dirty="0"/>
              <a:t>Mezinárodní právo soukromé a plynutí času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132856"/>
            <a:ext cx="7772400" cy="3998069"/>
          </a:xfrm>
        </p:spPr>
        <p:txBody>
          <a:bodyPr/>
          <a:lstStyle/>
          <a:p>
            <a:pPr marL="444500" lvl="2" indent="-44450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49263" algn="l"/>
              </a:tabLst>
            </a:pPr>
            <a:r>
              <a:rPr lang="cs-CZ" sz="2400" dirty="0"/>
              <a:t>z hlediska </a:t>
            </a:r>
            <a:r>
              <a:rPr lang="cs-CZ" sz="2400" dirty="0" err="1"/>
              <a:t>intertemporality</a:t>
            </a:r>
            <a:r>
              <a:rPr lang="cs-CZ" sz="2400" dirty="0"/>
              <a:t> se </a:t>
            </a:r>
            <a:r>
              <a:rPr lang="cs-CZ" sz="2400" dirty="0" err="1"/>
              <a:t>MPS</a:t>
            </a:r>
            <a:r>
              <a:rPr lang="cs-CZ" sz="2400" dirty="0"/>
              <a:t> chová jako hmotné právo a </a:t>
            </a:r>
            <a:r>
              <a:rPr lang="cs-CZ" sz="2400" dirty="0" err="1"/>
              <a:t>MPP</a:t>
            </a:r>
            <a:r>
              <a:rPr lang="cs-CZ" sz="2400" dirty="0"/>
              <a:t> jako procesní právo; důležitý je okamžik vzniku právního poměru</a:t>
            </a:r>
          </a:p>
          <a:p>
            <a:pPr marL="444500" lvl="2" indent="-444500" algn="just" eaLnBrk="1" hangingPunct="1">
              <a:lnSpc>
                <a:spcPct val="150000"/>
              </a:lnSpc>
              <a:spcBef>
                <a:spcPts val="1200"/>
              </a:spcBef>
              <a:tabLst>
                <a:tab pos="449263" algn="l"/>
              </a:tabLst>
            </a:pPr>
            <a:r>
              <a:rPr lang="cs-CZ" sz="2400" dirty="0"/>
              <a:t>viz přechodná ustanovení v § 123 </a:t>
            </a:r>
            <a:r>
              <a:rPr lang="cs-CZ" sz="2400" dirty="0" err="1"/>
              <a:t>ZMPS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/>
              <a:t>Vztahy pramenů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54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C0D23-91F9-4BC0-887C-C06CB79D640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České právo…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49060613"/>
              </p:ext>
            </p:extLst>
          </p:nvPr>
        </p:nvGraphicFramePr>
        <p:xfrm>
          <a:off x="987425" y="2190750"/>
          <a:ext cx="7181850" cy="3971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7D94A-97FE-4821-BADA-F66A0E45966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Aplikační přednost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/>
              <a:t>v případě, že je </a:t>
            </a:r>
            <a:r>
              <a:rPr lang="cs-CZ" sz="2100" b="1" dirty="0"/>
              <a:t>otázka regulována současně právem EU, mezinárodním právem </a:t>
            </a:r>
            <a:r>
              <a:rPr lang="cs-CZ" sz="2100" dirty="0"/>
              <a:t>i</a:t>
            </a:r>
            <a:r>
              <a:rPr lang="cs-CZ" sz="2100" b="1" dirty="0"/>
              <a:t> </a:t>
            </a:r>
            <a:r>
              <a:rPr lang="cs-CZ" sz="2100" b="1" dirty="0" err="1"/>
              <a:t>vnitrostát</a:t>
            </a:r>
            <a:r>
              <a:rPr lang="cs-CZ" sz="2100" b="1" dirty="0"/>
              <a:t>-ním právem</a:t>
            </a:r>
            <a:r>
              <a:rPr lang="cs-CZ" sz="2100" dirty="0"/>
              <a:t>, pak se použije </a:t>
            </a:r>
            <a:r>
              <a:rPr lang="cs-CZ" sz="2100" b="1" dirty="0"/>
              <a:t>v zásadě </a:t>
            </a:r>
            <a:r>
              <a:rPr lang="cs-CZ" sz="2100" dirty="0"/>
              <a:t>pořadí přednosti: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/>
              <a:t>právo EU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/>
              <a:t>mezinárodní právo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/>
              <a:t>vnitrostátní právo</a:t>
            </a:r>
          </a:p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/>
              <a:t>výjimky z uvedeného pravidla stanoví většinou samy předpisy, o jejichž vztah se jedná; jednou z výjimek je aplikace </a:t>
            </a:r>
            <a:r>
              <a:rPr lang="cs-CZ" sz="2100" b="1" dirty="0"/>
              <a:t>zásady maximální výhodnosti </a:t>
            </a:r>
            <a:r>
              <a:rPr lang="cs-CZ" sz="2100" dirty="0"/>
              <a:t>(viz příklad vztahu práva EU a Schengenské smlouvy)</a:t>
            </a:r>
          </a:p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/>
              <a:t>pro lepší pochopení vzpomeňte na schéma pracovně nazvané „Společenství vlastníků jednotek Světové společenství“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158</TotalTime>
  <Words>1111</Words>
  <Application>Microsoft Macintosh PowerPoint</Application>
  <PresentationFormat>Předvádění na obrazovce (4:3)</PresentationFormat>
  <Paragraphs>160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Trebuchet MS</vt:lpstr>
      <vt:lpstr>Wingdings</vt:lpstr>
      <vt:lpstr>3558</vt:lpstr>
      <vt:lpstr>BÉŽOVÁ TITL</vt:lpstr>
      <vt:lpstr>Praxe mezinárodněprávní ochrany dětí  Prezentace k bloku 1 (opakování)</vt:lpstr>
      <vt:lpstr>Technické poznámky</vt:lpstr>
      <vt:lpstr>K práci v předmětu</vt:lpstr>
      <vt:lpstr>Obecně</vt:lpstr>
      <vt:lpstr>Mezinárodní a přeshraniční prvek</vt:lpstr>
      <vt:lpstr>Mezinárodní právo soukromé a plynutí času</vt:lpstr>
      <vt:lpstr>Vztahy pramenů</vt:lpstr>
      <vt:lpstr>České právo…</vt:lpstr>
      <vt:lpstr>Aplikační přednost</vt:lpstr>
      <vt:lpstr>Řešení (výslovně neřešených) konfliktů mezinárodních smluv</vt:lpstr>
      <vt:lpstr>Metodologie</vt:lpstr>
      <vt:lpstr>„Hromádka předpisů“</vt:lpstr>
      <vt:lpstr>Pro praktickou práci…</vt:lpstr>
      <vt:lpstr>Způsob aplikace kolizních norem</vt:lpstr>
      <vt:lpstr>Metodologie v krocích</vt:lpstr>
      <vt:lpstr>Příklad metodologie – nařízení Brusel IIa </vt:lpstr>
      <vt:lpstr>Příklad metodologie – haagská úmluva 1996</vt:lpstr>
      <vt:lpstr>Praktické případy</vt:lpstr>
      <vt:lpstr>Případ rodičovské (z)odpovědnosti…</vt:lpstr>
      <vt:lpstr>Obvyklé bydliště</vt:lpstr>
      <vt:lpstr>Obvyklé bydliště I</vt:lpstr>
      <vt:lpstr>Obvyklé bydliště II</vt:lpstr>
      <vt:lpstr>Rozsudek SDEU ve věci A (C-523/07)</vt:lpstr>
      <vt:lpstr>Pro dnešek děkuji.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mezinárodní insolveční a exekuční právo v České republice</dc:title>
  <cp:lastModifiedBy>Zdeněk Kapitán</cp:lastModifiedBy>
  <cp:revision>8</cp:revision>
  <dcterms:created xsi:type="dcterms:W3CDTF">2009-04-08T05:07:26Z</dcterms:created>
  <dcterms:modified xsi:type="dcterms:W3CDTF">2019-03-04T09:23:00Z</dcterms:modified>
</cp:coreProperties>
</file>