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02" r:id="rId2"/>
    <p:sldId id="297" r:id="rId3"/>
    <p:sldId id="314" r:id="rId4"/>
    <p:sldId id="301" r:id="rId5"/>
    <p:sldId id="315" r:id="rId6"/>
    <p:sldId id="316" r:id="rId7"/>
    <p:sldId id="317" r:id="rId8"/>
    <p:sldId id="307" r:id="rId9"/>
    <p:sldId id="308" r:id="rId10"/>
    <p:sldId id="310" r:id="rId11"/>
    <p:sldId id="304" r:id="rId12"/>
    <p:sldId id="313" r:id="rId13"/>
    <p:sldId id="311" r:id="rId14"/>
    <p:sldId id="312" r:id="rId15"/>
    <p:sldId id="294" r:id="rId1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0000"/>
    <a:srgbClr val="003C78"/>
    <a:srgbClr val="0F3C72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55" autoAdjust="0"/>
    <p:restoredTop sz="94559"/>
  </p:normalViewPr>
  <p:slideViewPr>
    <p:cSldViewPr snapToGrid="0" showGuides="1">
      <p:cViewPr varScale="1">
        <p:scale>
          <a:sx n="69" d="100"/>
          <a:sy n="69" d="100"/>
        </p:scale>
        <p:origin x="192" y="4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deněk Kapitán" userId="e5dc1b28bc06aaa8" providerId="LiveId" clId="{8756E56B-54FA-7745-8AE8-9526104BC771}"/>
    <pc:docChg chg="modSld">
      <pc:chgData name="Zdeněk Kapitán" userId="e5dc1b28bc06aaa8" providerId="LiveId" clId="{8756E56B-54FA-7745-8AE8-9526104BC771}" dt="2019-03-18T14:58:09.735" v="2" actId="20577"/>
      <pc:docMkLst>
        <pc:docMk/>
      </pc:docMkLst>
      <pc:sldChg chg="modSp">
        <pc:chgData name="Zdeněk Kapitán" userId="e5dc1b28bc06aaa8" providerId="LiveId" clId="{8756E56B-54FA-7745-8AE8-9526104BC771}" dt="2019-03-18T14:58:09.735" v="2" actId="20577"/>
        <pc:sldMkLst>
          <pc:docMk/>
          <pc:sldMk cId="377320945" sldId="301"/>
        </pc:sldMkLst>
        <pc:spChg chg="mod">
          <ac:chgData name="Zdeněk Kapitán" userId="e5dc1b28bc06aaa8" providerId="LiveId" clId="{8756E56B-54FA-7745-8AE8-9526104BC771}" dt="2019-03-18T14:58:09.735" v="2" actId="20577"/>
          <ac:spMkLst>
            <pc:docMk/>
            <pc:sldMk cId="377320945" sldId="301"/>
            <ac:spMk id="717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41E64CB-04A1-4E7C-A709-222EC05BBB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96799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141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1879784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2703667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370638" y="1366838"/>
            <a:ext cx="1798637" cy="508635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71550" y="1366838"/>
            <a:ext cx="5246688" cy="508635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2768371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3870987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1572769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71550" y="2517775"/>
            <a:ext cx="3522663" cy="3935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2517775"/>
            <a:ext cx="3522662" cy="3935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1527295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299021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278142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1573142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20093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  <p:extLst>
      <p:ext uri="{BB962C8B-B14F-4D97-AF65-F5344CB8AC3E}">
        <p14:creationId xmlns:p14="http://schemas.microsoft.com/office/powerpoint/2010/main" val="2428779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orma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1366838"/>
            <a:ext cx="7197725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108000" rIns="0" bIns="108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2517775"/>
            <a:ext cx="7197725" cy="393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133725" y="692150"/>
            <a:ext cx="50133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F3C72"/>
                </a:solidFill>
              </a:defRPr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9763"/>
            <a:ext cx="5008562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F3C72"/>
                </a:solidFill>
              </a:defRPr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itul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63" y="3175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9900" y="3778250"/>
            <a:ext cx="8140700" cy="971550"/>
          </a:xfrm>
        </p:spPr>
        <p:txBody>
          <a:bodyPr/>
          <a:lstStyle/>
          <a:p>
            <a:r>
              <a:rPr lang="cs-CZ" sz="3200" dirty="0"/>
              <a:t>Základní přehled činnosti </a:t>
            </a:r>
            <a:r>
              <a:rPr lang="cs-CZ" sz="3200" dirty="0" err="1"/>
              <a:t>ÚMPOD</a:t>
            </a:r>
            <a:endParaRPr lang="cs-CZ" sz="3200" dirty="0"/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428625" y="5511800"/>
            <a:ext cx="8205788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3" name="Line 5"/>
          <p:cNvSpPr>
            <a:spLocks noChangeShapeType="1"/>
          </p:cNvSpPr>
          <p:nvPr/>
        </p:nvSpPr>
        <p:spPr bwMode="auto">
          <a:xfrm>
            <a:off x="485775" y="3684588"/>
            <a:ext cx="8205788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4" name="Line 5"/>
          <p:cNvSpPr>
            <a:spLocks noChangeShapeType="1"/>
          </p:cNvSpPr>
          <p:nvPr/>
        </p:nvSpPr>
        <p:spPr bwMode="auto">
          <a:xfrm>
            <a:off x="428625" y="6172200"/>
            <a:ext cx="8205788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055" name="Rectangle 3"/>
          <p:cNvSpPr txBox="1">
            <a:spLocks noChangeArrowheads="1"/>
          </p:cNvSpPr>
          <p:nvPr/>
        </p:nvSpPr>
        <p:spPr bwMode="auto">
          <a:xfrm>
            <a:off x="469900" y="5511800"/>
            <a:ext cx="81407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08000" rIns="0" bIns="108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ts val="3600"/>
              </a:spcBef>
            </a:pPr>
            <a:r>
              <a:rPr lang="cs-CZ" sz="2000" b="1" dirty="0">
                <a:solidFill>
                  <a:srgbClr val="0F3C72"/>
                </a:solidFill>
              </a:rPr>
              <a:t>JUDr. Ing. Zdeněk Kapitán, Ph.D.</a:t>
            </a:r>
          </a:p>
        </p:txBody>
      </p:sp>
      <p:sp>
        <p:nvSpPr>
          <p:cNvPr id="2056" name="Rectangle 3"/>
          <p:cNvSpPr txBox="1">
            <a:spLocks noChangeArrowheads="1"/>
          </p:cNvSpPr>
          <p:nvPr/>
        </p:nvSpPr>
        <p:spPr bwMode="auto">
          <a:xfrm>
            <a:off x="485775" y="4851400"/>
            <a:ext cx="81407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108000" rIns="0" bIns="10800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cs-CZ" sz="2000" dirty="0">
                <a:solidFill>
                  <a:srgbClr val="0F3C72"/>
                </a:solidFill>
              </a:rPr>
              <a:t>Výklad pro kurs </a:t>
            </a:r>
            <a:r>
              <a:rPr lang="cs-CZ" sz="2000" dirty="0" err="1">
                <a:solidFill>
                  <a:srgbClr val="0F3C72"/>
                </a:solidFill>
              </a:rPr>
              <a:t>MVV1968K</a:t>
            </a:r>
            <a:r>
              <a:rPr lang="cs-CZ" sz="2000" dirty="0">
                <a:solidFill>
                  <a:srgbClr val="0F3C72"/>
                </a:solidFill>
              </a:rPr>
              <a:t> na Právnické fakultě Masarykovy univerzity</a:t>
            </a:r>
          </a:p>
        </p:txBody>
      </p:sp>
      <p:sp>
        <p:nvSpPr>
          <p:cNvPr id="2057" name="Line 5"/>
          <p:cNvSpPr>
            <a:spLocks noChangeShapeType="1"/>
          </p:cNvSpPr>
          <p:nvPr/>
        </p:nvSpPr>
        <p:spPr bwMode="auto">
          <a:xfrm>
            <a:off x="485775" y="4851400"/>
            <a:ext cx="8205788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571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dirty="0"/>
              <a:t>Problém tzv. odebírání dětí v cizině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308225"/>
            <a:ext cx="7197725" cy="390366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900" dirty="0"/>
              <a:t>z rodin v cizině (GB, NOR, IRE) jsou odebírány v systému tamější sociálně-právní ochrany dětí z rodin českých občanů děti</a:t>
            </a: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900" dirty="0"/>
              <a:t>kompetence …</a:t>
            </a: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900" dirty="0"/>
              <a:t>strategie</a:t>
            </a:r>
          </a:p>
          <a:p>
            <a:pPr marL="811213" indent="-450850" algn="just" eaLnBrk="1" hangingPunct="1">
              <a:lnSpc>
                <a:spcPct val="90000"/>
              </a:lnSpc>
              <a:spcBef>
                <a:spcPts val="0"/>
              </a:spcBef>
              <a:buAutoNum type="arabicPeriod"/>
            </a:pPr>
            <a:r>
              <a:rPr lang="cs-CZ" altLang="cs-CZ" sz="1900" dirty="0"/>
              <a:t>včas oznámit odebrání (jeho záměr) podle Vídeňské úmluvy o konzulárních stycích</a:t>
            </a:r>
          </a:p>
          <a:p>
            <a:pPr marL="811213" indent="-450850" algn="just" eaLnBrk="1" hangingPunct="1">
              <a:lnSpc>
                <a:spcPct val="90000"/>
              </a:lnSpc>
              <a:spcBef>
                <a:spcPts val="0"/>
              </a:spcBef>
              <a:buAutoNum type="arabicPeriod"/>
            </a:pPr>
            <a:r>
              <a:rPr lang="cs-CZ" altLang="cs-CZ" sz="1900" dirty="0"/>
              <a:t>pokud dojde k odebrání:</a:t>
            </a:r>
          </a:p>
          <a:p>
            <a:pPr marL="1339850" indent="-528638" algn="just" eaLnBrk="1" hangingPunct="1">
              <a:lnSpc>
                <a:spcPct val="90000"/>
              </a:lnSpc>
              <a:spcBef>
                <a:spcPts val="0"/>
              </a:spcBef>
              <a:buAutoNum type="alphaLcParenR"/>
            </a:pPr>
            <a:r>
              <a:rPr lang="cs-CZ" altLang="cs-CZ" sz="1900" dirty="0"/>
              <a:t>pracovat s biologickou rodinou,</a:t>
            </a:r>
          </a:p>
          <a:p>
            <a:pPr marL="1339850" indent="-528638" algn="just" eaLnBrk="1" hangingPunct="1">
              <a:lnSpc>
                <a:spcPct val="90000"/>
              </a:lnSpc>
              <a:spcBef>
                <a:spcPts val="0"/>
              </a:spcBef>
              <a:buAutoNum type="alphaLcParenR"/>
            </a:pPr>
            <a:r>
              <a:rPr lang="cs-CZ" altLang="cs-CZ" sz="1900" dirty="0"/>
              <a:t>vrátit dítě do rodiny, nebo širší rodiny,</a:t>
            </a:r>
          </a:p>
          <a:p>
            <a:pPr marL="1339850" indent="-528638" algn="just" eaLnBrk="1" hangingPunct="1">
              <a:lnSpc>
                <a:spcPct val="90000"/>
              </a:lnSpc>
              <a:spcBef>
                <a:spcPts val="0"/>
              </a:spcBef>
              <a:buAutoNum type="alphaLcParenR"/>
            </a:pPr>
            <a:r>
              <a:rPr lang="cs-CZ" altLang="cs-CZ" sz="1900" dirty="0"/>
              <a:t>umístit dítě do ČR postupem podle čl. 56 nařízení Brusel </a:t>
            </a:r>
            <a:r>
              <a:rPr lang="cs-CZ" altLang="cs-CZ" sz="1900" dirty="0" err="1"/>
              <a:t>IIa</a:t>
            </a:r>
            <a:r>
              <a:rPr lang="cs-CZ" altLang="cs-CZ" sz="1900" dirty="0"/>
              <a:t>,</a:t>
            </a:r>
          </a:p>
          <a:p>
            <a:pPr marL="1339850" indent="-528638" algn="just" eaLnBrk="1" hangingPunct="1">
              <a:lnSpc>
                <a:spcPct val="90000"/>
              </a:lnSpc>
              <a:spcBef>
                <a:spcPts val="0"/>
              </a:spcBef>
              <a:buAutoNum type="alphaLcParenR"/>
            </a:pPr>
            <a:r>
              <a:rPr lang="cs-CZ" altLang="cs-CZ" sz="1900" dirty="0"/>
              <a:t>přenést mezinárodní příslušnost na české soudy podle čl. 15 nařízení Brusel </a:t>
            </a:r>
            <a:r>
              <a:rPr lang="cs-CZ" altLang="cs-CZ" sz="1900" dirty="0" err="1"/>
              <a:t>IIa</a:t>
            </a:r>
            <a:r>
              <a:rPr lang="cs-CZ" altLang="cs-CZ" sz="1900" dirty="0"/>
              <a:t> (příp. dle čl. 8 haagské úmluvy 1996)</a:t>
            </a:r>
          </a:p>
          <a:p>
            <a:pPr marL="457200" indent="-457200" algn="just" eaLnBrk="1" hangingPunct="1">
              <a:lnSpc>
                <a:spcPct val="90000"/>
              </a:lnSpc>
              <a:spcBef>
                <a:spcPts val="0"/>
              </a:spcBef>
              <a:buAutoNum type="alphaLcParenR"/>
            </a:pPr>
            <a:endParaRPr lang="cs-CZ" altLang="cs-CZ" sz="2400" dirty="0"/>
          </a:p>
        </p:txBody>
      </p:sp>
      <p:sp>
        <p:nvSpPr>
          <p:cNvPr id="12292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93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173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sz="2900" dirty="0"/>
              <a:t>Statistika vztahující se k odebírání</a:t>
            </a:r>
          </a:p>
        </p:txBody>
      </p:sp>
      <p:sp>
        <p:nvSpPr>
          <p:cNvPr id="4100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01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971550" y="3561010"/>
            <a:ext cx="4140877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tabLst>
                <a:tab pos="533400" algn="l"/>
              </a:tabLst>
            </a:pPr>
            <a:r>
              <a:rPr lang="cs-CZ" sz="2500" dirty="0"/>
              <a:t>vizte samostatné soubory…</a:t>
            </a:r>
          </a:p>
        </p:txBody>
      </p:sp>
    </p:spTree>
    <p:extLst>
      <p:ext uri="{BB962C8B-B14F-4D97-AF65-F5344CB8AC3E}">
        <p14:creationId xmlns:p14="http://schemas.microsoft.com/office/powerpoint/2010/main" val="3411297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090793"/>
            <a:ext cx="7197725" cy="496467"/>
          </a:xfrm>
        </p:spPr>
        <p:txBody>
          <a:bodyPr/>
          <a:lstStyle/>
          <a:p>
            <a:pPr eaLnBrk="1" hangingPunct="1"/>
            <a:r>
              <a:rPr lang="cs-CZ" sz="2900" dirty="0"/>
              <a:t>Statistika osvojení z ciziny</a:t>
            </a:r>
          </a:p>
        </p:txBody>
      </p:sp>
      <p:sp>
        <p:nvSpPr>
          <p:cNvPr id="4100" name="Line 20"/>
          <p:cNvSpPr>
            <a:spLocks noChangeShapeType="1"/>
          </p:cNvSpPr>
          <p:nvPr/>
        </p:nvSpPr>
        <p:spPr bwMode="auto">
          <a:xfrm>
            <a:off x="971550" y="1587441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01" name="Line 21"/>
          <p:cNvSpPr>
            <a:spLocks noChangeShapeType="1"/>
          </p:cNvSpPr>
          <p:nvPr/>
        </p:nvSpPr>
        <p:spPr bwMode="auto">
          <a:xfrm>
            <a:off x="971550" y="1071952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665924"/>
              </p:ext>
            </p:extLst>
          </p:nvPr>
        </p:nvGraphicFramePr>
        <p:xfrm>
          <a:off x="2294491" y="1726940"/>
          <a:ext cx="4555018" cy="4439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36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98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98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98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0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04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04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04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834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Stát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2010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2011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2012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2013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2014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2015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2016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4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Albánie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Arménie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Bělorusko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Čína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Chile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Indonésie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JAR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Kanada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Kongo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9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Moldavsko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Německo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5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Portugalsko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Rakousko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5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Rusko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5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Rumunsko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5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Slovensko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4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5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Španělsko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5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Thajsko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5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Uganda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5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Ukrajina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4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834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USA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852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Vietnam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4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endParaRPr lang="cs-CZ" sz="1000">
                        <a:effectLst/>
                        <a:latin typeface="Calibri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834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celkem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28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16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9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</a:t>
                      </a:r>
                      <a:endParaRPr lang="cs-CZ" sz="100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33066" marR="33066" marT="8131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5</a:t>
                      </a:r>
                      <a:endParaRPr lang="cs-CZ" sz="10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7146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z="3100" dirty="0" err="1"/>
              <a:t>Nehaagská</a:t>
            </a:r>
            <a:r>
              <a:rPr lang="cs-CZ" altLang="cs-CZ" sz="3100" dirty="0"/>
              <a:t> osvojení z ciziny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20913"/>
            <a:ext cx="7197725" cy="3990975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altLang="cs-CZ" sz="2100" dirty="0"/>
              <a:t>statistiky zvláštní matriky …</a:t>
            </a:r>
          </a:p>
          <a:p>
            <a:pPr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altLang="cs-CZ" sz="2100" dirty="0"/>
              <a:t>pokud se nejedná o haagské adopce, respektive adopce probíhající podle mezinárodních smluv, hrozí nebezpečí odepření uznání cizozemských rozhodnutí o osvojení </a:t>
            </a:r>
            <a:br>
              <a:rPr lang="cs-CZ" altLang="cs-CZ" sz="2100" dirty="0"/>
            </a:br>
            <a:r>
              <a:rPr lang="cs-CZ" altLang="cs-CZ" sz="2100" dirty="0"/>
              <a:t>s ohledem na hmotněprávní test českého práva (§ 63 odst. 1 </a:t>
            </a:r>
            <a:r>
              <a:rPr lang="cs-CZ" altLang="cs-CZ" sz="2100" dirty="0" err="1"/>
              <a:t>ZMPS</a:t>
            </a:r>
            <a:r>
              <a:rPr lang="cs-CZ" altLang="cs-CZ" sz="2100" dirty="0"/>
              <a:t>) </a:t>
            </a:r>
          </a:p>
          <a:p>
            <a:pPr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altLang="cs-CZ" sz="2100" dirty="0"/>
              <a:t>zejména k dosažení </a:t>
            </a:r>
            <a:r>
              <a:rPr lang="cs-CZ" altLang="cs-CZ" sz="2100" dirty="0" err="1"/>
              <a:t>konsenzuálnější</a:t>
            </a:r>
            <a:r>
              <a:rPr lang="cs-CZ" altLang="cs-CZ" sz="2100" dirty="0"/>
              <a:t> komunikace by bylo vhodné stanovit jasná pravidla podmínek adopcí </a:t>
            </a:r>
            <a:br>
              <a:rPr lang="cs-CZ" altLang="cs-CZ" sz="2100" dirty="0"/>
            </a:br>
            <a:r>
              <a:rPr lang="cs-CZ" altLang="cs-CZ" sz="2100" dirty="0"/>
              <a:t>z ciziny – například novelizací zákona o SPOD; vhodný se jeví tzv. italský model (předběžná kontrola schválení)</a:t>
            </a:r>
          </a:p>
        </p:txBody>
      </p:sp>
      <p:sp>
        <p:nvSpPr>
          <p:cNvPr id="1638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8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426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altLang="cs-CZ" sz="3100" dirty="0"/>
              <a:t>Osvojení a páry osob stejného pohlaví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20913"/>
            <a:ext cx="7197725" cy="3990975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altLang="cs-CZ" sz="2200" dirty="0"/>
              <a:t>uznání cizozemských rozhodnutí o společném osvojení osobami stejného pohlaví …</a:t>
            </a:r>
          </a:p>
          <a:p>
            <a:pPr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altLang="cs-CZ" sz="2200" dirty="0"/>
              <a:t>stanovisko Nejvyššího soudu: uznání takového rozhodnutí (veřejné listiny) je v rozporu s veřejným pořádkem České republiky </a:t>
            </a:r>
          </a:p>
          <a:p>
            <a:pPr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altLang="cs-CZ" sz="2200" dirty="0"/>
              <a:t>Evropská úmluva o osvojení ve spojení se současnou platnou právní úpravou společné osvojení osobami stejného pohlaví nepřipouští</a:t>
            </a:r>
          </a:p>
          <a:p>
            <a:pPr algn="just" eaLnBrk="1" hangingPunct="1">
              <a:spcBef>
                <a:spcPts val="0"/>
              </a:spcBef>
              <a:spcAft>
                <a:spcPts val="1200"/>
              </a:spcAft>
            </a:pPr>
            <a:r>
              <a:rPr lang="cs-CZ" altLang="cs-CZ" sz="2200" dirty="0"/>
              <a:t>změnu připouští revize Evropské úmluvy o osvojení (dosud nevstoupila v platnost)</a:t>
            </a:r>
          </a:p>
        </p:txBody>
      </p:sp>
      <p:sp>
        <p:nvSpPr>
          <p:cNvPr id="16388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389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4059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3041650"/>
            <a:ext cx="7197725" cy="723900"/>
          </a:xfrm>
        </p:spPr>
        <p:txBody>
          <a:bodyPr/>
          <a:lstStyle/>
          <a:p>
            <a:pPr algn="just" eaLnBrk="1" hangingPunct="1"/>
            <a:r>
              <a:rPr lang="cs-CZ" dirty="0"/>
              <a:t>Hezký den.</a:t>
            </a:r>
          </a:p>
        </p:txBody>
      </p:sp>
      <p:sp>
        <p:nvSpPr>
          <p:cNvPr id="5123" name="Line 20"/>
          <p:cNvSpPr>
            <a:spLocks noChangeShapeType="1"/>
          </p:cNvSpPr>
          <p:nvPr/>
        </p:nvSpPr>
        <p:spPr bwMode="auto">
          <a:xfrm>
            <a:off x="985838" y="3808413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4" name="Line 21"/>
          <p:cNvSpPr>
            <a:spLocks noChangeShapeType="1"/>
          </p:cNvSpPr>
          <p:nvPr/>
        </p:nvSpPr>
        <p:spPr bwMode="auto">
          <a:xfrm>
            <a:off x="985838" y="2967038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/>
              <a:t>Agendy – opakování z úvodního bloku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308225"/>
            <a:ext cx="7197725" cy="3903663"/>
          </a:xfrm>
        </p:spPr>
        <p:txBody>
          <a:bodyPr/>
          <a:lstStyle/>
          <a:p>
            <a:pPr marL="449263" indent="-449263" algn="just" eaLnBrk="1" hangingPunct="1">
              <a:spcBef>
                <a:spcPct val="0"/>
              </a:spcBef>
              <a:tabLst>
                <a:tab pos="449263" algn="l"/>
              </a:tabLst>
            </a:pPr>
            <a:r>
              <a:rPr lang="cs-CZ" sz="2200" dirty="0"/>
              <a:t>právní pomoc při </a:t>
            </a:r>
            <a:r>
              <a:rPr lang="cs-CZ" sz="2200" b="1" dirty="0"/>
              <a:t>přeshraničním</a:t>
            </a:r>
            <a:r>
              <a:rPr lang="cs-CZ" sz="2200" dirty="0"/>
              <a:t> </a:t>
            </a:r>
            <a:r>
              <a:rPr lang="cs-CZ" sz="2200" b="1" dirty="0"/>
              <a:t>vymáhání</a:t>
            </a:r>
            <a:r>
              <a:rPr lang="cs-CZ" sz="2200" dirty="0"/>
              <a:t> </a:t>
            </a:r>
            <a:r>
              <a:rPr lang="cs-CZ" sz="2200" b="1" dirty="0"/>
              <a:t>výživného</a:t>
            </a:r>
            <a:r>
              <a:rPr lang="cs-CZ" sz="2200" dirty="0"/>
              <a:t> (cca 1 000 nových ročně, cca 4 200 živých věcí)</a:t>
            </a:r>
          </a:p>
          <a:p>
            <a:pPr marL="449263" indent="-449263" algn="just" eaLnBrk="1" hangingPunct="1">
              <a:spcBef>
                <a:spcPct val="0"/>
              </a:spcBef>
              <a:tabLst>
                <a:tab pos="449263" algn="l"/>
              </a:tabLst>
            </a:pPr>
            <a:r>
              <a:rPr lang="cs-CZ" sz="2200" b="1" dirty="0"/>
              <a:t>mezinárodní únosy dětí </a:t>
            </a:r>
            <a:r>
              <a:rPr lang="cs-CZ" sz="2200" dirty="0"/>
              <a:t>(cca 50 ročně)</a:t>
            </a:r>
          </a:p>
          <a:p>
            <a:pPr marL="449263" indent="-449263" algn="just" eaLnBrk="1" hangingPunct="1">
              <a:spcBef>
                <a:spcPct val="0"/>
              </a:spcBef>
              <a:tabLst>
                <a:tab pos="449263" algn="l"/>
              </a:tabLst>
            </a:pPr>
            <a:r>
              <a:rPr lang="cs-CZ" sz="2200" b="1" dirty="0"/>
              <a:t>zajištění práva styku </a:t>
            </a:r>
            <a:r>
              <a:rPr lang="cs-CZ" sz="2200" dirty="0"/>
              <a:t>(cca 20 ročně)</a:t>
            </a:r>
          </a:p>
          <a:p>
            <a:pPr marL="449263" indent="-449263" algn="just" eaLnBrk="1" hangingPunct="1">
              <a:spcBef>
                <a:spcPct val="0"/>
              </a:spcBef>
              <a:tabLst>
                <a:tab pos="449263" algn="l"/>
              </a:tabLst>
            </a:pPr>
            <a:r>
              <a:rPr lang="cs-CZ" sz="2200" dirty="0"/>
              <a:t>zprostředkování </a:t>
            </a:r>
            <a:r>
              <a:rPr lang="cs-CZ" sz="2200" b="1" dirty="0"/>
              <a:t>mezinárodních adopcí </a:t>
            </a:r>
            <a:r>
              <a:rPr lang="cs-CZ" sz="2200" dirty="0"/>
              <a:t>(cca 20 zprostředkování ročně)</a:t>
            </a:r>
          </a:p>
          <a:p>
            <a:pPr marL="449263" indent="-449263" algn="just" eaLnBrk="1" hangingPunct="1">
              <a:spcBef>
                <a:spcPct val="0"/>
              </a:spcBef>
              <a:tabLst>
                <a:tab pos="449263" algn="l"/>
              </a:tabLst>
            </a:pPr>
            <a:r>
              <a:rPr lang="cs-CZ" sz="2200" dirty="0"/>
              <a:t>jiná </a:t>
            </a:r>
            <a:r>
              <a:rPr lang="cs-CZ" sz="2200" b="1" dirty="0"/>
              <a:t>právní pomoc</a:t>
            </a:r>
            <a:r>
              <a:rPr lang="cs-CZ" sz="2200" dirty="0"/>
              <a:t>, včetně </a:t>
            </a:r>
            <a:r>
              <a:rPr lang="cs-CZ" sz="2200" b="1" dirty="0"/>
              <a:t>opatrovnictví</a:t>
            </a:r>
            <a:r>
              <a:rPr lang="cs-CZ" sz="2200" dirty="0"/>
              <a:t> dětí </a:t>
            </a:r>
            <a:br>
              <a:rPr lang="cs-CZ" sz="2200" dirty="0"/>
            </a:br>
            <a:r>
              <a:rPr lang="cs-CZ" sz="2200" dirty="0"/>
              <a:t>v případech řízení, které se týkají péče o ně, výživy a souvisejících otázek (cca nových 400 ročně, cca 2 200 živých věcí)</a:t>
            </a:r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5955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/>
              <a:t>Statistika spisové agendy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308225"/>
            <a:ext cx="7197725" cy="3903663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buNone/>
              <a:tabLst>
                <a:tab pos="533400" algn="l"/>
              </a:tabLst>
            </a:pPr>
            <a:endParaRPr lang="cs-CZ" sz="2500" dirty="0"/>
          </a:p>
          <a:p>
            <a:pPr marL="0" indent="0" algn="just" eaLnBrk="1" hangingPunct="1">
              <a:spcBef>
                <a:spcPct val="0"/>
              </a:spcBef>
              <a:buNone/>
              <a:tabLst>
                <a:tab pos="533400" algn="l"/>
              </a:tabLst>
            </a:pPr>
            <a:endParaRPr lang="cs-CZ" sz="2500" dirty="0"/>
          </a:p>
          <a:p>
            <a:pPr marL="0" indent="0" algn="just" eaLnBrk="1" hangingPunct="1">
              <a:spcBef>
                <a:spcPct val="0"/>
              </a:spcBef>
              <a:buNone/>
              <a:tabLst>
                <a:tab pos="533400" algn="l"/>
              </a:tabLst>
            </a:pPr>
            <a:endParaRPr lang="cs-CZ" sz="2500" dirty="0"/>
          </a:p>
          <a:p>
            <a:pPr marL="0" indent="0" algn="just" eaLnBrk="1" hangingPunct="1">
              <a:spcBef>
                <a:spcPct val="0"/>
              </a:spcBef>
              <a:buNone/>
              <a:tabLst>
                <a:tab pos="533400" algn="l"/>
              </a:tabLst>
            </a:pPr>
            <a:r>
              <a:rPr lang="cs-CZ" sz="2500" dirty="0"/>
              <a:t>vizte samostatné soubory…</a:t>
            </a:r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40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/>
              <a:t>Personální obsazení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308225"/>
            <a:ext cx="7197725" cy="3903663"/>
          </a:xfrm>
        </p:spPr>
        <p:txBody>
          <a:bodyPr/>
          <a:lstStyle/>
          <a:p>
            <a:pPr marL="449263" indent="-449263" algn="just" eaLnBrk="1" hangingPunct="1">
              <a:lnSpc>
                <a:spcPct val="90000"/>
              </a:lnSpc>
              <a:tabLst>
                <a:tab pos="449263" algn="l"/>
              </a:tabLst>
            </a:pPr>
            <a:r>
              <a:rPr lang="cs-CZ" sz="2400" dirty="0"/>
              <a:t>44 normovaných míst </a:t>
            </a:r>
          </a:p>
          <a:p>
            <a:pPr marL="449263" indent="-449263" algn="just" eaLnBrk="1" hangingPunct="1">
              <a:lnSpc>
                <a:spcPct val="90000"/>
              </a:lnSpc>
              <a:tabLst>
                <a:tab pos="449263" algn="l"/>
              </a:tabLst>
            </a:pPr>
            <a:r>
              <a:rPr lang="cs-CZ" sz="2400" dirty="0"/>
              <a:t>odborný tým (25)</a:t>
            </a:r>
          </a:p>
          <a:p>
            <a:pPr marL="900113" indent="-450850" algn="just" eaLnBrk="1" hangingPunct="1">
              <a:lnSpc>
                <a:spcPct val="90000"/>
              </a:lnSpc>
              <a:tabLst>
                <a:tab pos="900113" algn="l"/>
                <a:tab pos="5921375" algn="l"/>
              </a:tabLst>
            </a:pPr>
            <a:r>
              <a:rPr lang="cs-CZ" sz="2400" dirty="0"/>
              <a:t>ředitel 	(1)</a:t>
            </a:r>
          </a:p>
          <a:p>
            <a:pPr marL="900113" indent="-450850" algn="just" eaLnBrk="1" hangingPunct="1">
              <a:lnSpc>
                <a:spcPct val="90000"/>
              </a:lnSpc>
              <a:tabLst>
                <a:tab pos="900113" algn="l"/>
                <a:tab pos="5921375" algn="l"/>
              </a:tabLst>
            </a:pPr>
            <a:r>
              <a:rPr lang="cs-CZ" sz="2400" dirty="0"/>
              <a:t>zástupkyně 	(1)</a:t>
            </a:r>
          </a:p>
          <a:p>
            <a:pPr marL="900113" indent="-450850" algn="just" eaLnBrk="1" hangingPunct="1">
              <a:lnSpc>
                <a:spcPct val="90000"/>
              </a:lnSpc>
              <a:tabLst>
                <a:tab pos="900113" algn="l"/>
                <a:tab pos="5921375" algn="l"/>
              </a:tabLst>
            </a:pPr>
            <a:r>
              <a:rPr lang="cs-CZ" sz="2400" dirty="0"/>
              <a:t>oddělení psychologů 	(5)</a:t>
            </a:r>
          </a:p>
          <a:p>
            <a:pPr marL="900113" indent="-450850" algn="just" eaLnBrk="1" hangingPunct="1">
              <a:lnSpc>
                <a:spcPct val="90000"/>
              </a:lnSpc>
              <a:tabLst>
                <a:tab pos="900113" algn="l"/>
                <a:tab pos="5921375" algn="l"/>
              </a:tabLst>
            </a:pPr>
            <a:r>
              <a:rPr lang="cs-CZ" sz="2400" dirty="0"/>
              <a:t>oddělení právní pomoci 	(14)</a:t>
            </a:r>
          </a:p>
          <a:p>
            <a:pPr marL="900113" indent="-450850" algn="just" eaLnBrk="1" hangingPunct="1">
              <a:lnSpc>
                <a:spcPct val="90000"/>
              </a:lnSpc>
              <a:tabLst>
                <a:tab pos="900113" algn="l"/>
                <a:tab pos="5921375" algn="l"/>
              </a:tabLst>
            </a:pPr>
            <a:r>
              <a:rPr lang="cs-CZ" sz="2400" dirty="0"/>
              <a:t>oddělení mezinárodního osvojení 	(4) </a:t>
            </a:r>
          </a:p>
          <a:p>
            <a:pPr marL="449263" indent="-449263" algn="just" eaLnBrk="1" hangingPunct="1">
              <a:lnSpc>
                <a:spcPct val="90000"/>
              </a:lnSpc>
              <a:tabLst>
                <a:tab pos="449263" algn="l"/>
              </a:tabLst>
            </a:pPr>
            <a:r>
              <a:rPr lang="cs-CZ" sz="2400" dirty="0"/>
              <a:t>administrativní tým (19) z toho tým (evropských) projektů (6)</a:t>
            </a:r>
            <a:endParaRPr lang="cs-CZ" sz="2800" dirty="0"/>
          </a:p>
        </p:txBody>
      </p:sp>
      <p:sp>
        <p:nvSpPr>
          <p:cNvPr id="7172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3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20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/>
              <a:t>Jak pracujeme?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187454"/>
            <a:ext cx="7197725" cy="4023565"/>
          </a:xfrm>
        </p:spPr>
        <p:txBody>
          <a:bodyPr/>
          <a:lstStyle/>
          <a:p>
            <a:pPr marL="444500" lvl="2" indent="-444500" algn="just" eaLnBrk="1" hangingPunct="1">
              <a:spcBef>
                <a:spcPts val="0"/>
              </a:spcBef>
              <a:tabLst>
                <a:tab pos="449263" algn="l"/>
              </a:tabLst>
            </a:pPr>
            <a:r>
              <a:rPr lang="cs-CZ" sz="2600" dirty="0"/>
              <a:t>snažíme se být srozumitelní a nasloucháme svým klientům</a:t>
            </a:r>
          </a:p>
          <a:p>
            <a:pPr marL="444500" lvl="2" indent="-444500" algn="just" eaLnBrk="1" hangingPunct="1">
              <a:spcBef>
                <a:spcPts val="0"/>
              </a:spcBef>
              <a:tabLst>
                <a:tab pos="449263" algn="l"/>
              </a:tabLst>
            </a:pPr>
            <a:r>
              <a:rPr lang="cs-CZ" sz="2600" dirty="0"/>
              <a:t>zapojujeme psychology, abychom řešili skutečnou podstatu problému</a:t>
            </a:r>
          </a:p>
          <a:p>
            <a:pPr marL="444500" lvl="2" indent="-444500" algn="just" eaLnBrk="1" hangingPunct="1">
              <a:spcBef>
                <a:spcPts val="0"/>
              </a:spcBef>
              <a:tabLst>
                <a:tab pos="449263" algn="l"/>
              </a:tabLst>
            </a:pPr>
            <a:r>
              <a:rPr lang="cs-CZ" sz="2600" dirty="0"/>
              <a:t>podporujeme smírné řešení případů </a:t>
            </a:r>
            <a:br>
              <a:rPr lang="cs-CZ" sz="2600" dirty="0"/>
            </a:br>
            <a:r>
              <a:rPr lang="cs-CZ" sz="2600" dirty="0"/>
              <a:t>s využitím mediačních a </a:t>
            </a:r>
            <a:r>
              <a:rPr lang="cs-CZ" sz="2600" dirty="0" err="1"/>
              <a:t>facilitativních</a:t>
            </a:r>
            <a:r>
              <a:rPr lang="cs-CZ" sz="2600" dirty="0"/>
              <a:t> technik</a:t>
            </a:r>
          </a:p>
          <a:p>
            <a:pPr marL="444500" lvl="2" indent="-444500" algn="just" eaLnBrk="1" hangingPunct="1">
              <a:spcBef>
                <a:spcPts val="0"/>
              </a:spcBef>
              <a:tabLst>
                <a:tab pos="449263" algn="l"/>
              </a:tabLst>
            </a:pPr>
            <a:r>
              <a:rPr lang="cs-CZ" sz="2600" dirty="0"/>
              <a:t>spolupracujeme s dalšími subjekty </a:t>
            </a:r>
            <a:r>
              <a:rPr lang="cs-CZ" sz="2600" dirty="0" err="1"/>
              <a:t>pomá-hajících</a:t>
            </a:r>
            <a:r>
              <a:rPr lang="cs-CZ" sz="2600" dirty="0"/>
              <a:t> profesí, abychom zajistili síťování služeb podpory</a:t>
            </a:r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98399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/>
              <a:t>Trendy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2264230"/>
            <a:ext cx="7197725" cy="3690004"/>
          </a:xfrm>
        </p:spPr>
        <p:txBody>
          <a:bodyPr/>
          <a:lstStyle/>
          <a:p>
            <a:pPr algn="just"/>
            <a:r>
              <a:rPr lang="cs-CZ" altLang="cs-CZ" sz="2000" dirty="0"/>
              <a:t>reflexe vývojové tendence podporované Evropskou komisí</a:t>
            </a:r>
          </a:p>
          <a:p>
            <a:pPr algn="just"/>
            <a:r>
              <a:rPr lang="cs-CZ" altLang="cs-CZ" sz="2000" dirty="0"/>
              <a:t>podpora multidisciplinární spolupráce (</a:t>
            </a:r>
            <a:r>
              <a:rPr lang="cs-CZ" altLang="cs-CZ" sz="2000" dirty="0" err="1"/>
              <a:t>Cochemský</a:t>
            </a:r>
            <a:r>
              <a:rPr lang="cs-CZ" altLang="cs-CZ" sz="2000" dirty="0"/>
              <a:t> model) </a:t>
            </a:r>
            <a:r>
              <a:rPr lang="mr-IN" altLang="cs-CZ" sz="2000" dirty="0"/>
              <a:t>–</a:t>
            </a:r>
            <a:r>
              <a:rPr lang="cs-CZ" altLang="cs-CZ" sz="2000" dirty="0"/>
              <a:t> projekt OPLZZ do 2015</a:t>
            </a:r>
          </a:p>
          <a:p>
            <a:pPr algn="just"/>
            <a:r>
              <a:rPr lang="cs-CZ" altLang="cs-CZ" sz="2000" dirty="0"/>
              <a:t>podpora participace dětí </a:t>
            </a:r>
            <a:r>
              <a:rPr lang="mr-IN" altLang="cs-CZ" sz="2000" dirty="0"/>
              <a:t>–</a:t>
            </a:r>
            <a:r>
              <a:rPr lang="cs-CZ" altLang="cs-CZ" sz="2000" dirty="0"/>
              <a:t> projekt OPZ od 2016</a:t>
            </a:r>
          </a:p>
          <a:p>
            <a:pPr algn="just"/>
            <a:r>
              <a:rPr lang="cs-CZ" altLang="cs-CZ" sz="2000" dirty="0"/>
              <a:t>participace jako podmínka spolupráce či pomoci, ne jako otázka k diskuzi</a:t>
            </a:r>
          </a:p>
          <a:p>
            <a:pPr algn="just"/>
            <a:r>
              <a:rPr lang="cs-CZ" altLang="cs-CZ" sz="2000" dirty="0"/>
              <a:t>důvody zapojování dítěte:</a:t>
            </a:r>
          </a:p>
          <a:p>
            <a:pPr marL="806450" lvl="1" indent="-446088" algn="just"/>
            <a:r>
              <a:rPr lang="cs-CZ" altLang="cs-CZ" sz="2000" dirty="0"/>
              <a:t>procesní ekonomie</a:t>
            </a:r>
          </a:p>
          <a:p>
            <a:pPr marL="806450" lvl="1" indent="-446088" algn="just"/>
            <a:r>
              <a:rPr lang="cs-CZ" altLang="cs-CZ" sz="2000" dirty="0"/>
              <a:t>trvanlivější řešení</a:t>
            </a:r>
          </a:p>
          <a:p>
            <a:pPr marL="806450" lvl="1" indent="-446088" algn="just"/>
            <a:r>
              <a:rPr lang="cs-CZ" altLang="cs-CZ" sz="2000" dirty="0"/>
              <a:t>podpora harmonického vývoje</a:t>
            </a:r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7921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/>
              <a:t>Co nás trápí?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308225"/>
            <a:ext cx="7197725" cy="3903663"/>
          </a:xfrm>
        </p:spPr>
        <p:txBody>
          <a:bodyPr/>
          <a:lstStyle/>
          <a:p>
            <a:pPr marL="411163" indent="-411163" algn="just" eaLnBrk="1" hangingPunct="1">
              <a:spcBef>
                <a:spcPct val="0"/>
              </a:spcBef>
              <a:tabLst>
                <a:tab pos="342900" algn="l"/>
              </a:tabLst>
            </a:pPr>
            <a:r>
              <a:rPr lang="cs-CZ" sz="2400" dirty="0"/>
              <a:t>některé státy jen velmi neochotně spolupracují (veřejnosti těžko vysvětlitelný aspekt)</a:t>
            </a:r>
          </a:p>
          <a:p>
            <a:pPr marL="411163" indent="-411163" algn="just" eaLnBrk="1" hangingPunct="1">
              <a:spcBef>
                <a:spcPct val="0"/>
              </a:spcBef>
              <a:tabLst>
                <a:tab pos="342900" algn="l"/>
              </a:tabLst>
            </a:pPr>
            <a:r>
              <a:rPr lang="cs-CZ" sz="2400" dirty="0"/>
              <a:t>případy přicházejí tak pozdě, že už s nimi nelze efektivně nic udělat (zákopová válka a sběr mrtvol)</a:t>
            </a:r>
          </a:p>
          <a:p>
            <a:pPr marL="411163" indent="-411163" algn="just" eaLnBrk="1" hangingPunct="1">
              <a:spcBef>
                <a:spcPct val="0"/>
              </a:spcBef>
              <a:tabLst>
                <a:tab pos="342900" algn="l"/>
              </a:tabLst>
            </a:pPr>
            <a:r>
              <a:rPr lang="cs-CZ" sz="2400" dirty="0"/>
              <a:t>bojujeme s mýty – hlavním mýtem je, že stát je povinen se postarat vždy a za všech okolností </a:t>
            </a:r>
            <a:br>
              <a:rPr lang="cs-CZ" sz="2400" dirty="0"/>
            </a:br>
            <a:r>
              <a:rPr lang="cs-CZ" sz="2400" dirty="0"/>
              <a:t>o své občany; platným kritériem poskytování právní ochrany přitom je, že pomoc poskytuje stát obvyklého bydliště</a:t>
            </a:r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361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/>
              <a:t>Statistiky osvojení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308225"/>
            <a:ext cx="7197725" cy="3903663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  <a:buNone/>
              <a:tabLst>
                <a:tab pos="533400" algn="l"/>
              </a:tabLst>
            </a:pPr>
            <a:endParaRPr lang="cs-CZ" sz="2500" dirty="0"/>
          </a:p>
          <a:p>
            <a:pPr marL="0" indent="0" algn="just" eaLnBrk="1" hangingPunct="1">
              <a:spcBef>
                <a:spcPct val="0"/>
              </a:spcBef>
              <a:buNone/>
              <a:tabLst>
                <a:tab pos="533400" algn="l"/>
              </a:tabLst>
            </a:pPr>
            <a:endParaRPr lang="cs-CZ" sz="2500" dirty="0"/>
          </a:p>
          <a:p>
            <a:pPr marL="0" indent="0" algn="just" eaLnBrk="1" hangingPunct="1">
              <a:spcBef>
                <a:spcPct val="0"/>
              </a:spcBef>
              <a:buNone/>
              <a:tabLst>
                <a:tab pos="533400" algn="l"/>
              </a:tabLst>
            </a:pPr>
            <a:endParaRPr lang="cs-CZ" sz="2500" dirty="0"/>
          </a:p>
          <a:p>
            <a:pPr marL="0" indent="0" algn="just" eaLnBrk="1" hangingPunct="1">
              <a:spcBef>
                <a:spcPct val="0"/>
              </a:spcBef>
              <a:buNone/>
              <a:tabLst>
                <a:tab pos="533400" algn="l"/>
              </a:tabLst>
            </a:pPr>
            <a:r>
              <a:rPr lang="cs-CZ" sz="2500" dirty="0"/>
              <a:t>vizte samostatné soubory…</a:t>
            </a:r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144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3137" y="3067050"/>
            <a:ext cx="7197725" cy="723900"/>
          </a:xfrm>
        </p:spPr>
        <p:txBody>
          <a:bodyPr/>
          <a:lstStyle/>
          <a:p>
            <a:pPr eaLnBrk="1" hangingPunct="1"/>
            <a:r>
              <a:rPr lang="cs-CZ" sz="3200" dirty="0"/>
              <a:t>Aktuální otázky</a:t>
            </a:r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3137" y="386943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49" y="2987988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2416798"/>
      </p:ext>
    </p:extLst>
  </p:cSld>
  <p:clrMapOvr>
    <a:masterClrMapping/>
  </p:clrMapOvr>
</p:sld>
</file>

<file path=ppt/theme/theme1.xml><?xml version="1.0" encoding="utf-8"?>
<a:theme xmlns:a="http://schemas.openxmlformats.org/drawingml/2006/main" name="UMPOD_prezentace">
  <a:themeElements>
    <a:clrScheme name="UMPOD_prezenta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MPOD_prezenta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MPOD_prezenta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5120</TotalTime>
  <Words>523</Words>
  <Application>Microsoft Macintosh PowerPoint</Application>
  <PresentationFormat>Předvádění na obrazovce (4:3)</PresentationFormat>
  <Paragraphs>175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UMPOD_prezentace</vt:lpstr>
      <vt:lpstr>Základní přehled činnosti ÚMPOD</vt:lpstr>
      <vt:lpstr>Agendy – opakování z úvodního bloku</vt:lpstr>
      <vt:lpstr>Statistika spisové agendy</vt:lpstr>
      <vt:lpstr>Personální obsazení</vt:lpstr>
      <vt:lpstr>Jak pracujeme?</vt:lpstr>
      <vt:lpstr>Trendy</vt:lpstr>
      <vt:lpstr>Co nás trápí?</vt:lpstr>
      <vt:lpstr>Statistiky osvojení</vt:lpstr>
      <vt:lpstr>Aktuální otázky</vt:lpstr>
      <vt:lpstr>Problém tzv. odebírání dětí v cizině</vt:lpstr>
      <vt:lpstr>Statistika vztahující se k odebírání</vt:lpstr>
      <vt:lpstr>Statistika osvojení z ciziny</vt:lpstr>
      <vt:lpstr>Nehaagská osvojení z ciziny</vt:lpstr>
      <vt:lpstr>Osvojení a páry osob stejného pohlaví</vt:lpstr>
      <vt:lpstr>Hezký den.</vt:lpstr>
    </vt:vector>
  </TitlesOfParts>
  <Company>Omega Design, s.r.o.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Kapitán</dc:creator>
  <cp:lastModifiedBy>Zdeněk Kapitán</cp:lastModifiedBy>
  <cp:revision>49</cp:revision>
  <dcterms:created xsi:type="dcterms:W3CDTF">2009-10-27T12:33:06Z</dcterms:created>
  <dcterms:modified xsi:type="dcterms:W3CDTF">2019-03-18T14:58:15Z</dcterms:modified>
</cp:coreProperties>
</file>