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4" r:id="rId2"/>
    <p:sldId id="301" r:id="rId3"/>
    <p:sldId id="307" r:id="rId4"/>
    <p:sldId id="305" r:id="rId5"/>
    <p:sldId id="306" r:id="rId6"/>
    <p:sldId id="308" r:id="rId7"/>
    <p:sldId id="291" r:id="rId8"/>
    <p:sldId id="278" r:id="rId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C7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47" autoAdjust="0"/>
    <p:restoredTop sz="94627"/>
  </p:normalViewPr>
  <p:slideViewPr>
    <p:cSldViewPr snapToGrid="0" showGuides="1">
      <p:cViewPr varScale="1">
        <p:scale>
          <a:sx n="74" d="100"/>
          <a:sy n="74" d="100"/>
        </p:scale>
        <p:origin x="168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AAA10A3-89E0-49C6-9C31-B397C477ED45}" type="datetimeFigureOut">
              <a:rPr lang="cs-CZ"/>
              <a:pPr>
                <a:defRPr/>
              </a:pPr>
              <a:t>07.05.18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821E14-4EC2-465D-9C0E-0F54047DC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00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24F9B6-88C2-4B20-8F12-5F481F145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73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9171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29909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84422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9454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2902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1819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501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29547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604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4625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99581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3778250"/>
            <a:ext cx="8140700" cy="971550"/>
          </a:xfrm>
        </p:spPr>
        <p:txBody>
          <a:bodyPr/>
          <a:lstStyle/>
          <a:p>
            <a:r>
              <a:rPr lang="cs-CZ" sz="3200" dirty="0"/>
              <a:t>Výkon opatrovnictví 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28625" y="55118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85775" y="3684588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28625" y="61722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Rectangle 3"/>
          <p:cNvSpPr txBox="1">
            <a:spLocks noChangeArrowheads="1"/>
          </p:cNvSpPr>
          <p:nvPr/>
        </p:nvSpPr>
        <p:spPr bwMode="auto">
          <a:xfrm>
            <a:off x="469900" y="55118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600"/>
              </a:spcBef>
            </a:pPr>
            <a:r>
              <a:rPr lang="cs-CZ" sz="2400" b="1" dirty="0">
                <a:solidFill>
                  <a:srgbClr val="0F3C72"/>
                </a:solidFill>
              </a:rPr>
              <a:t>JUDr. Ing. Zdeněk Kapitán, Ph.D.</a:t>
            </a:r>
          </a:p>
        </p:txBody>
      </p:sp>
      <p:sp>
        <p:nvSpPr>
          <p:cNvPr id="2056" name="Rectangle 3"/>
          <p:cNvSpPr txBox="1">
            <a:spLocks noChangeArrowheads="1"/>
          </p:cNvSpPr>
          <p:nvPr/>
        </p:nvSpPr>
        <p:spPr bwMode="auto">
          <a:xfrm>
            <a:off x="485775" y="48514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sz="2000" dirty="0">
                <a:solidFill>
                  <a:srgbClr val="0F3C72"/>
                </a:solidFill>
              </a:rPr>
              <a:t>Výklad pro kurs </a:t>
            </a:r>
            <a:r>
              <a:rPr lang="cs-CZ" sz="2000">
                <a:solidFill>
                  <a:srgbClr val="0F3C72"/>
                </a:solidFill>
              </a:rPr>
              <a:t>MVV1968K</a:t>
            </a:r>
            <a:r>
              <a:rPr lang="cs-CZ" sz="2000" dirty="0">
                <a:solidFill>
                  <a:srgbClr val="0F3C72"/>
                </a:solidFill>
              </a:rPr>
              <a:t> na Právnické fakultě Masarykovy univerzity</a:t>
            </a: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>
            <a:off x="485775" y="48514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64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Opakování – postavení </a:t>
            </a:r>
            <a:r>
              <a:rPr lang="cs-CZ" dirty="0" err="1"/>
              <a:t>ÚMPOD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30"/>
            <a:ext cx="7197725" cy="3690004"/>
          </a:xfrm>
        </p:spPr>
        <p:txBody>
          <a:bodyPr/>
          <a:lstStyle/>
          <a:p>
            <a:pPr algn="just"/>
            <a:r>
              <a:rPr lang="cs-CZ" altLang="cs-CZ" sz="2800" dirty="0"/>
              <a:t>orgán sociálně-právní ochrany dětí ve vztahu k cizině (§ 35 </a:t>
            </a:r>
            <a:r>
              <a:rPr lang="cs-CZ" altLang="cs-CZ" sz="2800" dirty="0" err="1"/>
              <a:t>ZSPOD</a:t>
            </a:r>
            <a:r>
              <a:rPr lang="cs-CZ" altLang="cs-CZ" sz="2800" dirty="0"/>
              <a:t>)</a:t>
            </a:r>
          </a:p>
          <a:p>
            <a:pPr algn="just"/>
            <a:r>
              <a:rPr lang="cs-CZ" altLang="cs-CZ" sz="2800" dirty="0"/>
              <a:t>(kolizní) opatrovník</a:t>
            </a:r>
          </a:p>
          <a:p>
            <a:pPr algn="just"/>
            <a:r>
              <a:rPr lang="cs-CZ" altLang="cs-CZ" sz="2800" dirty="0"/>
              <a:t>ústřední orgán podle mezinárodních smluv (únosy, osvojení, výživné)</a:t>
            </a:r>
          </a:p>
          <a:p>
            <a:pPr algn="just"/>
            <a:r>
              <a:rPr lang="cs-CZ" altLang="cs-CZ" sz="2800" dirty="0"/>
              <a:t>ústřední orgán dle unijních nařízení (výživné, rodičovská odpovědnost)</a:t>
            </a:r>
          </a:p>
          <a:p>
            <a:pPr algn="just"/>
            <a:r>
              <a:rPr lang="cs-CZ" altLang="cs-CZ" sz="2800" dirty="0"/>
              <a:t>zmocněnec účastníka 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84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err="1"/>
              <a:t>ÚMPOD</a:t>
            </a:r>
            <a:r>
              <a:rPr lang="cs-CZ" dirty="0"/>
              <a:t> jako </a:t>
            </a:r>
            <a:r>
              <a:rPr lang="cs-CZ" dirty="0" err="1"/>
              <a:t>OSPOD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530549"/>
            <a:ext cx="7197725" cy="3681339"/>
          </a:xfrm>
        </p:spPr>
        <p:txBody>
          <a:bodyPr/>
          <a:lstStyle/>
          <a:p>
            <a:pPr algn="just">
              <a:defRPr/>
            </a:pPr>
            <a:r>
              <a:rPr lang="cs-CZ" altLang="cs-CZ" sz="2800" dirty="0"/>
              <a:t>obecně stejná oprávnění jako ostatní </a:t>
            </a:r>
            <a:r>
              <a:rPr lang="cs-CZ" altLang="cs-CZ" sz="2800" dirty="0" err="1"/>
              <a:t>OSPOD</a:t>
            </a:r>
            <a:r>
              <a:rPr lang="cs-CZ" altLang="cs-CZ" sz="2800" dirty="0"/>
              <a:t> dle </a:t>
            </a:r>
            <a:r>
              <a:rPr lang="cs-CZ" altLang="cs-CZ" sz="2800" dirty="0" err="1"/>
              <a:t>ZSPOD</a:t>
            </a:r>
            <a:r>
              <a:rPr lang="cs-CZ" altLang="cs-CZ" sz="2800" dirty="0"/>
              <a:t> (mlčenlivost, zjišťování informací…)</a:t>
            </a:r>
          </a:p>
          <a:p>
            <a:pPr algn="just">
              <a:defRPr/>
            </a:pPr>
            <a:r>
              <a:rPr lang="cs-CZ" altLang="cs-CZ" sz="2800" dirty="0"/>
              <a:t>komu poskytuje ochranu – subjektivní kritéria působnosti dle § 2 </a:t>
            </a:r>
            <a:r>
              <a:rPr lang="cs-CZ" altLang="cs-CZ" sz="2800" dirty="0" err="1"/>
              <a:t>ZSPOD</a:t>
            </a:r>
            <a:r>
              <a:rPr lang="cs-CZ" altLang="cs-CZ" sz="2800" dirty="0"/>
              <a:t> (mezinárodní vs. přeshraniční)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9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2900" dirty="0" err="1"/>
              <a:t>ÚMPOD</a:t>
            </a:r>
            <a:r>
              <a:rPr lang="cs-CZ" sz="2900" dirty="0"/>
              <a:t> jako zmocněnec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dirty="0"/>
              <a:t>obecná úprava v § 26 odst. 2 o. s. ř. – zůstala téměř totožná úprava i v souvislosti se vstupem z. ř. s. v účinnost – úřad může zastupovat účastníka v řízení: 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dirty="0"/>
              <a:t>určení nebo změnu vyživovací povinnosti 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dirty="0"/>
              <a:t>řízení o výkon rozhodnutí ukládající povinnost k placení výživného, jde-li o věci ve vztahu k cizině (totéž je zopakováno v z. ř. s.)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dirty="0"/>
              <a:t>vypadla formulace ve „věcech péče o nezletilé“ – posun do </a:t>
            </a:r>
            <a:br>
              <a:rPr lang="cs-CZ" dirty="0"/>
            </a:br>
            <a:r>
              <a:rPr lang="cs-CZ" dirty="0"/>
              <a:t>z. ř. s. –  v úpravě řízení ve věcech péče soudu o nezletilé (zde demonstrativní výčet v § 466 z. ř. s.) </a:t>
            </a:r>
          </a:p>
          <a:p>
            <a:pPr>
              <a:spcBef>
                <a:spcPts val="0"/>
              </a:spcBef>
            </a:pPr>
            <a:r>
              <a:rPr lang="cs-CZ" altLang="cs-CZ" dirty="0"/>
              <a:t>§ 470 z. ř. s.– zmocnění i zletilého dítěte, rodiče, manželky aj.</a:t>
            </a:r>
          </a:p>
          <a:p>
            <a:pPr>
              <a:spcBef>
                <a:spcPts val="0"/>
              </a:spcBef>
            </a:pPr>
            <a:r>
              <a:rPr lang="cs-CZ" altLang="cs-CZ" dirty="0"/>
              <a:t>bezplatná právní pomoc ve věcech výživného ve vztahu k dětem do 21 let dle </a:t>
            </a:r>
            <a:r>
              <a:rPr lang="cs-CZ" altLang="cs-CZ" dirty="0" err="1"/>
              <a:t>ENV</a:t>
            </a:r>
            <a:endParaRPr lang="cs-CZ" altLang="cs-CZ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26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err="1"/>
              <a:t>ÚMPOD</a:t>
            </a:r>
            <a:r>
              <a:rPr lang="cs-CZ" dirty="0"/>
              <a:t> jako opatrovník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/>
            <a:r>
              <a:rPr lang="cs-CZ" altLang="cs-CZ" sz="2000" dirty="0"/>
              <a:t>§ 35 odst. 2 </a:t>
            </a:r>
            <a:r>
              <a:rPr lang="cs-CZ" altLang="cs-CZ" sz="2000" dirty="0" err="1"/>
              <a:t>písm</a:t>
            </a:r>
            <a:r>
              <a:rPr lang="cs-CZ" altLang="cs-CZ" sz="2000" dirty="0"/>
              <a:t> b) </a:t>
            </a:r>
            <a:r>
              <a:rPr lang="cs-CZ" altLang="cs-CZ" sz="2000" dirty="0" err="1"/>
              <a:t>ZSPOD</a:t>
            </a:r>
            <a:r>
              <a:rPr lang="cs-CZ" altLang="cs-CZ" sz="2000" dirty="0"/>
              <a:t> </a:t>
            </a:r>
            <a:r>
              <a:rPr lang="cs-CZ" altLang="cs-CZ" sz="2000" i="1" dirty="0"/>
              <a:t>(vykonává funkci opatrovníka)</a:t>
            </a:r>
          </a:p>
          <a:p>
            <a:pPr algn="just"/>
            <a:r>
              <a:rPr lang="cs-CZ" altLang="cs-CZ" sz="2000" dirty="0"/>
              <a:t>kdy ustanovovat UMPOD a kdy </a:t>
            </a:r>
            <a:r>
              <a:rPr lang="cs-CZ" altLang="cs-CZ" sz="2000" dirty="0" err="1"/>
              <a:t>OSPOD</a:t>
            </a:r>
            <a:r>
              <a:rPr lang="cs-CZ" altLang="cs-CZ" sz="2000" dirty="0"/>
              <a:t>? </a:t>
            </a:r>
          </a:p>
          <a:p>
            <a:pPr algn="just"/>
            <a:r>
              <a:rPr lang="cs-CZ" altLang="cs-CZ" sz="2000" dirty="0"/>
              <a:t>cizí x přeshraniční prvek</a:t>
            </a:r>
          </a:p>
          <a:p>
            <a:pPr algn="just"/>
            <a:r>
              <a:rPr lang="cs-CZ" altLang="cs-CZ" sz="2000" dirty="0"/>
              <a:t>očekávání soudů – procesní pomoc v řízení, zajištění důkazů postupem podle nařízení Brusel </a:t>
            </a:r>
            <a:r>
              <a:rPr lang="cs-CZ" altLang="cs-CZ" sz="2000" dirty="0" err="1"/>
              <a:t>IIa</a:t>
            </a:r>
            <a:r>
              <a:rPr lang="cs-CZ" altLang="cs-CZ" sz="2000" dirty="0"/>
              <a:t> či na základě bezesmluvní reciprocity či s využitím služeb Mezinárodní sociální služby  naráží na </a:t>
            </a:r>
            <a:r>
              <a:rPr lang="cs-CZ" altLang="cs-CZ" sz="2000" b="1" dirty="0"/>
              <a:t>rozsah působnosti nařízení </a:t>
            </a:r>
            <a:br>
              <a:rPr lang="cs-CZ" altLang="cs-CZ" sz="2000" b="1" dirty="0"/>
            </a:br>
            <a:r>
              <a:rPr lang="cs-CZ" altLang="cs-CZ" sz="2000" b="1" dirty="0"/>
              <a:t>o dokazování a haagské úmluvy o provádění důkazů</a:t>
            </a:r>
          </a:p>
          <a:p>
            <a:pPr algn="just"/>
            <a:r>
              <a:rPr lang="cs-CZ" altLang="cs-CZ" sz="2000" dirty="0"/>
              <a:t>limity faktu, že jsme „advokát dítěte“</a:t>
            </a:r>
          </a:p>
          <a:p>
            <a:pPr algn="just"/>
            <a:r>
              <a:rPr lang="cs-CZ" altLang="cs-CZ" sz="2000" dirty="0"/>
              <a:t>sporá judikatura krajských soudů – kritérium toho, že se dítě nachází v cizině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72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Úprava opatrovnictví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§ 469 z. ř. s. – kolizní opatrovnictví; kopíruje § 892 odst. 3 o. z.; oproti staré úpravě je výslovně řešena kolize zájmů při podávání návrhu: opatrovníkem nezletilého by neměl být ten orgán sociálně-právní ochrany dětí, který podal podnět nebo návrh na zahájení řízení (ESLP ve věcech Havelkovi proti České republice)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§ 512 z. ř. s. – jde-li o věci ve vztahu k cizině, může být v řízení o výkon rozhodnutí ukládajícího povinnost k placení výživného, zmocněncem účastníka Úřad pro mezinárodněprávní ochranu dětí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0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ÚMPOD</a:t>
            </a:r>
            <a:r>
              <a:rPr lang="cs-CZ" altLang="cs-CZ" dirty="0"/>
              <a:t> jako ústřední orgán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/>
            <a:r>
              <a:rPr lang="cs-CZ" altLang="cs-CZ" sz="2400" dirty="0"/>
              <a:t>relativně přesně stanovené úkoly a pravomoci </a:t>
            </a:r>
          </a:p>
          <a:p>
            <a:pPr algn="just"/>
            <a:r>
              <a:rPr lang="cs-CZ" altLang="cs-CZ" sz="2400" dirty="0"/>
              <a:t>mohou rozšiřovat oprávnění podle vnitrostátního práva (čl. 61 nařízení o výživném – zjišťování informací od orgánů veřejné moci a dalších právnických osob)</a:t>
            </a:r>
          </a:p>
          <a:p>
            <a:pPr algn="just"/>
            <a:r>
              <a:rPr lang="cs-CZ" altLang="cs-CZ" sz="2400" b="1" dirty="0"/>
              <a:t>pokud jsou pravomoci překročeny – neochota zahraničních orgánů spolupracovat</a:t>
            </a:r>
          </a:p>
          <a:p>
            <a:pPr algn="just"/>
            <a:r>
              <a:rPr lang="cs-CZ" altLang="cs-CZ" sz="2400" dirty="0"/>
              <a:t>nelze nahrazovat jiné nástroje (viz výše doručování, důkazy)</a:t>
            </a:r>
          </a:p>
        </p:txBody>
      </p:sp>
      <p:sp>
        <p:nvSpPr>
          <p:cNvPr id="13316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/>
              <a:t>Děkuji za pozornost.</a:t>
            </a:r>
          </a:p>
        </p:txBody>
      </p:sp>
      <p:sp>
        <p:nvSpPr>
          <p:cNvPr id="18435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6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MPOD_prezentace">
  <a:themeElements>
    <a:clrScheme name="UMPOD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</TotalTime>
  <Words>340</Words>
  <Application>Microsoft Macintosh PowerPoint</Application>
  <PresentationFormat>Předvádění na obrazovce (4:3)</PresentationFormat>
  <Paragraphs>35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Arial</vt:lpstr>
      <vt:lpstr>UMPOD_prezentace</vt:lpstr>
      <vt:lpstr>Výkon opatrovnictví </vt:lpstr>
      <vt:lpstr>Opakování – postavení ÚMPOD</vt:lpstr>
      <vt:lpstr>ÚMPOD jako OSPOD</vt:lpstr>
      <vt:lpstr>ÚMPOD jako zmocněnec</vt:lpstr>
      <vt:lpstr>ÚMPOD jako opatrovník</vt:lpstr>
      <vt:lpstr>Úprava opatrovnictví</vt:lpstr>
      <vt:lpstr>ÚMPOD jako ústřední orgán</vt:lpstr>
      <vt:lpstr>Děkuji za pozornost.</vt:lpstr>
    </vt:vector>
  </TitlesOfParts>
  <Company>Omega Design, s.r.o.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Kapitán</dc:creator>
  <cp:lastModifiedBy>Zdeněk Kapitán</cp:lastModifiedBy>
  <cp:revision>47</cp:revision>
  <cp:lastPrinted>2013-02-07T04:19:42Z</cp:lastPrinted>
  <dcterms:created xsi:type="dcterms:W3CDTF">2009-10-27T12:33:06Z</dcterms:created>
  <dcterms:modified xsi:type="dcterms:W3CDTF">2018-05-07T12:32:47Z</dcterms:modified>
</cp:coreProperties>
</file>