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1"/>
  </p:sldMasterIdLst>
  <p:notesMasterIdLst>
    <p:notesMasterId r:id="rId48"/>
  </p:notesMasterIdLst>
  <p:handoutMasterIdLst>
    <p:handoutMasterId r:id="rId49"/>
  </p:handoutMasterIdLst>
  <p:sldIdLst>
    <p:sldId id="256" r:id="rId2"/>
    <p:sldId id="329" r:id="rId3"/>
    <p:sldId id="357" r:id="rId4"/>
    <p:sldId id="358" r:id="rId5"/>
    <p:sldId id="359" r:id="rId6"/>
    <p:sldId id="360" r:id="rId7"/>
    <p:sldId id="361" r:id="rId8"/>
    <p:sldId id="362" r:id="rId9"/>
    <p:sldId id="363" r:id="rId10"/>
    <p:sldId id="364" r:id="rId11"/>
    <p:sldId id="365" r:id="rId12"/>
    <p:sldId id="366" r:id="rId13"/>
    <p:sldId id="367" r:id="rId14"/>
    <p:sldId id="368" r:id="rId15"/>
    <p:sldId id="369" r:id="rId16"/>
    <p:sldId id="370" r:id="rId17"/>
    <p:sldId id="384" r:id="rId18"/>
    <p:sldId id="385" r:id="rId19"/>
    <p:sldId id="386" r:id="rId20"/>
    <p:sldId id="387" r:id="rId21"/>
    <p:sldId id="388" r:id="rId22"/>
    <p:sldId id="389" r:id="rId23"/>
    <p:sldId id="390" r:id="rId24"/>
    <p:sldId id="391" r:id="rId25"/>
    <p:sldId id="392" r:id="rId26"/>
    <p:sldId id="393" r:id="rId27"/>
    <p:sldId id="394" r:id="rId28"/>
    <p:sldId id="395" r:id="rId29"/>
    <p:sldId id="396" r:id="rId30"/>
    <p:sldId id="397" r:id="rId31"/>
    <p:sldId id="399" r:id="rId32"/>
    <p:sldId id="400" r:id="rId33"/>
    <p:sldId id="371" r:id="rId34"/>
    <p:sldId id="372" r:id="rId35"/>
    <p:sldId id="373" r:id="rId36"/>
    <p:sldId id="374" r:id="rId37"/>
    <p:sldId id="375" r:id="rId38"/>
    <p:sldId id="376" r:id="rId39"/>
    <p:sldId id="377" r:id="rId40"/>
    <p:sldId id="378" r:id="rId41"/>
    <p:sldId id="379" r:id="rId42"/>
    <p:sldId id="380" r:id="rId43"/>
    <p:sldId id="381" r:id="rId44"/>
    <p:sldId id="382" r:id="rId45"/>
    <p:sldId id="383" r:id="rId46"/>
    <p:sldId id="324" r:id="rId4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05" d="100"/>
          <a:sy n="105" d="100"/>
        </p:scale>
        <p:origin x="1278" y="10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ltLang="cs-CZ"/>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ltLang="cs-CZ"/>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ukturalni-fondy.cz/cs/Fondy-EU/2014-2020/Metodicke-pokyny/Metodika-rizeni-programu" TargetMode="External"/><Relationship Id="rId2" Type="http://schemas.openxmlformats.org/officeDocument/2006/relationships/hyperlink" Target="http://strukturalni-fondy.cz/cs/Fondy-EU/2014-2020/Operacni-programy" TargetMode="External"/><Relationship Id="rId1" Type="http://schemas.openxmlformats.org/officeDocument/2006/relationships/slideLayout" Target="../slideLayouts/slideLayout2.xml"/><Relationship Id="rId5" Type="http://schemas.openxmlformats.org/officeDocument/2006/relationships/hyperlink" Target="http://www.uohs.cz/cs/verejne-zakazky.html" TargetMode="External"/><Relationship Id="rId4" Type="http://schemas.openxmlformats.org/officeDocument/2006/relationships/hyperlink" Target="http://strukturalni-fondy.cz/cs/Fondy-EU/2014-2020/Metodicke-pokyny/Metodika-rizeni-programu/Pr-2-Slovnicek-pojmu"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mailto:hadas@rect.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796072" y="2565401"/>
            <a:ext cx="7518400" cy="2663825"/>
          </a:xfrm>
        </p:spPr>
        <p:txBody>
          <a:bodyPr/>
          <a:lstStyle/>
          <a:p>
            <a:pPr algn="ctr"/>
            <a:r>
              <a:rPr lang="cs-CZ" altLang="cs-CZ" sz="3600" dirty="0" smtClean="0">
                <a:solidFill>
                  <a:srgbClr val="002060"/>
                </a:solidFill>
              </a:rPr>
              <a:t>Kontrola veřejných zakázek II – praktické příklady</a:t>
            </a:r>
            <a:endParaRPr lang="cs-CZ" altLang="cs-CZ" sz="3600" dirty="0"/>
          </a:p>
        </p:txBody>
      </p:sp>
      <p:sp>
        <p:nvSpPr>
          <p:cNvPr id="2" name="Zástupný symbol pro zápatí 1"/>
          <p:cNvSpPr>
            <a:spLocks noGrp="1"/>
          </p:cNvSpPr>
          <p:nvPr>
            <p:ph type="ftr" sz="quarter" idx="3"/>
          </p:nvPr>
        </p:nvSpPr>
        <p:spPr/>
        <p:txBody>
          <a:bodyPr/>
          <a:lstStyle/>
          <a:p>
            <a:endParaRPr lang="cs-CZ" alt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sz="2000" dirty="0"/>
              <a:t>ŘO zvolily různý přístup k implementaci MP</a:t>
            </a:r>
          </a:p>
          <a:p>
            <a:r>
              <a:rPr lang="cs-CZ" sz="2000" dirty="0"/>
              <a:t>P</a:t>
            </a:r>
            <a:r>
              <a:rPr lang="cs-CZ" sz="2000" dirty="0" smtClean="0"/>
              <a:t>ravidla </a:t>
            </a:r>
            <a:r>
              <a:rPr lang="cs-CZ" sz="2000" dirty="0"/>
              <a:t>OP nesmí být méně </a:t>
            </a:r>
            <a:r>
              <a:rPr lang="cs-CZ" sz="2000" dirty="0" smtClean="0"/>
              <a:t>přísná</a:t>
            </a:r>
          </a:p>
          <a:p>
            <a:r>
              <a:rPr lang="cs-CZ" sz="2000" dirty="0" smtClean="0"/>
              <a:t>Příklady zpřísnění PVD oproti MP: </a:t>
            </a:r>
          </a:p>
          <a:p>
            <a:r>
              <a:rPr lang="cs-CZ" sz="2000" dirty="0" smtClean="0"/>
              <a:t>OP </a:t>
            </a:r>
            <a:r>
              <a:rPr lang="cs-CZ" sz="2000" dirty="0"/>
              <a:t>PIK: výběrové řízení nelze zahájit uzavřenou výzvou ani u </a:t>
            </a:r>
            <a:r>
              <a:rPr lang="cs-CZ" sz="2000" dirty="0" smtClean="0"/>
              <a:t>zakázek malého rozsahu, </a:t>
            </a:r>
            <a:r>
              <a:rPr lang="cs-CZ" sz="2000" dirty="0"/>
              <a:t>není uvedena možnost vyjednávání o nabídkách, nelze omezovat počet dodavatelů atd.</a:t>
            </a:r>
          </a:p>
          <a:p>
            <a:r>
              <a:rPr lang="cs-CZ" sz="2000" dirty="0"/>
              <a:t>Proč ŘO volí přísnější přístup? </a:t>
            </a:r>
          </a:p>
          <a:p>
            <a:r>
              <a:rPr lang="cs-CZ" sz="2000" dirty="0"/>
              <a:t>Zajistí přísnější pravidla účelnější vynaložení dotačních prostředků?</a:t>
            </a:r>
          </a:p>
          <a:p>
            <a:r>
              <a:rPr lang="cs-CZ" sz="2000" dirty="0"/>
              <a:t>Každý OP má částečně odchylná PVD</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596788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sz="2600" dirty="0"/>
              <a:t>Kdo zadává dle </a:t>
            </a:r>
            <a:r>
              <a:rPr lang="cs-CZ" sz="2600" dirty="0" smtClean="0"/>
              <a:t>ZZVZ, </a:t>
            </a:r>
            <a:r>
              <a:rPr lang="cs-CZ" sz="2600" dirty="0"/>
              <a:t>kdo dle MP?</a:t>
            </a:r>
          </a:p>
          <a:p>
            <a:r>
              <a:rPr lang="cs-CZ" sz="2600" dirty="0"/>
              <a:t>Dle </a:t>
            </a:r>
            <a:r>
              <a:rPr lang="cs-CZ" sz="2600" dirty="0" smtClean="0"/>
              <a:t>ZZVZ </a:t>
            </a:r>
            <a:r>
              <a:rPr lang="cs-CZ" sz="2600" dirty="0"/>
              <a:t>zadávají subjekty v zákoně výslovně uvedené:</a:t>
            </a:r>
          </a:p>
          <a:p>
            <a:pPr lvl="1"/>
            <a:r>
              <a:rPr lang="cs-CZ" dirty="0"/>
              <a:t>Veřejní zadavatelé</a:t>
            </a:r>
          </a:p>
          <a:p>
            <a:pPr lvl="1"/>
            <a:r>
              <a:rPr lang="cs-CZ" dirty="0"/>
              <a:t>„Sektoroví“ zadavatelé</a:t>
            </a:r>
          </a:p>
          <a:p>
            <a:pPr lvl="1"/>
            <a:r>
              <a:rPr lang="cs-CZ" dirty="0"/>
              <a:t>„Dotovaní“ zadavatelé</a:t>
            </a:r>
          </a:p>
          <a:p>
            <a:r>
              <a:rPr lang="cs-CZ" sz="2600" dirty="0"/>
              <a:t>Může příjemce dobrovolně zvolit postup dle </a:t>
            </a:r>
            <a:r>
              <a:rPr lang="cs-CZ" sz="2600" dirty="0" smtClean="0"/>
              <a:t>ZZVZ</a:t>
            </a:r>
            <a:r>
              <a:rPr lang="cs-CZ" sz="2600" dirty="0" smtClean="0"/>
              <a:t>?</a:t>
            </a:r>
            <a:endParaRPr lang="cs-CZ" sz="26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33104922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086" y="752168"/>
            <a:ext cx="8086635" cy="726103"/>
          </a:xfrm>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24337" y="1575260"/>
            <a:ext cx="8082321" cy="4766545"/>
          </a:xfrm>
        </p:spPr>
        <p:txBody>
          <a:bodyPr/>
          <a:lstStyle/>
          <a:p>
            <a:r>
              <a:rPr lang="cs-CZ" dirty="0"/>
              <a:t>Dřívější PVD OPPI: </a:t>
            </a:r>
          </a:p>
          <a:p>
            <a:pPr lvl="1"/>
            <a:r>
              <a:rPr lang="cs-CZ" sz="2000" i="1" dirty="0"/>
              <a:t>Má-li žadatel povinnost postupovat dle PVD, nelze dobrovolně zvolit postup dle Zákona místo PVD</a:t>
            </a:r>
          </a:p>
          <a:p>
            <a:r>
              <a:rPr lang="cs-CZ" dirty="0"/>
              <a:t>Pravidla OPPI verze z roku 2008: </a:t>
            </a:r>
          </a:p>
          <a:p>
            <a:pPr lvl="1"/>
            <a:r>
              <a:rPr lang="cs-CZ" sz="2000" i="1" dirty="0"/>
              <a:t>Bez dodržení těchto pravidel nemohou být výdaje spojené se zakázkou považovány za způsobilé </a:t>
            </a:r>
          </a:p>
          <a:p>
            <a:pPr lvl="1"/>
            <a:r>
              <a:rPr lang="cs-CZ" sz="2000" i="1" dirty="0"/>
              <a:t>Dobrovolný postup podle zákona nenahrazuje splnění povinností dle PVD</a:t>
            </a:r>
          </a:p>
          <a:p>
            <a:r>
              <a:rPr lang="cs-CZ" dirty="0"/>
              <a:t>Pravidla OP VVV:</a:t>
            </a:r>
          </a:p>
          <a:p>
            <a:pPr lvl="1"/>
            <a:r>
              <a:rPr lang="cs-CZ" sz="2000" i="1" dirty="0"/>
              <a:t>Zadavatelé mohou při zadávání zakázek malé hodnoty nebo zakázek vyšší hodnoty zvolit přísnější postupy, než jaké jsou upravené v oddílech 12.2 a 12.3, včetně zadání takových zakázek v zadávacím řízení podle </a:t>
            </a:r>
            <a:r>
              <a:rPr lang="cs-CZ" sz="2000" i="1" dirty="0" smtClean="0"/>
              <a:t>ZVZ/ZZVZ</a:t>
            </a:r>
            <a:endParaRPr lang="cs-CZ" sz="2000" i="1"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4113358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Zakázky dle předpokládané hodnoty:</a:t>
            </a:r>
          </a:p>
          <a:p>
            <a:pPr lvl="1"/>
            <a:r>
              <a:rPr lang="cs-CZ" sz="2000" dirty="0">
                <a:solidFill>
                  <a:prstClr val="black"/>
                </a:solidFill>
              </a:rPr>
              <a:t>Zakázky </a:t>
            </a:r>
            <a:r>
              <a:rPr lang="cs-CZ" sz="2000" dirty="0" smtClean="0">
                <a:solidFill>
                  <a:prstClr val="black"/>
                </a:solidFill>
              </a:rPr>
              <a:t>malého rozsahu: </a:t>
            </a:r>
            <a:endParaRPr lang="cs-CZ" sz="2000" dirty="0">
              <a:solidFill>
                <a:prstClr val="black"/>
              </a:solidFill>
            </a:endParaRPr>
          </a:p>
          <a:p>
            <a:pPr lvl="2"/>
            <a:r>
              <a:rPr lang="cs-CZ" sz="2000" dirty="0">
                <a:solidFill>
                  <a:prstClr val="black"/>
                </a:solidFill>
              </a:rPr>
              <a:t>≤</a:t>
            </a:r>
            <a:r>
              <a:rPr lang="cs-CZ" sz="2000" dirty="0" smtClean="0">
                <a:solidFill>
                  <a:prstClr val="black"/>
                </a:solidFill>
              </a:rPr>
              <a:t> </a:t>
            </a:r>
            <a:r>
              <a:rPr lang="cs-CZ" sz="2000" dirty="0">
                <a:solidFill>
                  <a:prstClr val="black"/>
                </a:solidFill>
              </a:rPr>
              <a:t>2 mil. Kč dodávky a služby </a:t>
            </a:r>
          </a:p>
          <a:p>
            <a:pPr lvl="2"/>
            <a:r>
              <a:rPr lang="cs-CZ" sz="2000" dirty="0">
                <a:solidFill>
                  <a:prstClr val="black"/>
                </a:solidFill>
              </a:rPr>
              <a:t>≤</a:t>
            </a:r>
            <a:r>
              <a:rPr lang="cs-CZ" sz="2000" dirty="0" smtClean="0">
                <a:solidFill>
                  <a:prstClr val="black"/>
                </a:solidFill>
              </a:rPr>
              <a:t> </a:t>
            </a:r>
            <a:r>
              <a:rPr lang="cs-CZ" sz="2000" dirty="0">
                <a:solidFill>
                  <a:prstClr val="black"/>
                </a:solidFill>
              </a:rPr>
              <a:t>6 mil. Kč stavební práce</a:t>
            </a:r>
          </a:p>
          <a:p>
            <a:pPr lvl="1"/>
            <a:r>
              <a:rPr lang="cs-CZ" sz="2000" dirty="0">
                <a:solidFill>
                  <a:prstClr val="black"/>
                </a:solidFill>
              </a:rPr>
              <a:t>Zakázky vyšší hodnoty: </a:t>
            </a:r>
          </a:p>
          <a:p>
            <a:pPr lvl="2"/>
            <a:r>
              <a:rPr lang="cs-CZ" sz="2000" dirty="0">
                <a:solidFill>
                  <a:prstClr val="black"/>
                </a:solidFill>
              </a:rPr>
              <a:t>&gt;</a:t>
            </a:r>
            <a:r>
              <a:rPr lang="cs-CZ" sz="2000" dirty="0" smtClean="0">
                <a:solidFill>
                  <a:prstClr val="black"/>
                </a:solidFill>
              </a:rPr>
              <a:t> </a:t>
            </a:r>
            <a:r>
              <a:rPr lang="cs-CZ" sz="2000" dirty="0">
                <a:solidFill>
                  <a:prstClr val="black"/>
                </a:solidFill>
              </a:rPr>
              <a:t>2 mil. Kč dodávky a služby </a:t>
            </a:r>
          </a:p>
          <a:p>
            <a:pPr lvl="2"/>
            <a:r>
              <a:rPr lang="cs-CZ" sz="2000" dirty="0">
                <a:solidFill>
                  <a:prstClr val="black"/>
                </a:solidFill>
              </a:rPr>
              <a:t>&gt;</a:t>
            </a:r>
            <a:r>
              <a:rPr lang="cs-CZ" sz="2000" dirty="0" smtClean="0">
                <a:solidFill>
                  <a:prstClr val="black"/>
                </a:solidFill>
              </a:rPr>
              <a:t> </a:t>
            </a:r>
            <a:r>
              <a:rPr lang="cs-CZ" sz="2000" dirty="0">
                <a:solidFill>
                  <a:prstClr val="black"/>
                </a:solidFill>
              </a:rPr>
              <a:t>6 mil. Kč stavební práce</a:t>
            </a:r>
          </a:p>
          <a:p>
            <a:pPr lvl="0"/>
            <a:r>
              <a:rPr lang="cs-CZ" dirty="0">
                <a:solidFill>
                  <a:prstClr val="black"/>
                </a:solidFill>
              </a:rPr>
              <a:t>Možnost přímého nákupu mimo postupy MP:</a:t>
            </a:r>
          </a:p>
          <a:p>
            <a:pPr lvl="1"/>
            <a:r>
              <a:rPr lang="cs-CZ" sz="2000" dirty="0" smtClean="0">
                <a:solidFill>
                  <a:prstClr val="black"/>
                </a:solidFill>
              </a:rPr>
              <a:t>ZMR </a:t>
            </a:r>
            <a:r>
              <a:rPr lang="cs-CZ" sz="2000" dirty="0">
                <a:solidFill>
                  <a:prstClr val="black"/>
                </a:solidFill>
              </a:rPr>
              <a:t>&lt; 400 000 Kč pro zadavatele dle </a:t>
            </a:r>
            <a:r>
              <a:rPr lang="cs-CZ" sz="2000" dirty="0" smtClean="0">
                <a:solidFill>
                  <a:prstClr val="black"/>
                </a:solidFill>
              </a:rPr>
              <a:t>ZZVZ</a:t>
            </a:r>
            <a:endParaRPr lang="cs-CZ" sz="2000" dirty="0">
              <a:solidFill>
                <a:prstClr val="black"/>
              </a:solidFill>
            </a:endParaRPr>
          </a:p>
          <a:p>
            <a:pPr lvl="1"/>
            <a:r>
              <a:rPr lang="cs-CZ" sz="2000" dirty="0" smtClean="0">
                <a:solidFill>
                  <a:prstClr val="black"/>
                </a:solidFill>
              </a:rPr>
              <a:t>ZMR </a:t>
            </a:r>
            <a:r>
              <a:rPr lang="cs-CZ" sz="2000" dirty="0">
                <a:solidFill>
                  <a:prstClr val="black"/>
                </a:solidFill>
              </a:rPr>
              <a:t>&lt; 500 000 Kč jiní zadavatelé než dle </a:t>
            </a:r>
            <a:r>
              <a:rPr lang="cs-CZ" sz="2000" dirty="0" smtClean="0">
                <a:solidFill>
                  <a:prstClr val="black"/>
                </a:solidFill>
              </a:rPr>
              <a:t>ZZVZ</a:t>
            </a:r>
            <a:endParaRPr lang="cs-CZ" sz="2000"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319919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Způsoby zahájení výběrového řízení:</a:t>
            </a:r>
          </a:p>
          <a:p>
            <a:pPr lvl="1"/>
            <a:r>
              <a:rPr lang="cs-CZ" sz="2000" dirty="0">
                <a:solidFill>
                  <a:prstClr val="black"/>
                </a:solidFill>
              </a:rPr>
              <a:t>Otevřená výzva</a:t>
            </a:r>
          </a:p>
          <a:p>
            <a:pPr lvl="1"/>
            <a:r>
              <a:rPr lang="cs-CZ" sz="2000" dirty="0">
                <a:solidFill>
                  <a:prstClr val="black"/>
                </a:solidFill>
              </a:rPr>
              <a:t>Uzavřená výzva (pouze zakázky </a:t>
            </a:r>
            <a:r>
              <a:rPr lang="cs-CZ" sz="2000" dirty="0" smtClean="0">
                <a:solidFill>
                  <a:prstClr val="black"/>
                </a:solidFill>
              </a:rPr>
              <a:t>malého rozsahu)</a:t>
            </a:r>
            <a:endParaRPr lang="cs-CZ" sz="2000" dirty="0">
              <a:solidFill>
                <a:prstClr val="black"/>
              </a:solidFill>
            </a:endParaRPr>
          </a:p>
          <a:p>
            <a:pPr lvl="1"/>
            <a:r>
              <a:rPr lang="cs-CZ" sz="2000" dirty="0">
                <a:solidFill>
                  <a:prstClr val="black"/>
                </a:solidFill>
              </a:rPr>
              <a:t>Elektronické tržiště</a:t>
            </a:r>
          </a:p>
          <a:p>
            <a:r>
              <a:rPr lang="cs-CZ" dirty="0">
                <a:solidFill>
                  <a:prstClr val="black"/>
                </a:solidFill>
              </a:rPr>
              <a:t>Zpřísnění oproti MP u některých OP:</a:t>
            </a:r>
          </a:p>
          <a:p>
            <a:pPr lvl="1"/>
            <a:r>
              <a:rPr lang="cs-CZ" sz="2000" dirty="0">
                <a:solidFill>
                  <a:prstClr val="black"/>
                </a:solidFill>
              </a:rPr>
              <a:t>OP PIK: VŘ pro zakázku </a:t>
            </a:r>
            <a:r>
              <a:rPr lang="cs-CZ" sz="2000" dirty="0" smtClean="0">
                <a:solidFill>
                  <a:prstClr val="black"/>
                </a:solidFill>
              </a:rPr>
              <a:t>malého rozsahu </a:t>
            </a:r>
            <a:r>
              <a:rPr lang="cs-CZ" sz="2000" dirty="0">
                <a:solidFill>
                  <a:prstClr val="black"/>
                </a:solidFill>
              </a:rPr>
              <a:t>nelze zahájit uzavřenou výzvou</a:t>
            </a:r>
          </a:p>
          <a:p>
            <a:pPr lvl="1"/>
            <a:r>
              <a:rPr lang="cs-CZ" sz="2000" dirty="0">
                <a:solidFill>
                  <a:prstClr val="black"/>
                </a:solidFill>
              </a:rPr>
              <a:t>OPŽP: V rámci uzavřené výzvy musí veřejný zadavatel tuto výzvu uveřejnit na profilu (?)</a:t>
            </a:r>
          </a:p>
          <a:p>
            <a:pPr lvl="1"/>
            <a:r>
              <a:rPr lang="cs-CZ" sz="2000" dirty="0">
                <a:solidFill>
                  <a:prstClr val="black"/>
                </a:solidFill>
              </a:rPr>
              <a:t>PRV: V uzavřené výzvě vyzývá zadavatel písemnou výzvou nejméně 3 zájemce k podání nabídky. ...Zadavatel vybírá dodavatele z minimálně tří obdržených nabídek</a:t>
            </a:r>
            <a:r>
              <a:rPr lang="cs-CZ" sz="2000" dirty="0" smtClean="0">
                <a:solidFill>
                  <a:prstClr val="black"/>
                </a:solidFill>
              </a:rPr>
              <a:t>...</a:t>
            </a:r>
            <a:endParaRPr lang="cs-CZ" sz="2000"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082257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sz="2200" dirty="0">
                <a:solidFill>
                  <a:prstClr val="black"/>
                </a:solidFill>
              </a:rPr>
              <a:t>Stanovení finančních oprav</a:t>
            </a:r>
          </a:p>
          <a:p>
            <a:pPr lvl="0"/>
            <a:r>
              <a:rPr lang="cs-CZ" sz="2200" dirty="0">
                <a:solidFill>
                  <a:prstClr val="black"/>
                </a:solidFill>
              </a:rPr>
              <a:t>Rozhodnutí Evropské komise C(2013) 9527 (tzv. COCOF)</a:t>
            </a:r>
          </a:p>
          <a:p>
            <a:pPr lvl="0"/>
            <a:r>
              <a:rPr lang="cs-CZ" sz="2200" dirty="0">
                <a:solidFill>
                  <a:prstClr val="black"/>
                </a:solidFill>
              </a:rPr>
              <a:t>Zohlednit závažnost porušení pravidel a zásadu </a:t>
            </a:r>
            <a:r>
              <a:rPr lang="cs-CZ" sz="2200" dirty="0" smtClean="0">
                <a:solidFill>
                  <a:prstClr val="black"/>
                </a:solidFill>
              </a:rPr>
              <a:t>přiměřenosti</a:t>
            </a:r>
            <a:endParaRPr lang="cs-CZ" sz="2200" dirty="0">
              <a:solidFill>
                <a:prstClr val="black"/>
              </a:solidFill>
            </a:endParaRPr>
          </a:p>
          <a:p>
            <a:pPr lvl="0"/>
            <a:r>
              <a:rPr lang="cs-CZ" sz="2200" dirty="0">
                <a:solidFill>
                  <a:prstClr val="black"/>
                </a:solidFill>
              </a:rPr>
              <a:t>Porušení </a:t>
            </a:r>
            <a:r>
              <a:rPr lang="cs-CZ" sz="2200" dirty="0" smtClean="0">
                <a:solidFill>
                  <a:prstClr val="black"/>
                </a:solidFill>
              </a:rPr>
              <a:t>formální </a:t>
            </a:r>
            <a:r>
              <a:rPr lang="cs-CZ" sz="2200" dirty="0">
                <a:solidFill>
                  <a:prstClr val="black"/>
                </a:solidFill>
              </a:rPr>
              <a:t>povahy bez </a:t>
            </a:r>
            <a:r>
              <a:rPr lang="cs-CZ" sz="2200" dirty="0" smtClean="0">
                <a:solidFill>
                  <a:prstClr val="black"/>
                </a:solidFill>
              </a:rPr>
              <a:t>finanční </a:t>
            </a:r>
            <a:r>
              <a:rPr lang="cs-CZ" sz="2200" dirty="0">
                <a:solidFill>
                  <a:prstClr val="black"/>
                </a:solidFill>
              </a:rPr>
              <a:t>opravy</a:t>
            </a:r>
          </a:p>
          <a:p>
            <a:pPr lvl="0"/>
            <a:r>
              <a:rPr lang="cs-CZ" sz="2200" dirty="0">
                <a:solidFill>
                  <a:prstClr val="black"/>
                </a:solidFill>
              </a:rPr>
              <a:t>Nejzávažnější porušení </a:t>
            </a:r>
            <a:r>
              <a:rPr lang="cs-CZ" sz="2200" dirty="0" smtClean="0">
                <a:solidFill>
                  <a:prstClr val="black"/>
                </a:solidFill>
              </a:rPr>
              <a:t>(až 100 </a:t>
            </a:r>
            <a:r>
              <a:rPr lang="cs-CZ" sz="2200" dirty="0">
                <a:solidFill>
                  <a:prstClr val="black"/>
                </a:solidFill>
              </a:rPr>
              <a:t>% hodnoty zakázky):</a:t>
            </a:r>
          </a:p>
          <a:p>
            <a:pPr lvl="1"/>
            <a:r>
              <a:rPr lang="cs-CZ" sz="2000" dirty="0">
                <a:solidFill>
                  <a:prstClr val="black"/>
                </a:solidFill>
              </a:rPr>
              <a:t>Zakázka zadána bez uveřejnění či odeslání oznámení</a:t>
            </a:r>
          </a:p>
          <a:p>
            <a:pPr lvl="1"/>
            <a:r>
              <a:rPr lang="cs-CZ" sz="2000" dirty="0">
                <a:solidFill>
                  <a:prstClr val="black"/>
                </a:solidFill>
              </a:rPr>
              <a:t>Umělé rozdělení předmětu zakázky pod limity stanovené MP</a:t>
            </a:r>
          </a:p>
          <a:p>
            <a:pPr lvl="1"/>
            <a:r>
              <a:rPr lang="cs-CZ" sz="2000" dirty="0">
                <a:solidFill>
                  <a:prstClr val="black"/>
                </a:solidFill>
              </a:rPr>
              <a:t>Při zadání zakázky nastal střet </a:t>
            </a:r>
            <a:r>
              <a:rPr lang="cs-CZ" sz="2000" dirty="0" smtClean="0">
                <a:solidFill>
                  <a:prstClr val="black"/>
                </a:solidFill>
              </a:rPr>
              <a:t>zájmů</a:t>
            </a: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3083180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Postupy kontrolních orgánů</a:t>
            </a:r>
            <a:endParaRPr lang="cs-CZ" dirty="0"/>
          </a:p>
        </p:txBody>
      </p:sp>
      <p:sp>
        <p:nvSpPr>
          <p:cNvPr id="3" name="Zástupný symbol pro obsah 2"/>
          <p:cNvSpPr>
            <a:spLocks noGrp="1"/>
          </p:cNvSpPr>
          <p:nvPr>
            <p:ph idx="1"/>
          </p:nvPr>
        </p:nvSpPr>
        <p:spPr/>
        <p:txBody>
          <a:bodyPr/>
          <a:lstStyle/>
          <a:p>
            <a:r>
              <a:rPr lang="cs-CZ" dirty="0"/>
              <a:t>Kdo může kontrolovat zadání VZ v rámci projektu</a:t>
            </a:r>
          </a:p>
          <a:p>
            <a:pPr lvl="1"/>
            <a:r>
              <a:rPr lang="cs-CZ" sz="2000" dirty="0"/>
              <a:t>ŘO</a:t>
            </a:r>
          </a:p>
          <a:p>
            <a:pPr lvl="1"/>
            <a:r>
              <a:rPr lang="cs-CZ" sz="2000" dirty="0"/>
              <a:t>AO MF</a:t>
            </a:r>
          </a:p>
          <a:p>
            <a:pPr lvl="1"/>
            <a:r>
              <a:rPr lang="cs-CZ" sz="2000" dirty="0"/>
              <a:t>NKÚ</a:t>
            </a:r>
          </a:p>
          <a:p>
            <a:pPr lvl="1"/>
            <a:r>
              <a:rPr lang="cs-CZ" sz="2000" dirty="0"/>
              <a:t>ÚOHS</a:t>
            </a:r>
          </a:p>
          <a:p>
            <a:pPr lvl="1"/>
            <a:r>
              <a:rPr lang="cs-CZ" sz="2000" dirty="0"/>
              <a:t>FÚ</a:t>
            </a:r>
          </a:p>
          <a:p>
            <a:pPr lvl="1"/>
            <a:r>
              <a:rPr lang="cs-CZ" sz="2000" dirty="0"/>
              <a:t>EÚD</a:t>
            </a:r>
          </a:p>
          <a:p>
            <a:pPr lvl="1"/>
            <a:r>
              <a:rPr lang="cs-CZ" sz="2000" dirty="0"/>
              <a:t>OLAF</a:t>
            </a:r>
          </a:p>
          <a:p>
            <a:r>
              <a:rPr lang="cs-CZ" dirty="0"/>
              <a:t>Výsledky kontrol se mohou podstatně </a:t>
            </a:r>
            <a:r>
              <a:rPr lang="cs-CZ" dirty="0" smtClean="0"/>
              <a:t>lišit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095545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56829"/>
            <a:ext cx="8086635" cy="747505"/>
          </a:xfrm>
        </p:spPr>
        <p:txBody>
          <a:bodyPr/>
          <a:lstStyle/>
          <a:p>
            <a:r>
              <a:rPr lang="cs-CZ" dirty="0">
                <a:solidFill>
                  <a:srgbClr val="002060"/>
                </a:solidFill>
              </a:rPr>
              <a:t>Postupy </a:t>
            </a:r>
            <a:r>
              <a:rPr lang="cs-CZ" dirty="0" smtClean="0">
                <a:solidFill>
                  <a:srgbClr val="002060"/>
                </a:solidFill>
              </a:rPr>
              <a:t>kontrolních orgánů</a:t>
            </a:r>
            <a:endParaRPr lang="cs-CZ" dirty="0"/>
          </a:p>
        </p:txBody>
      </p:sp>
      <p:sp>
        <p:nvSpPr>
          <p:cNvPr id="3" name="Zástupný symbol pro obsah 2"/>
          <p:cNvSpPr>
            <a:spLocks noGrp="1"/>
          </p:cNvSpPr>
          <p:nvPr>
            <p:ph idx="1"/>
          </p:nvPr>
        </p:nvSpPr>
        <p:spPr>
          <a:xfrm>
            <a:off x="480092" y="1634255"/>
            <a:ext cx="8082321" cy="4722300"/>
          </a:xfrm>
        </p:spPr>
        <p:txBody>
          <a:bodyPr/>
          <a:lstStyle/>
          <a:p>
            <a:pPr lvl="0"/>
            <a:r>
              <a:rPr lang="cs-CZ" sz="2800" dirty="0">
                <a:solidFill>
                  <a:prstClr val="black"/>
                </a:solidFill>
              </a:rPr>
              <a:t>Co tvoří předmět jedné VZ? </a:t>
            </a:r>
          </a:p>
          <a:p>
            <a:pPr lvl="0"/>
            <a:r>
              <a:rPr lang="cs-CZ" sz="2800" dirty="0" smtClean="0">
                <a:solidFill>
                  <a:prstClr val="black"/>
                </a:solidFill>
              </a:rPr>
              <a:t>Odpověď </a:t>
            </a:r>
            <a:r>
              <a:rPr lang="cs-CZ" sz="2800" dirty="0">
                <a:solidFill>
                  <a:prstClr val="black"/>
                </a:solidFill>
              </a:rPr>
              <a:t>v </a:t>
            </a:r>
            <a:r>
              <a:rPr lang="cs-CZ" sz="2800" dirty="0" smtClean="0">
                <a:solidFill>
                  <a:prstClr val="black"/>
                </a:solidFill>
              </a:rPr>
              <a:t>ZZVZ nenalezneme</a:t>
            </a:r>
            <a:endParaRPr lang="cs-CZ" sz="2800" dirty="0">
              <a:solidFill>
                <a:prstClr val="black"/>
              </a:solidFill>
            </a:endParaRPr>
          </a:p>
          <a:p>
            <a:pPr lvl="0"/>
            <a:r>
              <a:rPr lang="cs-CZ" sz="2800" dirty="0">
                <a:solidFill>
                  <a:prstClr val="black"/>
                </a:solidFill>
              </a:rPr>
              <a:t>Věcná, místní a časová souvislost plnění, popř. funkční </a:t>
            </a:r>
            <a:r>
              <a:rPr lang="cs-CZ" sz="2800" dirty="0" smtClean="0">
                <a:solidFill>
                  <a:prstClr val="black"/>
                </a:solidFill>
              </a:rPr>
              <a:t>celek</a:t>
            </a:r>
            <a:endParaRPr lang="cs-CZ" sz="2800" dirty="0">
              <a:solidFill>
                <a:prstClr val="black"/>
              </a:solidFill>
            </a:endParaRPr>
          </a:p>
          <a:p>
            <a:r>
              <a:rPr lang="cs-CZ" sz="2800" dirty="0">
                <a:solidFill>
                  <a:prstClr val="black"/>
                </a:solidFill>
              </a:rPr>
              <a:t>Kontrolní orgány mají </a:t>
            </a:r>
            <a:r>
              <a:rPr lang="cs-CZ" sz="2800" dirty="0" smtClean="0">
                <a:solidFill>
                  <a:prstClr val="black"/>
                </a:solidFill>
              </a:rPr>
              <a:t>často odlišný </a:t>
            </a:r>
            <a:r>
              <a:rPr lang="cs-CZ" sz="2800" dirty="0" smtClean="0">
                <a:solidFill>
                  <a:prstClr val="black"/>
                </a:solidFill>
              </a:rPr>
              <a:t>pohled, </a:t>
            </a:r>
            <a:r>
              <a:rPr lang="cs-CZ" sz="2800" dirty="0">
                <a:solidFill>
                  <a:prstClr val="black"/>
                </a:solidFill>
              </a:rPr>
              <a:t>než příjemce</a:t>
            </a:r>
          </a:p>
          <a:p>
            <a:pPr marL="0" indent="0">
              <a:buNone/>
            </a:pPr>
            <a:endParaRPr lang="cs-CZ" sz="2800" dirty="0">
              <a:solidFill>
                <a:prstClr val="black"/>
              </a:solidFill>
            </a:endParaRP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1238158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756830"/>
            <a:ext cx="8086635" cy="777002"/>
          </a:xfrm>
        </p:spPr>
        <p:txBody>
          <a:bodyPr/>
          <a:lstStyle/>
          <a:p>
            <a:r>
              <a:rPr lang="cs-CZ" dirty="0">
                <a:solidFill>
                  <a:srgbClr val="002060"/>
                </a:solidFill>
              </a:rPr>
              <a:t>Postupy kontrolních orgánů </a:t>
            </a:r>
            <a:endParaRPr lang="cs-CZ" dirty="0"/>
          </a:p>
        </p:txBody>
      </p:sp>
      <p:sp>
        <p:nvSpPr>
          <p:cNvPr id="3" name="Zástupný symbol pro obsah 2"/>
          <p:cNvSpPr>
            <a:spLocks noGrp="1"/>
          </p:cNvSpPr>
          <p:nvPr>
            <p:ph idx="1"/>
          </p:nvPr>
        </p:nvSpPr>
        <p:spPr>
          <a:xfrm>
            <a:off x="509589" y="1590009"/>
            <a:ext cx="8082321" cy="4692804"/>
          </a:xfrm>
        </p:spPr>
        <p:txBody>
          <a:bodyPr/>
          <a:lstStyle/>
          <a:p>
            <a:r>
              <a:rPr lang="cs-CZ" sz="2000" dirty="0">
                <a:solidFill>
                  <a:prstClr val="black"/>
                </a:solidFill>
              </a:rPr>
              <a:t>Projekt OPVK:</a:t>
            </a:r>
          </a:p>
          <a:p>
            <a:pPr lvl="1"/>
            <a:r>
              <a:rPr lang="cs-CZ" sz="1800" dirty="0">
                <a:solidFill>
                  <a:prstClr val="black"/>
                </a:solidFill>
              </a:rPr>
              <a:t>P</a:t>
            </a:r>
            <a:r>
              <a:rPr lang="cs-CZ" sz="1800" dirty="0" smtClean="0">
                <a:solidFill>
                  <a:prstClr val="black"/>
                </a:solidFill>
              </a:rPr>
              <a:t>ořízena </a:t>
            </a:r>
            <a:r>
              <a:rPr lang="cs-CZ" sz="1800" dirty="0">
                <a:solidFill>
                  <a:prstClr val="black"/>
                </a:solidFill>
              </a:rPr>
              <a:t>různá plnění za méně než 200 tis. Kč</a:t>
            </a:r>
          </a:p>
          <a:p>
            <a:pPr lvl="1"/>
            <a:r>
              <a:rPr lang="cs-CZ" sz="1800" dirty="0">
                <a:solidFill>
                  <a:prstClr val="black"/>
                </a:solidFill>
              </a:rPr>
              <a:t>Email ŘO: „Žádost o platbu a celková výše dotace je Vám krácena o nezpůsobilé výdaje: baterie do NTB, specializovaný SW a datové úložiště. Porušení Příručky, kap. Dělení zakázek. Jde o související plnění např. s PC, NTB, a proto měla být plnění sečtena za celou MU a vyhlášeno VŘ v součtovém režimu.“</a:t>
            </a:r>
          </a:p>
          <a:p>
            <a:pPr lvl="1"/>
            <a:r>
              <a:rPr lang="cs-CZ" sz="1800" dirty="0">
                <a:solidFill>
                  <a:prstClr val="black"/>
                </a:solidFill>
              </a:rPr>
              <a:t>Příjemce podal </a:t>
            </a:r>
            <a:r>
              <a:rPr lang="cs-CZ" sz="1800" dirty="0" smtClean="0">
                <a:solidFill>
                  <a:prstClr val="black"/>
                </a:solidFill>
              </a:rPr>
              <a:t>námitky</a:t>
            </a:r>
            <a:endParaRPr lang="cs-CZ" sz="1800" dirty="0">
              <a:solidFill>
                <a:prstClr val="black"/>
              </a:solidFill>
            </a:endParaRPr>
          </a:p>
          <a:p>
            <a:pPr lvl="1"/>
            <a:r>
              <a:rPr lang="cs-CZ" sz="1800" dirty="0">
                <a:solidFill>
                  <a:prstClr val="black"/>
                </a:solidFill>
              </a:rPr>
              <a:t>Zadavatel není povinen sčítat nesouvisející či nepředvídatelná plnění</a:t>
            </a:r>
          </a:p>
          <a:p>
            <a:pPr lvl="1"/>
            <a:r>
              <a:rPr lang="cs-CZ" sz="1800" dirty="0">
                <a:solidFill>
                  <a:prstClr val="black"/>
                </a:solidFill>
              </a:rPr>
              <a:t>Baterie do NTB byla pořízena zcela neplánovaně – </a:t>
            </a:r>
            <a:r>
              <a:rPr lang="cs-CZ" sz="1800" dirty="0" smtClean="0">
                <a:solidFill>
                  <a:prstClr val="black"/>
                </a:solidFill>
              </a:rPr>
              <a:t>porucha</a:t>
            </a:r>
            <a:endParaRPr lang="cs-CZ" sz="1800" dirty="0">
              <a:solidFill>
                <a:prstClr val="black"/>
              </a:solidFill>
            </a:endParaRPr>
          </a:p>
          <a:p>
            <a:pPr lvl="1"/>
            <a:r>
              <a:rPr lang="cs-CZ" sz="1800" dirty="0">
                <a:solidFill>
                  <a:prstClr val="black"/>
                </a:solidFill>
              </a:rPr>
              <a:t>SW chráněn výhradními právy – dodáván jediným dodavatelem </a:t>
            </a:r>
          </a:p>
          <a:p>
            <a:pPr lvl="1"/>
            <a:r>
              <a:rPr lang="cs-CZ" sz="1800" dirty="0">
                <a:solidFill>
                  <a:prstClr val="black"/>
                </a:solidFill>
              </a:rPr>
              <a:t>Nelze „sčítat“ s datovým úložištěm a baterií do NTB</a:t>
            </a:r>
          </a:p>
          <a:p>
            <a:pPr lvl="1"/>
            <a:r>
              <a:rPr lang="cs-CZ" sz="1800" dirty="0">
                <a:solidFill>
                  <a:prstClr val="black"/>
                </a:solidFill>
              </a:rPr>
              <a:t>Nejedná se o jednu VZ tvořenou </a:t>
            </a:r>
            <a:r>
              <a:rPr lang="cs-CZ" sz="1800" dirty="0" smtClean="0">
                <a:solidFill>
                  <a:prstClr val="black"/>
                </a:solidFill>
              </a:rPr>
              <a:t>souvisejícími </a:t>
            </a:r>
            <a:r>
              <a:rPr lang="cs-CZ" sz="1800" dirty="0">
                <a:solidFill>
                  <a:prstClr val="black"/>
                </a:solidFill>
              </a:rPr>
              <a:t>plněními</a:t>
            </a:r>
          </a:p>
          <a:p>
            <a:pPr lvl="1"/>
            <a:r>
              <a:rPr lang="cs-CZ" sz="1800" dirty="0">
                <a:solidFill>
                  <a:prstClr val="black"/>
                </a:solidFill>
              </a:rPr>
              <a:t>Námitkám v plném rozsahu vyhověno</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3380890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797993"/>
            <a:ext cx="8086635" cy="647700"/>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482293" y="1542197"/>
            <a:ext cx="8082321" cy="4763069"/>
          </a:xfrm>
        </p:spPr>
        <p:txBody>
          <a:bodyPr/>
          <a:lstStyle/>
          <a:p>
            <a:r>
              <a:rPr lang="cs-CZ" dirty="0" smtClean="0"/>
              <a:t>Nákup </a:t>
            </a:r>
            <a:r>
              <a:rPr lang="cs-CZ" dirty="0"/>
              <a:t>p</a:t>
            </a:r>
            <a:r>
              <a:rPr lang="cs-CZ" dirty="0" smtClean="0"/>
              <a:t>řístrojů pro 2 projekty OP VaVpI – VŠB Ostrava</a:t>
            </a:r>
            <a:endParaRPr lang="cs-CZ" dirty="0"/>
          </a:p>
          <a:p>
            <a:r>
              <a:rPr lang="cs-CZ" dirty="0" smtClean="0"/>
              <a:t>ÚOHS-S0351/2014 ze dne 26. 8. 2015</a:t>
            </a:r>
            <a:r>
              <a:rPr lang="cs-CZ" dirty="0"/>
              <a:t>	</a:t>
            </a:r>
            <a:endParaRPr lang="cs-CZ" dirty="0" smtClean="0"/>
          </a:p>
          <a:p>
            <a:r>
              <a:rPr lang="cs-CZ" dirty="0" smtClean="0"/>
              <a:t>Přístroje pořízeny jako 26 VZMR</a:t>
            </a:r>
          </a:p>
          <a:p>
            <a:r>
              <a:rPr lang="cs-CZ" dirty="0" smtClean="0"/>
              <a:t>Zadavatel neoprávněně rozdělil předmět VZ</a:t>
            </a:r>
          </a:p>
          <a:p>
            <a:r>
              <a:rPr lang="cs-CZ" dirty="0"/>
              <a:t>ÚOHS </a:t>
            </a:r>
            <a:r>
              <a:rPr lang="cs-CZ" dirty="0" smtClean="0"/>
              <a:t>posuzoval </a:t>
            </a:r>
            <a:r>
              <a:rPr lang="cs-CZ" dirty="0" smtClean="0"/>
              <a:t>věcné, funkční a technologické souvislosti jednotlivých přístrojů</a:t>
            </a:r>
            <a:endParaRPr lang="cs-CZ" dirty="0"/>
          </a:p>
          <a:p>
            <a:r>
              <a:rPr lang="cs-CZ" dirty="0" smtClean="0"/>
              <a:t>Otázky ÚOHS:</a:t>
            </a:r>
          </a:p>
          <a:p>
            <a:pPr lvl="1"/>
            <a:r>
              <a:rPr lang="cs-CZ" sz="2000" dirty="0" smtClean="0"/>
              <a:t>K čemu slouží jednotlivé přístroje z hlediska jejich funkce?</a:t>
            </a:r>
          </a:p>
          <a:p>
            <a:pPr lvl="1"/>
            <a:r>
              <a:rPr lang="cs-CZ" sz="2000" dirty="0" smtClean="0"/>
              <a:t>Jak a podle čeho byly přístroje rozděleny do 26 VZMR?</a:t>
            </a:r>
          </a:p>
          <a:p>
            <a:pPr lvl="1"/>
            <a:r>
              <a:rPr lang="cs-CZ" sz="2000" dirty="0" smtClean="0"/>
              <a:t>Pro která pracoviště/laboratoře byly přístroje pořizovány?</a:t>
            </a:r>
          </a:p>
          <a:p>
            <a:pPr lvl="1"/>
            <a:r>
              <a:rPr lang="cs-CZ" sz="2000" dirty="0" smtClean="0"/>
              <a:t>Čím se zabývají jednotlivá pracoviště?</a:t>
            </a:r>
          </a:p>
          <a:p>
            <a:pPr lvl="1"/>
            <a:r>
              <a:rPr lang="cs-CZ" sz="2000" dirty="0" smtClean="0"/>
              <a:t>Co bylo či mělo být výsledkem bádání na přístrojích?</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145186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p:txBody>
          <a:bodyPr/>
          <a:lstStyle/>
          <a:p>
            <a:r>
              <a:rPr lang="cs-CZ" dirty="0" smtClean="0"/>
              <a:t>Právní předpisy, zdroje informací</a:t>
            </a:r>
          </a:p>
          <a:p>
            <a:r>
              <a:rPr lang="cs-CZ" dirty="0" smtClean="0"/>
              <a:t>Dotované veřejné zakázky</a:t>
            </a:r>
          </a:p>
          <a:p>
            <a:r>
              <a:rPr lang="cs-CZ" dirty="0" smtClean="0"/>
              <a:t>Kontroly dotovaných veřejných zakázek</a:t>
            </a:r>
          </a:p>
          <a:p>
            <a:r>
              <a:rPr lang="cs-CZ" dirty="0" smtClean="0"/>
              <a:t>Soudní přezkum</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516712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811641"/>
            <a:ext cx="8086635" cy="647700"/>
          </a:xfrm>
        </p:spPr>
        <p:txBody>
          <a:bodyPr/>
          <a:lstStyle/>
          <a:p>
            <a:r>
              <a:rPr lang="cs-CZ" dirty="0" smtClean="0">
                <a:solidFill>
                  <a:srgbClr val="002060"/>
                </a:solidFill>
              </a:rPr>
              <a:t>Postupy kontrolních orgánů</a:t>
            </a:r>
            <a:endParaRPr lang="cs-CZ" dirty="0"/>
          </a:p>
        </p:txBody>
      </p:sp>
      <p:sp>
        <p:nvSpPr>
          <p:cNvPr id="3" name="Zástupný symbol pro obsah 2"/>
          <p:cNvSpPr>
            <a:spLocks noGrp="1"/>
          </p:cNvSpPr>
          <p:nvPr>
            <p:ph idx="1"/>
          </p:nvPr>
        </p:nvSpPr>
        <p:spPr>
          <a:xfrm>
            <a:off x="495941" y="1621927"/>
            <a:ext cx="8082321" cy="4628747"/>
          </a:xfrm>
        </p:spPr>
        <p:txBody>
          <a:bodyPr/>
          <a:lstStyle/>
          <a:p>
            <a:r>
              <a:rPr lang="cs-CZ" dirty="0" smtClean="0"/>
              <a:t>Zadavatel </a:t>
            </a:r>
            <a:r>
              <a:rPr lang="cs-CZ" dirty="0" smtClean="0"/>
              <a:t>argumentoval - </a:t>
            </a:r>
            <a:r>
              <a:rPr lang="cs-CZ" dirty="0" smtClean="0"/>
              <a:t>přístroje spolu nesouvisely</a:t>
            </a:r>
          </a:p>
          <a:p>
            <a:r>
              <a:rPr lang="cs-CZ" dirty="0" smtClean="0"/>
              <a:t>Dle zadavatele </a:t>
            </a:r>
            <a:r>
              <a:rPr lang="cs-CZ" dirty="0" smtClean="0"/>
              <a:t>šlo o</a:t>
            </a:r>
            <a:r>
              <a:rPr lang="cs-CZ" dirty="0" smtClean="0"/>
              <a:t> </a:t>
            </a:r>
            <a:r>
              <a:rPr lang="cs-CZ" dirty="0" smtClean="0"/>
              <a:t>specifické přístroje nesouvisející funkčně ani technologicky</a:t>
            </a:r>
          </a:p>
          <a:p>
            <a:r>
              <a:rPr lang="cs-CZ" dirty="0" smtClean="0"/>
              <a:t>Dle ÚOHS lze 16 </a:t>
            </a:r>
            <a:r>
              <a:rPr lang="cs-CZ" dirty="0" smtClean="0"/>
              <a:t>přístrojů </a:t>
            </a:r>
            <a:r>
              <a:rPr lang="cs-CZ" dirty="0" smtClean="0"/>
              <a:t>zařadit do 6 funkčně souvisejících skupin</a:t>
            </a:r>
          </a:p>
          <a:p>
            <a:r>
              <a:rPr lang="cs-CZ" dirty="0" smtClean="0"/>
              <a:t>Zbývajících 10 VZMR funkčně samostatné VZ</a:t>
            </a:r>
          </a:p>
          <a:p>
            <a:r>
              <a:rPr lang="cs-CZ" dirty="0" smtClean="0"/>
              <a:t>Hodnota VZ v rámci skupin 1 až 4 přesáhla zákonný limit – zadavatel měl použít zadávací řízení dle ZVZ</a:t>
            </a:r>
          </a:p>
          <a:p>
            <a:r>
              <a:rPr lang="cs-CZ" dirty="0" smtClean="0"/>
              <a:t>U ostatních VZ jejich zadáním jako VZMR nedošlo k porušení ZVZ</a:t>
            </a: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549976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771577"/>
            <a:ext cx="8086635" cy="732757"/>
          </a:xfrm>
        </p:spPr>
        <p:txBody>
          <a:bodyPr/>
          <a:lstStyle/>
          <a:p>
            <a:r>
              <a:rPr lang="cs-CZ" dirty="0">
                <a:solidFill>
                  <a:srgbClr val="002060"/>
                </a:solidFill>
              </a:rPr>
              <a:t>Postupy kontrolních orgánů </a:t>
            </a:r>
            <a:endParaRPr lang="cs-CZ" dirty="0"/>
          </a:p>
        </p:txBody>
      </p:sp>
      <p:sp>
        <p:nvSpPr>
          <p:cNvPr id="3" name="Zástupný symbol pro obsah 2"/>
          <p:cNvSpPr>
            <a:spLocks noGrp="1"/>
          </p:cNvSpPr>
          <p:nvPr>
            <p:ph idx="1"/>
          </p:nvPr>
        </p:nvSpPr>
        <p:spPr>
          <a:xfrm>
            <a:off x="509589" y="1663751"/>
            <a:ext cx="8082321" cy="4692803"/>
          </a:xfrm>
        </p:spPr>
        <p:txBody>
          <a:bodyPr/>
          <a:lstStyle/>
          <a:p>
            <a:r>
              <a:rPr lang="cs-CZ" sz="2000" dirty="0">
                <a:solidFill>
                  <a:prstClr val="black"/>
                </a:solidFill>
              </a:rPr>
              <a:t>Rozhodnutí NSS 7 As 211</a:t>
            </a:r>
            <a:r>
              <a:rPr lang="cs-CZ" sz="2000" dirty="0"/>
              <a:t>/2015-34 ze dne 17. 9. 2015 (stavební práce):</a:t>
            </a:r>
            <a:endParaRPr lang="cs-CZ" sz="2000" dirty="0">
              <a:solidFill>
                <a:prstClr val="black"/>
              </a:solidFill>
            </a:endParaRPr>
          </a:p>
          <a:p>
            <a:pPr lvl="1"/>
            <a:r>
              <a:rPr lang="cs-CZ" sz="1600" dirty="0"/>
              <a:t>ZVZ nezakazuje rozdělení VZ na části (§ 98 ZVZ) </a:t>
            </a:r>
          </a:p>
          <a:p>
            <a:pPr lvl="1"/>
            <a:r>
              <a:rPr lang="cs-CZ" sz="1600" dirty="0"/>
              <a:t>Není přípustné tímto způsobem uměle rozdělit jedinou VZ na více a snížit tak hodnotu zakázky (zakázek) pod zákonný finanční limit  </a:t>
            </a:r>
          </a:p>
          <a:p>
            <a:pPr lvl="1"/>
            <a:r>
              <a:rPr lang="cs-CZ" sz="1600" dirty="0"/>
              <a:t>Části VZ nelze prezentovat jako samostatné VZ a vyhnout se </a:t>
            </a:r>
            <a:r>
              <a:rPr lang="cs-CZ" sz="1600" dirty="0" smtClean="0"/>
              <a:t>postupům </a:t>
            </a:r>
            <a:r>
              <a:rPr lang="cs-CZ" sz="1600" dirty="0"/>
              <a:t>dle ZVZ </a:t>
            </a:r>
          </a:p>
          <a:p>
            <a:pPr lvl="1"/>
            <a:r>
              <a:rPr lang="cs-CZ" sz="1600" dirty="0">
                <a:solidFill>
                  <a:prstClr val="black"/>
                </a:solidFill>
              </a:rPr>
              <a:t>Více plnění může tvořit jedinou VZ - NSS č. j. 2 Afs 71/2011 – 93 </a:t>
            </a:r>
          </a:p>
          <a:p>
            <a:pPr lvl="1"/>
            <a:r>
              <a:rPr lang="cs-CZ" sz="1600" dirty="0">
                <a:solidFill>
                  <a:prstClr val="black"/>
                </a:solidFill>
              </a:rPr>
              <a:t>Zadáním jedné VZ je nutno rozumět i souhrn jednotlivých zadání určitých relativně samostatných plnění, </a:t>
            </a:r>
            <a:r>
              <a:rPr lang="cs-CZ" sz="1600" b="1" dirty="0">
                <a:solidFill>
                  <a:prstClr val="black"/>
                </a:solidFill>
              </a:rPr>
              <a:t>souvisejí-li spolu tato plnění úzce zejména z </a:t>
            </a:r>
            <a:r>
              <a:rPr lang="cs-CZ" sz="1600" dirty="0">
                <a:solidFill>
                  <a:prstClr val="black"/>
                </a:solidFill>
              </a:rPr>
              <a:t>hledisek </a:t>
            </a:r>
            <a:r>
              <a:rPr lang="cs-CZ" sz="1600" b="1" dirty="0">
                <a:solidFill>
                  <a:prstClr val="black"/>
                </a:solidFill>
              </a:rPr>
              <a:t>místních, urbanistických, funkčních, časových nebo technologických </a:t>
            </a:r>
          </a:p>
          <a:p>
            <a:pPr lvl="1"/>
            <a:r>
              <a:rPr lang="cs-CZ" sz="1600" dirty="0">
                <a:solidFill>
                  <a:prstClr val="black"/>
                </a:solidFill>
              </a:rPr>
              <a:t>Rozsudek SDEU  C-16/98, Komise proti Francii: </a:t>
            </a:r>
            <a:r>
              <a:rPr lang="cs-CZ" sz="1600" b="1" dirty="0">
                <a:solidFill>
                  <a:prstClr val="black"/>
                </a:solidFill>
              </a:rPr>
              <a:t>Existence stavby musí být posouzena z hlediska ekonomické a technické funkce výsledku stavebních prací</a:t>
            </a:r>
          </a:p>
          <a:p>
            <a:pPr lvl="1"/>
            <a:r>
              <a:rPr lang="cs-CZ" sz="1600" dirty="0">
                <a:solidFill>
                  <a:prstClr val="black"/>
                </a:solidFill>
              </a:rPr>
              <a:t>Výslednou stavbu vč. výtahu je nutno považovat za jediný funkční </a:t>
            </a:r>
            <a:r>
              <a:rPr lang="cs-CZ" sz="1600" dirty="0" smtClean="0">
                <a:solidFill>
                  <a:prstClr val="black"/>
                </a:solidFill>
              </a:rPr>
              <a:t>celek</a:t>
            </a:r>
            <a:endParaRPr lang="cs-CZ" sz="1600" dirty="0">
              <a:solidFill>
                <a:prstClr val="black"/>
              </a:solidFill>
            </a:endParaRP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9884048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0092" y="786327"/>
            <a:ext cx="8086635" cy="585273"/>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494841" y="1442525"/>
            <a:ext cx="8082321" cy="4855035"/>
          </a:xfrm>
        </p:spPr>
        <p:txBody>
          <a:bodyPr/>
          <a:lstStyle/>
          <a:p>
            <a:r>
              <a:rPr lang="cs-CZ" sz="2200" dirty="0"/>
              <a:t>Porušení zákazu diskriminace „Sídlo v ČR“</a:t>
            </a:r>
          </a:p>
          <a:p>
            <a:r>
              <a:rPr lang="cs-CZ" sz="2200" dirty="0"/>
              <a:t>S0381/2015 ze dne 19. 8. 2015:</a:t>
            </a:r>
          </a:p>
          <a:p>
            <a:pPr lvl="1"/>
            <a:r>
              <a:rPr lang="cs-CZ" sz="2000" dirty="0"/>
              <a:t>Zadavatel se dopustil správního deliktu dle ZVZ</a:t>
            </a:r>
          </a:p>
          <a:p>
            <a:pPr lvl="1"/>
            <a:r>
              <a:rPr lang="cs-CZ" sz="2000" dirty="0" smtClean="0"/>
              <a:t>Postup </a:t>
            </a:r>
            <a:r>
              <a:rPr lang="cs-CZ" sz="2000" dirty="0"/>
              <a:t>v </a:t>
            </a:r>
            <a:r>
              <a:rPr lang="cs-CZ" sz="2000" dirty="0" smtClean="0"/>
              <a:t>rozporu </a:t>
            </a:r>
            <a:r>
              <a:rPr lang="cs-CZ" sz="2000" dirty="0"/>
              <a:t>se zásadou zákazu diskriminace dle § 6 ZVZ</a:t>
            </a:r>
          </a:p>
          <a:p>
            <a:pPr lvl="1"/>
            <a:r>
              <a:rPr lang="cs-CZ" sz="2000" dirty="0"/>
              <a:t>V příloze č. 1 „Technická specifikace“ </a:t>
            </a:r>
            <a:r>
              <a:rPr lang="cs-CZ" sz="2000" dirty="0" smtClean="0"/>
              <a:t>stanovil </a:t>
            </a:r>
            <a:r>
              <a:rPr lang="cs-CZ" sz="2000" dirty="0"/>
              <a:t>požadavek: „servisní středisko uchazeče musí mít sídlo v ČR, odezva servisu nejpozději do 24 hodin od nahlášení závady“</a:t>
            </a:r>
          </a:p>
          <a:p>
            <a:pPr lvl="1"/>
            <a:r>
              <a:rPr lang="cs-CZ" sz="2000" dirty="0" smtClean="0"/>
              <a:t>Omezení účasti dodavatelů se sídlem </a:t>
            </a:r>
            <a:r>
              <a:rPr lang="cs-CZ" sz="2000" dirty="0"/>
              <a:t>nebo </a:t>
            </a:r>
            <a:r>
              <a:rPr lang="cs-CZ" sz="2000" dirty="0" smtClean="0"/>
              <a:t>místem </a:t>
            </a:r>
            <a:r>
              <a:rPr lang="cs-CZ" sz="2000" dirty="0"/>
              <a:t>podnikání v členském státě EU a ostatních státech, které mají s ČR či EU uzavřenu mezinárodní smlouvu</a:t>
            </a:r>
          </a:p>
          <a:p>
            <a:pPr lvl="1"/>
            <a:r>
              <a:rPr lang="cs-CZ" sz="2000" dirty="0"/>
              <a:t>Pokuta od ÚOHS 20 000 Kč</a:t>
            </a:r>
          </a:p>
          <a:p>
            <a:pPr lvl="1"/>
            <a:r>
              <a:rPr lang="cs-CZ" sz="2000" dirty="0"/>
              <a:t>Řízení zahájeno na podnět ŘO </a:t>
            </a:r>
          </a:p>
          <a:p>
            <a:pPr lvl="1"/>
            <a:r>
              <a:rPr lang="cs-CZ" sz="2000" dirty="0"/>
              <a:t>ŘO OP VaVpI krátil dotaci ve výši 10 % hodnoty </a:t>
            </a:r>
            <a:r>
              <a:rPr lang="cs-CZ" sz="2000" dirty="0" smtClean="0"/>
              <a:t>VZ</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207708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42081"/>
            <a:ext cx="8086635" cy="555777"/>
          </a:xfrm>
        </p:spPr>
        <p:txBody>
          <a:bodyPr/>
          <a:lstStyle/>
          <a:p>
            <a:r>
              <a:rPr lang="cs-CZ" dirty="0" smtClean="0">
                <a:solidFill>
                  <a:srgbClr val="002060"/>
                </a:solidFill>
              </a:rPr>
              <a:t>Postupy kontrolních orgánů</a:t>
            </a:r>
            <a:endParaRPr lang="cs-CZ" dirty="0"/>
          </a:p>
        </p:txBody>
      </p:sp>
      <p:sp>
        <p:nvSpPr>
          <p:cNvPr id="3" name="Zástupný symbol pro obsah 2"/>
          <p:cNvSpPr>
            <a:spLocks noGrp="1"/>
          </p:cNvSpPr>
          <p:nvPr>
            <p:ph idx="1"/>
          </p:nvPr>
        </p:nvSpPr>
        <p:spPr>
          <a:xfrm>
            <a:off x="524337" y="1356852"/>
            <a:ext cx="8082321" cy="4984954"/>
          </a:xfrm>
        </p:spPr>
        <p:txBody>
          <a:bodyPr/>
          <a:lstStyle/>
          <a:p>
            <a:r>
              <a:rPr lang="cs-CZ" dirty="0"/>
              <a:t>Domnělé porušení zákazu diskriminace </a:t>
            </a:r>
            <a:r>
              <a:rPr lang="cs-CZ" dirty="0" smtClean="0"/>
              <a:t>– „Požadavky </a:t>
            </a:r>
            <a:r>
              <a:rPr lang="cs-CZ" dirty="0"/>
              <a:t>na referenční </a:t>
            </a:r>
            <a:r>
              <a:rPr lang="cs-CZ" dirty="0" smtClean="0"/>
              <a:t>zakázky u generálního projektanta“</a:t>
            </a:r>
            <a:endParaRPr lang="cs-CZ" dirty="0"/>
          </a:p>
          <a:p>
            <a:r>
              <a:rPr lang="cs-CZ" dirty="0"/>
              <a:t>ÚOHS-R0039/2017</a:t>
            </a:r>
            <a:r>
              <a:rPr lang="cs-CZ" dirty="0" smtClean="0"/>
              <a:t> </a:t>
            </a:r>
            <a:r>
              <a:rPr lang="cs-CZ" dirty="0"/>
              <a:t>ze dne </a:t>
            </a:r>
            <a:r>
              <a:rPr lang="cs-CZ" dirty="0" smtClean="0"/>
              <a:t>28</a:t>
            </a:r>
            <a:r>
              <a:rPr lang="cs-CZ" dirty="0" smtClean="0"/>
              <a:t>. </a:t>
            </a:r>
            <a:r>
              <a:rPr lang="cs-CZ" dirty="0"/>
              <a:t>4</a:t>
            </a:r>
            <a:r>
              <a:rPr lang="cs-CZ" dirty="0" smtClean="0"/>
              <a:t>. 2017:</a:t>
            </a:r>
            <a:endParaRPr lang="cs-CZ" dirty="0"/>
          </a:p>
          <a:p>
            <a:pPr lvl="1"/>
            <a:r>
              <a:rPr lang="cs-CZ" sz="2000" dirty="0" smtClean="0"/>
              <a:t>8 let po zadání VZ zastaveno správní řízení</a:t>
            </a:r>
            <a:endParaRPr lang="cs-CZ" sz="2000" dirty="0" smtClean="0"/>
          </a:p>
          <a:p>
            <a:pPr lvl="1"/>
            <a:r>
              <a:rPr lang="cs-CZ" sz="2000" dirty="0" smtClean="0"/>
              <a:t>Původně se dle </a:t>
            </a:r>
            <a:r>
              <a:rPr lang="cs-CZ" sz="2000" dirty="0"/>
              <a:t>ÚOHS </a:t>
            </a:r>
            <a:r>
              <a:rPr lang="cs-CZ" sz="2000" dirty="0" smtClean="0"/>
              <a:t>zadavatel </a:t>
            </a:r>
            <a:r>
              <a:rPr lang="cs-CZ" sz="2000" dirty="0"/>
              <a:t>dopustil správního </a:t>
            </a:r>
            <a:r>
              <a:rPr lang="cs-CZ" sz="2000" dirty="0" smtClean="0"/>
              <a:t>deliktu </a:t>
            </a:r>
            <a:endParaRPr lang="cs-CZ" sz="2000" dirty="0"/>
          </a:p>
          <a:p>
            <a:pPr lvl="1"/>
            <a:r>
              <a:rPr lang="cs-CZ" sz="2000" dirty="0"/>
              <a:t>P</a:t>
            </a:r>
            <a:r>
              <a:rPr lang="cs-CZ" sz="2000" dirty="0" smtClean="0"/>
              <a:t>orušení </a:t>
            </a:r>
            <a:r>
              <a:rPr lang="cs-CZ" sz="2000" dirty="0"/>
              <a:t>zákazu diskriminace dle § 6 ZVZ a nedodržení postupu dle § 56 odst. 7 písm. c) ZVZ</a:t>
            </a:r>
          </a:p>
          <a:p>
            <a:pPr lvl="1"/>
            <a:r>
              <a:rPr lang="cs-CZ" sz="2000" dirty="0" smtClean="0"/>
              <a:t>Sporné technické </a:t>
            </a:r>
            <a:r>
              <a:rPr lang="cs-CZ" sz="2000" dirty="0"/>
              <a:t>kvalifikační předpoklady </a:t>
            </a:r>
            <a:endParaRPr lang="cs-CZ" sz="2000" dirty="0" smtClean="0"/>
          </a:p>
          <a:p>
            <a:pPr lvl="1"/>
            <a:r>
              <a:rPr lang="cs-CZ" sz="2000" dirty="0" smtClean="0"/>
              <a:t>Zadavatel </a:t>
            </a:r>
            <a:r>
              <a:rPr lang="cs-CZ" sz="2000" dirty="0"/>
              <a:t>nevymezil minimální úroveň </a:t>
            </a:r>
            <a:r>
              <a:rPr lang="cs-CZ" sz="2000" dirty="0" smtClean="0"/>
              <a:t>kvalifikace </a:t>
            </a:r>
            <a:r>
              <a:rPr lang="cs-CZ" sz="2000" dirty="0"/>
              <a:t>odpovídající druhu, rozsahu a složitosti </a:t>
            </a:r>
            <a:r>
              <a:rPr lang="cs-CZ" sz="2000" dirty="0" smtClean="0"/>
              <a:t>předmětu </a:t>
            </a:r>
            <a:r>
              <a:rPr lang="cs-CZ" sz="2000" dirty="0"/>
              <a:t>VZ </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42347589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24337" y="1324539"/>
            <a:ext cx="8082321" cy="5032016"/>
          </a:xfrm>
        </p:spPr>
        <p:txBody>
          <a:bodyPr/>
          <a:lstStyle/>
          <a:p>
            <a:r>
              <a:rPr lang="cs-CZ" dirty="0"/>
              <a:t>Rozhodnutí ÚOHS </a:t>
            </a:r>
            <a:r>
              <a:rPr lang="cs-CZ" dirty="0" smtClean="0"/>
              <a:t>předcházelo</a:t>
            </a:r>
            <a:r>
              <a:rPr lang="cs-CZ" dirty="0"/>
              <a:t>:</a:t>
            </a:r>
          </a:p>
          <a:p>
            <a:pPr lvl="1"/>
            <a:r>
              <a:rPr lang="cs-CZ" sz="2000" dirty="0"/>
              <a:t>Příprava ZD a její povinná ex-ante kontrola ŘO OP </a:t>
            </a:r>
            <a:r>
              <a:rPr lang="cs-CZ" sz="2000" dirty="0" err="1" smtClean="0"/>
              <a:t>VaVpI</a:t>
            </a:r>
            <a:endParaRPr lang="cs-CZ" sz="2000" dirty="0"/>
          </a:p>
          <a:p>
            <a:pPr lvl="1"/>
            <a:r>
              <a:rPr lang="cs-CZ" sz="2000" dirty="0"/>
              <a:t>Oznámení předběžných informací </a:t>
            </a:r>
            <a:r>
              <a:rPr lang="cs-CZ" sz="2000" b="1" dirty="0"/>
              <a:t>12. 3. 2009</a:t>
            </a:r>
          </a:p>
          <a:p>
            <a:pPr lvl="1"/>
            <a:r>
              <a:rPr lang="cs-CZ" sz="2000" dirty="0"/>
              <a:t>Lhůta pro podání nabídek do 7. 7. 2009</a:t>
            </a:r>
          </a:p>
          <a:p>
            <a:pPr lvl="1"/>
            <a:r>
              <a:rPr lang="cs-CZ" sz="2000" dirty="0"/>
              <a:t>Datum uzavření smlouvy </a:t>
            </a:r>
            <a:r>
              <a:rPr lang="cs-CZ" sz="2000" b="1" dirty="0"/>
              <a:t>29. 7. 2009</a:t>
            </a:r>
          </a:p>
          <a:p>
            <a:pPr lvl="1"/>
            <a:r>
              <a:rPr lang="cs-CZ" sz="2000" dirty="0"/>
              <a:t>Podnět ŘO příjemci a stanovisko příjemce 8/2009</a:t>
            </a:r>
          </a:p>
          <a:p>
            <a:pPr lvl="1"/>
            <a:r>
              <a:rPr lang="cs-CZ" sz="2000" dirty="0"/>
              <a:t>Žádost o dokumentaci k VZ od ÚOHS ze dne 3. 9. 2010</a:t>
            </a:r>
          </a:p>
          <a:p>
            <a:pPr lvl="1"/>
            <a:r>
              <a:rPr lang="cs-CZ" sz="2000" dirty="0"/>
              <a:t>Odpověď příjemce ze dne 10. 9. 2010</a:t>
            </a:r>
          </a:p>
          <a:p>
            <a:pPr lvl="1"/>
            <a:r>
              <a:rPr lang="cs-CZ" sz="2000" dirty="0"/>
              <a:t>Usnesení o zahájení správního řízení dne 16. 5. 2011</a:t>
            </a:r>
          </a:p>
          <a:p>
            <a:pPr lvl="1"/>
            <a:r>
              <a:rPr lang="cs-CZ" sz="2000" dirty="0"/>
              <a:t>Prvostupňové rozhodnutí ÚOHS ze dne 3. 2. 2012</a:t>
            </a:r>
          </a:p>
          <a:p>
            <a:pPr lvl="1"/>
            <a:r>
              <a:rPr lang="cs-CZ" sz="2000" dirty="0"/>
              <a:t>Rozklad ze dne 21. 2. 2012</a:t>
            </a:r>
          </a:p>
          <a:p>
            <a:pPr lvl="1"/>
            <a:r>
              <a:rPr lang="cs-CZ" sz="2000" dirty="0"/>
              <a:t>Druhostupňové rozhodnutí  R33/2012 ze dne 22. 5. </a:t>
            </a:r>
            <a:r>
              <a:rPr lang="cs-CZ" sz="2000" dirty="0" smtClean="0"/>
              <a:t>2012</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715875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6326"/>
            <a:ext cx="8086635" cy="555777"/>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474839"/>
            <a:ext cx="8082321" cy="4852218"/>
          </a:xfrm>
        </p:spPr>
        <p:txBody>
          <a:bodyPr/>
          <a:lstStyle/>
          <a:p>
            <a:r>
              <a:rPr lang="cs-CZ" dirty="0"/>
              <a:t>Žaloba ke KS v Brně ze dne 27. 7. 2012</a:t>
            </a:r>
          </a:p>
          <a:p>
            <a:r>
              <a:rPr lang="cs-CZ" dirty="0"/>
              <a:t>Rozsudek čj. 30 Af 80/2012-65 ze dne 18. 9. 2014 – zrušil obě předchozí rozhodnutí ÚOHS</a:t>
            </a:r>
          </a:p>
          <a:p>
            <a:r>
              <a:rPr lang="cs-CZ" dirty="0"/>
              <a:t>Kasační stížnost ÚOHS k NSS ze dne 29. 9. 2014</a:t>
            </a:r>
          </a:p>
          <a:p>
            <a:r>
              <a:rPr lang="cs-CZ" dirty="0"/>
              <a:t>Prvostupňové rozhodnutí ÚOHS S0160/2011 ze dne 31. 8. 2015</a:t>
            </a:r>
          </a:p>
          <a:p>
            <a:r>
              <a:rPr lang="cs-CZ" dirty="0"/>
              <a:t>Rozklad ze dne 16. 9. 2015</a:t>
            </a:r>
          </a:p>
          <a:p>
            <a:r>
              <a:rPr lang="cs-CZ" dirty="0"/>
              <a:t>Rozsudek NSS </a:t>
            </a:r>
            <a:r>
              <a:rPr lang="pl-PL" dirty="0"/>
              <a:t>čj. 10 As 216/2014-71 ze dne 16. 12. 2015</a:t>
            </a:r>
            <a:r>
              <a:rPr lang="cs-CZ" dirty="0"/>
              <a:t> – kasační stížnost ÚOHS </a:t>
            </a:r>
            <a:r>
              <a:rPr lang="cs-CZ" dirty="0" smtClean="0"/>
              <a:t>zamítnuta</a:t>
            </a:r>
          </a:p>
          <a:p>
            <a:r>
              <a:rPr lang="cs-CZ" dirty="0" smtClean="0"/>
              <a:t>Nové prvostupňové rozhodnutí </a:t>
            </a:r>
            <a:r>
              <a:rPr lang="pl-PL" dirty="0"/>
              <a:t>ze dne 1. 2. </a:t>
            </a:r>
            <a:r>
              <a:rPr lang="pl-PL" dirty="0" smtClean="0"/>
              <a:t>2017</a:t>
            </a:r>
          </a:p>
          <a:p>
            <a:r>
              <a:rPr lang="pl-PL" dirty="0" smtClean="0"/>
              <a:t>Konečné rozhodnutí předsedy z 28. 4. 2017</a:t>
            </a:r>
            <a:endParaRPr lang="cs-CZ" dirty="0" smtClean="0"/>
          </a:p>
          <a:p>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2132826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0092"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4970206"/>
          </a:xfrm>
        </p:spPr>
        <p:txBody>
          <a:bodyPr/>
          <a:lstStyle/>
          <a:p>
            <a:r>
              <a:rPr lang="cs-CZ" sz="2200" dirty="0"/>
              <a:t>Rozsudek NSS </a:t>
            </a:r>
            <a:r>
              <a:rPr lang="pl-PL" sz="2200" dirty="0"/>
              <a:t>čj. 10 As 216/2014-71:</a:t>
            </a:r>
          </a:p>
          <a:p>
            <a:r>
              <a:rPr lang="cs-CZ" sz="1800" dirty="0"/>
              <a:t>Úřad, ani předseda nezaujali k otázce oddělitelnosti jednotlivých fází jasný názor. Předseda připustil, že všechny fáze jsou úzce provázány a že žalobkyně nebyla povinna rozdělit VZ na části; byl si vědom i právních a ekonomických nevýhod, které by případné rozdělení VZ nejspíš přineslo </a:t>
            </a:r>
          </a:p>
          <a:p>
            <a:r>
              <a:rPr lang="cs-CZ" sz="1800" dirty="0"/>
              <a:t>Žalobkyně </a:t>
            </a:r>
            <a:r>
              <a:rPr lang="cs-CZ" sz="1800" dirty="0" smtClean="0"/>
              <a:t>vysvětlila </a:t>
            </a:r>
            <a:r>
              <a:rPr lang="cs-CZ" sz="1800" dirty="0"/>
              <a:t>(a soud považuje toto vysvětlení za logické), proč je pro ni zkušenost uchazeče se dvěma nadlimitními VZ cennější než zkušenost jediná</a:t>
            </a:r>
          </a:p>
          <a:p>
            <a:r>
              <a:rPr lang="cs-CZ" sz="1800" dirty="0"/>
              <a:t>Ani stěžovatel nepopřel, že investiční akce, k níž se VZ vztahovala, je svou nákladností, rozsahem a komplexností mimořádná </a:t>
            </a:r>
          </a:p>
          <a:p>
            <a:r>
              <a:rPr lang="cs-CZ" sz="1800" dirty="0"/>
              <a:t>Stěžovatel uznal vysoce odborný charakter výkonových fází 5. – 8. a netvrdil, že by je zvládl i uchazeč bez dvou zkušeností s nadlimitními VZ; současně ale naznačoval, že pro ostatní fáze se žalobkyně měla spokojit s uchazečem méně zkušeným. To by ovšem znamenalo dělení zakázky, které ani podle stěžovatele nebylo na místě</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8463143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801075"/>
            <a:ext cx="8086635" cy="467286"/>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356852"/>
            <a:ext cx="8082321" cy="5088193"/>
          </a:xfrm>
        </p:spPr>
        <p:txBody>
          <a:bodyPr/>
          <a:lstStyle/>
          <a:p>
            <a:r>
              <a:rPr lang="cs-CZ" sz="2200" dirty="0"/>
              <a:t>Rozsudek NSS </a:t>
            </a:r>
            <a:r>
              <a:rPr lang="pl-PL" sz="2200" dirty="0"/>
              <a:t>čj. 10 As 216/2014-71:</a:t>
            </a:r>
          </a:p>
          <a:p>
            <a:r>
              <a:rPr lang="cs-CZ" sz="2000" dirty="0"/>
              <a:t>KS zdůraznil, že rozdělení VZ na části je na místě tehdy, pokud plnění v rámci jednotlivých částí budou svým charakterem odlišná a navzájem nesouvisející </a:t>
            </a:r>
          </a:p>
          <a:p>
            <a:r>
              <a:rPr lang="cs-CZ" sz="2000" dirty="0"/>
              <a:t>Argumenty ve prospěch této varianty stěžovatel nepřinesl; potrestal však žalobkyni v podstatě za to, že pro některé (pouze pro některé) výkonové fáze neuplatnila mírnější požadavky (které ovšem mohly oslovit jen uchazeče nezpůsobilé zhostit se 5. – 8. výkonové fáze, takže ve výsledku by celá investiční akce musela mít dva hlavní dodavatele a ti by se ve svých úkolech střídali)</a:t>
            </a:r>
          </a:p>
          <a:p>
            <a:r>
              <a:rPr lang="cs-CZ" sz="2000" dirty="0"/>
              <a:t>Při stanovení kvalifikačních předpokladů musí mít zadavatel prostor pro legitimní ekonomickou úvahu; shledat skrytou diskriminaci je možné jen tam, kde jsou kvalifikační předpoklady vskutku excesivní a jasně vybočují z oprávněných potřeb dané zakázky. Nic takového ovšem </a:t>
            </a:r>
            <a:r>
              <a:rPr lang="cs-CZ" sz="2000" dirty="0" smtClean="0"/>
              <a:t>prokázáno nebylo</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033078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6829"/>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5073445"/>
          </a:xfrm>
        </p:spPr>
        <p:txBody>
          <a:bodyPr/>
          <a:lstStyle/>
          <a:p>
            <a:r>
              <a:rPr lang="cs-CZ" dirty="0"/>
              <a:t>Domnělé nesplnění podmínek pro JŘBU na dodatečné stavební práce + podstatná změna smlouvy</a:t>
            </a:r>
          </a:p>
          <a:p>
            <a:r>
              <a:rPr lang="cs-CZ" dirty="0"/>
              <a:t>S0584/2015 ze dne 13. 11. 2015:</a:t>
            </a:r>
          </a:p>
          <a:p>
            <a:r>
              <a:rPr lang="cs-CZ" sz="2200" dirty="0"/>
              <a:t>Zadavatel se dle ÚOHS dopustil správního deliktu</a:t>
            </a:r>
          </a:p>
          <a:p>
            <a:r>
              <a:rPr lang="cs-CZ" sz="2200" dirty="0"/>
              <a:t>Uzavřením dodatku č. 3 k původní smlouvě o dílo v JŘBU, aniž by k tomu byly splněny podmínky stanovené v § 23 odst. 7 písm. a) ZVZ, rozšířil předmět původní </a:t>
            </a:r>
            <a:r>
              <a:rPr lang="cs-CZ" sz="2200" dirty="0" smtClean="0"/>
              <a:t>VZ</a:t>
            </a:r>
            <a:endParaRPr lang="cs-CZ" sz="2200" dirty="0"/>
          </a:p>
          <a:p>
            <a:r>
              <a:rPr lang="cs-CZ" sz="2200" dirty="0"/>
              <a:t>Nepostupoval v souladu s § 82 odst. 7 písm. a) ZVZ</a:t>
            </a:r>
          </a:p>
          <a:p>
            <a:r>
              <a:rPr lang="cs-CZ" sz="2200" dirty="0"/>
              <a:t>Umožnil </a:t>
            </a:r>
            <a:r>
              <a:rPr lang="cs-CZ" sz="2200" dirty="0" smtClean="0"/>
              <a:t>podstatnou </a:t>
            </a:r>
            <a:r>
              <a:rPr lang="cs-CZ" sz="2200" dirty="0"/>
              <a:t>změnu práv a povinností vyplývajících z původní </a:t>
            </a:r>
            <a:r>
              <a:rPr lang="cs-CZ" sz="2200" dirty="0" smtClean="0"/>
              <a:t>smlouvy</a:t>
            </a:r>
            <a:endParaRPr lang="cs-CZ" sz="2200" dirty="0"/>
          </a:p>
          <a:p>
            <a:r>
              <a:rPr lang="cs-CZ" sz="2200" dirty="0"/>
              <a:t>Nepravomocná pokuta od ÚOHS 30 000 Kč</a:t>
            </a:r>
          </a:p>
          <a:p>
            <a:r>
              <a:rPr lang="cs-CZ" sz="2200" dirty="0"/>
              <a:t>Příjemce podal dne 1. 12. 2015 rozklad</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35264445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56830"/>
            <a:ext cx="8086635" cy="496784"/>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5088193"/>
          </a:xfrm>
        </p:spPr>
        <p:txBody>
          <a:bodyPr/>
          <a:lstStyle/>
          <a:p>
            <a:r>
              <a:rPr lang="cs-CZ" sz="2200" dirty="0" smtClean="0"/>
              <a:t>S0584/2015 </a:t>
            </a:r>
            <a:r>
              <a:rPr lang="cs-CZ" sz="2200" dirty="0"/>
              <a:t>ze dne 13. 11. 2015:</a:t>
            </a:r>
          </a:p>
          <a:p>
            <a:r>
              <a:rPr lang="cs-CZ" sz="2000" dirty="0"/>
              <a:t>Řízení u ÚOHS zahájeno na podnět ŘO </a:t>
            </a:r>
          </a:p>
          <a:p>
            <a:r>
              <a:rPr lang="cs-CZ" sz="2000" dirty="0"/>
              <a:t>ŘO </a:t>
            </a:r>
            <a:r>
              <a:rPr lang="cs-CZ" sz="2000" dirty="0" smtClean="0"/>
              <a:t>veškeré </a:t>
            </a:r>
            <a:r>
              <a:rPr lang="cs-CZ" sz="2000" dirty="0"/>
              <a:t>změny (3 dodatky) s příjemcem konzultoval, </a:t>
            </a:r>
            <a:r>
              <a:rPr lang="cs-CZ" sz="2000" dirty="0" smtClean="0"/>
              <a:t>schválil a </a:t>
            </a:r>
            <a:r>
              <a:rPr lang="cs-CZ" sz="2000" dirty="0"/>
              <a:t>dal výslovný souhlas k </a:t>
            </a:r>
            <a:r>
              <a:rPr lang="cs-CZ" sz="2000" dirty="0" smtClean="0"/>
              <a:t>jejich zadání </a:t>
            </a:r>
            <a:r>
              <a:rPr lang="cs-CZ" sz="2000" dirty="0"/>
              <a:t>formou JŘBU</a:t>
            </a:r>
          </a:p>
          <a:p>
            <a:r>
              <a:rPr lang="cs-CZ" sz="2000" dirty="0"/>
              <a:t>Projekt kontrolován AO – všechny dodatky </a:t>
            </a:r>
            <a:r>
              <a:rPr lang="cs-CZ" sz="2000" dirty="0" smtClean="0"/>
              <a:t>nezákonné</a:t>
            </a:r>
            <a:endParaRPr lang="cs-CZ" sz="2000" dirty="0"/>
          </a:p>
          <a:p>
            <a:r>
              <a:rPr lang="cs-CZ" sz="2000" dirty="0"/>
              <a:t>Příjemce podal proti návrhu zprávy o auditu odůvodněné stanovisko</a:t>
            </a:r>
          </a:p>
          <a:p>
            <a:r>
              <a:rPr lang="cs-CZ" sz="2000" dirty="0"/>
              <a:t>ŘO na popud AO označil dodatečné stavební práce za potvrzenou nesrovnalost a „pozastavil“ dotaci ve výši 25 % hodnoty VZ  zadaných formou JŘBU (celkem 5,1 mil.</a:t>
            </a:r>
            <a:r>
              <a:rPr lang="cs-CZ" sz="2000" dirty="0">
                <a:solidFill>
                  <a:srgbClr val="FF0000"/>
                </a:solidFill>
              </a:rPr>
              <a:t> </a:t>
            </a:r>
            <a:r>
              <a:rPr lang="cs-CZ" sz="2000" dirty="0"/>
              <a:t>Kč)</a:t>
            </a:r>
          </a:p>
          <a:p>
            <a:r>
              <a:rPr lang="cs-CZ" sz="2000" dirty="0"/>
              <a:t>ÚOHS označil za nezákonný pouze 1 ze 3 dodatků a udělil bagatelní </a:t>
            </a:r>
            <a:r>
              <a:rPr lang="cs-CZ" sz="2000" dirty="0" smtClean="0"/>
              <a:t>pokutu 30 000 Kč </a:t>
            </a:r>
          </a:p>
          <a:p>
            <a:r>
              <a:rPr lang="cs-CZ" sz="2000" dirty="0" smtClean="0"/>
              <a:t>Podán rozklad – předseda potvrdil 1.stupňové rozhodnutí</a:t>
            </a:r>
          </a:p>
          <a:p>
            <a:r>
              <a:rPr lang="cs-CZ" sz="2000" dirty="0" smtClean="0"/>
              <a:t>Rozhodnutí ÚOHS napadena žalobou u KS v Brně</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1159861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p:txBody>
          <a:bodyPr/>
          <a:lstStyle/>
          <a:p>
            <a:r>
              <a:rPr lang="cs-CZ" dirty="0"/>
              <a:t>DŘ: zákon č. 280/2009 Sb., daňový řád</a:t>
            </a:r>
          </a:p>
          <a:p>
            <a:r>
              <a:rPr lang="cs-CZ" dirty="0"/>
              <a:t>KŘ: zákon č. 255/2012 Sb., o kontrole (kontrolní řád) </a:t>
            </a:r>
            <a:endParaRPr lang="cs-CZ" dirty="0" smtClean="0"/>
          </a:p>
          <a:p>
            <a:r>
              <a:rPr lang="cs-CZ" dirty="0" smtClean="0"/>
              <a:t>RP</a:t>
            </a:r>
            <a:r>
              <a:rPr lang="cs-CZ" dirty="0"/>
              <a:t>: zákon č. 218/2000 Sb., o rozpočtových pravidlech </a:t>
            </a:r>
          </a:p>
          <a:p>
            <a:r>
              <a:rPr lang="cs-CZ" dirty="0"/>
              <a:t>RPÚR: zákon č. 250/2000 Sb., o rozpočtových pravidlech územních rozpočtů</a:t>
            </a:r>
          </a:p>
          <a:p>
            <a:r>
              <a:rPr lang="cs-CZ" dirty="0" smtClean="0"/>
              <a:t>SŘ</a:t>
            </a:r>
            <a:r>
              <a:rPr lang="cs-CZ" dirty="0"/>
              <a:t>: zákon č. 500/2004 Sb., správní </a:t>
            </a:r>
            <a:r>
              <a:rPr lang="cs-CZ" dirty="0" smtClean="0"/>
              <a:t>řád</a:t>
            </a:r>
          </a:p>
          <a:p>
            <a:r>
              <a:rPr lang="cs-CZ" dirty="0" smtClean="0"/>
              <a:t>SŘS: zákon č. 150/2002 Sb., soudní řád správní</a:t>
            </a:r>
          </a:p>
          <a:p>
            <a:r>
              <a:rPr lang="cs-CZ" dirty="0"/>
              <a:t>ZFK: zákon č. 320/2001 Sb., o finanční kontrole ve veřejné správě</a:t>
            </a:r>
          </a:p>
          <a:p>
            <a:pPr marL="0" indent="0">
              <a:buNone/>
            </a:pPr>
            <a:endParaRPr lang="cs-CZ" sz="18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2028967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71578"/>
            <a:ext cx="8086635" cy="467287"/>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68361"/>
            <a:ext cx="8082321" cy="5102942"/>
          </a:xfrm>
        </p:spPr>
        <p:txBody>
          <a:bodyPr/>
          <a:lstStyle/>
          <a:p>
            <a:r>
              <a:rPr lang="cs-CZ" sz="2200" dirty="0"/>
              <a:t>Neoprávněné vyloučení, porušení zásady rovného přístupu</a:t>
            </a:r>
          </a:p>
          <a:p>
            <a:r>
              <a:rPr lang="cs-CZ" sz="2200" dirty="0"/>
              <a:t>Projekt HS MU, nákup komplexu vědeckých přístrojů:</a:t>
            </a:r>
          </a:p>
          <a:p>
            <a:r>
              <a:rPr lang="cs-CZ" sz="2000" dirty="0"/>
              <a:t>Příjemce zadával nadlimitní VZ rozdělenou na části dle § 98 ZVZ</a:t>
            </a:r>
          </a:p>
          <a:p>
            <a:r>
              <a:rPr lang="cs-CZ" sz="2000" dirty="0"/>
              <a:t>HK nesprávně posoudila základní KP jednoho z dodavatelů</a:t>
            </a:r>
          </a:p>
          <a:p>
            <a:r>
              <a:rPr lang="cs-CZ" sz="2000" dirty="0"/>
              <a:t>Dodavatel neoprávněně vyloučen </a:t>
            </a:r>
          </a:p>
          <a:p>
            <a:r>
              <a:rPr lang="cs-CZ" sz="2000" dirty="0"/>
              <a:t>Porušení § 59 odst. 1 </a:t>
            </a:r>
            <a:r>
              <a:rPr lang="cs-CZ" sz="2000" dirty="0" smtClean="0"/>
              <a:t>+ </a:t>
            </a:r>
            <a:r>
              <a:rPr lang="cs-CZ" sz="2000" dirty="0"/>
              <a:t>§ 60 odst. 1 ZVZ + porušení § 6 ZVZ</a:t>
            </a:r>
          </a:p>
          <a:p>
            <a:r>
              <a:rPr lang="cs-CZ" sz="2000" dirty="0"/>
              <a:t>Dle příjemce toto porušení ZVZ nemělo a ani nemohlo mít podstatný vliv na výběr nejvhodnější nabídky </a:t>
            </a:r>
          </a:p>
          <a:p>
            <a:r>
              <a:rPr lang="cs-CZ" sz="2000" dirty="0"/>
              <a:t>Zadavatel se popsaným jednáním nedopustil spáchání správního deliktu dle ZVZ</a:t>
            </a:r>
          </a:p>
          <a:p>
            <a:r>
              <a:rPr lang="cs-CZ" sz="2000" dirty="0"/>
              <a:t>ÚOHS na základě vyjádření příjemce nezahájil správní řízení</a:t>
            </a:r>
          </a:p>
          <a:p>
            <a:r>
              <a:rPr lang="cs-CZ" sz="2000" dirty="0"/>
              <a:t>AO na základě námitek příjemce snížil korekci z 25 % na 10 </a:t>
            </a:r>
            <a:r>
              <a:rPr lang="cs-CZ" sz="2000" dirty="0" smtClean="0"/>
              <a:t>%</a:t>
            </a: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118751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24337" y="1297858"/>
            <a:ext cx="8082321" cy="5043947"/>
          </a:xfrm>
        </p:spPr>
        <p:txBody>
          <a:bodyPr/>
          <a:lstStyle/>
          <a:p>
            <a:r>
              <a:rPr lang="cs-CZ" sz="2200" dirty="0"/>
              <a:t>Podstatná změna smlouvy </a:t>
            </a:r>
          </a:p>
          <a:p>
            <a:r>
              <a:rPr lang="cs-CZ" sz="2200" dirty="0"/>
              <a:t>S0680/2015 ze dne 3. 12. 2015:</a:t>
            </a:r>
          </a:p>
          <a:p>
            <a:r>
              <a:rPr lang="cs-CZ" sz="2000" dirty="0"/>
              <a:t>Příjemce zadával dílčí </a:t>
            </a:r>
            <a:r>
              <a:rPr lang="cs-CZ" sz="2000" dirty="0" smtClean="0"/>
              <a:t>VZ </a:t>
            </a:r>
            <a:r>
              <a:rPr lang="cs-CZ" sz="2000" dirty="0"/>
              <a:t>v DNS dle § 95 ZVZ</a:t>
            </a:r>
          </a:p>
          <a:p>
            <a:r>
              <a:rPr lang="cs-CZ" sz="2000" dirty="0"/>
              <a:t>Dopustil se správního deliktu dle ZVZ</a:t>
            </a:r>
          </a:p>
          <a:p>
            <a:r>
              <a:rPr lang="cs-CZ" sz="2000" dirty="0"/>
              <a:t>Nedodržel postup dle § 82 odst. 2 ZVZ </a:t>
            </a:r>
            <a:r>
              <a:rPr lang="cs-CZ" sz="2000" dirty="0" smtClean="0"/>
              <a:t>- </a:t>
            </a:r>
            <a:r>
              <a:rPr lang="cs-CZ" sz="2000" dirty="0"/>
              <a:t>uzavřel smlouvu na plnění VZ v rozporu s návrhem smlouvy </a:t>
            </a:r>
            <a:r>
              <a:rPr lang="cs-CZ" sz="2000" dirty="0" smtClean="0"/>
              <a:t>vybraného </a:t>
            </a:r>
            <a:r>
              <a:rPr lang="cs-CZ" sz="2000" dirty="0"/>
              <a:t>uchazeče</a:t>
            </a:r>
          </a:p>
          <a:p>
            <a:r>
              <a:rPr lang="cs-CZ" sz="2000" dirty="0"/>
              <a:t>Příjemce před uzavřením smlouvy zúžil předmět plnění o několik položek (snížení o cca 26 000 Kč z celkové ceny 463 000 Kč)</a:t>
            </a:r>
          </a:p>
          <a:p>
            <a:r>
              <a:rPr lang="cs-CZ" sz="2000" dirty="0"/>
              <a:t>Dle názoru ÚOHS to mohlo mít podstatný vliv na výběr nabídky</a:t>
            </a:r>
          </a:p>
          <a:p>
            <a:r>
              <a:rPr lang="cs-CZ" sz="2000" dirty="0"/>
              <a:t>Pokuta za správní delikt 6 000 Kč</a:t>
            </a:r>
          </a:p>
          <a:p>
            <a:r>
              <a:rPr lang="cs-CZ" sz="2000" dirty="0"/>
              <a:t>Řízení zahájeno na podnět ŘO</a:t>
            </a:r>
          </a:p>
          <a:p>
            <a:r>
              <a:rPr lang="cs-CZ" sz="2000" dirty="0"/>
              <a:t>ŘO rozhodl o nevyplacení dotace ve výši 5 % z hodnoty </a:t>
            </a:r>
            <a:r>
              <a:rPr lang="cs-CZ" sz="2000" dirty="0" smtClean="0"/>
              <a:t>VZ</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41548911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87795"/>
            <a:ext cx="8086635" cy="48380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545336"/>
            <a:ext cx="8082321" cy="4703063"/>
          </a:xfrm>
        </p:spPr>
        <p:txBody>
          <a:bodyPr/>
          <a:lstStyle/>
          <a:p>
            <a:r>
              <a:rPr lang="cs-CZ" dirty="0" smtClean="0"/>
              <a:t>Možnost použití JŘBU </a:t>
            </a:r>
          </a:p>
          <a:p>
            <a:r>
              <a:rPr lang="cs-CZ" dirty="0" smtClean="0"/>
              <a:t>2 </a:t>
            </a:r>
            <a:r>
              <a:rPr lang="cs-CZ" dirty="0"/>
              <a:t>As 310/2016 - 52</a:t>
            </a:r>
            <a:endParaRPr lang="cs-CZ" dirty="0" smtClean="0"/>
          </a:p>
          <a:p>
            <a:r>
              <a:rPr lang="cs-CZ" dirty="0" smtClean="0"/>
              <a:t>Nákup tomografů pro excelentní výzkum</a:t>
            </a:r>
          </a:p>
          <a:p>
            <a:r>
              <a:rPr lang="cs-CZ" dirty="0" smtClean="0"/>
              <a:t>Použito JŘBU pro technickou jedinečnost plnění</a:t>
            </a:r>
          </a:p>
          <a:p>
            <a:r>
              <a:rPr lang="cs-CZ" dirty="0" smtClean="0"/>
              <a:t>Jako podklad zpracovány 4 odborné posudky</a:t>
            </a:r>
          </a:p>
          <a:p>
            <a:r>
              <a:rPr lang="cs-CZ" dirty="0" smtClean="0"/>
              <a:t>ŘO schválil použití JŘBU</a:t>
            </a:r>
          </a:p>
          <a:p>
            <a:r>
              <a:rPr lang="cs-CZ" dirty="0"/>
              <a:t>N</a:t>
            </a:r>
            <a:r>
              <a:rPr lang="cs-CZ" dirty="0" smtClean="0"/>
              <a:t>ávrh na zákaz plnění smlouvy ze strany konkurence</a:t>
            </a:r>
          </a:p>
          <a:p>
            <a:r>
              <a:rPr lang="cs-CZ" dirty="0" smtClean="0"/>
              <a:t>ÚOHS návrh dodavatele zamítl</a:t>
            </a:r>
          </a:p>
          <a:p>
            <a:r>
              <a:rPr lang="cs-CZ" dirty="0" smtClean="0"/>
              <a:t>Dodavatel podal žalobu ke KS v Brně </a:t>
            </a:r>
          </a:p>
          <a:p>
            <a:r>
              <a:rPr lang="cs-CZ" dirty="0" smtClean="0"/>
              <a:t>KS žalobu zamítl – postup zadavatele oprávněný</a:t>
            </a:r>
          </a:p>
          <a:p>
            <a:r>
              <a:rPr lang="cs-CZ" dirty="0" smtClean="0"/>
              <a:t>Rozhodnutí KS potvrdil i NSS</a:t>
            </a: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35200054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2" y="907175"/>
            <a:ext cx="8086635" cy="647700"/>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495941" y="1785700"/>
            <a:ext cx="8082321" cy="4260257"/>
          </a:xfrm>
        </p:spPr>
        <p:txBody>
          <a:bodyPr/>
          <a:lstStyle/>
          <a:p>
            <a:r>
              <a:rPr lang="cs-CZ" dirty="0"/>
              <a:t>§ 14e </a:t>
            </a:r>
            <a:r>
              <a:rPr lang="cs-CZ" dirty="0" smtClean="0"/>
              <a:t>RP ve znění do 19. 2. 2015</a:t>
            </a:r>
          </a:p>
          <a:p>
            <a:r>
              <a:rPr lang="cs-CZ" sz="1800" dirty="0" smtClean="0"/>
              <a:t>(1) Poskytovatel </a:t>
            </a:r>
            <a:r>
              <a:rPr lang="cs-CZ" sz="1800" dirty="0"/>
              <a:t>nemusí vyplatit část dotace </a:t>
            </a:r>
            <a:r>
              <a:rPr lang="cs-CZ" sz="1800" b="1" dirty="0"/>
              <a:t>domnívá-li se, že došlo k porušení pravidel pro zadávání </a:t>
            </a:r>
            <a:r>
              <a:rPr lang="cs-CZ" sz="1800" b="1" dirty="0" smtClean="0"/>
              <a:t>VZ </a:t>
            </a:r>
            <a:r>
              <a:rPr lang="cs-CZ" sz="1800" dirty="0"/>
              <a:t>spolufinancovaných z rozpočtu </a:t>
            </a:r>
            <a:r>
              <a:rPr lang="cs-CZ" sz="1800" dirty="0" smtClean="0"/>
              <a:t>EU, </a:t>
            </a:r>
            <a:r>
              <a:rPr lang="cs-CZ" sz="1800" dirty="0"/>
              <a:t>a to do výše, která je stanovena v rozhodnutí </a:t>
            </a:r>
            <a:r>
              <a:rPr lang="cs-CZ" sz="1800" dirty="0" smtClean="0"/>
              <a:t>jako </a:t>
            </a:r>
            <a:r>
              <a:rPr lang="cs-CZ" sz="1800" dirty="0"/>
              <a:t>nejvyšší možná výše odvodu za porušení rozpočtové kázně. Přitom přihlédne k závažnosti porušení a jeho vlivu na dodržení cíle dotace.</a:t>
            </a:r>
          </a:p>
          <a:p>
            <a:r>
              <a:rPr lang="cs-CZ" sz="1800" dirty="0" smtClean="0"/>
              <a:t>(</a:t>
            </a:r>
            <a:r>
              <a:rPr lang="cs-CZ" sz="1800" dirty="0"/>
              <a:t>2) V případě, že poskytovatel provede </a:t>
            </a:r>
            <a:r>
              <a:rPr lang="cs-CZ" sz="1800" dirty="0" smtClean="0"/>
              <a:t>opatření </a:t>
            </a:r>
            <a:r>
              <a:rPr lang="cs-CZ" sz="1800" dirty="0"/>
              <a:t>podle odstavce 1, informuje o něm písemně příjemce a </a:t>
            </a:r>
            <a:r>
              <a:rPr lang="cs-CZ" sz="1800" dirty="0" smtClean="0"/>
              <a:t>příslušný FÚ, </a:t>
            </a:r>
            <a:r>
              <a:rPr lang="cs-CZ" sz="1800" dirty="0"/>
              <a:t>a to včetně jeho rozsahu a odůvodnění.</a:t>
            </a:r>
          </a:p>
          <a:p>
            <a:r>
              <a:rPr lang="cs-CZ" sz="1800" dirty="0" smtClean="0"/>
              <a:t>(</a:t>
            </a:r>
            <a:r>
              <a:rPr lang="cs-CZ" sz="1800" dirty="0"/>
              <a:t>3) Provede-li poskytovatel opatření podle odstavců 1 a 2, může pokračovat v proplácení zbývající části dotace.</a:t>
            </a:r>
          </a:p>
          <a:p>
            <a:r>
              <a:rPr lang="cs-CZ" sz="1800" dirty="0" smtClean="0"/>
              <a:t>(</a:t>
            </a:r>
            <a:r>
              <a:rPr lang="cs-CZ" sz="1800" dirty="0"/>
              <a:t>4) Na opatření podle odstavců 1 až 3 se nevztahují obecné předpisy o správním řízení a je </a:t>
            </a:r>
            <a:r>
              <a:rPr lang="cs-CZ" sz="1800" b="1" dirty="0"/>
              <a:t>vyloučeno jeho soudní přezkoumání</a:t>
            </a:r>
            <a:r>
              <a:rPr lang="cs-CZ" sz="1800" dirty="0"/>
              <a:t>.</a:t>
            </a:r>
            <a:endParaRPr lang="cs-CZ" sz="1800" dirty="0" smtClean="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18574144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 ze dne 16. 6. 2015</a:t>
            </a:r>
          </a:p>
          <a:p>
            <a:r>
              <a:rPr lang="cs-CZ" sz="2000" dirty="0"/>
              <a:t>Ustanovení § 14e odst. 4 </a:t>
            </a:r>
            <a:r>
              <a:rPr lang="cs-CZ" sz="2000" dirty="0" smtClean="0"/>
              <a:t>RP </a:t>
            </a:r>
            <a:r>
              <a:rPr lang="cs-CZ" sz="2000" dirty="0"/>
              <a:t>ve znění účinném do 19. 2. 2015, ve slovech „a je </a:t>
            </a:r>
            <a:r>
              <a:rPr lang="cs-CZ" sz="2000" b="1" dirty="0"/>
              <a:t>vyloučeno jeho soudní přezkoumání</a:t>
            </a:r>
            <a:r>
              <a:rPr lang="cs-CZ" sz="2000" dirty="0"/>
              <a:t>“, bylo v rozporu s čl. 1 odst. 1 Ústavy ČR a čl. 36 odst. 2 Listiny základních práv a svobod</a:t>
            </a:r>
          </a:p>
          <a:p>
            <a:r>
              <a:rPr lang="cs-CZ" sz="2000" dirty="0"/>
              <a:t>Pozastavení výplaty části dotace je rozhodnutím, které se hluboce dotýká právní sféry jejího příjemce. Takové opatření může mít pro něj závažný dopad, neboť může vést ke zmaření celého jeho naplánovaného a dotací podpořeného záměru</a:t>
            </a:r>
          </a:p>
          <a:p>
            <a:r>
              <a:rPr lang="cs-CZ" sz="2000" dirty="0"/>
              <a:t>Pro demokratický právní stát je charakteristický princip právní jistoty, spočívající mimo jiné v tom, že právní pravidla budou jasná a přesná a budou zajišťovat, že právní vztahy a jejich důsledky zůstanou pro adresáty pravidel </a:t>
            </a:r>
            <a:r>
              <a:rPr lang="cs-CZ" sz="2000" dirty="0" smtClean="0"/>
              <a:t>předvídatelné</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22611012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a:t>
            </a:r>
          </a:p>
          <a:p>
            <a:r>
              <a:rPr lang="cs-CZ" sz="2000" dirty="0"/>
              <a:t>Princip právní jistoty je třeba spojit se zákazem arbitrárnosti, aby možnost uvážení státních orgánů byla omezena procedurami, které zabrání zneužití volného uvážení</a:t>
            </a:r>
          </a:p>
          <a:p>
            <a:r>
              <a:rPr lang="cs-CZ" sz="2000" dirty="0"/>
              <a:t>Pozastavení dotace v případech, kdy následně příslušný FÚ či dokonce i samotný poskytovatel dospěje k závěru, že příjemce žádné povinnosti neporušil, se tedy již nemá jak stát předmětem soudního přezkumu, který by konstatoval </a:t>
            </a:r>
            <a:r>
              <a:rPr lang="cs-CZ" sz="2000" dirty="0" smtClean="0"/>
              <a:t>nezákonnost</a:t>
            </a:r>
            <a:endParaRPr lang="cs-CZ" sz="2000" dirty="0"/>
          </a:p>
          <a:p>
            <a:r>
              <a:rPr lang="cs-CZ" sz="2000" dirty="0"/>
              <a:t>Vyloučení soudní kontroly pozastavení dotace vede k tomu, že případný arbitrární, svévolný či dokonce šikanózní postup poskytovatele dotace nebude relevantně pojmenován ani nijak sankcionován. To však v demokratickém právním státě, který má povinnost chránit legitimní očekávání jednotlivců, jejich právní jistotu a základní práva před arbitrárností </a:t>
            </a:r>
            <a:r>
              <a:rPr lang="cs-CZ" sz="2000" dirty="0" smtClean="0"/>
              <a:t>státních </a:t>
            </a:r>
            <a:r>
              <a:rPr lang="cs-CZ" sz="2000" dirty="0"/>
              <a:t>orgánů, není možné</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32165972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a:t>
            </a:r>
          </a:p>
          <a:p>
            <a:r>
              <a:rPr lang="cs-CZ" sz="2000" dirty="0"/>
              <a:t>Postupem podle § 14e </a:t>
            </a:r>
            <a:r>
              <a:rPr lang="cs-CZ" sz="2000" dirty="0" smtClean="0"/>
              <a:t>RP </a:t>
            </a:r>
            <a:r>
              <a:rPr lang="cs-CZ" sz="2000" dirty="0"/>
              <a:t>může dojít k zásahu do legitimního očekávání příjemce dotace </a:t>
            </a:r>
          </a:p>
          <a:p>
            <a:r>
              <a:rPr lang="cs-CZ" sz="2000" dirty="0"/>
              <a:t>Pokud příjemce dotace dodrží veškeré podmínky, které mu byly v rozhodnutí o udělení dotace, právních předpisech i případných dalších normativech pro čerpání dotace stanoveny, pak mu vzniká legitimní očekávání, že mu bude celá dotace poskytnuta</a:t>
            </a:r>
          </a:p>
          <a:p>
            <a:r>
              <a:rPr lang="cs-CZ" sz="2000" dirty="0"/>
              <a:t>V případě, že z důvodu pouhé nedůvodné domněnky na straně poskytovatele dojde k pozastavení výplaty části dotace, je takovýto postup zásahem do legitimního očekávání příjemce</a:t>
            </a:r>
          </a:p>
          <a:p>
            <a:r>
              <a:rPr lang="cs-CZ" sz="2000" dirty="0"/>
              <a:t>Orgány veřejné moci jsou nadále povinny ustanovení o vyloučení soudního přezkumu </a:t>
            </a:r>
            <a:r>
              <a:rPr lang="cs-CZ" sz="2000" dirty="0" smtClean="0"/>
              <a:t>neaplikovat</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5329681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66232"/>
            <a:ext cx="8086635" cy="647700"/>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621927"/>
            <a:ext cx="8082321" cy="4505917"/>
          </a:xfrm>
        </p:spPr>
        <p:txBody>
          <a:bodyPr/>
          <a:lstStyle/>
          <a:p>
            <a:r>
              <a:rPr lang="cs-CZ" dirty="0" smtClean="0"/>
              <a:t>§ 14e RP v aktuálním znění:</a:t>
            </a:r>
          </a:p>
          <a:p>
            <a:pPr lvl="1"/>
            <a:r>
              <a:rPr lang="cs-CZ" sz="2000" dirty="0" smtClean="0"/>
              <a:t>Poskytovatel nemusí vyplatit dotaci nebo její část</a:t>
            </a:r>
            <a:r>
              <a:rPr lang="cs-CZ" sz="2000" b="1" dirty="0" smtClean="0"/>
              <a:t>, domnívá-li se důvodně</a:t>
            </a:r>
            <a:r>
              <a:rPr lang="cs-CZ" sz="2000" dirty="0" smtClean="0"/>
              <a:t>, že její příjemce v přímé souvislosti s ní porušil povinnosti stanovené právním předpisem nebo nedodržel účel dotace nebo podmínky, za kterých byla dotace poskytnuta;  ........................</a:t>
            </a:r>
          </a:p>
          <a:p>
            <a:pPr lvl="1"/>
            <a:r>
              <a:rPr lang="cs-CZ" sz="2000" dirty="0" smtClean="0"/>
              <a:t>(2) Poskytovatel o opatření podle odstavce 1 bez zbytečného odkladu vhodným způsobem informuje příjemce. </a:t>
            </a:r>
            <a:r>
              <a:rPr lang="cs-CZ" sz="2000" b="1" dirty="0" smtClean="0"/>
              <a:t>Příjemce může do 15 dnů ode dne, kdy tuto informaci obdržel, podat poskytovateli proti tomuto opatření námitky</a:t>
            </a:r>
            <a:r>
              <a:rPr lang="cs-CZ" sz="2000" dirty="0" smtClean="0"/>
              <a:t>. O námitkách rozhoduje ten, kdo stojí v čele poskytovatele.</a:t>
            </a:r>
          </a:p>
          <a:p>
            <a:r>
              <a:rPr lang="cs-CZ" dirty="0" smtClean="0"/>
              <a:t>Je to dostatečná ochrana příjemce?</a:t>
            </a:r>
          </a:p>
          <a:p>
            <a:endParaRPr lang="cs-CZ" dirty="0" smtClean="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26560060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p:txBody>
          <a:bodyPr/>
          <a:lstStyle/>
          <a:p>
            <a:r>
              <a:rPr lang="cs-CZ" sz="1800" dirty="0"/>
              <a:t>(3) V rozhodnutí o námitkách se rozhodne o tom, zda opatření poskytovatele bylo plně oprávněné, částečně oprávněné nebo zda oprávněné nebylo. Proti rozhodnutí o námitkách se nelze odvolat.</a:t>
            </a:r>
          </a:p>
          <a:p>
            <a:r>
              <a:rPr lang="cs-CZ" sz="1800" dirty="0"/>
              <a:t>(4) Bylo-li opatření poskytovatele v rozhodnutí o námitkách posouzeno jako plně oprávněné, poskytovatel dotaci nebo její část příjemci nevyplatí. Bylo-li posouzeno jako částečně oprávněné, poskytovatel vyplatí příjemci část dotace, kterou mu neoprávněně nevyplatil. Bylo-li posouzeno jako neoprávněné, poskytovatel příjemci vyplatí nevyplacenou dotaci nebo její část. Poskytovatel vyplatí příjemci dotaci nebo její část, kterou mu neoprávněně nevyplatil, do pěti pracovních dnů ode dne právní moci rozhodnutí o námitkách.</a:t>
            </a:r>
          </a:p>
          <a:p>
            <a:r>
              <a:rPr lang="cs-CZ" sz="1800" dirty="0"/>
              <a:t>(5) Poskytovatel informuje o opatření podle odstavce 1 a o rozhodnutí o námitkách vhodným způsobem bez zbytečného odkladu finanční úřad.</a:t>
            </a:r>
          </a:p>
          <a:p>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9989877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p:txBody>
          <a:bodyPr/>
          <a:lstStyle/>
          <a:p>
            <a:r>
              <a:rPr lang="cs-CZ" dirty="0" smtClean="0"/>
              <a:t>Pokud příjemce nesouhlasí se způsobem vyřízení námitek, je oprávněn podat žalobu dle SŘS</a:t>
            </a:r>
            <a:endParaRPr lang="cs-CZ" sz="2000" dirty="0" smtClean="0"/>
          </a:p>
          <a:p>
            <a:r>
              <a:rPr lang="cs-CZ" dirty="0" smtClean="0"/>
              <a:t>Žalobu je nutno podat do 2 měsíců od doručení </a:t>
            </a:r>
            <a:r>
              <a:rPr lang="cs-CZ" dirty="0"/>
              <a:t>rozhodnutí/ode dne, kdy se </a:t>
            </a:r>
            <a:r>
              <a:rPr lang="cs-CZ" dirty="0" smtClean="0"/>
              <a:t>příjemce dozvěděl </a:t>
            </a:r>
            <a:r>
              <a:rPr lang="cs-CZ" dirty="0"/>
              <a:t>o nezákonném </a:t>
            </a:r>
            <a:r>
              <a:rPr lang="cs-CZ" dirty="0" smtClean="0"/>
              <a:t>zásahu</a:t>
            </a:r>
          </a:p>
          <a:p>
            <a:r>
              <a:rPr lang="cs-CZ" dirty="0" smtClean="0"/>
              <a:t>Žalobu nelze podat před vyčerpáním řádných opravných prostředků/lze-li se ochrany domáhat jinými prostředky</a:t>
            </a: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927783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a:xfrm>
            <a:off x="509589" y="1866900"/>
            <a:ext cx="8082321" cy="4265613"/>
          </a:xfrm>
        </p:spPr>
        <p:txBody>
          <a:bodyPr/>
          <a:lstStyle/>
          <a:p>
            <a:r>
              <a:rPr lang="cs-CZ" sz="2000" dirty="0"/>
              <a:t>Přehled národních OP pro programové období 2014 – 2020: </a:t>
            </a:r>
          </a:p>
          <a:p>
            <a:pPr lvl="1"/>
            <a:r>
              <a:rPr lang="cs-CZ" sz="1800" dirty="0">
                <a:hlinkClick r:id="rId2"/>
              </a:rPr>
              <a:t>http://strukturalni-fondy.cz/cs/Fondy-EU/2014-2020/Operacni-programy</a:t>
            </a:r>
            <a:endParaRPr lang="cs-CZ" sz="1800" dirty="0"/>
          </a:p>
          <a:p>
            <a:r>
              <a:rPr lang="cs-CZ" sz="2000" dirty="0"/>
              <a:t>Metodika řízení OP </a:t>
            </a:r>
            <a:r>
              <a:rPr lang="cs-CZ" sz="2000" dirty="0" smtClean="0"/>
              <a:t>(Př. 12 Metodika zadávání </a:t>
            </a:r>
            <a:r>
              <a:rPr lang="cs-CZ" sz="2000" dirty="0"/>
              <a:t>zakázek): </a:t>
            </a:r>
          </a:p>
          <a:p>
            <a:pPr lvl="1"/>
            <a:r>
              <a:rPr lang="cs-CZ" sz="1800" dirty="0" smtClean="0">
                <a:hlinkClick r:id="rId3"/>
              </a:rPr>
              <a:t>http://strukturalni-fondy.cz/cs/Fondy-EU/2014-2020/Metodicke-pokyny/Metodika-rizeni-programu</a:t>
            </a:r>
            <a:endParaRPr lang="cs-CZ" sz="1800" dirty="0" smtClean="0"/>
          </a:p>
          <a:p>
            <a:r>
              <a:rPr lang="cs-CZ" sz="2000" dirty="0" smtClean="0"/>
              <a:t>Slovníček </a:t>
            </a:r>
            <a:r>
              <a:rPr lang="cs-CZ" sz="2000" dirty="0" smtClean="0"/>
              <a:t>pojmů:</a:t>
            </a:r>
            <a:r>
              <a:rPr lang="cs-CZ" dirty="0" smtClean="0"/>
              <a:t> </a:t>
            </a:r>
            <a:endParaRPr lang="cs-CZ" dirty="0" smtClean="0"/>
          </a:p>
          <a:p>
            <a:pPr lvl="1"/>
            <a:r>
              <a:rPr lang="cs-CZ" sz="1800" dirty="0" smtClean="0">
                <a:hlinkClick r:id="rId4"/>
              </a:rPr>
              <a:t>http</a:t>
            </a:r>
            <a:r>
              <a:rPr lang="cs-CZ" sz="1800" dirty="0">
                <a:hlinkClick r:id="rId4"/>
              </a:rPr>
              <a:t>://</a:t>
            </a:r>
            <a:r>
              <a:rPr lang="cs-CZ" sz="1800" dirty="0" smtClean="0">
                <a:hlinkClick r:id="rId4"/>
              </a:rPr>
              <a:t>strukturalni-fondy.cz/cs/Fondy-EU/2014-2020/Metodicke-pokyny/Metodika-rizeni-programu/Pr-2-Slovnicek-pojmu</a:t>
            </a:r>
            <a:endParaRPr lang="cs-CZ" sz="1800" dirty="0"/>
          </a:p>
          <a:p>
            <a:r>
              <a:rPr lang="cs-CZ" sz="2000" dirty="0"/>
              <a:t>Stránky Úřadu pro ochranu hospodářské soutěže: </a:t>
            </a:r>
          </a:p>
          <a:p>
            <a:pPr lvl="1"/>
            <a:r>
              <a:rPr lang="cs-CZ" sz="1800" dirty="0">
                <a:hlinkClick r:id="rId5"/>
              </a:rPr>
              <a:t>http://www.uohs.cz/cs/verejne-zakazky.html</a:t>
            </a:r>
            <a:r>
              <a:rPr lang="cs-CZ" sz="2000" dirty="0"/>
              <a:t> </a:t>
            </a:r>
          </a:p>
          <a:p>
            <a:pPr marL="0" indent="0">
              <a:buNone/>
            </a:pP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7552552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pPr marL="342900" lvl="1" indent="-342900">
              <a:buSzPct val="100000"/>
            </a:pPr>
            <a:r>
              <a:rPr lang="cs-CZ" dirty="0"/>
              <a:t>Negativní rozhodnutí poskytovatele podléhá soudnímu </a:t>
            </a:r>
            <a:r>
              <a:rPr lang="cs-CZ" dirty="0" smtClean="0"/>
              <a:t>přezkumu</a:t>
            </a:r>
            <a:r>
              <a:rPr lang="cs-CZ" sz="2200" dirty="0" smtClean="0"/>
              <a:t> </a:t>
            </a:r>
            <a:endParaRPr lang="cs-CZ" dirty="0" smtClean="0"/>
          </a:p>
          <a:p>
            <a:r>
              <a:rPr lang="cs-CZ" dirty="0" smtClean="0"/>
              <a:t>Rozsudek </a:t>
            </a:r>
            <a:r>
              <a:rPr lang="cs-CZ" dirty="0"/>
              <a:t>NSS čj. 9 Ads 83/2014 ze dne 30. 9. 2015: </a:t>
            </a:r>
          </a:p>
          <a:p>
            <a:r>
              <a:rPr lang="cs-CZ" sz="2200" dirty="0" smtClean="0"/>
              <a:t>Rozhodoval </a:t>
            </a:r>
            <a:r>
              <a:rPr lang="cs-CZ" sz="2200" dirty="0"/>
              <a:t>rozšířený senát NSS – dosud rozporná judikatura</a:t>
            </a:r>
          </a:p>
          <a:p>
            <a:r>
              <a:rPr lang="cs-CZ" sz="2200" dirty="0" smtClean="0"/>
              <a:t>Vydání </a:t>
            </a:r>
            <a:r>
              <a:rPr lang="cs-CZ" sz="2200" dirty="0"/>
              <a:t>negativního rozhodnutí o dotaci i rozhodnutí o pozastavení či jiném krácení dotace podléhá soudnímu přezkumu a musí mít kvalitu správního rozhodnutí – citelný </a:t>
            </a:r>
            <a:r>
              <a:rPr lang="cs-CZ" sz="2200" dirty="0" smtClean="0"/>
              <a:t>zásah do právní sféry příjemce</a:t>
            </a:r>
            <a:endParaRPr lang="cs-CZ" sz="2200" dirty="0"/>
          </a:p>
          <a:p>
            <a:r>
              <a:rPr lang="cs-CZ" sz="2200" dirty="0"/>
              <a:t>Zohlednit konkrétní okolnosti případu a shodné či obdobné případy rozhodovat obdobně</a:t>
            </a:r>
          </a:p>
          <a:p>
            <a:r>
              <a:rPr lang="cs-CZ" sz="2200" dirty="0"/>
              <a:t>Rozhodnutí musí být řádně </a:t>
            </a:r>
            <a:r>
              <a:rPr lang="cs-CZ" sz="2200" dirty="0" smtClean="0"/>
              <a:t>odůvodněno</a:t>
            </a:r>
            <a:endParaRPr lang="cs-CZ" sz="22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12924737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pPr marL="342900" lvl="1" indent="-342900">
              <a:buSzPct val="100000"/>
            </a:pPr>
            <a:r>
              <a:rPr lang="cs-CZ" sz="2600" dirty="0"/>
              <a:t>Dotace </a:t>
            </a:r>
            <a:r>
              <a:rPr lang="cs-CZ" sz="2600" dirty="0" smtClean="0"/>
              <a:t>přidělená </a:t>
            </a:r>
            <a:r>
              <a:rPr lang="cs-CZ" sz="2600" dirty="0"/>
              <a:t>na základě </a:t>
            </a:r>
            <a:r>
              <a:rPr lang="cs-CZ" sz="2600" dirty="0" smtClean="0"/>
              <a:t>smlouvy</a:t>
            </a:r>
          </a:p>
          <a:p>
            <a:r>
              <a:rPr lang="cs-CZ" sz="2600" dirty="0" smtClean="0"/>
              <a:t>Rozsudek </a:t>
            </a:r>
            <a:r>
              <a:rPr lang="cs-CZ" sz="2600" dirty="0"/>
              <a:t>NSS 9 Afs 38/2013:</a:t>
            </a:r>
          </a:p>
          <a:p>
            <a:r>
              <a:rPr lang="cs-CZ" dirty="0" smtClean="0"/>
              <a:t>Smlouva </a:t>
            </a:r>
            <a:r>
              <a:rPr lang="cs-CZ" dirty="0"/>
              <a:t>o poskytnutí dotace je veřejnoprávní smlouvou</a:t>
            </a:r>
          </a:p>
          <a:p>
            <a:r>
              <a:rPr lang="cs-CZ" dirty="0"/>
              <a:t>Ochrany se lze domáhat ve sporu dle § 169 SŘ ve spojení s § 141 SŘ </a:t>
            </a:r>
          </a:p>
          <a:p>
            <a:r>
              <a:rPr lang="cs-CZ" dirty="0"/>
              <a:t>Obě strany vyvolaného sporu dle SŘ mají rovné postavení a rozhodnutí příslušného orgánu může být přezkoumáno ve správním soudnictví</a:t>
            </a:r>
          </a:p>
          <a:p>
            <a:pPr marL="0" indent="0">
              <a:buNone/>
            </a:pP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19226032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342103"/>
            <a:ext cx="8082321" cy="4970207"/>
          </a:xfrm>
        </p:spPr>
        <p:txBody>
          <a:bodyPr/>
          <a:lstStyle/>
          <a:p>
            <a:r>
              <a:rPr lang="cs-CZ" sz="2200" dirty="0"/>
              <a:t>5A 122/2013 - 74</a:t>
            </a:r>
          </a:p>
          <a:p>
            <a:r>
              <a:rPr lang="cs-CZ" sz="2200" dirty="0" smtClean="0"/>
              <a:t>Taktovací </a:t>
            </a:r>
            <a:r>
              <a:rPr lang="cs-CZ" sz="2200" dirty="0"/>
              <a:t>frekvence a počty jader procesorů - projekt OP VK: </a:t>
            </a:r>
          </a:p>
          <a:p>
            <a:r>
              <a:rPr lang="cs-CZ" sz="2000" dirty="0"/>
              <a:t>Požadavek na výkon procesorů několika PC formou požadavků na min. taktovací frekvenci a min. počet jader</a:t>
            </a:r>
          </a:p>
          <a:p>
            <a:r>
              <a:rPr lang="cs-CZ" sz="2000" dirty="0"/>
              <a:t>ŘO zaslal příjemci oznámení o pozastavení dotace – </a:t>
            </a:r>
            <a:r>
              <a:rPr lang="cs-CZ" sz="2000" dirty="0" smtClean="0"/>
              <a:t>diskriminační </a:t>
            </a:r>
            <a:r>
              <a:rPr lang="cs-CZ" sz="2000" dirty="0"/>
              <a:t>nastavení technické specifikace </a:t>
            </a:r>
          </a:p>
          <a:p>
            <a:r>
              <a:rPr lang="cs-CZ" sz="2000" dirty="0"/>
              <a:t>Příjemce podal </a:t>
            </a:r>
            <a:r>
              <a:rPr lang="cs-CZ" sz="2000" dirty="0" smtClean="0"/>
              <a:t>námitky</a:t>
            </a:r>
            <a:endParaRPr lang="cs-CZ" sz="2000" dirty="0"/>
          </a:p>
          <a:p>
            <a:r>
              <a:rPr lang="cs-CZ" sz="2000" dirty="0"/>
              <a:t>ŘO podal podnět k ÚOHS</a:t>
            </a:r>
          </a:p>
          <a:p>
            <a:r>
              <a:rPr lang="cs-CZ" sz="2000" dirty="0"/>
              <a:t>ÚOHS neshledal důvody pro zahájení správního řízení</a:t>
            </a:r>
          </a:p>
          <a:p>
            <a:r>
              <a:rPr lang="cs-CZ" sz="2000" dirty="0"/>
              <a:t>Zahájena daňová kontrola u příjemce příslušným FÚ</a:t>
            </a:r>
          </a:p>
          <a:p>
            <a:r>
              <a:rPr lang="cs-CZ" sz="2000" dirty="0"/>
              <a:t>Příjemce předložil dokumentaci k VZ včetně stanoviska ÚOHS</a:t>
            </a:r>
          </a:p>
          <a:p>
            <a:r>
              <a:rPr lang="cs-CZ" sz="2000" dirty="0"/>
              <a:t>Dle FÚ nedošlo k porušení rozpočtové kázně</a:t>
            </a:r>
          </a:p>
          <a:p>
            <a:r>
              <a:rPr lang="cs-CZ" sz="2000" dirty="0"/>
              <a:t>ŘO neakceptoval – trvá na nesrovnalosti</a:t>
            </a:r>
          </a:p>
          <a:p>
            <a:r>
              <a:rPr lang="cs-CZ" sz="2000" dirty="0"/>
              <a:t>Příjemce podal žalobu k MS v Praze dne 10. 7. </a:t>
            </a:r>
            <a:r>
              <a:rPr lang="cs-CZ" sz="2000" dirty="0" smtClean="0"/>
              <a:t>2013</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9968835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200" dirty="0"/>
              <a:t>Dodatečné stavební práce – projekt OPVK: </a:t>
            </a:r>
          </a:p>
          <a:p>
            <a:r>
              <a:rPr lang="cs-CZ" sz="2000" dirty="0"/>
              <a:t>7 změnových listů o celkové hodnotě cca 4 % původní VZ</a:t>
            </a:r>
          </a:p>
          <a:p>
            <a:r>
              <a:rPr lang="cs-CZ" sz="2000" dirty="0"/>
              <a:t>Provedení dodatečných stavebních prací schváleno ŘO</a:t>
            </a:r>
          </a:p>
          <a:p>
            <a:r>
              <a:rPr lang="cs-CZ" sz="2000" dirty="0"/>
              <a:t>Výslovná výzva k zadání formou JŘBU </a:t>
            </a:r>
          </a:p>
          <a:p>
            <a:r>
              <a:rPr lang="cs-CZ" sz="2000" dirty="0"/>
              <a:t>Kontrola AO – všechny dodatky nezákonné</a:t>
            </a:r>
          </a:p>
          <a:p>
            <a:r>
              <a:rPr lang="cs-CZ" sz="2000" dirty="0"/>
              <a:t>ŘO zaslal příjemci oznámení o pozastavení dotace – rozhodnutí odůvodnil odkazem na zprávu o auditu AO</a:t>
            </a:r>
          </a:p>
          <a:p>
            <a:r>
              <a:rPr lang="cs-CZ" sz="2000" dirty="0"/>
              <a:t>Příjemce podal námitky</a:t>
            </a:r>
          </a:p>
          <a:p>
            <a:r>
              <a:rPr lang="cs-CZ" sz="2000" dirty="0"/>
              <a:t>ŘO podal podnět k ÚOHS</a:t>
            </a:r>
          </a:p>
          <a:p>
            <a:r>
              <a:rPr lang="cs-CZ" sz="2000" dirty="0"/>
              <a:t>ÚOHS shledal správní delikt pouze u 1 ze 7 změnových listů</a:t>
            </a:r>
          </a:p>
          <a:p>
            <a:r>
              <a:rPr lang="cs-CZ" sz="2000" dirty="0"/>
              <a:t>Příjemce podal rozklad</a:t>
            </a:r>
          </a:p>
          <a:p>
            <a:r>
              <a:rPr lang="cs-CZ" sz="2000" dirty="0"/>
              <a:t>ŘO trvá na nesrovnalosti v plné výši</a:t>
            </a:r>
          </a:p>
          <a:p>
            <a:r>
              <a:rPr lang="cs-CZ" sz="2000" dirty="0"/>
              <a:t>Příjemce podal žalobu k MS v Praze dne 27. 7. </a:t>
            </a:r>
            <a:r>
              <a:rPr lang="cs-CZ" sz="2000" dirty="0" smtClean="0"/>
              <a:t>2015</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21033048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190151" cy="5025070"/>
          </a:xfrm>
        </p:spPr>
        <p:txBody>
          <a:bodyPr/>
          <a:lstStyle/>
          <a:p>
            <a:r>
              <a:rPr lang="cs-CZ" sz="2200" dirty="0"/>
              <a:t>6A 35/2015 - 54</a:t>
            </a:r>
          </a:p>
          <a:p>
            <a:r>
              <a:rPr lang="cs-CZ" sz="2200" dirty="0" smtClean="0"/>
              <a:t>Dodávka </a:t>
            </a:r>
            <a:r>
              <a:rPr lang="cs-CZ" sz="2200" dirty="0"/>
              <a:t>multimediální učebny - projekt OPVK:</a:t>
            </a:r>
          </a:p>
          <a:p>
            <a:r>
              <a:rPr lang="cs-CZ" sz="2000" dirty="0"/>
              <a:t>Příjemce opožděně uveřejnil oznámení o zadání VZ, smlouvu a písemnou zprávu – prodlení v řádech týdnů</a:t>
            </a:r>
          </a:p>
          <a:p>
            <a:r>
              <a:rPr lang="cs-CZ" sz="2000" dirty="0"/>
              <a:t>ŘO shledal porušení ustanovení § 147a ZVZ</a:t>
            </a:r>
          </a:p>
          <a:p>
            <a:r>
              <a:rPr lang="cs-CZ" sz="2000" dirty="0"/>
              <a:t>ŘO rozhodl o pozastavení dotace ve výši 100 % </a:t>
            </a:r>
            <a:r>
              <a:rPr lang="cs-CZ" sz="2000" dirty="0" smtClean="0"/>
              <a:t>VZ</a:t>
            </a:r>
            <a:endParaRPr lang="cs-CZ" sz="2000" dirty="0"/>
          </a:p>
          <a:p>
            <a:r>
              <a:rPr lang="cs-CZ" sz="2000" dirty="0"/>
              <a:t>Příjemce podal </a:t>
            </a:r>
            <a:r>
              <a:rPr lang="cs-CZ" sz="2000" dirty="0" smtClean="0"/>
              <a:t>námitky</a:t>
            </a:r>
            <a:endParaRPr lang="cs-CZ" sz="2000" dirty="0"/>
          </a:p>
          <a:p>
            <a:r>
              <a:rPr lang="cs-CZ" sz="2000" dirty="0"/>
              <a:t>Porušení zcela bez vlivu na účel a cíle dotace, nerespektování zásady proporcionality</a:t>
            </a:r>
          </a:p>
          <a:p>
            <a:r>
              <a:rPr lang="cs-CZ" sz="2000" dirty="0"/>
              <a:t>ŘO podal podnět k ÚOHS</a:t>
            </a:r>
          </a:p>
          <a:p>
            <a:r>
              <a:rPr lang="cs-CZ" sz="2000" dirty="0"/>
              <a:t>ÚOHS shledal správní delikt a udělil sankci 20 000 Kč </a:t>
            </a:r>
          </a:p>
          <a:p>
            <a:r>
              <a:rPr lang="cs-CZ" sz="2000" dirty="0"/>
              <a:t>Příjemce podal rozklad</a:t>
            </a:r>
          </a:p>
          <a:p>
            <a:r>
              <a:rPr lang="cs-CZ" sz="2000" dirty="0"/>
              <a:t>ŘO trvá na nesrovnalosti v plné výši</a:t>
            </a:r>
          </a:p>
          <a:p>
            <a:r>
              <a:rPr lang="cs-CZ" sz="2000" dirty="0"/>
              <a:t>Příjemce podal žalobu k MS v Praze dne 12. 2. </a:t>
            </a:r>
            <a:r>
              <a:rPr lang="cs-CZ" sz="2000" dirty="0" smtClean="0"/>
              <a:t>2015</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28259704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800" dirty="0"/>
              <a:t>Komunikovat s ŘO, AO, FÚ</a:t>
            </a:r>
          </a:p>
          <a:p>
            <a:r>
              <a:rPr lang="cs-CZ" sz="2800" dirty="0"/>
              <a:t>Vysvětlovat své postupy při zadávání VZ</a:t>
            </a:r>
          </a:p>
          <a:p>
            <a:r>
              <a:rPr lang="cs-CZ" sz="2800" dirty="0"/>
              <a:t>Domáhat se řádného odůvodnění rozhodnutí ŘO i nálezů AO či FÚ</a:t>
            </a:r>
          </a:p>
          <a:p>
            <a:r>
              <a:rPr lang="cs-CZ" sz="2800" dirty="0"/>
              <a:t>Využívat všech dostupných opravných prostředků a domáhat se nápravy případné zvůle správních orgánů</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8378838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b="1" dirty="0" smtClean="0"/>
          </a:p>
          <a:p>
            <a:pPr marL="0" indent="0" algn="ctr">
              <a:buNone/>
            </a:pPr>
            <a:endParaRPr lang="cs-CZ" b="1" dirty="0"/>
          </a:p>
          <a:p>
            <a:pPr marL="0" indent="0" algn="ctr">
              <a:buNone/>
            </a:pPr>
            <a:r>
              <a:rPr lang="cs-CZ" b="1" dirty="0" smtClean="0"/>
              <a:t>Děkuji </a:t>
            </a:r>
            <a:r>
              <a:rPr lang="cs-CZ" b="1" dirty="0"/>
              <a:t>za pozornost</a:t>
            </a:r>
          </a:p>
          <a:p>
            <a:pPr marL="0" indent="0" algn="ctr">
              <a:buNone/>
            </a:pPr>
            <a:endParaRPr lang="cs-CZ" b="1" dirty="0"/>
          </a:p>
          <a:p>
            <a:pPr marL="0" indent="0" algn="ctr">
              <a:buNone/>
            </a:pPr>
            <a:r>
              <a:rPr lang="cs-CZ" dirty="0"/>
              <a:t>Martin Hadaš</a:t>
            </a:r>
          </a:p>
          <a:p>
            <a:pPr marL="0" indent="0" algn="ctr">
              <a:buNone/>
            </a:pPr>
            <a:r>
              <a:rPr lang="cs-CZ" dirty="0"/>
              <a:t>Email: </a:t>
            </a:r>
            <a:r>
              <a:rPr lang="cs-CZ" dirty="0" err="1">
                <a:hlinkClick r:id="rId2"/>
              </a:rPr>
              <a:t>hadas</a:t>
            </a:r>
            <a:r>
              <a:rPr lang="en-US" dirty="0">
                <a:hlinkClick r:id="rId2"/>
              </a:rPr>
              <a:t>@</a:t>
            </a:r>
            <a:r>
              <a:rPr lang="cs-CZ" dirty="0" smtClean="0">
                <a:hlinkClick r:id="rId2"/>
              </a:rPr>
              <a:t>rect.muni.cz</a:t>
            </a:r>
            <a:r>
              <a:rPr lang="cs-CZ" dirty="0" smtClean="0"/>
              <a:t> </a:t>
            </a:r>
          </a:p>
          <a:p>
            <a:pPr marL="0" indent="0" algn="ctr">
              <a:buNone/>
            </a:pPr>
            <a:r>
              <a:rPr lang="cs-CZ" dirty="0"/>
              <a:t>M</a:t>
            </a:r>
            <a:r>
              <a:rPr lang="cs-CZ" dirty="0" smtClean="0"/>
              <a:t>obil: 725 829 347 </a:t>
            </a:r>
            <a:endParaRPr lang="cs-CZ" dirty="0"/>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Zástupný symbol pro zápatí 3"/>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517028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 zdroje informací</a:t>
            </a:r>
          </a:p>
        </p:txBody>
      </p:sp>
      <p:sp>
        <p:nvSpPr>
          <p:cNvPr id="3" name="Zástupný symbol pro obsah 2"/>
          <p:cNvSpPr>
            <a:spLocks noGrp="1"/>
          </p:cNvSpPr>
          <p:nvPr>
            <p:ph idx="1"/>
          </p:nvPr>
        </p:nvSpPr>
        <p:spPr/>
        <p:txBody>
          <a:bodyPr/>
          <a:lstStyle/>
          <a:p>
            <a:r>
              <a:rPr lang="cs-CZ" dirty="0"/>
              <a:t>AO: Auditní orgán Ministerstva </a:t>
            </a:r>
            <a:r>
              <a:rPr lang="cs-CZ" dirty="0" smtClean="0"/>
              <a:t>financí</a:t>
            </a:r>
          </a:p>
          <a:p>
            <a:r>
              <a:rPr lang="cs-CZ" dirty="0"/>
              <a:t>FÚ: Orgán finanční </a:t>
            </a:r>
            <a:r>
              <a:rPr lang="cs-CZ" dirty="0" smtClean="0"/>
              <a:t>správy</a:t>
            </a:r>
          </a:p>
          <a:p>
            <a:r>
              <a:rPr lang="cs-CZ" dirty="0"/>
              <a:t>MP: </a:t>
            </a:r>
            <a:r>
              <a:rPr lang="cs-CZ" dirty="0" smtClean="0"/>
              <a:t>Metodika </a:t>
            </a:r>
            <a:r>
              <a:rPr lang="cs-CZ" dirty="0"/>
              <a:t>zadávání zakázek </a:t>
            </a:r>
            <a:r>
              <a:rPr lang="cs-CZ" dirty="0" smtClean="0"/>
              <a:t>2014-2020 </a:t>
            </a:r>
            <a:endParaRPr lang="cs-CZ" dirty="0">
              <a:solidFill>
                <a:srgbClr val="FF0000"/>
              </a:solidFill>
            </a:endParaRPr>
          </a:p>
          <a:p>
            <a:r>
              <a:rPr lang="cs-CZ" dirty="0"/>
              <a:t>NOK: Národní orgán pro koordinaci </a:t>
            </a:r>
          </a:p>
          <a:p>
            <a:r>
              <a:rPr lang="cs-CZ" dirty="0" smtClean="0"/>
              <a:t>OP</a:t>
            </a:r>
            <a:r>
              <a:rPr lang="cs-CZ" dirty="0"/>
              <a:t>: Operační program</a:t>
            </a:r>
          </a:p>
          <a:p>
            <a:r>
              <a:rPr lang="cs-CZ" dirty="0"/>
              <a:t>PVD: Pravidla pro výběr dodavatelů</a:t>
            </a:r>
          </a:p>
          <a:p>
            <a:r>
              <a:rPr lang="cs-CZ" dirty="0"/>
              <a:t>ŘO: Řídící </a:t>
            </a:r>
            <a:r>
              <a:rPr lang="cs-CZ" dirty="0" smtClean="0"/>
              <a:t>orgán</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1817916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09589" y="1857375"/>
            <a:ext cx="8082321" cy="4275138"/>
          </a:xfrm>
        </p:spPr>
        <p:txBody>
          <a:bodyPr/>
          <a:lstStyle/>
          <a:p>
            <a:r>
              <a:rPr lang="cs-CZ" sz="1800" dirty="0"/>
              <a:t>Dotace / podpora: </a:t>
            </a:r>
          </a:p>
          <a:p>
            <a:pPr lvl="1"/>
            <a:r>
              <a:rPr lang="cs-CZ" sz="1600" dirty="0"/>
              <a:t>Veřejné prostředky poskytnuté na stanovený účel a za podmínek uvedených v rozhodnutí / smlouvě o poskytnutí dotace </a:t>
            </a:r>
            <a:r>
              <a:rPr lang="cs-CZ" sz="1800" dirty="0"/>
              <a:t>  </a:t>
            </a:r>
          </a:p>
          <a:p>
            <a:r>
              <a:rPr lang="cs-CZ" sz="1800" dirty="0"/>
              <a:t>Poskytovatel podpory: </a:t>
            </a:r>
          </a:p>
          <a:p>
            <a:pPr lvl="1"/>
            <a:r>
              <a:rPr lang="cs-CZ" sz="1600" dirty="0"/>
              <a:t>Ústřední orgán státní správy nebo jiný subjekt určený zákonem, který může na základě zákona poskytnout dotaci nebo návratnou finanční pomoc z veřejných zdrojů</a:t>
            </a:r>
            <a:r>
              <a:rPr lang="cs-CZ" sz="1800" dirty="0"/>
              <a:t> </a:t>
            </a:r>
          </a:p>
          <a:p>
            <a:r>
              <a:rPr lang="cs-CZ" sz="1800" dirty="0"/>
              <a:t>Žadatel: </a:t>
            </a:r>
          </a:p>
          <a:p>
            <a:pPr lvl="1"/>
            <a:r>
              <a:rPr lang="cs-CZ" sz="1600" dirty="0"/>
              <a:t>Subjekt, který podal žádost o podporu. Žadatel přestává být žadatelem v okamžiku, kdy se stane příjemcem, nebo když je jeho žádost o podporu vyloučena ze schvalování</a:t>
            </a:r>
            <a:r>
              <a:rPr lang="cs-CZ" sz="1800" dirty="0"/>
              <a:t>  </a:t>
            </a:r>
          </a:p>
          <a:p>
            <a:r>
              <a:rPr lang="cs-CZ" sz="1800" dirty="0"/>
              <a:t>Příjemce: </a:t>
            </a:r>
          </a:p>
          <a:p>
            <a:pPr lvl="1"/>
            <a:r>
              <a:rPr lang="cs-CZ" sz="1600" dirty="0"/>
              <a:t>Veřejný či soukromý subjekt zodpovědný za realizaci projektu spolufinancovaného z ESI fondů, který na základě rozhodnutí / smlouvy o poskytnutí dotace předkládá ŘO žádost o platbu</a:t>
            </a:r>
            <a:r>
              <a:rPr lang="cs-CZ" sz="1800" dirty="0"/>
              <a:t>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323059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Dotované veřejné zakázky</a:t>
            </a:r>
          </a:p>
        </p:txBody>
      </p:sp>
      <p:sp>
        <p:nvSpPr>
          <p:cNvPr id="3" name="Zástupný symbol pro obsah 2"/>
          <p:cNvSpPr>
            <a:spLocks noGrp="1"/>
          </p:cNvSpPr>
          <p:nvPr>
            <p:ph idx="1"/>
          </p:nvPr>
        </p:nvSpPr>
        <p:spPr/>
        <p:txBody>
          <a:bodyPr/>
          <a:lstStyle/>
          <a:p>
            <a:r>
              <a:rPr lang="cs-CZ" dirty="0"/>
              <a:t>Rozhodnutí/Smlouva o poskytnutí dotace stanoví povinnost provést výběrové řízení na dodavatele</a:t>
            </a:r>
          </a:p>
          <a:p>
            <a:r>
              <a:rPr lang="cs-CZ" dirty="0"/>
              <a:t>Dodávky, služby a stavební práce v rámci projektů jsou spolufinancovány z veřejných zdrojů</a:t>
            </a:r>
          </a:p>
          <a:p>
            <a:r>
              <a:rPr lang="cs-CZ" dirty="0"/>
              <a:t>Účelem VŘ je hospodárné využití veřejných prostředků</a:t>
            </a:r>
          </a:p>
          <a:p>
            <a:r>
              <a:rPr lang="cs-CZ" dirty="0"/>
              <a:t>Provedení VŘ je podmínkou způsobilosti výdajů</a:t>
            </a:r>
          </a:p>
          <a:p>
            <a:r>
              <a:rPr lang="cs-CZ" dirty="0"/>
              <a:t>Porušení pravidel pro výběr dodavatelů může vést ke krácení či úplnému odebrání </a:t>
            </a:r>
            <a:r>
              <a:rPr lang="cs-CZ" dirty="0" smtClean="0"/>
              <a:t>dotace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140051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866232"/>
            <a:ext cx="8086635" cy="647700"/>
          </a:xfrm>
        </p:spPr>
        <p:txBody>
          <a:bodyPr/>
          <a:lstStyle/>
          <a:p>
            <a:r>
              <a:rPr lang="cs-CZ" dirty="0"/>
              <a:t>Dotované veřejné zakázky</a:t>
            </a:r>
          </a:p>
        </p:txBody>
      </p:sp>
      <p:sp>
        <p:nvSpPr>
          <p:cNvPr id="3" name="Zástupný symbol pro obsah 2"/>
          <p:cNvSpPr>
            <a:spLocks noGrp="1"/>
          </p:cNvSpPr>
          <p:nvPr>
            <p:ph idx="1"/>
          </p:nvPr>
        </p:nvSpPr>
        <p:spPr>
          <a:xfrm>
            <a:off x="509589" y="1678675"/>
            <a:ext cx="8082321" cy="4453839"/>
          </a:xfrm>
        </p:spPr>
        <p:txBody>
          <a:bodyPr/>
          <a:lstStyle/>
          <a:p>
            <a:r>
              <a:rPr lang="cs-CZ" dirty="0" smtClean="0"/>
              <a:t>Metodika zadávání </a:t>
            </a:r>
            <a:r>
              <a:rPr lang="cs-CZ" dirty="0" smtClean="0"/>
              <a:t>zakázek pro programové období 2014 - </a:t>
            </a:r>
            <a:r>
              <a:rPr lang="cs-CZ" dirty="0" smtClean="0"/>
              <a:t>2020</a:t>
            </a:r>
            <a:endParaRPr lang="cs-CZ" dirty="0"/>
          </a:p>
          <a:p>
            <a:r>
              <a:rPr lang="cs-CZ" dirty="0" smtClean="0"/>
              <a:t>Závazná </a:t>
            </a:r>
            <a:r>
              <a:rPr lang="cs-CZ" dirty="0"/>
              <a:t>pro všechny ŘO (nikoliv pro příjemce)</a:t>
            </a:r>
          </a:p>
          <a:p>
            <a:r>
              <a:rPr lang="cs-CZ" dirty="0"/>
              <a:t>Snaha o harmonizaci, zjednodušení, zohlednění zkušeností </a:t>
            </a:r>
          </a:p>
          <a:p>
            <a:r>
              <a:rPr lang="cs-CZ" dirty="0"/>
              <a:t>Větší </a:t>
            </a:r>
            <a:r>
              <a:rPr lang="cs-CZ" dirty="0" smtClean="0"/>
              <a:t>flexibilita</a:t>
            </a:r>
            <a:endParaRPr lang="cs-CZ" dirty="0"/>
          </a:p>
          <a:p>
            <a:r>
              <a:rPr lang="cs-CZ" dirty="0"/>
              <a:t>Příležitost – </a:t>
            </a:r>
            <a:r>
              <a:rPr lang="cs-CZ" dirty="0" smtClean="0"/>
              <a:t>flexibilita</a:t>
            </a:r>
            <a:r>
              <a:rPr lang="cs-CZ" dirty="0"/>
              <a:t>, svoboda pro zadavatele</a:t>
            </a:r>
          </a:p>
          <a:p>
            <a:r>
              <a:rPr lang="cs-CZ" dirty="0"/>
              <a:t>Ohrožení – větší </a:t>
            </a:r>
            <a:r>
              <a:rPr lang="cs-CZ" dirty="0" smtClean="0"/>
              <a:t>odpovědnost, </a:t>
            </a:r>
            <a:r>
              <a:rPr lang="cs-CZ" dirty="0"/>
              <a:t>nové instituty, nejasný </a:t>
            </a:r>
            <a:r>
              <a:rPr lang="cs-CZ" dirty="0" smtClean="0"/>
              <a:t>výklad</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724884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960947"/>
            <a:ext cx="8086635" cy="502093"/>
          </a:xfrm>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09589" y="1798320"/>
            <a:ext cx="8082321" cy="4114800"/>
          </a:xfrm>
        </p:spPr>
        <p:txBody>
          <a:bodyPr/>
          <a:lstStyle/>
          <a:p>
            <a:r>
              <a:rPr lang="cs-CZ" dirty="0"/>
              <a:t>Z</a:t>
            </a:r>
            <a:r>
              <a:rPr lang="cs-CZ" dirty="0" smtClean="0"/>
              <a:t>ákladní </a:t>
            </a:r>
            <a:r>
              <a:rPr lang="cs-CZ" dirty="0"/>
              <a:t>povinnosti zadavatelů nepodléhajících </a:t>
            </a:r>
            <a:r>
              <a:rPr lang="cs-CZ" dirty="0" smtClean="0"/>
              <a:t>ZZVZ</a:t>
            </a:r>
            <a:endParaRPr lang="cs-CZ" dirty="0"/>
          </a:p>
          <a:p>
            <a:r>
              <a:rPr lang="cs-CZ" dirty="0"/>
              <a:t>ŘO </a:t>
            </a:r>
            <a:r>
              <a:rPr lang="cs-CZ" dirty="0" smtClean="0"/>
              <a:t>povinny zapracovat </a:t>
            </a:r>
            <a:r>
              <a:rPr lang="cs-CZ" dirty="0"/>
              <a:t>do svých PVD</a:t>
            </a:r>
          </a:p>
          <a:p>
            <a:r>
              <a:rPr lang="cs-CZ" dirty="0"/>
              <a:t>PVD nesmí být mírnější než MP</a:t>
            </a:r>
          </a:p>
          <a:p>
            <a:r>
              <a:rPr lang="cs-CZ" dirty="0"/>
              <a:t>Rozdělen na 3 části + přílohy:</a:t>
            </a:r>
          </a:p>
          <a:p>
            <a:pPr lvl="1"/>
            <a:r>
              <a:rPr lang="cs-CZ" sz="2200" dirty="0"/>
              <a:t>Obecná ustanovení</a:t>
            </a:r>
          </a:p>
          <a:p>
            <a:pPr lvl="1"/>
            <a:r>
              <a:rPr lang="cs-CZ" sz="2200" dirty="0"/>
              <a:t>Zadávání zakázek ve výběrovém řízení</a:t>
            </a:r>
          </a:p>
          <a:p>
            <a:pPr lvl="1"/>
            <a:r>
              <a:rPr lang="cs-CZ" sz="2200" dirty="0"/>
              <a:t>Kontrola zadání zakázky v zadávacím a výběrovém řízení</a:t>
            </a:r>
          </a:p>
          <a:p>
            <a:pPr lvl="1"/>
            <a:r>
              <a:rPr lang="cs-CZ" sz="2200" dirty="0" smtClean="0"/>
              <a:t>Přílohy</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74775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Hodnoceni_Nabidek_PrF_25_10_2016">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Hodnoceni_Nabidek_PrF_25_10_2016</Template>
  <TotalTime>1112</TotalTime>
  <Words>3799</Words>
  <Application>Microsoft Office PowerPoint</Application>
  <PresentationFormat>Předvádění na obrazovce (4:3)</PresentationFormat>
  <Paragraphs>417</Paragraphs>
  <Slides>46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46</vt:i4>
      </vt:variant>
    </vt:vector>
  </HeadingPairs>
  <TitlesOfParts>
    <vt:vector size="50" baseType="lpstr">
      <vt:lpstr>Arial</vt:lpstr>
      <vt:lpstr>Tahoma</vt:lpstr>
      <vt:lpstr>Wingdings</vt:lpstr>
      <vt:lpstr>Hodnoceni_Nabidek_PrF_25_10_2016</vt:lpstr>
      <vt:lpstr>Kontrola veřejných zakázek II – praktické příklady</vt:lpstr>
      <vt:lpstr>Obsah</vt:lpstr>
      <vt:lpstr>Právní předpisy, zdroje informací</vt:lpstr>
      <vt:lpstr>Právní předpisy, zdroje informací</vt:lpstr>
      <vt:lpstr>Právní předpisy, zdroje informací</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Postupy kontrolních orgánů</vt:lpstr>
      <vt:lpstr>Postupy kontrolních orgánů</vt:lpstr>
      <vt:lpstr>Postupy kontrolních orgánů </vt:lpstr>
      <vt:lpstr>Postupy kontrolních orgánů</vt:lpstr>
      <vt:lpstr>Postupy kontrolních orgánů</vt:lpstr>
      <vt:lpstr>Postupy kontrolních orgánů </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Hodnocení nabídek</dc:title>
  <dc:creator>Hadas</dc:creator>
  <cp:lastModifiedBy>Martin Hadaš</cp:lastModifiedBy>
  <cp:revision>122</cp:revision>
  <cp:lastPrinted>1601-01-01T00:00:00Z</cp:lastPrinted>
  <dcterms:created xsi:type="dcterms:W3CDTF">2016-10-22T19:17:06Z</dcterms:created>
  <dcterms:modified xsi:type="dcterms:W3CDTF">2018-12-04T14:09:57Z</dcterms:modified>
</cp:coreProperties>
</file>