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48"/>
  </p:notesMasterIdLst>
  <p:handoutMasterIdLst>
    <p:handoutMasterId r:id="rId49"/>
  </p:handoutMasterIdLst>
  <p:sldIdLst>
    <p:sldId id="309" r:id="rId3"/>
    <p:sldId id="311" r:id="rId4"/>
    <p:sldId id="333" r:id="rId5"/>
    <p:sldId id="349" r:id="rId6"/>
    <p:sldId id="334" r:id="rId7"/>
    <p:sldId id="312" r:id="rId8"/>
    <p:sldId id="315" r:id="rId9"/>
    <p:sldId id="316" r:id="rId10"/>
    <p:sldId id="317" r:id="rId11"/>
    <p:sldId id="320" r:id="rId12"/>
    <p:sldId id="355" r:id="rId13"/>
    <p:sldId id="356" r:id="rId14"/>
    <p:sldId id="335" r:id="rId15"/>
    <p:sldId id="322" r:id="rId16"/>
    <p:sldId id="332" r:id="rId17"/>
    <p:sldId id="376" r:id="rId18"/>
    <p:sldId id="377" r:id="rId19"/>
    <p:sldId id="378" r:id="rId20"/>
    <p:sldId id="374" r:id="rId21"/>
    <p:sldId id="323" r:id="rId22"/>
    <p:sldId id="324" r:id="rId23"/>
    <p:sldId id="325" r:id="rId24"/>
    <p:sldId id="326" r:id="rId25"/>
    <p:sldId id="327" r:id="rId26"/>
    <p:sldId id="328" r:id="rId27"/>
    <p:sldId id="353" r:id="rId28"/>
    <p:sldId id="329" r:id="rId29"/>
    <p:sldId id="336" r:id="rId30"/>
    <p:sldId id="365" r:id="rId31"/>
    <p:sldId id="366" r:id="rId32"/>
    <p:sldId id="371" r:id="rId33"/>
    <p:sldId id="372" r:id="rId34"/>
    <p:sldId id="373" r:id="rId35"/>
    <p:sldId id="338" r:id="rId36"/>
    <p:sldId id="367" r:id="rId37"/>
    <p:sldId id="352" r:id="rId38"/>
    <p:sldId id="357" r:id="rId39"/>
    <p:sldId id="354" r:id="rId40"/>
    <p:sldId id="368" r:id="rId41"/>
    <p:sldId id="358" r:id="rId42"/>
    <p:sldId id="359" r:id="rId43"/>
    <p:sldId id="360" r:id="rId44"/>
    <p:sldId id="361" r:id="rId45"/>
    <p:sldId id="362" r:id="rId46"/>
    <p:sldId id="375" r:id="rId47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47" autoAdjust="0"/>
  </p:normalViewPr>
  <p:slideViewPr>
    <p:cSldViewPr>
      <p:cViewPr>
        <p:scale>
          <a:sx n="94" d="100"/>
          <a:sy n="94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27669C9-DAC3-47E6-A891-AE4DEE487B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09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2555BE6-C756-40D8-9474-E4B77CC151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8676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7BF095D2-05ED-49F6-BF23-9334B771985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31" name="Picture 27" descr="PF_PPT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923A1B-90E6-47B8-AABA-D359FF14FD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62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DEF75-40CB-4D76-9324-5AEC0DCAAC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07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58544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89225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13440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86879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58697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63662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3223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030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5BA71D-AF10-4A75-91D3-4ECF01F70D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203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65672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25576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60182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BAFDA-4743-4106-B636-67DD037262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97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80C6E0-06C9-47B7-87CC-EFA28602CD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02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0AD77-25DF-44B7-BA9F-704EB5AD94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84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C72F5A-E705-4790-B8C7-4FD2F47F60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45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858D4-AB93-46A1-A2DF-AECB67DFD3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3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B69FD-985A-4927-B07B-908B7BFCD3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956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188FA3-039E-4DE4-ACB7-B55D8E6F2F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13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19169DDE-5168-4318-902A-48D0DBCB1A8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6332" name="Picture 28" descr="PF_PPT_en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3" name="Picture 25" descr="PF_PPT_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cr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>ŽELEZNIČNÍ DOPRAVA </a:t>
            </a:r>
            <a:br>
              <a:rPr lang="cs-CZ" sz="3200" b="1" dirty="0" smtClean="0"/>
            </a:br>
            <a:r>
              <a:rPr lang="cs-CZ" sz="3200" b="1" dirty="0" smtClean="0"/>
              <a:t>A JEJÍ PRÁVO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600" b="1" i="1" dirty="0" smtClean="0"/>
              <a:t>Filip </a:t>
            </a:r>
            <a:r>
              <a:rPr lang="cs-CZ" sz="3600" b="1" i="1" dirty="0" smtClean="0"/>
              <a:t>Křepelka </a:t>
            </a:r>
            <a:br>
              <a:rPr lang="cs-CZ" sz="3600" b="1" i="1" dirty="0" smtClean="0"/>
            </a:br>
            <a:r>
              <a:rPr lang="cs-CZ" sz="2000" b="1" i="1" dirty="0" smtClean="0"/>
              <a:t>učitel práva Evropské unie </a:t>
            </a:r>
            <a:br>
              <a:rPr lang="cs-CZ" sz="2000" b="1" i="1" dirty="0" smtClean="0"/>
            </a:br>
            <a:r>
              <a:rPr lang="cs-CZ" sz="2000" b="1" i="1" dirty="0" smtClean="0"/>
              <a:t>železniční cestující a fanoušek</a:t>
            </a:r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en-GB" b="1" dirty="0" smtClean="0"/>
              <a:t>  </a:t>
            </a:r>
            <a:r>
              <a:rPr lang="cs-CZ" dirty="0"/>
              <a:t/>
            </a:r>
            <a:br>
              <a:rPr lang="cs-CZ" dirty="0"/>
            </a:b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26" y="188640"/>
            <a:ext cx="617021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Železnice za socialismu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SSSR 70 let, např. Československo 40 let. </a:t>
            </a:r>
          </a:p>
          <a:p>
            <a:r>
              <a:rPr lang="cs-CZ" dirty="0" smtClean="0"/>
              <a:t>Oddalování útlumu železnic ve srovnání s vyspělými západními zeměmi.   </a:t>
            </a:r>
          </a:p>
          <a:p>
            <a:r>
              <a:rPr lang="cs-CZ" dirty="0" smtClean="0"/>
              <a:t>Omezené schopnosti rozvíjet silniční a leteckou dopravu kvůli zaměření na zbrojení. </a:t>
            </a:r>
          </a:p>
          <a:p>
            <a:r>
              <a:rPr lang="cs-CZ" dirty="0" smtClean="0"/>
              <a:t>Upřednostňování těžkého průmyslu. </a:t>
            </a:r>
          </a:p>
          <a:p>
            <a:r>
              <a:rPr lang="cs-CZ" dirty="0" smtClean="0"/>
              <a:t>Značná poptávka po železniční dopravě kvůli neefektivnímu organizování produkce.  </a:t>
            </a:r>
          </a:p>
          <a:p>
            <a:r>
              <a:rPr lang="cs-CZ" dirty="0" smtClean="0"/>
              <a:t>Permanentní intenzivní státní kontrola železnic („modrá armáda).</a:t>
            </a:r>
          </a:p>
          <a:p>
            <a:r>
              <a:rPr lang="cs-CZ" dirty="0" smtClean="0"/>
              <a:t>Vysoká zaměstnanost na železnici.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26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Zlatý a stříbrný věk, popř. úpadek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Zlatý věk železnice: železnice jako nejrychlejší a nejpohodlnější doprava po souši (po moři a řekách paroplavba) + pošta, telegraf jako spoje.   </a:t>
            </a:r>
          </a:p>
          <a:p>
            <a:r>
              <a:rPr lang="cs-CZ" dirty="0" smtClean="0"/>
              <a:t>Po různých modernizacích USA 1900-1950 (typicky </a:t>
            </a:r>
            <a:r>
              <a:rPr lang="cs-CZ" dirty="0" err="1" smtClean="0"/>
              <a:t>Pennsylvania</a:t>
            </a:r>
            <a:r>
              <a:rPr lang="cs-CZ" dirty="0" smtClean="0"/>
              <a:t> RR, New York </a:t>
            </a:r>
            <a:r>
              <a:rPr lang="cs-CZ" dirty="0" err="1" smtClean="0"/>
              <a:t>Central</a:t>
            </a:r>
            <a:r>
              <a:rPr lang="cs-CZ" dirty="0" smtClean="0"/>
              <a:t> RR) </a:t>
            </a:r>
          </a:p>
          <a:p>
            <a:r>
              <a:rPr lang="cs-CZ" dirty="0" smtClean="0"/>
              <a:t>Evropa (podle jednotlivých zemí)</a:t>
            </a:r>
          </a:p>
          <a:p>
            <a:r>
              <a:rPr lang="cs-CZ" dirty="0" smtClean="0"/>
              <a:t>Asie (podle jednotlivých zemí) </a:t>
            </a:r>
          </a:p>
          <a:p>
            <a:r>
              <a:rPr lang="cs-CZ" dirty="0" smtClean="0"/>
              <a:t>Stříbrný věk: postupný ústup kvůli konkurenci silniční a letecké dopravy (od 50. let 20. století)  </a:t>
            </a:r>
          </a:p>
          <a:p>
            <a:r>
              <a:rPr lang="cs-CZ" dirty="0" smtClean="0"/>
              <a:t>Úpadek: odstavení a rušení mnohých železnic, v některých zemích až zánik.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20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 železnic leckde ve světě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Přetížení silnic a dálnic, přecpaná města </a:t>
            </a:r>
          </a:p>
          <a:p>
            <a:r>
              <a:rPr lang="cs-CZ" dirty="0" smtClean="0"/>
              <a:t>Potřeba dopravní obslužnosti (nikoli každý má auto či jím může a chce jezdit) </a:t>
            </a:r>
          </a:p>
          <a:p>
            <a:r>
              <a:rPr lang="cs-CZ" dirty="0" smtClean="0"/>
              <a:t>Ekologické ohledy: lokální emise (též z jednotlivých druhů dopravy), globální emise (klimatické změny)   </a:t>
            </a:r>
          </a:p>
          <a:p>
            <a:r>
              <a:rPr lang="cs-CZ" dirty="0" smtClean="0"/>
              <a:t>Zrychlování osobní železniční dopravy (do 200 km/h)   </a:t>
            </a:r>
          </a:p>
          <a:p>
            <a:r>
              <a:rPr lang="cs-CZ" dirty="0" smtClean="0"/>
              <a:t>Vysokorychlostní tratě (nad 200, resp. 250 km/h, jako nový impuls (Japonsko, Francie, Španělsko, Německo, Korea, Čína…, avšak nikoli USA).</a:t>
            </a:r>
          </a:p>
          <a:p>
            <a:r>
              <a:rPr lang="cs-CZ" dirty="0"/>
              <a:t>Zlepšení nákladní železniční dopravy (flexibilita)</a:t>
            </a:r>
            <a:r>
              <a:rPr lang="cs-CZ" dirty="0" smtClean="0"/>
              <a:t>   </a:t>
            </a:r>
          </a:p>
          <a:p>
            <a:r>
              <a:rPr lang="cs-CZ" dirty="0" smtClean="0"/>
              <a:t>Stále však převaha silniční dopravy </a:t>
            </a:r>
          </a:p>
          <a:p>
            <a:r>
              <a:rPr lang="cs-CZ" dirty="0" smtClean="0"/>
              <a:t>(měřeno podle osobokilometry za rok)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err="1" smtClean="0"/>
              <a:t>Ztí</a:t>
            </a:r>
            <a:r>
              <a:rPr lang="cs-CZ" altLang="cs-CZ" dirty="0" smtClean="0"/>
              <a:t> prezentace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66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eleznice a evropská integrace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Základy již z 19. století. </a:t>
            </a:r>
          </a:p>
          <a:p>
            <a:r>
              <a:rPr lang="cs-CZ" dirty="0" smtClean="0"/>
              <a:t>Jednotná železniční síť normálního rozchodu a profilu (výjimky…) </a:t>
            </a:r>
          </a:p>
          <a:p>
            <a:r>
              <a:rPr lang="cs-CZ" dirty="0" smtClean="0"/>
              <a:t>Evropská integrace v rámci EU. </a:t>
            </a:r>
          </a:p>
          <a:p>
            <a:r>
              <a:rPr lang="cs-CZ" dirty="0" smtClean="0"/>
              <a:t>Jednotný vnitřní trh „bez hranic“ </a:t>
            </a:r>
          </a:p>
          <a:p>
            <a:r>
              <a:rPr lang="cs-CZ" dirty="0" smtClean="0"/>
              <a:t>Doprava jako předpoklad další integrace. </a:t>
            </a:r>
          </a:p>
          <a:p>
            <a:r>
              <a:rPr lang="cs-CZ" dirty="0" smtClean="0"/>
              <a:t>Vytváření transevropských sítí.</a:t>
            </a:r>
          </a:p>
          <a:p>
            <a:r>
              <a:rPr lang="cs-CZ" dirty="0" smtClean="0"/>
              <a:t>Podpora interoperability.  </a:t>
            </a:r>
          </a:p>
          <a:p>
            <a:r>
              <a:rPr lang="cs-CZ" dirty="0" smtClean="0"/>
              <a:t>Liberalizace jednotlivých druhů dopravy včetně železničních.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959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Post-socialismus a renesance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Opožděná automobilizace po roce 1990: výrazně levnější automobily a benzín. </a:t>
            </a:r>
          </a:p>
          <a:p>
            <a:r>
              <a:rPr lang="cs-CZ" dirty="0" smtClean="0"/>
              <a:t>Kapacitní limity: parkování, ucpané silnice, nevyhovující stav.  </a:t>
            </a:r>
          </a:p>
          <a:p>
            <a:r>
              <a:rPr lang="cs-CZ" dirty="0" smtClean="0"/>
              <a:t>Související Úpadek železniční dopravy. </a:t>
            </a:r>
          </a:p>
          <a:p>
            <a:r>
              <a:rPr lang="cs-CZ" dirty="0"/>
              <a:t>T</a:t>
            </a:r>
            <a:r>
              <a:rPr lang="cs-CZ" dirty="0" smtClean="0"/>
              <a:t>zv. koridory (90. léta) – jenom hlavní tratě.  </a:t>
            </a:r>
          </a:p>
          <a:p>
            <a:r>
              <a:rPr lang="cs-CZ" dirty="0" smtClean="0"/>
              <a:t>Pozvolné zavedení hospodářské soutěže na železnici. </a:t>
            </a:r>
          </a:p>
          <a:p>
            <a:r>
              <a:rPr lang="cs-CZ" dirty="0" smtClean="0"/>
              <a:t>Modernizace vozového parku, modernizace komunikace.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255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Skromné a velké plány – Česko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Nyní značné investice, ale vlastně opravy a modernizace. </a:t>
            </a:r>
          </a:p>
          <a:p>
            <a:r>
              <a:rPr lang="cs-CZ" dirty="0" smtClean="0"/>
              <a:t>Realistická modernizace železnic: </a:t>
            </a:r>
            <a:r>
              <a:rPr lang="cs-CZ" dirty="0" err="1" smtClean="0"/>
              <a:t>zdvojkolejnění</a:t>
            </a:r>
            <a:r>
              <a:rPr lang="cs-CZ" dirty="0" smtClean="0"/>
              <a:t> a modernizace trati Brno-Přerov, městská trať Zlín, trať na Letiště Praha-Ruzyně (nebo metro)  </a:t>
            </a:r>
          </a:p>
          <a:p>
            <a:r>
              <a:rPr lang="cs-CZ" dirty="0" smtClean="0"/>
              <a:t>Úzká hrdla: Česká Třebová – Choceň (ideál 4 koleje) </a:t>
            </a:r>
          </a:p>
          <a:p>
            <a:r>
              <a:rPr lang="cs-CZ" dirty="0" smtClean="0"/>
              <a:t>Vysokorychlostní železnice v Česku? </a:t>
            </a:r>
          </a:p>
          <a:p>
            <a:r>
              <a:rPr lang="cs-CZ" dirty="0" smtClean="0"/>
              <a:t>Podle mne nejsou předpoklady pro výstavbu. </a:t>
            </a:r>
          </a:p>
          <a:p>
            <a:r>
              <a:rPr lang="cs-CZ" dirty="0" smtClean="0"/>
              <a:t>Není na místě spíše intenzivní modernizace stávající železnice: typu Rakousko, Švýcarsko…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854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28800"/>
            <a:ext cx="8208912" cy="482453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439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6192687" cy="439248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731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Stanice Hirošima, 26.7.2018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1773238"/>
            <a:ext cx="5810249" cy="435768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62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Skromné a velké plány – město Brno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Spor o umístění hlavního nádraží. </a:t>
            </a:r>
          </a:p>
          <a:p>
            <a:r>
              <a:rPr lang="cs-CZ" dirty="0" smtClean="0"/>
              <a:t>Původně více nádraží, nepříliš vyhovující hlavní nádraží.  </a:t>
            </a:r>
          </a:p>
          <a:p>
            <a:r>
              <a:rPr lang="cs-CZ" dirty="0" smtClean="0"/>
              <a:t>Plán přesunu: varianty „Petrov“ (?) a „Řeka“ </a:t>
            </a:r>
          </a:p>
          <a:p>
            <a:r>
              <a:rPr lang="cs-CZ" dirty="0" smtClean="0"/>
              <a:t>Navazující MHD: tramvaje, doplnění podzemní vlak?  </a:t>
            </a:r>
          </a:p>
          <a:p>
            <a:r>
              <a:rPr lang="cs-CZ" dirty="0" smtClean="0"/>
              <a:t>Cena celkové investice, mizící naděje na </a:t>
            </a:r>
            <a:r>
              <a:rPr lang="cs-CZ" dirty="0" err="1" smtClean="0"/>
              <a:t>eurodotace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Srovnání plánovaných nákladů s </a:t>
            </a:r>
            <a:r>
              <a:rPr lang="cs-CZ" dirty="0" err="1" smtClean="0"/>
              <a:t>Wien</a:t>
            </a:r>
            <a:r>
              <a:rPr lang="cs-CZ" dirty="0" smtClean="0"/>
              <a:t> </a:t>
            </a:r>
            <a:r>
              <a:rPr lang="cs-CZ" dirty="0" err="1" smtClean="0"/>
              <a:t>Hauptbahnhof</a:t>
            </a:r>
            <a:r>
              <a:rPr lang="cs-CZ" dirty="0" smtClean="0"/>
              <a:t>… </a:t>
            </a:r>
          </a:p>
          <a:p>
            <a:r>
              <a:rPr lang="cs-CZ" dirty="0"/>
              <a:t>Zájmy investorů do pozemků. </a:t>
            </a:r>
            <a:endParaRPr lang="cs-CZ" dirty="0" smtClean="0"/>
          </a:p>
          <a:p>
            <a:r>
              <a:rPr lang="cs-CZ" dirty="0" smtClean="0"/>
              <a:t>Velikášské záměry ve vyspělém světě: Stuttgart…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68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Právní věda jako dogmatická věda.  </a:t>
            </a:r>
          </a:p>
          <a:p>
            <a:r>
              <a:rPr lang="cs-CZ" dirty="0" smtClean="0"/>
              <a:t>Jiné společenské vědy mají své místo – ale jinde.   </a:t>
            </a:r>
          </a:p>
          <a:p>
            <a:pPr marL="0" indent="0">
              <a:buNone/>
            </a:pPr>
            <a:r>
              <a:rPr lang="cs-CZ" dirty="0" smtClean="0"/>
              <a:t>(např. ekonomie železnic: doc. </a:t>
            </a:r>
            <a:r>
              <a:rPr lang="cs-CZ" dirty="0" err="1" smtClean="0"/>
              <a:t>Kvizda</a:t>
            </a:r>
            <a:r>
              <a:rPr lang="cs-CZ" dirty="0" smtClean="0"/>
              <a:t>, ESF).</a:t>
            </a:r>
            <a:endParaRPr lang="cs-CZ" dirty="0"/>
          </a:p>
          <a:p>
            <a:r>
              <a:rPr lang="cs-CZ" dirty="0" smtClean="0"/>
              <a:t>Nejdříve popsání skutečnosti, tj. železniční dopravy. </a:t>
            </a:r>
          </a:p>
          <a:p>
            <a:pPr marL="0" indent="0">
              <a:buNone/>
            </a:pPr>
            <a:r>
              <a:rPr lang="cs-CZ" dirty="0" smtClean="0"/>
              <a:t>(FK zde jako cestující a fanoušek železnic)  </a:t>
            </a:r>
            <a:endParaRPr lang="cs-CZ" dirty="0"/>
          </a:p>
          <a:p>
            <a:r>
              <a:rPr lang="cs-CZ" dirty="0" smtClean="0"/>
              <a:t>Teprve potom hledání právní úpravy a její vysvětlování. Během jedné lekce jen omezeně dojde na výkladové problémy poměrně podrobný.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281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Technologická komplexita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Ve srovnání s jinými druhy dopravy je železniční doprava komplexní, je potřeba kompatibility a intenzivní koordinace. </a:t>
            </a:r>
          </a:p>
          <a:p>
            <a:r>
              <a:rPr lang="cs-CZ" dirty="0" smtClean="0"/>
              <a:t>Železnice je kolektivistická, ostatní druhy dopravy více individualistické.  </a:t>
            </a:r>
            <a:r>
              <a:rPr lang="cs-CZ" dirty="0"/>
              <a:t> </a:t>
            </a:r>
          </a:p>
          <a:p>
            <a:r>
              <a:rPr lang="cs-CZ" dirty="0"/>
              <a:t>Funkční železnice je však hospodárná (při patřičném zohlednění externalit), bezpečnější a ekologičtější.  </a:t>
            </a:r>
            <a:endParaRPr lang="cs-CZ" dirty="0" smtClean="0"/>
          </a:p>
          <a:p>
            <a:r>
              <a:rPr lang="cs-CZ" dirty="0" smtClean="0"/>
              <a:t>Potřebná je tedy větší regulace než u ostatních druhů dopravy: zde hlavně bezpečnostní rizika, zde též hospodárnost.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err="1" smtClean="0"/>
              <a:t>Zápatíace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32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Rozchod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Normální rozchod: 1435 mm </a:t>
            </a:r>
            <a:r>
              <a:rPr lang="cs-CZ" dirty="0" smtClean="0"/>
              <a:t> </a:t>
            </a:r>
          </a:p>
          <a:p>
            <a:r>
              <a:rPr lang="cs-CZ" dirty="0" smtClean="0"/>
              <a:t>Úzké síťové kapský 1067 mm, metrický 1000 mm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Pod 1m: 950, 014, 850, 762, 760, 750, 600, 381 mm – jenom pro doplňkové dráhy.  </a:t>
            </a:r>
          </a:p>
          <a:p>
            <a:r>
              <a:rPr lang="cs-CZ" dirty="0" smtClean="0"/>
              <a:t>Široké rozchody: </a:t>
            </a:r>
          </a:p>
          <a:p>
            <a:r>
              <a:rPr lang="cs-CZ" dirty="0" smtClean="0"/>
              <a:t>Ruský: 1520 mm</a:t>
            </a:r>
          </a:p>
          <a:p>
            <a:r>
              <a:rPr lang="cs-CZ" dirty="0" smtClean="0"/>
              <a:t>Irský:  1600 mm</a:t>
            </a:r>
          </a:p>
          <a:p>
            <a:r>
              <a:rPr lang="cs-CZ" dirty="0" smtClean="0"/>
              <a:t>Iberský 1668 mm a Indický: 1676 mm </a:t>
            </a:r>
          </a:p>
          <a:p>
            <a:r>
              <a:rPr lang="cs-CZ" dirty="0" smtClean="0"/>
              <a:t>Minulost: </a:t>
            </a:r>
            <a:r>
              <a:rPr lang="cs-CZ" dirty="0" err="1" smtClean="0"/>
              <a:t>Brunelův</a:t>
            </a:r>
            <a:r>
              <a:rPr lang="cs-CZ" dirty="0" smtClean="0"/>
              <a:t>: 2134 mm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Reichspur</a:t>
            </a:r>
            <a:r>
              <a:rPr lang="cs-CZ" dirty="0" smtClean="0"/>
              <a:t>: 3000 mm)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21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57200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Tzv. bernský profil. </a:t>
            </a:r>
          </a:p>
          <a:p>
            <a:r>
              <a:rPr lang="cs-CZ" dirty="0" smtClean="0"/>
              <a:t>V Evropě s ohledem na tunely rozsáhlou elektrizaci.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Ve Velké Británii užší!! </a:t>
            </a:r>
          </a:p>
          <a:p>
            <a:r>
              <a:rPr lang="cs-CZ" dirty="0" smtClean="0"/>
              <a:t>V USA, Kanadě a některých dalších zemích 2 patra kontejnerů.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22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960440" cy="2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Spřáhla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Vlaky </a:t>
            </a:r>
            <a:r>
              <a:rPr lang="cs-CZ" dirty="0"/>
              <a:t>(osobní, nákladní, smíšené)</a:t>
            </a:r>
            <a:r>
              <a:rPr lang="cs-CZ" dirty="0" smtClean="0"/>
              <a:t>: lokomotivy + vagony, samostatná vozidla, jednotky, speciální kolejová vozidla (+vozidla městské dopravy, zvláštních drah)   Stovky až tisíce metrů.  </a:t>
            </a:r>
          </a:p>
          <a:p>
            <a:r>
              <a:rPr lang="cs-CZ" dirty="0" smtClean="0"/>
              <a:t>Manuální </a:t>
            </a:r>
            <a:r>
              <a:rPr lang="cs-CZ" dirty="0" err="1" smtClean="0"/>
              <a:t>šroubovka</a:t>
            </a:r>
            <a:r>
              <a:rPr lang="cs-CZ" dirty="0" smtClean="0"/>
              <a:t> – v Evropě Tzv. bernský prostor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Neschopnost nahradit poloautomatickým </a:t>
            </a:r>
            <a:r>
              <a:rPr lang="cs-CZ" dirty="0" err="1" smtClean="0"/>
              <a:t>spřáhlem</a:t>
            </a:r>
            <a:r>
              <a:rPr lang="cs-CZ" dirty="0" smtClean="0"/>
              <a:t> kvůli širokému použití Spřáhlo Jenny (USA, nový svět, Čína…)  Spřáhlo SA-3  Spřáhlo </a:t>
            </a:r>
            <a:r>
              <a:rPr lang="cs-CZ" dirty="0" err="1" smtClean="0"/>
              <a:t>Scharfenberg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23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36004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Elektrizace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3. a 4. kolejnice: s výjimkou metra problematické.  </a:t>
            </a:r>
          </a:p>
          <a:p>
            <a:r>
              <a:rPr lang="cs-CZ" dirty="0" smtClean="0"/>
              <a:t>Troleje nad kolejnicí, jeden nejjednodušší, druhý prostřednictvím uzemnění kolejí. </a:t>
            </a:r>
          </a:p>
          <a:p>
            <a:r>
              <a:rPr lang="cs-CZ" dirty="0" smtClean="0"/>
              <a:t>Použitá elektřina jako pohon:   </a:t>
            </a:r>
          </a:p>
          <a:p>
            <a:r>
              <a:rPr lang="cs-CZ" dirty="0" smtClean="0"/>
              <a:t>Stejnosměrný proud (technicky i ekologicky problematický, zastaralý, omezené kapacity) </a:t>
            </a:r>
          </a:p>
          <a:p>
            <a:r>
              <a:rPr lang="cs-CZ" dirty="0" smtClean="0"/>
              <a:t>(tramvaje, trolejbusy 600 V) </a:t>
            </a:r>
            <a:endParaRPr lang="cs-CZ" dirty="0"/>
          </a:p>
          <a:p>
            <a:r>
              <a:rPr lang="cs-CZ" dirty="0" smtClean="0"/>
              <a:t>Nejstarší 1500 V, novější 3000 V</a:t>
            </a:r>
          </a:p>
          <a:p>
            <a:r>
              <a:rPr lang="cs-CZ" dirty="0" smtClean="0"/>
              <a:t>Střídavý proud (technologicky modernější)  </a:t>
            </a:r>
          </a:p>
          <a:p>
            <a:r>
              <a:rPr lang="cs-CZ" dirty="0" smtClean="0"/>
              <a:t> 15000 V 16 2/3 Hz</a:t>
            </a:r>
          </a:p>
          <a:p>
            <a:r>
              <a:rPr lang="cs-CZ" dirty="0"/>
              <a:t> </a:t>
            </a:r>
            <a:r>
              <a:rPr lang="cs-CZ" dirty="0" smtClean="0"/>
              <a:t>25000 V 50 Hz (standard pro vysokorychlostní tratě)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prezentace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62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Zabezpečení provozu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Neproměnná návěstidla železniční dopravy (značky) </a:t>
            </a:r>
          </a:p>
          <a:p>
            <a:r>
              <a:rPr lang="cs-CZ" dirty="0" smtClean="0"/>
              <a:t>Sklony úseků, maximální rychlosti, informace o nádražích a zastávkách, </a:t>
            </a:r>
            <a:r>
              <a:rPr lang="cs-CZ" dirty="0" err="1" smtClean="0"/>
              <a:t>pískáček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Proměnná návěstidla (lidově semafory): návěsti jednotlivá nastavení…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25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600400" cy="23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Železničáři – vývoj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Vysoká mobilizace sil. </a:t>
            </a:r>
          </a:p>
          <a:p>
            <a:r>
              <a:rPr lang="cs-CZ" dirty="0" smtClean="0"/>
              <a:t>Stavební dělníci: trhani a </a:t>
            </a:r>
            <a:r>
              <a:rPr lang="cs-CZ" dirty="0" err="1" smtClean="0"/>
              <a:t>barabové</a:t>
            </a:r>
            <a:r>
              <a:rPr lang="cs-CZ" dirty="0" smtClean="0"/>
              <a:t>… </a:t>
            </a:r>
          </a:p>
          <a:p>
            <a:r>
              <a:rPr lang="cs-CZ" dirty="0" smtClean="0"/>
              <a:t>Personál železnic. </a:t>
            </a:r>
          </a:p>
          <a:p>
            <a:r>
              <a:rPr lang="cs-CZ" dirty="0" smtClean="0"/>
              <a:t>Vysoký počet personálů nádraží a další obsluhy železnice.  </a:t>
            </a:r>
          </a:p>
          <a:p>
            <a:r>
              <a:rPr lang="cs-CZ" dirty="0" smtClean="0"/>
              <a:t>Strojvůdci a lokomotivní čety. </a:t>
            </a:r>
          </a:p>
          <a:p>
            <a:r>
              <a:rPr lang="cs-CZ" dirty="0" smtClean="0"/>
              <a:t>Jednotlivé modernizace vedly ke snižování počtu zaměstnanců. </a:t>
            </a:r>
          </a:p>
          <a:p>
            <a:r>
              <a:rPr lang="cs-CZ" dirty="0" smtClean="0"/>
              <a:t>Zjednodušení práce – pokles prestiže a mezd…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8944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Automatizace a robotizace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zabezpečovací zařízení. </a:t>
            </a:r>
          </a:p>
          <a:p>
            <a:r>
              <a:rPr lang="cs-CZ" dirty="0" smtClean="0"/>
              <a:t>Komunikace vozidla se zabezpečením, omezení dopadů lidských chyb. </a:t>
            </a:r>
          </a:p>
          <a:p>
            <a:r>
              <a:rPr lang="cs-CZ" dirty="0" smtClean="0"/>
              <a:t>ETCS – unifikované zabezpečovací systémy </a:t>
            </a:r>
          </a:p>
          <a:p>
            <a:r>
              <a:rPr lang="cs-CZ" dirty="0" smtClean="0"/>
              <a:t>Intenzivní komunikace.</a:t>
            </a:r>
          </a:p>
          <a:p>
            <a:r>
              <a:rPr lang="cs-CZ" dirty="0" smtClean="0"/>
              <a:t>Realita: vlaky bez průvodčích, nádraží bez výpravčích. </a:t>
            </a:r>
          </a:p>
          <a:p>
            <a:r>
              <a:rPr lang="cs-CZ" dirty="0" smtClean="0"/>
              <a:t>Vize: vlaky bez strojvůdců… </a:t>
            </a:r>
          </a:p>
          <a:p>
            <a:r>
              <a:rPr lang="cs-CZ" dirty="0" smtClean="0"/>
              <a:t>Je to snazší než jiné druhy dopravy…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86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komplexita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Železniční politika a právo. </a:t>
            </a:r>
            <a:endParaRPr lang="cs-CZ" dirty="0"/>
          </a:p>
          <a:p>
            <a:r>
              <a:rPr lang="cs-CZ" dirty="0"/>
              <a:t>Jako součást širšího dopravního práva.</a:t>
            </a:r>
            <a:endParaRPr lang="cs-CZ" dirty="0" smtClean="0"/>
          </a:p>
          <a:p>
            <a:r>
              <a:rPr lang="cs-CZ" dirty="0" smtClean="0"/>
              <a:t>Regulace, koordinace a investice. </a:t>
            </a:r>
          </a:p>
          <a:p>
            <a:r>
              <a:rPr lang="cs-CZ" dirty="0" smtClean="0"/>
              <a:t>Železniční </a:t>
            </a:r>
            <a:r>
              <a:rPr lang="cs-CZ" dirty="0"/>
              <a:t>doprava jako znak vyspělosti státu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Potřebná společenská podpora. </a:t>
            </a:r>
          </a:p>
          <a:p>
            <a:r>
              <a:rPr lang="cs-CZ" dirty="0"/>
              <a:t>Z</a:t>
            </a:r>
            <a:r>
              <a:rPr lang="cs-CZ" dirty="0" smtClean="0"/>
              <a:t>áleží na zalidnění státu (Island vůbec, Kanada, Austrálie, USA omezeně…) </a:t>
            </a:r>
          </a:p>
          <a:p>
            <a:r>
              <a:rPr lang="cs-CZ" dirty="0" smtClean="0"/>
              <a:t>Nejvyspělejší státy: intenzivní infrastrukturní projekty, méně vyspělé státy udržování infrastruktury a opatrná modernizace, chudé státy: zachovávání (někdy úpadek) dřívější železniční infrastruktury, nejchudší státy NIC.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93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a správa železnic – vnitrostátní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Ministerstvo dopravy – kompetence pro resortní legislativu včetně návrhů zákonů. </a:t>
            </a:r>
          </a:p>
          <a:p>
            <a:r>
              <a:rPr lang="cs-CZ" dirty="0" smtClean="0"/>
              <a:t>(další relevantní ministerstva) </a:t>
            </a:r>
          </a:p>
          <a:p>
            <a:r>
              <a:rPr lang="cs-CZ" dirty="0" smtClean="0"/>
              <a:t>Drážní úřad České republiky </a:t>
            </a:r>
            <a:r>
              <a:rPr lang="cs-CZ" dirty="0" smtClean="0">
                <a:hlinkClick r:id="rId2"/>
              </a:rPr>
              <a:t>www.ducr.cz</a:t>
            </a:r>
            <a:endParaRPr lang="cs-CZ" dirty="0" smtClean="0"/>
          </a:p>
          <a:p>
            <a:r>
              <a:rPr lang="cs-CZ" dirty="0" smtClean="0"/>
              <a:t>Má sekci stavební a sekci provozní. </a:t>
            </a:r>
          </a:p>
          <a:p>
            <a:r>
              <a:rPr lang="cs-CZ" dirty="0" smtClean="0"/>
              <a:t>Ministerstvo dopravy, Kraje – objednávání regionální osobní dopravy na základě dotací.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180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Vnitrostátní, mezi- a nadnárodní právo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Odráží míru integrace železniční dopravy. </a:t>
            </a:r>
            <a:endParaRPr lang="cs-CZ" dirty="0"/>
          </a:p>
          <a:p>
            <a:r>
              <a:rPr lang="cs-CZ" dirty="0" smtClean="0"/>
              <a:t>Vnitrostátní právo jako základ, státní dozor.  </a:t>
            </a:r>
          </a:p>
          <a:p>
            <a:r>
              <a:rPr lang="cs-CZ" dirty="0" smtClean="0"/>
              <a:t>Zákon č. 266/1994 Sb. o drahách (29 novelizací). </a:t>
            </a:r>
          </a:p>
          <a:p>
            <a:r>
              <a:rPr lang="cs-CZ" dirty="0" smtClean="0"/>
              <a:t>Podzákonné předpisy: vyhlášky a nařízení. </a:t>
            </a:r>
          </a:p>
          <a:p>
            <a:r>
              <a:rPr lang="cs-CZ" dirty="0" smtClean="0"/>
              <a:t>Přepravní řady jednotlivých provozovatelů.    </a:t>
            </a:r>
            <a:endParaRPr lang="cs-CZ" dirty="0"/>
          </a:p>
          <a:p>
            <a:r>
              <a:rPr lang="cs-CZ" dirty="0" smtClean="0"/>
              <a:t>Mezinárodní koordinace a harmonizace: s ohledem na rozdělení železnic do izolovaných systémů především celoevropská, méně celosvětová.   </a:t>
            </a:r>
            <a:endParaRPr lang="cs-CZ" dirty="0"/>
          </a:p>
          <a:p>
            <a:r>
              <a:rPr lang="cs-CZ" dirty="0" smtClean="0"/>
              <a:t>Intenzivní koordinace a harmonizace v rámci nadnárodní EU: ambice vytvářet jednotný trh, doprava obecně jej usnadňuje. 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204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a správa železnic – mezinárodní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OTIF 1985 </a:t>
            </a:r>
            <a:r>
              <a:rPr lang="fr-FR" i="1" dirty="0"/>
              <a:t>Organisation intergouvernementale pour les Transports Internationaux Ferroviaires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Navazuje na 1893 OTCI </a:t>
            </a:r>
            <a:r>
              <a:rPr lang="fr-FR" b="1" dirty="0"/>
              <a:t>Office central des transports internationaux par chemins de fer à Berne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jejich rámci vytvořené </a:t>
            </a:r>
          </a:p>
          <a:p>
            <a:r>
              <a:rPr lang="cs-CZ" dirty="0" smtClean="0"/>
              <a:t>Překryvná organizace na Východě: OSŽD. </a:t>
            </a:r>
            <a:endParaRPr lang="cs-CZ" dirty="0"/>
          </a:p>
          <a:p>
            <a:r>
              <a:rPr lang="cs-CZ" dirty="0" smtClean="0"/>
              <a:t>1992 UIC - </a:t>
            </a:r>
            <a:r>
              <a:rPr lang="fr-FR" i="1" dirty="0"/>
              <a:t>Union internationale des chemins de </a:t>
            </a:r>
            <a:r>
              <a:rPr lang="fr-FR" i="1" dirty="0" smtClean="0"/>
              <a:t>fer</a:t>
            </a:r>
            <a:r>
              <a:rPr lang="cs-CZ" dirty="0"/>
              <a:t> </a:t>
            </a:r>
            <a:r>
              <a:rPr lang="cs-CZ" dirty="0" smtClean="0"/>
              <a:t> (organizace železničních společností)</a:t>
            </a:r>
          </a:p>
          <a:p>
            <a:r>
              <a:rPr lang="cs-CZ" dirty="0" smtClean="0"/>
              <a:t>Nadnárodní Evropská unie: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Agency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1670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monopolu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Pravidelně státní vlastnictví </a:t>
            </a:r>
          </a:p>
          <a:p>
            <a:r>
              <a:rPr lang="cs-CZ" dirty="0" smtClean="0"/>
              <a:t>Plánování jízdních řádů. </a:t>
            </a:r>
          </a:p>
          <a:p>
            <a:r>
              <a:rPr lang="cs-CZ" dirty="0" smtClean="0"/>
              <a:t>Cenová regulace jízdného.  </a:t>
            </a:r>
          </a:p>
          <a:p>
            <a:r>
              <a:rPr lang="cs-CZ" dirty="0" smtClean="0"/>
              <a:t>V případě nedostatečného vytížení podpora činností, které železnici vytíží. </a:t>
            </a:r>
          </a:p>
          <a:p>
            <a:r>
              <a:rPr lang="cs-CZ" dirty="0" smtClean="0"/>
              <a:t>V případě přetížení stanovování priorit v nákladní a osobní dopravě (války, nedostatek paliv, přírodní pohromy, všeobecný nedostatek). </a:t>
            </a:r>
          </a:p>
          <a:p>
            <a:r>
              <a:rPr lang="cs-CZ" dirty="0" smtClean="0"/>
              <a:t>Subvencování v případě ztráty, odčerpávání zisků (spíše vzácné).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415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a moderní soutěž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soutěž: výstavba tratí různými společnostmi </a:t>
            </a:r>
          </a:p>
          <a:p>
            <a:r>
              <a:rPr lang="cs-CZ" dirty="0" smtClean="0"/>
              <a:t>Určitá míra konkurence na některých směrech (např. KFNB na </a:t>
            </a:r>
            <a:r>
              <a:rPr lang="cs-CZ" dirty="0" err="1" smtClean="0"/>
              <a:t>Steg</a:t>
            </a:r>
            <a:r>
              <a:rPr lang="cs-CZ" dirty="0" smtClean="0"/>
              <a:t> na trati Vídeň-Brno) </a:t>
            </a:r>
          </a:p>
          <a:p>
            <a:r>
              <a:rPr lang="cs-CZ" dirty="0" smtClean="0"/>
              <a:t>Zachováno dodnes v USA po fúzích v nákladní dopravě (společnosti před a za Mississippi). </a:t>
            </a:r>
          </a:p>
          <a:p>
            <a:r>
              <a:rPr lang="cs-CZ" dirty="0" smtClean="0"/>
              <a:t>Moderní soutěž: oddělení dopravní cesty a provozovatelů. Výjimka: Švýcarsko, Japonsko.  </a:t>
            </a:r>
          </a:p>
          <a:p>
            <a:r>
              <a:rPr lang="cs-CZ" dirty="0" smtClean="0"/>
              <a:t>Správa železniční dopravní cesty (SŽDC) </a:t>
            </a:r>
          </a:p>
          <a:p>
            <a:r>
              <a:rPr lang="cs-CZ" dirty="0" smtClean="0"/>
              <a:t>České dráhy, a.s. jako národní dopravce,  konkurence: </a:t>
            </a:r>
            <a:r>
              <a:rPr lang="cs-CZ" dirty="0" err="1" smtClean="0"/>
              <a:t>Regiojet</a:t>
            </a:r>
            <a:r>
              <a:rPr lang="cs-CZ" dirty="0"/>
              <a:t> </a:t>
            </a:r>
            <a:r>
              <a:rPr lang="cs-CZ" dirty="0" smtClean="0"/>
              <a:t>(žlutý), </a:t>
            </a:r>
            <a:r>
              <a:rPr lang="cs-CZ" dirty="0" err="1" smtClean="0"/>
              <a:t>LeoExpress</a:t>
            </a:r>
            <a:r>
              <a:rPr lang="cs-CZ" dirty="0" smtClean="0"/>
              <a:t> (černý) + regionální. </a:t>
            </a:r>
          </a:p>
          <a:p>
            <a:r>
              <a:rPr lang="cs-CZ" dirty="0" smtClean="0"/>
              <a:t>Ještě větší v nákladní dopravě: ČD </a:t>
            </a:r>
            <a:r>
              <a:rPr lang="cs-CZ" dirty="0" err="1" smtClean="0"/>
              <a:t>Cargo</a:t>
            </a:r>
            <a:r>
              <a:rPr lang="cs-CZ" dirty="0" smtClean="0"/>
              <a:t> a další…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266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Dotace na dopravní obslužnost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Železniční doprava není rentabilní z výnosu z jízdného. </a:t>
            </a:r>
          </a:p>
          <a:p>
            <a:r>
              <a:rPr lang="cs-CZ" dirty="0" smtClean="0"/>
              <a:t>Nezbytnost dotací. </a:t>
            </a:r>
          </a:p>
          <a:p>
            <a:r>
              <a:rPr lang="cs-CZ" dirty="0" smtClean="0"/>
              <a:t>Dříve blokové dotace. </a:t>
            </a:r>
          </a:p>
          <a:p>
            <a:r>
              <a:rPr lang="cs-CZ" dirty="0" smtClean="0"/>
              <a:t>Nyní soutěže pro jednotlivé zájemce. </a:t>
            </a:r>
          </a:p>
          <a:p>
            <a:r>
              <a:rPr lang="cs-CZ" dirty="0" smtClean="0"/>
              <a:t>Soutěžní podmínky s jinými odvětvími dopravy. </a:t>
            </a:r>
          </a:p>
          <a:p>
            <a:r>
              <a:rPr lang="cs-CZ" dirty="0" smtClean="0"/>
              <a:t>Co silniční daň, zdanění benzínu/nafty ohledně financování výstavby silniční/dálniční sítě? </a:t>
            </a:r>
          </a:p>
          <a:p>
            <a:r>
              <a:rPr lang="cs-CZ" dirty="0" smtClean="0"/>
              <a:t>Co osvobození benzínu pro civilní leteckou dopravu?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003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 železnic – plánování a provedení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Územní plánování. </a:t>
            </a:r>
          </a:p>
          <a:p>
            <a:r>
              <a:rPr lang="cs-CZ" dirty="0" smtClean="0"/>
              <a:t>Stavební řízení – Drážní úřad jako zvláštní stavební úřad. </a:t>
            </a:r>
          </a:p>
          <a:p>
            <a:r>
              <a:rPr lang="cs-CZ" dirty="0" smtClean="0"/>
              <a:t>Spory ohledně územního plánování. </a:t>
            </a:r>
          </a:p>
          <a:p>
            <a:r>
              <a:rPr lang="cs-CZ" dirty="0" smtClean="0"/>
              <a:t>Pomalost územního plánování brzdí rovněž modernizaci železnic.</a:t>
            </a:r>
          </a:p>
          <a:p>
            <a:r>
              <a:rPr lang="cs-CZ" dirty="0" smtClean="0"/>
              <a:t>Výstavba za veřejné peníze: zadávání veřejných zakázek.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85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 železnic –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Pouze na začátku soukromé investice </a:t>
            </a:r>
          </a:p>
          <a:p>
            <a:r>
              <a:rPr lang="cs-CZ" dirty="0" smtClean="0"/>
              <a:t>(akciové </a:t>
            </a:r>
            <a:r>
              <a:rPr lang="cs-CZ" dirty="0"/>
              <a:t>společnosti mj. třeba pro výstavbu železnic)</a:t>
            </a:r>
            <a:r>
              <a:rPr lang="cs-CZ" dirty="0" smtClean="0"/>
              <a:t> </a:t>
            </a:r>
          </a:p>
          <a:p>
            <a:r>
              <a:rPr lang="cs-CZ" dirty="0" smtClean="0"/>
              <a:t>Opakovaně státní investice. </a:t>
            </a:r>
          </a:p>
          <a:p>
            <a:r>
              <a:rPr lang="cs-CZ" dirty="0" smtClean="0"/>
              <a:t>Nacionalizace a privatizace železničních podniků a infrastruktury v řadě zemí.   </a:t>
            </a:r>
          </a:p>
          <a:p>
            <a:r>
              <a:rPr lang="cs-CZ" dirty="0" smtClean="0"/>
              <a:t>Renesance soukromých investic do výstavby železnic pouze v některých zemích. </a:t>
            </a:r>
          </a:p>
          <a:p>
            <a:r>
              <a:rPr lang="cs-CZ" dirty="0" smtClean="0"/>
              <a:t>Nyní v Česku nepředstavitelné bez veřejných investic. </a:t>
            </a:r>
          </a:p>
          <a:p>
            <a:r>
              <a:rPr lang="cs-CZ" dirty="0" smtClean="0"/>
              <a:t>Zájem o veřejné investice ze strany soukromého sektoru: stavební dodavatelé. 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237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Koleje – a ochrana tratí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Železnice celostátní, regionální. </a:t>
            </a:r>
          </a:p>
          <a:p>
            <a:r>
              <a:rPr lang="cs-CZ" dirty="0" smtClean="0"/>
              <a:t>Veřejné, neveřejné. </a:t>
            </a:r>
          </a:p>
          <a:p>
            <a:r>
              <a:rPr lang="cs-CZ" dirty="0" smtClean="0"/>
              <a:t>Tzv. </a:t>
            </a:r>
            <a:r>
              <a:rPr lang="cs-CZ" dirty="0"/>
              <a:t>v</a:t>
            </a:r>
            <a:r>
              <a:rPr lang="cs-CZ" dirty="0" smtClean="0"/>
              <a:t>lečky… </a:t>
            </a:r>
          </a:p>
          <a:p>
            <a:r>
              <a:rPr lang="cs-CZ" dirty="0" smtClean="0"/>
              <a:t>Širá trať a tzv. dopravny (mj. nádraží). </a:t>
            </a:r>
            <a:endParaRPr lang="cs-CZ" dirty="0"/>
          </a:p>
          <a:p>
            <a:r>
              <a:rPr lang="cs-CZ" dirty="0"/>
              <a:t>Dřívější problémy (požáry)… </a:t>
            </a:r>
          </a:p>
          <a:p>
            <a:r>
              <a:rPr lang="cs-CZ" dirty="0"/>
              <a:t>Povinnosti majitelů přilehlých pozemků (intervence </a:t>
            </a:r>
            <a:r>
              <a:rPr lang="cs-CZ" dirty="0" smtClean="0"/>
              <a:t>Ústavního soudu vůči přemrštěným požadavkům nového zákona).</a:t>
            </a:r>
            <a:r>
              <a:rPr lang="cs-CZ" b="1" dirty="0" smtClean="0"/>
              <a:t>Nález </a:t>
            </a:r>
            <a:r>
              <a:rPr lang="cs-CZ" b="1" dirty="0"/>
              <a:t>č. 144/2002 </a:t>
            </a:r>
            <a:r>
              <a:rPr lang="cs-CZ" b="1" dirty="0" err="1"/>
              <a:t>Sb.Nález</a:t>
            </a:r>
            <a:r>
              <a:rPr lang="cs-CZ" b="1" dirty="0"/>
              <a:t> Ústavního soudu ze dne 6. března 2002 ve věci návrhu na zrušení druhé, třetí a čtvrté věty § 10 zákona č. 266/1994 Sb., o </a:t>
            </a:r>
            <a:r>
              <a:rPr lang="cs-CZ" b="1" dirty="0" smtClean="0"/>
              <a:t>dráhách</a:t>
            </a:r>
            <a:endParaRPr lang="cs-CZ" dirty="0" smtClean="0"/>
          </a:p>
          <a:p>
            <a:r>
              <a:rPr lang="cs-CZ" dirty="0" smtClean="0"/>
              <a:t>Průnik se silniční dopravou – přejezdy.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2892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Vozidla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Jednotlivá železniční vozidla:  hnací vozidla (lokomotivy), vagóny (osobní, nákladní)  </a:t>
            </a:r>
          </a:p>
          <a:p>
            <a:r>
              <a:rPr lang="cs-CZ" dirty="0" smtClean="0"/>
              <a:t>Vagóny pro přepravu, nyní ve vlastnictví přepravců </a:t>
            </a:r>
          </a:p>
          <a:p>
            <a:r>
              <a:rPr lang="cs-CZ" dirty="0" smtClean="0"/>
              <a:t>a soukromé vagóny (např. velkých výrobců).  </a:t>
            </a:r>
            <a:endParaRPr lang="cs-CZ" dirty="0"/>
          </a:p>
          <a:p>
            <a:r>
              <a:rPr lang="cs-CZ" dirty="0" smtClean="0"/>
              <a:t>Evidence vagónů. </a:t>
            </a:r>
          </a:p>
          <a:p>
            <a:r>
              <a:rPr lang="cs-CZ" dirty="0" smtClean="0"/>
              <a:t>Úprava sledování vagónů.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896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Strojvedoucí (mašinfíra)  </a:t>
            </a:r>
          </a:p>
          <a:p>
            <a:r>
              <a:rPr lang="cs-CZ" dirty="0" smtClean="0"/>
              <a:t>Harmonizace požadavků právem EU </a:t>
            </a:r>
          </a:p>
          <a:p>
            <a:r>
              <a:rPr lang="cs-CZ" dirty="0" smtClean="0"/>
              <a:t>Licence vázané na jednotlivá hnací vozidla. </a:t>
            </a:r>
          </a:p>
          <a:p>
            <a:r>
              <a:rPr lang="cs-CZ" dirty="0" smtClean="0"/>
              <a:t>Poznání trati? V minulosti požadavek, dnes určité uvolnění.  </a:t>
            </a:r>
          </a:p>
          <a:p>
            <a:r>
              <a:rPr lang="cs-CZ" dirty="0" smtClean="0"/>
              <a:t>Zdravotní požadavky. </a:t>
            </a:r>
          </a:p>
          <a:p>
            <a:r>
              <a:rPr lang="cs-CZ" dirty="0" smtClean="0"/>
              <a:t>Absence kontroly přivýdělků mezi konkurenčními železničními dopravci. </a:t>
            </a:r>
          </a:p>
          <a:p>
            <a:r>
              <a:rPr lang="cs-CZ" dirty="0" smtClean="0"/>
              <a:t>Posunovači – spojování spřáhel.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5280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Železniční nehody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Nejtragičtější tuzemské nehody: </a:t>
            </a:r>
          </a:p>
          <a:p>
            <a:r>
              <a:rPr lang="cs-CZ" dirty="0" smtClean="0"/>
              <a:t>Stéblová </a:t>
            </a:r>
          </a:p>
          <a:p>
            <a:r>
              <a:rPr lang="cs-CZ" dirty="0" smtClean="0"/>
              <a:t>Krouna </a:t>
            </a:r>
          </a:p>
          <a:p>
            <a:r>
              <a:rPr lang="cs-CZ" dirty="0" smtClean="0"/>
              <a:t>Řikonín </a:t>
            </a:r>
          </a:p>
          <a:p>
            <a:r>
              <a:rPr lang="cs-CZ" dirty="0" smtClean="0"/>
              <a:t>Šakvice  </a:t>
            </a:r>
          </a:p>
          <a:p>
            <a:r>
              <a:rPr lang="cs-CZ" dirty="0" smtClean="0"/>
              <a:t>Studénka 2008</a:t>
            </a:r>
          </a:p>
          <a:p>
            <a:r>
              <a:rPr lang="cs-CZ" dirty="0" smtClean="0"/>
              <a:t>Studénka 2015</a:t>
            </a:r>
            <a:endParaRPr lang="cs-CZ" dirty="0"/>
          </a:p>
          <a:p>
            <a:r>
              <a:rPr lang="cs-CZ" dirty="0" smtClean="0"/>
              <a:t>Nejtragičtější světové nehody: </a:t>
            </a:r>
          </a:p>
          <a:p>
            <a:r>
              <a:rPr lang="cs-CZ" dirty="0" smtClean="0"/>
              <a:t>1998 </a:t>
            </a:r>
            <a:r>
              <a:rPr lang="cs-CZ" dirty="0" err="1" smtClean="0"/>
              <a:t>Eschede</a:t>
            </a:r>
            <a:r>
              <a:rPr lang="cs-CZ" dirty="0" smtClean="0"/>
              <a:t> – rychlovlak </a:t>
            </a:r>
          </a:p>
          <a:p>
            <a:r>
              <a:rPr lang="cs-CZ" dirty="0" smtClean="0"/>
              <a:t>2004 Tsunami Srí Lanka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507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Podobnosti a odlišnosti od další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Jiné druhy dopravy. </a:t>
            </a:r>
          </a:p>
          <a:p>
            <a:r>
              <a:rPr lang="cs-CZ" dirty="0" smtClean="0"/>
              <a:t>Silniční doprava: zcela převažuje – nejvíce spontánní.  </a:t>
            </a:r>
          </a:p>
          <a:p>
            <a:r>
              <a:rPr lang="cs-CZ" dirty="0" smtClean="0"/>
              <a:t>Letecká doprava: doplňková, v Česku zejména mezinárodní  </a:t>
            </a:r>
          </a:p>
          <a:p>
            <a:r>
              <a:rPr lang="cs-CZ" dirty="0" smtClean="0"/>
              <a:t>Námořní doprava: významná pro přímořské státy, nikoli pro Česko (ale Česko jako člen EU?)</a:t>
            </a:r>
          </a:p>
          <a:p>
            <a:r>
              <a:rPr lang="cs-CZ" dirty="0" smtClean="0"/>
              <a:t>Říční doprava: doplňková. </a:t>
            </a:r>
          </a:p>
          <a:p>
            <a:r>
              <a:rPr lang="cs-CZ" dirty="0" smtClean="0"/>
              <a:t>Potrubní doprava: má jiný ráz.   </a:t>
            </a:r>
          </a:p>
          <a:p>
            <a:r>
              <a:rPr lang="cs-CZ" dirty="0" smtClean="0"/>
              <a:t>Městská hromadná doprava (včetně drážní: metro, tram, trolejbusy, autobusy) </a:t>
            </a:r>
          </a:p>
          <a:p>
            <a:r>
              <a:rPr lang="cs-CZ" dirty="0" smtClean="0"/>
              <a:t>Propojení je skutečností, popř. cílem. </a:t>
            </a:r>
          </a:p>
          <a:p>
            <a:r>
              <a:rPr lang="cs-CZ" dirty="0" smtClean="0"/>
              <a:t>Nástroje intermodální dopravy (např. kontejnery)   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053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Cestující – vnitrostátní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NOZ §§ 2550-2581 – přeprava osob a věcí – obecná úprava. </a:t>
            </a:r>
          </a:p>
          <a:p>
            <a:r>
              <a:rPr lang="cs-CZ" dirty="0" smtClean="0"/>
              <a:t>Dle NOZ podrobnosti pro jednotlivé druhy dopravy stanoví přepravní řády a přímo použitelné právo EU + jiné zákony. </a:t>
            </a:r>
          </a:p>
          <a:p>
            <a:r>
              <a:rPr lang="cs-CZ" dirty="0" smtClean="0"/>
              <a:t>Smluvní přepravní podmínky ČD pro veřejnou drážní osobní dopravu – verze 2019, 97 stran. </a:t>
            </a:r>
            <a:endParaRPr lang="cs-CZ" dirty="0"/>
          </a:p>
          <a:p>
            <a:r>
              <a:rPr lang="cs-CZ" dirty="0" smtClean="0"/>
              <a:t>Debata ohledně spravedlnosti vnitrostátních tarifů: relační slevy, jejich vhodné kombinace. </a:t>
            </a:r>
          </a:p>
          <a:p>
            <a:r>
              <a:rPr lang="cs-CZ" dirty="0" smtClean="0"/>
              <a:t>Nové technologie nákupu jízdenek.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8366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Cestující – mezinárodní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1999 COTIF (Protokol Vilnius) </a:t>
            </a:r>
            <a:endParaRPr lang="cs-CZ" dirty="0"/>
          </a:p>
          <a:p>
            <a:r>
              <a:rPr lang="cs-CZ" dirty="0" smtClean="0"/>
              <a:t>Příloha A CIV -  </a:t>
            </a:r>
            <a:r>
              <a:rPr lang="fr-FR" i="1" dirty="0"/>
              <a:t>Convention Internationale pour le transport des </a:t>
            </a:r>
            <a:r>
              <a:rPr lang="fr-FR" i="1" dirty="0" smtClean="0"/>
              <a:t>Voyageurs</a:t>
            </a:r>
            <a:endParaRPr lang="cs-CZ" i="1" dirty="0" smtClean="0"/>
          </a:p>
          <a:p>
            <a:r>
              <a:rPr lang="cs-CZ" dirty="0" smtClean="0"/>
              <a:t>Jednotná jízdenka – obvyklý obsah.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41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573016"/>
            <a:ext cx="83343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Přejezd hranic – cestující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Pasová kontrola (resp. kontrola jiných cestovních dokladů). </a:t>
            </a:r>
          </a:p>
          <a:p>
            <a:r>
              <a:rPr lang="cs-CZ" dirty="0" smtClean="0"/>
              <a:t>Provádí se buď při zastávce vlaku v pohraničních stanicích. </a:t>
            </a:r>
          </a:p>
          <a:p>
            <a:r>
              <a:rPr lang="cs-CZ" dirty="0" smtClean="0"/>
              <a:t>Nebo při průjezdu mezi hraničními stanicemi. </a:t>
            </a:r>
          </a:p>
          <a:p>
            <a:r>
              <a:rPr lang="cs-CZ" dirty="0" smtClean="0"/>
              <a:t>Často spolupráce policistů obou států na základě dvoustranné dohody </a:t>
            </a:r>
          </a:p>
          <a:p>
            <a:r>
              <a:rPr lang="cs-CZ" dirty="0" smtClean="0"/>
              <a:t>Vracení nevpuštěných osob zpět.  </a:t>
            </a:r>
          </a:p>
          <a:p>
            <a:r>
              <a:rPr lang="cs-CZ" dirty="0" smtClean="0"/>
              <a:t>Může doprovázet celní kontrola.</a:t>
            </a:r>
          </a:p>
          <a:p>
            <a:r>
              <a:rPr lang="cs-CZ" dirty="0" smtClean="0"/>
              <a:t>V EU „</a:t>
            </a:r>
            <a:r>
              <a:rPr lang="cs-CZ" dirty="0" err="1" smtClean="0"/>
              <a:t>Schengen</a:t>
            </a:r>
            <a:r>
              <a:rPr lang="cs-CZ" dirty="0" smtClean="0"/>
              <a:t>“ upuštění od soustavných pasových kontrol, možnost namátkových kontrol.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8082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 – vnitrostátní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Výše citovaná ustanovení NOZ </a:t>
            </a:r>
          </a:p>
          <a:p>
            <a:r>
              <a:rPr lang="cs-CZ" dirty="0" smtClean="0"/>
              <a:t>Přepravní podmínky železniční podmínky ČD </a:t>
            </a:r>
            <a:r>
              <a:rPr lang="cs-CZ" dirty="0" err="1" smtClean="0"/>
              <a:t>Cargo</a:t>
            </a:r>
            <a:r>
              <a:rPr lang="cs-CZ" dirty="0" smtClean="0"/>
              <a:t>.</a:t>
            </a:r>
          </a:p>
          <a:p>
            <a:r>
              <a:rPr lang="cs-CZ" dirty="0" smtClean="0"/>
              <a:t>Nákladní list. </a:t>
            </a:r>
          </a:p>
          <a:p>
            <a:r>
              <a:rPr lang="cs-CZ" dirty="0" smtClean="0"/>
              <a:t>Odesílatel – dopravce – příjemce </a:t>
            </a:r>
          </a:p>
          <a:p>
            <a:r>
              <a:rPr lang="cs-CZ" dirty="0" smtClean="0"/>
              <a:t>Pro každý vagón zvláštní. </a:t>
            </a:r>
          </a:p>
          <a:p>
            <a:r>
              <a:rPr lang="cs-CZ" dirty="0" smtClean="0"/>
              <a:t>Odpovědnostní pravidla. </a:t>
            </a:r>
          </a:p>
          <a:p>
            <a:r>
              <a:rPr lang="cs-CZ" dirty="0" smtClean="0"/>
              <a:t>Elektronizace  komunikace. 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596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 – mezinárodní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Smlouva COTIF </a:t>
            </a:r>
          </a:p>
          <a:p>
            <a:r>
              <a:rPr lang="cs-CZ" dirty="0" smtClean="0"/>
              <a:t>Příloha CIM (zboží) </a:t>
            </a:r>
          </a:p>
          <a:p>
            <a:r>
              <a:rPr lang="cs-CZ" dirty="0" smtClean="0"/>
              <a:t>Příloha RID (nebezpečné věci)</a:t>
            </a:r>
          </a:p>
          <a:p>
            <a:r>
              <a:rPr lang="cs-CZ" dirty="0" smtClean="0"/>
              <a:t>Nákladní list CIM – vzor </a:t>
            </a:r>
          </a:p>
          <a:p>
            <a:r>
              <a:rPr lang="cs-CZ" dirty="0" smtClean="0"/>
              <a:t>Nákladní list CIM / SMGS (na tratě rozchodu 1520mm). </a:t>
            </a:r>
          </a:p>
          <a:p>
            <a:r>
              <a:rPr lang="cs-CZ" dirty="0" smtClean="0"/>
              <a:t>Podrobná kogentní přímá právní úprava železniční přepravy zboží.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5652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Překračování hranic – náklad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Celní odbavení.</a:t>
            </a:r>
          </a:p>
          <a:p>
            <a:r>
              <a:rPr lang="cs-CZ" dirty="0" smtClean="0"/>
              <a:t>Přepravce vystupuje jako celní reprezentant. </a:t>
            </a:r>
          </a:p>
          <a:p>
            <a:r>
              <a:rPr lang="cs-CZ" dirty="0" smtClean="0"/>
              <a:t>Nutnost celního vyjednání kvůli obtížnosti odstavování vlaků a vyřazování nákladů. </a:t>
            </a:r>
          </a:p>
          <a:p>
            <a:r>
              <a:rPr lang="cs-CZ" dirty="0" smtClean="0"/>
              <a:t>Odstranění celních kontrol uvnitř EU. 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88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Nákladní a osobní doprava na železnici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Rozlišování dopravy a přepravy. </a:t>
            </a:r>
          </a:p>
          <a:p>
            <a:r>
              <a:rPr lang="cs-CZ" dirty="0" smtClean="0"/>
              <a:t>Přeprava jako doprava osob a zboží pro jiného, na zakázku (tj. přepravní smlouva – včetně kontraktační povinnosti). </a:t>
            </a:r>
          </a:p>
          <a:p>
            <a:r>
              <a:rPr lang="cs-CZ" dirty="0" smtClean="0"/>
              <a:t>Ochrana bezpečnosti cestujících</a:t>
            </a:r>
          </a:p>
          <a:p>
            <a:r>
              <a:rPr lang="cs-CZ" dirty="0" smtClean="0"/>
              <a:t>Cestující jako spotřebitelé přepravní služby </a:t>
            </a:r>
            <a:endParaRPr lang="cs-CZ" dirty="0"/>
          </a:p>
          <a:p>
            <a:r>
              <a:rPr lang="cs-CZ" dirty="0" smtClean="0"/>
              <a:t>Ochrana nákladu jako předmětů často (značné) hodnoty. </a:t>
            </a:r>
          </a:p>
          <a:p>
            <a:r>
              <a:rPr lang="cs-CZ" dirty="0" smtClean="0"/>
              <a:t>Hospodárnost nákladní dopravy.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972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železnice ve světě a v Česku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Nejrůznější zejména důlní a tovární dráhy v 18. století. Koně jako tažná síla. </a:t>
            </a:r>
          </a:p>
          <a:p>
            <a:r>
              <a:rPr lang="cs-CZ" dirty="0" smtClean="0"/>
              <a:t>James Watt – parní stroj</a:t>
            </a:r>
          </a:p>
          <a:p>
            <a:r>
              <a:rPr lang="cs-CZ" dirty="0" smtClean="0"/>
              <a:t>1829 George </a:t>
            </a:r>
            <a:r>
              <a:rPr lang="cs-CZ" dirty="0" err="1" smtClean="0"/>
              <a:t>Stephenson</a:t>
            </a:r>
            <a:r>
              <a:rPr lang="cs-CZ" dirty="0" smtClean="0"/>
              <a:t>- lokomotiva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Rocket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První koňská železnice na českém území. </a:t>
            </a:r>
          </a:p>
          <a:p>
            <a:r>
              <a:rPr lang="cs-CZ" dirty="0" smtClean="0"/>
              <a:t>1827 Linec – České Budějovice </a:t>
            </a:r>
          </a:p>
          <a:p>
            <a:r>
              <a:rPr lang="cs-CZ" dirty="0" smtClean="0"/>
              <a:t>První parní železnice v českých zemích  </a:t>
            </a:r>
          </a:p>
          <a:p>
            <a:r>
              <a:rPr lang="cs-CZ" dirty="0" smtClean="0"/>
              <a:t>1839 KFNB Vídeň – Brno</a:t>
            </a:r>
          </a:p>
          <a:p>
            <a:r>
              <a:rPr lang="cs-CZ" dirty="0" smtClean="0"/>
              <a:t>1848 – už základní síť, další desetiletí výstavba.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231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 19. století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rychlá výstavba železnic ve 2. polovině.  </a:t>
            </a:r>
          </a:p>
          <a:p>
            <a:r>
              <a:rPr lang="cs-CZ" dirty="0" smtClean="0"/>
              <a:t>Soukromé železniční společnosti: investice soukromého kapitálu. Dosahování zisku. </a:t>
            </a:r>
          </a:p>
          <a:p>
            <a:r>
              <a:rPr lang="cs-CZ" dirty="0" smtClean="0"/>
              <a:t>Vytváření izolovaných tratí,  postupné propojování do národních sítí, následně mezinárodní propojení.  </a:t>
            </a:r>
          </a:p>
          <a:p>
            <a:r>
              <a:rPr lang="cs-CZ" dirty="0"/>
              <a:t>O</a:t>
            </a:r>
            <a:r>
              <a:rPr lang="cs-CZ" dirty="0" smtClean="0"/>
              <a:t>dlišné technické standardy, zejména rozchod, na začátku nevadí, posléze ano. </a:t>
            </a:r>
          </a:p>
          <a:p>
            <a:r>
              <a:rPr lang="cs-CZ" dirty="0" smtClean="0"/>
              <a:t>Zájem státu a obyvatel (podnikatelů) na rozvoji sítě, podpora její výstavby… </a:t>
            </a:r>
          </a:p>
          <a:p>
            <a:r>
              <a:rPr lang="cs-CZ" dirty="0" smtClean="0"/>
              <a:t>Obrovské dopady na veškeré hospodářství.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886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ve 20. století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Výrazný pokles </a:t>
            </a:r>
            <a:r>
              <a:rPr lang="cs-CZ" dirty="0" smtClean="0"/>
              <a:t>zisku, ztrátové železnice.   </a:t>
            </a:r>
            <a:endParaRPr lang="cs-CZ" dirty="0"/>
          </a:p>
          <a:p>
            <a:r>
              <a:rPr lang="cs-CZ" dirty="0"/>
              <a:t>V Evropě a v Asii vesměs postátnění </a:t>
            </a:r>
            <a:r>
              <a:rPr lang="cs-CZ" dirty="0" smtClean="0"/>
              <a:t>železnic.</a:t>
            </a:r>
          </a:p>
          <a:p>
            <a:r>
              <a:rPr lang="cs-CZ" dirty="0" smtClean="0"/>
              <a:t>Naopak typicky v </a:t>
            </a:r>
            <a:r>
              <a:rPr lang="cs-CZ" dirty="0"/>
              <a:t>USA </a:t>
            </a:r>
            <a:r>
              <a:rPr lang="cs-CZ" dirty="0" smtClean="0"/>
              <a:t>zachování </a:t>
            </a:r>
            <a:r>
              <a:rPr lang="cs-CZ" dirty="0"/>
              <a:t>konkurence.  </a:t>
            </a:r>
          </a:p>
          <a:p>
            <a:r>
              <a:rPr lang="cs-CZ" dirty="0" smtClean="0"/>
              <a:t>Nástup elektrické a dieselové trakce, během 20. století postupné vytlačení parní trakce. </a:t>
            </a:r>
          </a:p>
          <a:p>
            <a:r>
              <a:rPr lang="cs-CZ" dirty="0" smtClean="0"/>
              <a:t>Další jednotlivé modernizace železnic (technologie)   </a:t>
            </a:r>
          </a:p>
          <a:p>
            <a:r>
              <a:rPr lang="cs-CZ" dirty="0" smtClean="0"/>
              <a:t>Nárůst </a:t>
            </a:r>
            <a:r>
              <a:rPr lang="cs-CZ" dirty="0"/>
              <a:t>konkurence jiných druhů </a:t>
            </a:r>
            <a:r>
              <a:rPr lang="cs-CZ" dirty="0" smtClean="0"/>
              <a:t>dopravy, zejména silniční a letecké: </a:t>
            </a:r>
            <a:r>
              <a:rPr lang="cs-CZ" dirty="0"/>
              <a:t>odlišné v jednotlivých zemích u osobní a nákladní </a:t>
            </a:r>
            <a:r>
              <a:rPr lang="cs-CZ" dirty="0" smtClean="0"/>
              <a:t>dopravy, v některých zemích zachována pouze nákladní doprava.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89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Železnice v dobách válek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Státy si již od 19. století byly vědomi významu železnic pro vedení války. </a:t>
            </a:r>
          </a:p>
          <a:p>
            <a:r>
              <a:rPr lang="cs-CZ" dirty="0" smtClean="0"/>
              <a:t>Budovány strategické železnice, některé železnice tížila vojenská rizika, kvůli vedení železnic se překreslovaly státní hranice. </a:t>
            </a:r>
          </a:p>
          <a:p>
            <a:r>
              <a:rPr lang="cs-CZ" dirty="0" smtClean="0"/>
              <a:t>Za válek výrazná státní kontrola. Mobilizace kapacit železnic pro válečné účely včetně zásobování, kontrola používání, vojensko-policejní ochrana. </a:t>
            </a:r>
          </a:p>
          <a:p>
            <a:r>
              <a:rPr lang="cs-CZ" dirty="0" smtClean="0"/>
              <a:t>Militarizace železnic a železničářů.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A71D-AF10-4A75-91D3-4ECF01F70D7A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853547"/>
      </p:ext>
    </p:extLst>
  </p:cSld>
  <p:clrMapOvr>
    <a:masterClrMapping/>
  </p:clrMapOvr>
</p:sld>
</file>

<file path=ppt/theme/theme1.xml><?xml version="1.0" encoding="utf-8"?>
<a:theme xmlns:a="http://schemas.openxmlformats.org/drawingml/2006/main" name="3559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3559</Template>
  <TotalTime>3217</TotalTime>
  <Words>2636</Words>
  <Application>Microsoft Office PowerPoint</Application>
  <PresentationFormat>Předvádění na obrazovce (4:3)</PresentationFormat>
  <Paragraphs>404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47" baseType="lpstr">
      <vt:lpstr>3559</vt:lpstr>
      <vt:lpstr>BÉŽOVÁ TITL</vt:lpstr>
      <vt:lpstr>  ŽELEZNIČNÍ DOPRAVA  A JEJÍ PRÁVO  Filip Křepelka  učitel práva Evropské unie  železniční cestující a fanoušek     </vt:lpstr>
      <vt:lpstr>Metoda </vt:lpstr>
      <vt:lpstr>Vnitrostátní, mezi- a nadnárodní právo </vt:lpstr>
      <vt:lpstr>Podobnosti a odlišnosti od další dopravy</vt:lpstr>
      <vt:lpstr>Nákladní a osobní doprava na železnici </vt:lpstr>
      <vt:lpstr>Počátky železnice ve světě a v Česku  </vt:lpstr>
      <vt:lpstr>Vývoj v 19. století   </vt:lpstr>
      <vt:lpstr>Vývoj ve 20. století  </vt:lpstr>
      <vt:lpstr>Železnice v dobách válek  </vt:lpstr>
      <vt:lpstr>Železnice za socialismu </vt:lpstr>
      <vt:lpstr>Zlatý a stříbrný věk, popř. úpadek  </vt:lpstr>
      <vt:lpstr>Renesance železnic leckde ve světě </vt:lpstr>
      <vt:lpstr>Železnice a evropská integrace  </vt:lpstr>
      <vt:lpstr>Post-socialismus a renesance  </vt:lpstr>
      <vt:lpstr>Skromné a velké plány – Česko </vt:lpstr>
      <vt:lpstr>Prezentace aplikace PowerPoint</vt:lpstr>
      <vt:lpstr>Prezentace aplikace PowerPoint</vt:lpstr>
      <vt:lpstr>Stanice Hirošima, 26.7.2018 </vt:lpstr>
      <vt:lpstr>Skromné a velké plány – město Brno </vt:lpstr>
      <vt:lpstr>Technologická komplexita </vt:lpstr>
      <vt:lpstr>Rozchod </vt:lpstr>
      <vt:lpstr>Profil </vt:lpstr>
      <vt:lpstr>Spřáhla </vt:lpstr>
      <vt:lpstr>Elektrizace </vt:lpstr>
      <vt:lpstr>Zabezpečení provozu </vt:lpstr>
      <vt:lpstr>Železničáři – vývoj  </vt:lpstr>
      <vt:lpstr>Automatizace a robotizace </vt:lpstr>
      <vt:lpstr>Organizační komplexita </vt:lpstr>
      <vt:lpstr>Řízení a správa železnic – vnitrostátní </vt:lpstr>
      <vt:lpstr>Řízení a správa železnic – mezinárodní </vt:lpstr>
      <vt:lpstr>Regulace monopolu</vt:lpstr>
      <vt:lpstr>Tradiční a moderní soutěž  </vt:lpstr>
      <vt:lpstr>Dotace na dopravní obslužnost </vt:lpstr>
      <vt:lpstr>Výstavba železnic – plánování a provedení</vt:lpstr>
      <vt:lpstr>Výstavba železnic – zdroje </vt:lpstr>
      <vt:lpstr>Koleje – a ochrana tratí </vt:lpstr>
      <vt:lpstr>Vozidla </vt:lpstr>
      <vt:lpstr>Personál </vt:lpstr>
      <vt:lpstr>Železniční nehody </vt:lpstr>
      <vt:lpstr>Cestující – vnitrostátní  </vt:lpstr>
      <vt:lpstr>Cestující – mezinárodní </vt:lpstr>
      <vt:lpstr>Přejezd hranic – cestující </vt:lpstr>
      <vt:lpstr>Náklad – vnitrostátní   </vt:lpstr>
      <vt:lpstr>Náklad – mezinárodní </vt:lpstr>
      <vt:lpstr>Překračování hranic – náklad 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353</dc:creator>
  <cp:lastModifiedBy>353</cp:lastModifiedBy>
  <cp:revision>138</cp:revision>
  <dcterms:created xsi:type="dcterms:W3CDTF">2014-10-22T18:22:05Z</dcterms:created>
  <dcterms:modified xsi:type="dcterms:W3CDTF">2019-04-08T20:30:24Z</dcterms:modified>
</cp:coreProperties>
</file>