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57" r:id="rId4"/>
    <p:sldId id="260" r:id="rId5"/>
    <p:sldId id="258"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E83B6A-E9E9-4C54-B99B-E9A5ABC778A0}" type="datetimeFigureOut">
              <a:rPr lang="en-AU" smtClean="0"/>
              <a:t>13/03/2019</a:t>
            </a:fld>
            <a:endParaRPr lang="en-AU"/>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8EFA-5915-46E6-BDDE-28E13DAFECB5}" type="slidenum">
              <a:rPr lang="en-AU" smtClean="0"/>
              <a:t>‹#›</a:t>
            </a:fld>
            <a:endParaRPr lang="en-AU"/>
          </a:p>
        </p:txBody>
      </p:sp>
    </p:spTree>
    <p:extLst>
      <p:ext uri="{BB962C8B-B14F-4D97-AF65-F5344CB8AC3E}">
        <p14:creationId xmlns:p14="http://schemas.microsoft.com/office/powerpoint/2010/main" val="1042007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AU"/>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AU"/>
          </a:p>
        </p:txBody>
      </p:sp>
      <p:sp>
        <p:nvSpPr>
          <p:cNvPr id="4" name="Zástupný symbol pro datum 3"/>
          <p:cNvSpPr>
            <a:spLocks noGrp="1"/>
          </p:cNvSpPr>
          <p:nvPr>
            <p:ph type="dt" sz="half" idx="10"/>
          </p:nvPr>
        </p:nvSpPr>
        <p:spPr/>
        <p:txBody>
          <a:bodyPr/>
          <a:lstStyle/>
          <a:p>
            <a:fld id="{117573CF-9679-4431-AC33-9F8716333A24}" type="datetimeFigureOut">
              <a:rPr lang="en-AU" smtClean="0"/>
              <a:t>13/03/2019</a:t>
            </a:fld>
            <a:endParaRPr lang="en-AU"/>
          </a:p>
        </p:txBody>
      </p:sp>
      <p:sp>
        <p:nvSpPr>
          <p:cNvPr id="5" name="Zástupný symbol pro zápatí 4"/>
          <p:cNvSpPr>
            <a:spLocks noGrp="1"/>
          </p:cNvSpPr>
          <p:nvPr>
            <p:ph type="ftr" sz="quarter" idx="11"/>
          </p:nvPr>
        </p:nvSpPr>
        <p:spPr/>
        <p:txBody>
          <a:bodyPr/>
          <a:lstStyle/>
          <a:p>
            <a:endParaRPr lang="en-AU"/>
          </a:p>
        </p:txBody>
      </p:sp>
      <p:sp>
        <p:nvSpPr>
          <p:cNvPr id="6" name="Zástupný symbol pro číslo snímku 5"/>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1845727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AU"/>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4" name="Zástupný symbol pro datum 3"/>
          <p:cNvSpPr>
            <a:spLocks noGrp="1"/>
          </p:cNvSpPr>
          <p:nvPr>
            <p:ph type="dt" sz="half" idx="10"/>
          </p:nvPr>
        </p:nvSpPr>
        <p:spPr/>
        <p:txBody>
          <a:bodyPr/>
          <a:lstStyle/>
          <a:p>
            <a:fld id="{117573CF-9679-4431-AC33-9F8716333A24}" type="datetimeFigureOut">
              <a:rPr lang="en-AU" smtClean="0"/>
              <a:t>13/03/2019</a:t>
            </a:fld>
            <a:endParaRPr lang="en-AU"/>
          </a:p>
        </p:txBody>
      </p:sp>
      <p:sp>
        <p:nvSpPr>
          <p:cNvPr id="5" name="Zástupný symbol pro zápatí 4"/>
          <p:cNvSpPr>
            <a:spLocks noGrp="1"/>
          </p:cNvSpPr>
          <p:nvPr>
            <p:ph type="ftr" sz="quarter" idx="11"/>
          </p:nvPr>
        </p:nvSpPr>
        <p:spPr/>
        <p:txBody>
          <a:bodyPr/>
          <a:lstStyle/>
          <a:p>
            <a:endParaRPr lang="en-AU"/>
          </a:p>
        </p:txBody>
      </p:sp>
      <p:sp>
        <p:nvSpPr>
          <p:cNvPr id="6" name="Zástupný symbol pro číslo snímku 5"/>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365653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en-AU"/>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4" name="Zástupný symbol pro datum 3"/>
          <p:cNvSpPr>
            <a:spLocks noGrp="1"/>
          </p:cNvSpPr>
          <p:nvPr>
            <p:ph type="dt" sz="half" idx="10"/>
          </p:nvPr>
        </p:nvSpPr>
        <p:spPr/>
        <p:txBody>
          <a:bodyPr/>
          <a:lstStyle/>
          <a:p>
            <a:fld id="{117573CF-9679-4431-AC33-9F8716333A24}" type="datetimeFigureOut">
              <a:rPr lang="en-AU" smtClean="0"/>
              <a:t>13/03/2019</a:t>
            </a:fld>
            <a:endParaRPr lang="en-AU"/>
          </a:p>
        </p:txBody>
      </p:sp>
      <p:sp>
        <p:nvSpPr>
          <p:cNvPr id="5" name="Zástupný symbol pro zápatí 4"/>
          <p:cNvSpPr>
            <a:spLocks noGrp="1"/>
          </p:cNvSpPr>
          <p:nvPr>
            <p:ph type="ftr" sz="quarter" idx="11"/>
          </p:nvPr>
        </p:nvSpPr>
        <p:spPr/>
        <p:txBody>
          <a:bodyPr/>
          <a:lstStyle/>
          <a:p>
            <a:endParaRPr lang="en-AU"/>
          </a:p>
        </p:txBody>
      </p:sp>
      <p:sp>
        <p:nvSpPr>
          <p:cNvPr id="6" name="Zástupný symbol pro číslo snímku 5"/>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4592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AU"/>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4" name="Zástupný symbol pro datum 3"/>
          <p:cNvSpPr>
            <a:spLocks noGrp="1"/>
          </p:cNvSpPr>
          <p:nvPr>
            <p:ph type="dt" sz="half" idx="10"/>
          </p:nvPr>
        </p:nvSpPr>
        <p:spPr/>
        <p:txBody>
          <a:bodyPr/>
          <a:lstStyle/>
          <a:p>
            <a:fld id="{117573CF-9679-4431-AC33-9F8716333A24}" type="datetimeFigureOut">
              <a:rPr lang="en-AU" smtClean="0"/>
              <a:t>13/03/2019</a:t>
            </a:fld>
            <a:endParaRPr lang="en-AU"/>
          </a:p>
        </p:txBody>
      </p:sp>
      <p:sp>
        <p:nvSpPr>
          <p:cNvPr id="5" name="Zástupný symbol pro zápatí 4"/>
          <p:cNvSpPr>
            <a:spLocks noGrp="1"/>
          </p:cNvSpPr>
          <p:nvPr>
            <p:ph type="ftr" sz="quarter" idx="11"/>
          </p:nvPr>
        </p:nvSpPr>
        <p:spPr/>
        <p:txBody>
          <a:bodyPr/>
          <a:lstStyle/>
          <a:p>
            <a:endParaRPr lang="en-AU"/>
          </a:p>
        </p:txBody>
      </p:sp>
      <p:sp>
        <p:nvSpPr>
          <p:cNvPr id="6" name="Zástupný symbol pro číslo snímku 5"/>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259789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AU"/>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17573CF-9679-4431-AC33-9F8716333A24}" type="datetimeFigureOut">
              <a:rPr lang="en-AU" smtClean="0"/>
              <a:t>13/03/2019</a:t>
            </a:fld>
            <a:endParaRPr lang="en-AU"/>
          </a:p>
        </p:txBody>
      </p:sp>
      <p:sp>
        <p:nvSpPr>
          <p:cNvPr id="5" name="Zástupný symbol pro zápatí 4"/>
          <p:cNvSpPr>
            <a:spLocks noGrp="1"/>
          </p:cNvSpPr>
          <p:nvPr>
            <p:ph type="ftr" sz="quarter" idx="11"/>
          </p:nvPr>
        </p:nvSpPr>
        <p:spPr/>
        <p:txBody>
          <a:bodyPr/>
          <a:lstStyle/>
          <a:p>
            <a:endParaRPr lang="en-AU"/>
          </a:p>
        </p:txBody>
      </p:sp>
      <p:sp>
        <p:nvSpPr>
          <p:cNvPr id="6" name="Zástupný symbol pro číslo snímku 5"/>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417150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AU"/>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5" name="Zástupný symbol pro datum 4"/>
          <p:cNvSpPr>
            <a:spLocks noGrp="1"/>
          </p:cNvSpPr>
          <p:nvPr>
            <p:ph type="dt" sz="half" idx="10"/>
          </p:nvPr>
        </p:nvSpPr>
        <p:spPr/>
        <p:txBody>
          <a:bodyPr/>
          <a:lstStyle/>
          <a:p>
            <a:fld id="{117573CF-9679-4431-AC33-9F8716333A24}" type="datetimeFigureOut">
              <a:rPr lang="en-AU" smtClean="0"/>
              <a:t>13/03/2019</a:t>
            </a:fld>
            <a:endParaRPr lang="en-AU"/>
          </a:p>
        </p:txBody>
      </p:sp>
      <p:sp>
        <p:nvSpPr>
          <p:cNvPr id="6" name="Zástupný symbol pro zápatí 5"/>
          <p:cNvSpPr>
            <a:spLocks noGrp="1"/>
          </p:cNvSpPr>
          <p:nvPr>
            <p:ph type="ftr" sz="quarter" idx="11"/>
          </p:nvPr>
        </p:nvSpPr>
        <p:spPr/>
        <p:txBody>
          <a:bodyPr/>
          <a:lstStyle/>
          <a:p>
            <a:endParaRPr lang="en-AU"/>
          </a:p>
        </p:txBody>
      </p:sp>
      <p:sp>
        <p:nvSpPr>
          <p:cNvPr id="7" name="Zástupný symbol pro číslo snímku 6"/>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141480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en-AU"/>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7" name="Zástupný symbol pro datum 6"/>
          <p:cNvSpPr>
            <a:spLocks noGrp="1"/>
          </p:cNvSpPr>
          <p:nvPr>
            <p:ph type="dt" sz="half" idx="10"/>
          </p:nvPr>
        </p:nvSpPr>
        <p:spPr/>
        <p:txBody>
          <a:bodyPr/>
          <a:lstStyle/>
          <a:p>
            <a:fld id="{117573CF-9679-4431-AC33-9F8716333A24}" type="datetimeFigureOut">
              <a:rPr lang="en-AU" smtClean="0"/>
              <a:t>13/03/2019</a:t>
            </a:fld>
            <a:endParaRPr lang="en-AU"/>
          </a:p>
        </p:txBody>
      </p:sp>
      <p:sp>
        <p:nvSpPr>
          <p:cNvPr id="8" name="Zástupný symbol pro zápatí 7"/>
          <p:cNvSpPr>
            <a:spLocks noGrp="1"/>
          </p:cNvSpPr>
          <p:nvPr>
            <p:ph type="ftr" sz="quarter" idx="11"/>
          </p:nvPr>
        </p:nvSpPr>
        <p:spPr/>
        <p:txBody>
          <a:bodyPr/>
          <a:lstStyle/>
          <a:p>
            <a:endParaRPr lang="en-AU"/>
          </a:p>
        </p:txBody>
      </p:sp>
      <p:sp>
        <p:nvSpPr>
          <p:cNvPr id="9" name="Zástupný symbol pro číslo snímku 8"/>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217822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AU"/>
          </a:p>
        </p:txBody>
      </p:sp>
      <p:sp>
        <p:nvSpPr>
          <p:cNvPr id="3" name="Zástupný symbol pro datum 2"/>
          <p:cNvSpPr>
            <a:spLocks noGrp="1"/>
          </p:cNvSpPr>
          <p:nvPr>
            <p:ph type="dt" sz="half" idx="10"/>
          </p:nvPr>
        </p:nvSpPr>
        <p:spPr/>
        <p:txBody>
          <a:bodyPr/>
          <a:lstStyle/>
          <a:p>
            <a:fld id="{117573CF-9679-4431-AC33-9F8716333A24}" type="datetimeFigureOut">
              <a:rPr lang="en-AU" smtClean="0"/>
              <a:t>13/03/2019</a:t>
            </a:fld>
            <a:endParaRPr lang="en-AU"/>
          </a:p>
        </p:txBody>
      </p:sp>
      <p:sp>
        <p:nvSpPr>
          <p:cNvPr id="4" name="Zástupný symbol pro zápatí 3"/>
          <p:cNvSpPr>
            <a:spLocks noGrp="1"/>
          </p:cNvSpPr>
          <p:nvPr>
            <p:ph type="ftr" sz="quarter" idx="11"/>
          </p:nvPr>
        </p:nvSpPr>
        <p:spPr/>
        <p:txBody>
          <a:bodyPr/>
          <a:lstStyle/>
          <a:p>
            <a:endParaRPr lang="en-AU"/>
          </a:p>
        </p:txBody>
      </p:sp>
      <p:sp>
        <p:nvSpPr>
          <p:cNvPr id="5" name="Zástupný symbol pro číslo snímku 4"/>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348062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17573CF-9679-4431-AC33-9F8716333A24}" type="datetimeFigureOut">
              <a:rPr lang="en-AU" smtClean="0"/>
              <a:t>13/03/2019</a:t>
            </a:fld>
            <a:endParaRPr lang="en-AU"/>
          </a:p>
        </p:txBody>
      </p:sp>
      <p:sp>
        <p:nvSpPr>
          <p:cNvPr id="3" name="Zástupný symbol pro zápatí 2"/>
          <p:cNvSpPr>
            <a:spLocks noGrp="1"/>
          </p:cNvSpPr>
          <p:nvPr>
            <p:ph type="ftr" sz="quarter" idx="11"/>
          </p:nvPr>
        </p:nvSpPr>
        <p:spPr/>
        <p:txBody>
          <a:bodyPr/>
          <a:lstStyle/>
          <a:p>
            <a:endParaRPr lang="en-AU"/>
          </a:p>
        </p:txBody>
      </p:sp>
      <p:sp>
        <p:nvSpPr>
          <p:cNvPr id="4" name="Zástupný symbol pro číslo snímku 3"/>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1651492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AU"/>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17573CF-9679-4431-AC33-9F8716333A24}" type="datetimeFigureOut">
              <a:rPr lang="en-AU" smtClean="0"/>
              <a:t>13/03/2019</a:t>
            </a:fld>
            <a:endParaRPr lang="en-AU"/>
          </a:p>
        </p:txBody>
      </p:sp>
      <p:sp>
        <p:nvSpPr>
          <p:cNvPr id="6" name="Zástupný symbol pro zápatí 5"/>
          <p:cNvSpPr>
            <a:spLocks noGrp="1"/>
          </p:cNvSpPr>
          <p:nvPr>
            <p:ph type="ftr" sz="quarter" idx="11"/>
          </p:nvPr>
        </p:nvSpPr>
        <p:spPr/>
        <p:txBody>
          <a:bodyPr/>
          <a:lstStyle/>
          <a:p>
            <a:endParaRPr lang="en-AU"/>
          </a:p>
        </p:txBody>
      </p:sp>
      <p:sp>
        <p:nvSpPr>
          <p:cNvPr id="7" name="Zástupný symbol pro číslo snímku 6"/>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5068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AU"/>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17573CF-9679-4431-AC33-9F8716333A24}" type="datetimeFigureOut">
              <a:rPr lang="en-AU" smtClean="0"/>
              <a:t>13/03/2019</a:t>
            </a:fld>
            <a:endParaRPr lang="en-AU"/>
          </a:p>
        </p:txBody>
      </p:sp>
      <p:sp>
        <p:nvSpPr>
          <p:cNvPr id="6" name="Zástupný symbol pro zápatí 5"/>
          <p:cNvSpPr>
            <a:spLocks noGrp="1"/>
          </p:cNvSpPr>
          <p:nvPr>
            <p:ph type="ftr" sz="quarter" idx="11"/>
          </p:nvPr>
        </p:nvSpPr>
        <p:spPr/>
        <p:txBody>
          <a:bodyPr/>
          <a:lstStyle/>
          <a:p>
            <a:endParaRPr lang="en-AU"/>
          </a:p>
        </p:txBody>
      </p:sp>
      <p:sp>
        <p:nvSpPr>
          <p:cNvPr id="7" name="Zástupný symbol pro číslo snímku 6"/>
          <p:cNvSpPr>
            <a:spLocks noGrp="1"/>
          </p:cNvSpPr>
          <p:nvPr>
            <p:ph type="sldNum" sz="quarter" idx="12"/>
          </p:nvPr>
        </p:nvSpPr>
        <p:spPr/>
        <p:txBody>
          <a:bodyPr/>
          <a:lstStyle/>
          <a:p>
            <a:fld id="{453727D8-87E5-450E-8712-DD0B5184BC70}" type="slidenum">
              <a:rPr lang="en-AU" smtClean="0"/>
              <a:t>‹#›</a:t>
            </a:fld>
            <a:endParaRPr lang="en-AU"/>
          </a:p>
        </p:txBody>
      </p:sp>
    </p:spTree>
    <p:extLst>
      <p:ext uri="{BB962C8B-B14F-4D97-AF65-F5344CB8AC3E}">
        <p14:creationId xmlns:p14="http://schemas.microsoft.com/office/powerpoint/2010/main" val="246176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AU"/>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AU"/>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573CF-9679-4431-AC33-9F8716333A24}" type="datetimeFigureOut">
              <a:rPr lang="en-AU" smtClean="0"/>
              <a:t>13/03/2019</a:t>
            </a:fld>
            <a:endParaRPr lang="en-AU"/>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727D8-87E5-450E-8712-DD0B5184BC70}" type="slidenum">
              <a:rPr lang="en-AU" smtClean="0"/>
              <a:t>‹#›</a:t>
            </a:fld>
            <a:endParaRPr lang="en-AU"/>
          </a:p>
        </p:txBody>
      </p:sp>
    </p:spTree>
    <p:extLst>
      <p:ext uri="{BB962C8B-B14F-4D97-AF65-F5344CB8AC3E}">
        <p14:creationId xmlns:p14="http://schemas.microsoft.com/office/powerpoint/2010/main" val="3315351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hOqeoj669x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ybercom.mil/Portals/56/Documents/USCYBERCOM%20Vision%20April%202018.pdf?ver=2018-06-14-152556-0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37953" y="2102485"/>
            <a:ext cx="10515600" cy="1325563"/>
          </a:xfrm>
        </p:spPr>
        <p:txBody>
          <a:bodyPr/>
          <a:lstStyle/>
          <a:p>
            <a:r>
              <a:rPr lang="en-AU" dirty="0" smtClean="0">
                <a:hlinkClick r:id="rId2"/>
              </a:rPr>
              <a:t>https://www.youtube.com/watch?v=hOqeoj669xg</a:t>
            </a:r>
            <a:r>
              <a:rPr lang="cs-CZ" dirty="0" smtClean="0"/>
              <a:t> </a:t>
            </a:r>
            <a:endParaRPr lang="en-AU" dirty="0"/>
          </a:p>
        </p:txBody>
      </p:sp>
    </p:spTree>
    <p:extLst>
      <p:ext uri="{BB962C8B-B14F-4D97-AF65-F5344CB8AC3E}">
        <p14:creationId xmlns:p14="http://schemas.microsoft.com/office/powerpoint/2010/main" val="4160132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AU" dirty="0" smtClean="0"/>
              <a:t>Types of a legal advisor</a:t>
            </a:r>
            <a:endParaRPr lang="en-AU" dirty="0"/>
          </a:p>
        </p:txBody>
      </p:sp>
      <p:sp>
        <p:nvSpPr>
          <p:cNvPr id="4" name="Zástupný symbol pro obsah 3"/>
          <p:cNvSpPr>
            <a:spLocks noGrp="1"/>
          </p:cNvSpPr>
          <p:nvPr>
            <p:ph idx="1"/>
          </p:nvPr>
        </p:nvSpPr>
        <p:spPr/>
        <p:txBody>
          <a:bodyPr/>
          <a:lstStyle/>
          <a:p>
            <a:pPr fontAlgn="base"/>
            <a:r>
              <a:rPr lang="en-US" dirty="0" smtClean="0"/>
              <a:t>“</a:t>
            </a:r>
            <a:r>
              <a:rPr lang="en-US" dirty="0"/>
              <a:t>a real advisor” </a:t>
            </a:r>
            <a:endParaRPr lang="cs-CZ" dirty="0" smtClean="0"/>
          </a:p>
          <a:p>
            <a:pPr fontAlgn="base"/>
            <a:r>
              <a:rPr lang="en-US" dirty="0" smtClean="0"/>
              <a:t>“a </a:t>
            </a:r>
            <a:r>
              <a:rPr lang="en-US" dirty="0"/>
              <a:t>prohibiting advisor” </a:t>
            </a:r>
            <a:endParaRPr lang="cs-CZ" dirty="0" smtClean="0"/>
          </a:p>
          <a:p>
            <a:pPr fontAlgn="base"/>
            <a:r>
              <a:rPr lang="en-US" dirty="0" smtClean="0"/>
              <a:t>“nod </a:t>
            </a:r>
            <a:r>
              <a:rPr lang="en-US" dirty="0"/>
              <a:t>approvingly</a:t>
            </a:r>
            <a:r>
              <a:rPr lang="en-US" dirty="0" smtClean="0"/>
              <a:t>”</a:t>
            </a:r>
            <a:endParaRPr lang="en-AU" dirty="0"/>
          </a:p>
        </p:txBody>
      </p:sp>
    </p:spTree>
    <p:extLst>
      <p:ext uri="{BB962C8B-B14F-4D97-AF65-F5344CB8AC3E}">
        <p14:creationId xmlns:p14="http://schemas.microsoft.com/office/powerpoint/2010/main" val="231615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AU" dirty="0" smtClean="0"/>
              <a:t>Levels o</a:t>
            </a:r>
            <a:r>
              <a:rPr lang="cs-CZ" dirty="0" smtClean="0"/>
              <a:t>f</a:t>
            </a:r>
            <a:r>
              <a:rPr lang="en-AU" dirty="0" smtClean="0"/>
              <a:t> decision-making</a:t>
            </a:r>
            <a:endParaRPr lang="en-AU" dirty="0"/>
          </a:p>
        </p:txBody>
      </p:sp>
      <p:sp>
        <p:nvSpPr>
          <p:cNvPr id="4" name="Zástupný symbol pro obsah 3"/>
          <p:cNvSpPr>
            <a:spLocks noGrp="1"/>
          </p:cNvSpPr>
          <p:nvPr>
            <p:ph idx="1"/>
          </p:nvPr>
        </p:nvSpPr>
        <p:spPr/>
        <p:txBody>
          <a:bodyPr/>
          <a:lstStyle/>
          <a:p>
            <a:r>
              <a:rPr lang="en-AU" dirty="0" smtClean="0"/>
              <a:t>(grand strategy)</a:t>
            </a:r>
            <a:r>
              <a:rPr lang="cs-CZ" dirty="0" smtClean="0"/>
              <a:t> </a:t>
            </a:r>
            <a:r>
              <a:rPr lang="cs-CZ" dirty="0" smtClean="0">
                <a:sym typeface="Wingdings" panose="05000000000000000000" pitchFamily="2" charset="2"/>
              </a:rPr>
              <a:t> "</a:t>
            </a:r>
            <a:r>
              <a:rPr lang="en-AU" dirty="0" smtClean="0">
                <a:sym typeface="Wingdings" panose="05000000000000000000" pitchFamily="2" charset="2"/>
              </a:rPr>
              <a:t>a military theatre"</a:t>
            </a:r>
            <a:endParaRPr lang="en-AU" dirty="0" smtClean="0"/>
          </a:p>
          <a:p>
            <a:r>
              <a:rPr lang="en-AU" dirty="0" smtClean="0"/>
              <a:t>Strategic</a:t>
            </a:r>
          </a:p>
          <a:p>
            <a:r>
              <a:rPr lang="en-AU" dirty="0" smtClean="0"/>
              <a:t>Operational</a:t>
            </a:r>
          </a:p>
          <a:p>
            <a:r>
              <a:rPr lang="en-AU" dirty="0" smtClean="0"/>
              <a:t>Tactical</a:t>
            </a:r>
          </a:p>
        </p:txBody>
      </p:sp>
    </p:spTree>
    <p:extLst>
      <p:ext uri="{BB962C8B-B14F-4D97-AF65-F5344CB8AC3E}">
        <p14:creationId xmlns:p14="http://schemas.microsoft.com/office/powerpoint/2010/main" val="291090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AU" dirty="0" smtClean="0"/>
              <a:t>Cyber domain and means</a:t>
            </a:r>
            <a:endParaRPr lang="en-AU" dirty="0"/>
          </a:p>
        </p:txBody>
      </p:sp>
      <p:sp>
        <p:nvSpPr>
          <p:cNvPr id="3" name="Zástupný symbol pro obsah 2"/>
          <p:cNvSpPr>
            <a:spLocks noGrp="1"/>
          </p:cNvSpPr>
          <p:nvPr>
            <p:ph idx="1"/>
          </p:nvPr>
        </p:nvSpPr>
        <p:spPr/>
        <p:txBody>
          <a:bodyPr/>
          <a:lstStyle/>
          <a:p>
            <a:r>
              <a:rPr lang="en-AU" dirty="0" smtClean="0"/>
              <a:t>Strategic level </a:t>
            </a:r>
          </a:p>
          <a:p>
            <a:r>
              <a:rPr lang="en-AU" dirty="0" smtClean="0"/>
              <a:t>US</a:t>
            </a:r>
            <a:endParaRPr lang="en-AU" dirty="0"/>
          </a:p>
        </p:txBody>
      </p:sp>
    </p:spTree>
    <p:extLst>
      <p:ext uri="{BB962C8B-B14F-4D97-AF65-F5344CB8AC3E}">
        <p14:creationId xmlns:p14="http://schemas.microsoft.com/office/powerpoint/2010/main" val="150963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a:t>
            </a:r>
            <a:endParaRPr lang="en-AU" dirty="0"/>
          </a:p>
        </p:txBody>
      </p:sp>
      <p:sp>
        <p:nvSpPr>
          <p:cNvPr id="3" name="Zástupný symbol pro obsah 2"/>
          <p:cNvSpPr>
            <a:spLocks noGrp="1"/>
          </p:cNvSpPr>
          <p:nvPr>
            <p:ph idx="1"/>
          </p:nvPr>
        </p:nvSpPr>
        <p:spPr/>
        <p:txBody>
          <a:bodyPr>
            <a:normAutofit/>
          </a:bodyPr>
          <a:lstStyle/>
          <a:p>
            <a:pPr algn="just"/>
            <a:r>
              <a:rPr lang="en-AU" dirty="0" smtClean="0"/>
              <a:t>Cyber</a:t>
            </a:r>
            <a:r>
              <a:rPr lang="cs-CZ" dirty="0" smtClean="0"/>
              <a:t> </a:t>
            </a:r>
            <a:r>
              <a:rPr lang="en-US" dirty="0" smtClean="0"/>
              <a:t>command </a:t>
            </a:r>
            <a:r>
              <a:rPr lang="en-US" dirty="0"/>
              <a:t>(other domains are subordinate to cyber domain) → use of cyber </a:t>
            </a:r>
            <a:r>
              <a:rPr lang="cs-CZ" dirty="0" err="1" smtClean="0"/>
              <a:t>domain</a:t>
            </a:r>
            <a:r>
              <a:rPr lang="en-US" dirty="0" smtClean="0"/>
              <a:t> </a:t>
            </a:r>
            <a:r>
              <a:rPr lang="en-US" dirty="0"/>
              <a:t>in order to achieve </a:t>
            </a:r>
            <a:r>
              <a:rPr lang="en-AU" dirty="0" smtClean="0"/>
              <a:t>supremacy</a:t>
            </a:r>
            <a:r>
              <a:rPr lang="cs-CZ" dirty="0" smtClean="0"/>
              <a:t> </a:t>
            </a:r>
            <a:r>
              <a:rPr lang="en-US" dirty="0" smtClean="0"/>
              <a:t>in </a:t>
            </a:r>
            <a:r>
              <a:rPr lang="en-US" dirty="0"/>
              <a:t>the other domains</a:t>
            </a:r>
          </a:p>
          <a:p>
            <a:pPr algn="just"/>
            <a:r>
              <a:rPr lang="en-AU" i="1" dirty="0" smtClean="0"/>
              <a:t>"</a:t>
            </a:r>
            <a:r>
              <a:rPr lang="en-US" i="1" dirty="0"/>
              <a:t>Military superiority in the air, land, sea, and space domains is critical to our ability to defend our interests and protect our values. Achieving superiority in the physical domains in no small part depends on superiority in cyberspace</a:t>
            </a:r>
            <a:r>
              <a:rPr lang="en-US" i="1" dirty="0" smtClean="0"/>
              <a:t>."</a:t>
            </a:r>
            <a:endParaRPr lang="cs-CZ" i="1" dirty="0" smtClean="0"/>
          </a:p>
          <a:p>
            <a:pPr marL="0" indent="0">
              <a:buNone/>
            </a:pPr>
            <a:r>
              <a:rPr lang="cs-CZ" sz="1600" dirty="0" smtClean="0"/>
              <a:t>(</a:t>
            </a:r>
            <a:r>
              <a:rPr lang="en-US" sz="1600" dirty="0"/>
              <a:t>Achieve and Maintain Cyberspace Superiority Command Vision </a:t>
            </a:r>
            <a:r>
              <a:rPr lang="en-US" sz="1600" dirty="0" smtClean="0"/>
              <a:t>for </a:t>
            </a:r>
            <a:r>
              <a:rPr lang="en-US" sz="1600" dirty="0"/>
              <a:t>US Cyber Command, Vision Document as of April </a:t>
            </a:r>
            <a:r>
              <a:rPr lang="en-US" sz="1600" dirty="0" smtClean="0"/>
              <a:t>2018</a:t>
            </a:r>
            <a:r>
              <a:rPr lang="cs-CZ" sz="1600" dirty="0" smtClean="0"/>
              <a:t>)</a:t>
            </a:r>
            <a:endParaRPr lang="cs-CZ" sz="1600" dirty="0"/>
          </a:p>
          <a:p>
            <a:pPr marL="0" indent="0">
              <a:buNone/>
            </a:pPr>
            <a:r>
              <a:rPr lang="en-US" u="sng" dirty="0" smtClean="0">
                <a:hlinkClick r:id="rId2"/>
              </a:rPr>
              <a:t>https://www.cybercom.mil/Portals/56/Documents/USCYBERCOM%20Vision%20April%202018.pdf?ver=2018-06-14-152556-010</a:t>
            </a:r>
            <a:r>
              <a:rPr lang="en-US" dirty="0" smtClean="0"/>
              <a:t> </a:t>
            </a:r>
            <a:endParaRPr lang="en-AU" i="1" dirty="0"/>
          </a:p>
        </p:txBody>
      </p:sp>
    </p:spTree>
    <p:extLst>
      <p:ext uri="{BB962C8B-B14F-4D97-AF65-F5344CB8AC3E}">
        <p14:creationId xmlns:p14="http://schemas.microsoft.com/office/powerpoint/2010/main" val="78988993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139</Words>
  <Application>Microsoft Office PowerPoint</Application>
  <PresentationFormat>Širokoúhlá obrazovka</PresentationFormat>
  <Paragraphs>18</Paragraphs>
  <Slides>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Calibri</vt:lpstr>
      <vt:lpstr>Calibri Light</vt:lpstr>
      <vt:lpstr>Wingdings</vt:lpstr>
      <vt:lpstr>Motiv Office</vt:lpstr>
      <vt:lpstr>https://www.youtube.com/watch?v=hOqeoj669xg </vt:lpstr>
      <vt:lpstr>Types of a legal advisor</vt:lpstr>
      <vt:lpstr>Levels of decision-making</vt:lpstr>
      <vt:lpstr>Cyber domain and means</vt:lpstr>
      <vt:lpstr>US</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Ivana Kudláčková</dc:creator>
  <cp:lastModifiedBy>Ivana Kudláčková</cp:lastModifiedBy>
  <cp:revision>10</cp:revision>
  <dcterms:created xsi:type="dcterms:W3CDTF">2019-03-13T07:25:39Z</dcterms:created>
  <dcterms:modified xsi:type="dcterms:W3CDTF">2019-03-13T12:57:07Z</dcterms:modified>
</cp:coreProperties>
</file>