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65" r:id="rId5"/>
    <p:sldId id="270" r:id="rId6"/>
    <p:sldId id="266" r:id="rId7"/>
    <p:sldId id="258" r:id="rId8"/>
    <p:sldId id="268" r:id="rId9"/>
    <p:sldId id="259" r:id="rId10"/>
    <p:sldId id="267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754" autoAdjust="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9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Dimensions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7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Independent </a:t>
            </a:r>
            <a:r>
              <a:rPr lang="cs-CZ" dirty="0" err="1" smtClean="0"/>
              <a:t>agencies</a:t>
            </a:r>
            <a:r>
              <a:rPr lang="cs-CZ" dirty="0" smtClean="0"/>
              <a:t>/controlling </a:t>
            </a:r>
            <a:r>
              <a:rPr lang="cs-CZ" dirty="0" err="1" smtClean="0"/>
              <a:t>power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778000"/>
            <a:ext cx="10753200" cy="4450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Beyond the traditional tripartite separation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Closely connected to the issue of „democratic deficit“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Experts and non-elected agencies supported by EU (EU </a:t>
            </a:r>
            <a:r>
              <a:rPr lang="en-US" sz="3400" dirty="0" err="1" smtClean="0"/>
              <a:t>conditionalities</a:t>
            </a:r>
            <a:r>
              <a:rPr lang="en-US" sz="3400" dirty="0" smtClean="0"/>
              <a:t>) during the CEE enlargement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Offices of auditors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Ombudspersons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National banks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48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owers</a:t>
            </a:r>
            <a:r>
              <a:rPr lang="cs-CZ" dirty="0" smtClean="0"/>
              <a:t> 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536700"/>
            <a:ext cx="10753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rationale for having a separation powers</a:t>
            </a:r>
            <a:r>
              <a:rPr lang="en-US" sz="3600" dirty="0" smtClean="0"/>
              <a:t>? To </a:t>
            </a:r>
            <a:r>
              <a:rPr lang="en-US" sz="3600" i="1" dirty="0" smtClean="0"/>
              <a:t>enable</a:t>
            </a:r>
            <a:r>
              <a:rPr lang="en-US" sz="3600" dirty="0" smtClean="0"/>
              <a:t> or to </a:t>
            </a:r>
            <a:r>
              <a:rPr lang="en-US" sz="3600" i="1" dirty="0" smtClean="0"/>
              <a:t>limit</a:t>
            </a:r>
            <a:r>
              <a:rPr lang="en-US" sz="3600" dirty="0" smtClean="0"/>
              <a:t>?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How effective are constitutional rules </a:t>
            </a:r>
            <a:r>
              <a:rPr lang="en-US" sz="3600" i="1" dirty="0" smtClean="0"/>
              <a:t>per se</a:t>
            </a:r>
            <a:r>
              <a:rPr lang="en-US" sz="3600" dirty="0" smtClean="0"/>
              <a:t>? (See Dahl’s principal hypothesis in </a:t>
            </a:r>
            <a:r>
              <a:rPr lang="en-US" sz="3600" i="1" dirty="0" smtClean="0"/>
              <a:t>The Preface to Democratic Theory</a:t>
            </a:r>
            <a:r>
              <a:rPr lang="en-US" sz="3600" dirty="0" smtClean="0"/>
              <a:t>; the importance of legitimacy of the respective powers – </a:t>
            </a:r>
            <a:r>
              <a:rPr lang="en-US" sz="3600" i="1" dirty="0" smtClean="0"/>
              <a:t>see below</a:t>
            </a:r>
            <a:r>
              <a:rPr lang="en-US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844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–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purposes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 guarantee of liberty (vs. </a:t>
            </a:r>
            <a:r>
              <a:rPr lang="en-US" sz="3200" i="1" dirty="0" smtClean="0"/>
              <a:t>tyranny, abuse of power</a:t>
            </a:r>
            <a:r>
              <a:rPr lang="en-US" sz="3200" dirty="0" smtClean="0"/>
              <a:t>)? An institutional barrier to pursue one’s will (</a:t>
            </a:r>
            <a:r>
              <a:rPr lang="en-US" sz="3200" i="1" dirty="0" smtClean="0"/>
              <a:t>see the position of separation of powers in populist political theory and practice, esp. if the system does not produce „morally correct outcomes“</a:t>
            </a:r>
            <a:r>
              <a:rPr lang="en-US" sz="3200" dirty="0" smtClean="0"/>
              <a:t>)?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Legal certainty (</a:t>
            </a:r>
            <a:r>
              <a:rPr lang="en-US" sz="3200" i="1" dirty="0" smtClean="0"/>
              <a:t>rule of law </a:t>
            </a:r>
            <a:r>
              <a:rPr lang="en-US" sz="3200" dirty="0" smtClean="0"/>
              <a:t>overlap)?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Effectiveness (</a:t>
            </a:r>
            <a:r>
              <a:rPr lang="en-US" sz="3200" i="1" dirty="0" smtClean="0"/>
              <a:t>division of </a:t>
            </a:r>
            <a:r>
              <a:rPr lang="en-US" sz="3200" i="1" dirty="0" err="1" smtClean="0"/>
              <a:t>labour</a:t>
            </a:r>
            <a:r>
              <a:rPr lang="en-US" sz="3200" dirty="0" smtClean="0"/>
              <a:t>)?</a:t>
            </a:r>
            <a:endParaRPr lang="en-US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9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– Basic </a:t>
            </a:r>
            <a:r>
              <a:rPr lang="cs-CZ" dirty="0" err="1" smtClean="0"/>
              <a:t>building</a:t>
            </a:r>
            <a:r>
              <a:rPr lang="cs-CZ" dirty="0" smtClean="0"/>
              <a:t> </a:t>
            </a:r>
            <a:r>
              <a:rPr lang="cs-CZ" dirty="0" err="1" smtClean="0"/>
              <a:t>blocks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Overlap or connection with other ideals (discuss </a:t>
            </a:r>
            <a:r>
              <a:rPr lang="en-US" sz="3600" i="1" dirty="0" err="1" smtClean="0"/>
              <a:t>RoL</a:t>
            </a:r>
            <a:r>
              <a:rPr lang="en-US" sz="3600" dirty="0" smtClean="0"/>
              <a:t>, </a:t>
            </a:r>
            <a:r>
              <a:rPr lang="en-US" sz="3600" i="1" dirty="0" smtClean="0"/>
              <a:t>democracy</a:t>
            </a:r>
            <a:r>
              <a:rPr lang="en-US" sz="3600" dirty="0" smtClean="0"/>
              <a:t>, </a:t>
            </a:r>
            <a:r>
              <a:rPr lang="en-US" sz="3600" i="1" dirty="0" smtClean="0"/>
              <a:t>time-limited mandate</a:t>
            </a:r>
            <a:r>
              <a:rPr lang="en-US" sz="36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Separation of institutions (consider esp. the connection to the following aspect)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Separation of functions [</a:t>
            </a:r>
            <a:r>
              <a:rPr lang="en-US" sz="3600" i="1" dirty="0" smtClean="0"/>
              <a:t>a) murky and not-fully achievable; b) is pure separation enough?</a:t>
            </a:r>
            <a:r>
              <a:rPr lang="en-US" sz="3600" dirty="0" smtClean="0"/>
              <a:t>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Checks and balances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Incompatibility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35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– </a:t>
            </a:r>
            <a:r>
              <a:rPr lang="cs-CZ" dirty="0" err="1" smtClean="0"/>
              <a:t>Some</a:t>
            </a:r>
            <a:r>
              <a:rPr lang="cs-CZ" dirty="0" smtClean="0"/>
              <a:t> not-</a:t>
            </a:r>
            <a:r>
              <a:rPr lang="cs-CZ" dirty="0" err="1" smtClean="0"/>
              <a:t>that</a:t>
            </a:r>
            <a:r>
              <a:rPr lang="cs-CZ" dirty="0" smtClean="0"/>
              <a:t>-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mentioned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r>
              <a:rPr lang="cs-CZ" dirty="0" smtClean="0"/>
              <a:t> </a:t>
            </a:r>
            <a:r>
              <a:rPr lang="cs-CZ" dirty="0" err="1" smtClean="0"/>
              <a:t>blocks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Vertical vs. horizontal separation of powers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What about secularism? The position of the church as a separation of powers issue is no longer problematic in most countries.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(Alternatively, Waldron: </a:t>
            </a:r>
            <a:r>
              <a:rPr lang="en-US" sz="3600" i="1" dirty="0" smtClean="0"/>
              <a:t>separation, dispersal, C&amp;B, federalism, bicameralism</a:t>
            </a:r>
            <a:r>
              <a:rPr lang="en-US" sz="3600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2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938600" cy="451576"/>
          </a:xfrm>
        </p:spPr>
        <p:txBody>
          <a:bodyPr/>
          <a:lstStyle/>
          <a:p>
            <a:r>
              <a:rPr lang="en-US" dirty="0" smtClean="0"/>
              <a:t>A “behavioral intermezzo</a:t>
            </a:r>
            <a:r>
              <a:rPr lang="cs-CZ" dirty="0" smtClean="0"/>
              <a:t>“: </a:t>
            </a:r>
            <a:r>
              <a:rPr lang="cs-CZ" dirty="0" err="1" smtClean="0"/>
              <a:t>Legitimacy</a:t>
            </a:r>
            <a:r>
              <a:rPr lang="cs-CZ" dirty="0" smtClean="0"/>
              <a:t>, </a:t>
            </a:r>
            <a:r>
              <a:rPr lang="cs-CZ" dirty="0" err="1" smtClean="0"/>
              <a:t>Diffuse</a:t>
            </a:r>
            <a:r>
              <a:rPr lang="cs-CZ" dirty="0" smtClean="0"/>
              <a:t> support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effectiveness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356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Can a „weak“ legal check outweigh the politically stronger institutions?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Several problems: Internalization of values, diffuse support, political culture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How important is the tradition of self-rule and democracy?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Examples: Hungary, Poland, Slovakia, Czech Republic, Venezuela (and many other countries).</a:t>
            </a:r>
            <a:endParaRPr lang="en-US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40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(A very basic </a:t>
            </a:r>
            <a:r>
              <a:rPr lang="cs-CZ" dirty="0" err="1" smtClean="0"/>
              <a:t>tree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554200"/>
          </a:xfrm>
        </p:spPr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u="sng" dirty="0" smtClean="0"/>
              <a:t>There is no „right way to do it“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2, 3, 4, 5? Usually „</a:t>
            </a:r>
            <a:r>
              <a:rPr lang="en-US" sz="3600" i="1" dirty="0" smtClean="0"/>
              <a:t>a more or less representative body to </a:t>
            </a:r>
            <a:r>
              <a:rPr lang="en-US" sz="3600" i="1" dirty="0" err="1" smtClean="0"/>
              <a:t>legimize</a:t>
            </a:r>
            <a:r>
              <a:rPr lang="en-US" sz="3600" i="1" dirty="0" smtClean="0"/>
              <a:t> basic decisions“</a:t>
            </a:r>
            <a:r>
              <a:rPr lang="en-US" sz="3600" dirty="0" smtClean="0"/>
              <a:t> + „</a:t>
            </a:r>
            <a:r>
              <a:rPr lang="en-US" sz="3600" i="1" dirty="0" smtClean="0"/>
              <a:t>bureaucracies of permanent experts</a:t>
            </a:r>
            <a:r>
              <a:rPr lang="en-US" sz="3600" dirty="0" smtClean="0"/>
              <a:t>“).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How perfect is the particular type of separation of powers?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Does a system based on the notion of „parliamentary sovereignty“ count as a system with separated powers? (incl</a:t>
            </a:r>
            <a:r>
              <a:rPr lang="en-US" sz="3600" dirty="0" smtClean="0"/>
              <a:t>. </a:t>
            </a:r>
            <a:r>
              <a:rPr lang="en-US" sz="3600" dirty="0" smtClean="0"/>
              <a:t>The problem of the last word).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30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(A very basic </a:t>
            </a:r>
            <a:r>
              <a:rPr lang="cs-CZ" dirty="0" err="1"/>
              <a:t>tree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Executive vs. legislative branch and their relationship?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Moderating power?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Position of the judiciary?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Independent bodies/agencies?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special case: Electoral tribunals in Latin America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78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Independence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judiciary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778000"/>
            <a:ext cx="10753200" cy="4054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Input vs. output independence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Courts vs. judges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Politics of appointments, removal and administration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Is „</a:t>
            </a:r>
            <a:r>
              <a:rPr lang="en-US" sz="3200" dirty="0" err="1" smtClean="0"/>
              <a:t>courtocracy</a:t>
            </a:r>
            <a:r>
              <a:rPr lang="en-US" sz="3200" dirty="0" smtClean="0"/>
              <a:t>“ a real possibility or are courts the „least dangerous power“?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Constitutional courts (judicial review in general) clearly raise the stakes and/or add further problems from the </a:t>
            </a:r>
            <a:r>
              <a:rPr lang="en-US" sz="3200" dirty="0" err="1" smtClean="0"/>
              <a:t>SoP</a:t>
            </a:r>
            <a:r>
              <a:rPr lang="en-US" sz="3200" dirty="0" smtClean="0"/>
              <a:t> point of view</a:t>
            </a:r>
            <a:endParaRPr lang="en-US" sz="3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97250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le of Law 2019" id="{72627EB4-E573-4E67-840C-A1046FDD8037}" vid="{4E8EFA5A-CC5B-4016-AA18-5A7A2AA316B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 of Law 2019</Template>
  <TotalTime>327</TotalTime>
  <Words>545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Presentation_MU_EN</vt:lpstr>
      <vt:lpstr>Separation of Powers and Its Dimensions</vt:lpstr>
      <vt:lpstr>Separation of powers – How important is it?</vt:lpstr>
      <vt:lpstr>Separation of powers – Specific purposes</vt:lpstr>
      <vt:lpstr>Separation of powers – Basic building blocks</vt:lpstr>
      <vt:lpstr>Separation of powers – Some not-that-often mentioned building blocks</vt:lpstr>
      <vt:lpstr>A “behavioral intermezzo“: Legitimacy, Diffuse support and the effectiveness of SoP</vt:lpstr>
      <vt:lpstr>Types of separation of powers (A very basic tree)</vt:lpstr>
      <vt:lpstr>Types of separation of powers (A very basic tree)</vt:lpstr>
      <vt:lpstr>Independence of judiciary</vt:lpstr>
      <vt:lpstr>Independent agencies/controlling power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democracy and (popular) sovereignty</dc:title>
  <dc:creator>Ladislav Vyhnánek</dc:creator>
  <cp:lastModifiedBy>Ladislav Vyhnánek</cp:lastModifiedBy>
  <cp:revision>25</cp:revision>
  <cp:lastPrinted>1601-01-01T00:00:00Z</cp:lastPrinted>
  <dcterms:created xsi:type="dcterms:W3CDTF">2019-03-20T15:45:26Z</dcterms:created>
  <dcterms:modified xsi:type="dcterms:W3CDTF">2019-04-17T15:48:41Z</dcterms:modified>
</cp:coreProperties>
</file>